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Lst>
  <p:notesMasterIdLst>
    <p:notesMasterId r:id="rId33"/>
  </p:notesMasterIdLst>
  <p:sldIdLst>
    <p:sldId id="319" r:id="rId8"/>
    <p:sldId id="320" r:id="rId9"/>
    <p:sldId id="321" r:id="rId10"/>
    <p:sldId id="359" r:id="rId11"/>
    <p:sldId id="360" r:id="rId12"/>
    <p:sldId id="346" r:id="rId13"/>
    <p:sldId id="347" r:id="rId14"/>
    <p:sldId id="361" r:id="rId15"/>
    <p:sldId id="362" r:id="rId16"/>
    <p:sldId id="365" r:id="rId17"/>
    <p:sldId id="363" r:id="rId18"/>
    <p:sldId id="364" r:id="rId19"/>
    <p:sldId id="366" r:id="rId20"/>
    <p:sldId id="367" r:id="rId21"/>
    <p:sldId id="368" r:id="rId22"/>
    <p:sldId id="369" r:id="rId23"/>
    <p:sldId id="374" r:id="rId24"/>
    <p:sldId id="375" r:id="rId25"/>
    <p:sldId id="376" r:id="rId26"/>
    <p:sldId id="377" r:id="rId27"/>
    <p:sldId id="378" r:id="rId28"/>
    <p:sldId id="379" r:id="rId29"/>
    <p:sldId id="385" r:id="rId30"/>
    <p:sldId id="383" r:id="rId31"/>
    <p:sldId id="384"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mil Bacha" initials="JB" lastIdx="13" clrIdx="6">
    <p:extLst>
      <p:ext uri="{19B8F6BF-5375-455C-9EA6-DF929625EA0E}">
        <p15:presenceInfo xmlns:p15="http://schemas.microsoft.com/office/powerpoint/2012/main" userId="S-1-5-21-2416720587-102252390-449953431-4705" providerId="AD"/>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8" name="Emma Di Rollo" initials="EDR" lastIdx="14" clrIdx="7">
    <p:extLst>
      <p:ext uri="{19B8F6BF-5375-455C-9EA6-DF929625EA0E}">
        <p15:presenceInfo xmlns:p15="http://schemas.microsoft.com/office/powerpoint/2012/main" userId="S::emmadirollo@connect2cme.com::fbc5ed96-857b-4684-9375-2bbf85930af6" providerId="AD"/>
      </p:ext>
    </p:extLst>
  </p:cmAuthor>
  <p:cmAuthor id="2" name="Medical Writer" initials="A" lastIdx="14" clrIdx="1">
    <p:extLst>
      <p:ext uri="{19B8F6BF-5375-455C-9EA6-DF929625EA0E}">
        <p15:presenceInfo xmlns:p15="http://schemas.microsoft.com/office/powerpoint/2012/main" userId="Medical Writer" providerId="None"/>
      </p:ext>
    </p:extLst>
  </p:cmAuthor>
  <p:cmAuthor id="9" name="Julia Heagerty (Obsidian)" initials="JH(" lastIdx="80" clrIdx="8">
    <p:extLst>
      <p:ext uri="{19B8F6BF-5375-455C-9EA6-DF929625EA0E}">
        <p15:presenceInfo xmlns:p15="http://schemas.microsoft.com/office/powerpoint/2012/main" userId="S::juliah@obsidianhg.com::87b4ea61-e5c5-40fb-8da8-43b62962a8ea" providerId="AD"/>
      </p:ext>
    </p:extLst>
  </p:cmAuthor>
  <p:cmAuthor id="3" name="Simon Lott" initials="SL" lastIdx="25" clrIdx="2">
    <p:extLst>
      <p:ext uri="{19B8F6BF-5375-455C-9EA6-DF929625EA0E}">
        <p15:presenceInfo xmlns:p15="http://schemas.microsoft.com/office/powerpoint/2012/main" userId="Simon Lott" providerId="None"/>
      </p:ext>
    </p:extLst>
  </p:cmAuthor>
  <p:cmAuthor id="10" name="Fiona Jenkins (Obsidian)" initials="FJ(" lastIdx="79" clrIdx="9">
    <p:extLst>
      <p:ext uri="{19B8F6BF-5375-455C-9EA6-DF929625EA0E}">
        <p15:presenceInfo xmlns:p15="http://schemas.microsoft.com/office/powerpoint/2012/main" userId="S::fionaj@obsidianhg.com::521efe59-ceb4-41e7-a581-c20b2fa2ad11" providerId="AD"/>
      </p:ext>
    </p:extLst>
  </p:cmAuthor>
  <p:cmAuthor id="4" name="Writer" initials="Wr" lastIdx="6" clrIdx="3">
    <p:extLst>
      <p:ext uri="{19B8F6BF-5375-455C-9EA6-DF929625EA0E}">
        <p15:presenceInfo xmlns:p15="http://schemas.microsoft.com/office/powerpoint/2012/main" userId="Writer" providerId="None"/>
      </p:ext>
    </p:extLst>
  </p:cmAuthor>
  <p:cmAuthor id="11" name="Simon Lott" initials="SL [2]" lastIdx="21" clrIdx="10">
    <p:extLst>
      <p:ext uri="{19B8F6BF-5375-455C-9EA6-DF929625EA0E}">
        <p15:presenceInfo xmlns:p15="http://schemas.microsoft.com/office/powerpoint/2012/main" userId="S::simonlott@connect2cme.com::ebc343a4-d3e0-4851-9d7e-cbaabf7633d9" providerId="AD"/>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1" clrIdx="5">
    <p:extLst>
      <p:ext uri="{19B8F6BF-5375-455C-9EA6-DF929625EA0E}">
        <p15:presenceInfo xmlns:p15="http://schemas.microsoft.com/office/powerpoint/2012/main" userId="Julia Heager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a:srgbClr val="B5E7E8"/>
    <a:srgbClr val="0B9490"/>
    <a:srgbClr val="E7EFEE"/>
    <a:srgbClr val="004B87"/>
    <a:srgbClr val="CCDCDB"/>
    <a:srgbClr val="EB5F17"/>
    <a:srgbClr val="0A9390"/>
    <a:srgbClr val="DC204E"/>
    <a:srgbClr val="F8BE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34" autoAdjust="0"/>
    <p:restoredTop sz="91304" autoAdjust="0"/>
  </p:normalViewPr>
  <p:slideViewPr>
    <p:cSldViewPr snapToGrid="0">
      <p:cViewPr varScale="1">
        <p:scale>
          <a:sx n="94" d="100"/>
          <a:sy n="94" d="100"/>
        </p:scale>
        <p:origin x="1248" y="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796"/>
    </p:cViewPr>
  </p:sorterViewPr>
  <p:notesViewPr>
    <p:cSldViewPr snapToGrid="0">
      <p:cViewPr varScale="1">
        <p:scale>
          <a:sx n="84" d="100"/>
          <a:sy n="84" d="100"/>
        </p:scale>
        <p:origin x="3828" y="9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27/09/2019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a:t>
            </a:fld>
            <a:endParaRPr lang="en-GB" dirty="0"/>
          </a:p>
        </p:txBody>
      </p:sp>
    </p:spTree>
    <p:extLst>
      <p:ext uri="{BB962C8B-B14F-4D97-AF65-F5344CB8AC3E}">
        <p14:creationId xmlns:p14="http://schemas.microsoft.com/office/powerpoint/2010/main" val="549207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kern="1200" dirty="0">
                <a:solidFill>
                  <a:schemeClr val="tx1"/>
                </a:solidFill>
                <a:effectLst/>
                <a:latin typeface="Arial" panose="020B0604020202020204" pitchFamily="34" charset="0"/>
                <a:ea typeface="+mn-ea"/>
                <a:cs typeface="Arial" panose="020B0604020202020204" pitchFamily="34" charset="0"/>
              </a:rPr>
              <a:t>Abbreviations: HPC, hepatic progenitor cell; NAFLD, non-alcoholic fatty liver disease.</a:t>
            </a:r>
          </a:p>
          <a:p>
            <a:pPr marL="0" marR="0" lvl="0" indent="0" algn="l" defTabSz="914400" rtl="0" eaLnBrk="1" fontAlgn="auto" latinLnBrk="0" hangingPunct="1">
              <a:lnSpc>
                <a:spcPct val="100000"/>
              </a:lnSpc>
              <a:spcBef>
                <a:spcPts val="0"/>
              </a:spcBef>
              <a:spcAft>
                <a:spcPts val="0"/>
              </a:spcAft>
              <a:buClrTx/>
              <a:buSzTx/>
              <a:buNone/>
              <a:tabLst/>
              <a:defRPr/>
            </a:pPr>
            <a:endParaRPr lang="en-GB" sz="800" i="1"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800" u="sng" kern="1200" dirty="0">
                <a:solidFill>
                  <a:schemeClr val="tx1"/>
                </a:solidFill>
                <a:effectLst/>
                <a:latin typeface="Arial" panose="020B0604020202020204" pitchFamily="34" charset="0"/>
                <a:ea typeface="+mn-ea"/>
                <a:cs typeface="Arial" panose="020B0604020202020204" pitchFamily="34" charset="0"/>
              </a:rPr>
              <a:t>Full abstract</a:t>
            </a:r>
          </a:p>
          <a:p>
            <a:pPr marL="0" marR="0" lvl="0" indent="0" algn="l" defTabSz="914400" rtl="0" eaLnBrk="1" fontAlgn="auto" latinLnBrk="0" hangingPunct="1">
              <a:lnSpc>
                <a:spcPct val="100000"/>
              </a:lnSpc>
              <a:spcBef>
                <a:spcPts val="0"/>
              </a:spcBef>
              <a:spcAft>
                <a:spcPts val="0"/>
              </a:spcAft>
              <a:buClrTx/>
              <a:buSzTx/>
              <a:buNone/>
              <a:tabLst/>
              <a:defRPr/>
            </a:pPr>
            <a:endParaRPr lang="en-GB" sz="600"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FontTx/>
              <a:buNone/>
            </a:pPr>
            <a:r>
              <a:rPr lang="en-US" sz="16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P06-15YI</a:t>
            </a:r>
          </a:p>
          <a:p>
            <a:pPr marL="0" indent="0" algn="just">
              <a:spcAft>
                <a:spcPts val="0"/>
              </a:spcAft>
              <a:buFontTx/>
              <a:buNone/>
            </a:pPr>
            <a:r>
              <a:rPr lang="en-US" sz="1050" b="1" kern="0" dirty="0">
                <a:solidFill>
                  <a:srgbClr val="5B9BD5"/>
                </a:solidFill>
                <a:effectLst/>
                <a:latin typeface="Arial" panose="020B0604020202020204" pitchFamily="34" charset="0"/>
                <a:ea typeface="Times New Roman" panose="02020603050405020304" pitchFamily="18" charset="0"/>
                <a:cs typeface="Calibri Light" panose="020F0302020204030204" pitchFamily="34" charset="0"/>
              </a:rPr>
              <a:t>Ductular reaction predicts the progression of non-alcoholic fatty liver disease</a:t>
            </a:r>
            <a:endParaRPr lang="en-US" sz="16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indent="0" algn="just">
              <a:spcAft>
                <a:spcPts val="0"/>
              </a:spcAft>
              <a:buFontTx/>
              <a:buNone/>
            </a:pPr>
            <a:endParaRPr lang="en-US" sz="1050" b="1" u="sng" dirty="0">
              <a:effectLst/>
              <a:latin typeface="Arial" panose="020B0604020202020204" pitchFamily="34" charset="0"/>
              <a:ea typeface="Times New Roman" panose="02020603050405020304" pitchFamily="18" charset="0"/>
            </a:endParaRPr>
          </a:p>
          <a:p>
            <a:pPr marL="0" indent="0" algn="just">
              <a:spcAft>
                <a:spcPts val="0"/>
              </a:spcAft>
              <a:buFontTx/>
              <a:buNone/>
            </a:pPr>
            <a:r>
              <a:rPr lang="en-US" sz="1050" b="1" u="sng" dirty="0" err="1">
                <a:effectLst/>
                <a:latin typeface="Arial" panose="020B0604020202020204" pitchFamily="34" charset="0"/>
                <a:ea typeface="Times New Roman" panose="02020603050405020304" pitchFamily="18" charset="0"/>
              </a:rPr>
              <a:t>Ramy</a:t>
            </a:r>
            <a:r>
              <a:rPr lang="en-US" sz="1050" b="1" u="sng" dirty="0">
                <a:effectLst/>
                <a:latin typeface="Arial" panose="020B0604020202020204" pitchFamily="34" charset="0"/>
                <a:ea typeface="Times New Roman" panose="02020603050405020304" pitchFamily="18" charset="0"/>
              </a:rPr>
              <a:t> Younes</a:t>
            </a:r>
            <a:r>
              <a:rPr lang="en-US" sz="1050" b="1" baseline="30000" dirty="0">
                <a:effectLst/>
                <a:latin typeface="Arial" panose="020B0604020202020204" pitchFamily="34" charset="0"/>
                <a:ea typeface="Times New Roman" panose="02020603050405020304" pitchFamily="18" charset="0"/>
              </a:rPr>
              <a:t>1 2</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Marta Hernández Conde</a:t>
            </a:r>
            <a:r>
              <a:rPr lang="en-US" sz="1050" b="1" baseline="30000" dirty="0">
                <a:effectLst/>
                <a:latin typeface="Arial" panose="020B0604020202020204" pitchFamily="34" charset="0"/>
                <a:ea typeface="Times New Roman" panose="02020603050405020304" pitchFamily="18" charset="0"/>
              </a:rPr>
              <a:t>1 3</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Elisabetta Bugianesi</a:t>
            </a:r>
            <a:r>
              <a:rPr lang="en-US" sz="1050" b="1" baseline="30000" dirty="0">
                <a:effectLst/>
                <a:latin typeface="Arial" panose="020B0604020202020204" pitchFamily="34" charset="0"/>
                <a:ea typeface="Times New Roman" panose="02020603050405020304" pitchFamily="18" charset="0"/>
              </a:rPr>
              <a:t>2</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Quentin Anstee</a:t>
            </a:r>
            <a:r>
              <a:rPr lang="en-US" sz="1050" b="1" baseline="30000" dirty="0">
                <a:effectLst/>
                <a:latin typeface="Arial" panose="020B0604020202020204" pitchFamily="34" charset="0"/>
                <a:ea typeface="Times New Roman" panose="02020603050405020304" pitchFamily="18" charset="0"/>
              </a:rPr>
              <a:t>1</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Dina Tiniakos</a:t>
            </a:r>
            <a:r>
              <a:rPr lang="en-US" sz="1050" b="1" baseline="30000" dirty="0">
                <a:effectLst/>
                <a:latin typeface="Arial" panose="020B0604020202020204" pitchFamily="34" charset="0"/>
                <a:ea typeface="Times New Roman" panose="02020603050405020304" pitchFamily="18" charset="0"/>
              </a:rPr>
              <a:t>1 4</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Olivier Govaere</a:t>
            </a:r>
            <a:r>
              <a:rPr lang="en-US" sz="1050" b="1" baseline="30000" dirty="0">
                <a:effectLst/>
                <a:latin typeface="Arial" panose="020B0604020202020204" pitchFamily="34" charset="0"/>
                <a:ea typeface="Times New Roman" panose="02020603050405020304" pitchFamily="18" charset="0"/>
              </a:rPr>
              <a:t>1</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FontTx/>
              <a:buNone/>
            </a:pPr>
            <a:r>
              <a:rPr lang="en-US" sz="1050" i="1" baseline="30000" dirty="0">
                <a:effectLst/>
                <a:latin typeface="Arial" panose="020B0604020202020204" pitchFamily="34" charset="0"/>
                <a:ea typeface="Times New Roman" panose="02020603050405020304" pitchFamily="18" charset="0"/>
              </a:rPr>
              <a:t>1</a:t>
            </a:r>
            <a:r>
              <a:rPr lang="en-US" sz="1050" i="1" dirty="0">
                <a:effectLst/>
                <a:latin typeface="Arial" panose="020B0604020202020204" pitchFamily="34" charset="0"/>
                <a:ea typeface="Times New Roman" panose="02020603050405020304" pitchFamily="18" charset="0"/>
              </a:rPr>
              <a:t>Institute of Cellular Medicine, Newcastle University, Newcastle Upon Tyne, United Kingdom</a:t>
            </a:r>
            <a:r>
              <a:rPr lang="de-DE" sz="1050" dirty="0">
                <a:effectLst/>
                <a:latin typeface="Arial" panose="020B0604020202020204" pitchFamily="34" charset="0"/>
                <a:ea typeface="Arial" panose="020B0604020202020204" pitchFamily="34" charset="0"/>
              </a:rPr>
              <a:t>, </a:t>
            </a:r>
            <a:r>
              <a:rPr lang="en-US" sz="1050" i="1" baseline="30000" dirty="0">
                <a:effectLst/>
                <a:latin typeface="Arial" panose="020B0604020202020204" pitchFamily="34" charset="0"/>
                <a:ea typeface="Times New Roman" panose="02020603050405020304" pitchFamily="18" charset="0"/>
              </a:rPr>
              <a:t>2</a:t>
            </a:r>
            <a:r>
              <a:rPr lang="en-US" sz="1050" i="1" dirty="0">
                <a:effectLst/>
                <a:latin typeface="Arial" panose="020B0604020202020204" pitchFamily="34" charset="0"/>
                <a:ea typeface="Times New Roman" panose="02020603050405020304" pitchFamily="18" charset="0"/>
              </a:rPr>
              <a:t>University of Turin, Department of Medical Sciences, Division of Gastroenterology, Turin, Italy</a:t>
            </a:r>
            <a:r>
              <a:rPr lang="de-DE" sz="1050" dirty="0">
                <a:effectLst/>
                <a:latin typeface="Arial" panose="020B0604020202020204" pitchFamily="34" charset="0"/>
                <a:ea typeface="Arial" panose="020B0604020202020204" pitchFamily="34" charset="0"/>
              </a:rPr>
              <a:t>, </a:t>
            </a:r>
            <a:r>
              <a:rPr lang="en-US" sz="1050" i="1" baseline="30000" dirty="0">
                <a:effectLst/>
                <a:latin typeface="Arial" panose="020B0604020202020204" pitchFamily="34" charset="0"/>
                <a:ea typeface="Times New Roman" panose="02020603050405020304" pitchFamily="18" charset="0"/>
              </a:rPr>
              <a:t>3</a:t>
            </a:r>
            <a:r>
              <a:rPr lang="en-US" sz="1050" i="1" dirty="0">
                <a:effectLst/>
                <a:latin typeface="Arial" panose="020B0604020202020204" pitchFamily="34" charset="0"/>
                <a:ea typeface="Times New Roman" panose="02020603050405020304" pitchFamily="18" charset="0"/>
              </a:rPr>
              <a:t>Hospital Universitario Puerta de </a:t>
            </a:r>
            <a:r>
              <a:rPr lang="en-US" sz="1050" i="1" dirty="0" err="1">
                <a:effectLst/>
                <a:latin typeface="Arial" panose="020B0604020202020204" pitchFamily="34" charset="0"/>
                <a:ea typeface="Times New Roman" panose="02020603050405020304" pitchFamily="18" charset="0"/>
              </a:rPr>
              <a:t>Hierro</a:t>
            </a:r>
            <a:r>
              <a:rPr lang="en-US" sz="1050" i="1" dirty="0">
                <a:effectLst/>
                <a:latin typeface="Arial" panose="020B0604020202020204" pitchFamily="34" charset="0"/>
                <a:ea typeface="Times New Roman" panose="02020603050405020304" pitchFamily="18" charset="0"/>
              </a:rPr>
              <a:t> </a:t>
            </a:r>
            <a:r>
              <a:rPr lang="en-US" sz="1050" i="1" dirty="0" err="1">
                <a:effectLst/>
                <a:latin typeface="Arial" panose="020B0604020202020204" pitchFamily="34" charset="0"/>
                <a:ea typeface="Times New Roman" panose="02020603050405020304" pitchFamily="18" charset="0"/>
              </a:rPr>
              <a:t>Majadahonda</a:t>
            </a:r>
            <a:r>
              <a:rPr lang="en-US" sz="1050" i="1" dirty="0">
                <a:effectLst/>
                <a:latin typeface="Arial" panose="020B0604020202020204" pitchFamily="34" charset="0"/>
                <a:ea typeface="Times New Roman" panose="02020603050405020304" pitchFamily="18" charset="0"/>
              </a:rPr>
              <a:t>, Madrid, Spain</a:t>
            </a:r>
            <a:r>
              <a:rPr lang="de-DE" sz="1050" dirty="0">
                <a:effectLst/>
                <a:latin typeface="Arial" panose="020B0604020202020204" pitchFamily="34" charset="0"/>
                <a:ea typeface="Arial" panose="020B0604020202020204" pitchFamily="34" charset="0"/>
              </a:rPr>
              <a:t>, </a:t>
            </a:r>
            <a:r>
              <a:rPr lang="en-US" sz="1050" i="1" baseline="30000" dirty="0">
                <a:effectLst/>
                <a:latin typeface="Arial" panose="020B0604020202020204" pitchFamily="34" charset="0"/>
                <a:ea typeface="Times New Roman" panose="02020603050405020304" pitchFamily="18" charset="0"/>
              </a:rPr>
              <a:t>4</a:t>
            </a:r>
            <a:r>
              <a:rPr lang="en-US" sz="1050" i="1" dirty="0">
                <a:effectLst/>
                <a:latin typeface="Arial" panose="020B0604020202020204" pitchFamily="34" charset="0"/>
                <a:ea typeface="Times New Roman" panose="02020603050405020304" pitchFamily="18" charset="0"/>
              </a:rPr>
              <a:t>Dept of Pathology, </a:t>
            </a:r>
            <a:r>
              <a:rPr lang="en-US" sz="1050" i="1" dirty="0" err="1">
                <a:effectLst/>
                <a:latin typeface="Arial" panose="020B0604020202020204" pitchFamily="34" charset="0"/>
                <a:ea typeface="Times New Roman" panose="02020603050405020304" pitchFamily="18" charset="0"/>
              </a:rPr>
              <a:t>Aretaieio</a:t>
            </a:r>
            <a:r>
              <a:rPr lang="en-US" sz="1050" i="1" dirty="0">
                <a:effectLst/>
                <a:latin typeface="Arial" panose="020B0604020202020204" pitchFamily="34" charset="0"/>
                <a:ea typeface="Times New Roman" panose="02020603050405020304" pitchFamily="18" charset="0"/>
              </a:rPr>
              <a:t> Hospital, National and </a:t>
            </a:r>
            <a:r>
              <a:rPr lang="en-US" sz="1050" i="1" dirty="0" err="1">
                <a:effectLst/>
                <a:latin typeface="Arial" panose="020B0604020202020204" pitchFamily="34" charset="0"/>
                <a:ea typeface="Times New Roman" panose="02020603050405020304" pitchFamily="18" charset="0"/>
              </a:rPr>
              <a:t>Kapodistrian</a:t>
            </a:r>
            <a:r>
              <a:rPr lang="en-US" sz="1050" i="1" dirty="0">
                <a:effectLst/>
                <a:latin typeface="Arial" panose="020B0604020202020204" pitchFamily="34" charset="0"/>
                <a:ea typeface="Times New Roman" panose="02020603050405020304" pitchFamily="18" charset="0"/>
              </a:rPr>
              <a:t> University of Athens, Athens, Greece</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1050" dirty="0">
                <a:effectLst/>
                <a:latin typeface="Arial" panose="020B0604020202020204" pitchFamily="34" charset="0"/>
                <a:ea typeface="Times New Roman" panose="02020603050405020304" pitchFamily="18" charset="0"/>
              </a:rPr>
              <a:t>Email:</a:t>
            </a:r>
            <a:r>
              <a:rPr lang="en-US" sz="1050" i="1" dirty="0">
                <a:effectLst/>
                <a:latin typeface="Arial" panose="020B0604020202020204" pitchFamily="34" charset="0"/>
                <a:ea typeface="Times New Roman" panose="02020603050405020304" pitchFamily="18" charset="0"/>
              </a:rPr>
              <a:t> </a:t>
            </a:r>
            <a:r>
              <a:rPr lang="en-US" sz="1050" dirty="0">
                <a:effectLst/>
                <a:latin typeface="Arial" panose="020B0604020202020204" pitchFamily="34" charset="0"/>
                <a:ea typeface="Times New Roman" panose="02020603050405020304" pitchFamily="18" charset="0"/>
              </a:rPr>
              <a:t>ramy.younes@unito.it</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1050" b="1"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1050" b="1" dirty="0">
                <a:effectLst/>
                <a:latin typeface="Arial" panose="020B0604020202020204" pitchFamily="34" charset="0"/>
                <a:ea typeface="Times New Roman" panose="02020603050405020304" pitchFamily="18" charset="0"/>
              </a:rPr>
              <a:t>Background and aims:</a:t>
            </a:r>
            <a:r>
              <a:rPr lang="en-US" sz="1050" b="1" dirty="0">
                <a:effectLst/>
                <a:latin typeface="Arial" panose="020B0604020202020204" pitchFamily="34" charset="0"/>
                <a:ea typeface="Calibri" panose="020F0502020204030204" pitchFamily="34" charset="0"/>
              </a:rPr>
              <a:t> </a:t>
            </a:r>
            <a:r>
              <a:rPr lang="en-US" sz="1050" dirty="0">
                <a:effectLst/>
                <a:latin typeface="Arial" panose="020B0604020202020204" pitchFamily="34" charset="0"/>
                <a:ea typeface="Calibri" panose="020F0502020204030204" pitchFamily="34" charset="0"/>
              </a:rPr>
              <a:t>Ductular reaction (DR), which comprises an expansion of transit amplifying cells of the terminal branches of the biliary tree, is often seen in advanced NAFLD and is believed to reflect hepatic progenitor cell (HPC) activation. This study aims at investigating the prognostic value of DR/HPCs in NAFLD for NASH development and fibrosis progression. </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n-US" sz="1050" b="1" dirty="0">
              <a:effectLst/>
              <a:latin typeface="Arial" panose="020B0604020202020204" pitchFamily="34" charset="0"/>
              <a:ea typeface="Calibri" panose="020F0502020204030204" pitchFamily="34" charset="0"/>
            </a:endParaRPr>
          </a:p>
          <a:p>
            <a:pPr marL="0" indent="0" algn="just">
              <a:spcAft>
                <a:spcPts val="0"/>
              </a:spcAft>
              <a:buNone/>
            </a:pPr>
            <a:r>
              <a:rPr lang="en-US" sz="1050" b="1" dirty="0">
                <a:effectLst/>
                <a:latin typeface="Arial" panose="020B0604020202020204" pitchFamily="34" charset="0"/>
                <a:ea typeface="Calibri" panose="020F0502020204030204" pitchFamily="34" charset="0"/>
              </a:rPr>
              <a:t>Methods</a:t>
            </a:r>
            <a:r>
              <a:rPr lang="en-US" sz="1050" dirty="0">
                <a:effectLst/>
                <a:latin typeface="Arial" panose="020B0604020202020204" pitchFamily="34" charset="0"/>
                <a:ea typeface="Calibri" panose="020F0502020204030204" pitchFamily="34" charset="0"/>
              </a:rPr>
              <a:t>: We included 36 patients with biopsy-proven NAFLD at Freeman Hospital, Newcastle-Upon-Tyne Hospitals, UK, who underwent at least two liver biopsies more than a year apart. The histological semi-quantitative NAS CRN system was used to score steatosis (S0-3), ballooning (B0-2), lobular inflammation (I0-3) and to stage fibrosis (F0-4). HPCs were quantified in the portal/periportal area and parenchyma based on Keratin 19 immunostaining in the baseline biopsies and correlated with clinicopathological features. Parenchymal ductular cells were scored based on acinar zone topography (1-3) and pattern (single cells, ductular structures). P21 immunostaining was used to identify senescent cells. </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n-US" sz="1050" b="1" dirty="0">
              <a:effectLst/>
              <a:latin typeface="Arial" panose="020B0604020202020204" pitchFamily="34" charset="0"/>
              <a:ea typeface="Calibri" panose="020F0502020204030204" pitchFamily="34" charset="0"/>
            </a:endParaRPr>
          </a:p>
          <a:p>
            <a:pPr marL="0" indent="0" algn="just">
              <a:spcAft>
                <a:spcPts val="0"/>
              </a:spcAft>
              <a:buNone/>
            </a:pPr>
            <a:r>
              <a:rPr lang="en-US" sz="1050" b="1" dirty="0">
                <a:effectLst/>
                <a:latin typeface="Arial" panose="020B0604020202020204" pitchFamily="34" charset="0"/>
                <a:ea typeface="Calibri" panose="020F0502020204030204" pitchFamily="34" charset="0"/>
              </a:rPr>
              <a:t>Results: </a:t>
            </a:r>
            <a:r>
              <a:rPr lang="en-US" sz="1050" dirty="0">
                <a:effectLst/>
                <a:latin typeface="Arial" panose="020B0604020202020204" pitchFamily="34" charset="0"/>
                <a:ea typeface="Calibri" panose="020F0502020204030204" pitchFamily="34" charset="0"/>
              </a:rPr>
              <a:t>In our cohort, the absolute number of periportal HPCs significantly correlated with elevated AST levels (p &lt; 0.01). Moreover, the presence of HPCs into the parenchyma correlated with higher AST (p &lt; 0.01), ALT (p &lt; 0.05) and with the progressive increase of insulin levels (p &lt; 0.01). The number of senescent p21-positive hepatocytes predicted advanced fibrosis OR = 1.1 (1.05-1.2, p = 0.024) and significantly correlated with GGT and ALP levels (Pearson = 0.376 and0.421, p = 0.028 and p = 0.015 respectively). Comparing baseline and follow-up liver biopsies (mean time between biopsies 79 months, range 14-198), the presence of ductular structures in the parenchyma of the baseline biopsy was significantly associated with the progression of at least 1 stage of fibrosis (prevalence of 35% in progressors vs 6% in non-progressors, p &lt; 0.05). In addition, a significant correlation with the increase of AST and ALT levels was noted (OR 1.028 and 1.026 respectively). Furthermore, progressors displayed more parenchymal senescence at baseline compared to the non-progressors (p &lt; 0.01). In addition, a positive correlation was observed between the presence of parenchymal ductular structures and p21-positive hepatocytes. </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n-US" sz="1050" b="1" dirty="0">
              <a:effectLst/>
              <a:latin typeface="Arial" panose="020B0604020202020204" pitchFamily="34" charset="0"/>
              <a:ea typeface="Calibri" panose="020F0502020204030204" pitchFamily="34" charset="0"/>
            </a:endParaRPr>
          </a:p>
          <a:p>
            <a:pPr marL="0" indent="0" algn="just">
              <a:spcAft>
                <a:spcPts val="0"/>
              </a:spcAft>
              <a:buNone/>
            </a:pPr>
            <a:r>
              <a:rPr lang="en-US" sz="1050" b="1" dirty="0">
                <a:effectLst/>
                <a:latin typeface="Arial" panose="020B0604020202020204" pitchFamily="34" charset="0"/>
                <a:ea typeface="Calibri" panose="020F0502020204030204" pitchFamily="34" charset="0"/>
              </a:rPr>
              <a:t>Conclusions</a:t>
            </a:r>
            <a:r>
              <a:rPr lang="en-US" sz="1050" dirty="0">
                <a:effectLst/>
                <a:latin typeface="Arial" panose="020B0604020202020204" pitchFamily="34" charset="0"/>
                <a:ea typeface="Calibri" panose="020F0502020204030204" pitchFamily="34" charset="0"/>
              </a:rPr>
              <a:t>: In a cohort of biopsy-proven NAFLD patients with follow-up biopsies, HPCs are associated with biochemical signs of inflammation and higher insulin levels. Moreover, the presence of parenchymal ductular structures and parenchymal senescence predict disease progression. Due to the lack of a prognostic biomarker for NAFLD, the development of this tool could acquire paramount importance for both stratifying patients at risk at baseline and the design of targeted therapies to patients with high likelihood of disease progression.</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10</a:t>
            </a:fld>
            <a:endParaRPr lang="en-GB" dirty="0"/>
          </a:p>
        </p:txBody>
      </p:sp>
    </p:spTree>
    <p:extLst>
      <p:ext uri="{BB962C8B-B14F-4D97-AF65-F5344CB8AC3E}">
        <p14:creationId xmlns:p14="http://schemas.microsoft.com/office/powerpoint/2010/main" val="475566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050" b="0" i="1" kern="1200" dirty="0">
                <a:solidFill>
                  <a:schemeClr val="tx1"/>
                </a:solidFill>
                <a:effectLst/>
                <a:latin typeface="Arial" panose="020B0604020202020204" pitchFamily="34" charset="0"/>
                <a:ea typeface="+mn-ea"/>
                <a:cs typeface="Arial" panose="020B0604020202020204" pitchFamily="34" charset="0"/>
              </a:rPr>
              <a:t>Abbreviations: BMI, body mass index; MMT, mixed-meal test; NAFLD, non-alcoholic fatty liver disease; NASH, non-alcoholic steatohepatitis</a:t>
            </a:r>
          </a:p>
          <a:p>
            <a:pPr marL="0" indent="0">
              <a:buFontTx/>
              <a:buNone/>
            </a:pPr>
            <a:endParaRPr lang="en-US" sz="105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1050" b="0" u="sng" kern="1200" dirty="0">
                <a:solidFill>
                  <a:schemeClr val="tx1"/>
                </a:solidFill>
                <a:effectLst/>
                <a:latin typeface="Arial" panose="020B0604020202020204" pitchFamily="34" charset="0"/>
                <a:ea typeface="+mn-ea"/>
                <a:cs typeface="Arial" panose="020B0604020202020204" pitchFamily="34" charset="0"/>
              </a:rPr>
              <a:t>Full abstract</a:t>
            </a:r>
          </a:p>
          <a:p>
            <a:pPr marL="0" indent="0">
              <a:buFontTx/>
              <a:buNone/>
            </a:pPr>
            <a:endParaRPr lang="en-US" sz="1050" b="1"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FontTx/>
              <a:buNone/>
            </a:pPr>
            <a:r>
              <a:rPr lang="en-US" sz="16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P04-08YI</a:t>
            </a:r>
          </a:p>
          <a:p>
            <a:pPr marL="0" indent="0" algn="just">
              <a:spcAft>
                <a:spcPts val="0"/>
              </a:spcAft>
              <a:buFontTx/>
              <a:buNone/>
            </a:pPr>
            <a:r>
              <a:rPr lang="en-US" sz="16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Metagenomics and molecular </a:t>
            </a:r>
            <a:r>
              <a:rPr lang="en-US" sz="1600" b="1" kern="0" dirty="0" err="1">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phenomics</a:t>
            </a:r>
            <a:r>
              <a:rPr lang="en-US" sz="16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 of obesity and hepatic steatosis</a:t>
            </a:r>
          </a:p>
          <a:p>
            <a:pPr marL="0" indent="0" algn="just">
              <a:spcAft>
                <a:spcPts val="0"/>
              </a:spcAft>
              <a:buFontTx/>
              <a:buNone/>
            </a:pPr>
            <a:endParaRPr lang="en-US" sz="1050" b="1" u="sng" dirty="0">
              <a:effectLst/>
              <a:latin typeface="Arial" panose="020B0604020202020204" pitchFamily="34" charset="0"/>
              <a:ea typeface="Times New Roman" panose="02020603050405020304" pitchFamily="18" charset="0"/>
            </a:endParaRPr>
          </a:p>
          <a:p>
            <a:pPr marL="0" indent="0" algn="just">
              <a:spcAft>
                <a:spcPts val="0"/>
              </a:spcAft>
              <a:buFontTx/>
              <a:buNone/>
            </a:pPr>
            <a:r>
              <a:rPr lang="en-US" sz="1050" b="1" u="sng" dirty="0">
                <a:effectLst/>
                <a:latin typeface="Arial" panose="020B0604020202020204" pitchFamily="34" charset="0"/>
                <a:ea typeface="Times New Roman" panose="02020603050405020304" pitchFamily="18" charset="0"/>
              </a:rPr>
              <a:t>Stijn Meijnikman</a:t>
            </a:r>
            <a:r>
              <a:rPr lang="en-US" sz="1050" b="1" baseline="30000" dirty="0">
                <a:effectLst/>
                <a:latin typeface="Arial" panose="020B0604020202020204" pitchFamily="34" charset="0"/>
                <a:ea typeface="Times New Roman" panose="02020603050405020304" pitchFamily="18" charset="0"/>
              </a:rPr>
              <a:t>1</a:t>
            </a:r>
            <a:r>
              <a:rPr lang="de-DE" sz="1050" b="1" dirty="0">
                <a:effectLst/>
                <a:latin typeface="Arial" panose="020B0604020202020204" pitchFamily="34" charset="0"/>
                <a:ea typeface="Arial" panose="020B0604020202020204" pitchFamily="34" charset="0"/>
              </a:rPr>
              <a:t>, </a:t>
            </a:r>
            <a:r>
              <a:rPr lang="en-US" sz="1050" b="1" dirty="0" err="1">
                <a:effectLst/>
                <a:latin typeface="Arial" panose="020B0604020202020204" pitchFamily="34" charset="0"/>
                <a:ea typeface="Times New Roman" panose="02020603050405020304" pitchFamily="18" charset="0"/>
              </a:rPr>
              <a:t>Omrum</a:t>
            </a:r>
            <a:r>
              <a:rPr lang="en-US" sz="1050" b="1" dirty="0">
                <a:effectLst/>
                <a:latin typeface="Arial" panose="020B0604020202020204" pitchFamily="34" charset="0"/>
                <a:ea typeface="Times New Roman" panose="02020603050405020304" pitchFamily="18" charset="0"/>
              </a:rPr>
              <a:t> Aydin</a:t>
            </a:r>
            <a:r>
              <a:rPr lang="en-US" sz="1050" b="1" baseline="30000" dirty="0">
                <a:effectLst/>
                <a:latin typeface="Arial" panose="020B0604020202020204" pitchFamily="34" charset="0"/>
                <a:ea typeface="Times New Roman" panose="02020603050405020304" pitchFamily="18" charset="0"/>
              </a:rPr>
              <a:t>1</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Andrei Prodan</a:t>
            </a:r>
            <a:r>
              <a:rPr lang="en-US" sz="1050" b="1" baseline="30000" dirty="0">
                <a:effectLst/>
                <a:latin typeface="Arial" panose="020B0604020202020204" pitchFamily="34" charset="0"/>
                <a:ea typeface="Times New Roman" panose="02020603050405020304" pitchFamily="18" charset="0"/>
              </a:rPr>
              <a:t>1</a:t>
            </a:r>
            <a:r>
              <a:rPr lang="de-DE" sz="1050" b="1" dirty="0">
                <a:effectLst/>
                <a:latin typeface="Arial" panose="020B0604020202020204" pitchFamily="34" charset="0"/>
                <a:ea typeface="Arial" panose="020B0604020202020204" pitchFamily="34" charset="0"/>
              </a:rPr>
              <a:t>, </a:t>
            </a:r>
            <a:r>
              <a:rPr lang="en-US" sz="1050" b="1" dirty="0" err="1">
                <a:effectLst/>
                <a:latin typeface="Arial" panose="020B0604020202020204" pitchFamily="34" charset="0"/>
                <a:ea typeface="Times New Roman" panose="02020603050405020304" pitchFamily="18" charset="0"/>
              </a:rPr>
              <a:t>Sjoerd</a:t>
            </a:r>
            <a:r>
              <a:rPr lang="en-US" sz="1050" b="1" dirty="0">
                <a:effectLst/>
                <a:latin typeface="Arial" panose="020B0604020202020204" pitchFamily="34" charset="0"/>
                <a:ea typeface="Times New Roman" panose="02020603050405020304" pitchFamily="18" charset="0"/>
              </a:rPr>
              <a:t> Bruin</a:t>
            </a:r>
            <a:r>
              <a:rPr lang="en-US" sz="1050" b="1" baseline="30000" dirty="0">
                <a:effectLst/>
                <a:latin typeface="Arial" panose="020B0604020202020204" pitchFamily="34" charset="0"/>
                <a:ea typeface="Times New Roman" panose="02020603050405020304" pitchFamily="18" charset="0"/>
              </a:rPr>
              <a:t>2</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Joanne Verheij</a:t>
            </a:r>
            <a:r>
              <a:rPr lang="en-US" sz="1050" b="1" baseline="30000" dirty="0">
                <a:effectLst/>
                <a:latin typeface="Arial" panose="020B0604020202020204" pitchFamily="34" charset="0"/>
                <a:ea typeface="Times New Roman" panose="02020603050405020304" pitchFamily="18" charset="0"/>
              </a:rPr>
              <a:t>3</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Hilde Herrema</a:t>
            </a:r>
            <a:r>
              <a:rPr lang="en-US" sz="1050" b="1" baseline="30000" dirty="0">
                <a:effectLst/>
                <a:latin typeface="Arial" panose="020B0604020202020204" pitchFamily="34" charset="0"/>
                <a:ea typeface="Times New Roman" panose="02020603050405020304" pitchFamily="18" charset="0"/>
              </a:rPr>
              <a:t>1</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Victor Gerdes</a:t>
            </a:r>
            <a:r>
              <a:rPr lang="en-US" sz="1050" b="1" baseline="30000" dirty="0">
                <a:effectLst/>
                <a:latin typeface="Arial" panose="020B0604020202020204" pitchFamily="34" charset="0"/>
                <a:ea typeface="Times New Roman" panose="02020603050405020304" pitchFamily="18" charset="0"/>
              </a:rPr>
              <a:t>1</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Bert Groen</a:t>
            </a:r>
            <a:r>
              <a:rPr lang="en-US" sz="1050" b="1" baseline="30000" dirty="0">
                <a:effectLst/>
                <a:latin typeface="Arial" panose="020B0604020202020204" pitchFamily="34" charset="0"/>
                <a:ea typeface="Times New Roman" panose="02020603050405020304" pitchFamily="18" charset="0"/>
              </a:rPr>
              <a:t>1</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Max Nieuwdorp</a:t>
            </a:r>
            <a:r>
              <a:rPr lang="en-US" sz="1050" b="1" baseline="30000" dirty="0">
                <a:effectLst/>
                <a:latin typeface="Arial" panose="020B0604020202020204" pitchFamily="34" charset="0"/>
                <a:ea typeface="Times New Roman" panose="02020603050405020304" pitchFamily="18" charset="0"/>
              </a:rPr>
              <a:t>1</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FontTx/>
              <a:buNone/>
            </a:pPr>
            <a:r>
              <a:rPr lang="en-US" sz="1050" i="1" baseline="30000" dirty="0">
                <a:effectLst/>
                <a:latin typeface="Arial" panose="020B0604020202020204" pitchFamily="34" charset="0"/>
                <a:ea typeface="Times New Roman" panose="02020603050405020304" pitchFamily="18" charset="0"/>
              </a:rPr>
              <a:t>1</a:t>
            </a:r>
            <a:r>
              <a:rPr lang="en-US" sz="1050" i="1" dirty="0">
                <a:effectLst/>
                <a:latin typeface="Arial" panose="020B0604020202020204" pitchFamily="34" charset="0"/>
                <a:ea typeface="Times New Roman" panose="02020603050405020304" pitchFamily="18" charset="0"/>
              </a:rPr>
              <a:t>Amsterdam UMC, Internal and Vascular Medicine, Amsterdam, Netherlands</a:t>
            </a:r>
            <a:r>
              <a:rPr lang="de-DE" sz="1050" dirty="0">
                <a:effectLst/>
                <a:latin typeface="Arial" panose="020B0604020202020204" pitchFamily="34" charset="0"/>
                <a:ea typeface="Arial" panose="020B0604020202020204" pitchFamily="34" charset="0"/>
              </a:rPr>
              <a:t>, </a:t>
            </a:r>
            <a:r>
              <a:rPr lang="en-US" sz="1050" i="1" baseline="30000" dirty="0">
                <a:effectLst/>
                <a:latin typeface="Arial" panose="020B0604020202020204" pitchFamily="34" charset="0"/>
                <a:ea typeface="Times New Roman" panose="02020603050405020304" pitchFamily="18" charset="0"/>
              </a:rPr>
              <a:t>2</a:t>
            </a:r>
            <a:r>
              <a:rPr lang="en-US" sz="1050" i="1" dirty="0">
                <a:effectLst/>
                <a:latin typeface="Arial" panose="020B0604020202020204" pitchFamily="34" charset="0"/>
                <a:ea typeface="Times New Roman" panose="02020603050405020304" pitchFamily="18" charset="0"/>
              </a:rPr>
              <a:t>Spaarne </a:t>
            </a:r>
            <a:r>
              <a:rPr lang="en-US" sz="1050" i="1" dirty="0" err="1">
                <a:effectLst/>
                <a:latin typeface="Arial" panose="020B0604020202020204" pitchFamily="34" charset="0"/>
                <a:ea typeface="Times New Roman" panose="02020603050405020304" pitchFamily="18" charset="0"/>
              </a:rPr>
              <a:t>Gasthuis</a:t>
            </a:r>
            <a:r>
              <a:rPr lang="en-US" sz="1050" i="1" dirty="0">
                <a:effectLst/>
                <a:latin typeface="Arial" panose="020B0604020202020204" pitchFamily="34" charset="0"/>
                <a:ea typeface="Times New Roman" panose="02020603050405020304" pitchFamily="18" charset="0"/>
              </a:rPr>
              <a:t>, Surgery, </a:t>
            </a:r>
            <a:r>
              <a:rPr lang="en-US" sz="1050" i="1" dirty="0" err="1">
                <a:effectLst/>
                <a:latin typeface="Arial" panose="020B0604020202020204" pitchFamily="34" charset="0"/>
                <a:ea typeface="Times New Roman" panose="02020603050405020304" pitchFamily="18" charset="0"/>
              </a:rPr>
              <a:t>Hoofddorp</a:t>
            </a:r>
            <a:r>
              <a:rPr lang="en-US" sz="1050" i="1" dirty="0">
                <a:effectLst/>
                <a:latin typeface="Arial" panose="020B0604020202020204" pitchFamily="34" charset="0"/>
                <a:ea typeface="Times New Roman" panose="02020603050405020304" pitchFamily="18" charset="0"/>
              </a:rPr>
              <a:t>, Netherlands</a:t>
            </a:r>
            <a:r>
              <a:rPr lang="de-DE" sz="1050" dirty="0">
                <a:effectLst/>
                <a:latin typeface="Arial" panose="020B0604020202020204" pitchFamily="34" charset="0"/>
                <a:ea typeface="Arial" panose="020B0604020202020204" pitchFamily="34" charset="0"/>
              </a:rPr>
              <a:t>, </a:t>
            </a:r>
            <a:r>
              <a:rPr lang="en-US" sz="1050" i="1" baseline="30000" dirty="0">
                <a:effectLst/>
                <a:latin typeface="Arial" panose="020B0604020202020204" pitchFamily="34" charset="0"/>
                <a:ea typeface="Times New Roman" panose="02020603050405020304" pitchFamily="18" charset="0"/>
              </a:rPr>
              <a:t>3</a:t>
            </a:r>
            <a:r>
              <a:rPr lang="en-US" sz="1050" i="1" dirty="0">
                <a:effectLst/>
                <a:latin typeface="Arial" panose="020B0604020202020204" pitchFamily="34" charset="0"/>
                <a:ea typeface="Times New Roman" panose="02020603050405020304" pitchFamily="18" charset="0"/>
              </a:rPr>
              <a:t>Amsterdam UMC, Pathology, Amsterdam, Netherlands</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FontTx/>
              <a:buNone/>
            </a:pPr>
            <a:r>
              <a:rPr lang="en-US" sz="1050" dirty="0">
                <a:effectLst/>
                <a:latin typeface="Arial" panose="020B0604020202020204" pitchFamily="34" charset="0"/>
                <a:ea typeface="Times New Roman" panose="02020603050405020304" pitchFamily="18" charset="0"/>
              </a:rPr>
              <a:t>Email:</a:t>
            </a:r>
            <a:r>
              <a:rPr lang="en-US" sz="1050" i="1" dirty="0">
                <a:effectLst/>
                <a:latin typeface="Arial" panose="020B0604020202020204" pitchFamily="34" charset="0"/>
                <a:ea typeface="Times New Roman" panose="02020603050405020304" pitchFamily="18" charset="0"/>
              </a:rPr>
              <a:t> </a:t>
            </a:r>
            <a:r>
              <a:rPr lang="en-US" sz="1050" dirty="0">
                <a:effectLst/>
                <a:latin typeface="Arial" panose="020B0604020202020204" pitchFamily="34" charset="0"/>
                <a:ea typeface="Times New Roman" panose="02020603050405020304" pitchFamily="18" charset="0"/>
              </a:rPr>
              <a:t>a.s.meijnikman@amc.uva.nl</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FontTx/>
              <a:buNone/>
            </a:pPr>
            <a:r>
              <a:rPr lang="en-US" sz="1050" b="1" dirty="0">
                <a:solidFill>
                  <a:srgbClr val="2A2A2A"/>
                </a:solidFill>
                <a:effectLst/>
                <a:latin typeface="Arial" panose="020B0604020202020204" pitchFamily="34"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FontTx/>
              <a:buNone/>
            </a:pPr>
            <a:r>
              <a:rPr lang="en-US" sz="1050" b="1" dirty="0">
                <a:solidFill>
                  <a:srgbClr val="2A2A2A"/>
                </a:solidFill>
                <a:effectLst/>
                <a:latin typeface="Arial" panose="020B0604020202020204" pitchFamily="34" charset="0"/>
                <a:ea typeface="Calibri" panose="020F0502020204030204" pitchFamily="34" charset="0"/>
              </a:rPr>
              <a:t>Background and aims: </a:t>
            </a:r>
            <a:r>
              <a:rPr lang="en-US" sz="1050" dirty="0">
                <a:effectLst/>
                <a:latin typeface="Arial" panose="020B0604020202020204" pitchFamily="34" charset="0"/>
                <a:ea typeface="Calibri" panose="020F0502020204030204" pitchFamily="34" charset="0"/>
              </a:rPr>
              <a:t>The gut microbiome has been put forward as augmenting factor in development of obesity and hepatic steatosis (NAFLD</a:t>
            </a:r>
            <a:r>
              <a:rPr lang="en-US" sz="1050" dirty="0">
                <a:solidFill>
                  <a:srgbClr val="2A2A2A"/>
                </a:solidFill>
                <a:effectLst/>
                <a:latin typeface="Arial" panose="020B0604020202020204" pitchFamily="34" charset="0"/>
                <a:ea typeface="Calibri" panose="020F0502020204030204" pitchFamily="34" charset="0"/>
              </a:rPr>
              <a:t>). We here investigated the discriminatory power of the fecal metagenome to accurately predict obesity and presence of NAFLD or a healthy liver. Next, we investigated, whether the fecal metagenome can explain the variance in obesity-related phenotypes. In addition, we combined fecal metagenomics and plasma metabolomics to reveal metabolic phenotypes linked to NAFLD. </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FontTx/>
              <a:buNone/>
            </a:pPr>
            <a:endParaRPr lang="en-US" sz="1050" b="1" dirty="0">
              <a:solidFill>
                <a:srgbClr val="000000"/>
              </a:solidFill>
              <a:effectLst/>
              <a:latin typeface="Arial" panose="020B0604020202020204" pitchFamily="34" charset="0"/>
              <a:ea typeface="Calibri" panose="020F0502020204030204" pitchFamily="34" charset="0"/>
            </a:endParaRPr>
          </a:p>
          <a:p>
            <a:pPr marL="0" indent="0" algn="just">
              <a:spcAft>
                <a:spcPts val="0"/>
              </a:spcAft>
              <a:buFontTx/>
              <a:buNone/>
            </a:pPr>
            <a:r>
              <a:rPr lang="en-US" sz="1050" b="1" dirty="0">
                <a:solidFill>
                  <a:srgbClr val="000000"/>
                </a:solidFill>
                <a:effectLst/>
                <a:latin typeface="Arial" panose="020B0604020202020204" pitchFamily="34" charset="0"/>
                <a:ea typeface="Calibri" panose="020F0502020204030204" pitchFamily="34" charset="0"/>
              </a:rPr>
              <a:t>Methods: </a:t>
            </a:r>
            <a:r>
              <a:rPr lang="en-US" sz="1050" dirty="0">
                <a:effectLst/>
                <a:latin typeface="Arial" panose="020B0604020202020204" pitchFamily="34" charset="0"/>
                <a:ea typeface="Calibri" panose="020F0502020204030204" pitchFamily="34" charset="0"/>
              </a:rPr>
              <a:t>Fecal metagenome of subjects (n = 177) with a wide variety in BMI was analyzed using shotgun sequencing. Liver biopsies (n = 78) collected during bariatric surgery were scored for NAFLD by expert pathologists. Corresponding (n = 78) metabolomics analyses were performed on fasting- and 2h-post mixed meal test (MMT) derived plasma.</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FontTx/>
              <a:buNone/>
            </a:pPr>
            <a:endParaRPr lang="en-US" sz="1050" b="1" dirty="0">
              <a:effectLst/>
              <a:latin typeface="Arial" panose="020B0604020202020204" pitchFamily="34" charset="0"/>
              <a:ea typeface="SimSun" panose="02010600030101010101" pitchFamily="2" charset="-122"/>
            </a:endParaRPr>
          </a:p>
          <a:p>
            <a:pPr marL="0" indent="0" algn="just">
              <a:spcAft>
                <a:spcPts val="0"/>
              </a:spcAft>
              <a:buFontTx/>
              <a:buNone/>
            </a:pPr>
            <a:r>
              <a:rPr lang="en-US" sz="1050" b="1" dirty="0">
                <a:effectLst/>
                <a:latin typeface="Arial" panose="020B0604020202020204" pitchFamily="34" charset="0"/>
                <a:ea typeface="SimSun" panose="02010600030101010101" pitchFamily="2" charset="-122"/>
              </a:rPr>
              <a:t>Results: </a:t>
            </a:r>
            <a:r>
              <a:rPr lang="en-US" sz="1050" dirty="0">
                <a:solidFill>
                  <a:srgbClr val="2A2A2A"/>
                </a:solidFill>
                <a:effectLst/>
                <a:latin typeface="Arial" panose="020B0604020202020204" pitchFamily="34" charset="0"/>
                <a:ea typeface="Calibri" panose="020F0502020204030204" pitchFamily="34" charset="0"/>
              </a:rPr>
              <a:t>Subjects without (n = 82) and with obesity (n = 95) could be sharply separated based on fecal metagenomics (accuracy of 89%). In addition, gut microbial pathways including amino acid synthesis including histidine was highly enriched in subjects with obesity, whereas degradation of histidine was depleted compared to subjects without obesity. Regression analysis revealed that 45, 5% and 60% of the variance in BMI can be predicted by the gut microbiome and gut microbial metabolic pathways, respectively. The variance in TG and HDL could be explained by 6% and 9%, respectively, whereas the variance in LDL, HbA</a:t>
            </a:r>
            <a:r>
              <a:rPr lang="en-US" sz="1050" baseline="-25000" dirty="0">
                <a:solidFill>
                  <a:srgbClr val="2A2A2A"/>
                </a:solidFill>
                <a:effectLst/>
                <a:latin typeface="Arial" panose="020B0604020202020204" pitchFamily="34" charset="0"/>
                <a:ea typeface="Calibri" panose="020F0502020204030204" pitchFamily="34" charset="0"/>
              </a:rPr>
              <a:t>1c</a:t>
            </a:r>
            <a:r>
              <a:rPr lang="en-US" sz="1050" dirty="0">
                <a:solidFill>
                  <a:srgbClr val="2A2A2A"/>
                </a:solidFill>
                <a:effectLst/>
                <a:latin typeface="Arial" panose="020B0604020202020204" pitchFamily="34" charset="0"/>
                <a:ea typeface="Calibri" panose="020F0502020204030204" pitchFamily="34" charset="0"/>
              </a:rPr>
              <a:t> and fasting glucose could not be explained by the gut microbiome. </a:t>
            </a:r>
            <a:r>
              <a:rPr lang="en-US" sz="1050" dirty="0">
                <a:effectLst/>
                <a:latin typeface="Arial" panose="020B0604020202020204" pitchFamily="34" charset="0"/>
                <a:ea typeface="Calibri" panose="020F0502020204030204" pitchFamily="34" charset="0"/>
              </a:rPr>
              <a:t>Although fecal metagenome did not discriminate between NAFLD and healthy liver, this separation could be made based on fasting (80% accuracy) and post MMT (75% accuracy) metabolomics data. Of interest, </a:t>
            </a:r>
            <a:r>
              <a:rPr lang="en-US" sz="1050" dirty="0" err="1">
                <a:effectLst/>
                <a:latin typeface="Arial" panose="020B0604020202020204" pitchFamily="34" charset="0"/>
                <a:ea typeface="Calibri" panose="020F0502020204030204" pitchFamily="34" charset="0"/>
              </a:rPr>
              <a:t>glycoursodeoxycholate</a:t>
            </a:r>
            <a:r>
              <a:rPr lang="en-US" sz="1050" dirty="0">
                <a:effectLst/>
                <a:latin typeface="Arial" panose="020B0604020202020204" pitchFamily="34" charset="0"/>
                <a:ea typeface="Calibri" panose="020F0502020204030204" pitchFamily="34" charset="0"/>
              </a:rPr>
              <a:t> and N4-acetylcytidine were highly enriched in subjects with NAFLD vs those with healthy liver. </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FontTx/>
              <a:buNone/>
            </a:pPr>
            <a:endParaRPr lang="en-US" sz="1050" b="1" dirty="0">
              <a:solidFill>
                <a:srgbClr val="000000"/>
              </a:solidFill>
              <a:effectLst/>
              <a:latin typeface="Arial" panose="020B0604020202020204" pitchFamily="34" charset="0"/>
              <a:ea typeface="Calibri" panose="020F0502020204030204" pitchFamily="34" charset="0"/>
            </a:endParaRPr>
          </a:p>
          <a:p>
            <a:pPr marL="0" indent="0" algn="just">
              <a:spcAft>
                <a:spcPts val="0"/>
              </a:spcAft>
              <a:buFontTx/>
              <a:buNone/>
            </a:pPr>
            <a:r>
              <a:rPr lang="en-US" sz="1050" b="1" dirty="0">
                <a:solidFill>
                  <a:srgbClr val="000000"/>
                </a:solidFill>
                <a:effectLst/>
                <a:latin typeface="Arial" panose="020B0604020202020204" pitchFamily="34" charset="0"/>
                <a:ea typeface="Calibri" panose="020F0502020204030204" pitchFamily="34" charset="0"/>
              </a:rPr>
              <a:t>Conclusion: </a:t>
            </a:r>
            <a:r>
              <a:rPr lang="en-US" sz="1050" dirty="0">
                <a:effectLst/>
                <a:latin typeface="Arial" panose="020B0604020202020204" pitchFamily="34" charset="0"/>
                <a:ea typeface="Calibri" panose="020F0502020204030204" pitchFamily="34" charset="0"/>
              </a:rPr>
              <a:t>Fecal metagenome was a strong predictor of obesity and clinically relevant phenotypes thereof. Of interest, the </a:t>
            </a:r>
            <a:r>
              <a:rPr lang="en-US" sz="1050" dirty="0">
                <a:solidFill>
                  <a:srgbClr val="2A2A2A"/>
                </a:solidFill>
                <a:effectLst/>
                <a:latin typeface="Arial" panose="020B0604020202020204" pitchFamily="34" charset="0"/>
                <a:ea typeface="Calibri" panose="020F0502020204030204" pitchFamily="34" charset="0"/>
              </a:rPr>
              <a:t>microbiome of subjects with obesity have a higher potential to produce several amino acids compared to subjects without obesity but lacks capacity of catabolizing specific amino acids, such as histidine. </a:t>
            </a:r>
            <a:r>
              <a:rPr lang="en-US" sz="1050" dirty="0">
                <a:effectLst/>
                <a:latin typeface="Arial" panose="020B0604020202020204" pitchFamily="34" charset="0"/>
                <a:ea typeface="Calibri" panose="020F0502020204030204" pitchFamily="34" charset="0"/>
              </a:rPr>
              <a:t>In contrast with previous work, a fecal metagenome-based separation between NAFLD or healthy liver was not observed in our cohort of subjects with obesity. Strikingly, however, this separation could be made based on plasma metabolomics data and revealed several interesting metabolites that might be of importance in the development of NAFLD.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11</a:t>
            </a:fld>
            <a:endParaRPr lang="en-GB" dirty="0"/>
          </a:p>
        </p:txBody>
      </p:sp>
    </p:spTree>
    <p:extLst>
      <p:ext uri="{BB962C8B-B14F-4D97-AF65-F5344CB8AC3E}">
        <p14:creationId xmlns:p14="http://schemas.microsoft.com/office/powerpoint/2010/main" val="2560692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800" b="0" i="1" kern="1200" dirty="0">
                <a:solidFill>
                  <a:schemeClr val="tx1"/>
                </a:solidFill>
                <a:effectLst/>
                <a:latin typeface="Arial" panose="020B0604020202020204" pitchFamily="34" charset="0"/>
                <a:ea typeface="+mn-ea"/>
                <a:cs typeface="Arial" panose="020B0604020202020204" pitchFamily="34" charset="0"/>
              </a:rPr>
              <a:t>Abbreviations: BMI, body mass index; HbA</a:t>
            </a:r>
            <a:r>
              <a:rPr lang="en-US" sz="800" b="0" i="1" kern="1200" baseline="-25000" dirty="0">
                <a:solidFill>
                  <a:schemeClr val="tx1"/>
                </a:solidFill>
                <a:effectLst/>
                <a:latin typeface="Arial" panose="020B0604020202020204" pitchFamily="34" charset="0"/>
                <a:ea typeface="+mn-ea"/>
                <a:cs typeface="Arial" panose="020B0604020202020204" pitchFamily="34" charset="0"/>
              </a:rPr>
              <a:t>1c</a:t>
            </a:r>
            <a:r>
              <a:rPr lang="en-US" sz="800" b="0" i="1" kern="1200" dirty="0">
                <a:solidFill>
                  <a:schemeClr val="tx1"/>
                </a:solidFill>
                <a:effectLst/>
                <a:latin typeface="Arial" panose="020B0604020202020204" pitchFamily="34" charset="0"/>
                <a:ea typeface="+mn-ea"/>
                <a:cs typeface="Arial" panose="020B0604020202020204" pitchFamily="34" charset="0"/>
              </a:rPr>
              <a:t>, glycated </a:t>
            </a:r>
            <a:r>
              <a:rPr lang="en-US" sz="800" b="0" i="1" kern="1200" dirty="0" err="1">
                <a:solidFill>
                  <a:schemeClr val="tx1"/>
                </a:solidFill>
                <a:effectLst/>
                <a:latin typeface="Arial" panose="020B0604020202020204" pitchFamily="34" charset="0"/>
                <a:ea typeface="+mn-ea"/>
                <a:cs typeface="Arial" panose="020B0604020202020204" pitchFamily="34" charset="0"/>
              </a:rPr>
              <a:t>haemoglobin</a:t>
            </a:r>
            <a:r>
              <a:rPr lang="en-US" sz="800" b="0" i="1" kern="1200" dirty="0">
                <a:solidFill>
                  <a:schemeClr val="tx1"/>
                </a:solidFill>
                <a:effectLst/>
                <a:latin typeface="Arial" panose="020B0604020202020204" pitchFamily="34" charset="0"/>
                <a:ea typeface="+mn-ea"/>
                <a:cs typeface="Arial" panose="020B0604020202020204" pitchFamily="34" charset="0"/>
              </a:rPr>
              <a:t>; HDL, high-density lipoprotein; LDL, low-density lipoprotein; MMT, mixed meal test; NAFLD, non-alcoholic fatty liver disease; TG, triglycerides</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0" u="sng" kern="1200" dirty="0">
                <a:solidFill>
                  <a:schemeClr val="tx1"/>
                </a:solidFill>
                <a:effectLst/>
                <a:latin typeface="Arial" panose="020B0604020202020204" pitchFamily="34" charset="0"/>
                <a:ea typeface="+mn-ea"/>
                <a:cs typeface="Arial" panose="020B0604020202020204" pitchFamily="34" charset="0"/>
              </a:rPr>
              <a:t>Full abstract</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FontTx/>
              <a:buNone/>
            </a:pPr>
            <a:r>
              <a:rPr lang="en-US" sz="11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P04-08YI</a:t>
            </a:r>
          </a:p>
          <a:p>
            <a:pPr marL="0" indent="0" algn="just">
              <a:spcAft>
                <a:spcPts val="0"/>
              </a:spcAft>
              <a:buFontTx/>
              <a:buNone/>
            </a:pPr>
            <a:r>
              <a:rPr lang="en-US" sz="11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Metagenomics and molecular </a:t>
            </a:r>
            <a:r>
              <a:rPr lang="en-US" sz="1100" b="1" kern="0" dirty="0" err="1">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phenomics</a:t>
            </a:r>
            <a:r>
              <a:rPr lang="en-US" sz="11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 of obesity and hepatic steatosis</a:t>
            </a:r>
          </a:p>
          <a:p>
            <a:pPr marL="0" indent="0" algn="just">
              <a:spcAft>
                <a:spcPts val="0"/>
              </a:spcAft>
              <a:buFontTx/>
              <a:buNone/>
            </a:pPr>
            <a:endParaRPr lang="en-US" sz="800" b="1" u="sng" dirty="0">
              <a:effectLst/>
              <a:latin typeface="Arial" panose="020B0604020202020204" pitchFamily="34" charset="0"/>
              <a:ea typeface="Times New Roman" panose="02020603050405020304" pitchFamily="18" charset="0"/>
            </a:endParaRPr>
          </a:p>
          <a:p>
            <a:pPr marL="0" indent="0" algn="just">
              <a:spcAft>
                <a:spcPts val="0"/>
              </a:spcAft>
              <a:buFontTx/>
              <a:buNone/>
            </a:pPr>
            <a:r>
              <a:rPr lang="en-US" sz="800" b="1" u="sng" dirty="0">
                <a:effectLst/>
                <a:latin typeface="Arial" panose="020B0604020202020204" pitchFamily="34" charset="0"/>
                <a:ea typeface="Times New Roman" panose="02020603050405020304" pitchFamily="18" charset="0"/>
              </a:rPr>
              <a:t>Stijn Meijnikman</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err="1">
                <a:effectLst/>
                <a:latin typeface="Arial" panose="020B0604020202020204" pitchFamily="34" charset="0"/>
                <a:ea typeface="Times New Roman" panose="02020603050405020304" pitchFamily="18" charset="0"/>
              </a:rPr>
              <a:t>Omrum</a:t>
            </a:r>
            <a:r>
              <a:rPr lang="en-US" sz="800" b="1" dirty="0">
                <a:effectLst/>
                <a:latin typeface="Arial" panose="020B0604020202020204" pitchFamily="34" charset="0"/>
                <a:ea typeface="Times New Roman" panose="02020603050405020304" pitchFamily="18" charset="0"/>
              </a:rPr>
              <a:t> Aydin</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Andrei Prodan</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err="1">
                <a:effectLst/>
                <a:latin typeface="Arial" panose="020B0604020202020204" pitchFamily="34" charset="0"/>
                <a:ea typeface="Times New Roman" panose="02020603050405020304" pitchFamily="18" charset="0"/>
              </a:rPr>
              <a:t>Sjoerd</a:t>
            </a:r>
            <a:r>
              <a:rPr lang="en-US" sz="800" b="1" dirty="0">
                <a:effectLst/>
                <a:latin typeface="Arial" panose="020B0604020202020204" pitchFamily="34" charset="0"/>
                <a:ea typeface="Times New Roman" panose="02020603050405020304" pitchFamily="18" charset="0"/>
              </a:rPr>
              <a:t> Bruin</a:t>
            </a:r>
            <a:r>
              <a:rPr lang="en-US" sz="800" b="1" baseline="30000" dirty="0">
                <a:effectLst/>
                <a:latin typeface="Arial" panose="020B0604020202020204" pitchFamily="34" charset="0"/>
                <a:ea typeface="Times New Roman" panose="02020603050405020304" pitchFamily="18" charset="0"/>
              </a:rPr>
              <a:t>2</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Joanne Verheij</a:t>
            </a:r>
            <a:r>
              <a:rPr lang="en-US" sz="800" b="1" baseline="30000" dirty="0">
                <a:effectLst/>
                <a:latin typeface="Arial" panose="020B0604020202020204" pitchFamily="34" charset="0"/>
                <a:ea typeface="Times New Roman" panose="02020603050405020304" pitchFamily="18" charset="0"/>
              </a:rPr>
              <a:t>3</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Hilde Herrema</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Victor Gerdes</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Bert Groen</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Max Nieuwdorp</a:t>
            </a:r>
            <a:r>
              <a:rPr lang="en-US" sz="800" b="1" baseline="30000" dirty="0">
                <a:effectLst/>
                <a:latin typeface="Arial" panose="020B0604020202020204" pitchFamily="34" charset="0"/>
                <a:ea typeface="Times New Roman" panose="02020603050405020304" pitchFamily="18" charset="0"/>
              </a:rPr>
              <a:t>1</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FontTx/>
              <a:buNone/>
            </a:pPr>
            <a:r>
              <a:rPr lang="en-US" sz="800" i="1" baseline="30000" dirty="0">
                <a:effectLst/>
                <a:latin typeface="Arial" panose="020B0604020202020204" pitchFamily="34" charset="0"/>
                <a:ea typeface="Times New Roman" panose="02020603050405020304" pitchFamily="18" charset="0"/>
              </a:rPr>
              <a:t>1</a:t>
            </a:r>
            <a:r>
              <a:rPr lang="en-US" sz="800" i="1" dirty="0">
                <a:effectLst/>
                <a:latin typeface="Arial" panose="020B0604020202020204" pitchFamily="34" charset="0"/>
                <a:ea typeface="Times New Roman" panose="02020603050405020304" pitchFamily="18" charset="0"/>
              </a:rPr>
              <a:t>Amsterdam UMC, Internal and Vascular Medicine, Amsterdam, Netherlands</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2</a:t>
            </a:r>
            <a:r>
              <a:rPr lang="en-US" sz="800" i="1" dirty="0">
                <a:effectLst/>
                <a:latin typeface="Arial" panose="020B0604020202020204" pitchFamily="34" charset="0"/>
                <a:ea typeface="Times New Roman" panose="02020603050405020304" pitchFamily="18" charset="0"/>
              </a:rPr>
              <a:t>Spaarne </a:t>
            </a:r>
            <a:r>
              <a:rPr lang="en-US" sz="800" i="1" dirty="0" err="1">
                <a:effectLst/>
                <a:latin typeface="Arial" panose="020B0604020202020204" pitchFamily="34" charset="0"/>
                <a:ea typeface="Times New Roman" panose="02020603050405020304" pitchFamily="18" charset="0"/>
              </a:rPr>
              <a:t>Gasthuis</a:t>
            </a:r>
            <a:r>
              <a:rPr lang="en-US" sz="800" i="1" dirty="0">
                <a:effectLst/>
                <a:latin typeface="Arial" panose="020B0604020202020204" pitchFamily="34" charset="0"/>
                <a:ea typeface="Times New Roman" panose="02020603050405020304" pitchFamily="18" charset="0"/>
              </a:rPr>
              <a:t>, Surgery, </a:t>
            </a:r>
            <a:r>
              <a:rPr lang="en-US" sz="800" i="1" dirty="0" err="1">
                <a:effectLst/>
                <a:latin typeface="Arial" panose="020B0604020202020204" pitchFamily="34" charset="0"/>
                <a:ea typeface="Times New Roman" panose="02020603050405020304" pitchFamily="18" charset="0"/>
              </a:rPr>
              <a:t>Hoofddorp</a:t>
            </a:r>
            <a:r>
              <a:rPr lang="en-US" sz="800" i="1" dirty="0">
                <a:effectLst/>
                <a:latin typeface="Arial" panose="020B0604020202020204" pitchFamily="34" charset="0"/>
                <a:ea typeface="Times New Roman" panose="02020603050405020304" pitchFamily="18" charset="0"/>
              </a:rPr>
              <a:t>, Netherlands</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3</a:t>
            </a:r>
            <a:r>
              <a:rPr lang="en-US" sz="800" i="1" dirty="0">
                <a:effectLst/>
                <a:latin typeface="Arial" panose="020B0604020202020204" pitchFamily="34" charset="0"/>
                <a:ea typeface="Times New Roman" panose="02020603050405020304" pitchFamily="18" charset="0"/>
              </a:rPr>
              <a:t>Amsterdam UMC, Pathology, Amsterdam, Netherlands</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FontTx/>
              <a:buNone/>
            </a:pPr>
            <a:r>
              <a:rPr lang="en-US" sz="800" dirty="0">
                <a:effectLst/>
                <a:latin typeface="Arial" panose="020B0604020202020204" pitchFamily="34" charset="0"/>
                <a:ea typeface="Times New Roman" panose="02020603050405020304" pitchFamily="18" charset="0"/>
              </a:rPr>
              <a:t>Email:</a:t>
            </a:r>
            <a:r>
              <a:rPr lang="en-US" sz="800" i="1" dirty="0">
                <a:effectLst/>
                <a:latin typeface="Arial" panose="020B0604020202020204" pitchFamily="34" charset="0"/>
                <a:ea typeface="Times New Roman" panose="02020603050405020304" pitchFamily="18" charset="0"/>
              </a:rPr>
              <a:t> </a:t>
            </a:r>
            <a:r>
              <a:rPr lang="en-US" sz="800" dirty="0">
                <a:effectLst/>
                <a:latin typeface="Arial" panose="020B0604020202020204" pitchFamily="34" charset="0"/>
                <a:ea typeface="Times New Roman" panose="02020603050405020304" pitchFamily="18" charset="0"/>
              </a:rPr>
              <a:t>a.s.meijnikman@amc.uva.nl</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FontTx/>
              <a:buNone/>
            </a:pPr>
            <a:r>
              <a:rPr lang="en-US" sz="800" b="1" dirty="0">
                <a:solidFill>
                  <a:srgbClr val="2A2A2A"/>
                </a:solidFill>
                <a:effectLst/>
                <a:latin typeface="Arial" panose="020B0604020202020204" pitchFamily="34" charset="0"/>
                <a:ea typeface="Calibri" panose="020F0502020204030204" pitchFamily="34" charset="0"/>
              </a:rPr>
              <a:t> </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FontTx/>
              <a:buNone/>
            </a:pPr>
            <a:r>
              <a:rPr lang="en-US" sz="800" b="1" dirty="0">
                <a:solidFill>
                  <a:srgbClr val="2A2A2A"/>
                </a:solidFill>
                <a:effectLst/>
                <a:latin typeface="Arial" panose="020B0604020202020204" pitchFamily="34" charset="0"/>
                <a:ea typeface="Calibri" panose="020F0502020204030204" pitchFamily="34" charset="0"/>
              </a:rPr>
              <a:t>Background and aims: </a:t>
            </a:r>
            <a:r>
              <a:rPr lang="en-US" sz="800" dirty="0">
                <a:effectLst/>
                <a:latin typeface="Arial" panose="020B0604020202020204" pitchFamily="34" charset="0"/>
                <a:ea typeface="Calibri" panose="020F0502020204030204" pitchFamily="34" charset="0"/>
              </a:rPr>
              <a:t>The gut microbiome has been put forward as augmenting factor in development of obesity and hepatic steatosis (NAFLD</a:t>
            </a:r>
            <a:r>
              <a:rPr lang="en-US" sz="800" dirty="0">
                <a:solidFill>
                  <a:srgbClr val="2A2A2A"/>
                </a:solidFill>
                <a:effectLst/>
                <a:latin typeface="Arial" panose="020B0604020202020204" pitchFamily="34" charset="0"/>
                <a:ea typeface="Calibri" panose="020F0502020204030204" pitchFamily="34" charset="0"/>
              </a:rPr>
              <a:t>). We here investigated the discriminatory power of the fecal metagenome to accurately predict obesity and presence of NAFLD or a healthy liver. Next, we investigated, whether the fecal metagenome can explain the variance in obesity-related phenotypes. In addition, we combined fecal metagenomics and plasma metabolomics to reveal metabolic phenotypes linked to NAFLD. </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FontTx/>
              <a:buNone/>
            </a:pPr>
            <a:endParaRPr lang="en-US" sz="800" b="1" dirty="0">
              <a:solidFill>
                <a:srgbClr val="000000"/>
              </a:solidFill>
              <a:effectLst/>
              <a:latin typeface="Arial" panose="020B0604020202020204" pitchFamily="34" charset="0"/>
              <a:ea typeface="Calibri" panose="020F0502020204030204" pitchFamily="34" charset="0"/>
            </a:endParaRPr>
          </a:p>
          <a:p>
            <a:pPr marL="0" indent="0" algn="just">
              <a:spcAft>
                <a:spcPts val="0"/>
              </a:spcAft>
              <a:buFontTx/>
              <a:buNone/>
            </a:pPr>
            <a:r>
              <a:rPr lang="en-US" sz="800" b="1" dirty="0">
                <a:solidFill>
                  <a:srgbClr val="000000"/>
                </a:solidFill>
                <a:effectLst/>
                <a:latin typeface="Arial" panose="020B0604020202020204" pitchFamily="34" charset="0"/>
                <a:ea typeface="Calibri" panose="020F0502020204030204" pitchFamily="34" charset="0"/>
              </a:rPr>
              <a:t>Methods: </a:t>
            </a:r>
            <a:r>
              <a:rPr lang="en-US" sz="800" dirty="0">
                <a:effectLst/>
                <a:latin typeface="Arial" panose="020B0604020202020204" pitchFamily="34" charset="0"/>
                <a:ea typeface="Calibri" panose="020F0502020204030204" pitchFamily="34" charset="0"/>
              </a:rPr>
              <a:t>Fecal metagenome of subjects (n = 177) with a wide variety in BMI was analyzed using shotgun sequencing. Liver biopsies (n = 78) collected during bariatric surgery were scored for NAFLD by expert pathologists. Corresponding (n = 78) metabolomics analyses were performed on fasting- and 2h-post mixed meal test (MMT) derived plasma.</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FontTx/>
              <a:buNone/>
            </a:pPr>
            <a:endParaRPr lang="en-US" sz="800" b="1" dirty="0">
              <a:effectLst/>
              <a:latin typeface="Arial" panose="020B0604020202020204" pitchFamily="34" charset="0"/>
              <a:ea typeface="SimSun" panose="02010600030101010101" pitchFamily="2" charset="-122"/>
            </a:endParaRPr>
          </a:p>
          <a:p>
            <a:pPr marL="0" indent="0" algn="just">
              <a:spcAft>
                <a:spcPts val="0"/>
              </a:spcAft>
              <a:buFontTx/>
              <a:buNone/>
            </a:pPr>
            <a:r>
              <a:rPr lang="en-US" sz="800" b="1" dirty="0">
                <a:effectLst/>
                <a:latin typeface="Arial" panose="020B0604020202020204" pitchFamily="34" charset="0"/>
                <a:ea typeface="SimSun" panose="02010600030101010101" pitchFamily="2" charset="-122"/>
              </a:rPr>
              <a:t>Results: </a:t>
            </a:r>
            <a:r>
              <a:rPr lang="en-US" sz="800" dirty="0">
                <a:solidFill>
                  <a:srgbClr val="2A2A2A"/>
                </a:solidFill>
                <a:effectLst/>
                <a:latin typeface="Arial" panose="020B0604020202020204" pitchFamily="34" charset="0"/>
                <a:ea typeface="Calibri" panose="020F0502020204030204" pitchFamily="34" charset="0"/>
              </a:rPr>
              <a:t>Subjects without (n = 82) and with obesity (n = 95) could be sharply separated based on fecal metagenomics (accuracy of 89%). In addition, gut microbial pathways including amino acid synthesis including histidine was highly enriched in subjects with obesity, whereas degradation of histidine was depleted compared to subjects without obesity. Regression analysis revealed that 45, 5% and 60% of the variance in BMI can be predicted by the gut microbiome and gut microbial metabolic pathways, respectively. The variance in TG and HDL could be explained by 6% and 9%, respectively, whereas the variance in LDL, HbA</a:t>
            </a:r>
            <a:r>
              <a:rPr lang="en-US" sz="800" baseline="-25000" dirty="0">
                <a:solidFill>
                  <a:srgbClr val="2A2A2A"/>
                </a:solidFill>
                <a:effectLst/>
                <a:latin typeface="Arial" panose="020B0604020202020204" pitchFamily="34" charset="0"/>
                <a:ea typeface="Calibri" panose="020F0502020204030204" pitchFamily="34" charset="0"/>
              </a:rPr>
              <a:t>1c</a:t>
            </a:r>
            <a:r>
              <a:rPr lang="en-US" sz="800" dirty="0">
                <a:solidFill>
                  <a:srgbClr val="2A2A2A"/>
                </a:solidFill>
                <a:effectLst/>
                <a:latin typeface="Arial" panose="020B0604020202020204" pitchFamily="34" charset="0"/>
                <a:ea typeface="Calibri" panose="020F0502020204030204" pitchFamily="34" charset="0"/>
              </a:rPr>
              <a:t> and fasting glucose could not be explained by the gut microbiome. </a:t>
            </a:r>
            <a:r>
              <a:rPr lang="en-US" sz="800" dirty="0">
                <a:effectLst/>
                <a:latin typeface="Arial" panose="020B0604020202020204" pitchFamily="34" charset="0"/>
                <a:ea typeface="Calibri" panose="020F0502020204030204" pitchFamily="34" charset="0"/>
              </a:rPr>
              <a:t>Although fecal metagenome did not discriminate between NAFLD and healthy liver, this separation could be made based on fasting (80% accuracy) and post MMT (75% accuracy) metabolomics data. Of interest, </a:t>
            </a:r>
            <a:r>
              <a:rPr lang="en-US" sz="800" dirty="0" err="1">
                <a:effectLst/>
                <a:latin typeface="Arial" panose="020B0604020202020204" pitchFamily="34" charset="0"/>
                <a:ea typeface="Calibri" panose="020F0502020204030204" pitchFamily="34" charset="0"/>
              </a:rPr>
              <a:t>glycoursodeoxycholate</a:t>
            </a:r>
            <a:r>
              <a:rPr lang="en-US" sz="800" dirty="0">
                <a:effectLst/>
                <a:latin typeface="Arial" panose="020B0604020202020204" pitchFamily="34" charset="0"/>
                <a:ea typeface="Calibri" panose="020F0502020204030204" pitchFamily="34" charset="0"/>
              </a:rPr>
              <a:t> and N4-acetylcytidine were highly enriched in subjects with NAFLD vs those with healthy liver. </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FontTx/>
              <a:buNone/>
            </a:pPr>
            <a:endParaRPr lang="en-US" sz="800" b="1" dirty="0">
              <a:solidFill>
                <a:srgbClr val="000000"/>
              </a:solidFill>
              <a:effectLst/>
              <a:latin typeface="Arial" panose="020B0604020202020204" pitchFamily="34" charset="0"/>
              <a:ea typeface="Calibri" panose="020F0502020204030204" pitchFamily="34" charset="0"/>
            </a:endParaRPr>
          </a:p>
          <a:p>
            <a:pPr marL="0" indent="0" algn="just">
              <a:spcAft>
                <a:spcPts val="0"/>
              </a:spcAft>
              <a:buFontTx/>
              <a:buNone/>
            </a:pPr>
            <a:r>
              <a:rPr lang="en-US" sz="800" b="1" dirty="0">
                <a:solidFill>
                  <a:srgbClr val="000000"/>
                </a:solidFill>
                <a:effectLst/>
                <a:latin typeface="Arial" panose="020B0604020202020204" pitchFamily="34" charset="0"/>
                <a:ea typeface="Calibri" panose="020F0502020204030204" pitchFamily="34" charset="0"/>
              </a:rPr>
              <a:t>Conclusion: </a:t>
            </a:r>
            <a:r>
              <a:rPr lang="en-US" sz="800" dirty="0">
                <a:effectLst/>
                <a:latin typeface="Arial" panose="020B0604020202020204" pitchFamily="34" charset="0"/>
                <a:ea typeface="Calibri" panose="020F0502020204030204" pitchFamily="34" charset="0"/>
              </a:rPr>
              <a:t>Fecal metagenome was a strong predictor of obesity and clinically relevant phenotypes thereof. Of interest, the </a:t>
            </a:r>
            <a:r>
              <a:rPr lang="en-US" sz="800" dirty="0">
                <a:solidFill>
                  <a:srgbClr val="2A2A2A"/>
                </a:solidFill>
                <a:effectLst/>
                <a:latin typeface="Arial" panose="020B0604020202020204" pitchFamily="34" charset="0"/>
                <a:ea typeface="Calibri" panose="020F0502020204030204" pitchFamily="34" charset="0"/>
              </a:rPr>
              <a:t>microbiome of subjects with obesity have a higher potential to produce several amino acids compared to subjects without obesity but lacks capacity of catabolizing specific amino acids, such as histidine. </a:t>
            </a:r>
            <a:r>
              <a:rPr lang="en-US" sz="800" dirty="0">
                <a:effectLst/>
                <a:latin typeface="Arial" panose="020B0604020202020204" pitchFamily="34" charset="0"/>
                <a:ea typeface="Calibri" panose="020F0502020204030204" pitchFamily="34" charset="0"/>
              </a:rPr>
              <a:t>In contrast with previous work, a fecal metagenome-based separation between NAFLD or healthy liver was not observed in our cohort of subjects with obesity. Strikingly, however, this separation could be made based on plasma metabolomics data and revealed several interesting metabolites that might be of importance in the development of NAFLD.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12</a:t>
            </a:fld>
            <a:endParaRPr lang="en-GB" dirty="0"/>
          </a:p>
        </p:txBody>
      </p:sp>
    </p:spTree>
    <p:extLst>
      <p:ext uri="{BB962C8B-B14F-4D97-AF65-F5344CB8AC3E}">
        <p14:creationId xmlns:p14="http://schemas.microsoft.com/office/powerpoint/2010/main" val="2716059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800" b="0" i="1" kern="1200" dirty="0">
                <a:solidFill>
                  <a:schemeClr val="tx1"/>
                </a:solidFill>
                <a:effectLst/>
                <a:latin typeface="Arial" panose="020B0604020202020204" pitchFamily="34" charset="0"/>
                <a:ea typeface="+mn-ea"/>
                <a:cs typeface="Arial" panose="020B0604020202020204" pitchFamily="34" charset="0"/>
              </a:rPr>
              <a:t>Abbreviations: </a:t>
            </a:r>
            <a:r>
              <a:rPr lang="en-US" sz="800" b="0" i="1" kern="1200" dirty="0" err="1">
                <a:solidFill>
                  <a:schemeClr val="tx1"/>
                </a:solidFill>
                <a:effectLst/>
                <a:latin typeface="Arial" panose="020B0604020202020204" pitchFamily="34" charset="0"/>
                <a:ea typeface="+mn-ea"/>
                <a:cs typeface="Arial" panose="020B0604020202020204" pitchFamily="34" charset="0"/>
              </a:rPr>
              <a:t>MoA</a:t>
            </a:r>
            <a:r>
              <a:rPr lang="en-US" sz="800" b="0" i="1" kern="1200" dirty="0">
                <a:solidFill>
                  <a:schemeClr val="tx1"/>
                </a:solidFill>
                <a:effectLst/>
                <a:latin typeface="Arial" panose="020B0604020202020204" pitchFamily="34" charset="0"/>
                <a:ea typeface="+mn-ea"/>
                <a:cs typeface="Arial" panose="020B0604020202020204" pitchFamily="34" charset="0"/>
              </a:rPr>
              <a:t>, mechanism of action; NAFLD, </a:t>
            </a:r>
            <a:r>
              <a:rPr lang="en-US" sz="1200" i="1" dirty="0"/>
              <a:t>non-alcoholic fatty liver disease; </a:t>
            </a:r>
            <a:r>
              <a:rPr lang="en-GB" sz="1200" i="1" kern="1200" dirty="0">
                <a:solidFill>
                  <a:schemeClr val="tx1"/>
                </a:solidFill>
                <a:effectLst/>
                <a:latin typeface="Arial" panose="020B0604020202020204" pitchFamily="34" charset="0"/>
                <a:ea typeface="+mn-ea"/>
                <a:cs typeface="Arial" panose="020B0604020202020204" pitchFamily="34" charset="0"/>
              </a:rPr>
              <a:t>NASH, non-alcoholic steatohepatitis; </a:t>
            </a:r>
            <a:r>
              <a:rPr lang="en-US" sz="1200" i="1" dirty="0"/>
              <a:t>OPN, </a:t>
            </a:r>
            <a:r>
              <a:rPr lang="en-US" sz="1200" i="1" dirty="0" err="1"/>
              <a:t>osteopontin</a:t>
            </a:r>
            <a:r>
              <a:rPr lang="en-US" sz="1200" i="1" dirty="0"/>
              <a:t>; </a:t>
            </a:r>
            <a:r>
              <a:rPr lang="en-US" sz="1200" i="1" dirty="0" err="1"/>
              <a:t>Tg</a:t>
            </a:r>
            <a:r>
              <a:rPr lang="en-US" sz="1200" i="1" dirty="0"/>
              <a:t>, transgenic.</a:t>
            </a:r>
            <a:endParaRPr lang="en-US" sz="1200" b="0" i="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0" u="sng" kern="1200" dirty="0">
                <a:solidFill>
                  <a:schemeClr val="tx1"/>
                </a:solidFill>
                <a:effectLst/>
                <a:latin typeface="Arial" panose="020B0604020202020204" pitchFamily="34" charset="0"/>
                <a:ea typeface="+mn-ea"/>
                <a:cs typeface="Arial" panose="020B0604020202020204" pitchFamily="34" charset="0"/>
              </a:rPr>
              <a:t>Full abstract</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1200" b="1" kern="1200" dirty="0">
                <a:solidFill>
                  <a:schemeClr val="tx1"/>
                </a:solidFill>
                <a:effectLst/>
                <a:latin typeface="Arial" panose="020B0604020202020204" pitchFamily="34" charset="0"/>
                <a:ea typeface="+mn-ea"/>
                <a:cs typeface="Arial" panose="020B0604020202020204" pitchFamily="34" charset="0"/>
              </a:rPr>
              <a:t>P06-20</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1200" b="1"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1200" b="1" kern="1200" dirty="0">
                <a:solidFill>
                  <a:schemeClr val="tx1"/>
                </a:solidFill>
                <a:effectLst/>
                <a:latin typeface="Arial" panose="020B0604020202020204" pitchFamily="34" charset="0"/>
                <a:ea typeface="+mn-ea"/>
                <a:cs typeface="Arial" panose="020B0604020202020204" pitchFamily="34" charset="0"/>
              </a:rPr>
              <a:t>Myeloid cells-derived </a:t>
            </a:r>
            <a:r>
              <a:rPr lang="en-US" sz="1200" b="1" kern="1200" dirty="0" err="1">
                <a:solidFill>
                  <a:schemeClr val="tx1"/>
                </a:solidFill>
                <a:effectLst/>
                <a:latin typeface="Arial" panose="020B0604020202020204" pitchFamily="34" charset="0"/>
                <a:ea typeface="+mn-ea"/>
                <a:cs typeface="Arial" panose="020B0604020202020204" pitchFamily="34" charset="0"/>
              </a:rPr>
              <a:t>osteopontin</a:t>
            </a:r>
            <a:r>
              <a:rPr lang="en-US" sz="1200" b="1" kern="1200" dirty="0">
                <a:solidFill>
                  <a:schemeClr val="tx1"/>
                </a:solidFill>
                <a:effectLst/>
                <a:latin typeface="Arial" panose="020B0604020202020204" pitchFamily="34" charset="0"/>
                <a:ea typeface="+mn-ea"/>
                <a:cs typeface="Arial" panose="020B0604020202020204" pitchFamily="34" charset="0"/>
              </a:rPr>
              <a:t> protects from diet-induced non-alcoholic fatty liver disease in mice</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US" sz="1200" b="1"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1200" b="1" kern="1200" dirty="0">
                <a:solidFill>
                  <a:schemeClr val="tx1"/>
                </a:solidFill>
                <a:effectLst/>
                <a:latin typeface="Arial" panose="020B0604020202020204" pitchFamily="34" charset="0"/>
                <a:ea typeface="+mn-ea"/>
                <a:cs typeface="Arial" panose="020B0604020202020204" pitchFamily="34" charset="0"/>
              </a:rPr>
              <a:t>Hui Han</a:t>
            </a:r>
            <a:r>
              <a:rPr lang="en-US" sz="1200" b="1" kern="1200" baseline="30000" dirty="0">
                <a:solidFill>
                  <a:schemeClr val="tx1"/>
                </a:solidFill>
                <a:effectLst/>
                <a:latin typeface="Arial" panose="020B0604020202020204" pitchFamily="34" charset="0"/>
                <a:ea typeface="+mn-ea"/>
                <a:cs typeface="Arial" panose="020B0604020202020204" pitchFamily="34" charset="0"/>
              </a:rPr>
              <a:t>1</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err="1">
                <a:solidFill>
                  <a:schemeClr val="tx1"/>
                </a:solidFill>
                <a:effectLst/>
                <a:latin typeface="Arial" panose="020B0604020202020204" pitchFamily="34" charset="0"/>
                <a:ea typeface="+mn-ea"/>
                <a:cs typeface="Arial" panose="020B0604020202020204" pitchFamily="34" charset="0"/>
              </a:rPr>
              <a:t>Xiaodong</a:t>
            </a:r>
            <a:r>
              <a:rPr lang="en-US" sz="1200" b="1" kern="1200" dirty="0">
                <a:solidFill>
                  <a:schemeClr val="tx1"/>
                </a:solidFill>
                <a:effectLst/>
                <a:latin typeface="Arial" panose="020B0604020202020204" pitchFamily="34" charset="0"/>
                <a:ea typeface="+mn-ea"/>
                <a:cs typeface="Arial" panose="020B0604020202020204" pitchFamily="34" charset="0"/>
              </a:rPr>
              <a:t> Ge</a:t>
            </a:r>
            <a:r>
              <a:rPr lang="en-US" sz="1200" b="1" kern="1200" baseline="30000" dirty="0">
                <a:solidFill>
                  <a:schemeClr val="tx1"/>
                </a:solidFill>
                <a:effectLst/>
                <a:latin typeface="Arial" panose="020B0604020202020204" pitchFamily="34" charset="0"/>
                <a:ea typeface="+mn-ea"/>
                <a:cs typeface="Arial" panose="020B0604020202020204" pitchFamily="34" charset="0"/>
              </a:rPr>
              <a:t>1</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Harriet Gaskell</a:t>
            </a:r>
            <a:r>
              <a:rPr lang="en-US" sz="1200" b="1" kern="1200" baseline="30000" dirty="0">
                <a:solidFill>
                  <a:schemeClr val="tx1"/>
                </a:solidFill>
                <a:effectLst/>
                <a:latin typeface="Arial" panose="020B0604020202020204" pitchFamily="34" charset="0"/>
                <a:ea typeface="+mn-ea"/>
                <a:cs typeface="Arial" panose="020B0604020202020204" pitchFamily="34" charset="0"/>
              </a:rPr>
              <a:t>1</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Daniel Lantvit</a:t>
            </a:r>
            <a:r>
              <a:rPr lang="en-US" sz="1200" b="1" kern="1200" baseline="30000" dirty="0">
                <a:solidFill>
                  <a:schemeClr val="tx1"/>
                </a:solidFill>
                <a:effectLst/>
                <a:latin typeface="Arial" panose="020B0604020202020204" pitchFamily="34" charset="0"/>
                <a:ea typeface="+mn-ea"/>
                <a:cs typeface="Arial" panose="020B0604020202020204" pitchFamily="34" charset="0"/>
              </a:rPr>
              <a:t>1</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Grace Guzman</a:t>
            </a:r>
            <a:r>
              <a:rPr lang="en-US" sz="1200" b="1" kern="1200" baseline="30000" dirty="0">
                <a:solidFill>
                  <a:schemeClr val="tx1"/>
                </a:solidFill>
                <a:effectLst/>
                <a:latin typeface="Arial" panose="020B0604020202020204" pitchFamily="34" charset="0"/>
                <a:ea typeface="+mn-ea"/>
                <a:cs typeface="Arial" panose="020B0604020202020204" pitchFamily="34" charset="0"/>
              </a:rPr>
              <a:t>1</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u="sng" kern="1200" dirty="0">
                <a:solidFill>
                  <a:schemeClr val="tx1"/>
                </a:solidFill>
                <a:effectLst/>
                <a:latin typeface="Arial" panose="020B0604020202020204" pitchFamily="34" charset="0"/>
                <a:ea typeface="+mn-ea"/>
                <a:cs typeface="Arial" panose="020B0604020202020204" pitchFamily="34" charset="0"/>
              </a:rPr>
              <a:t>Natalia Nieto</a:t>
            </a:r>
            <a:r>
              <a:rPr lang="en-US" sz="1200" b="1" kern="1200" baseline="30000" dirty="0">
                <a:solidFill>
                  <a:schemeClr val="tx1"/>
                </a:solidFill>
                <a:effectLst/>
                <a:latin typeface="Arial" panose="020B0604020202020204" pitchFamily="34" charset="0"/>
                <a:ea typeface="+mn-ea"/>
                <a:cs typeface="Arial" panose="020B0604020202020204" pitchFamily="34" charset="0"/>
              </a:rPr>
              <a:t>1</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1200" i="1" kern="1200" baseline="30000" dirty="0">
                <a:solidFill>
                  <a:schemeClr val="tx1"/>
                </a:solidFill>
                <a:effectLst/>
                <a:latin typeface="Arial" panose="020B0604020202020204" pitchFamily="34" charset="0"/>
                <a:ea typeface="+mn-ea"/>
                <a:cs typeface="Arial" panose="020B0604020202020204" pitchFamily="34" charset="0"/>
              </a:rPr>
              <a:t>1</a:t>
            </a:r>
            <a:r>
              <a:rPr lang="en-US" sz="1200" i="1" kern="1200" dirty="0">
                <a:solidFill>
                  <a:schemeClr val="tx1"/>
                </a:solidFill>
                <a:effectLst/>
                <a:latin typeface="Arial" panose="020B0604020202020204" pitchFamily="34" charset="0"/>
                <a:ea typeface="+mn-ea"/>
                <a:cs typeface="Arial" panose="020B0604020202020204" pitchFamily="34" charset="0"/>
              </a:rPr>
              <a:t>University of Illinois at Chicago</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1200" kern="1200" dirty="0">
                <a:solidFill>
                  <a:schemeClr val="tx1"/>
                </a:solidFill>
                <a:effectLst/>
                <a:latin typeface="Arial" panose="020B0604020202020204" pitchFamily="34" charset="0"/>
                <a:ea typeface="+mn-ea"/>
                <a:cs typeface="Arial" panose="020B0604020202020204" pitchFamily="34" charset="0"/>
              </a:rPr>
              <a:t>Email:</a:t>
            </a:r>
            <a:r>
              <a:rPr lang="en-US" sz="1200" i="1"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huihan@uic.edu</a:t>
            </a:r>
          </a:p>
          <a:p>
            <a:pPr marL="0" indent="0">
              <a:buFontTx/>
              <a:buNone/>
            </a:pPr>
            <a:r>
              <a:rPr lang="en-US" sz="12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US" sz="1200" b="1" kern="1200" dirty="0">
                <a:solidFill>
                  <a:schemeClr val="tx1"/>
                </a:solidFill>
                <a:effectLst/>
                <a:latin typeface="Arial" panose="020B0604020202020204" pitchFamily="34" charset="0"/>
                <a:ea typeface="+mn-ea"/>
                <a:cs typeface="Arial" panose="020B0604020202020204" pitchFamily="34" charset="0"/>
              </a:rPr>
              <a:t>Background and Aims: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GB" sz="1200" kern="1200" dirty="0" err="1">
                <a:solidFill>
                  <a:schemeClr val="tx1"/>
                </a:solidFill>
                <a:effectLst/>
                <a:latin typeface="Arial" panose="020B0604020202020204" pitchFamily="34" charset="0"/>
                <a:ea typeface="+mn-ea"/>
                <a:cs typeface="Arial" panose="020B0604020202020204" pitchFamily="34" charset="0"/>
              </a:rPr>
              <a:t>Osteopontin</a:t>
            </a:r>
            <a:r>
              <a:rPr lang="en-GB" sz="1200" kern="1200" dirty="0">
                <a:solidFill>
                  <a:schemeClr val="tx1"/>
                </a:solidFill>
                <a:effectLst/>
                <a:latin typeface="Arial" panose="020B0604020202020204" pitchFamily="34" charset="0"/>
                <a:ea typeface="+mn-ea"/>
                <a:cs typeface="Arial" panose="020B0604020202020204" pitchFamily="34" charset="0"/>
              </a:rPr>
              <a:t> (OPN) is an extracellular cytokine that is up-regulated in patients with non-alcoholic steatohepatitis (NASH). Myeloid cells show high expression of OPN in mouse models of NASH. Previous studies indicated that OPN promotes an anti-inflammatory phenotype; however, the mechanism driving these effects remained to be elucidated. Therefore, we hypothesized that overexpression of OPN in myeloid cells could protect from NASH.</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1200" b="1" kern="1200" dirty="0">
                <a:solidFill>
                  <a:schemeClr val="tx1"/>
                </a:solidFill>
                <a:effectLst/>
                <a:latin typeface="Arial" panose="020B0604020202020204" pitchFamily="34" charset="0"/>
                <a:ea typeface="+mn-ea"/>
                <a:cs typeface="Arial" panose="020B0604020202020204" pitchFamily="34" charset="0"/>
              </a:rPr>
              <a:t>Method:</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GB" sz="1200" kern="1200" dirty="0">
                <a:solidFill>
                  <a:schemeClr val="tx1"/>
                </a:solidFill>
                <a:effectLst/>
                <a:latin typeface="Arial" panose="020B0604020202020204" pitchFamily="34" charset="0"/>
                <a:ea typeface="+mn-ea"/>
                <a:cs typeface="Arial" panose="020B0604020202020204" pitchFamily="34" charset="0"/>
              </a:rPr>
              <a:t>Mice overexpressing OPN in myeloid cells (</a:t>
            </a:r>
            <a:r>
              <a:rPr lang="en-GB" sz="1200" i="1" kern="1200" dirty="0" err="1">
                <a:solidFill>
                  <a:schemeClr val="tx1"/>
                </a:solidFill>
                <a:effectLst/>
                <a:latin typeface="Arial" panose="020B0604020202020204" pitchFamily="34" charset="0"/>
                <a:ea typeface="+mn-ea"/>
                <a:cs typeface="Arial" panose="020B0604020202020204" pitchFamily="34" charset="0"/>
              </a:rPr>
              <a:t>Opn</a:t>
            </a:r>
            <a:r>
              <a:rPr lang="en-GB" sz="1200" kern="1200" baseline="30000" dirty="0" err="1">
                <a:solidFill>
                  <a:schemeClr val="tx1"/>
                </a:solidFill>
                <a:effectLst/>
                <a:latin typeface="Arial" panose="020B0604020202020204" pitchFamily="34" charset="0"/>
                <a:ea typeface="+mn-ea"/>
                <a:cs typeface="Arial" panose="020B0604020202020204" pitchFamily="34" charset="0"/>
              </a:rPr>
              <a:t>Mye</a:t>
            </a:r>
            <a:r>
              <a:rPr lang="en-GB" sz="1200" kern="1200" baseline="300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Tg</a:t>
            </a:r>
            <a:r>
              <a:rPr lang="en-GB" sz="1200" kern="1200" dirty="0">
                <a:solidFill>
                  <a:schemeClr val="tx1"/>
                </a:solidFill>
                <a:effectLst/>
                <a:latin typeface="Arial" panose="020B0604020202020204" pitchFamily="34" charset="0"/>
                <a:ea typeface="+mn-ea"/>
                <a:cs typeface="Arial" panose="020B0604020202020204" pitchFamily="34" charset="0"/>
              </a:rPr>
              <a:t>) were generated using </a:t>
            </a:r>
            <a:r>
              <a:rPr lang="en-GB" sz="1200" i="1" kern="1200" dirty="0" err="1">
                <a:solidFill>
                  <a:schemeClr val="tx1"/>
                </a:solidFill>
                <a:effectLst/>
                <a:latin typeface="Arial" panose="020B0604020202020204" pitchFamily="34" charset="0"/>
                <a:ea typeface="+mn-ea"/>
                <a:cs typeface="Arial" panose="020B0604020202020204" pitchFamily="34" charset="0"/>
              </a:rPr>
              <a:t>Opn</a:t>
            </a:r>
            <a:r>
              <a:rPr lang="en-GB" sz="1200" kern="1200" dirty="0" err="1">
                <a:solidFill>
                  <a:schemeClr val="tx1"/>
                </a:solidFill>
                <a:effectLst/>
                <a:latin typeface="Arial" panose="020B0604020202020204" pitchFamily="34" charset="0"/>
                <a:ea typeface="+mn-ea"/>
                <a:cs typeface="Arial" panose="020B0604020202020204" pitchFamily="34" charset="0"/>
              </a:rPr>
              <a:t>-</a:t>
            </a:r>
            <a:r>
              <a:rPr lang="en-GB" sz="1200" i="1" kern="1200" dirty="0" err="1">
                <a:solidFill>
                  <a:schemeClr val="tx1"/>
                </a:solidFill>
                <a:effectLst/>
                <a:latin typeface="Arial" panose="020B0604020202020204" pitchFamily="34" charset="0"/>
                <a:ea typeface="+mn-ea"/>
                <a:cs typeface="Arial" panose="020B0604020202020204" pitchFamily="34" charset="0"/>
              </a:rPr>
              <a:t>Stop</a:t>
            </a:r>
            <a:r>
              <a:rPr lang="en-GB" sz="1200" i="1" kern="1200" baseline="30000" dirty="0" err="1">
                <a:solidFill>
                  <a:schemeClr val="tx1"/>
                </a:solidFill>
                <a:effectLst/>
                <a:latin typeface="Arial" panose="020B0604020202020204" pitchFamily="34" charset="0"/>
                <a:ea typeface="+mn-ea"/>
                <a:cs typeface="Arial" panose="020B0604020202020204" pitchFamily="34" charset="0"/>
              </a:rPr>
              <a:t>fl</a:t>
            </a:r>
            <a:r>
              <a:rPr lang="en-GB" sz="1200" i="1" kern="1200" baseline="30000" dirty="0">
                <a:solidFill>
                  <a:schemeClr val="tx1"/>
                </a:solidFill>
                <a:effectLst/>
                <a:latin typeface="Arial" panose="020B0604020202020204" pitchFamily="34" charset="0"/>
                <a:ea typeface="+mn-ea"/>
                <a:cs typeface="Arial" panose="020B0604020202020204" pitchFamily="34" charset="0"/>
              </a:rPr>
              <a:t>/</a:t>
            </a:r>
            <a:r>
              <a:rPr lang="en-GB" sz="1200" i="1" kern="1200" baseline="30000" dirty="0" err="1">
                <a:solidFill>
                  <a:schemeClr val="tx1"/>
                </a:solidFill>
                <a:effectLst/>
                <a:latin typeface="Arial" panose="020B0604020202020204" pitchFamily="34" charset="0"/>
                <a:ea typeface="+mn-ea"/>
                <a:cs typeface="Arial" panose="020B0604020202020204" pitchFamily="34" charset="0"/>
              </a:rPr>
              <a:t>fl</a:t>
            </a:r>
            <a:r>
              <a:rPr lang="en-GB" sz="1200" kern="1200" dirty="0">
                <a:solidFill>
                  <a:schemeClr val="tx1"/>
                </a:solidFill>
                <a:effectLst/>
                <a:latin typeface="Arial" panose="020B0604020202020204" pitchFamily="34" charset="0"/>
                <a:ea typeface="+mn-ea"/>
                <a:cs typeface="Arial" panose="020B0604020202020204" pitchFamily="34" charset="0"/>
              </a:rPr>
              <a:t> and recombination with </a:t>
            </a:r>
            <a:r>
              <a:rPr lang="en-GB" sz="1200" i="1" kern="1200" dirty="0">
                <a:solidFill>
                  <a:schemeClr val="tx1"/>
                </a:solidFill>
                <a:effectLst/>
                <a:latin typeface="Arial" panose="020B0604020202020204" pitchFamily="34" charset="0"/>
                <a:ea typeface="+mn-ea"/>
                <a:cs typeface="Arial" panose="020B0604020202020204" pitchFamily="34" charset="0"/>
              </a:rPr>
              <a:t>Lyz2.Cre</a:t>
            </a:r>
            <a:r>
              <a:rPr lang="en-GB" sz="1200" kern="1200" dirty="0">
                <a:solidFill>
                  <a:schemeClr val="tx1"/>
                </a:solidFill>
                <a:effectLst/>
                <a:latin typeface="Arial" panose="020B0604020202020204" pitchFamily="34" charset="0"/>
                <a:ea typeface="+mn-ea"/>
                <a:cs typeface="Arial" panose="020B0604020202020204" pitchFamily="34" charset="0"/>
              </a:rPr>
              <a:t> mice. </a:t>
            </a:r>
            <a:r>
              <a:rPr lang="en-GB" sz="1200" i="1" kern="1200" dirty="0" err="1">
                <a:solidFill>
                  <a:schemeClr val="tx1"/>
                </a:solidFill>
                <a:effectLst/>
                <a:latin typeface="Arial" panose="020B0604020202020204" pitchFamily="34" charset="0"/>
                <a:ea typeface="+mn-ea"/>
                <a:cs typeface="Arial" panose="020B0604020202020204" pitchFamily="34" charset="0"/>
              </a:rPr>
              <a:t>Cre</a:t>
            </a:r>
            <a:r>
              <a:rPr lang="en-GB" sz="1200" i="1" kern="1200" baseline="300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littermates were used as control littermates. Mice were fed up to 6 months with either a western diet mimicking NASH (40% of calories from fat, 20% from fructose and 1.8% (w/w) cholesterol) or an isocaloric control diet. Samples were collected for histological assessment, analysis of biochemical parameters and RNA sequencing.</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1200" b="1" kern="1200" dirty="0">
                <a:solidFill>
                  <a:schemeClr val="tx1"/>
                </a:solidFill>
                <a:effectLst/>
                <a:latin typeface="Arial" panose="020B0604020202020204" pitchFamily="34" charset="0"/>
                <a:ea typeface="+mn-ea"/>
                <a:cs typeface="Arial" panose="020B0604020202020204" pitchFamily="34" charset="0"/>
              </a:rPr>
              <a:t>Results:</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GB" sz="1200" kern="1200" dirty="0">
                <a:solidFill>
                  <a:schemeClr val="tx1"/>
                </a:solidFill>
                <a:effectLst/>
                <a:latin typeface="Arial" panose="020B0604020202020204" pitchFamily="34" charset="0"/>
                <a:ea typeface="+mn-ea"/>
                <a:cs typeface="Arial" panose="020B0604020202020204" pitchFamily="34" charset="0"/>
              </a:rPr>
              <a:t>Control littermates fed with the NASH-inducing diet developed key features of NASH including steatosis, hepatocyte ballooning degeneration, inflammation and chicken-wire fibrosis. These events were more prominent in male than in female mice. However, </a:t>
            </a:r>
            <a:r>
              <a:rPr lang="en-GB" sz="1200" i="1" kern="1200" dirty="0" err="1">
                <a:solidFill>
                  <a:schemeClr val="tx1"/>
                </a:solidFill>
                <a:effectLst/>
                <a:latin typeface="Arial" panose="020B0604020202020204" pitchFamily="34" charset="0"/>
                <a:ea typeface="+mn-ea"/>
                <a:cs typeface="Arial" panose="020B0604020202020204" pitchFamily="34" charset="0"/>
              </a:rPr>
              <a:t>Opn</a:t>
            </a:r>
            <a:r>
              <a:rPr lang="en-GB" sz="1200" kern="1200" baseline="30000" dirty="0" err="1">
                <a:solidFill>
                  <a:schemeClr val="tx1"/>
                </a:solidFill>
                <a:effectLst/>
                <a:latin typeface="Arial" panose="020B0604020202020204" pitchFamily="34" charset="0"/>
                <a:ea typeface="+mn-ea"/>
                <a:cs typeface="Arial" panose="020B0604020202020204" pitchFamily="34" charset="0"/>
              </a:rPr>
              <a:t>Mye</a:t>
            </a:r>
            <a:r>
              <a:rPr lang="en-GB" sz="1200" kern="1200" baseline="300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Tg</a:t>
            </a:r>
            <a:r>
              <a:rPr lang="en-GB" sz="1200" kern="1200" dirty="0">
                <a:solidFill>
                  <a:schemeClr val="tx1"/>
                </a:solidFill>
                <a:effectLst/>
                <a:latin typeface="Arial" panose="020B0604020202020204" pitchFamily="34" charset="0"/>
                <a:ea typeface="+mn-ea"/>
                <a:cs typeface="Arial" panose="020B0604020202020204" pitchFamily="34" charset="0"/>
              </a:rPr>
              <a:t> mice were fully protected from NASH, as shown by a significant reduction in hepatic triglycerides, cholesterol, immune cell infiltration and pro-</a:t>
            </a:r>
            <a:r>
              <a:rPr lang="en-GB" sz="1200" kern="1200" dirty="0" err="1">
                <a:solidFill>
                  <a:schemeClr val="tx1"/>
                </a:solidFill>
                <a:effectLst/>
                <a:latin typeface="Arial" panose="020B0604020202020204" pitchFamily="34" charset="0"/>
                <a:ea typeface="+mn-ea"/>
                <a:cs typeface="Arial" panose="020B0604020202020204" pitchFamily="34" charset="0"/>
              </a:rPr>
              <a:t>fibrogenic</a:t>
            </a:r>
            <a:r>
              <a:rPr lang="en-GB" sz="1200" kern="1200" dirty="0">
                <a:solidFill>
                  <a:schemeClr val="tx1"/>
                </a:solidFill>
                <a:effectLst/>
                <a:latin typeface="Arial" panose="020B0604020202020204" pitchFamily="34" charset="0"/>
                <a:ea typeface="+mn-ea"/>
                <a:cs typeface="Arial" panose="020B0604020202020204" pitchFamily="34" charset="0"/>
              </a:rPr>
              <a:t> signals. Amelioration of NASH was more dramatic in male than female </a:t>
            </a:r>
            <a:r>
              <a:rPr lang="en-GB" sz="1200" i="1" kern="1200" dirty="0" err="1">
                <a:solidFill>
                  <a:schemeClr val="tx1"/>
                </a:solidFill>
                <a:effectLst/>
                <a:latin typeface="Arial" panose="020B0604020202020204" pitchFamily="34" charset="0"/>
                <a:ea typeface="+mn-ea"/>
                <a:cs typeface="Arial" panose="020B0604020202020204" pitchFamily="34" charset="0"/>
              </a:rPr>
              <a:t>Opn</a:t>
            </a:r>
            <a:r>
              <a:rPr lang="en-GB" sz="1200" kern="1200" baseline="30000" dirty="0" err="1">
                <a:solidFill>
                  <a:schemeClr val="tx1"/>
                </a:solidFill>
                <a:effectLst/>
                <a:latin typeface="Arial" panose="020B0604020202020204" pitchFamily="34" charset="0"/>
                <a:ea typeface="+mn-ea"/>
                <a:cs typeface="Arial" panose="020B0604020202020204" pitchFamily="34" charset="0"/>
              </a:rPr>
              <a:t>Mye</a:t>
            </a:r>
            <a:r>
              <a:rPr lang="en-GB" sz="1200" kern="1200" baseline="300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Tg</a:t>
            </a:r>
            <a:r>
              <a:rPr lang="en-GB" sz="1200" kern="1200" dirty="0">
                <a:solidFill>
                  <a:schemeClr val="tx1"/>
                </a:solidFill>
                <a:effectLst/>
                <a:latin typeface="Arial" panose="020B0604020202020204" pitchFamily="34" charset="0"/>
                <a:ea typeface="+mn-ea"/>
                <a:cs typeface="Arial" panose="020B0604020202020204" pitchFamily="34" charset="0"/>
              </a:rPr>
              <a:t> mice; yet, female mice were protected from insulin resistance. Transcriptome analysis revealed that </a:t>
            </a:r>
            <a:r>
              <a:rPr lang="en-GB" sz="1200" i="1" kern="1200" dirty="0" err="1">
                <a:solidFill>
                  <a:schemeClr val="tx1"/>
                </a:solidFill>
                <a:effectLst/>
                <a:latin typeface="Arial" panose="020B0604020202020204" pitchFamily="34" charset="0"/>
                <a:ea typeface="+mn-ea"/>
                <a:cs typeface="Arial" panose="020B0604020202020204" pitchFamily="34" charset="0"/>
              </a:rPr>
              <a:t>Opn</a:t>
            </a:r>
            <a:r>
              <a:rPr lang="en-GB" sz="1200" kern="1200" baseline="30000" dirty="0" err="1">
                <a:solidFill>
                  <a:schemeClr val="tx1"/>
                </a:solidFill>
                <a:effectLst/>
                <a:latin typeface="Arial" panose="020B0604020202020204" pitchFamily="34" charset="0"/>
                <a:ea typeface="+mn-ea"/>
                <a:cs typeface="Arial" panose="020B0604020202020204" pitchFamily="34" charset="0"/>
              </a:rPr>
              <a:t>Mye</a:t>
            </a:r>
            <a:r>
              <a:rPr lang="en-GB" sz="1200" kern="1200" baseline="300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Tg</a:t>
            </a:r>
            <a:r>
              <a:rPr lang="en-GB" sz="1200" kern="1200" dirty="0">
                <a:solidFill>
                  <a:schemeClr val="tx1"/>
                </a:solidFill>
                <a:effectLst/>
                <a:latin typeface="Arial" panose="020B0604020202020204" pitchFamily="34" charset="0"/>
                <a:ea typeface="+mn-ea"/>
                <a:cs typeface="Arial" panose="020B0604020202020204" pitchFamily="34" charset="0"/>
              </a:rPr>
              <a:t> had a significant reduction in the hepatic expression of genes involved in fatty acid transport, beta-oxidation and cholesterol biosynthesis. </a:t>
            </a:r>
            <a:r>
              <a:rPr lang="en-GB" sz="1200" i="1" kern="1200" dirty="0" err="1">
                <a:solidFill>
                  <a:schemeClr val="tx1"/>
                </a:solidFill>
                <a:effectLst/>
                <a:latin typeface="Arial" panose="020B0604020202020204" pitchFamily="34" charset="0"/>
                <a:ea typeface="+mn-ea"/>
                <a:cs typeface="Arial" panose="020B0604020202020204" pitchFamily="34" charset="0"/>
              </a:rPr>
              <a:t>Opn</a:t>
            </a:r>
            <a:r>
              <a:rPr lang="en-GB" sz="1200" kern="1200" baseline="30000" dirty="0" err="1">
                <a:solidFill>
                  <a:schemeClr val="tx1"/>
                </a:solidFill>
                <a:effectLst/>
                <a:latin typeface="Arial" panose="020B0604020202020204" pitchFamily="34" charset="0"/>
                <a:ea typeface="+mn-ea"/>
                <a:cs typeface="Arial" panose="020B0604020202020204" pitchFamily="34" charset="0"/>
              </a:rPr>
              <a:t>Mye</a:t>
            </a:r>
            <a:r>
              <a:rPr lang="en-GB" sz="1200" kern="1200" baseline="30000" dirty="0">
                <a:solidFill>
                  <a:schemeClr val="tx1"/>
                </a:solidFill>
                <a:effectLst/>
                <a:latin typeface="Arial" panose="020B0604020202020204" pitchFamily="34" charset="0"/>
                <a:ea typeface="+mn-ea"/>
                <a:cs typeface="Arial" panose="020B0604020202020204" pitchFamily="34" charset="0"/>
              </a:rPr>
              <a:t> </a:t>
            </a:r>
            <a:r>
              <a:rPr lang="en-GB" sz="1200" kern="1200" dirty="0" err="1">
                <a:solidFill>
                  <a:schemeClr val="tx1"/>
                </a:solidFill>
                <a:effectLst/>
                <a:latin typeface="Arial" panose="020B0604020202020204" pitchFamily="34" charset="0"/>
                <a:ea typeface="+mn-ea"/>
                <a:cs typeface="Arial" panose="020B0604020202020204" pitchFamily="34" charset="0"/>
              </a:rPr>
              <a:t>Tg</a:t>
            </a:r>
            <a:r>
              <a:rPr lang="en-GB" sz="1200" kern="1200" dirty="0">
                <a:solidFill>
                  <a:schemeClr val="tx1"/>
                </a:solidFill>
                <a:effectLst/>
                <a:latin typeface="Arial" panose="020B0604020202020204" pitchFamily="34" charset="0"/>
                <a:ea typeface="+mn-ea"/>
                <a:cs typeface="Arial" panose="020B0604020202020204" pitchFamily="34" charset="0"/>
              </a:rPr>
              <a:t> mice presented upregulation of the urea cycle. Notably, myeloid cells isolated from these mice displayed a significant increase in the expression of arginase 2 (Arg2) protein, which correlated with </a:t>
            </a:r>
            <a:r>
              <a:rPr lang="en-GB" sz="1200" kern="1200" dirty="0" err="1">
                <a:solidFill>
                  <a:schemeClr val="tx1"/>
                </a:solidFill>
                <a:effectLst/>
                <a:latin typeface="Arial" panose="020B0604020202020204" pitchFamily="34" charset="0"/>
                <a:ea typeface="+mn-ea"/>
                <a:cs typeface="Arial" panose="020B0604020202020204" pitchFamily="34" charset="0"/>
              </a:rPr>
              <a:t>Opn</a:t>
            </a:r>
            <a:r>
              <a:rPr lang="en-GB" sz="1200" kern="1200" dirty="0">
                <a:solidFill>
                  <a:schemeClr val="tx1"/>
                </a:solidFill>
                <a:effectLst/>
                <a:latin typeface="Arial" panose="020B0604020202020204" pitchFamily="34" charset="0"/>
                <a:ea typeface="+mn-ea"/>
                <a:cs typeface="Arial" panose="020B0604020202020204" pitchFamily="34" charset="0"/>
              </a:rPr>
              <a:t> and was also associated with down-regulation of nitric oxide synthetase 2 </a:t>
            </a:r>
            <a:r>
              <a:rPr lang="en-GB" sz="1200" i="1" kern="1200" dirty="0">
                <a:solidFill>
                  <a:schemeClr val="tx1"/>
                </a:solidFill>
                <a:effectLst/>
                <a:latin typeface="Arial" panose="020B0604020202020204" pitchFamily="34" charset="0"/>
                <a:ea typeface="+mn-ea"/>
                <a:cs typeface="Arial" panose="020B0604020202020204" pitchFamily="34" charset="0"/>
              </a:rPr>
              <a:t>(Nos2 or </a:t>
            </a:r>
            <a:r>
              <a:rPr lang="en-GB" sz="1200" i="1" kern="1200" dirty="0" err="1">
                <a:solidFill>
                  <a:schemeClr val="tx1"/>
                </a:solidFill>
                <a:effectLst/>
                <a:latin typeface="Arial" panose="020B0604020202020204" pitchFamily="34" charset="0"/>
                <a:ea typeface="+mn-ea"/>
                <a:cs typeface="Arial" panose="020B0604020202020204" pitchFamily="34" charset="0"/>
              </a:rPr>
              <a:t>iNos</a:t>
            </a:r>
            <a:r>
              <a:rPr lang="en-GB" sz="1200" i="1"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i="1" kern="1200" dirty="0" err="1">
                <a:solidFill>
                  <a:schemeClr val="tx1"/>
                </a:solidFill>
                <a:effectLst/>
                <a:latin typeface="Arial" panose="020B0604020202020204" pitchFamily="34" charset="0"/>
                <a:ea typeface="+mn-ea"/>
                <a:cs typeface="Arial" panose="020B0604020202020204" pitchFamily="34" charset="0"/>
              </a:rPr>
              <a:t>Tnf</a:t>
            </a:r>
            <a:r>
              <a:rPr lang="en-GB" sz="1200" kern="1200" dirty="0">
                <a:solidFill>
                  <a:schemeClr val="tx1"/>
                </a:solidFill>
                <a:effectLst/>
                <a:latin typeface="Arial" panose="020B0604020202020204" pitchFamily="34" charset="0"/>
                <a:ea typeface="+mn-ea"/>
                <a:cs typeface="Arial" panose="020B0604020202020204" pitchFamily="34" charset="0"/>
              </a:rPr>
              <a:t> and</a:t>
            </a:r>
            <a:r>
              <a:rPr lang="en-GB" sz="1200" i="1" kern="1200" dirty="0">
                <a:solidFill>
                  <a:schemeClr val="tx1"/>
                </a:solidFill>
                <a:effectLst/>
                <a:latin typeface="Arial" panose="020B0604020202020204" pitchFamily="34" charset="0"/>
                <a:ea typeface="+mn-ea"/>
                <a:cs typeface="Arial" panose="020B0604020202020204" pitchFamily="34" charset="0"/>
              </a:rPr>
              <a:t> Il1b mRNAs</a:t>
            </a:r>
            <a:r>
              <a:rPr lang="en-GB" sz="1200" kern="1200" dirty="0">
                <a:solidFill>
                  <a:schemeClr val="tx1"/>
                </a:solidFill>
                <a:effectLst/>
                <a:latin typeface="Arial" panose="020B0604020202020204" pitchFamily="34" charset="0"/>
                <a:ea typeface="+mn-ea"/>
                <a:cs typeface="Arial" panose="020B0604020202020204" pitchFamily="34" charset="0"/>
              </a:rPr>
              <a: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1200" b="1" kern="1200" dirty="0">
                <a:solidFill>
                  <a:schemeClr val="tx1"/>
                </a:solidFill>
                <a:effectLst/>
                <a:latin typeface="Arial" panose="020B0604020202020204" pitchFamily="34" charset="0"/>
                <a:ea typeface="+mn-ea"/>
                <a:cs typeface="Arial" panose="020B0604020202020204" pitchFamily="34" charset="0"/>
              </a:rPr>
              <a:t>Conclusion:</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GB" sz="1200" i="1" kern="1200" dirty="0" err="1">
                <a:solidFill>
                  <a:schemeClr val="tx1"/>
                </a:solidFill>
                <a:effectLst/>
                <a:latin typeface="Arial" panose="020B0604020202020204" pitchFamily="34" charset="0"/>
                <a:ea typeface="+mn-ea"/>
                <a:cs typeface="Arial" panose="020B0604020202020204" pitchFamily="34" charset="0"/>
              </a:rPr>
              <a:t>Opn</a:t>
            </a:r>
            <a:r>
              <a:rPr lang="en-GB" sz="1200" kern="1200" dirty="0">
                <a:solidFill>
                  <a:schemeClr val="tx1"/>
                </a:solidFill>
                <a:effectLst/>
                <a:latin typeface="Arial" panose="020B0604020202020204" pitchFamily="34" charset="0"/>
                <a:ea typeface="+mn-ea"/>
                <a:cs typeface="Arial" panose="020B0604020202020204" pitchFamily="34" charset="0"/>
              </a:rPr>
              <a:t> in myeloid cells regulates hepatic fatty acid transport, cholesterol biosynthesis and the urea cycle. Moreover, </a:t>
            </a:r>
            <a:r>
              <a:rPr lang="en-GB" sz="1200" i="1" kern="1200" dirty="0" err="1">
                <a:solidFill>
                  <a:schemeClr val="tx1"/>
                </a:solidFill>
                <a:effectLst/>
                <a:latin typeface="Arial" panose="020B0604020202020204" pitchFamily="34" charset="0"/>
                <a:ea typeface="+mn-ea"/>
                <a:cs typeface="Arial" panose="020B0604020202020204" pitchFamily="34" charset="0"/>
              </a:rPr>
              <a:t>Opn</a:t>
            </a:r>
            <a:r>
              <a:rPr lang="en-GB" sz="1200" i="1"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regulates expression of </a:t>
            </a:r>
            <a:r>
              <a:rPr lang="en-GB" sz="1200" i="1" kern="1200" dirty="0">
                <a:solidFill>
                  <a:schemeClr val="tx1"/>
                </a:solidFill>
                <a:effectLst/>
                <a:latin typeface="Arial" panose="020B0604020202020204" pitchFamily="34" charset="0"/>
                <a:ea typeface="+mn-ea"/>
                <a:cs typeface="Arial" panose="020B0604020202020204" pitchFamily="34" charset="0"/>
              </a:rPr>
              <a:t>Arg2</a:t>
            </a:r>
            <a:r>
              <a:rPr lang="en-GB" sz="1200" kern="1200" dirty="0">
                <a:solidFill>
                  <a:schemeClr val="tx1"/>
                </a:solidFill>
                <a:effectLst/>
                <a:latin typeface="Arial" panose="020B0604020202020204" pitchFamily="34" charset="0"/>
                <a:ea typeface="+mn-ea"/>
                <a:cs typeface="Arial" panose="020B0604020202020204" pitchFamily="34" charset="0"/>
              </a:rPr>
              <a:t> in myeloid cells and reduces the pro-inflammatory </a:t>
            </a:r>
            <a:r>
              <a:rPr lang="en-GB" sz="1200" kern="1200" dirty="0" err="1">
                <a:solidFill>
                  <a:schemeClr val="tx1"/>
                </a:solidFill>
                <a:effectLst/>
                <a:latin typeface="Arial" panose="020B0604020202020204" pitchFamily="34" charset="0"/>
                <a:ea typeface="+mn-ea"/>
                <a:cs typeface="Arial" panose="020B0604020202020204" pitchFamily="34" charset="0"/>
              </a:rPr>
              <a:t>signaling</a:t>
            </a:r>
            <a:r>
              <a:rPr lang="en-GB" sz="1200" kern="1200" dirty="0">
                <a:solidFill>
                  <a:schemeClr val="tx1"/>
                </a:solidFill>
                <a:effectLst/>
                <a:latin typeface="Arial" panose="020B0604020202020204" pitchFamily="34" charset="0"/>
                <a:ea typeface="+mn-ea"/>
                <a:cs typeface="Arial" panose="020B0604020202020204" pitchFamily="34" charset="0"/>
              </a:rPr>
              <a:t>. Overall, these events contribute to protection from NASH.</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13</a:t>
            </a:fld>
            <a:endParaRPr lang="en-GB" dirty="0"/>
          </a:p>
        </p:txBody>
      </p:sp>
    </p:spTree>
    <p:extLst>
      <p:ext uri="{BB962C8B-B14F-4D97-AF65-F5344CB8AC3E}">
        <p14:creationId xmlns:p14="http://schemas.microsoft.com/office/powerpoint/2010/main" val="4212884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300" b="0" i="1" kern="1200" dirty="0">
                <a:solidFill>
                  <a:schemeClr val="tx1"/>
                </a:solidFill>
                <a:effectLst/>
                <a:latin typeface="Arial" panose="020B0604020202020204" pitchFamily="34" charset="0"/>
                <a:ea typeface="+mn-ea"/>
                <a:cs typeface="Arial" panose="020B0604020202020204" pitchFamily="34" charset="0"/>
              </a:rPr>
              <a:t>Abbreviations: Arg2, arginase 2; Il1b, interleukin 1 beta; NAFLD, </a:t>
            </a:r>
            <a:r>
              <a:rPr lang="en-US" sz="800" i="1" dirty="0"/>
              <a:t>non-alcoholic fatty liver disease; </a:t>
            </a:r>
            <a:r>
              <a:rPr lang="en-GB" sz="800" i="1" kern="1200" dirty="0">
                <a:solidFill>
                  <a:schemeClr val="tx1"/>
                </a:solidFill>
                <a:effectLst/>
                <a:latin typeface="Arial" panose="020B0604020202020204" pitchFamily="34" charset="0"/>
                <a:ea typeface="+mn-ea"/>
                <a:cs typeface="Arial" panose="020B0604020202020204" pitchFamily="34" charset="0"/>
              </a:rPr>
              <a:t>NASH, non-alcoholic steatohepatitis; Nos2/</a:t>
            </a:r>
            <a:r>
              <a:rPr lang="en-GB" sz="800" i="1" kern="1200" dirty="0" err="1">
                <a:solidFill>
                  <a:schemeClr val="tx1"/>
                </a:solidFill>
                <a:effectLst/>
                <a:latin typeface="Arial" panose="020B0604020202020204" pitchFamily="34" charset="0"/>
                <a:ea typeface="+mn-ea"/>
                <a:cs typeface="Arial" panose="020B0604020202020204" pitchFamily="34" charset="0"/>
              </a:rPr>
              <a:t>iNos</a:t>
            </a:r>
            <a:r>
              <a:rPr lang="en-GB" sz="800" i="1" kern="1200" dirty="0">
                <a:solidFill>
                  <a:schemeClr val="tx1"/>
                </a:solidFill>
                <a:effectLst/>
                <a:latin typeface="Arial" panose="020B0604020202020204" pitchFamily="34" charset="0"/>
                <a:ea typeface="+mn-ea"/>
                <a:cs typeface="Arial" panose="020B0604020202020204" pitchFamily="34" charset="0"/>
              </a:rPr>
              <a:t>, nitric oxide synthetase 2; </a:t>
            </a:r>
            <a:r>
              <a:rPr lang="en-US" sz="800" i="1" dirty="0"/>
              <a:t>OPN, </a:t>
            </a:r>
            <a:r>
              <a:rPr lang="en-US" sz="800" i="1" dirty="0" err="1"/>
              <a:t>osteopontin</a:t>
            </a:r>
            <a:r>
              <a:rPr lang="en-US" sz="800" i="1" dirty="0"/>
              <a:t>; </a:t>
            </a:r>
            <a:r>
              <a:rPr lang="en-US" sz="800" i="1" dirty="0" err="1"/>
              <a:t>Tg</a:t>
            </a:r>
            <a:r>
              <a:rPr lang="en-US" sz="800" i="1" dirty="0"/>
              <a:t>, transgenic; </a:t>
            </a:r>
            <a:r>
              <a:rPr lang="en-US" sz="800" i="1" dirty="0" err="1"/>
              <a:t>Tnf</a:t>
            </a:r>
            <a:r>
              <a:rPr lang="en-US" sz="800" i="1" dirty="0"/>
              <a:t>, tumor necrosis factor.</a:t>
            </a:r>
            <a:endParaRPr lang="en-US" sz="800" b="0" i="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endParaRPr lang="en-US" sz="3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300" b="0" u="sng" kern="1200" dirty="0">
                <a:solidFill>
                  <a:schemeClr val="tx1"/>
                </a:solidFill>
                <a:effectLst/>
                <a:latin typeface="Arial" panose="020B0604020202020204" pitchFamily="34" charset="0"/>
                <a:ea typeface="+mn-ea"/>
                <a:cs typeface="Arial" panose="020B0604020202020204" pitchFamily="34" charset="0"/>
              </a:rPr>
              <a:t>Full abstract</a:t>
            </a:r>
          </a:p>
          <a:p>
            <a:pPr marL="0" indent="0">
              <a:buFontTx/>
              <a:buNone/>
            </a:pPr>
            <a:endParaRPr lang="en-US" sz="3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P06-20</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Myeloid cells-derived </a:t>
            </a:r>
            <a:r>
              <a:rPr lang="en-US" sz="800" b="1" kern="1200" dirty="0" err="1">
                <a:solidFill>
                  <a:schemeClr val="tx1"/>
                </a:solidFill>
                <a:effectLst/>
                <a:latin typeface="Arial" panose="020B0604020202020204" pitchFamily="34" charset="0"/>
                <a:ea typeface="+mn-ea"/>
                <a:cs typeface="Arial" panose="020B0604020202020204" pitchFamily="34" charset="0"/>
              </a:rPr>
              <a:t>osteopontin</a:t>
            </a:r>
            <a:r>
              <a:rPr lang="en-US" sz="800" b="1" kern="1200" dirty="0">
                <a:solidFill>
                  <a:schemeClr val="tx1"/>
                </a:solidFill>
                <a:effectLst/>
                <a:latin typeface="Arial" panose="020B0604020202020204" pitchFamily="34" charset="0"/>
                <a:ea typeface="+mn-ea"/>
                <a:cs typeface="Arial" panose="020B0604020202020204" pitchFamily="34" charset="0"/>
              </a:rPr>
              <a:t> protects from diet-induced non-alcoholic fatty liver disease in mice</a:t>
            </a:r>
            <a:r>
              <a:rPr lang="en-US" sz="8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Hui Han</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err="1">
                <a:solidFill>
                  <a:schemeClr val="tx1"/>
                </a:solidFill>
                <a:effectLst/>
                <a:latin typeface="Arial" panose="020B0604020202020204" pitchFamily="34" charset="0"/>
                <a:ea typeface="+mn-ea"/>
                <a:cs typeface="Arial" panose="020B0604020202020204" pitchFamily="34" charset="0"/>
              </a:rPr>
              <a:t>Xiaodong</a:t>
            </a:r>
            <a:r>
              <a:rPr lang="en-US" sz="800" b="1" kern="1200" dirty="0">
                <a:solidFill>
                  <a:schemeClr val="tx1"/>
                </a:solidFill>
                <a:effectLst/>
                <a:latin typeface="Arial" panose="020B0604020202020204" pitchFamily="34" charset="0"/>
                <a:ea typeface="+mn-ea"/>
                <a:cs typeface="Arial" panose="020B0604020202020204" pitchFamily="34" charset="0"/>
              </a:rPr>
              <a:t> Ge</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Harriet Gaskell</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Daniel Lantvit</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Grace Guzman</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u="sng" kern="1200" dirty="0">
                <a:solidFill>
                  <a:schemeClr val="tx1"/>
                </a:solidFill>
                <a:effectLst/>
                <a:latin typeface="Arial" panose="020B0604020202020204" pitchFamily="34" charset="0"/>
                <a:ea typeface="+mn-ea"/>
                <a:cs typeface="Arial" panose="020B0604020202020204" pitchFamily="34" charset="0"/>
              </a:rPr>
              <a:t>Natalia Nieto</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University of Illinois at Chicago</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kern="1200" dirty="0">
                <a:solidFill>
                  <a:schemeClr val="tx1"/>
                </a:solidFill>
                <a:effectLst/>
                <a:latin typeface="Arial" panose="020B0604020202020204" pitchFamily="34" charset="0"/>
                <a:ea typeface="+mn-ea"/>
                <a:cs typeface="Arial" panose="020B0604020202020204" pitchFamily="34" charset="0"/>
              </a:rPr>
              <a:t>Email:</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huihan@uic.edu</a:t>
            </a:r>
          </a:p>
          <a:p>
            <a:pPr marL="0" indent="0">
              <a:buFontTx/>
              <a:buNone/>
            </a:pPr>
            <a:r>
              <a:rPr lang="en-US" sz="8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GB" sz="800" kern="1200" dirty="0" err="1">
                <a:solidFill>
                  <a:schemeClr val="tx1"/>
                </a:solidFill>
                <a:effectLst/>
                <a:latin typeface="Arial" panose="020B0604020202020204" pitchFamily="34" charset="0"/>
                <a:ea typeface="+mn-ea"/>
                <a:cs typeface="Arial" panose="020B0604020202020204" pitchFamily="34" charset="0"/>
              </a:rPr>
              <a:t>Osteopontin</a:t>
            </a:r>
            <a:r>
              <a:rPr lang="en-GB" sz="800" kern="1200" dirty="0">
                <a:solidFill>
                  <a:schemeClr val="tx1"/>
                </a:solidFill>
                <a:effectLst/>
                <a:latin typeface="Arial" panose="020B0604020202020204" pitchFamily="34" charset="0"/>
                <a:ea typeface="+mn-ea"/>
                <a:cs typeface="Arial" panose="020B0604020202020204" pitchFamily="34" charset="0"/>
              </a:rPr>
              <a:t> (OPN) is an extracellular cytokine that is up-regulated in patients with non-alcoholic steatohepatitis (NASH). Myeloid cells show high expression of OPN in mouse models of NASH. Previous studies indicated that OPN promotes an anti-inflammatory phenotype; however, the mechanism driving these effects remained to be elucidated. Therefore, we hypothesized that overexpression of OPN in myeloid cells could protect from NASH.</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Method:</a:t>
            </a:r>
            <a:r>
              <a:rPr lang="en-US" sz="8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GB" sz="800" kern="1200" dirty="0">
                <a:solidFill>
                  <a:schemeClr val="tx1"/>
                </a:solidFill>
                <a:effectLst/>
                <a:latin typeface="Arial" panose="020B0604020202020204" pitchFamily="34" charset="0"/>
                <a:ea typeface="+mn-ea"/>
                <a:cs typeface="Arial" panose="020B0604020202020204" pitchFamily="34" charset="0"/>
              </a:rPr>
              <a:t>Mice overexpressing OPN in myeloid cells (</a:t>
            </a:r>
            <a:r>
              <a:rPr lang="en-GB" sz="800" i="1" kern="1200" dirty="0" err="1">
                <a:solidFill>
                  <a:schemeClr val="tx1"/>
                </a:solidFill>
                <a:effectLst/>
                <a:latin typeface="Arial" panose="020B0604020202020204" pitchFamily="34" charset="0"/>
                <a:ea typeface="+mn-ea"/>
                <a:cs typeface="Arial" panose="020B0604020202020204" pitchFamily="34" charset="0"/>
              </a:rPr>
              <a:t>Opn</a:t>
            </a:r>
            <a:r>
              <a:rPr lang="en-GB" sz="800" kern="1200" baseline="30000" dirty="0" err="1">
                <a:solidFill>
                  <a:schemeClr val="tx1"/>
                </a:solidFill>
                <a:effectLst/>
                <a:latin typeface="Arial" panose="020B0604020202020204" pitchFamily="34" charset="0"/>
                <a:ea typeface="+mn-ea"/>
                <a:cs typeface="Arial" panose="020B0604020202020204" pitchFamily="34" charset="0"/>
              </a:rPr>
              <a:t>Mye</a:t>
            </a:r>
            <a:r>
              <a:rPr lang="en-GB" sz="800" kern="1200" baseline="30000" dirty="0">
                <a:solidFill>
                  <a:schemeClr val="tx1"/>
                </a:solidFill>
                <a:effectLst/>
                <a:latin typeface="Arial" panose="020B0604020202020204" pitchFamily="34" charset="0"/>
                <a:ea typeface="+mn-ea"/>
                <a:cs typeface="Arial" panose="020B0604020202020204" pitchFamily="34" charset="0"/>
              </a:rPr>
              <a:t> </a:t>
            </a:r>
            <a:r>
              <a:rPr lang="en-GB" sz="800" kern="1200" dirty="0" err="1">
                <a:solidFill>
                  <a:schemeClr val="tx1"/>
                </a:solidFill>
                <a:effectLst/>
                <a:latin typeface="Arial" panose="020B0604020202020204" pitchFamily="34" charset="0"/>
                <a:ea typeface="+mn-ea"/>
                <a:cs typeface="Arial" panose="020B0604020202020204" pitchFamily="34" charset="0"/>
              </a:rPr>
              <a:t>Tg</a:t>
            </a:r>
            <a:r>
              <a:rPr lang="en-GB" sz="800" kern="1200" dirty="0">
                <a:solidFill>
                  <a:schemeClr val="tx1"/>
                </a:solidFill>
                <a:effectLst/>
                <a:latin typeface="Arial" panose="020B0604020202020204" pitchFamily="34" charset="0"/>
                <a:ea typeface="+mn-ea"/>
                <a:cs typeface="Arial" panose="020B0604020202020204" pitchFamily="34" charset="0"/>
              </a:rPr>
              <a:t>) were generated using </a:t>
            </a:r>
            <a:r>
              <a:rPr lang="en-GB" sz="800" i="1" kern="1200" dirty="0" err="1">
                <a:solidFill>
                  <a:schemeClr val="tx1"/>
                </a:solidFill>
                <a:effectLst/>
                <a:latin typeface="Arial" panose="020B0604020202020204" pitchFamily="34" charset="0"/>
                <a:ea typeface="+mn-ea"/>
                <a:cs typeface="Arial" panose="020B0604020202020204" pitchFamily="34" charset="0"/>
              </a:rPr>
              <a:t>Opn</a:t>
            </a:r>
            <a:r>
              <a:rPr lang="en-GB" sz="800" kern="1200" dirty="0" err="1">
                <a:solidFill>
                  <a:schemeClr val="tx1"/>
                </a:solidFill>
                <a:effectLst/>
                <a:latin typeface="Arial" panose="020B0604020202020204" pitchFamily="34" charset="0"/>
                <a:ea typeface="+mn-ea"/>
                <a:cs typeface="Arial" panose="020B0604020202020204" pitchFamily="34" charset="0"/>
              </a:rPr>
              <a:t>-</a:t>
            </a:r>
            <a:r>
              <a:rPr lang="en-GB" sz="800" i="1" kern="1200" dirty="0" err="1">
                <a:solidFill>
                  <a:schemeClr val="tx1"/>
                </a:solidFill>
                <a:effectLst/>
                <a:latin typeface="Arial" panose="020B0604020202020204" pitchFamily="34" charset="0"/>
                <a:ea typeface="+mn-ea"/>
                <a:cs typeface="Arial" panose="020B0604020202020204" pitchFamily="34" charset="0"/>
              </a:rPr>
              <a:t>Stop</a:t>
            </a:r>
            <a:r>
              <a:rPr lang="en-GB" sz="800" i="1" kern="1200" baseline="30000" dirty="0" err="1">
                <a:solidFill>
                  <a:schemeClr val="tx1"/>
                </a:solidFill>
                <a:effectLst/>
                <a:latin typeface="Arial" panose="020B0604020202020204" pitchFamily="34" charset="0"/>
                <a:ea typeface="+mn-ea"/>
                <a:cs typeface="Arial" panose="020B0604020202020204" pitchFamily="34" charset="0"/>
              </a:rPr>
              <a:t>fl</a:t>
            </a:r>
            <a:r>
              <a:rPr lang="en-GB" sz="800" i="1" kern="1200" baseline="30000" dirty="0">
                <a:solidFill>
                  <a:schemeClr val="tx1"/>
                </a:solidFill>
                <a:effectLst/>
                <a:latin typeface="Arial" panose="020B0604020202020204" pitchFamily="34" charset="0"/>
                <a:ea typeface="+mn-ea"/>
                <a:cs typeface="Arial" panose="020B0604020202020204" pitchFamily="34" charset="0"/>
              </a:rPr>
              <a:t>/</a:t>
            </a:r>
            <a:r>
              <a:rPr lang="en-GB" sz="800" i="1" kern="1200" baseline="30000" dirty="0" err="1">
                <a:solidFill>
                  <a:schemeClr val="tx1"/>
                </a:solidFill>
                <a:effectLst/>
                <a:latin typeface="Arial" panose="020B0604020202020204" pitchFamily="34" charset="0"/>
                <a:ea typeface="+mn-ea"/>
                <a:cs typeface="Arial" panose="020B0604020202020204" pitchFamily="34" charset="0"/>
              </a:rPr>
              <a:t>fl</a:t>
            </a:r>
            <a:r>
              <a:rPr lang="en-GB" sz="800" kern="1200" dirty="0">
                <a:solidFill>
                  <a:schemeClr val="tx1"/>
                </a:solidFill>
                <a:effectLst/>
                <a:latin typeface="Arial" panose="020B0604020202020204" pitchFamily="34" charset="0"/>
                <a:ea typeface="+mn-ea"/>
                <a:cs typeface="Arial" panose="020B0604020202020204" pitchFamily="34" charset="0"/>
              </a:rPr>
              <a:t> and recombination with </a:t>
            </a:r>
            <a:r>
              <a:rPr lang="en-GB" sz="800" i="1" kern="1200" dirty="0">
                <a:solidFill>
                  <a:schemeClr val="tx1"/>
                </a:solidFill>
                <a:effectLst/>
                <a:latin typeface="Arial" panose="020B0604020202020204" pitchFamily="34" charset="0"/>
                <a:ea typeface="+mn-ea"/>
                <a:cs typeface="Arial" panose="020B0604020202020204" pitchFamily="34" charset="0"/>
              </a:rPr>
              <a:t>Lyz2.Cre</a:t>
            </a:r>
            <a:r>
              <a:rPr lang="en-GB" sz="800" kern="1200" dirty="0">
                <a:solidFill>
                  <a:schemeClr val="tx1"/>
                </a:solidFill>
                <a:effectLst/>
                <a:latin typeface="Arial" panose="020B0604020202020204" pitchFamily="34" charset="0"/>
                <a:ea typeface="+mn-ea"/>
                <a:cs typeface="Arial" panose="020B0604020202020204" pitchFamily="34" charset="0"/>
              </a:rPr>
              <a:t> mice. </a:t>
            </a:r>
            <a:r>
              <a:rPr lang="en-GB" sz="800" i="1" kern="1200" dirty="0" err="1">
                <a:solidFill>
                  <a:schemeClr val="tx1"/>
                </a:solidFill>
                <a:effectLst/>
                <a:latin typeface="Arial" panose="020B0604020202020204" pitchFamily="34" charset="0"/>
                <a:ea typeface="+mn-ea"/>
                <a:cs typeface="Arial" panose="020B0604020202020204" pitchFamily="34" charset="0"/>
              </a:rPr>
              <a:t>Cre</a:t>
            </a:r>
            <a:r>
              <a:rPr lang="en-GB" sz="800" i="1" kern="1200" baseline="30000" dirty="0">
                <a:solidFill>
                  <a:schemeClr val="tx1"/>
                </a:solidFill>
                <a:effectLst/>
                <a:latin typeface="Arial" panose="020B0604020202020204" pitchFamily="34" charset="0"/>
                <a:ea typeface="+mn-ea"/>
                <a:cs typeface="Arial" panose="020B0604020202020204" pitchFamily="34" charset="0"/>
              </a:rPr>
              <a:t>+</a:t>
            </a:r>
            <a:r>
              <a:rPr lang="en-GB" sz="800" kern="1200" dirty="0">
                <a:solidFill>
                  <a:schemeClr val="tx1"/>
                </a:solidFill>
                <a:effectLst/>
                <a:latin typeface="Arial" panose="020B0604020202020204" pitchFamily="34" charset="0"/>
                <a:ea typeface="+mn-ea"/>
                <a:cs typeface="Arial" panose="020B0604020202020204" pitchFamily="34" charset="0"/>
              </a:rPr>
              <a:t> littermates were used as control littermates. Mice were fed up to 6 months with either a western diet mimicking NASH (40% of calories from fat, 20% from fructose and 1.8% (w/w) cholesterol) or an isocaloric control diet. Samples were collected for histological assessment, analysis of biochemical parameters and RNA sequencing.</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GB" sz="800" kern="1200" dirty="0">
                <a:solidFill>
                  <a:schemeClr val="tx1"/>
                </a:solidFill>
                <a:effectLst/>
                <a:latin typeface="Arial" panose="020B0604020202020204" pitchFamily="34" charset="0"/>
                <a:ea typeface="+mn-ea"/>
                <a:cs typeface="Arial" panose="020B0604020202020204" pitchFamily="34" charset="0"/>
              </a:rPr>
              <a:t>Control littermates fed with the NASH-inducing diet developed key features of NASH including steatosis, hepatocyte ballooning degeneration, inflammation and chicken-wire fibrosis. These events were more prominent in male than in female mice. However, </a:t>
            </a:r>
            <a:r>
              <a:rPr lang="en-GB" sz="800" i="1" kern="1200" dirty="0" err="1">
                <a:solidFill>
                  <a:schemeClr val="tx1"/>
                </a:solidFill>
                <a:effectLst/>
                <a:latin typeface="Arial" panose="020B0604020202020204" pitchFamily="34" charset="0"/>
                <a:ea typeface="+mn-ea"/>
                <a:cs typeface="Arial" panose="020B0604020202020204" pitchFamily="34" charset="0"/>
              </a:rPr>
              <a:t>Opn</a:t>
            </a:r>
            <a:r>
              <a:rPr lang="en-GB" sz="800" kern="1200" baseline="30000" dirty="0" err="1">
                <a:solidFill>
                  <a:schemeClr val="tx1"/>
                </a:solidFill>
                <a:effectLst/>
                <a:latin typeface="Arial" panose="020B0604020202020204" pitchFamily="34" charset="0"/>
                <a:ea typeface="+mn-ea"/>
                <a:cs typeface="Arial" panose="020B0604020202020204" pitchFamily="34" charset="0"/>
              </a:rPr>
              <a:t>Mye</a:t>
            </a:r>
            <a:r>
              <a:rPr lang="en-GB" sz="800" kern="1200" baseline="30000" dirty="0">
                <a:solidFill>
                  <a:schemeClr val="tx1"/>
                </a:solidFill>
                <a:effectLst/>
                <a:latin typeface="Arial" panose="020B0604020202020204" pitchFamily="34" charset="0"/>
                <a:ea typeface="+mn-ea"/>
                <a:cs typeface="Arial" panose="020B0604020202020204" pitchFamily="34" charset="0"/>
              </a:rPr>
              <a:t> </a:t>
            </a:r>
            <a:r>
              <a:rPr lang="en-GB" sz="800" kern="1200" dirty="0" err="1">
                <a:solidFill>
                  <a:schemeClr val="tx1"/>
                </a:solidFill>
                <a:effectLst/>
                <a:latin typeface="Arial" panose="020B0604020202020204" pitchFamily="34" charset="0"/>
                <a:ea typeface="+mn-ea"/>
                <a:cs typeface="Arial" panose="020B0604020202020204" pitchFamily="34" charset="0"/>
              </a:rPr>
              <a:t>Tg</a:t>
            </a:r>
            <a:r>
              <a:rPr lang="en-GB" sz="800" kern="1200" dirty="0">
                <a:solidFill>
                  <a:schemeClr val="tx1"/>
                </a:solidFill>
                <a:effectLst/>
                <a:latin typeface="Arial" panose="020B0604020202020204" pitchFamily="34" charset="0"/>
                <a:ea typeface="+mn-ea"/>
                <a:cs typeface="Arial" panose="020B0604020202020204" pitchFamily="34" charset="0"/>
              </a:rPr>
              <a:t> mice were fully protected from NASH, as shown by a significant reduction in hepatic triglycerides, cholesterol, immune cell infiltration and pro-</a:t>
            </a:r>
            <a:r>
              <a:rPr lang="en-GB" sz="800" kern="1200" dirty="0" err="1">
                <a:solidFill>
                  <a:schemeClr val="tx1"/>
                </a:solidFill>
                <a:effectLst/>
                <a:latin typeface="Arial" panose="020B0604020202020204" pitchFamily="34" charset="0"/>
                <a:ea typeface="+mn-ea"/>
                <a:cs typeface="Arial" panose="020B0604020202020204" pitchFamily="34" charset="0"/>
              </a:rPr>
              <a:t>fibrogenic</a:t>
            </a:r>
            <a:r>
              <a:rPr lang="en-GB" sz="800" kern="1200" dirty="0">
                <a:solidFill>
                  <a:schemeClr val="tx1"/>
                </a:solidFill>
                <a:effectLst/>
                <a:latin typeface="Arial" panose="020B0604020202020204" pitchFamily="34" charset="0"/>
                <a:ea typeface="+mn-ea"/>
                <a:cs typeface="Arial" panose="020B0604020202020204" pitchFamily="34" charset="0"/>
              </a:rPr>
              <a:t> signals. Amelioration of NASH was more dramatic in male than female </a:t>
            </a:r>
            <a:r>
              <a:rPr lang="en-GB" sz="800" i="1" kern="1200" dirty="0" err="1">
                <a:solidFill>
                  <a:schemeClr val="tx1"/>
                </a:solidFill>
                <a:effectLst/>
                <a:latin typeface="Arial" panose="020B0604020202020204" pitchFamily="34" charset="0"/>
                <a:ea typeface="+mn-ea"/>
                <a:cs typeface="Arial" panose="020B0604020202020204" pitchFamily="34" charset="0"/>
              </a:rPr>
              <a:t>Opn</a:t>
            </a:r>
            <a:r>
              <a:rPr lang="en-GB" sz="800" kern="1200" baseline="30000" dirty="0" err="1">
                <a:solidFill>
                  <a:schemeClr val="tx1"/>
                </a:solidFill>
                <a:effectLst/>
                <a:latin typeface="Arial" panose="020B0604020202020204" pitchFamily="34" charset="0"/>
                <a:ea typeface="+mn-ea"/>
                <a:cs typeface="Arial" panose="020B0604020202020204" pitchFamily="34" charset="0"/>
              </a:rPr>
              <a:t>Mye</a:t>
            </a:r>
            <a:r>
              <a:rPr lang="en-GB" sz="800" kern="1200" baseline="30000" dirty="0">
                <a:solidFill>
                  <a:schemeClr val="tx1"/>
                </a:solidFill>
                <a:effectLst/>
                <a:latin typeface="Arial" panose="020B0604020202020204" pitchFamily="34" charset="0"/>
                <a:ea typeface="+mn-ea"/>
                <a:cs typeface="Arial" panose="020B0604020202020204" pitchFamily="34" charset="0"/>
              </a:rPr>
              <a:t> </a:t>
            </a:r>
            <a:r>
              <a:rPr lang="en-GB" sz="800" kern="1200" dirty="0" err="1">
                <a:solidFill>
                  <a:schemeClr val="tx1"/>
                </a:solidFill>
                <a:effectLst/>
                <a:latin typeface="Arial" panose="020B0604020202020204" pitchFamily="34" charset="0"/>
                <a:ea typeface="+mn-ea"/>
                <a:cs typeface="Arial" panose="020B0604020202020204" pitchFamily="34" charset="0"/>
              </a:rPr>
              <a:t>Tg</a:t>
            </a:r>
            <a:r>
              <a:rPr lang="en-GB" sz="800" kern="1200" dirty="0">
                <a:solidFill>
                  <a:schemeClr val="tx1"/>
                </a:solidFill>
                <a:effectLst/>
                <a:latin typeface="Arial" panose="020B0604020202020204" pitchFamily="34" charset="0"/>
                <a:ea typeface="+mn-ea"/>
                <a:cs typeface="Arial" panose="020B0604020202020204" pitchFamily="34" charset="0"/>
              </a:rPr>
              <a:t> mice; yet, female mice were protected from insulin resistance. Transcriptome analysis revealed that </a:t>
            </a:r>
            <a:r>
              <a:rPr lang="en-GB" sz="800" i="1" kern="1200" dirty="0" err="1">
                <a:solidFill>
                  <a:schemeClr val="tx1"/>
                </a:solidFill>
                <a:effectLst/>
                <a:latin typeface="Arial" panose="020B0604020202020204" pitchFamily="34" charset="0"/>
                <a:ea typeface="+mn-ea"/>
                <a:cs typeface="Arial" panose="020B0604020202020204" pitchFamily="34" charset="0"/>
              </a:rPr>
              <a:t>Opn</a:t>
            </a:r>
            <a:r>
              <a:rPr lang="en-GB" sz="800" kern="1200" baseline="30000" dirty="0" err="1">
                <a:solidFill>
                  <a:schemeClr val="tx1"/>
                </a:solidFill>
                <a:effectLst/>
                <a:latin typeface="Arial" panose="020B0604020202020204" pitchFamily="34" charset="0"/>
                <a:ea typeface="+mn-ea"/>
                <a:cs typeface="Arial" panose="020B0604020202020204" pitchFamily="34" charset="0"/>
              </a:rPr>
              <a:t>Mye</a:t>
            </a:r>
            <a:r>
              <a:rPr lang="en-GB" sz="800" kern="1200" baseline="30000" dirty="0">
                <a:solidFill>
                  <a:schemeClr val="tx1"/>
                </a:solidFill>
                <a:effectLst/>
                <a:latin typeface="Arial" panose="020B0604020202020204" pitchFamily="34" charset="0"/>
                <a:ea typeface="+mn-ea"/>
                <a:cs typeface="Arial" panose="020B0604020202020204" pitchFamily="34" charset="0"/>
              </a:rPr>
              <a:t> </a:t>
            </a:r>
            <a:r>
              <a:rPr lang="en-GB" sz="800" kern="1200" dirty="0" err="1">
                <a:solidFill>
                  <a:schemeClr val="tx1"/>
                </a:solidFill>
                <a:effectLst/>
                <a:latin typeface="Arial" panose="020B0604020202020204" pitchFamily="34" charset="0"/>
                <a:ea typeface="+mn-ea"/>
                <a:cs typeface="Arial" panose="020B0604020202020204" pitchFamily="34" charset="0"/>
              </a:rPr>
              <a:t>Tg</a:t>
            </a:r>
            <a:r>
              <a:rPr lang="en-GB" sz="800" kern="1200" dirty="0">
                <a:solidFill>
                  <a:schemeClr val="tx1"/>
                </a:solidFill>
                <a:effectLst/>
                <a:latin typeface="Arial" panose="020B0604020202020204" pitchFamily="34" charset="0"/>
                <a:ea typeface="+mn-ea"/>
                <a:cs typeface="Arial" panose="020B0604020202020204" pitchFamily="34" charset="0"/>
              </a:rPr>
              <a:t> had a significant reduction in the hepatic expression of genes involved in fatty acid transport, beta-oxidation and cholesterol biosynthesis. </a:t>
            </a:r>
            <a:r>
              <a:rPr lang="en-GB" sz="800" i="1" kern="1200" dirty="0" err="1">
                <a:solidFill>
                  <a:schemeClr val="tx1"/>
                </a:solidFill>
                <a:effectLst/>
                <a:latin typeface="Arial" panose="020B0604020202020204" pitchFamily="34" charset="0"/>
                <a:ea typeface="+mn-ea"/>
                <a:cs typeface="Arial" panose="020B0604020202020204" pitchFamily="34" charset="0"/>
              </a:rPr>
              <a:t>Opn</a:t>
            </a:r>
            <a:r>
              <a:rPr lang="en-GB" sz="800" kern="1200" baseline="30000" dirty="0" err="1">
                <a:solidFill>
                  <a:schemeClr val="tx1"/>
                </a:solidFill>
                <a:effectLst/>
                <a:latin typeface="Arial" panose="020B0604020202020204" pitchFamily="34" charset="0"/>
                <a:ea typeface="+mn-ea"/>
                <a:cs typeface="Arial" panose="020B0604020202020204" pitchFamily="34" charset="0"/>
              </a:rPr>
              <a:t>Mye</a:t>
            </a:r>
            <a:r>
              <a:rPr lang="en-GB" sz="800" kern="1200" baseline="30000" dirty="0">
                <a:solidFill>
                  <a:schemeClr val="tx1"/>
                </a:solidFill>
                <a:effectLst/>
                <a:latin typeface="Arial" panose="020B0604020202020204" pitchFamily="34" charset="0"/>
                <a:ea typeface="+mn-ea"/>
                <a:cs typeface="Arial" panose="020B0604020202020204" pitchFamily="34" charset="0"/>
              </a:rPr>
              <a:t> </a:t>
            </a:r>
            <a:r>
              <a:rPr lang="en-GB" sz="800" kern="1200" dirty="0" err="1">
                <a:solidFill>
                  <a:schemeClr val="tx1"/>
                </a:solidFill>
                <a:effectLst/>
                <a:latin typeface="Arial" panose="020B0604020202020204" pitchFamily="34" charset="0"/>
                <a:ea typeface="+mn-ea"/>
                <a:cs typeface="Arial" panose="020B0604020202020204" pitchFamily="34" charset="0"/>
              </a:rPr>
              <a:t>Tg</a:t>
            </a:r>
            <a:r>
              <a:rPr lang="en-GB" sz="800" kern="1200" dirty="0">
                <a:solidFill>
                  <a:schemeClr val="tx1"/>
                </a:solidFill>
                <a:effectLst/>
                <a:latin typeface="Arial" panose="020B0604020202020204" pitchFamily="34" charset="0"/>
                <a:ea typeface="+mn-ea"/>
                <a:cs typeface="Arial" panose="020B0604020202020204" pitchFamily="34" charset="0"/>
              </a:rPr>
              <a:t> mice presented upregulation of the urea cycle. Notably, myeloid cells isolated from these mice displayed a significant increase in the expression of arginase 2 (Arg2) protein, which correlated with </a:t>
            </a:r>
            <a:r>
              <a:rPr lang="en-GB" sz="800" kern="1200" dirty="0" err="1">
                <a:solidFill>
                  <a:schemeClr val="tx1"/>
                </a:solidFill>
                <a:effectLst/>
                <a:latin typeface="Arial" panose="020B0604020202020204" pitchFamily="34" charset="0"/>
                <a:ea typeface="+mn-ea"/>
                <a:cs typeface="Arial" panose="020B0604020202020204" pitchFamily="34" charset="0"/>
              </a:rPr>
              <a:t>Opn</a:t>
            </a:r>
            <a:r>
              <a:rPr lang="en-GB" sz="800" kern="1200" dirty="0">
                <a:solidFill>
                  <a:schemeClr val="tx1"/>
                </a:solidFill>
                <a:effectLst/>
                <a:latin typeface="Arial" panose="020B0604020202020204" pitchFamily="34" charset="0"/>
                <a:ea typeface="+mn-ea"/>
                <a:cs typeface="Arial" panose="020B0604020202020204" pitchFamily="34" charset="0"/>
              </a:rPr>
              <a:t> and was also associated with down-regulation of nitric oxide synthetase 2 </a:t>
            </a:r>
            <a:r>
              <a:rPr lang="en-GB" sz="800" i="1" kern="1200" dirty="0">
                <a:solidFill>
                  <a:schemeClr val="tx1"/>
                </a:solidFill>
                <a:effectLst/>
                <a:latin typeface="Arial" panose="020B0604020202020204" pitchFamily="34" charset="0"/>
                <a:ea typeface="+mn-ea"/>
                <a:cs typeface="Arial" panose="020B0604020202020204" pitchFamily="34" charset="0"/>
              </a:rPr>
              <a:t>(Nos2 or </a:t>
            </a:r>
            <a:r>
              <a:rPr lang="en-GB" sz="800" i="1" kern="1200" dirty="0" err="1">
                <a:solidFill>
                  <a:schemeClr val="tx1"/>
                </a:solidFill>
                <a:effectLst/>
                <a:latin typeface="Arial" panose="020B0604020202020204" pitchFamily="34" charset="0"/>
                <a:ea typeface="+mn-ea"/>
                <a:cs typeface="Arial" panose="020B0604020202020204" pitchFamily="34" charset="0"/>
              </a:rPr>
              <a:t>iNos</a:t>
            </a:r>
            <a:r>
              <a:rPr lang="en-GB" sz="800" i="1" kern="1200" dirty="0">
                <a:solidFill>
                  <a:schemeClr val="tx1"/>
                </a:solidFill>
                <a:effectLst/>
                <a:latin typeface="Arial" panose="020B0604020202020204" pitchFamily="34" charset="0"/>
                <a:ea typeface="+mn-ea"/>
                <a:cs typeface="Arial" panose="020B0604020202020204" pitchFamily="34" charset="0"/>
              </a:rPr>
              <a:t>)</a:t>
            </a:r>
            <a:r>
              <a:rPr lang="en-GB" sz="800" kern="1200" dirty="0">
                <a:solidFill>
                  <a:schemeClr val="tx1"/>
                </a:solidFill>
                <a:effectLst/>
                <a:latin typeface="Arial" panose="020B0604020202020204" pitchFamily="34" charset="0"/>
                <a:ea typeface="+mn-ea"/>
                <a:cs typeface="Arial" panose="020B0604020202020204" pitchFamily="34" charset="0"/>
              </a:rPr>
              <a:t>, </a:t>
            </a:r>
            <a:r>
              <a:rPr lang="en-GB" sz="800" i="1" kern="1200" dirty="0" err="1">
                <a:solidFill>
                  <a:schemeClr val="tx1"/>
                </a:solidFill>
                <a:effectLst/>
                <a:latin typeface="Arial" panose="020B0604020202020204" pitchFamily="34" charset="0"/>
                <a:ea typeface="+mn-ea"/>
                <a:cs typeface="Arial" panose="020B0604020202020204" pitchFamily="34" charset="0"/>
              </a:rPr>
              <a:t>Tnf</a:t>
            </a:r>
            <a:r>
              <a:rPr lang="en-GB" sz="800" kern="1200" dirty="0">
                <a:solidFill>
                  <a:schemeClr val="tx1"/>
                </a:solidFill>
                <a:effectLst/>
                <a:latin typeface="Arial" panose="020B0604020202020204" pitchFamily="34" charset="0"/>
                <a:ea typeface="+mn-ea"/>
                <a:cs typeface="Arial" panose="020B0604020202020204" pitchFamily="34" charset="0"/>
              </a:rPr>
              <a:t> and</a:t>
            </a:r>
            <a:r>
              <a:rPr lang="en-GB" sz="800" i="1" kern="1200" dirty="0">
                <a:solidFill>
                  <a:schemeClr val="tx1"/>
                </a:solidFill>
                <a:effectLst/>
                <a:latin typeface="Arial" panose="020B0604020202020204" pitchFamily="34" charset="0"/>
                <a:ea typeface="+mn-ea"/>
                <a:cs typeface="Arial" panose="020B0604020202020204" pitchFamily="34" charset="0"/>
              </a:rPr>
              <a:t> Il1b mRNAs</a:t>
            </a:r>
            <a:r>
              <a:rPr lang="en-GB" sz="800" kern="1200" dirty="0">
                <a:solidFill>
                  <a:schemeClr val="tx1"/>
                </a:solidFill>
                <a:effectLst/>
                <a:latin typeface="Arial" panose="020B0604020202020204" pitchFamily="34" charset="0"/>
                <a:ea typeface="+mn-ea"/>
                <a:cs typeface="Arial" panose="020B0604020202020204" pitchFamily="34" charset="0"/>
              </a:rPr>
              <a:t>.</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GB" sz="800" i="1" kern="1200" dirty="0" err="1">
                <a:solidFill>
                  <a:schemeClr val="tx1"/>
                </a:solidFill>
                <a:effectLst/>
                <a:latin typeface="Arial" panose="020B0604020202020204" pitchFamily="34" charset="0"/>
                <a:ea typeface="+mn-ea"/>
                <a:cs typeface="Arial" panose="020B0604020202020204" pitchFamily="34" charset="0"/>
              </a:rPr>
              <a:t>Opn</a:t>
            </a:r>
            <a:r>
              <a:rPr lang="en-GB" sz="800" kern="1200" dirty="0">
                <a:solidFill>
                  <a:schemeClr val="tx1"/>
                </a:solidFill>
                <a:effectLst/>
                <a:latin typeface="Arial" panose="020B0604020202020204" pitchFamily="34" charset="0"/>
                <a:ea typeface="+mn-ea"/>
                <a:cs typeface="Arial" panose="020B0604020202020204" pitchFamily="34" charset="0"/>
              </a:rPr>
              <a:t> in myeloid cells regulates hepatic fatty acid transport, cholesterol biosynthesis and the urea cycle. Moreover, </a:t>
            </a:r>
            <a:r>
              <a:rPr lang="en-GB" sz="800" i="1" kern="1200" dirty="0" err="1">
                <a:solidFill>
                  <a:schemeClr val="tx1"/>
                </a:solidFill>
                <a:effectLst/>
                <a:latin typeface="Arial" panose="020B0604020202020204" pitchFamily="34" charset="0"/>
                <a:ea typeface="+mn-ea"/>
                <a:cs typeface="Arial" panose="020B0604020202020204" pitchFamily="34" charset="0"/>
              </a:rPr>
              <a:t>Opn</a:t>
            </a:r>
            <a:r>
              <a:rPr lang="en-GB" sz="800" i="1" kern="1200" dirty="0">
                <a:solidFill>
                  <a:schemeClr val="tx1"/>
                </a:solidFill>
                <a:effectLst/>
                <a:latin typeface="Arial" panose="020B0604020202020204" pitchFamily="34" charset="0"/>
                <a:ea typeface="+mn-ea"/>
                <a:cs typeface="Arial" panose="020B0604020202020204" pitchFamily="34" charset="0"/>
              </a:rPr>
              <a:t> </a:t>
            </a:r>
            <a:r>
              <a:rPr lang="en-GB" sz="800" kern="1200" dirty="0">
                <a:solidFill>
                  <a:schemeClr val="tx1"/>
                </a:solidFill>
                <a:effectLst/>
                <a:latin typeface="Arial" panose="020B0604020202020204" pitchFamily="34" charset="0"/>
                <a:ea typeface="+mn-ea"/>
                <a:cs typeface="Arial" panose="020B0604020202020204" pitchFamily="34" charset="0"/>
              </a:rPr>
              <a:t>regulates expression of </a:t>
            </a:r>
            <a:r>
              <a:rPr lang="en-GB" sz="800" i="1" kern="1200" dirty="0">
                <a:solidFill>
                  <a:schemeClr val="tx1"/>
                </a:solidFill>
                <a:effectLst/>
                <a:latin typeface="Arial" panose="020B0604020202020204" pitchFamily="34" charset="0"/>
                <a:ea typeface="+mn-ea"/>
                <a:cs typeface="Arial" panose="020B0604020202020204" pitchFamily="34" charset="0"/>
              </a:rPr>
              <a:t>Arg2</a:t>
            </a:r>
            <a:r>
              <a:rPr lang="en-GB" sz="800" kern="1200" dirty="0">
                <a:solidFill>
                  <a:schemeClr val="tx1"/>
                </a:solidFill>
                <a:effectLst/>
                <a:latin typeface="Arial" panose="020B0604020202020204" pitchFamily="34" charset="0"/>
                <a:ea typeface="+mn-ea"/>
                <a:cs typeface="Arial" panose="020B0604020202020204" pitchFamily="34" charset="0"/>
              </a:rPr>
              <a:t> in myeloid cells and reduces the pro-inflammatory </a:t>
            </a:r>
            <a:r>
              <a:rPr lang="en-GB" sz="800" kern="1200" dirty="0" err="1">
                <a:solidFill>
                  <a:schemeClr val="tx1"/>
                </a:solidFill>
                <a:effectLst/>
                <a:latin typeface="Arial" panose="020B0604020202020204" pitchFamily="34" charset="0"/>
                <a:ea typeface="+mn-ea"/>
                <a:cs typeface="Arial" panose="020B0604020202020204" pitchFamily="34" charset="0"/>
              </a:rPr>
              <a:t>signaling</a:t>
            </a:r>
            <a:r>
              <a:rPr lang="en-GB" sz="800" kern="1200" dirty="0">
                <a:solidFill>
                  <a:schemeClr val="tx1"/>
                </a:solidFill>
                <a:effectLst/>
                <a:latin typeface="Arial" panose="020B0604020202020204" pitchFamily="34" charset="0"/>
                <a:ea typeface="+mn-ea"/>
                <a:cs typeface="Arial" panose="020B0604020202020204" pitchFamily="34" charset="0"/>
              </a:rPr>
              <a:t>. Overall, these events contribute to protection from NASH.</a:t>
            </a:r>
            <a:endParaRPr lang="en-US"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14</a:t>
            </a:fld>
            <a:endParaRPr lang="en-GB" dirty="0"/>
          </a:p>
        </p:txBody>
      </p:sp>
    </p:spTree>
    <p:extLst>
      <p:ext uri="{BB962C8B-B14F-4D97-AF65-F5344CB8AC3E}">
        <p14:creationId xmlns:p14="http://schemas.microsoft.com/office/powerpoint/2010/main" val="88346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800" b="0" i="1" kern="1200" dirty="0">
                <a:solidFill>
                  <a:schemeClr val="tx1"/>
                </a:solidFill>
                <a:effectLst/>
                <a:latin typeface="Arial" panose="020B0604020202020204" pitchFamily="34" charset="0"/>
                <a:ea typeface="+mn-ea"/>
                <a:cs typeface="Arial" panose="020B0604020202020204" pitchFamily="34" charset="0"/>
              </a:rPr>
              <a:t>Abbreviations: BMI, body mass index; HCC, hepatocellular carcinoma; NAFLD, </a:t>
            </a:r>
            <a:r>
              <a:rPr lang="en-US" sz="1200" i="1" dirty="0"/>
              <a:t>non-alcoholic fatty liver disease; </a:t>
            </a:r>
            <a:r>
              <a:rPr lang="en-GB" sz="1200" i="1" kern="1200" dirty="0">
                <a:solidFill>
                  <a:schemeClr val="tx1"/>
                </a:solidFill>
                <a:effectLst/>
                <a:latin typeface="Arial" panose="020B0604020202020204" pitchFamily="34" charset="0"/>
                <a:ea typeface="+mn-ea"/>
                <a:cs typeface="Arial" panose="020B0604020202020204" pitchFamily="34" charset="0"/>
              </a:rPr>
              <a:t>NASH, non-alcoholic steatohepatitis</a:t>
            </a:r>
            <a:r>
              <a:rPr lang="en-US" sz="1200" i="1" dirty="0"/>
              <a:t>.</a:t>
            </a:r>
            <a:endParaRPr lang="en-US" sz="1200" b="0" i="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300" b="0" u="sng" kern="1200" dirty="0">
                <a:solidFill>
                  <a:schemeClr val="tx1"/>
                </a:solidFill>
                <a:effectLst/>
                <a:latin typeface="Arial" panose="020B0604020202020204" pitchFamily="34" charset="0"/>
                <a:ea typeface="+mn-ea"/>
                <a:cs typeface="Arial" panose="020B0604020202020204" pitchFamily="34" charset="0"/>
              </a:rPr>
              <a:t>Full abstract</a:t>
            </a:r>
          </a:p>
          <a:p>
            <a:pPr marL="0" indent="0">
              <a:buFontTx/>
              <a:buNone/>
            </a:pPr>
            <a:endParaRPr lang="en-US" sz="3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P01-07YI</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err="1">
                <a:solidFill>
                  <a:schemeClr val="tx1"/>
                </a:solidFill>
                <a:effectLst/>
                <a:latin typeface="Arial" panose="020B0604020202020204" pitchFamily="34" charset="0"/>
                <a:ea typeface="+mn-ea"/>
                <a:cs typeface="Arial" panose="020B0604020202020204" pitchFamily="34" charset="0"/>
              </a:rPr>
              <a:t>Hyperferritineamia</a:t>
            </a:r>
            <a:r>
              <a:rPr lang="en-US" sz="800" b="1" kern="1200" dirty="0">
                <a:solidFill>
                  <a:schemeClr val="tx1"/>
                </a:solidFill>
                <a:effectLst/>
                <a:latin typeface="Arial" panose="020B0604020202020204" pitchFamily="34" charset="0"/>
                <a:ea typeface="+mn-ea"/>
                <a:cs typeface="Arial" panose="020B0604020202020204" pitchFamily="34" charset="0"/>
              </a:rPr>
              <a:t> and long-term outcomes in NAFLD patients. A longitudinal multicenter study</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err="1">
                <a:solidFill>
                  <a:schemeClr val="tx1"/>
                </a:solidFill>
                <a:effectLst/>
                <a:latin typeface="Arial" panose="020B0604020202020204" pitchFamily="34" charset="0"/>
                <a:ea typeface="+mn-ea"/>
                <a:cs typeface="Arial" panose="020B0604020202020204" pitchFamily="34" charset="0"/>
              </a:rPr>
              <a:t>Ramy</a:t>
            </a:r>
            <a:r>
              <a:rPr lang="en-US" sz="800" b="1" kern="1200" dirty="0">
                <a:solidFill>
                  <a:schemeClr val="tx1"/>
                </a:solidFill>
                <a:effectLst/>
                <a:latin typeface="Arial" panose="020B0604020202020204" pitchFamily="34" charset="0"/>
                <a:ea typeface="+mn-ea"/>
                <a:cs typeface="Arial" panose="020B0604020202020204" pitchFamily="34" charset="0"/>
              </a:rPr>
              <a:t> Younes</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u="sng" kern="1200" dirty="0">
                <a:solidFill>
                  <a:schemeClr val="tx1"/>
                </a:solidFill>
                <a:effectLst/>
                <a:latin typeface="Arial" panose="020B0604020202020204" pitchFamily="34" charset="0"/>
                <a:ea typeface="+mn-ea"/>
                <a:cs typeface="Arial" panose="020B0604020202020204" pitchFamily="34" charset="0"/>
              </a:rPr>
              <a:t>Angelo Armandi</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Salvatore Petta</a:t>
            </a:r>
            <a:r>
              <a:rPr lang="en-US" sz="800" b="1" kern="1200" baseline="30000" dirty="0">
                <a:solidFill>
                  <a:schemeClr val="tx1"/>
                </a:solidFill>
                <a:effectLst/>
                <a:latin typeface="Arial" panose="020B0604020202020204" pitchFamily="34" charset="0"/>
                <a:ea typeface="+mn-ea"/>
                <a:cs typeface="Arial" panose="020B0604020202020204" pitchFamily="34" charset="0"/>
              </a:rPr>
              <a:t>2</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Luca Miele</a:t>
            </a:r>
            <a:r>
              <a:rPr lang="en-US" sz="800" b="1" kern="1200" baseline="30000" dirty="0">
                <a:solidFill>
                  <a:schemeClr val="tx1"/>
                </a:solidFill>
                <a:effectLst/>
                <a:latin typeface="Arial" panose="020B0604020202020204" pitchFamily="34" charset="0"/>
                <a:ea typeface="+mn-ea"/>
                <a:cs typeface="Arial" panose="020B0604020202020204" pitchFamily="34" charset="0"/>
              </a:rPr>
              <a:t>3</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Chiara Rosso</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Grazia Pennisi</a:t>
            </a:r>
            <a:r>
              <a:rPr lang="en-US" sz="800" b="1" kern="1200" baseline="30000" dirty="0">
                <a:solidFill>
                  <a:schemeClr val="tx1"/>
                </a:solidFill>
                <a:effectLst/>
                <a:latin typeface="Arial" panose="020B0604020202020204" pitchFamily="34" charset="0"/>
                <a:ea typeface="+mn-ea"/>
                <a:cs typeface="Arial" panose="020B0604020202020204" pitchFamily="34" charset="0"/>
              </a:rPr>
              <a:t>2</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Paolo Francione</a:t>
            </a:r>
            <a:r>
              <a:rPr lang="en-US" sz="800" b="1" kern="1200" baseline="30000" dirty="0">
                <a:solidFill>
                  <a:schemeClr val="tx1"/>
                </a:solidFill>
                <a:effectLst/>
                <a:latin typeface="Arial" panose="020B0604020202020204" pitchFamily="34" charset="0"/>
                <a:ea typeface="+mn-ea"/>
                <a:cs typeface="Arial" panose="020B0604020202020204" pitchFamily="34" charset="0"/>
              </a:rPr>
              <a:t>4</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Antonio Liguori</a:t>
            </a:r>
            <a:r>
              <a:rPr lang="en-US" sz="800" b="1" kern="1200" baseline="30000" dirty="0">
                <a:solidFill>
                  <a:schemeClr val="tx1"/>
                </a:solidFill>
                <a:effectLst/>
                <a:latin typeface="Arial" panose="020B0604020202020204" pitchFamily="34" charset="0"/>
                <a:ea typeface="+mn-ea"/>
                <a:cs typeface="Arial" panose="020B0604020202020204" pitchFamily="34" charset="0"/>
              </a:rPr>
              <a:t>3</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Olivier Govaere</a:t>
            </a:r>
            <a:r>
              <a:rPr lang="en-US" sz="800" b="1" kern="1200" baseline="30000" dirty="0">
                <a:solidFill>
                  <a:schemeClr val="tx1"/>
                </a:solidFill>
                <a:effectLst/>
                <a:latin typeface="Arial" panose="020B0604020202020204" pitchFamily="34" charset="0"/>
                <a:ea typeface="+mn-ea"/>
                <a:cs typeface="Arial" panose="020B0604020202020204" pitchFamily="34" charset="0"/>
              </a:rPr>
              <a:t>5</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Anna </a:t>
            </a:r>
            <a:r>
              <a:rPr lang="en-US" sz="800" b="1" kern="1200" dirty="0" err="1">
                <a:solidFill>
                  <a:schemeClr val="tx1"/>
                </a:solidFill>
                <a:effectLst/>
                <a:latin typeface="Arial" panose="020B0604020202020204" pitchFamily="34" charset="0"/>
                <a:ea typeface="+mn-ea"/>
                <a:cs typeface="Arial" panose="020B0604020202020204" pitchFamily="34" charset="0"/>
              </a:rPr>
              <a:t>Ludovica</a:t>
            </a:r>
            <a:r>
              <a:rPr lang="en-US" sz="800" b="1" kern="1200" dirty="0">
                <a:solidFill>
                  <a:schemeClr val="tx1"/>
                </a:solidFill>
                <a:effectLst/>
                <a:latin typeface="Arial" panose="020B0604020202020204" pitchFamily="34" charset="0"/>
                <a:ea typeface="+mn-ea"/>
                <a:cs typeface="Arial" panose="020B0604020202020204" pitchFamily="34" charset="0"/>
              </a:rPr>
              <a:t> Fracanzani</a:t>
            </a:r>
            <a:r>
              <a:rPr lang="en-US" sz="800" b="1" kern="1200" baseline="30000" dirty="0">
                <a:solidFill>
                  <a:schemeClr val="tx1"/>
                </a:solidFill>
                <a:effectLst/>
                <a:latin typeface="Arial" panose="020B0604020202020204" pitchFamily="34" charset="0"/>
                <a:ea typeface="+mn-ea"/>
                <a:cs typeface="Arial" panose="020B0604020202020204" pitchFamily="34" charset="0"/>
              </a:rPr>
              <a:t>4</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Mohammed Eslam</a:t>
            </a:r>
            <a:r>
              <a:rPr lang="en-US" sz="800" b="1" kern="1200" baseline="30000" dirty="0">
                <a:solidFill>
                  <a:schemeClr val="tx1"/>
                </a:solidFill>
                <a:effectLst/>
                <a:latin typeface="Arial" panose="020B0604020202020204" pitchFamily="34" charset="0"/>
                <a:ea typeface="+mn-ea"/>
                <a:cs typeface="Arial" panose="020B0604020202020204" pitchFamily="34" charset="0"/>
              </a:rPr>
              <a:t>6</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Luca Valenti</a:t>
            </a:r>
            <a:r>
              <a:rPr lang="en-US" sz="800" b="1" kern="1200" baseline="30000" dirty="0">
                <a:solidFill>
                  <a:schemeClr val="tx1"/>
                </a:solidFill>
                <a:effectLst/>
                <a:latin typeface="Arial" panose="020B0604020202020204" pitchFamily="34" charset="0"/>
                <a:ea typeface="+mn-ea"/>
                <a:cs typeface="Arial" panose="020B0604020202020204" pitchFamily="34" charset="0"/>
              </a:rPr>
              <a:t>7</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Jacob George</a:t>
            </a:r>
            <a:r>
              <a:rPr lang="en-US" sz="800" b="1" kern="1200" baseline="30000" dirty="0">
                <a:solidFill>
                  <a:schemeClr val="tx1"/>
                </a:solidFill>
                <a:effectLst/>
                <a:latin typeface="Arial" panose="020B0604020202020204" pitchFamily="34" charset="0"/>
                <a:ea typeface="+mn-ea"/>
                <a:cs typeface="Arial" panose="020B0604020202020204" pitchFamily="34" charset="0"/>
              </a:rPr>
              <a:t>6</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Quentin Anstee</a:t>
            </a:r>
            <a:r>
              <a:rPr lang="en-US" sz="800" b="1" kern="1200" baseline="30000" dirty="0">
                <a:solidFill>
                  <a:schemeClr val="tx1"/>
                </a:solidFill>
                <a:effectLst/>
                <a:latin typeface="Arial" panose="020B0604020202020204" pitchFamily="34" charset="0"/>
                <a:ea typeface="+mn-ea"/>
                <a:cs typeface="Arial" panose="020B0604020202020204" pitchFamily="34" charset="0"/>
              </a:rPr>
              <a:t>5</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Elisabetta Bugianesi</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University of Turin, Department of Medical Sciences, Division of Gastroenterology, Turin,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Section of Gastroenterology and Hepatology, </a:t>
            </a:r>
            <a:r>
              <a:rPr lang="en-US" sz="800" i="1" kern="1200" dirty="0" err="1">
                <a:solidFill>
                  <a:schemeClr val="tx1"/>
                </a:solidFill>
                <a:effectLst/>
                <a:latin typeface="Arial" panose="020B0604020202020204" pitchFamily="34" charset="0"/>
                <a:ea typeface="+mn-ea"/>
                <a:cs typeface="Arial" panose="020B0604020202020204" pitchFamily="34" charset="0"/>
              </a:rPr>
              <a:t>Dipartimento</a:t>
            </a:r>
            <a:r>
              <a:rPr lang="en-US" sz="800" i="1" kern="1200" dirty="0">
                <a:solidFill>
                  <a:schemeClr val="tx1"/>
                </a:solidFill>
                <a:effectLst/>
                <a:latin typeface="Arial" panose="020B0604020202020204" pitchFamily="34" charset="0"/>
                <a:ea typeface="+mn-ea"/>
                <a:cs typeface="Arial" panose="020B0604020202020204" pitchFamily="34" charset="0"/>
              </a:rPr>
              <a:t> Di </a:t>
            </a:r>
            <a:r>
              <a:rPr lang="en-US" sz="800" i="1" kern="1200" dirty="0" err="1">
                <a:solidFill>
                  <a:schemeClr val="tx1"/>
                </a:solidFill>
                <a:effectLst/>
                <a:latin typeface="Arial" panose="020B0604020202020204" pitchFamily="34" charset="0"/>
                <a:ea typeface="+mn-ea"/>
                <a:cs typeface="Arial" panose="020B0604020202020204" pitchFamily="34" charset="0"/>
              </a:rPr>
              <a:t>Promozione</a:t>
            </a:r>
            <a:r>
              <a:rPr lang="en-US" sz="800" i="1" kern="1200" dirty="0">
                <a:solidFill>
                  <a:schemeClr val="tx1"/>
                </a:solidFill>
                <a:effectLst/>
                <a:latin typeface="Arial" panose="020B0604020202020204" pitchFamily="34" charset="0"/>
                <a:ea typeface="+mn-ea"/>
                <a:cs typeface="Arial" panose="020B0604020202020204" pitchFamily="34" charset="0"/>
              </a:rPr>
              <a:t> Della Salute, </a:t>
            </a:r>
            <a:r>
              <a:rPr lang="en-US" sz="800" i="1" kern="1200" dirty="0" err="1">
                <a:solidFill>
                  <a:schemeClr val="tx1"/>
                </a:solidFill>
                <a:effectLst/>
                <a:latin typeface="Arial" panose="020B0604020202020204" pitchFamily="34" charset="0"/>
                <a:ea typeface="+mn-ea"/>
                <a:cs typeface="Arial" panose="020B0604020202020204" pitchFamily="34" charset="0"/>
              </a:rPr>
              <a:t>Materno</a:t>
            </a:r>
            <a:r>
              <a:rPr lang="en-US" sz="800" i="1" kern="1200" dirty="0">
                <a:solidFill>
                  <a:schemeClr val="tx1"/>
                </a:solidFill>
                <a:effectLst/>
                <a:latin typeface="Arial" panose="020B0604020202020204" pitchFamily="34" charset="0"/>
                <a:ea typeface="+mn-ea"/>
                <a:cs typeface="Arial" panose="020B0604020202020204" pitchFamily="34" charset="0"/>
              </a:rPr>
              <a:t> Infantile, </a:t>
            </a:r>
            <a:r>
              <a:rPr lang="en-US" sz="800" i="1" kern="1200" dirty="0" err="1">
                <a:solidFill>
                  <a:schemeClr val="tx1"/>
                </a:solidFill>
                <a:effectLst/>
                <a:latin typeface="Arial" panose="020B0604020202020204" pitchFamily="34" charset="0"/>
                <a:ea typeface="+mn-ea"/>
                <a:cs typeface="Arial" panose="020B0604020202020204" pitchFamily="34" charset="0"/>
              </a:rPr>
              <a:t>Medicina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Interna</a:t>
            </a:r>
            <a:r>
              <a:rPr lang="en-US" sz="800" i="1" kern="1200" dirty="0">
                <a:solidFill>
                  <a:schemeClr val="tx1"/>
                </a:solidFill>
                <a:effectLst/>
                <a:latin typeface="Arial" panose="020B0604020202020204" pitchFamily="34" charset="0"/>
                <a:ea typeface="+mn-ea"/>
                <a:cs typeface="Arial" panose="020B0604020202020204" pitchFamily="34" charset="0"/>
              </a:rPr>
              <a:t> e </a:t>
            </a:r>
            <a:r>
              <a:rPr lang="en-US" sz="800" i="1" kern="1200" dirty="0" err="1">
                <a:solidFill>
                  <a:schemeClr val="tx1"/>
                </a:solidFill>
                <a:effectLst/>
                <a:latin typeface="Arial" panose="020B0604020202020204" pitchFamily="34" charset="0"/>
                <a:ea typeface="+mn-ea"/>
                <a:cs typeface="Arial" panose="020B0604020202020204" pitchFamily="34" charset="0"/>
              </a:rPr>
              <a:t>Specialistica</a:t>
            </a:r>
            <a:r>
              <a:rPr lang="en-US" sz="800" i="1" kern="1200" dirty="0">
                <a:solidFill>
                  <a:schemeClr val="tx1"/>
                </a:solidFill>
                <a:effectLst/>
                <a:latin typeface="Arial" panose="020B0604020202020204" pitchFamily="34" charset="0"/>
                <a:ea typeface="+mn-ea"/>
                <a:cs typeface="Arial" panose="020B0604020202020204" pitchFamily="34" charset="0"/>
              </a:rPr>
              <a:t> Di </a:t>
            </a:r>
            <a:r>
              <a:rPr lang="en-US" sz="800" i="1" kern="1200" dirty="0" err="1">
                <a:solidFill>
                  <a:schemeClr val="tx1"/>
                </a:solidFill>
                <a:effectLst/>
                <a:latin typeface="Arial" panose="020B0604020202020204" pitchFamily="34" charset="0"/>
                <a:ea typeface="+mn-ea"/>
                <a:cs typeface="Arial" panose="020B0604020202020204" pitchFamily="34" charset="0"/>
              </a:rPr>
              <a:t>Eccellenza</a:t>
            </a:r>
            <a:r>
              <a:rPr lang="en-US" sz="800" i="1" kern="1200" dirty="0">
                <a:solidFill>
                  <a:schemeClr val="tx1"/>
                </a:solidFill>
                <a:effectLst/>
                <a:latin typeface="Arial" panose="020B0604020202020204" pitchFamily="34" charset="0"/>
                <a:ea typeface="+mn-ea"/>
                <a:cs typeface="Arial" panose="020B0604020202020204" pitchFamily="34" charset="0"/>
              </a:rPr>
              <a:t> (PROMISE), University of Palermo, Palermo,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Area </a:t>
            </a:r>
            <a:r>
              <a:rPr lang="en-US" sz="800" i="1" kern="1200" dirty="0" err="1">
                <a:solidFill>
                  <a:schemeClr val="tx1"/>
                </a:solidFill>
                <a:effectLst/>
                <a:latin typeface="Arial" panose="020B0604020202020204" pitchFamily="34" charset="0"/>
                <a:ea typeface="+mn-ea"/>
                <a:cs typeface="Arial" panose="020B0604020202020204" pitchFamily="34" charset="0"/>
              </a:rPr>
              <a:t>Gastroenterologia</a:t>
            </a:r>
            <a:r>
              <a:rPr lang="en-US" sz="800" i="1" kern="1200" dirty="0">
                <a:solidFill>
                  <a:schemeClr val="tx1"/>
                </a:solidFill>
                <a:effectLst/>
                <a:latin typeface="Arial" panose="020B0604020202020204" pitchFamily="34" charset="0"/>
                <a:ea typeface="+mn-ea"/>
                <a:cs typeface="Arial" panose="020B0604020202020204" pitchFamily="34" charset="0"/>
              </a:rPr>
              <a:t> Ed </a:t>
            </a:r>
            <a:r>
              <a:rPr lang="en-US" sz="800" i="1" kern="1200" dirty="0" err="1">
                <a:solidFill>
                  <a:schemeClr val="tx1"/>
                </a:solidFill>
                <a:effectLst/>
                <a:latin typeface="Arial" panose="020B0604020202020204" pitchFamily="34" charset="0"/>
                <a:ea typeface="+mn-ea"/>
                <a:cs typeface="Arial" panose="020B0604020202020204" pitchFamily="34" charset="0"/>
              </a:rPr>
              <a:t>Oncologia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medica</a:t>
            </a:r>
            <a:r>
              <a:rPr lang="en-US" sz="800" i="1" kern="1200" dirty="0">
                <a:solidFill>
                  <a:schemeClr val="tx1"/>
                </a:solidFill>
                <a:effectLst/>
                <a:latin typeface="Arial" panose="020B0604020202020204" pitchFamily="34" charset="0"/>
                <a:ea typeface="+mn-ea"/>
                <a:cs typeface="Arial" panose="020B0604020202020204" pitchFamily="34" charset="0"/>
              </a:rPr>
              <a:t>. Fondazione </a:t>
            </a:r>
            <a:r>
              <a:rPr lang="en-US" sz="800" i="1" kern="1200" dirty="0" err="1">
                <a:solidFill>
                  <a:schemeClr val="tx1"/>
                </a:solidFill>
                <a:effectLst/>
                <a:latin typeface="Arial" panose="020B0604020202020204" pitchFamily="34" charset="0"/>
                <a:ea typeface="+mn-ea"/>
                <a:cs typeface="Arial" panose="020B0604020202020204" pitchFamily="34" charset="0"/>
              </a:rPr>
              <a:t>Policlinico</a:t>
            </a:r>
            <a:r>
              <a:rPr lang="en-US" sz="800" i="1" kern="1200" dirty="0">
                <a:solidFill>
                  <a:schemeClr val="tx1"/>
                </a:solidFill>
                <a:effectLst/>
                <a:latin typeface="Arial" panose="020B0604020202020204" pitchFamily="34" charset="0"/>
                <a:ea typeface="+mn-ea"/>
                <a:cs typeface="Arial" panose="020B0604020202020204" pitchFamily="34" charset="0"/>
              </a:rPr>
              <a:t> Univ. a. Gemelli </a:t>
            </a:r>
            <a:r>
              <a:rPr lang="en-US" sz="800" i="1" kern="1200" dirty="0" err="1">
                <a:solidFill>
                  <a:schemeClr val="tx1"/>
                </a:solidFill>
                <a:effectLst/>
                <a:latin typeface="Arial" panose="020B0604020202020204" pitchFamily="34" charset="0"/>
                <a:ea typeface="+mn-ea"/>
                <a:cs typeface="Arial" panose="020B0604020202020204" pitchFamily="34" charset="0"/>
              </a:rPr>
              <a:t>Irccs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Universita</a:t>
            </a:r>
            <a:r>
              <a:rPr lang="en-US" sz="800" i="1" kern="1200" dirty="0">
                <a:solidFill>
                  <a:schemeClr val="tx1"/>
                </a:solidFill>
                <a:effectLst/>
                <a:latin typeface="Arial" panose="020B0604020202020204" pitchFamily="34" charset="0"/>
                <a:ea typeface="+mn-ea"/>
                <a:cs typeface="Arial" panose="020B0604020202020204" pitchFamily="34" charset="0"/>
              </a:rPr>
              <a:t> Cattolica Del Sacro </a:t>
            </a:r>
            <a:r>
              <a:rPr lang="en-US" sz="800" i="1" kern="1200" dirty="0" err="1">
                <a:solidFill>
                  <a:schemeClr val="tx1"/>
                </a:solidFill>
                <a:effectLst/>
                <a:latin typeface="Arial" panose="020B0604020202020204" pitchFamily="34" charset="0"/>
                <a:ea typeface="+mn-ea"/>
                <a:cs typeface="Arial" panose="020B0604020202020204" pitchFamily="34" charset="0"/>
              </a:rPr>
              <a:t>Cuore</a:t>
            </a:r>
            <a:r>
              <a:rPr lang="en-US" sz="800" i="1" kern="1200" dirty="0">
                <a:solidFill>
                  <a:schemeClr val="tx1"/>
                </a:solidFill>
                <a:effectLst/>
                <a:latin typeface="Arial" panose="020B0604020202020204" pitchFamily="34" charset="0"/>
                <a:ea typeface="+mn-ea"/>
                <a:cs typeface="Arial" panose="020B0604020202020204" pitchFamily="34" charset="0"/>
              </a:rPr>
              <a:t> , Rome,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General Medicine and Metabolic Diseases, Fondazione </a:t>
            </a:r>
            <a:r>
              <a:rPr lang="en-US" sz="800" i="1" kern="1200" dirty="0" err="1">
                <a:solidFill>
                  <a:schemeClr val="tx1"/>
                </a:solidFill>
                <a:effectLst/>
                <a:latin typeface="Arial" panose="020B0604020202020204" pitchFamily="34" charset="0"/>
                <a:ea typeface="+mn-ea"/>
                <a:cs typeface="Arial" panose="020B0604020202020204" pitchFamily="34" charset="0"/>
              </a:rPr>
              <a:t>Irccs</a:t>
            </a:r>
            <a:r>
              <a:rPr lang="en-US" sz="800" i="1" kern="1200" dirty="0">
                <a:solidFill>
                  <a:schemeClr val="tx1"/>
                </a:solidFill>
                <a:effectLst/>
                <a:latin typeface="Arial" panose="020B0604020202020204" pitchFamily="34" charset="0"/>
                <a:ea typeface="+mn-ea"/>
                <a:cs typeface="Arial" panose="020B0604020202020204" pitchFamily="34" charset="0"/>
              </a:rPr>
              <a:t> Ca’ </a:t>
            </a:r>
            <a:r>
              <a:rPr lang="en-US" sz="800" i="1" kern="1200" dirty="0" err="1">
                <a:solidFill>
                  <a:schemeClr val="tx1"/>
                </a:solidFill>
                <a:effectLst/>
                <a:latin typeface="Arial" panose="020B0604020202020204" pitchFamily="34" charset="0"/>
                <a:ea typeface="+mn-ea"/>
                <a:cs typeface="Arial" panose="020B0604020202020204" pitchFamily="34" charset="0"/>
              </a:rPr>
              <a:t>Granda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Ospedale</a:t>
            </a:r>
            <a:r>
              <a:rPr lang="en-US" sz="800" i="1" kern="1200" dirty="0">
                <a:solidFill>
                  <a:schemeClr val="tx1"/>
                </a:solidFill>
                <a:effectLst/>
                <a:latin typeface="Arial" panose="020B0604020202020204" pitchFamily="34" charset="0"/>
                <a:ea typeface="+mn-ea"/>
                <a:cs typeface="Arial" panose="020B0604020202020204" pitchFamily="34" charset="0"/>
              </a:rPr>
              <a:t> Maggiore </a:t>
            </a:r>
            <a:r>
              <a:rPr lang="en-US" sz="800" i="1" kern="1200" dirty="0" err="1">
                <a:solidFill>
                  <a:schemeClr val="tx1"/>
                </a:solidFill>
                <a:effectLst/>
                <a:latin typeface="Arial" panose="020B0604020202020204" pitchFamily="34" charset="0"/>
                <a:ea typeface="+mn-ea"/>
                <a:cs typeface="Arial" panose="020B0604020202020204" pitchFamily="34" charset="0"/>
              </a:rPr>
              <a:t>Policlinico</a:t>
            </a:r>
            <a:r>
              <a:rPr lang="en-US" sz="800" i="1" kern="1200" dirty="0">
                <a:solidFill>
                  <a:schemeClr val="tx1"/>
                </a:solidFill>
                <a:effectLst/>
                <a:latin typeface="Arial" panose="020B0604020202020204" pitchFamily="34" charset="0"/>
                <a:ea typeface="+mn-ea"/>
                <a:cs typeface="Arial" panose="020B0604020202020204" pitchFamily="34" charset="0"/>
              </a:rPr>
              <a:t>, Milan,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5</a:t>
            </a:r>
            <a:r>
              <a:rPr lang="en-US" sz="800" i="1" kern="1200" dirty="0">
                <a:solidFill>
                  <a:schemeClr val="tx1"/>
                </a:solidFill>
                <a:effectLst/>
                <a:latin typeface="Arial" panose="020B0604020202020204" pitchFamily="34" charset="0"/>
                <a:ea typeface="+mn-ea"/>
                <a:cs typeface="Arial" panose="020B0604020202020204" pitchFamily="34" charset="0"/>
              </a:rPr>
              <a:t>Institute of Cellular Medicine, Newcastle University, Newcastle Upon Tyne, United Kingdom</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6</a:t>
            </a:r>
            <a:r>
              <a:rPr lang="en-US" sz="800" i="1" kern="1200" dirty="0">
                <a:solidFill>
                  <a:schemeClr val="tx1"/>
                </a:solidFill>
                <a:effectLst/>
                <a:latin typeface="Arial" panose="020B0604020202020204" pitchFamily="34" charset="0"/>
                <a:ea typeface="+mn-ea"/>
                <a:cs typeface="Arial" panose="020B0604020202020204" pitchFamily="34" charset="0"/>
              </a:rPr>
              <a:t>Storr Liver Centre, the </a:t>
            </a:r>
            <a:r>
              <a:rPr lang="en-US" sz="800" i="1" kern="1200" dirty="0" err="1">
                <a:solidFill>
                  <a:schemeClr val="tx1"/>
                </a:solidFill>
                <a:effectLst/>
                <a:latin typeface="Arial" panose="020B0604020202020204" pitchFamily="34" charset="0"/>
                <a:ea typeface="+mn-ea"/>
                <a:cs typeface="Arial" panose="020B0604020202020204" pitchFamily="34" charset="0"/>
              </a:rPr>
              <a:t>Westmead</a:t>
            </a:r>
            <a:r>
              <a:rPr lang="en-US" sz="800" i="1" kern="1200" dirty="0">
                <a:solidFill>
                  <a:schemeClr val="tx1"/>
                </a:solidFill>
                <a:effectLst/>
                <a:latin typeface="Arial" panose="020B0604020202020204" pitchFamily="34" charset="0"/>
                <a:ea typeface="+mn-ea"/>
                <a:cs typeface="Arial" panose="020B0604020202020204" pitchFamily="34" charset="0"/>
              </a:rPr>
              <a:t> Institute for Medical Research, University of Sydney, Sydney, Australia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7</a:t>
            </a:r>
            <a:r>
              <a:rPr lang="en-US" sz="800" i="1" kern="1200" dirty="0">
                <a:solidFill>
                  <a:schemeClr val="tx1"/>
                </a:solidFill>
                <a:effectLst/>
                <a:latin typeface="Arial" panose="020B0604020202020204" pitchFamily="34" charset="0"/>
                <a:ea typeface="+mn-ea"/>
                <a:cs typeface="Arial" panose="020B0604020202020204" pitchFamily="34" charset="0"/>
              </a:rPr>
              <a:t>Transfusional Center – Translational Medicine, University of Milan, Milan, Italy</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kern="1200" dirty="0">
                <a:solidFill>
                  <a:schemeClr val="tx1"/>
                </a:solidFill>
                <a:effectLst/>
                <a:latin typeface="Arial" panose="020B0604020202020204" pitchFamily="34" charset="0"/>
                <a:ea typeface="+mn-ea"/>
                <a:cs typeface="Arial" panose="020B0604020202020204" pitchFamily="34" charset="0"/>
              </a:rPr>
              <a:t>Email:</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ramy.younes@unito.it</a:t>
            </a:r>
          </a:p>
          <a:p>
            <a:pPr marL="0" indent="0">
              <a:buFontTx/>
              <a:buNone/>
            </a:pPr>
            <a:r>
              <a:rPr lang="en-US" sz="8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US" sz="8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Increased serum ferritin is commonly found in NAFLD patients and correlates with the severity of liver fibrosis. However, it’s unclear whether it can predict liver events or mortality. Our aim was to assess the impact of ferritin levels on fibrosis, long-term outcomes and survival in NAFLD.</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Method:</a:t>
            </a:r>
            <a:r>
              <a:rPr lang="en-US" sz="800" kern="1200" dirty="0">
                <a:solidFill>
                  <a:schemeClr val="tx1"/>
                </a:solidFill>
                <a:effectLst/>
                <a:latin typeface="Arial" panose="020B0604020202020204" pitchFamily="34" charset="0"/>
                <a:ea typeface="+mn-ea"/>
                <a:cs typeface="Arial" panose="020B0604020202020204" pitchFamily="34" charset="0"/>
              </a:rPr>
              <a:t> We included 958 patients with biopsy proven NAFLD in tertiary centers from Italy (Turin, Milan, Rome, Palermo), Australia (Sydney) and UK (Newcastle). Clinical and biochemical data, including serum ferritin levels, were collected at baseline. Outcomes were collected for a median follow up period of 90 months.</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Demographic data showed a median age of 47 [15-78] and a median BMI of 28.6 Kg/m2[17.8-58.8]). Histologically, 634 subjects had NASH while 732 had mild</a:t>
            </a:r>
            <a:r>
              <a:rPr lang="en-US" sz="800" kern="1200" baseline="0" dirty="0">
                <a:solidFill>
                  <a:schemeClr val="tx1"/>
                </a:solidFill>
                <a:effectLst/>
                <a:latin typeface="Arial" panose="020B0604020202020204" pitchFamily="34" charset="0"/>
                <a:ea typeface="+mn-ea"/>
                <a:cs typeface="Arial" panose="020B0604020202020204" pitchFamily="34" charset="0"/>
              </a:rPr>
              <a:t> (F1-2)</a:t>
            </a:r>
            <a:r>
              <a:rPr lang="en-US" sz="800" kern="1200" dirty="0">
                <a:solidFill>
                  <a:schemeClr val="tx1"/>
                </a:solidFill>
                <a:effectLst/>
                <a:latin typeface="Arial" panose="020B0604020202020204" pitchFamily="34" charset="0"/>
                <a:ea typeface="+mn-ea"/>
                <a:cs typeface="Arial" panose="020B0604020202020204" pitchFamily="34" charset="0"/>
              </a:rPr>
              <a:t> fibrosis and 221 had advanced fibrosis (F3-4). After a median follow up of 90 months, 78 patients (8.1%) presented signs of liver disease progression (including ascites, encephalopathy, variceal bleeding); 17 (1.8%) developed HCC; 88 (9.2%) had cardiac events, 80 (8.4%) developed extra-hepatic cancer and 22 (2.3%) died. Ferritin values were significantly different in F02 patients when compared to patients with F3-4 fibrosis, with higher levels in the latter (p=0.003) and a small decrease in F4 patients. On the other hand, ferritin level difference between NASH and non-NASH patients was not significant. Notably, diabetic patients reported a trend to higher levels of serum ferritin (p=0.052). At univariate analysis, ferritin values &gt; 400 µg/L significantly predicted the prevalence of advanced fibrosis [OR 1.8 (1.2-2.6); p=0.001]. This evidence was confirmed at multivariate analysis (including age, sex, BMI and diabetes) [OR 2.12 (1.4-3.2); p&lt;0.001]. Finally, patients with ferritin values &gt; 400 µg/L had worse survival at univariate analyses (log-rank p=0.033), but in the Cox regression multivariate model only diabetes was found to independently predict mortality [OR 2.7 (1.1-7.1); p&lt;0.001] (Figure 1). No correlation was found between high ferritin level and liver events (including HCC). </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Increased serum ferritin correlates with more severe liver fibrosis in NAFLD patients. However, this longitudinal study showed that high ferritin levels were not able to predict long-term outcomes. On the other hand, diabetes is the strongest and independent predictor of all-cause mortality.</a:t>
            </a:r>
          </a:p>
        </p:txBody>
      </p:sp>
      <p:sp>
        <p:nvSpPr>
          <p:cNvPr id="4" name="Slide Number Placeholder 3"/>
          <p:cNvSpPr>
            <a:spLocks noGrp="1"/>
          </p:cNvSpPr>
          <p:nvPr>
            <p:ph type="sldNum" sz="quarter" idx="5"/>
          </p:nvPr>
        </p:nvSpPr>
        <p:spPr/>
        <p:txBody>
          <a:bodyPr/>
          <a:lstStyle/>
          <a:p>
            <a:fld id="{9BC1133C-0A91-4C56-9DB7-B268BA704BC5}" type="slidenum">
              <a:rPr lang="en-GB" smtClean="0"/>
              <a:pPr/>
              <a:t>15</a:t>
            </a:fld>
            <a:endParaRPr lang="en-GB" dirty="0"/>
          </a:p>
        </p:txBody>
      </p:sp>
    </p:spTree>
    <p:extLst>
      <p:ext uri="{BB962C8B-B14F-4D97-AF65-F5344CB8AC3E}">
        <p14:creationId xmlns:p14="http://schemas.microsoft.com/office/powerpoint/2010/main" val="2259788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800" b="0" i="1" kern="1200" dirty="0">
                <a:solidFill>
                  <a:schemeClr val="tx1"/>
                </a:solidFill>
                <a:effectLst/>
                <a:latin typeface="Arial" panose="020B0604020202020204" pitchFamily="34" charset="0"/>
                <a:ea typeface="+mn-ea"/>
                <a:cs typeface="Arial" panose="020B0604020202020204" pitchFamily="34" charset="0"/>
              </a:rPr>
              <a:t>Abbreviations: F, fibrosis stage; </a:t>
            </a:r>
            <a:r>
              <a:rPr lang="en-US" sz="300" b="0" i="1" kern="1200" dirty="0">
                <a:solidFill>
                  <a:schemeClr val="tx1"/>
                </a:solidFill>
                <a:effectLst/>
                <a:latin typeface="Arial" panose="020B0604020202020204" pitchFamily="34" charset="0"/>
                <a:ea typeface="+mn-ea"/>
                <a:cs typeface="Arial" panose="020B0604020202020204" pitchFamily="34" charset="0"/>
              </a:rPr>
              <a:t>HCC, hepatocellular carcinoma; </a:t>
            </a:r>
            <a:r>
              <a:rPr lang="en-GB" sz="800" i="1" kern="1200" dirty="0">
                <a:solidFill>
                  <a:schemeClr val="tx1"/>
                </a:solidFill>
                <a:effectLst/>
                <a:latin typeface="Arial" panose="020B0604020202020204" pitchFamily="34" charset="0"/>
                <a:ea typeface="+mn-ea"/>
                <a:cs typeface="Arial" panose="020B0604020202020204" pitchFamily="34" charset="0"/>
              </a:rPr>
              <a:t>NASH, non-alcoholic steatohepatitis</a:t>
            </a:r>
            <a:r>
              <a:rPr lang="en-US" sz="800" i="1" kern="1200" dirty="0">
                <a:solidFill>
                  <a:schemeClr val="tx1"/>
                </a:solidFill>
                <a:effectLst/>
                <a:latin typeface="Arial" panose="020B0604020202020204" pitchFamily="34" charset="0"/>
                <a:ea typeface="+mn-ea"/>
                <a:cs typeface="Arial" panose="020B0604020202020204" pitchFamily="34" charset="0"/>
              </a:rPr>
              <a:t>; OR, odds ratio.</a:t>
            </a:r>
            <a:endParaRPr lang="en-US" sz="800" b="0" i="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300" b="0" u="sng" kern="1200" dirty="0">
                <a:solidFill>
                  <a:schemeClr val="tx1"/>
                </a:solidFill>
                <a:effectLst/>
                <a:latin typeface="Arial" panose="020B0604020202020204" pitchFamily="34" charset="0"/>
                <a:ea typeface="+mn-ea"/>
                <a:cs typeface="Arial" panose="020B0604020202020204" pitchFamily="34" charset="0"/>
              </a:rPr>
              <a:t>Full abstract</a:t>
            </a:r>
          </a:p>
          <a:p>
            <a:pPr marL="0" indent="0">
              <a:buFontTx/>
              <a:buNone/>
            </a:pPr>
            <a:endParaRPr lang="en-US" sz="3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P01-07YI</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err="1">
                <a:solidFill>
                  <a:schemeClr val="tx1"/>
                </a:solidFill>
                <a:effectLst/>
                <a:latin typeface="Arial" panose="020B0604020202020204" pitchFamily="34" charset="0"/>
                <a:ea typeface="+mn-ea"/>
                <a:cs typeface="Arial" panose="020B0604020202020204" pitchFamily="34" charset="0"/>
              </a:rPr>
              <a:t>Hyperferritineamia</a:t>
            </a:r>
            <a:r>
              <a:rPr lang="en-US" sz="800" b="1" kern="1200" dirty="0">
                <a:solidFill>
                  <a:schemeClr val="tx1"/>
                </a:solidFill>
                <a:effectLst/>
                <a:latin typeface="Arial" panose="020B0604020202020204" pitchFamily="34" charset="0"/>
                <a:ea typeface="+mn-ea"/>
                <a:cs typeface="Arial" panose="020B0604020202020204" pitchFamily="34" charset="0"/>
              </a:rPr>
              <a:t> and long-term outcomes in NAFLD patients. A longitudinal multicenter study</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err="1">
                <a:solidFill>
                  <a:schemeClr val="tx1"/>
                </a:solidFill>
                <a:effectLst/>
                <a:latin typeface="Arial" panose="020B0604020202020204" pitchFamily="34" charset="0"/>
                <a:ea typeface="+mn-ea"/>
                <a:cs typeface="Arial" panose="020B0604020202020204" pitchFamily="34" charset="0"/>
              </a:rPr>
              <a:t>Ramy</a:t>
            </a:r>
            <a:r>
              <a:rPr lang="en-US" sz="800" b="1" kern="1200" dirty="0">
                <a:solidFill>
                  <a:schemeClr val="tx1"/>
                </a:solidFill>
                <a:effectLst/>
                <a:latin typeface="Arial" panose="020B0604020202020204" pitchFamily="34" charset="0"/>
                <a:ea typeface="+mn-ea"/>
                <a:cs typeface="Arial" panose="020B0604020202020204" pitchFamily="34" charset="0"/>
              </a:rPr>
              <a:t> Younes</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u="sng" kern="1200" dirty="0">
                <a:solidFill>
                  <a:schemeClr val="tx1"/>
                </a:solidFill>
                <a:effectLst/>
                <a:latin typeface="Arial" panose="020B0604020202020204" pitchFamily="34" charset="0"/>
                <a:ea typeface="+mn-ea"/>
                <a:cs typeface="Arial" panose="020B0604020202020204" pitchFamily="34" charset="0"/>
              </a:rPr>
              <a:t>Angelo Armandi</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Salvatore Petta</a:t>
            </a:r>
            <a:r>
              <a:rPr lang="en-US" sz="800" b="1" kern="1200" baseline="30000" dirty="0">
                <a:solidFill>
                  <a:schemeClr val="tx1"/>
                </a:solidFill>
                <a:effectLst/>
                <a:latin typeface="Arial" panose="020B0604020202020204" pitchFamily="34" charset="0"/>
                <a:ea typeface="+mn-ea"/>
                <a:cs typeface="Arial" panose="020B0604020202020204" pitchFamily="34" charset="0"/>
              </a:rPr>
              <a:t>2</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Luca Miele</a:t>
            </a:r>
            <a:r>
              <a:rPr lang="en-US" sz="800" b="1" kern="1200" baseline="30000" dirty="0">
                <a:solidFill>
                  <a:schemeClr val="tx1"/>
                </a:solidFill>
                <a:effectLst/>
                <a:latin typeface="Arial" panose="020B0604020202020204" pitchFamily="34" charset="0"/>
                <a:ea typeface="+mn-ea"/>
                <a:cs typeface="Arial" panose="020B0604020202020204" pitchFamily="34" charset="0"/>
              </a:rPr>
              <a:t>3</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Chiara Rosso</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Grazia Pennisi</a:t>
            </a:r>
            <a:r>
              <a:rPr lang="en-US" sz="800" b="1" kern="1200" baseline="30000" dirty="0">
                <a:solidFill>
                  <a:schemeClr val="tx1"/>
                </a:solidFill>
                <a:effectLst/>
                <a:latin typeface="Arial" panose="020B0604020202020204" pitchFamily="34" charset="0"/>
                <a:ea typeface="+mn-ea"/>
                <a:cs typeface="Arial" panose="020B0604020202020204" pitchFamily="34" charset="0"/>
              </a:rPr>
              <a:t>2</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Paolo Francione</a:t>
            </a:r>
            <a:r>
              <a:rPr lang="en-US" sz="800" b="1" kern="1200" baseline="30000" dirty="0">
                <a:solidFill>
                  <a:schemeClr val="tx1"/>
                </a:solidFill>
                <a:effectLst/>
                <a:latin typeface="Arial" panose="020B0604020202020204" pitchFamily="34" charset="0"/>
                <a:ea typeface="+mn-ea"/>
                <a:cs typeface="Arial" panose="020B0604020202020204" pitchFamily="34" charset="0"/>
              </a:rPr>
              <a:t>4</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Antonio Liguori</a:t>
            </a:r>
            <a:r>
              <a:rPr lang="en-US" sz="800" b="1" kern="1200" baseline="30000" dirty="0">
                <a:solidFill>
                  <a:schemeClr val="tx1"/>
                </a:solidFill>
                <a:effectLst/>
                <a:latin typeface="Arial" panose="020B0604020202020204" pitchFamily="34" charset="0"/>
                <a:ea typeface="+mn-ea"/>
                <a:cs typeface="Arial" panose="020B0604020202020204" pitchFamily="34" charset="0"/>
              </a:rPr>
              <a:t>3</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Olivier Govaere</a:t>
            </a:r>
            <a:r>
              <a:rPr lang="en-US" sz="800" b="1" kern="1200" baseline="30000" dirty="0">
                <a:solidFill>
                  <a:schemeClr val="tx1"/>
                </a:solidFill>
                <a:effectLst/>
                <a:latin typeface="Arial" panose="020B0604020202020204" pitchFamily="34" charset="0"/>
                <a:ea typeface="+mn-ea"/>
                <a:cs typeface="Arial" panose="020B0604020202020204" pitchFamily="34" charset="0"/>
              </a:rPr>
              <a:t>5</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Anna </a:t>
            </a:r>
            <a:r>
              <a:rPr lang="en-US" sz="800" b="1" kern="1200" dirty="0" err="1">
                <a:solidFill>
                  <a:schemeClr val="tx1"/>
                </a:solidFill>
                <a:effectLst/>
                <a:latin typeface="Arial" panose="020B0604020202020204" pitchFamily="34" charset="0"/>
                <a:ea typeface="+mn-ea"/>
                <a:cs typeface="Arial" panose="020B0604020202020204" pitchFamily="34" charset="0"/>
              </a:rPr>
              <a:t>Ludovica</a:t>
            </a:r>
            <a:r>
              <a:rPr lang="en-US" sz="800" b="1" kern="1200" dirty="0">
                <a:solidFill>
                  <a:schemeClr val="tx1"/>
                </a:solidFill>
                <a:effectLst/>
                <a:latin typeface="Arial" panose="020B0604020202020204" pitchFamily="34" charset="0"/>
                <a:ea typeface="+mn-ea"/>
                <a:cs typeface="Arial" panose="020B0604020202020204" pitchFamily="34" charset="0"/>
              </a:rPr>
              <a:t> Fracanzani</a:t>
            </a:r>
            <a:r>
              <a:rPr lang="en-US" sz="800" b="1" kern="1200" baseline="30000" dirty="0">
                <a:solidFill>
                  <a:schemeClr val="tx1"/>
                </a:solidFill>
                <a:effectLst/>
                <a:latin typeface="Arial" panose="020B0604020202020204" pitchFamily="34" charset="0"/>
                <a:ea typeface="+mn-ea"/>
                <a:cs typeface="Arial" panose="020B0604020202020204" pitchFamily="34" charset="0"/>
              </a:rPr>
              <a:t>4</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Mohammed Eslam</a:t>
            </a:r>
            <a:r>
              <a:rPr lang="en-US" sz="800" b="1" kern="1200" baseline="30000" dirty="0">
                <a:solidFill>
                  <a:schemeClr val="tx1"/>
                </a:solidFill>
                <a:effectLst/>
                <a:latin typeface="Arial" panose="020B0604020202020204" pitchFamily="34" charset="0"/>
                <a:ea typeface="+mn-ea"/>
                <a:cs typeface="Arial" panose="020B0604020202020204" pitchFamily="34" charset="0"/>
              </a:rPr>
              <a:t>6</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Luca Valenti</a:t>
            </a:r>
            <a:r>
              <a:rPr lang="en-US" sz="800" b="1" kern="1200" baseline="30000" dirty="0">
                <a:solidFill>
                  <a:schemeClr val="tx1"/>
                </a:solidFill>
                <a:effectLst/>
                <a:latin typeface="Arial" panose="020B0604020202020204" pitchFamily="34" charset="0"/>
                <a:ea typeface="+mn-ea"/>
                <a:cs typeface="Arial" panose="020B0604020202020204" pitchFamily="34" charset="0"/>
              </a:rPr>
              <a:t>7</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Jacob George</a:t>
            </a:r>
            <a:r>
              <a:rPr lang="en-US" sz="800" b="1" kern="1200" baseline="30000" dirty="0">
                <a:solidFill>
                  <a:schemeClr val="tx1"/>
                </a:solidFill>
                <a:effectLst/>
                <a:latin typeface="Arial" panose="020B0604020202020204" pitchFamily="34" charset="0"/>
                <a:ea typeface="+mn-ea"/>
                <a:cs typeface="Arial" panose="020B0604020202020204" pitchFamily="34" charset="0"/>
              </a:rPr>
              <a:t>6</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Quentin Anstee</a:t>
            </a:r>
            <a:r>
              <a:rPr lang="en-US" sz="800" b="1" kern="1200" baseline="30000" dirty="0">
                <a:solidFill>
                  <a:schemeClr val="tx1"/>
                </a:solidFill>
                <a:effectLst/>
                <a:latin typeface="Arial" panose="020B0604020202020204" pitchFamily="34" charset="0"/>
                <a:ea typeface="+mn-ea"/>
                <a:cs typeface="Arial" panose="020B0604020202020204" pitchFamily="34" charset="0"/>
              </a:rPr>
              <a:t>5</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Elisabetta Bugianesi</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University of Turin, Department of Medical Sciences, Division of Gastroenterology, Turin,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Section of Gastroenterology and Hepatology, </a:t>
            </a:r>
            <a:r>
              <a:rPr lang="en-US" sz="800" i="1" kern="1200" dirty="0" err="1">
                <a:solidFill>
                  <a:schemeClr val="tx1"/>
                </a:solidFill>
                <a:effectLst/>
                <a:latin typeface="Arial" panose="020B0604020202020204" pitchFamily="34" charset="0"/>
                <a:ea typeface="+mn-ea"/>
                <a:cs typeface="Arial" panose="020B0604020202020204" pitchFamily="34" charset="0"/>
              </a:rPr>
              <a:t>Dipartimento</a:t>
            </a:r>
            <a:r>
              <a:rPr lang="en-US" sz="800" i="1" kern="1200" dirty="0">
                <a:solidFill>
                  <a:schemeClr val="tx1"/>
                </a:solidFill>
                <a:effectLst/>
                <a:latin typeface="Arial" panose="020B0604020202020204" pitchFamily="34" charset="0"/>
                <a:ea typeface="+mn-ea"/>
                <a:cs typeface="Arial" panose="020B0604020202020204" pitchFamily="34" charset="0"/>
              </a:rPr>
              <a:t> Di </a:t>
            </a:r>
            <a:r>
              <a:rPr lang="en-US" sz="800" i="1" kern="1200" dirty="0" err="1">
                <a:solidFill>
                  <a:schemeClr val="tx1"/>
                </a:solidFill>
                <a:effectLst/>
                <a:latin typeface="Arial" panose="020B0604020202020204" pitchFamily="34" charset="0"/>
                <a:ea typeface="+mn-ea"/>
                <a:cs typeface="Arial" panose="020B0604020202020204" pitchFamily="34" charset="0"/>
              </a:rPr>
              <a:t>Promozione</a:t>
            </a:r>
            <a:r>
              <a:rPr lang="en-US" sz="800" i="1" kern="1200" dirty="0">
                <a:solidFill>
                  <a:schemeClr val="tx1"/>
                </a:solidFill>
                <a:effectLst/>
                <a:latin typeface="Arial" panose="020B0604020202020204" pitchFamily="34" charset="0"/>
                <a:ea typeface="+mn-ea"/>
                <a:cs typeface="Arial" panose="020B0604020202020204" pitchFamily="34" charset="0"/>
              </a:rPr>
              <a:t> Della Salute, </a:t>
            </a:r>
            <a:r>
              <a:rPr lang="en-US" sz="800" i="1" kern="1200" dirty="0" err="1">
                <a:solidFill>
                  <a:schemeClr val="tx1"/>
                </a:solidFill>
                <a:effectLst/>
                <a:latin typeface="Arial" panose="020B0604020202020204" pitchFamily="34" charset="0"/>
                <a:ea typeface="+mn-ea"/>
                <a:cs typeface="Arial" panose="020B0604020202020204" pitchFamily="34" charset="0"/>
              </a:rPr>
              <a:t>Materno</a:t>
            </a:r>
            <a:r>
              <a:rPr lang="en-US" sz="800" i="1" kern="1200" dirty="0">
                <a:solidFill>
                  <a:schemeClr val="tx1"/>
                </a:solidFill>
                <a:effectLst/>
                <a:latin typeface="Arial" panose="020B0604020202020204" pitchFamily="34" charset="0"/>
                <a:ea typeface="+mn-ea"/>
                <a:cs typeface="Arial" panose="020B0604020202020204" pitchFamily="34" charset="0"/>
              </a:rPr>
              <a:t> Infantile, </a:t>
            </a:r>
            <a:r>
              <a:rPr lang="en-US" sz="800" i="1" kern="1200" dirty="0" err="1">
                <a:solidFill>
                  <a:schemeClr val="tx1"/>
                </a:solidFill>
                <a:effectLst/>
                <a:latin typeface="Arial" panose="020B0604020202020204" pitchFamily="34" charset="0"/>
                <a:ea typeface="+mn-ea"/>
                <a:cs typeface="Arial" panose="020B0604020202020204" pitchFamily="34" charset="0"/>
              </a:rPr>
              <a:t>Medicina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Interna</a:t>
            </a:r>
            <a:r>
              <a:rPr lang="en-US" sz="800" i="1" kern="1200" dirty="0">
                <a:solidFill>
                  <a:schemeClr val="tx1"/>
                </a:solidFill>
                <a:effectLst/>
                <a:latin typeface="Arial" panose="020B0604020202020204" pitchFamily="34" charset="0"/>
                <a:ea typeface="+mn-ea"/>
                <a:cs typeface="Arial" panose="020B0604020202020204" pitchFamily="34" charset="0"/>
              </a:rPr>
              <a:t> e </a:t>
            </a:r>
            <a:r>
              <a:rPr lang="en-US" sz="800" i="1" kern="1200" dirty="0" err="1">
                <a:solidFill>
                  <a:schemeClr val="tx1"/>
                </a:solidFill>
                <a:effectLst/>
                <a:latin typeface="Arial" panose="020B0604020202020204" pitchFamily="34" charset="0"/>
                <a:ea typeface="+mn-ea"/>
                <a:cs typeface="Arial" panose="020B0604020202020204" pitchFamily="34" charset="0"/>
              </a:rPr>
              <a:t>Specialistica</a:t>
            </a:r>
            <a:r>
              <a:rPr lang="en-US" sz="800" i="1" kern="1200" dirty="0">
                <a:solidFill>
                  <a:schemeClr val="tx1"/>
                </a:solidFill>
                <a:effectLst/>
                <a:latin typeface="Arial" panose="020B0604020202020204" pitchFamily="34" charset="0"/>
                <a:ea typeface="+mn-ea"/>
                <a:cs typeface="Arial" panose="020B0604020202020204" pitchFamily="34" charset="0"/>
              </a:rPr>
              <a:t> Di </a:t>
            </a:r>
            <a:r>
              <a:rPr lang="en-US" sz="800" i="1" kern="1200" dirty="0" err="1">
                <a:solidFill>
                  <a:schemeClr val="tx1"/>
                </a:solidFill>
                <a:effectLst/>
                <a:latin typeface="Arial" panose="020B0604020202020204" pitchFamily="34" charset="0"/>
                <a:ea typeface="+mn-ea"/>
                <a:cs typeface="Arial" panose="020B0604020202020204" pitchFamily="34" charset="0"/>
              </a:rPr>
              <a:t>Eccellenza</a:t>
            </a:r>
            <a:r>
              <a:rPr lang="en-US" sz="800" i="1" kern="1200" dirty="0">
                <a:solidFill>
                  <a:schemeClr val="tx1"/>
                </a:solidFill>
                <a:effectLst/>
                <a:latin typeface="Arial" panose="020B0604020202020204" pitchFamily="34" charset="0"/>
                <a:ea typeface="+mn-ea"/>
                <a:cs typeface="Arial" panose="020B0604020202020204" pitchFamily="34" charset="0"/>
              </a:rPr>
              <a:t> (PROMISE), University of Palermo, Palermo,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Area </a:t>
            </a:r>
            <a:r>
              <a:rPr lang="en-US" sz="800" i="1" kern="1200" dirty="0" err="1">
                <a:solidFill>
                  <a:schemeClr val="tx1"/>
                </a:solidFill>
                <a:effectLst/>
                <a:latin typeface="Arial" panose="020B0604020202020204" pitchFamily="34" charset="0"/>
                <a:ea typeface="+mn-ea"/>
                <a:cs typeface="Arial" panose="020B0604020202020204" pitchFamily="34" charset="0"/>
              </a:rPr>
              <a:t>Gastroenterologia</a:t>
            </a:r>
            <a:r>
              <a:rPr lang="en-US" sz="800" i="1" kern="1200" dirty="0">
                <a:solidFill>
                  <a:schemeClr val="tx1"/>
                </a:solidFill>
                <a:effectLst/>
                <a:latin typeface="Arial" panose="020B0604020202020204" pitchFamily="34" charset="0"/>
                <a:ea typeface="+mn-ea"/>
                <a:cs typeface="Arial" panose="020B0604020202020204" pitchFamily="34" charset="0"/>
              </a:rPr>
              <a:t> Ed </a:t>
            </a:r>
            <a:r>
              <a:rPr lang="en-US" sz="800" i="1" kern="1200" dirty="0" err="1">
                <a:solidFill>
                  <a:schemeClr val="tx1"/>
                </a:solidFill>
                <a:effectLst/>
                <a:latin typeface="Arial" panose="020B0604020202020204" pitchFamily="34" charset="0"/>
                <a:ea typeface="+mn-ea"/>
                <a:cs typeface="Arial" panose="020B0604020202020204" pitchFamily="34" charset="0"/>
              </a:rPr>
              <a:t>Oncologia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medica</a:t>
            </a:r>
            <a:r>
              <a:rPr lang="en-US" sz="800" i="1" kern="1200" dirty="0">
                <a:solidFill>
                  <a:schemeClr val="tx1"/>
                </a:solidFill>
                <a:effectLst/>
                <a:latin typeface="Arial" panose="020B0604020202020204" pitchFamily="34" charset="0"/>
                <a:ea typeface="+mn-ea"/>
                <a:cs typeface="Arial" panose="020B0604020202020204" pitchFamily="34" charset="0"/>
              </a:rPr>
              <a:t>. Fondazione </a:t>
            </a:r>
            <a:r>
              <a:rPr lang="en-US" sz="800" i="1" kern="1200" dirty="0" err="1">
                <a:solidFill>
                  <a:schemeClr val="tx1"/>
                </a:solidFill>
                <a:effectLst/>
                <a:latin typeface="Arial" panose="020B0604020202020204" pitchFamily="34" charset="0"/>
                <a:ea typeface="+mn-ea"/>
                <a:cs typeface="Arial" panose="020B0604020202020204" pitchFamily="34" charset="0"/>
              </a:rPr>
              <a:t>Policlinico</a:t>
            </a:r>
            <a:r>
              <a:rPr lang="en-US" sz="800" i="1" kern="1200" dirty="0">
                <a:solidFill>
                  <a:schemeClr val="tx1"/>
                </a:solidFill>
                <a:effectLst/>
                <a:latin typeface="Arial" panose="020B0604020202020204" pitchFamily="34" charset="0"/>
                <a:ea typeface="+mn-ea"/>
                <a:cs typeface="Arial" panose="020B0604020202020204" pitchFamily="34" charset="0"/>
              </a:rPr>
              <a:t> Univ. a. Gemelli </a:t>
            </a:r>
            <a:r>
              <a:rPr lang="en-US" sz="800" i="1" kern="1200" dirty="0" err="1">
                <a:solidFill>
                  <a:schemeClr val="tx1"/>
                </a:solidFill>
                <a:effectLst/>
                <a:latin typeface="Arial" panose="020B0604020202020204" pitchFamily="34" charset="0"/>
                <a:ea typeface="+mn-ea"/>
                <a:cs typeface="Arial" panose="020B0604020202020204" pitchFamily="34" charset="0"/>
              </a:rPr>
              <a:t>Irccs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Universita</a:t>
            </a:r>
            <a:r>
              <a:rPr lang="en-US" sz="800" i="1" kern="1200" dirty="0">
                <a:solidFill>
                  <a:schemeClr val="tx1"/>
                </a:solidFill>
                <a:effectLst/>
                <a:latin typeface="Arial" panose="020B0604020202020204" pitchFamily="34" charset="0"/>
                <a:ea typeface="+mn-ea"/>
                <a:cs typeface="Arial" panose="020B0604020202020204" pitchFamily="34" charset="0"/>
              </a:rPr>
              <a:t> Cattolica Del Sacro </a:t>
            </a:r>
            <a:r>
              <a:rPr lang="en-US" sz="800" i="1" kern="1200" dirty="0" err="1">
                <a:solidFill>
                  <a:schemeClr val="tx1"/>
                </a:solidFill>
                <a:effectLst/>
                <a:latin typeface="Arial" panose="020B0604020202020204" pitchFamily="34" charset="0"/>
                <a:ea typeface="+mn-ea"/>
                <a:cs typeface="Arial" panose="020B0604020202020204" pitchFamily="34" charset="0"/>
              </a:rPr>
              <a:t>Cuore</a:t>
            </a:r>
            <a:r>
              <a:rPr lang="en-US" sz="800" i="1" kern="1200" dirty="0">
                <a:solidFill>
                  <a:schemeClr val="tx1"/>
                </a:solidFill>
                <a:effectLst/>
                <a:latin typeface="Arial" panose="020B0604020202020204" pitchFamily="34" charset="0"/>
                <a:ea typeface="+mn-ea"/>
                <a:cs typeface="Arial" panose="020B0604020202020204" pitchFamily="34" charset="0"/>
              </a:rPr>
              <a:t> , Rome,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General Medicine and Metabolic Diseases, Fondazione </a:t>
            </a:r>
            <a:r>
              <a:rPr lang="en-US" sz="800" i="1" kern="1200" dirty="0" err="1">
                <a:solidFill>
                  <a:schemeClr val="tx1"/>
                </a:solidFill>
                <a:effectLst/>
                <a:latin typeface="Arial" panose="020B0604020202020204" pitchFamily="34" charset="0"/>
                <a:ea typeface="+mn-ea"/>
                <a:cs typeface="Arial" panose="020B0604020202020204" pitchFamily="34" charset="0"/>
              </a:rPr>
              <a:t>Irccs</a:t>
            </a:r>
            <a:r>
              <a:rPr lang="en-US" sz="800" i="1" kern="1200" dirty="0">
                <a:solidFill>
                  <a:schemeClr val="tx1"/>
                </a:solidFill>
                <a:effectLst/>
                <a:latin typeface="Arial" panose="020B0604020202020204" pitchFamily="34" charset="0"/>
                <a:ea typeface="+mn-ea"/>
                <a:cs typeface="Arial" panose="020B0604020202020204" pitchFamily="34" charset="0"/>
              </a:rPr>
              <a:t> Ca’ </a:t>
            </a:r>
            <a:r>
              <a:rPr lang="en-US" sz="800" i="1" kern="1200" dirty="0" err="1">
                <a:solidFill>
                  <a:schemeClr val="tx1"/>
                </a:solidFill>
                <a:effectLst/>
                <a:latin typeface="Arial" panose="020B0604020202020204" pitchFamily="34" charset="0"/>
                <a:ea typeface="+mn-ea"/>
                <a:cs typeface="Arial" panose="020B0604020202020204" pitchFamily="34" charset="0"/>
              </a:rPr>
              <a:t>Granda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Ospedale</a:t>
            </a:r>
            <a:r>
              <a:rPr lang="en-US" sz="800" i="1" kern="1200" dirty="0">
                <a:solidFill>
                  <a:schemeClr val="tx1"/>
                </a:solidFill>
                <a:effectLst/>
                <a:latin typeface="Arial" panose="020B0604020202020204" pitchFamily="34" charset="0"/>
                <a:ea typeface="+mn-ea"/>
                <a:cs typeface="Arial" panose="020B0604020202020204" pitchFamily="34" charset="0"/>
              </a:rPr>
              <a:t> Maggiore </a:t>
            </a:r>
            <a:r>
              <a:rPr lang="en-US" sz="800" i="1" kern="1200" dirty="0" err="1">
                <a:solidFill>
                  <a:schemeClr val="tx1"/>
                </a:solidFill>
                <a:effectLst/>
                <a:latin typeface="Arial" panose="020B0604020202020204" pitchFamily="34" charset="0"/>
                <a:ea typeface="+mn-ea"/>
                <a:cs typeface="Arial" panose="020B0604020202020204" pitchFamily="34" charset="0"/>
              </a:rPr>
              <a:t>Policlinico</a:t>
            </a:r>
            <a:r>
              <a:rPr lang="en-US" sz="800" i="1" kern="1200" dirty="0">
                <a:solidFill>
                  <a:schemeClr val="tx1"/>
                </a:solidFill>
                <a:effectLst/>
                <a:latin typeface="Arial" panose="020B0604020202020204" pitchFamily="34" charset="0"/>
                <a:ea typeface="+mn-ea"/>
                <a:cs typeface="Arial" panose="020B0604020202020204" pitchFamily="34" charset="0"/>
              </a:rPr>
              <a:t>, Milan,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5</a:t>
            </a:r>
            <a:r>
              <a:rPr lang="en-US" sz="800" i="1" kern="1200" dirty="0">
                <a:solidFill>
                  <a:schemeClr val="tx1"/>
                </a:solidFill>
                <a:effectLst/>
                <a:latin typeface="Arial" panose="020B0604020202020204" pitchFamily="34" charset="0"/>
                <a:ea typeface="+mn-ea"/>
                <a:cs typeface="Arial" panose="020B0604020202020204" pitchFamily="34" charset="0"/>
              </a:rPr>
              <a:t>Institute of Cellular Medicine, Newcastle University, Newcastle Upon Tyne, United Kingdom</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6</a:t>
            </a:r>
            <a:r>
              <a:rPr lang="en-US" sz="800" i="1" kern="1200" dirty="0">
                <a:solidFill>
                  <a:schemeClr val="tx1"/>
                </a:solidFill>
                <a:effectLst/>
                <a:latin typeface="Arial" panose="020B0604020202020204" pitchFamily="34" charset="0"/>
                <a:ea typeface="+mn-ea"/>
                <a:cs typeface="Arial" panose="020B0604020202020204" pitchFamily="34" charset="0"/>
              </a:rPr>
              <a:t>Storr Liver Centre, the </a:t>
            </a:r>
            <a:r>
              <a:rPr lang="en-US" sz="800" i="1" kern="1200" dirty="0" err="1">
                <a:solidFill>
                  <a:schemeClr val="tx1"/>
                </a:solidFill>
                <a:effectLst/>
                <a:latin typeface="Arial" panose="020B0604020202020204" pitchFamily="34" charset="0"/>
                <a:ea typeface="+mn-ea"/>
                <a:cs typeface="Arial" panose="020B0604020202020204" pitchFamily="34" charset="0"/>
              </a:rPr>
              <a:t>Westmead</a:t>
            </a:r>
            <a:r>
              <a:rPr lang="en-US" sz="800" i="1" kern="1200" dirty="0">
                <a:solidFill>
                  <a:schemeClr val="tx1"/>
                </a:solidFill>
                <a:effectLst/>
                <a:latin typeface="Arial" panose="020B0604020202020204" pitchFamily="34" charset="0"/>
                <a:ea typeface="+mn-ea"/>
                <a:cs typeface="Arial" panose="020B0604020202020204" pitchFamily="34" charset="0"/>
              </a:rPr>
              <a:t> Institute for Medical Research, University of Sydney, Sydney, Australia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7</a:t>
            </a:r>
            <a:r>
              <a:rPr lang="en-US" sz="800" i="1" kern="1200" dirty="0">
                <a:solidFill>
                  <a:schemeClr val="tx1"/>
                </a:solidFill>
                <a:effectLst/>
                <a:latin typeface="Arial" panose="020B0604020202020204" pitchFamily="34" charset="0"/>
                <a:ea typeface="+mn-ea"/>
                <a:cs typeface="Arial" panose="020B0604020202020204" pitchFamily="34" charset="0"/>
              </a:rPr>
              <a:t>Transfusional Center – Translational Medicine, University of Milan, Milan, Italy</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kern="1200" dirty="0">
                <a:solidFill>
                  <a:schemeClr val="tx1"/>
                </a:solidFill>
                <a:effectLst/>
                <a:latin typeface="Arial" panose="020B0604020202020204" pitchFamily="34" charset="0"/>
                <a:ea typeface="+mn-ea"/>
                <a:cs typeface="Arial" panose="020B0604020202020204" pitchFamily="34" charset="0"/>
              </a:rPr>
              <a:t>Email:</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ramy.younes@unito.it</a:t>
            </a:r>
          </a:p>
          <a:p>
            <a:pPr marL="0" indent="0">
              <a:buFontTx/>
              <a:buNone/>
            </a:pPr>
            <a:r>
              <a:rPr lang="en-US" sz="8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US" sz="8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Increased serum ferritin is commonly found in NAFLD patients and correlates with the severity of liver fibrosis. However, it’s unclear whether it can predict liver events or mortality. Our aim was to assess the impact of ferritin levels on fibrosis, long-term outcomes and survival in NAFLD.</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Method:</a:t>
            </a:r>
            <a:r>
              <a:rPr lang="en-US" sz="800" kern="1200" dirty="0">
                <a:solidFill>
                  <a:schemeClr val="tx1"/>
                </a:solidFill>
                <a:effectLst/>
                <a:latin typeface="Arial" panose="020B0604020202020204" pitchFamily="34" charset="0"/>
                <a:ea typeface="+mn-ea"/>
                <a:cs typeface="Arial" panose="020B0604020202020204" pitchFamily="34" charset="0"/>
              </a:rPr>
              <a:t> We included 958 patients with biopsy proven NAFLD in tertiary centers from Italy (Turin, Milan, Rome, Palermo), Australia (Sydney) and UK (Newcastle). Clinical and biochemical data, including serum ferritin levels, were collected at baseline. Outcomes were collected for a median follow up period of 90 months.</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Demographic data showed a median age of 47 [15-78] and a median BMI of 28.6 Kg/m2[17.8-58.8]). Histologically, 634 subjects had NASH while 732 had mild</a:t>
            </a:r>
            <a:r>
              <a:rPr lang="en-US" sz="800" kern="1200" baseline="0" dirty="0">
                <a:solidFill>
                  <a:schemeClr val="tx1"/>
                </a:solidFill>
                <a:effectLst/>
                <a:latin typeface="Arial" panose="020B0604020202020204" pitchFamily="34" charset="0"/>
                <a:ea typeface="+mn-ea"/>
                <a:cs typeface="Arial" panose="020B0604020202020204" pitchFamily="34" charset="0"/>
              </a:rPr>
              <a:t> (F1-2)</a:t>
            </a:r>
            <a:r>
              <a:rPr lang="en-US" sz="800" kern="1200" dirty="0">
                <a:solidFill>
                  <a:schemeClr val="tx1"/>
                </a:solidFill>
                <a:effectLst/>
                <a:latin typeface="Arial" panose="020B0604020202020204" pitchFamily="34" charset="0"/>
                <a:ea typeface="+mn-ea"/>
                <a:cs typeface="Arial" panose="020B0604020202020204" pitchFamily="34" charset="0"/>
              </a:rPr>
              <a:t> fibrosis and 221 had advanced fibrosis (F3-4). After a median follow up of 90 months, 78 patients (8.1%) presented signs of liver disease progression (including ascites, encephalopathy, variceal bleeding); 17 (1.8%) developed HCC; 88 (9.2%) had cardiac events, 80 (8.4%) developed extra-hepatic cancer and 22 (2.3%) died. Ferritin values were significantly different in F02 patients when compared to patients with F3-4 fibrosis, with higher levels in the latter (p=0.003) and a small decrease in F4 patients. On the other hand, ferritin level difference between NASH and non-NASH patients was not significant. Notably, diabetic patients reported a trend to higher levels of serum ferritin (p=0.052). At univariate analysis, ferritin values &gt; 400 µg/L significantly predicted the prevalence of advanced fibrosis [OR 1.8 (1.2-2.6); p=0.001]. This evidence was confirmed at multivariate analysis (including age, sex, BMI and diabetes) [OR 2.12 (1.4-3.2); p&lt;0.001]. Finally, patients with ferritin values &gt; 400 µg/L had worse survival at univariate analyses (log-rank p=0.033), but in the Cox regression multivariate model only diabetes was found to independently predict mortality [OR 2.7 (1.1-7.1); p&lt;0.001] (Figure 1). No correlation was found between high ferritin level and liver events (including HCC). </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Increased serum ferritin correlates with more severe liver fibrosis in NAFLD patients. However, this longitudinal study showed that high ferritin levels were not able to predict long-term outcomes. On the other hand, diabetes is the strongest and independent predictor of all-cause mortality.</a:t>
            </a:r>
          </a:p>
        </p:txBody>
      </p:sp>
      <p:sp>
        <p:nvSpPr>
          <p:cNvPr id="4" name="Slide Number Placeholder 3"/>
          <p:cNvSpPr>
            <a:spLocks noGrp="1"/>
          </p:cNvSpPr>
          <p:nvPr>
            <p:ph type="sldNum" sz="quarter" idx="5"/>
          </p:nvPr>
        </p:nvSpPr>
        <p:spPr/>
        <p:txBody>
          <a:bodyPr/>
          <a:lstStyle/>
          <a:p>
            <a:fld id="{9BC1133C-0A91-4C56-9DB7-B268BA704BC5}" type="slidenum">
              <a:rPr lang="en-GB" smtClean="0"/>
              <a:pPr/>
              <a:t>16</a:t>
            </a:fld>
            <a:endParaRPr lang="en-GB" dirty="0"/>
          </a:p>
        </p:txBody>
      </p:sp>
    </p:spTree>
    <p:extLst>
      <p:ext uri="{BB962C8B-B14F-4D97-AF65-F5344CB8AC3E}">
        <p14:creationId xmlns:p14="http://schemas.microsoft.com/office/powerpoint/2010/main" val="1887478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800" b="0" i="1" kern="1200" dirty="0">
                <a:solidFill>
                  <a:schemeClr val="tx1"/>
                </a:solidFill>
                <a:effectLst/>
                <a:latin typeface="Arial" panose="020B0604020202020204" pitchFamily="34" charset="0"/>
                <a:ea typeface="+mn-ea"/>
                <a:cs typeface="Arial" panose="020B0604020202020204" pitchFamily="34" charset="0"/>
              </a:rPr>
              <a:t>Abbreviations: </a:t>
            </a:r>
            <a:r>
              <a:rPr lang="en-US" sz="300" b="0" i="1" kern="1200" dirty="0">
                <a:solidFill>
                  <a:schemeClr val="tx1"/>
                </a:solidFill>
                <a:effectLst/>
                <a:latin typeface="Arial" panose="020B0604020202020204" pitchFamily="34" charset="0"/>
                <a:ea typeface="+mn-ea"/>
                <a:cs typeface="Arial" panose="020B0604020202020204" pitchFamily="34" charset="0"/>
              </a:rPr>
              <a:t>NAFLD, </a:t>
            </a:r>
            <a:r>
              <a:rPr lang="en-US" sz="800" i="1" dirty="0"/>
              <a:t>non-alcoholic fatty liver disease.</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300" b="0" u="sng" kern="1200" dirty="0">
                <a:solidFill>
                  <a:schemeClr val="tx1"/>
                </a:solidFill>
                <a:effectLst/>
                <a:latin typeface="Arial" panose="020B0604020202020204" pitchFamily="34" charset="0"/>
                <a:ea typeface="+mn-ea"/>
                <a:cs typeface="Arial" panose="020B0604020202020204" pitchFamily="34" charset="0"/>
              </a:rPr>
              <a:t>Full abstract</a:t>
            </a:r>
          </a:p>
          <a:p>
            <a:pPr marL="0" indent="0">
              <a:buFontTx/>
              <a:buNone/>
            </a:pPr>
            <a:endParaRPr lang="en-US" sz="3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P01-07YI</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err="1">
                <a:solidFill>
                  <a:schemeClr val="tx1"/>
                </a:solidFill>
                <a:effectLst/>
                <a:latin typeface="Arial" panose="020B0604020202020204" pitchFamily="34" charset="0"/>
                <a:ea typeface="+mn-ea"/>
                <a:cs typeface="Arial" panose="020B0604020202020204" pitchFamily="34" charset="0"/>
              </a:rPr>
              <a:t>Hyperferritineamia</a:t>
            </a:r>
            <a:r>
              <a:rPr lang="en-US" sz="800" b="1" kern="1200" dirty="0">
                <a:solidFill>
                  <a:schemeClr val="tx1"/>
                </a:solidFill>
                <a:effectLst/>
                <a:latin typeface="Arial" panose="020B0604020202020204" pitchFamily="34" charset="0"/>
                <a:ea typeface="+mn-ea"/>
                <a:cs typeface="Arial" panose="020B0604020202020204" pitchFamily="34" charset="0"/>
              </a:rPr>
              <a:t> and long-term outcomes in NAFLD patients. A longitudinal multicenter study</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err="1">
                <a:solidFill>
                  <a:schemeClr val="tx1"/>
                </a:solidFill>
                <a:effectLst/>
                <a:latin typeface="Arial" panose="020B0604020202020204" pitchFamily="34" charset="0"/>
                <a:ea typeface="+mn-ea"/>
                <a:cs typeface="Arial" panose="020B0604020202020204" pitchFamily="34" charset="0"/>
              </a:rPr>
              <a:t>Ramy</a:t>
            </a:r>
            <a:r>
              <a:rPr lang="en-US" sz="800" b="1" kern="1200" dirty="0">
                <a:solidFill>
                  <a:schemeClr val="tx1"/>
                </a:solidFill>
                <a:effectLst/>
                <a:latin typeface="Arial" panose="020B0604020202020204" pitchFamily="34" charset="0"/>
                <a:ea typeface="+mn-ea"/>
                <a:cs typeface="Arial" panose="020B0604020202020204" pitchFamily="34" charset="0"/>
              </a:rPr>
              <a:t> Younes</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u="sng" kern="1200" dirty="0">
                <a:solidFill>
                  <a:schemeClr val="tx1"/>
                </a:solidFill>
                <a:effectLst/>
                <a:latin typeface="Arial" panose="020B0604020202020204" pitchFamily="34" charset="0"/>
                <a:ea typeface="+mn-ea"/>
                <a:cs typeface="Arial" panose="020B0604020202020204" pitchFamily="34" charset="0"/>
              </a:rPr>
              <a:t>Angelo Armandi</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Salvatore Petta</a:t>
            </a:r>
            <a:r>
              <a:rPr lang="en-US" sz="800" b="1" kern="1200" baseline="30000" dirty="0">
                <a:solidFill>
                  <a:schemeClr val="tx1"/>
                </a:solidFill>
                <a:effectLst/>
                <a:latin typeface="Arial" panose="020B0604020202020204" pitchFamily="34" charset="0"/>
                <a:ea typeface="+mn-ea"/>
                <a:cs typeface="Arial" panose="020B0604020202020204" pitchFamily="34" charset="0"/>
              </a:rPr>
              <a:t>2</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Luca Miele</a:t>
            </a:r>
            <a:r>
              <a:rPr lang="en-US" sz="800" b="1" kern="1200" baseline="30000" dirty="0">
                <a:solidFill>
                  <a:schemeClr val="tx1"/>
                </a:solidFill>
                <a:effectLst/>
                <a:latin typeface="Arial" panose="020B0604020202020204" pitchFamily="34" charset="0"/>
                <a:ea typeface="+mn-ea"/>
                <a:cs typeface="Arial" panose="020B0604020202020204" pitchFamily="34" charset="0"/>
              </a:rPr>
              <a:t>3</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Chiara Rosso</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Grazia Pennisi</a:t>
            </a:r>
            <a:r>
              <a:rPr lang="en-US" sz="800" b="1" kern="1200" baseline="30000" dirty="0">
                <a:solidFill>
                  <a:schemeClr val="tx1"/>
                </a:solidFill>
                <a:effectLst/>
                <a:latin typeface="Arial" panose="020B0604020202020204" pitchFamily="34" charset="0"/>
                <a:ea typeface="+mn-ea"/>
                <a:cs typeface="Arial" panose="020B0604020202020204" pitchFamily="34" charset="0"/>
              </a:rPr>
              <a:t>2</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Paolo Francione</a:t>
            </a:r>
            <a:r>
              <a:rPr lang="en-US" sz="800" b="1" kern="1200" baseline="30000" dirty="0">
                <a:solidFill>
                  <a:schemeClr val="tx1"/>
                </a:solidFill>
                <a:effectLst/>
                <a:latin typeface="Arial" panose="020B0604020202020204" pitchFamily="34" charset="0"/>
                <a:ea typeface="+mn-ea"/>
                <a:cs typeface="Arial" panose="020B0604020202020204" pitchFamily="34" charset="0"/>
              </a:rPr>
              <a:t>4</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Antonio Liguori</a:t>
            </a:r>
            <a:r>
              <a:rPr lang="en-US" sz="800" b="1" kern="1200" baseline="30000" dirty="0">
                <a:solidFill>
                  <a:schemeClr val="tx1"/>
                </a:solidFill>
                <a:effectLst/>
                <a:latin typeface="Arial" panose="020B0604020202020204" pitchFamily="34" charset="0"/>
                <a:ea typeface="+mn-ea"/>
                <a:cs typeface="Arial" panose="020B0604020202020204" pitchFamily="34" charset="0"/>
              </a:rPr>
              <a:t>3</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Olivier Govaere</a:t>
            </a:r>
            <a:r>
              <a:rPr lang="en-US" sz="800" b="1" kern="1200" baseline="30000" dirty="0">
                <a:solidFill>
                  <a:schemeClr val="tx1"/>
                </a:solidFill>
                <a:effectLst/>
                <a:latin typeface="Arial" panose="020B0604020202020204" pitchFamily="34" charset="0"/>
                <a:ea typeface="+mn-ea"/>
                <a:cs typeface="Arial" panose="020B0604020202020204" pitchFamily="34" charset="0"/>
              </a:rPr>
              <a:t>5</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Anna </a:t>
            </a:r>
            <a:r>
              <a:rPr lang="en-US" sz="800" b="1" kern="1200" dirty="0" err="1">
                <a:solidFill>
                  <a:schemeClr val="tx1"/>
                </a:solidFill>
                <a:effectLst/>
                <a:latin typeface="Arial" panose="020B0604020202020204" pitchFamily="34" charset="0"/>
                <a:ea typeface="+mn-ea"/>
                <a:cs typeface="Arial" panose="020B0604020202020204" pitchFamily="34" charset="0"/>
              </a:rPr>
              <a:t>Ludovica</a:t>
            </a:r>
            <a:r>
              <a:rPr lang="en-US" sz="800" b="1" kern="1200" dirty="0">
                <a:solidFill>
                  <a:schemeClr val="tx1"/>
                </a:solidFill>
                <a:effectLst/>
                <a:latin typeface="Arial" panose="020B0604020202020204" pitchFamily="34" charset="0"/>
                <a:ea typeface="+mn-ea"/>
                <a:cs typeface="Arial" panose="020B0604020202020204" pitchFamily="34" charset="0"/>
              </a:rPr>
              <a:t> Fracanzani</a:t>
            </a:r>
            <a:r>
              <a:rPr lang="en-US" sz="800" b="1" kern="1200" baseline="30000" dirty="0">
                <a:solidFill>
                  <a:schemeClr val="tx1"/>
                </a:solidFill>
                <a:effectLst/>
                <a:latin typeface="Arial" panose="020B0604020202020204" pitchFamily="34" charset="0"/>
                <a:ea typeface="+mn-ea"/>
                <a:cs typeface="Arial" panose="020B0604020202020204" pitchFamily="34" charset="0"/>
              </a:rPr>
              <a:t>4</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Mohammed Eslam</a:t>
            </a:r>
            <a:r>
              <a:rPr lang="en-US" sz="800" b="1" kern="1200" baseline="30000" dirty="0">
                <a:solidFill>
                  <a:schemeClr val="tx1"/>
                </a:solidFill>
                <a:effectLst/>
                <a:latin typeface="Arial" panose="020B0604020202020204" pitchFamily="34" charset="0"/>
                <a:ea typeface="+mn-ea"/>
                <a:cs typeface="Arial" panose="020B0604020202020204" pitchFamily="34" charset="0"/>
              </a:rPr>
              <a:t>6</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Luca Valenti</a:t>
            </a:r>
            <a:r>
              <a:rPr lang="en-US" sz="800" b="1" kern="1200" baseline="30000" dirty="0">
                <a:solidFill>
                  <a:schemeClr val="tx1"/>
                </a:solidFill>
                <a:effectLst/>
                <a:latin typeface="Arial" panose="020B0604020202020204" pitchFamily="34" charset="0"/>
                <a:ea typeface="+mn-ea"/>
                <a:cs typeface="Arial" panose="020B0604020202020204" pitchFamily="34" charset="0"/>
              </a:rPr>
              <a:t>7</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Jacob George</a:t>
            </a:r>
            <a:r>
              <a:rPr lang="en-US" sz="800" b="1" kern="1200" baseline="30000" dirty="0">
                <a:solidFill>
                  <a:schemeClr val="tx1"/>
                </a:solidFill>
                <a:effectLst/>
                <a:latin typeface="Arial" panose="020B0604020202020204" pitchFamily="34" charset="0"/>
                <a:ea typeface="+mn-ea"/>
                <a:cs typeface="Arial" panose="020B0604020202020204" pitchFamily="34" charset="0"/>
              </a:rPr>
              <a:t>6</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Quentin Anstee</a:t>
            </a:r>
            <a:r>
              <a:rPr lang="en-US" sz="800" b="1" kern="1200" baseline="30000" dirty="0">
                <a:solidFill>
                  <a:schemeClr val="tx1"/>
                </a:solidFill>
                <a:effectLst/>
                <a:latin typeface="Arial" panose="020B0604020202020204" pitchFamily="34" charset="0"/>
                <a:ea typeface="+mn-ea"/>
                <a:cs typeface="Arial" panose="020B0604020202020204" pitchFamily="34" charset="0"/>
              </a:rPr>
              <a:t>5</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Elisabetta Bugianesi</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University of Turin, Department of Medical Sciences, Division of Gastroenterology, Turin,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Section of Gastroenterology and Hepatology, </a:t>
            </a:r>
            <a:r>
              <a:rPr lang="en-US" sz="800" i="1" kern="1200" dirty="0" err="1">
                <a:solidFill>
                  <a:schemeClr val="tx1"/>
                </a:solidFill>
                <a:effectLst/>
                <a:latin typeface="Arial" panose="020B0604020202020204" pitchFamily="34" charset="0"/>
                <a:ea typeface="+mn-ea"/>
                <a:cs typeface="Arial" panose="020B0604020202020204" pitchFamily="34" charset="0"/>
              </a:rPr>
              <a:t>Dipartimento</a:t>
            </a:r>
            <a:r>
              <a:rPr lang="en-US" sz="800" i="1" kern="1200" dirty="0">
                <a:solidFill>
                  <a:schemeClr val="tx1"/>
                </a:solidFill>
                <a:effectLst/>
                <a:latin typeface="Arial" panose="020B0604020202020204" pitchFamily="34" charset="0"/>
                <a:ea typeface="+mn-ea"/>
                <a:cs typeface="Arial" panose="020B0604020202020204" pitchFamily="34" charset="0"/>
              </a:rPr>
              <a:t> Di </a:t>
            </a:r>
            <a:r>
              <a:rPr lang="en-US" sz="800" i="1" kern="1200" dirty="0" err="1">
                <a:solidFill>
                  <a:schemeClr val="tx1"/>
                </a:solidFill>
                <a:effectLst/>
                <a:latin typeface="Arial" panose="020B0604020202020204" pitchFamily="34" charset="0"/>
                <a:ea typeface="+mn-ea"/>
                <a:cs typeface="Arial" panose="020B0604020202020204" pitchFamily="34" charset="0"/>
              </a:rPr>
              <a:t>Promozione</a:t>
            </a:r>
            <a:r>
              <a:rPr lang="en-US" sz="800" i="1" kern="1200" dirty="0">
                <a:solidFill>
                  <a:schemeClr val="tx1"/>
                </a:solidFill>
                <a:effectLst/>
                <a:latin typeface="Arial" panose="020B0604020202020204" pitchFamily="34" charset="0"/>
                <a:ea typeface="+mn-ea"/>
                <a:cs typeface="Arial" panose="020B0604020202020204" pitchFamily="34" charset="0"/>
              </a:rPr>
              <a:t> Della Salute, </a:t>
            </a:r>
            <a:r>
              <a:rPr lang="en-US" sz="800" i="1" kern="1200" dirty="0" err="1">
                <a:solidFill>
                  <a:schemeClr val="tx1"/>
                </a:solidFill>
                <a:effectLst/>
                <a:latin typeface="Arial" panose="020B0604020202020204" pitchFamily="34" charset="0"/>
                <a:ea typeface="+mn-ea"/>
                <a:cs typeface="Arial" panose="020B0604020202020204" pitchFamily="34" charset="0"/>
              </a:rPr>
              <a:t>Materno</a:t>
            </a:r>
            <a:r>
              <a:rPr lang="en-US" sz="800" i="1" kern="1200" dirty="0">
                <a:solidFill>
                  <a:schemeClr val="tx1"/>
                </a:solidFill>
                <a:effectLst/>
                <a:latin typeface="Arial" panose="020B0604020202020204" pitchFamily="34" charset="0"/>
                <a:ea typeface="+mn-ea"/>
                <a:cs typeface="Arial" panose="020B0604020202020204" pitchFamily="34" charset="0"/>
              </a:rPr>
              <a:t> Infantile, </a:t>
            </a:r>
            <a:r>
              <a:rPr lang="en-US" sz="800" i="1" kern="1200" dirty="0" err="1">
                <a:solidFill>
                  <a:schemeClr val="tx1"/>
                </a:solidFill>
                <a:effectLst/>
                <a:latin typeface="Arial" panose="020B0604020202020204" pitchFamily="34" charset="0"/>
                <a:ea typeface="+mn-ea"/>
                <a:cs typeface="Arial" panose="020B0604020202020204" pitchFamily="34" charset="0"/>
              </a:rPr>
              <a:t>Medicina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Interna</a:t>
            </a:r>
            <a:r>
              <a:rPr lang="en-US" sz="800" i="1" kern="1200" dirty="0">
                <a:solidFill>
                  <a:schemeClr val="tx1"/>
                </a:solidFill>
                <a:effectLst/>
                <a:latin typeface="Arial" panose="020B0604020202020204" pitchFamily="34" charset="0"/>
                <a:ea typeface="+mn-ea"/>
                <a:cs typeface="Arial" panose="020B0604020202020204" pitchFamily="34" charset="0"/>
              </a:rPr>
              <a:t> e </a:t>
            </a:r>
            <a:r>
              <a:rPr lang="en-US" sz="800" i="1" kern="1200" dirty="0" err="1">
                <a:solidFill>
                  <a:schemeClr val="tx1"/>
                </a:solidFill>
                <a:effectLst/>
                <a:latin typeface="Arial" panose="020B0604020202020204" pitchFamily="34" charset="0"/>
                <a:ea typeface="+mn-ea"/>
                <a:cs typeface="Arial" panose="020B0604020202020204" pitchFamily="34" charset="0"/>
              </a:rPr>
              <a:t>Specialistica</a:t>
            </a:r>
            <a:r>
              <a:rPr lang="en-US" sz="800" i="1" kern="1200" dirty="0">
                <a:solidFill>
                  <a:schemeClr val="tx1"/>
                </a:solidFill>
                <a:effectLst/>
                <a:latin typeface="Arial" panose="020B0604020202020204" pitchFamily="34" charset="0"/>
                <a:ea typeface="+mn-ea"/>
                <a:cs typeface="Arial" panose="020B0604020202020204" pitchFamily="34" charset="0"/>
              </a:rPr>
              <a:t> Di </a:t>
            </a:r>
            <a:r>
              <a:rPr lang="en-US" sz="800" i="1" kern="1200" dirty="0" err="1">
                <a:solidFill>
                  <a:schemeClr val="tx1"/>
                </a:solidFill>
                <a:effectLst/>
                <a:latin typeface="Arial" panose="020B0604020202020204" pitchFamily="34" charset="0"/>
                <a:ea typeface="+mn-ea"/>
                <a:cs typeface="Arial" panose="020B0604020202020204" pitchFamily="34" charset="0"/>
              </a:rPr>
              <a:t>Eccellenza</a:t>
            </a:r>
            <a:r>
              <a:rPr lang="en-US" sz="800" i="1" kern="1200" dirty="0">
                <a:solidFill>
                  <a:schemeClr val="tx1"/>
                </a:solidFill>
                <a:effectLst/>
                <a:latin typeface="Arial" panose="020B0604020202020204" pitchFamily="34" charset="0"/>
                <a:ea typeface="+mn-ea"/>
                <a:cs typeface="Arial" panose="020B0604020202020204" pitchFamily="34" charset="0"/>
              </a:rPr>
              <a:t> (PROMISE), University of Palermo, Palermo,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Area </a:t>
            </a:r>
            <a:r>
              <a:rPr lang="en-US" sz="800" i="1" kern="1200" dirty="0" err="1">
                <a:solidFill>
                  <a:schemeClr val="tx1"/>
                </a:solidFill>
                <a:effectLst/>
                <a:latin typeface="Arial" panose="020B0604020202020204" pitchFamily="34" charset="0"/>
                <a:ea typeface="+mn-ea"/>
                <a:cs typeface="Arial" panose="020B0604020202020204" pitchFamily="34" charset="0"/>
              </a:rPr>
              <a:t>Gastroenterologia</a:t>
            </a:r>
            <a:r>
              <a:rPr lang="en-US" sz="800" i="1" kern="1200" dirty="0">
                <a:solidFill>
                  <a:schemeClr val="tx1"/>
                </a:solidFill>
                <a:effectLst/>
                <a:latin typeface="Arial" panose="020B0604020202020204" pitchFamily="34" charset="0"/>
                <a:ea typeface="+mn-ea"/>
                <a:cs typeface="Arial" panose="020B0604020202020204" pitchFamily="34" charset="0"/>
              </a:rPr>
              <a:t> Ed </a:t>
            </a:r>
            <a:r>
              <a:rPr lang="en-US" sz="800" i="1" kern="1200" dirty="0" err="1">
                <a:solidFill>
                  <a:schemeClr val="tx1"/>
                </a:solidFill>
                <a:effectLst/>
                <a:latin typeface="Arial" panose="020B0604020202020204" pitchFamily="34" charset="0"/>
                <a:ea typeface="+mn-ea"/>
                <a:cs typeface="Arial" panose="020B0604020202020204" pitchFamily="34" charset="0"/>
              </a:rPr>
              <a:t>Oncologia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medica</a:t>
            </a:r>
            <a:r>
              <a:rPr lang="en-US" sz="800" i="1" kern="1200" dirty="0">
                <a:solidFill>
                  <a:schemeClr val="tx1"/>
                </a:solidFill>
                <a:effectLst/>
                <a:latin typeface="Arial" panose="020B0604020202020204" pitchFamily="34" charset="0"/>
                <a:ea typeface="+mn-ea"/>
                <a:cs typeface="Arial" panose="020B0604020202020204" pitchFamily="34" charset="0"/>
              </a:rPr>
              <a:t>. Fondazione </a:t>
            </a:r>
            <a:r>
              <a:rPr lang="en-US" sz="800" i="1" kern="1200" dirty="0" err="1">
                <a:solidFill>
                  <a:schemeClr val="tx1"/>
                </a:solidFill>
                <a:effectLst/>
                <a:latin typeface="Arial" panose="020B0604020202020204" pitchFamily="34" charset="0"/>
                <a:ea typeface="+mn-ea"/>
                <a:cs typeface="Arial" panose="020B0604020202020204" pitchFamily="34" charset="0"/>
              </a:rPr>
              <a:t>Policlinico</a:t>
            </a:r>
            <a:r>
              <a:rPr lang="en-US" sz="800" i="1" kern="1200" dirty="0">
                <a:solidFill>
                  <a:schemeClr val="tx1"/>
                </a:solidFill>
                <a:effectLst/>
                <a:latin typeface="Arial" panose="020B0604020202020204" pitchFamily="34" charset="0"/>
                <a:ea typeface="+mn-ea"/>
                <a:cs typeface="Arial" panose="020B0604020202020204" pitchFamily="34" charset="0"/>
              </a:rPr>
              <a:t> Univ. a. Gemelli </a:t>
            </a:r>
            <a:r>
              <a:rPr lang="en-US" sz="800" i="1" kern="1200" dirty="0" err="1">
                <a:solidFill>
                  <a:schemeClr val="tx1"/>
                </a:solidFill>
                <a:effectLst/>
                <a:latin typeface="Arial" panose="020B0604020202020204" pitchFamily="34" charset="0"/>
                <a:ea typeface="+mn-ea"/>
                <a:cs typeface="Arial" panose="020B0604020202020204" pitchFamily="34" charset="0"/>
              </a:rPr>
              <a:t>Irccs</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Universita</a:t>
            </a:r>
            <a:r>
              <a:rPr lang="en-US" sz="800" i="1" kern="1200" dirty="0">
                <a:solidFill>
                  <a:schemeClr val="tx1"/>
                </a:solidFill>
                <a:effectLst/>
                <a:latin typeface="Arial" panose="020B0604020202020204" pitchFamily="34" charset="0"/>
                <a:ea typeface="+mn-ea"/>
                <a:cs typeface="Arial" panose="020B0604020202020204" pitchFamily="34" charset="0"/>
              </a:rPr>
              <a:t> Cattolica Del Sacro </a:t>
            </a:r>
            <a:r>
              <a:rPr lang="en-US" sz="800" i="1" kern="1200" dirty="0" err="1">
                <a:solidFill>
                  <a:schemeClr val="tx1"/>
                </a:solidFill>
                <a:effectLst/>
                <a:latin typeface="Arial" panose="020B0604020202020204" pitchFamily="34" charset="0"/>
                <a:ea typeface="+mn-ea"/>
                <a:cs typeface="Arial" panose="020B0604020202020204" pitchFamily="34" charset="0"/>
              </a:rPr>
              <a:t>Cuore</a:t>
            </a:r>
            <a:r>
              <a:rPr lang="en-US" sz="800" i="1" kern="1200" dirty="0">
                <a:solidFill>
                  <a:schemeClr val="tx1"/>
                </a:solidFill>
                <a:effectLst/>
                <a:latin typeface="Arial" panose="020B0604020202020204" pitchFamily="34" charset="0"/>
                <a:ea typeface="+mn-ea"/>
                <a:cs typeface="Arial" panose="020B0604020202020204" pitchFamily="34" charset="0"/>
              </a:rPr>
              <a:t> , Rome,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4</a:t>
            </a:r>
            <a:r>
              <a:rPr lang="en-US" sz="800" i="1" kern="1200" dirty="0">
                <a:solidFill>
                  <a:schemeClr val="tx1"/>
                </a:solidFill>
                <a:effectLst/>
                <a:latin typeface="Arial" panose="020B0604020202020204" pitchFamily="34" charset="0"/>
                <a:ea typeface="+mn-ea"/>
                <a:cs typeface="Arial" panose="020B0604020202020204" pitchFamily="34" charset="0"/>
              </a:rPr>
              <a:t>General Medicine and Metabolic Diseases, Fondazione </a:t>
            </a:r>
            <a:r>
              <a:rPr lang="en-US" sz="800" i="1" kern="1200" dirty="0" err="1">
                <a:solidFill>
                  <a:schemeClr val="tx1"/>
                </a:solidFill>
                <a:effectLst/>
                <a:latin typeface="Arial" panose="020B0604020202020204" pitchFamily="34" charset="0"/>
                <a:ea typeface="+mn-ea"/>
                <a:cs typeface="Arial" panose="020B0604020202020204" pitchFamily="34" charset="0"/>
              </a:rPr>
              <a:t>Irccs</a:t>
            </a:r>
            <a:r>
              <a:rPr lang="en-US" sz="800" i="1" kern="1200" dirty="0">
                <a:solidFill>
                  <a:schemeClr val="tx1"/>
                </a:solidFill>
                <a:effectLst/>
                <a:latin typeface="Arial" panose="020B0604020202020204" pitchFamily="34" charset="0"/>
                <a:ea typeface="+mn-ea"/>
                <a:cs typeface="Arial" panose="020B0604020202020204" pitchFamily="34" charset="0"/>
              </a:rPr>
              <a:t> Ca’ </a:t>
            </a:r>
            <a:r>
              <a:rPr lang="en-US" sz="800" i="1" kern="1200" dirty="0" err="1">
                <a:solidFill>
                  <a:schemeClr val="tx1"/>
                </a:solidFill>
                <a:effectLst/>
                <a:latin typeface="Arial" panose="020B0604020202020204" pitchFamily="34" charset="0"/>
                <a:ea typeface="+mn-ea"/>
                <a:cs typeface="Arial" panose="020B0604020202020204" pitchFamily="34" charset="0"/>
              </a:rPr>
              <a:t>Granda</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i="1" kern="1200" dirty="0" err="1">
                <a:solidFill>
                  <a:schemeClr val="tx1"/>
                </a:solidFill>
                <a:effectLst/>
                <a:latin typeface="Arial" panose="020B0604020202020204" pitchFamily="34" charset="0"/>
                <a:ea typeface="+mn-ea"/>
                <a:cs typeface="Arial" panose="020B0604020202020204" pitchFamily="34" charset="0"/>
              </a:rPr>
              <a:t>Ospedale</a:t>
            </a:r>
            <a:r>
              <a:rPr lang="en-US" sz="800" i="1" kern="1200" dirty="0">
                <a:solidFill>
                  <a:schemeClr val="tx1"/>
                </a:solidFill>
                <a:effectLst/>
                <a:latin typeface="Arial" panose="020B0604020202020204" pitchFamily="34" charset="0"/>
                <a:ea typeface="+mn-ea"/>
                <a:cs typeface="Arial" panose="020B0604020202020204" pitchFamily="34" charset="0"/>
              </a:rPr>
              <a:t> Maggiore </a:t>
            </a:r>
            <a:r>
              <a:rPr lang="en-US" sz="800" i="1" kern="1200" dirty="0" err="1">
                <a:solidFill>
                  <a:schemeClr val="tx1"/>
                </a:solidFill>
                <a:effectLst/>
                <a:latin typeface="Arial" panose="020B0604020202020204" pitchFamily="34" charset="0"/>
                <a:ea typeface="+mn-ea"/>
                <a:cs typeface="Arial" panose="020B0604020202020204" pitchFamily="34" charset="0"/>
              </a:rPr>
              <a:t>Policlinico</a:t>
            </a:r>
            <a:r>
              <a:rPr lang="en-US" sz="800" i="1" kern="1200" dirty="0">
                <a:solidFill>
                  <a:schemeClr val="tx1"/>
                </a:solidFill>
                <a:effectLst/>
                <a:latin typeface="Arial" panose="020B0604020202020204" pitchFamily="34" charset="0"/>
                <a:ea typeface="+mn-ea"/>
                <a:cs typeface="Arial" panose="020B0604020202020204" pitchFamily="34" charset="0"/>
              </a:rPr>
              <a:t>, Milan, Italy</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5</a:t>
            </a:r>
            <a:r>
              <a:rPr lang="en-US" sz="800" i="1" kern="1200" dirty="0">
                <a:solidFill>
                  <a:schemeClr val="tx1"/>
                </a:solidFill>
                <a:effectLst/>
                <a:latin typeface="Arial" panose="020B0604020202020204" pitchFamily="34" charset="0"/>
                <a:ea typeface="+mn-ea"/>
                <a:cs typeface="Arial" panose="020B0604020202020204" pitchFamily="34" charset="0"/>
              </a:rPr>
              <a:t>Institute of Cellular Medicine, Newcastle University, Newcastle Upon Tyne, United Kingdom</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6</a:t>
            </a:r>
            <a:r>
              <a:rPr lang="en-US" sz="800" i="1" kern="1200" dirty="0">
                <a:solidFill>
                  <a:schemeClr val="tx1"/>
                </a:solidFill>
                <a:effectLst/>
                <a:latin typeface="Arial" panose="020B0604020202020204" pitchFamily="34" charset="0"/>
                <a:ea typeface="+mn-ea"/>
                <a:cs typeface="Arial" panose="020B0604020202020204" pitchFamily="34" charset="0"/>
              </a:rPr>
              <a:t>Storr Liver Centre, the </a:t>
            </a:r>
            <a:r>
              <a:rPr lang="en-US" sz="800" i="1" kern="1200" dirty="0" err="1">
                <a:solidFill>
                  <a:schemeClr val="tx1"/>
                </a:solidFill>
                <a:effectLst/>
                <a:latin typeface="Arial" panose="020B0604020202020204" pitchFamily="34" charset="0"/>
                <a:ea typeface="+mn-ea"/>
                <a:cs typeface="Arial" panose="020B0604020202020204" pitchFamily="34" charset="0"/>
              </a:rPr>
              <a:t>Westmead</a:t>
            </a:r>
            <a:r>
              <a:rPr lang="en-US" sz="800" i="1" kern="1200" dirty="0">
                <a:solidFill>
                  <a:schemeClr val="tx1"/>
                </a:solidFill>
                <a:effectLst/>
                <a:latin typeface="Arial" panose="020B0604020202020204" pitchFamily="34" charset="0"/>
                <a:ea typeface="+mn-ea"/>
                <a:cs typeface="Arial" panose="020B0604020202020204" pitchFamily="34" charset="0"/>
              </a:rPr>
              <a:t> Institute for Medical Research, University of Sydney, Sydney, Australia</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7</a:t>
            </a:r>
            <a:r>
              <a:rPr lang="en-US" sz="800" i="1" kern="1200" dirty="0">
                <a:solidFill>
                  <a:schemeClr val="tx1"/>
                </a:solidFill>
                <a:effectLst/>
                <a:latin typeface="Arial" panose="020B0604020202020204" pitchFamily="34" charset="0"/>
                <a:ea typeface="+mn-ea"/>
                <a:cs typeface="Arial" panose="020B0604020202020204" pitchFamily="34" charset="0"/>
              </a:rPr>
              <a:t>Transfusional Center – Translational Medicine, University of Milan, Milan, Italy</a:t>
            </a:r>
            <a:endParaRPr lang="en-US" sz="800"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kern="1200" dirty="0">
                <a:solidFill>
                  <a:schemeClr val="tx1"/>
                </a:solidFill>
                <a:effectLst/>
                <a:latin typeface="Arial" panose="020B0604020202020204" pitchFamily="34" charset="0"/>
                <a:ea typeface="+mn-ea"/>
                <a:cs typeface="Arial" panose="020B0604020202020204" pitchFamily="34" charset="0"/>
              </a:rPr>
              <a:t>Email:</a:t>
            </a:r>
            <a:r>
              <a:rPr lang="en-US" sz="800" i="1" kern="1200" dirty="0">
                <a:solidFill>
                  <a:schemeClr val="tx1"/>
                </a:solidFill>
                <a:effectLst/>
                <a:latin typeface="Arial" panose="020B0604020202020204" pitchFamily="34" charset="0"/>
                <a:ea typeface="+mn-ea"/>
                <a:cs typeface="Arial" panose="020B060402020202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ramy.younes@unito.it</a:t>
            </a:r>
          </a:p>
          <a:p>
            <a:pPr marL="0" indent="0">
              <a:buFontTx/>
              <a:buNone/>
            </a:pPr>
            <a:r>
              <a:rPr lang="en-US" sz="8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US" sz="800" kern="1200" dirty="0">
                <a:solidFill>
                  <a:schemeClr val="tx1"/>
                </a:solidFill>
                <a:effectLst/>
                <a:latin typeface="Arial" panose="020B0604020202020204" pitchFamily="34" charset="0"/>
                <a:ea typeface="+mn-ea"/>
                <a:cs typeface="Arial" panose="020B0604020202020204" pitchFamily="34" charset="0"/>
              </a:rPr>
              <a:t> </a:t>
            </a: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800" kern="1200" dirty="0">
                <a:solidFill>
                  <a:schemeClr val="tx1"/>
                </a:solidFill>
                <a:effectLst/>
                <a:latin typeface="Arial" panose="020B0604020202020204" pitchFamily="34" charset="0"/>
                <a:ea typeface="+mn-ea"/>
                <a:cs typeface="Arial" panose="020B0604020202020204" pitchFamily="34" charset="0"/>
              </a:rPr>
              <a:t>Increased serum ferritin is commonly found in NAFLD patients and correlates with the severity of liver fibrosis. However, it’s unclear whether it can predict liver events or mortality. Our aim was to assess the impact of ferritin levels on fibrosis, long-term outcomes and survival in NAFLD.</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Method:</a:t>
            </a:r>
            <a:r>
              <a:rPr lang="en-US" sz="800" kern="1200" dirty="0">
                <a:solidFill>
                  <a:schemeClr val="tx1"/>
                </a:solidFill>
                <a:effectLst/>
                <a:latin typeface="Arial" panose="020B0604020202020204" pitchFamily="34" charset="0"/>
                <a:ea typeface="+mn-ea"/>
                <a:cs typeface="Arial" panose="020B0604020202020204" pitchFamily="34" charset="0"/>
              </a:rPr>
              <a:t> We included 958 patients with biopsy proven NAFLD in tertiary centers from Italy (Turin, Milan, Rome, Palermo), Australia (Sydney) and UK (Newcastle). Clinical and biochemical data, including serum ferritin levels, were collected at baseline. Outcomes were collected for a median follow up period of 90 months.</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Results:</a:t>
            </a:r>
            <a:r>
              <a:rPr lang="en-US" sz="800" kern="1200" dirty="0">
                <a:solidFill>
                  <a:schemeClr val="tx1"/>
                </a:solidFill>
                <a:effectLst/>
                <a:latin typeface="Arial" panose="020B0604020202020204" pitchFamily="34" charset="0"/>
                <a:ea typeface="+mn-ea"/>
                <a:cs typeface="Arial" panose="020B0604020202020204" pitchFamily="34" charset="0"/>
              </a:rPr>
              <a:t> Demographic data showed a median age of 47 [15-78] and a median BMI of 28.6 Kg/m2[17.8-58.8]). Histologically, 634 subjects had NASH while 732 had mild</a:t>
            </a:r>
            <a:r>
              <a:rPr lang="en-US" sz="800" kern="1200" baseline="0" dirty="0">
                <a:solidFill>
                  <a:schemeClr val="tx1"/>
                </a:solidFill>
                <a:effectLst/>
                <a:latin typeface="Arial" panose="020B0604020202020204" pitchFamily="34" charset="0"/>
                <a:ea typeface="+mn-ea"/>
                <a:cs typeface="Arial" panose="020B0604020202020204" pitchFamily="34" charset="0"/>
              </a:rPr>
              <a:t> (F1-2)</a:t>
            </a:r>
            <a:r>
              <a:rPr lang="en-US" sz="800" kern="1200" dirty="0">
                <a:solidFill>
                  <a:schemeClr val="tx1"/>
                </a:solidFill>
                <a:effectLst/>
                <a:latin typeface="Arial" panose="020B0604020202020204" pitchFamily="34" charset="0"/>
                <a:ea typeface="+mn-ea"/>
                <a:cs typeface="Arial" panose="020B0604020202020204" pitchFamily="34" charset="0"/>
              </a:rPr>
              <a:t> fibrosis and 221 had advanced fibrosis (F3-4). After a median follow up of 90 months, 78 patients (8.1%) presented signs of liver disease progression (including ascites, encephalopathy, variceal bleeding); 17 (1.8%) developed HCC; 88 (9.2%) had cardiac events, 80 (8.4%) developed extra-hepatic cancer and 22 (2.3%) died. Ferritin values were significantly different in F02 patients when compared to patients with F3-4 fibrosis, with higher levels in the latter (p=0.003) and a small decrease in F4 patients. On the other hand, ferritin level difference between NASH and non-NASH patients was not significant. Notably, diabetic patients reported a trend to higher levels of serum ferritin (p=0.052). At univariate analysis, ferritin values &gt; 400 µg/L significantly predicted the prevalence of advanced fibrosis [OR 1.8 (1.2-2.6); p=0.001]. This evidence was confirmed at multivariate analysis (including age, sex, BMI and diabetes) [OR 2.12 (1.4-3.2); p&lt;0.001]. Finally, patients with ferritin values &gt; 400 µg/L had worse survival at univariate analyses (log-rank p=0.033), but in the Cox regression multivariate model only diabetes was found to independently predict mortality [OR 2.7 (1.1-7.1); p&lt;0.001] (Figure 1). No correlation was found between high ferritin level and liver events (including HCC). </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Conclusion:</a:t>
            </a:r>
            <a:r>
              <a:rPr lang="en-US" sz="800" kern="1200" dirty="0">
                <a:solidFill>
                  <a:schemeClr val="tx1"/>
                </a:solidFill>
                <a:effectLst/>
                <a:latin typeface="Arial" panose="020B0604020202020204" pitchFamily="34" charset="0"/>
                <a:ea typeface="+mn-ea"/>
                <a:cs typeface="Arial" panose="020B0604020202020204" pitchFamily="34" charset="0"/>
              </a:rPr>
              <a:t> Increased serum ferritin correlates with more severe liver fibrosis in NAFLD patients. However, this longitudinal study showed that high ferritin levels were not able to predict long-term outcomes. On the other hand, diabetes is the strongest and independent predictor of all-cause mortality.</a:t>
            </a:r>
          </a:p>
        </p:txBody>
      </p:sp>
      <p:sp>
        <p:nvSpPr>
          <p:cNvPr id="4" name="Slide Number Placeholder 3"/>
          <p:cNvSpPr>
            <a:spLocks noGrp="1"/>
          </p:cNvSpPr>
          <p:nvPr>
            <p:ph type="sldNum" sz="quarter" idx="5"/>
          </p:nvPr>
        </p:nvSpPr>
        <p:spPr/>
        <p:txBody>
          <a:bodyPr/>
          <a:lstStyle/>
          <a:p>
            <a:fld id="{9BC1133C-0A91-4C56-9DB7-B268BA704BC5}" type="slidenum">
              <a:rPr lang="en-GB" smtClean="0"/>
              <a:pPr/>
              <a:t>17</a:t>
            </a:fld>
            <a:endParaRPr lang="en-GB" dirty="0"/>
          </a:p>
        </p:txBody>
      </p:sp>
    </p:spTree>
    <p:extLst>
      <p:ext uri="{BB962C8B-B14F-4D97-AF65-F5344CB8AC3E}">
        <p14:creationId xmlns:p14="http://schemas.microsoft.com/office/powerpoint/2010/main" val="1609570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800" i="1" kern="1200" dirty="0">
                <a:solidFill>
                  <a:schemeClr val="tx1"/>
                </a:solidFill>
                <a:effectLst/>
                <a:latin typeface="Arial" panose="020B0604020202020204" pitchFamily="34" charset="0"/>
                <a:ea typeface="+mn-ea"/>
                <a:cs typeface="Arial" panose="020B0604020202020204" pitchFamily="34" charset="0"/>
              </a:rPr>
              <a:t>Abbreviations: </a:t>
            </a:r>
            <a:r>
              <a:rPr lang="pt-BR" sz="800" i="1" kern="1200" dirty="0">
                <a:solidFill>
                  <a:schemeClr val="tx1"/>
                </a:solidFill>
                <a:effectLst/>
                <a:latin typeface="Arial" panose="020B0604020202020204" pitchFamily="34" charset="0"/>
                <a:ea typeface="+mn-ea"/>
                <a:cs typeface="Arial" panose="020B0604020202020204" pitchFamily="34" charset="0"/>
              </a:rPr>
              <a:t>Adra2aR, alpha 2a subtype adrenergic receptors; CD, cluster of differentiation; </a:t>
            </a:r>
            <a:r>
              <a:rPr lang="en-GB" sz="800" i="1" kern="1200" dirty="0">
                <a:solidFill>
                  <a:schemeClr val="tx1"/>
                </a:solidFill>
                <a:effectLst/>
                <a:latin typeface="Arial" panose="020B0604020202020204" pitchFamily="34" charset="0"/>
                <a:ea typeface="+mn-ea"/>
                <a:cs typeface="Arial" panose="020B0604020202020204" pitchFamily="34" charset="0"/>
              </a:rPr>
              <a:t>CPA, collagen proportionate area; ELISA, enzyme-linked immunosorbent assay; H&amp;E, </a:t>
            </a:r>
            <a:r>
              <a:rPr lang="en-GB" sz="800" i="1" kern="1200" dirty="0" err="1">
                <a:solidFill>
                  <a:schemeClr val="tx1"/>
                </a:solidFill>
                <a:effectLst/>
                <a:latin typeface="Arial" panose="020B0604020202020204" pitchFamily="34" charset="0"/>
                <a:ea typeface="+mn-ea"/>
                <a:cs typeface="Arial" panose="020B0604020202020204" pitchFamily="34" charset="0"/>
              </a:rPr>
              <a:t>hematoxylin</a:t>
            </a:r>
            <a:r>
              <a:rPr lang="en-GB" sz="800" i="1" kern="1200" dirty="0">
                <a:solidFill>
                  <a:schemeClr val="tx1"/>
                </a:solidFill>
                <a:effectLst/>
                <a:latin typeface="Arial" panose="020B0604020202020204" pitchFamily="34" charset="0"/>
                <a:ea typeface="+mn-ea"/>
                <a:cs typeface="Arial" panose="020B0604020202020204" pitchFamily="34" charset="0"/>
              </a:rPr>
              <a:t> and eosin; HCC, hepatocellular carcinoma; HFHC, high-fat high-cholesterol;  NAFLD, non-alcoholic fatty liver disease; </a:t>
            </a:r>
            <a:r>
              <a:rPr lang="en-GB" sz="400" i="1" kern="1200" dirty="0">
                <a:solidFill>
                  <a:schemeClr val="tx1"/>
                </a:solidFill>
                <a:effectLst/>
                <a:latin typeface="Arial" panose="020B0604020202020204" pitchFamily="34" charset="0"/>
                <a:ea typeface="+mn-ea"/>
                <a:cs typeface="Arial" panose="020B0604020202020204" pitchFamily="34" charset="0"/>
              </a:rPr>
              <a:t>NASH, non-alcoholic steatohepatitis; qPCR, quantitative polymerase chain reaction</a:t>
            </a:r>
            <a:endParaRPr lang="en-GB" sz="800" i="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800" i="1"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800" u="sng" kern="1200" dirty="0">
                <a:solidFill>
                  <a:schemeClr val="tx1"/>
                </a:solidFill>
                <a:effectLst/>
                <a:latin typeface="Arial" panose="020B0604020202020204" pitchFamily="34" charset="0"/>
                <a:ea typeface="+mn-ea"/>
                <a:cs typeface="Arial" panose="020B0604020202020204" pitchFamily="34" charset="0"/>
              </a:rPr>
              <a:t>Full abstract</a:t>
            </a:r>
          </a:p>
          <a:p>
            <a:pPr marL="0" marR="0" lvl="0" indent="0" algn="l" defTabSz="914400" rtl="0" eaLnBrk="1" fontAlgn="auto" latinLnBrk="0" hangingPunct="1">
              <a:lnSpc>
                <a:spcPct val="100000"/>
              </a:lnSpc>
              <a:spcBef>
                <a:spcPts val="0"/>
              </a:spcBef>
              <a:spcAft>
                <a:spcPts val="0"/>
              </a:spcAft>
              <a:buClrTx/>
              <a:buSzTx/>
              <a:buNone/>
              <a:tabLst/>
              <a:defRPr/>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FontTx/>
              <a:buNone/>
            </a:pPr>
            <a:r>
              <a:rPr lang="en-US" sz="20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P04-11</a:t>
            </a:r>
          </a:p>
          <a:p>
            <a:pPr marL="0" indent="0" algn="l">
              <a:spcAft>
                <a:spcPts val="0"/>
              </a:spcAft>
              <a:buFontTx/>
              <a:buNone/>
            </a:pPr>
            <a:r>
              <a:rPr lang="en-US" sz="1200" b="1" kern="1200" dirty="0">
                <a:solidFill>
                  <a:schemeClr val="tx1"/>
                </a:solidFill>
                <a:effectLst/>
                <a:latin typeface="Arial" panose="020B0604020202020204" pitchFamily="34" charset="0"/>
                <a:ea typeface="+mn-ea"/>
                <a:cs typeface="Arial" panose="020B0604020202020204" pitchFamily="34" charset="0"/>
              </a:rPr>
              <a:t>Inhibition of alpha 2A adrenergic receptors reduces liver inflammation and fibrosis in experimental NASH</a:t>
            </a:r>
            <a:endParaRPr lang="en-US" sz="20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indent="0" algn="l">
              <a:spcAft>
                <a:spcPts val="0"/>
              </a:spcAft>
              <a:buFontTx/>
              <a:buNone/>
            </a:pPr>
            <a:endParaRPr lang="en-US" sz="1200" b="1" u="sng" dirty="0">
              <a:effectLst/>
              <a:latin typeface="Arial" panose="020B0604020202020204" pitchFamily="34" charset="0"/>
              <a:ea typeface="Times New Roman" panose="02020603050405020304" pitchFamily="18" charset="0"/>
            </a:endParaRPr>
          </a:p>
          <a:p>
            <a:pPr marL="0" indent="0">
              <a:buNone/>
            </a:pPr>
            <a:r>
              <a:rPr lang="en-US" sz="1200" b="1" kern="1200" dirty="0">
                <a:solidFill>
                  <a:schemeClr val="tx1"/>
                </a:solidFill>
                <a:effectLst/>
                <a:latin typeface="Arial" panose="020B0604020202020204" pitchFamily="34" charset="0"/>
                <a:ea typeface="+mn-ea"/>
                <a:cs typeface="Arial" panose="020B0604020202020204" pitchFamily="34" charset="0"/>
              </a:rPr>
              <a:t>Karen Louise Thomsen</a:t>
            </a:r>
            <a:r>
              <a:rPr lang="en-US" sz="1200" b="1" kern="1200" baseline="30000" dirty="0">
                <a:solidFill>
                  <a:schemeClr val="tx1"/>
                </a:solidFill>
                <a:effectLst/>
                <a:latin typeface="Arial" panose="020B0604020202020204" pitchFamily="34" charset="0"/>
                <a:ea typeface="+mn-ea"/>
                <a:cs typeface="Arial" panose="020B0604020202020204" pitchFamily="34" charset="0"/>
              </a:rPr>
              <a:t>1 2</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Helen Jones</a:t>
            </a:r>
            <a:r>
              <a:rPr lang="en-US" sz="1200" b="1" kern="1200" baseline="30000" dirty="0">
                <a:solidFill>
                  <a:schemeClr val="tx1"/>
                </a:solidFill>
                <a:effectLst/>
                <a:latin typeface="Arial" panose="020B0604020202020204" pitchFamily="34" charset="0"/>
                <a:ea typeface="+mn-ea"/>
                <a:cs typeface="Arial" panose="020B0604020202020204" pitchFamily="34" charset="0"/>
              </a:rPr>
              <a:t>2</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Sara E Andreasen</a:t>
            </a:r>
            <a:r>
              <a:rPr lang="en-US" sz="1200" b="1" kern="1200" baseline="30000" dirty="0">
                <a:solidFill>
                  <a:schemeClr val="tx1"/>
                </a:solidFill>
                <a:effectLst/>
                <a:latin typeface="Arial" panose="020B0604020202020204" pitchFamily="34" charset="0"/>
                <a:ea typeface="+mn-ea"/>
                <a:cs typeface="Arial" panose="020B0604020202020204" pitchFamily="34" charset="0"/>
              </a:rPr>
              <a:t>1</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err="1">
                <a:solidFill>
                  <a:schemeClr val="tx1"/>
                </a:solidFill>
                <a:effectLst/>
                <a:latin typeface="Arial" panose="020B0604020202020204" pitchFamily="34" charset="0"/>
                <a:ea typeface="+mn-ea"/>
                <a:cs typeface="Arial" panose="020B0604020202020204" pitchFamily="34" charset="0"/>
              </a:rPr>
              <a:t>Abeba</a:t>
            </a:r>
            <a:r>
              <a:rPr lang="en-US" sz="1200" b="1" kern="1200" dirty="0">
                <a:solidFill>
                  <a:schemeClr val="tx1"/>
                </a:solidFill>
                <a:effectLst/>
                <a:latin typeface="Arial" panose="020B0604020202020204" pitchFamily="34" charset="0"/>
                <a:ea typeface="+mn-ea"/>
                <a:cs typeface="Arial" panose="020B0604020202020204" pitchFamily="34" charset="0"/>
              </a:rPr>
              <a:t> Habtesion</a:t>
            </a:r>
            <a:r>
              <a:rPr lang="en-US" sz="1200" b="1" kern="1200" baseline="30000" dirty="0">
                <a:solidFill>
                  <a:schemeClr val="tx1"/>
                </a:solidFill>
                <a:effectLst/>
                <a:latin typeface="Arial" panose="020B0604020202020204" pitchFamily="34" charset="0"/>
                <a:ea typeface="+mn-ea"/>
                <a:cs typeface="Arial" panose="020B0604020202020204" pitchFamily="34" charset="0"/>
              </a:rPr>
              <a:t>2</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Peter </a:t>
            </a:r>
            <a:r>
              <a:rPr lang="en-US" sz="1200" b="1" kern="1200" dirty="0" err="1">
                <a:solidFill>
                  <a:schemeClr val="tx1"/>
                </a:solidFill>
                <a:effectLst/>
                <a:latin typeface="Arial" panose="020B0604020202020204" pitchFamily="34" charset="0"/>
                <a:ea typeface="+mn-ea"/>
                <a:cs typeface="Arial" panose="020B0604020202020204" pitchFamily="34" charset="0"/>
              </a:rPr>
              <a:t>Lykke</a:t>
            </a:r>
            <a:r>
              <a:rPr lang="en-US" sz="1200" b="1" kern="1200" dirty="0">
                <a:solidFill>
                  <a:schemeClr val="tx1"/>
                </a:solidFill>
                <a:effectLst/>
                <a:latin typeface="Arial" panose="020B0604020202020204" pitchFamily="34" charset="0"/>
                <a:ea typeface="+mn-ea"/>
                <a:cs typeface="Arial" panose="020B0604020202020204" pitchFamily="34" charset="0"/>
              </a:rPr>
              <a:t> Eriksen</a:t>
            </a:r>
            <a:r>
              <a:rPr lang="en-US" sz="1200" b="1" kern="1200" baseline="30000" dirty="0">
                <a:solidFill>
                  <a:schemeClr val="tx1"/>
                </a:solidFill>
                <a:effectLst/>
                <a:latin typeface="Arial" panose="020B0604020202020204" pitchFamily="34" charset="0"/>
                <a:ea typeface="+mn-ea"/>
                <a:cs typeface="Arial" panose="020B0604020202020204" pitchFamily="34" charset="0"/>
              </a:rPr>
              <a:t>1</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Nathan Davies</a:t>
            </a:r>
            <a:r>
              <a:rPr lang="en-US" sz="1200" b="1" kern="1200" baseline="30000" dirty="0">
                <a:solidFill>
                  <a:schemeClr val="tx1"/>
                </a:solidFill>
                <a:effectLst/>
                <a:latin typeface="Arial" panose="020B0604020202020204" pitchFamily="34" charset="0"/>
                <a:ea typeface="+mn-ea"/>
                <a:cs typeface="Arial" panose="020B0604020202020204" pitchFamily="34" charset="0"/>
              </a:rPr>
              <a:t>2</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Rajiv Jalan</a:t>
            </a:r>
            <a:r>
              <a:rPr lang="en-US" sz="1200" b="1" kern="1200" baseline="30000" dirty="0">
                <a:solidFill>
                  <a:schemeClr val="tx1"/>
                </a:solidFill>
                <a:effectLst/>
                <a:latin typeface="Arial" panose="020B0604020202020204" pitchFamily="34" charset="0"/>
                <a:ea typeface="+mn-ea"/>
                <a:cs typeface="Arial" panose="020B0604020202020204" pitchFamily="34" charset="0"/>
              </a:rPr>
              <a:t>2</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Stephen Hamilton-Dutoit</a:t>
            </a:r>
            <a:r>
              <a:rPr lang="en-US" sz="1200" b="1" kern="1200" baseline="30000" dirty="0">
                <a:solidFill>
                  <a:schemeClr val="tx1"/>
                </a:solidFill>
                <a:effectLst/>
                <a:latin typeface="Arial" panose="020B0604020202020204" pitchFamily="34" charset="0"/>
                <a:ea typeface="+mn-ea"/>
                <a:cs typeface="Arial" panose="020B0604020202020204" pitchFamily="34" charset="0"/>
              </a:rPr>
              <a:t>3</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u="sng" kern="1200" dirty="0">
                <a:solidFill>
                  <a:schemeClr val="tx1"/>
                </a:solidFill>
                <a:effectLst/>
                <a:latin typeface="Arial" panose="020B0604020202020204" pitchFamily="34" charset="0"/>
                <a:ea typeface="+mn-ea"/>
                <a:cs typeface="Arial" panose="020B0604020202020204" pitchFamily="34" charset="0"/>
              </a:rPr>
              <a:t>Raj Mookerjee</a:t>
            </a:r>
            <a:r>
              <a:rPr lang="en-US" sz="1200" b="1" kern="1200" baseline="30000" dirty="0">
                <a:solidFill>
                  <a:schemeClr val="tx1"/>
                </a:solidFill>
                <a:effectLst/>
                <a:latin typeface="Arial" panose="020B0604020202020204" pitchFamily="34" charset="0"/>
                <a:ea typeface="+mn-ea"/>
                <a:cs typeface="Arial" panose="020B0604020202020204" pitchFamily="34" charset="0"/>
              </a:rPr>
              <a:t>1 2</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i="1" kern="1200" baseline="30000" dirty="0">
                <a:solidFill>
                  <a:schemeClr val="tx1"/>
                </a:solidFill>
                <a:effectLst/>
                <a:latin typeface="Arial" panose="020B0604020202020204" pitchFamily="34" charset="0"/>
                <a:ea typeface="+mn-ea"/>
                <a:cs typeface="Arial" panose="020B0604020202020204" pitchFamily="34" charset="0"/>
              </a:rPr>
              <a:t>1</a:t>
            </a:r>
            <a:r>
              <a:rPr lang="en-US" sz="1200" i="1" kern="1200" dirty="0">
                <a:solidFill>
                  <a:schemeClr val="tx1"/>
                </a:solidFill>
                <a:effectLst/>
                <a:latin typeface="Arial" panose="020B0604020202020204" pitchFamily="34" charset="0"/>
                <a:ea typeface="+mn-ea"/>
                <a:cs typeface="Arial" panose="020B0604020202020204" pitchFamily="34" charset="0"/>
              </a:rPr>
              <a:t>Aarhus University Hospital, Department of Hepatology and Gastroenterology, Denmark</a:t>
            </a:r>
            <a:r>
              <a:rPr lang="de-DE"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2</a:t>
            </a:r>
            <a:r>
              <a:rPr lang="en-US" sz="1200" i="1" kern="1200" dirty="0">
                <a:solidFill>
                  <a:schemeClr val="tx1"/>
                </a:solidFill>
                <a:effectLst/>
                <a:latin typeface="Arial" panose="020B0604020202020204" pitchFamily="34" charset="0"/>
                <a:ea typeface="+mn-ea"/>
                <a:cs typeface="Arial" panose="020B0604020202020204" pitchFamily="34" charset="0"/>
              </a:rPr>
              <a:t>University College London, Institute for Liver and Digestive Health, United Kingdom</a:t>
            </a:r>
            <a:r>
              <a:rPr lang="de-DE"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3</a:t>
            </a:r>
            <a:r>
              <a:rPr lang="en-US" sz="1200" i="1" kern="1200" dirty="0">
                <a:solidFill>
                  <a:schemeClr val="tx1"/>
                </a:solidFill>
                <a:effectLst/>
                <a:latin typeface="Arial" panose="020B0604020202020204" pitchFamily="34" charset="0"/>
                <a:ea typeface="+mn-ea"/>
                <a:cs typeface="Arial" panose="020B0604020202020204" pitchFamily="34" charset="0"/>
              </a:rPr>
              <a:t>Aarhus University Hospital, Institute of Pathology, Denmark</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None/>
            </a:pPr>
            <a:r>
              <a:rPr lang="en-US" sz="800" b="1" dirty="0">
                <a:effectLst/>
                <a:latin typeface="Arial" panose="020B0604020202020204" pitchFamily="34"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effectLst/>
                <a:latin typeface="Arial" panose="020B0604020202020204" pitchFamily="34" charset="0"/>
                <a:ea typeface="Times New Roman" panose="02020603050405020304" pitchFamily="18" charset="0"/>
              </a:rPr>
              <a:t>Background and aims:</a:t>
            </a:r>
            <a:r>
              <a:rPr lang="en-US" sz="800" b="1" dirty="0">
                <a:effectLst/>
                <a:latin typeface="Arial" panose="020B0604020202020204" pitchFamily="34" charset="0"/>
                <a:ea typeface="Calibri" panose="020F050202020403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Fatty liver disease (NAFLD) is increasing worldwide. </a:t>
            </a:r>
            <a:r>
              <a:rPr lang="en-GB" sz="1200" kern="1200" dirty="0">
                <a:solidFill>
                  <a:schemeClr val="tx1"/>
                </a:solidFill>
                <a:effectLst/>
                <a:latin typeface="Arial" panose="020B0604020202020204" pitchFamily="34" charset="0"/>
                <a:ea typeface="+mn-ea"/>
                <a:cs typeface="Arial" panose="020B0604020202020204" pitchFamily="34" charset="0"/>
              </a:rPr>
              <a:t>Patients with the inflammatory state of non-alcoholic steatohepatitis (NASH) have increased risk of developing cirrhosis and hepatocellular carcinoma, whilst </a:t>
            </a:r>
            <a:r>
              <a:rPr lang="en-US" sz="1200" kern="1200" dirty="0">
                <a:solidFill>
                  <a:schemeClr val="tx1"/>
                </a:solidFill>
                <a:effectLst/>
                <a:latin typeface="Arial" panose="020B0604020202020204" pitchFamily="34" charset="0"/>
                <a:ea typeface="+mn-ea"/>
                <a:cs typeface="Arial" panose="020B0604020202020204" pitchFamily="34" charset="0"/>
              </a:rPr>
              <a:t>fibrogenesis correlates with long-term morbidity and mortality. Norepinephrine (NE), through alpha 2a subtype adrenergic receptors (Adra2aR), may trigger development and progression of NAFLD. </a:t>
            </a:r>
            <a:r>
              <a:rPr lang="en-GB" sz="1200" kern="1200" dirty="0">
                <a:solidFill>
                  <a:schemeClr val="tx1"/>
                </a:solidFill>
                <a:effectLst/>
                <a:latin typeface="Arial" panose="020B0604020202020204" pitchFamily="34" charset="0"/>
                <a:ea typeface="+mn-ea"/>
                <a:cs typeface="Arial" panose="020B0604020202020204" pitchFamily="34" charset="0"/>
              </a:rPr>
              <a:t>NE increases the release of pro-inflammatory cytokines from Kupffer cells (KCs) and w</a:t>
            </a:r>
            <a:r>
              <a:rPr lang="en-US" sz="1200" kern="1200" dirty="0">
                <a:solidFill>
                  <a:schemeClr val="tx1"/>
                </a:solidFill>
                <a:effectLst/>
                <a:latin typeface="Arial" panose="020B0604020202020204" pitchFamily="34" charset="0"/>
                <a:ea typeface="+mn-ea"/>
                <a:cs typeface="Arial" panose="020B0604020202020204" pitchFamily="34" charset="0"/>
              </a:rPr>
              <a:t>e have also shown blocking Adra2a signaling reduces hepatic stellate cell activation. </a:t>
            </a:r>
            <a:r>
              <a:rPr lang="en-GB" sz="1200" kern="1200" dirty="0">
                <a:solidFill>
                  <a:schemeClr val="tx1"/>
                </a:solidFill>
                <a:effectLst/>
                <a:latin typeface="Arial" panose="020B0604020202020204" pitchFamily="34" charset="0"/>
                <a:ea typeface="+mn-ea"/>
                <a:cs typeface="Arial" panose="020B0604020202020204" pitchFamily="34" charset="0"/>
              </a:rPr>
              <a:t>We aimed to study the role of the Adra2aR in a rat model of NASH and investigate Adra2aR antagonism as a possible treatment for NAFLD progression.</a:t>
            </a:r>
          </a:p>
          <a:p>
            <a:pPr marL="0" indent="0" algn="l">
              <a:spcAft>
                <a:spcPts val="0"/>
              </a:spcAft>
              <a:buNone/>
            </a:pPr>
            <a:endParaRPr lang="en-US" sz="800" b="1" dirty="0">
              <a:effectLst/>
              <a:latin typeface="Arial" panose="020B0604020202020204" pitchFamily="34" charset="0"/>
              <a:ea typeface="Calibri" panose="020F0502020204030204" pitchFamily="34" charset="0"/>
            </a:endParaRPr>
          </a:p>
          <a:p>
            <a:pPr marL="0" indent="0">
              <a:buNone/>
            </a:pPr>
            <a:r>
              <a:rPr lang="en-US" sz="800" b="1" dirty="0">
                <a:effectLst/>
                <a:latin typeface="Arial" panose="020B0604020202020204" pitchFamily="34" charset="0"/>
                <a:ea typeface="Calibri" panose="020F0502020204030204" pitchFamily="34" charset="0"/>
              </a:rPr>
              <a:t>Methods</a:t>
            </a:r>
            <a:r>
              <a:rPr lang="en-US" sz="800" dirty="0">
                <a:effectLst/>
                <a:latin typeface="Arial" panose="020B0604020202020204" pitchFamily="34" charset="0"/>
                <a:ea typeface="Calibri" panose="020F050202020403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Male Sprague Dawley rats were fed either a high-fat high-cholesterol (HFHC) diet to induce NASH or normal chow for 16 weeks. Rats in the HFHC group were randomized to receive the Adra2aR antagonist </a:t>
            </a:r>
            <a:r>
              <a:rPr lang="en-US" sz="1200" kern="1200" dirty="0">
                <a:solidFill>
                  <a:schemeClr val="tx1"/>
                </a:solidFill>
                <a:effectLst/>
                <a:latin typeface="Arial" panose="020B0604020202020204" pitchFamily="34" charset="0"/>
                <a:ea typeface="+mn-ea"/>
                <a:cs typeface="Arial" panose="020B0604020202020204" pitchFamily="34" charset="0"/>
              </a:rPr>
              <a:t>Yohimbine hydrochloride (</a:t>
            </a:r>
            <a:r>
              <a:rPr lang="en-US" sz="1200" kern="1200" dirty="0" err="1">
                <a:solidFill>
                  <a:schemeClr val="tx1"/>
                </a:solidFill>
                <a:effectLst/>
                <a:latin typeface="Arial" panose="020B0604020202020204" pitchFamily="34" charset="0"/>
                <a:ea typeface="+mn-ea"/>
                <a:cs typeface="Arial" panose="020B0604020202020204" pitchFamily="34" charset="0"/>
              </a:rPr>
              <a:t>YoHCl</a:t>
            </a:r>
            <a:r>
              <a:rPr lang="en-US"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Arial" panose="020B0604020202020204" pitchFamily="34" charset="0"/>
                <a:ea typeface="+mn-ea"/>
                <a:cs typeface="Arial" panose="020B0604020202020204" pitchFamily="34" charset="0"/>
              </a:rPr>
              <a:t> (titrated to 0.4mg/kg daily) in drinking water for the final 8 weeks. </a:t>
            </a:r>
            <a:r>
              <a:rPr lang="en-US" sz="1200" kern="1200" dirty="0">
                <a:solidFill>
                  <a:schemeClr val="tx1"/>
                </a:solidFill>
                <a:effectLst/>
                <a:latin typeface="Arial" panose="020B0604020202020204" pitchFamily="34" charset="0"/>
                <a:ea typeface="+mn-ea"/>
                <a:cs typeface="Arial" panose="020B0604020202020204" pitchFamily="34" charset="0"/>
              </a:rPr>
              <a:t>Subsequently, formalin fixed liver sections were stained with </a:t>
            </a:r>
            <a:r>
              <a:rPr lang="en-GB" sz="1200" kern="1200" dirty="0">
                <a:solidFill>
                  <a:schemeClr val="tx1"/>
                </a:solidFill>
                <a:effectLst/>
                <a:latin typeface="Arial" panose="020B0604020202020204" pitchFamily="34" charset="0"/>
                <a:ea typeface="+mn-ea"/>
                <a:cs typeface="Arial" panose="020B0604020202020204" pitchFamily="34" charset="0"/>
              </a:rPr>
              <a:t>H&amp;E and </a:t>
            </a:r>
            <a:r>
              <a:rPr lang="en-US" sz="1200" kern="1200" dirty="0">
                <a:solidFill>
                  <a:schemeClr val="tx1"/>
                </a:solidFill>
                <a:effectLst/>
                <a:latin typeface="Arial" panose="020B0604020202020204" pitchFamily="34" charset="0"/>
                <a:ea typeface="+mn-ea"/>
                <a:cs typeface="Arial" panose="020B0604020202020204" pitchFamily="34" charset="0"/>
              </a:rPr>
              <a:t>picrosirius red. The collagen proportionate area (CPA) was measured and </a:t>
            </a:r>
            <a:r>
              <a:rPr lang="en-US" sz="1200" kern="1200" dirty="0" err="1">
                <a:solidFill>
                  <a:schemeClr val="tx1"/>
                </a:solidFill>
                <a:effectLst/>
                <a:latin typeface="Arial" panose="020B0604020202020204" pitchFamily="34" charset="0"/>
                <a:ea typeface="+mn-ea"/>
                <a:cs typeface="Arial" panose="020B0604020202020204" pitchFamily="34" charset="0"/>
              </a:rPr>
              <a:t>fibrogenic</a:t>
            </a:r>
            <a:r>
              <a:rPr lang="en-US" sz="1200" kern="1200" dirty="0">
                <a:solidFill>
                  <a:schemeClr val="tx1"/>
                </a:solidFill>
                <a:effectLst/>
                <a:latin typeface="Arial" panose="020B0604020202020204" pitchFamily="34" charset="0"/>
                <a:ea typeface="+mn-ea"/>
                <a:cs typeface="Arial" panose="020B0604020202020204" pitchFamily="34" charset="0"/>
              </a:rPr>
              <a:t> and p</a:t>
            </a:r>
            <a:r>
              <a:rPr lang="en-GB" sz="1200" kern="1200" dirty="0" err="1">
                <a:solidFill>
                  <a:schemeClr val="tx1"/>
                </a:solidFill>
                <a:effectLst/>
                <a:latin typeface="Arial" panose="020B0604020202020204" pitchFamily="34" charset="0"/>
                <a:ea typeface="+mn-ea"/>
                <a:cs typeface="Arial" panose="020B0604020202020204" pitchFamily="34" charset="0"/>
              </a:rPr>
              <a:t>ro</a:t>
            </a:r>
            <a:r>
              <a:rPr lang="en-GB" sz="1200" kern="1200" dirty="0">
                <a:solidFill>
                  <a:schemeClr val="tx1"/>
                </a:solidFill>
                <a:effectLst/>
                <a:latin typeface="Arial" panose="020B0604020202020204" pitchFamily="34" charset="0"/>
                <a:ea typeface="+mn-ea"/>
                <a:cs typeface="Arial" panose="020B0604020202020204" pitchFamily="34" charset="0"/>
              </a:rPr>
              <a:t>-inflammatory changes were investigated in liver tissue using qPCR, ELISA, and CD68 immunohistochemistry.</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None/>
            </a:pPr>
            <a:endParaRPr lang="en-US" sz="800" b="1"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effectLst/>
                <a:latin typeface="Arial" panose="020B0604020202020204" pitchFamily="34" charset="0"/>
                <a:ea typeface="Calibri" panose="020F0502020204030204" pitchFamily="34" charset="0"/>
              </a:rPr>
              <a:t>Results: </a:t>
            </a:r>
            <a:r>
              <a:rPr lang="en-GB" sz="1200" kern="1200" dirty="0">
                <a:solidFill>
                  <a:schemeClr val="tx1"/>
                </a:solidFill>
                <a:effectLst/>
                <a:latin typeface="Arial" panose="020B0604020202020204" pitchFamily="34" charset="0"/>
                <a:ea typeface="+mn-ea"/>
                <a:cs typeface="Arial" panose="020B0604020202020204" pitchFamily="34" charset="0"/>
              </a:rPr>
              <a:t>HFHC diet increased liver/body weight ratio (6.5 (±0.9) vs. 2.8 (±0.3); p&lt;0.0001) and NAS score (5.8 (±0.4) vs. 0.1 (±0.3); p&lt;0.0001), which were both reduced by </a:t>
            </a:r>
            <a:r>
              <a:rPr lang="en-GB" sz="1200" kern="1200" dirty="0" err="1">
                <a:solidFill>
                  <a:schemeClr val="tx1"/>
                </a:solidFill>
                <a:effectLst/>
                <a:latin typeface="Arial" panose="020B0604020202020204" pitchFamily="34" charset="0"/>
                <a:ea typeface="+mn-ea"/>
                <a:cs typeface="Arial" panose="020B0604020202020204" pitchFamily="34" charset="0"/>
              </a:rPr>
              <a:t>YoHCl</a:t>
            </a:r>
            <a:r>
              <a:rPr lang="en-GB" sz="1200" kern="1200" dirty="0">
                <a:solidFill>
                  <a:schemeClr val="tx1"/>
                </a:solidFill>
                <a:effectLst/>
                <a:latin typeface="Arial" panose="020B0604020202020204" pitchFamily="34" charset="0"/>
                <a:ea typeface="+mn-ea"/>
                <a:cs typeface="Arial" panose="020B0604020202020204" pitchFamily="34" charset="0"/>
              </a:rPr>
              <a:t> (5.7 (±0.4); p=0.03 and 4.3 (±1.1); p=0.001, respectively). Furthermore, the </a:t>
            </a:r>
            <a:r>
              <a:rPr lang="en-US" sz="1200" kern="1200" dirty="0">
                <a:solidFill>
                  <a:schemeClr val="tx1"/>
                </a:solidFill>
                <a:effectLst/>
                <a:latin typeface="Arial" panose="020B0604020202020204" pitchFamily="34" charset="0"/>
                <a:ea typeface="+mn-ea"/>
                <a:cs typeface="Arial" panose="020B0604020202020204" pitchFamily="34" charset="0"/>
              </a:rPr>
              <a:t>HFHC fed animals had higher CPA </a:t>
            </a:r>
            <a:r>
              <a:rPr lang="en-GB" sz="1200" kern="1200" dirty="0">
                <a:solidFill>
                  <a:schemeClr val="tx1"/>
                </a:solidFill>
                <a:effectLst/>
                <a:latin typeface="Arial" panose="020B0604020202020204" pitchFamily="34" charset="0"/>
                <a:ea typeface="+mn-ea"/>
                <a:cs typeface="Arial" panose="020B0604020202020204" pitchFamily="34" charset="0"/>
              </a:rPr>
              <a:t>(15.0 (13.0-19.5) vs. 1.4 (0.6-1.5)%; p &lt; 0.01)</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and </a:t>
            </a:r>
            <a:r>
              <a:rPr lang="en-GB" sz="1200" kern="1200" dirty="0" err="1">
                <a:solidFill>
                  <a:schemeClr val="tx1"/>
                </a:solidFill>
                <a:effectLst/>
                <a:latin typeface="Arial" panose="020B0604020202020204" pitchFamily="34" charset="0"/>
                <a:ea typeface="+mn-ea"/>
                <a:cs typeface="Arial" panose="020B0604020202020204" pitchFamily="34" charset="0"/>
              </a:rPr>
              <a:t>YoHCl</a:t>
            </a:r>
            <a:r>
              <a:rPr lang="en-GB" sz="1200" kern="1200" dirty="0">
                <a:solidFill>
                  <a:schemeClr val="tx1"/>
                </a:solidFill>
                <a:effectLst/>
                <a:latin typeface="Arial" panose="020B0604020202020204" pitchFamily="34" charset="0"/>
                <a:ea typeface="+mn-ea"/>
                <a:cs typeface="Arial" panose="020B0604020202020204" pitchFamily="34" charset="0"/>
              </a:rPr>
              <a:t> treatment significantly reduced this (7.6 (4.1-9.2)%; p &lt; 0.01)</a:t>
            </a:r>
            <a:r>
              <a:rPr lang="en-US" sz="1200" kern="1200" dirty="0">
                <a:solidFill>
                  <a:schemeClr val="tx1"/>
                </a:solidFill>
                <a:effectLst/>
                <a:latin typeface="Arial" panose="020B0604020202020204" pitchFamily="34" charset="0"/>
                <a:ea typeface="+mn-ea"/>
                <a:cs typeface="Arial" panose="020B0604020202020204" pitchFamily="34" charset="0"/>
              </a:rPr>
              <a:t>. Moreover, </a:t>
            </a:r>
            <a:r>
              <a:rPr lang="en-GB" sz="1200" kern="1200" dirty="0">
                <a:solidFill>
                  <a:schemeClr val="tx1"/>
                </a:solidFill>
                <a:effectLst/>
                <a:latin typeface="Arial" panose="020B0604020202020204" pitchFamily="34" charset="0"/>
                <a:ea typeface="+mn-ea"/>
                <a:cs typeface="Arial" panose="020B0604020202020204" pitchFamily="34" charset="0"/>
              </a:rPr>
              <a:t>the gene expression of TIMP1 was increased in HFHC animals and significantly reduced by </a:t>
            </a:r>
            <a:r>
              <a:rPr lang="en-GB" sz="1200" kern="1200" dirty="0" err="1">
                <a:solidFill>
                  <a:schemeClr val="tx1"/>
                </a:solidFill>
                <a:effectLst/>
                <a:latin typeface="Arial" panose="020B0604020202020204" pitchFamily="34" charset="0"/>
                <a:ea typeface="+mn-ea"/>
                <a:cs typeface="Arial" panose="020B0604020202020204" pitchFamily="34" charset="0"/>
              </a:rPr>
              <a:t>YoHCl</a:t>
            </a:r>
            <a:r>
              <a:rPr lang="en-GB" sz="1200" kern="1200" dirty="0">
                <a:solidFill>
                  <a:schemeClr val="tx1"/>
                </a:solidFill>
                <a:effectLst/>
                <a:latin typeface="Arial" panose="020B0604020202020204" pitchFamily="34" charset="0"/>
                <a:ea typeface="+mn-ea"/>
                <a:cs typeface="Arial" panose="020B0604020202020204" pitchFamily="34" charset="0"/>
              </a:rPr>
              <a:t> (8.4 (6.1-9.2) vs. 13.5 (9.2-25.8), p=0.03). </a:t>
            </a:r>
            <a:r>
              <a:rPr lang="en-US" sz="1200" kern="1200" dirty="0">
                <a:solidFill>
                  <a:schemeClr val="tx1"/>
                </a:solidFill>
                <a:effectLst/>
                <a:latin typeface="Arial" panose="020B0604020202020204" pitchFamily="34" charset="0"/>
                <a:ea typeface="+mn-ea"/>
                <a:cs typeface="Arial" panose="020B0604020202020204" pitchFamily="34" charset="0"/>
              </a:rPr>
              <a:t>The </a:t>
            </a:r>
            <a:r>
              <a:rPr lang="en-GB" sz="1200" kern="1200" dirty="0">
                <a:solidFill>
                  <a:schemeClr val="tx1"/>
                </a:solidFill>
                <a:effectLst/>
                <a:latin typeface="Arial" panose="020B0604020202020204" pitchFamily="34" charset="0"/>
                <a:ea typeface="+mn-ea"/>
                <a:cs typeface="Arial" panose="020B0604020202020204" pitchFamily="34" charset="0"/>
              </a:rPr>
              <a:t>HFHC diet increased CD68 stained areas (p&lt;0.0001) as well as gene expression of chemokines (Ccl3, Cx3Cl1, CxCl1, CxCl5; all p&lt;0.001) and protein levels of CxCl5 and Cx3Cl1. Importantly, CD68 stained area (p=0.03), chemokine gene expressions, and liver tissue levels of Cxcl5 and Cx3cl1 were all reduced by </a:t>
            </a:r>
            <a:r>
              <a:rPr lang="en-GB" sz="1200" kern="1200" dirty="0" err="1">
                <a:solidFill>
                  <a:schemeClr val="tx1"/>
                </a:solidFill>
                <a:effectLst/>
                <a:latin typeface="Arial" panose="020B0604020202020204" pitchFamily="34" charset="0"/>
                <a:ea typeface="+mn-ea"/>
                <a:cs typeface="Arial" panose="020B0604020202020204" pitchFamily="34" charset="0"/>
              </a:rPr>
              <a:t>YoHCl</a:t>
            </a:r>
            <a:r>
              <a:rPr lang="en-GB" sz="1200" kern="1200" dirty="0">
                <a:solidFill>
                  <a:schemeClr val="tx1"/>
                </a:solidFill>
                <a:effectLst/>
                <a:latin typeface="Arial" panose="020B0604020202020204" pitchFamily="34" charset="0"/>
                <a:ea typeface="+mn-ea"/>
                <a:cs typeface="Arial" panose="020B0604020202020204" pitchFamily="34" charset="0"/>
              </a:rPr>
              <a:t> indicating a reduction in hepatic inflammation.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effectLst/>
                <a:latin typeface="Arial" panose="020B0604020202020204" pitchFamily="34" charset="0"/>
                <a:ea typeface="Calibri" panose="020F0502020204030204" pitchFamily="34" charset="0"/>
              </a:rPr>
              <a:t>Conclusions</a:t>
            </a:r>
            <a:r>
              <a:rPr lang="en-US" sz="800" dirty="0">
                <a:effectLst/>
                <a:latin typeface="Arial" panose="020B0604020202020204" pitchFamily="34" charset="0"/>
                <a:ea typeface="Calibri" panose="020F050202020403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This study demonstrates that Adra2aR antagonism reduces fibrosis and inflammatory progression in NAFLD, associated with reduced immune activation. This suggests Adra2aR antagonism may slow progression of NAFLD. </a:t>
            </a:r>
            <a:r>
              <a:rPr lang="en-GB" sz="1200" kern="1200" dirty="0">
                <a:solidFill>
                  <a:schemeClr val="tx1"/>
                </a:solidFill>
                <a:effectLst/>
                <a:latin typeface="Arial" panose="020B0604020202020204" pitchFamily="34" charset="0"/>
                <a:ea typeface="+mn-ea"/>
                <a:cs typeface="Arial" panose="020B0604020202020204" pitchFamily="34" charset="0"/>
              </a:rPr>
              <a:t>The potential for therapeutic translation in NAFLD patients warrants further investigation.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3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18</a:t>
            </a:fld>
            <a:endParaRPr lang="en-GB" dirty="0"/>
          </a:p>
        </p:txBody>
      </p:sp>
    </p:spTree>
    <p:extLst>
      <p:ext uri="{BB962C8B-B14F-4D97-AF65-F5344CB8AC3E}">
        <p14:creationId xmlns:p14="http://schemas.microsoft.com/office/powerpoint/2010/main" val="229408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00" i="1" kern="1200" dirty="0">
                <a:solidFill>
                  <a:schemeClr val="tx1"/>
                </a:solidFill>
                <a:effectLst/>
                <a:latin typeface="Arial" panose="020B0604020202020204" pitchFamily="34" charset="0"/>
                <a:ea typeface="+mn-ea"/>
                <a:cs typeface="Arial" panose="020B0604020202020204" pitchFamily="34" charset="0"/>
              </a:rPr>
              <a:t>Abbreviations: </a:t>
            </a:r>
            <a:r>
              <a:rPr lang="pt-BR" sz="700" i="1" kern="1200" dirty="0">
                <a:solidFill>
                  <a:schemeClr val="tx1"/>
                </a:solidFill>
                <a:effectLst/>
                <a:latin typeface="Arial" panose="020B0604020202020204" pitchFamily="34" charset="0"/>
                <a:ea typeface="+mn-ea"/>
                <a:cs typeface="Arial" panose="020B0604020202020204" pitchFamily="34" charset="0"/>
              </a:rPr>
              <a:t>Adra2aR, alpha 2a subtype adrenergic receptors; CD, cluster of differentiation; </a:t>
            </a:r>
            <a:r>
              <a:rPr lang="en-GB" sz="400" i="1" u="none" kern="1200" dirty="0">
                <a:solidFill>
                  <a:schemeClr val="tx1"/>
                </a:solidFill>
                <a:effectLst/>
                <a:latin typeface="Arial" panose="020B0604020202020204" pitchFamily="34" charset="0"/>
                <a:ea typeface="+mn-ea"/>
                <a:cs typeface="Arial" panose="020B0604020202020204" pitchFamily="34" charset="0"/>
              </a:rPr>
              <a:t>Ccl3, Chemokine (C-C motif) ligand 3; Cx3Cl1, chemokine (C-X3-C motif) ligand 1; CxCl1, chemokine (C-X-C motif) ligand 1; CxCl5, chemokine (C-X-C motif) ligand 5; </a:t>
            </a:r>
            <a:r>
              <a:rPr lang="en-GB" sz="700" i="1" kern="1200" dirty="0">
                <a:solidFill>
                  <a:schemeClr val="tx1"/>
                </a:solidFill>
                <a:effectLst/>
                <a:latin typeface="Arial" panose="020B0604020202020204" pitchFamily="34" charset="0"/>
                <a:ea typeface="+mn-ea"/>
                <a:cs typeface="Arial" panose="020B0604020202020204" pitchFamily="34" charset="0"/>
              </a:rPr>
              <a:t>CPA, collagen proportionate area; HFHC, high-fat high-cholesterol diet; L/BW, leg to body weight ratio; NAFLD, non-alcoholic fatty liver disease; NAS, NAFLD activity score; TIMP1, tissue inhibitor of metalloproteinase; </a:t>
            </a:r>
            <a:r>
              <a:rPr lang="en-GB" sz="300" i="1" kern="1200" dirty="0" err="1">
                <a:solidFill>
                  <a:schemeClr val="tx1"/>
                </a:solidFill>
                <a:effectLst/>
                <a:latin typeface="Arial" panose="020B0604020202020204" pitchFamily="34" charset="0"/>
                <a:ea typeface="+mn-ea"/>
                <a:cs typeface="Arial" panose="020B0604020202020204" pitchFamily="34" charset="0"/>
              </a:rPr>
              <a:t>YoHCl</a:t>
            </a:r>
            <a:r>
              <a:rPr lang="en-GB" sz="300" i="1" kern="1200" dirty="0">
                <a:solidFill>
                  <a:schemeClr val="tx1"/>
                </a:solidFill>
                <a:effectLst/>
                <a:latin typeface="Arial" panose="020B0604020202020204" pitchFamily="34" charset="0"/>
                <a:ea typeface="+mn-ea"/>
                <a:cs typeface="Arial" panose="020B0604020202020204" pitchFamily="34" charset="0"/>
              </a:rPr>
              <a:t>, yohimbine hydrochloride</a:t>
            </a:r>
            <a:endParaRPr lang="en-GB" sz="700" i="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300" i="1"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300" i="1" u="non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300" i="1"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300" u="sng" kern="1200" dirty="0">
                <a:solidFill>
                  <a:schemeClr val="tx1"/>
                </a:solidFill>
                <a:effectLst/>
                <a:latin typeface="Arial" panose="020B0604020202020204" pitchFamily="34" charset="0"/>
                <a:ea typeface="+mn-ea"/>
                <a:cs typeface="Arial" panose="020B0604020202020204" pitchFamily="34" charset="0"/>
              </a:rPr>
              <a:t>Full abstract</a:t>
            </a:r>
          </a:p>
          <a:p>
            <a:pPr marL="0" marR="0" lvl="0" indent="0" algn="l" defTabSz="914400" rtl="0" eaLnBrk="1" fontAlgn="auto" latinLnBrk="0" hangingPunct="1">
              <a:lnSpc>
                <a:spcPct val="100000"/>
              </a:lnSpc>
              <a:spcBef>
                <a:spcPts val="0"/>
              </a:spcBef>
              <a:spcAft>
                <a:spcPts val="0"/>
              </a:spcAft>
              <a:buClrTx/>
              <a:buSzTx/>
              <a:buNone/>
              <a:tabLst/>
              <a:defRPr/>
            </a:pPr>
            <a:endParaRPr lang="en-GB" sz="3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FontTx/>
              <a:buNone/>
            </a:pPr>
            <a:r>
              <a:rPr lang="en-US" sz="11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P04-11</a:t>
            </a:r>
          </a:p>
          <a:p>
            <a:pPr marL="0" indent="0" algn="l">
              <a:spcAft>
                <a:spcPts val="0"/>
              </a:spcAft>
              <a:buFontTx/>
              <a:buNone/>
            </a:pPr>
            <a:r>
              <a:rPr lang="en-US" sz="800" b="1" kern="1200" dirty="0">
                <a:solidFill>
                  <a:schemeClr val="tx1"/>
                </a:solidFill>
                <a:effectLst/>
                <a:latin typeface="Arial" panose="020B0604020202020204" pitchFamily="34" charset="0"/>
                <a:ea typeface="+mn-ea"/>
                <a:cs typeface="Arial" panose="020B0604020202020204" pitchFamily="34" charset="0"/>
              </a:rPr>
              <a:t>Inhibition of alpha 2A adrenergic receptors reduces liver inflammation and fibrosis in experimental NASH</a:t>
            </a:r>
            <a:endParaRPr lang="en-US" sz="11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indent="0" algn="l">
              <a:spcAft>
                <a:spcPts val="0"/>
              </a:spcAft>
              <a:buFontTx/>
              <a:buNone/>
            </a:pPr>
            <a:endParaRPr lang="en-US" sz="800" b="1" u="sng" dirty="0">
              <a:effectLst/>
              <a:latin typeface="Arial" panose="020B0604020202020204" pitchFamily="34" charset="0"/>
              <a:ea typeface="Times New Roman" panose="02020603050405020304" pitchFamily="18"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Karen Louise Thomsen</a:t>
            </a:r>
            <a:r>
              <a:rPr lang="en-US" sz="800" b="1" kern="1200" baseline="30000" dirty="0">
                <a:solidFill>
                  <a:schemeClr val="tx1"/>
                </a:solidFill>
                <a:effectLst/>
                <a:latin typeface="Arial" panose="020B0604020202020204" pitchFamily="34" charset="0"/>
                <a:ea typeface="+mn-ea"/>
                <a:cs typeface="Arial" panose="020B0604020202020204" pitchFamily="34" charset="0"/>
              </a:rPr>
              <a:t>1 2</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Helen Jones</a:t>
            </a:r>
            <a:r>
              <a:rPr lang="en-US" sz="800" b="1" kern="1200" baseline="30000" dirty="0">
                <a:solidFill>
                  <a:schemeClr val="tx1"/>
                </a:solidFill>
                <a:effectLst/>
                <a:latin typeface="Arial" panose="020B0604020202020204" pitchFamily="34" charset="0"/>
                <a:ea typeface="+mn-ea"/>
                <a:cs typeface="Arial" panose="020B0604020202020204" pitchFamily="34" charset="0"/>
              </a:rPr>
              <a:t>2</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Sara E Andreasen</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err="1">
                <a:solidFill>
                  <a:schemeClr val="tx1"/>
                </a:solidFill>
                <a:effectLst/>
                <a:latin typeface="Arial" panose="020B0604020202020204" pitchFamily="34" charset="0"/>
                <a:ea typeface="+mn-ea"/>
                <a:cs typeface="Arial" panose="020B0604020202020204" pitchFamily="34" charset="0"/>
              </a:rPr>
              <a:t>Abeba</a:t>
            </a:r>
            <a:r>
              <a:rPr lang="en-US" sz="800" b="1" kern="1200" dirty="0">
                <a:solidFill>
                  <a:schemeClr val="tx1"/>
                </a:solidFill>
                <a:effectLst/>
                <a:latin typeface="Arial" panose="020B0604020202020204" pitchFamily="34" charset="0"/>
                <a:ea typeface="+mn-ea"/>
                <a:cs typeface="Arial" panose="020B0604020202020204" pitchFamily="34" charset="0"/>
              </a:rPr>
              <a:t> Habtesion</a:t>
            </a:r>
            <a:r>
              <a:rPr lang="en-US" sz="800" b="1" kern="1200" baseline="30000" dirty="0">
                <a:solidFill>
                  <a:schemeClr val="tx1"/>
                </a:solidFill>
                <a:effectLst/>
                <a:latin typeface="Arial" panose="020B0604020202020204" pitchFamily="34" charset="0"/>
                <a:ea typeface="+mn-ea"/>
                <a:cs typeface="Arial" panose="020B0604020202020204" pitchFamily="34" charset="0"/>
              </a:rPr>
              <a:t>2</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Peter </a:t>
            </a:r>
            <a:r>
              <a:rPr lang="en-US" sz="800" b="1" kern="1200" dirty="0" err="1">
                <a:solidFill>
                  <a:schemeClr val="tx1"/>
                </a:solidFill>
                <a:effectLst/>
                <a:latin typeface="Arial" panose="020B0604020202020204" pitchFamily="34" charset="0"/>
                <a:ea typeface="+mn-ea"/>
                <a:cs typeface="Arial" panose="020B0604020202020204" pitchFamily="34" charset="0"/>
              </a:rPr>
              <a:t>Lykke</a:t>
            </a:r>
            <a:r>
              <a:rPr lang="en-US" sz="800" b="1" kern="1200" dirty="0">
                <a:solidFill>
                  <a:schemeClr val="tx1"/>
                </a:solidFill>
                <a:effectLst/>
                <a:latin typeface="Arial" panose="020B0604020202020204" pitchFamily="34" charset="0"/>
                <a:ea typeface="+mn-ea"/>
                <a:cs typeface="Arial" panose="020B0604020202020204" pitchFamily="34" charset="0"/>
              </a:rPr>
              <a:t> Eriksen</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Nathan Davies</a:t>
            </a:r>
            <a:r>
              <a:rPr lang="en-US" sz="800" b="1" kern="1200" baseline="30000" dirty="0">
                <a:solidFill>
                  <a:schemeClr val="tx1"/>
                </a:solidFill>
                <a:effectLst/>
                <a:latin typeface="Arial" panose="020B0604020202020204" pitchFamily="34" charset="0"/>
                <a:ea typeface="+mn-ea"/>
                <a:cs typeface="Arial" panose="020B0604020202020204" pitchFamily="34" charset="0"/>
              </a:rPr>
              <a:t>2</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Rajiv Jalan</a:t>
            </a:r>
            <a:r>
              <a:rPr lang="en-US" sz="800" b="1" kern="1200" baseline="30000" dirty="0">
                <a:solidFill>
                  <a:schemeClr val="tx1"/>
                </a:solidFill>
                <a:effectLst/>
                <a:latin typeface="Arial" panose="020B0604020202020204" pitchFamily="34" charset="0"/>
                <a:ea typeface="+mn-ea"/>
                <a:cs typeface="Arial" panose="020B0604020202020204" pitchFamily="34" charset="0"/>
              </a:rPr>
              <a:t>2</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Stephen Hamilton-Dutoit</a:t>
            </a:r>
            <a:r>
              <a:rPr lang="en-US" sz="800" b="1" kern="1200" baseline="30000" dirty="0">
                <a:solidFill>
                  <a:schemeClr val="tx1"/>
                </a:solidFill>
                <a:effectLst/>
                <a:latin typeface="Arial" panose="020B0604020202020204" pitchFamily="34" charset="0"/>
                <a:ea typeface="+mn-ea"/>
                <a:cs typeface="Arial" panose="020B0604020202020204" pitchFamily="34" charset="0"/>
              </a:rPr>
              <a:t>3</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u="sng" kern="1200" dirty="0">
                <a:solidFill>
                  <a:schemeClr val="tx1"/>
                </a:solidFill>
                <a:effectLst/>
                <a:latin typeface="Arial" panose="020B0604020202020204" pitchFamily="34" charset="0"/>
                <a:ea typeface="+mn-ea"/>
                <a:cs typeface="Arial" panose="020B0604020202020204" pitchFamily="34" charset="0"/>
              </a:rPr>
              <a:t>Raj Mookerjee</a:t>
            </a:r>
            <a:r>
              <a:rPr lang="en-US" sz="800" b="1" kern="1200" baseline="30000" dirty="0">
                <a:solidFill>
                  <a:schemeClr val="tx1"/>
                </a:solidFill>
                <a:effectLst/>
                <a:latin typeface="Arial" panose="020B0604020202020204" pitchFamily="34" charset="0"/>
                <a:ea typeface="+mn-ea"/>
                <a:cs typeface="Arial" panose="020B0604020202020204" pitchFamily="34" charset="0"/>
              </a:rPr>
              <a:t>1 2</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Aarhus University Hospital, Department of Hepatology and Gastroenterology, Denmark</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University College London, Institute for Liver and Digestive Health, United Kingdom</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3</a:t>
            </a:r>
            <a:r>
              <a:rPr lang="en-US" sz="800" i="1" kern="1200" dirty="0">
                <a:solidFill>
                  <a:schemeClr val="tx1"/>
                </a:solidFill>
                <a:effectLst/>
                <a:latin typeface="Arial" panose="020B0604020202020204" pitchFamily="34" charset="0"/>
                <a:ea typeface="+mn-ea"/>
                <a:cs typeface="Arial" panose="020B0604020202020204" pitchFamily="34" charset="0"/>
              </a:rPr>
              <a:t>Aarhus University Hospital, Institute of Pathology, Denmark</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None/>
            </a:pPr>
            <a:r>
              <a:rPr lang="en-US" sz="3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00" b="1" dirty="0">
                <a:effectLst/>
                <a:latin typeface="Arial" panose="020B0604020202020204" pitchFamily="34" charset="0"/>
                <a:ea typeface="Times New Roman" panose="02020603050405020304" pitchFamily="18" charset="0"/>
              </a:rPr>
              <a:t>Background and aims:</a:t>
            </a:r>
            <a:r>
              <a:rPr lang="en-US" sz="300" b="1" dirty="0">
                <a:effectLst/>
                <a:latin typeface="Arial" panose="020B0604020202020204" pitchFamily="34" charset="0"/>
                <a:ea typeface="Calibri" panose="020F050202020403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Fatty liver disease (NAFLD) is increasing worldwide. </a:t>
            </a:r>
            <a:r>
              <a:rPr lang="en-GB" sz="800" kern="1200" dirty="0">
                <a:solidFill>
                  <a:schemeClr val="tx1"/>
                </a:solidFill>
                <a:effectLst/>
                <a:latin typeface="Arial" panose="020B0604020202020204" pitchFamily="34" charset="0"/>
                <a:ea typeface="+mn-ea"/>
                <a:cs typeface="Arial" panose="020B0604020202020204" pitchFamily="34" charset="0"/>
              </a:rPr>
              <a:t>Patients with the inflammatory state of non-alcoholic steatohepatitis (NASH) have increased risk of developing cirrhosis and hepatocellular carcinoma, whilst </a:t>
            </a:r>
            <a:r>
              <a:rPr lang="en-US" sz="800" kern="1200" dirty="0">
                <a:solidFill>
                  <a:schemeClr val="tx1"/>
                </a:solidFill>
                <a:effectLst/>
                <a:latin typeface="Arial" panose="020B0604020202020204" pitchFamily="34" charset="0"/>
                <a:ea typeface="+mn-ea"/>
                <a:cs typeface="Arial" panose="020B0604020202020204" pitchFamily="34" charset="0"/>
              </a:rPr>
              <a:t>fibrogenesis correlates with long-term morbidity and mortality. Norepinephrine (NE), through alpha 2a subtype adrenergic receptors (Adra2aR), may trigger development and progression of NAFLD. </a:t>
            </a:r>
            <a:r>
              <a:rPr lang="en-GB" sz="800" kern="1200" dirty="0">
                <a:solidFill>
                  <a:schemeClr val="tx1"/>
                </a:solidFill>
                <a:effectLst/>
                <a:latin typeface="Arial" panose="020B0604020202020204" pitchFamily="34" charset="0"/>
                <a:ea typeface="+mn-ea"/>
                <a:cs typeface="Arial" panose="020B0604020202020204" pitchFamily="34" charset="0"/>
              </a:rPr>
              <a:t>NE increases the release of pro-inflammatory cytokines from Kupffer cells (KCs) and w</a:t>
            </a:r>
            <a:r>
              <a:rPr lang="en-US" sz="800" kern="1200" dirty="0">
                <a:solidFill>
                  <a:schemeClr val="tx1"/>
                </a:solidFill>
                <a:effectLst/>
                <a:latin typeface="Arial" panose="020B0604020202020204" pitchFamily="34" charset="0"/>
                <a:ea typeface="+mn-ea"/>
                <a:cs typeface="Arial" panose="020B0604020202020204" pitchFamily="34" charset="0"/>
              </a:rPr>
              <a:t>e have also shown blocking Adra2a signaling reduces hepatic stellate cell activation. </a:t>
            </a:r>
            <a:r>
              <a:rPr lang="en-GB" sz="800" kern="1200" dirty="0">
                <a:solidFill>
                  <a:schemeClr val="tx1"/>
                </a:solidFill>
                <a:effectLst/>
                <a:latin typeface="Arial" panose="020B0604020202020204" pitchFamily="34" charset="0"/>
                <a:ea typeface="+mn-ea"/>
                <a:cs typeface="Arial" panose="020B0604020202020204" pitchFamily="34" charset="0"/>
              </a:rPr>
              <a:t>We aimed to study the role of the Adra2aR in a rat model of NASH and investigate Adra2aR antagonism as a possible treatment for NAFLD progression.</a:t>
            </a:r>
          </a:p>
          <a:p>
            <a:pPr marL="0" indent="0" algn="l">
              <a:spcAft>
                <a:spcPts val="0"/>
              </a:spcAft>
              <a:buNone/>
            </a:pPr>
            <a:endParaRPr lang="en-US" sz="300" b="1" dirty="0">
              <a:effectLst/>
              <a:latin typeface="Arial" panose="020B0604020202020204" pitchFamily="34" charset="0"/>
              <a:ea typeface="Calibri" panose="020F0502020204030204" pitchFamily="34" charset="0"/>
            </a:endParaRPr>
          </a:p>
          <a:p>
            <a:pPr marL="0" indent="0">
              <a:buNone/>
            </a:pPr>
            <a:r>
              <a:rPr lang="en-US" sz="300" b="1" dirty="0">
                <a:effectLst/>
                <a:latin typeface="Arial" panose="020B0604020202020204" pitchFamily="34" charset="0"/>
                <a:ea typeface="Calibri" panose="020F0502020204030204" pitchFamily="34" charset="0"/>
              </a:rPr>
              <a:t>Methods</a:t>
            </a:r>
            <a:r>
              <a:rPr lang="en-US" sz="300" dirty="0">
                <a:effectLst/>
                <a:latin typeface="Arial" panose="020B0604020202020204" pitchFamily="34" charset="0"/>
                <a:ea typeface="Calibri" panose="020F0502020204030204" pitchFamily="34" charset="0"/>
              </a:rPr>
              <a:t>: </a:t>
            </a:r>
            <a:r>
              <a:rPr lang="en-GB" sz="800" kern="1200" dirty="0">
                <a:solidFill>
                  <a:schemeClr val="tx1"/>
                </a:solidFill>
                <a:effectLst/>
                <a:latin typeface="Arial" panose="020B0604020202020204" pitchFamily="34" charset="0"/>
                <a:ea typeface="+mn-ea"/>
                <a:cs typeface="Arial" panose="020B0604020202020204" pitchFamily="34" charset="0"/>
              </a:rPr>
              <a:t>Male Sprague Dawley rats were fed either a high-fat high-cholesterol (HFHC) diet to induce NASH or normal chow for 16 weeks. Rats in the HFHC group were randomized to receive the Adra2aR antagonist </a:t>
            </a:r>
            <a:r>
              <a:rPr lang="en-US" sz="800" kern="1200" dirty="0">
                <a:solidFill>
                  <a:schemeClr val="tx1"/>
                </a:solidFill>
                <a:effectLst/>
                <a:latin typeface="Arial" panose="020B0604020202020204" pitchFamily="34" charset="0"/>
                <a:ea typeface="+mn-ea"/>
                <a:cs typeface="Arial" panose="020B0604020202020204" pitchFamily="34" charset="0"/>
              </a:rPr>
              <a:t>Yohimbine hydrochloride (</a:t>
            </a:r>
            <a:r>
              <a:rPr lang="en-US" sz="800" kern="1200" dirty="0" err="1">
                <a:solidFill>
                  <a:schemeClr val="tx1"/>
                </a:solidFill>
                <a:effectLst/>
                <a:latin typeface="Arial" panose="020B0604020202020204" pitchFamily="34" charset="0"/>
                <a:ea typeface="+mn-ea"/>
                <a:cs typeface="Arial" panose="020B0604020202020204" pitchFamily="34" charset="0"/>
              </a:rPr>
              <a:t>YoHCl</a:t>
            </a:r>
            <a:r>
              <a:rPr lang="en-US" sz="800" kern="1200" dirty="0">
                <a:solidFill>
                  <a:schemeClr val="tx1"/>
                </a:solidFill>
                <a:effectLst/>
                <a:latin typeface="Arial" panose="020B0604020202020204" pitchFamily="34" charset="0"/>
                <a:ea typeface="+mn-ea"/>
                <a:cs typeface="Arial" panose="020B0604020202020204" pitchFamily="34" charset="0"/>
              </a:rPr>
              <a:t>)</a:t>
            </a:r>
            <a:r>
              <a:rPr lang="en-GB" sz="800" kern="1200" dirty="0">
                <a:solidFill>
                  <a:schemeClr val="tx1"/>
                </a:solidFill>
                <a:effectLst/>
                <a:latin typeface="Arial" panose="020B0604020202020204" pitchFamily="34" charset="0"/>
                <a:ea typeface="+mn-ea"/>
                <a:cs typeface="Arial" panose="020B0604020202020204" pitchFamily="34" charset="0"/>
              </a:rPr>
              <a:t> (titrated to 0.4mg/kg daily) in drinking water for the final 8 weeks. </a:t>
            </a:r>
            <a:r>
              <a:rPr lang="en-US" sz="800" kern="1200" dirty="0">
                <a:solidFill>
                  <a:schemeClr val="tx1"/>
                </a:solidFill>
                <a:effectLst/>
                <a:latin typeface="Arial" panose="020B0604020202020204" pitchFamily="34" charset="0"/>
                <a:ea typeface="+mn-ea"/>
                <a:cs typeface="Arial" panose="020B0604020202020204" pitchFamily="34" charset="0"/>
              </a:rPr>
              <a:t>Subsequently, formalin fixed liver sections were stained with </a:t>
            </a:r>
            <a:r>
              <a:rPr lang="en-GB" sz="800" kern="1200" dirty="0">
                <a:solidFill>
                  <a:schemeClr val="tx1"/>
                </a:solidFill>
                <a:effectLst/>
                <a:latin typeface="Arial" panose="020B0604020202020204" pitchFamily="34" charset="0"/>
                <a:ea typeface="+mn-ea"/>
                <a:cs typeface="Arial" panose="020B0604020202020204" pitchFamily="34" charset="0"/>
              </a:rPr>
              <a:t>H&amp;E and </a:t>
            </a:r>
            <a:r>
              <a:rPr lang="en-US" sz="800" kern="1200" dirty="0">
                <a:solidFill>
                  <a:schemeClr val="tx1"/>
                </a:solidFill>
                <a:effectLst/>
                <a:latin typeface="Arial" panose="020B0604020202020204" pitchFamily="34" charset="0"/>
                <a:ea typeface="+mn-ea"/>
                <a:cs typeface="Arial" panose="020B0604020202020204" pitchFamily="34" charset="0"/>
              </a:rPr>
              <a:t>picrosirius red. The collagen proportionate area (CPA) was measured and </a:t>
            </a:r>
            <a:r>
              <a:rPr lang="en-US" sz="800" kern="1200" dirty="0" err="1">
                <a:solidFill>
                  <a:schemeClr val="tx1"/>
                </a:solidFill>
                <a:effectLst/>
                <a:latin typeface="Arial" panose="020B0604020202020204" pitchFamily="34" charset="0"/>
                <a:ea typeface="+mn-ea"/>
                <a:cs typeface="Arial" panose="020B0604020202020204" pitchFamily="34" charset="0"/>
              </a:rPr>
              <a:t>fibrogenic</a:t>
            </a:r>
            <a:r>
              <a:rPr lang="en-US" sz="800" kern="1200" dirty="0">
                <a:solidFill>
                  <a:schemeClr val="tx1"/>
                </a:solidFill>
                <a:effectLst/>
                <a:latin typeface="Arial" panose="020B0604020202020204" pitchFamily="34" charset="0"/>
                <a:ea typeface="+mn-ea"/>
                <a:cs typeface="Arial" panose="020B0604020202020204" pitchFamily="34" charset="0"/>
              </a:rPr>
              <a:t> and p</a:t>
            </a:r>
            <a:r>
              <a:rPr lang="en-GB" sz="800" kern="1200" dirty="0" err="1">
                <a:solidFill>
                  <a:schemeClr val="tx1"/>
                </a:solidFill>
                <a:effectLst/>
                <a:latin typeface="Arial" panose="020B0604020202020204" pitchFamily="34" charset="0"/>
                <a:ea typeface="+mn-ea"/>
                <a:cs typeface="Arial" panose="020B0604020202020204" pitchFamily="34" charset="0"/>
              </a:rPr>
              <a:t>ro</a:t>
            </a:r>
            <a:r>
              <a:rPr lang="en-GB" sz="800" kern="1200" dirty="0">
                <a:solidFill>
                  <a:schemeClr val="tx1"/>
                </a:solidFill>
                <a:effectLst/>
                <a:latin typeface="Arial" panose="020B0604020202020204" pitchFamily="34" charset="0"/>
                <a:ea typeface="+mn-ea"/>
                <a:cs typeface="Arial" panose="020B0604020202020204" pitchFamily="34" charset="0"/>
              </a:rPr>
              <a:t>-inflammatory changes were investigated in liver tissue using qPCR, ELISA, and CD68 immunohistochemistry.</a:t>
            </a:r>
            <a:endParaRPr lang="en-GB" sz="3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None/>
            </a:pPr>
            <a:endParaRPr lang="en-US" sz="300" b="1"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00" b="1" dirty="0">
                <a:effectLst/>
                <a:latin typeface="Arial" panose="020B0604020202020204" pitchFamily="34" charset="0"/>
                <a:ea typeface="Calibri" panose="020F0502020204030204" pitchFamily="34" charset="0"/>
              </a:rPr>
              <a:t>Results: </a:t>
            </a:r>
            <a:r>
              <a:rPr lang="en-GB" sz="800" kern="1200" dirty="0">
                <a:solidFill>
                  <a:schemeClr val="tx1"/>
                </a:solidFill>
                <a:effectLst/>
                <a:latin typeface="Arial" panose="020B0604020202020204" pitchFamily="34" charset="0"/>
                <a:ea typeface="+mn-ea"/>
                <a:cs typeface="Arial" panose="020B0604020202020204" pitchFamily="34" charset="0"/>
              </a:rPr>
              <a:t>HFHC diet increased liver/body weight ratio (6.5 (±0.9) vs. 2.8 (±0.3); p&lt;0.0001) and NAS score (5.8 (±0.4) vs. 0.1 (±0.3); p&lt;0.0001), which were both reduced by </a:t>
            </a:r>
            <a:r>
              <a:rPr lang="en-GB" sz="800" kern="1200" dirty="0" err="1">
                <a:solidFill>
                  <a:schemeClr val="tx1"/>
                </a:solidFill>
                <a:effectLst/>
                <a:latin typeface="Arial" panose="020B0604020202020204" pitchFamily="34" charset="0"/>
                <a:ea typeface="+mn-ea"/>
                <a:cs typeface="Arial" panose="020B0604020202020204" pitchFamily="34" charset="0"/>
              </a:rPr>
              <a:t>YoHCl</a:t>
            </a:r>
            <a:r>
              <a:rPr lang="en-GB" sz="800" kern="1200" dirty="0">
                <a:solidFill>
                  <a:schemeClr val="tx1"/>
                </a:solidFill>
                <a:effectLst/>
                <a:latin typeface="Arial" panose="020B0604020202020204" pitchFamily="34" charset="0"/>
                <a:ea typeface="+mn-ea"/>
                <a:cs typeface="Arial" panose="020B0604020202020204" pitchFamily="34" charset="0"/>
              </a:rPr>
              <a:t> (5.7 (±0.4); p=0.03 and 4.3 (±1.1); p=0.001, respectively). Furthermore, the </a:t>
            </a:r>
            <a:r>
              <a:rPr lang="en-US" sz="800" kern="1200" dirty="0">
                <a:solidFill>
                  <a:schemeClr val="tx1"/>
                </a:solidFill>
                <a:effectLst/>
                <a:latin typeface="Arial" panose="020B0604020202020204" pitchFamily="34" charset="0"/>
                <a:ea typeface="+mn-ea"/>
                <a:cs typeface="Arial" panose="020B0604020202020204" pitchFamily="34" charset="0"/>
              </a:rPr>
              <a:t>HFHC fed animals had higher CPA </a:t>
            </a:r>
            <a:r>
              <a:rPr lang="en-GB" sz="800" kern="1200" dirty="0">
                <a:solidFill>
                  <a:schemeClr val="tx1"/>
                </a:solidFill>
                <a:effectLst/>
                <a:latin typeface="Arial" panose="020B0604020202020204" pitchFamily="34" charset="0"/>
                <a:ea typeface="+mn-ea"/>
                <a:cs typeface="Arial" panose="020B0604020202020204" pitchFamily="34" charset="0"/>
              </a:rPr>
              <a:t>(15.0 (13.0-19.5) vs. 1.4 (0.6-1.5)%; p &lt; 0.01)</a:t>
            </a:r>
            <a:r>
              <a:rPr lang="en-US" sz="800" kern="1200" dirty="0">
                <a:solidFill>
                  <a:schemeClr val="tx1"/>
                </a:solidFill>
                <a:effectLst/>
                <a:latin typeface="Arial" panose="020B0604020202020204" pitchFamily="34" charset="0"/>
                <a:ea typeface="+mn-ea"/>
                <a:cs typeface="Arial" panose="020B0604020202020204" pitchFamily="34" charset="0"/>
              </a:rPr>
              <a:t>, </a:t>
            </a:r>
            <a:r>
              <a:rPr lang="en-GB" sz="800" kern="1200" dirty="0">
                <a:solidFill>
                  <a:schemeClr val="tx1"/>
                </a:solidFill>
                <a:effectLst/>
                <a:latin typeface="Arial" panose="020B0604020202020204" pitchFamily="34" charset="0"/>
                <a:ea typeface="+mn-ea"/>
                <a:cs typeface="Arial" panose="020B0604020202020204" pitchFamily="34" charset="0"/>
              </a:rPr>
              <a:t>and </a:t>
            </a:r>
            <a:r>
              <a:rPr lang="en-GB" sz="800" kern="1200" dirty="0" err="1">
                <a:solidFill>
                  <a:schemeClr val="tx1"/>
                </a:solidFill>
                <a:effectLst/>
                <a:latin typeface="Arial" panose="020B0604020202020204" pitchFamily="34" charset="0"/>
                <a:ea typeface="+mn-ea"/>
                <a:cs typeface="Arial" panose="020B0604020202020204" pitchFamily="34" charset="0"/>
              </a:rPr>
              <a:t>YoHCl</a:t>
            </a:r>
            <a:r>
              <a:rPr lang="en-GB" sz="800" kern="1200" dirty="0">
                <a:solidFill>
                  <a:schemeClr val="tx1"/>
                </a:solidFill>
                <a:effectLst/>
                <a:latin typeface="Arial" panose="020B0604020202020204" pitchFamily="34" charset="0"/>
                <a:ea typeface="+mn-ea"/>
                <a:cs typeface="Arial" panose="020B0604020202020204" pitchFamily="34" charset="0"/>
              </a:rPr>
              <a:t> treatment significantly reduced this (7.6 (4.1-9.2)%; p &lt; 0.01)</a:t>
            </a:r>
            <a:r>
              <a:rPr lang="en-US" sz="800" kern="1200" dirty="0">
                <a:solidFill>
                  <a:schemeClr val="tx1"/>
                </a:solidFill>
                <a:effectLst/>
                <a:latin typeface="Arial" panose="020B0604020202020204" pitchFamily="34" charset="0"/>
                <a:ea typeface="+mn-ea"/>
                <a:cs typeface="Arial" panose="020B0604020202020204" pitchFamily="34" charset="0"/>
              </a:rPr>
              <a:t>. Moreover, </a:t>
            </a:r>
            <a:r>
              <a:rPr lang="en-GB" sz="800" kern="1200" dirty="0">
                <a:solidFill>
                  <a:schemeClr val="tx1"/>
                </a:solidFill>
                <a:effectLst/>
                <a:latin typeface="Arial" panose="020B0604020202020204" pitchFamily="34" charset="0"/>
                <a:ea typeface="+mn-ea"/>
                <a:cs typeface="Arial" panose="020B0604020202020204" pitchFamily="34" charset="0"/>
              </a:rPr>
              <a:t>the gene expression of TIMP1 was increased in HFHC animals and significantly reduced by </a:t>
            </a:r>
            <a:r>
              <a:rPr lang="en-GB" sz="800" kern="1200" dirty="0" err="1">
                <a:solidFill>
                  <a:schemeClr val="tx1"/>
                </a:solidFill>
                <a:effectLst/>
                <a:latin typeface="Arial" panose="020B0604020202020204" pitchFamily="34" charset="0"/>
                <a:ea typeface="+mn-ea"/>
                <a:cs typeface="Arial" panose="020B0604020202020204" pitchFamily="34" charset="0"/>
              </a:rPr>
              <a:t>YoHCl</a:t>
            </a:r>
            <a:r>
              <a:rPr lang="en-GB" sz="800" kern="1200" dirty="0">
                <a:solidFill>
                  <a:schemeClr val="tx1"/>
                </a:solidFill>
                <a:effectLst/>
                <a:latin typeface="Arial" panose="020B0604020202020204" pitchFamily="34" charset="0"/>
                <a:ea typeface="+mn-ea"/>
                <a:cs typeface="Arial" panose="020B0604020202020204" pitchFamily="34" charset="0"/>
              </a:rPr>
              <a:t> (8.4 (6.1-9.2) vs. 13.5 (9.2-25.8), p=0.03). </a:t>
            </a:r>
            <a:r>
              <a:rPr lang="en-US" sz="800" kern="1200" dirty="0">
                <a:solidFill>
                  <a:schemeClr val="tx1"/>
                </a:solidFill>
                <a:effectLst/>
                <a:latin typeface="Arial" panose="020B0604020202020204" pitchFamily="34" charset="0"/>
                <a:ea typeface="+mn-ea"/>
                <a:cs typeface="Arial" panose="020B0604020202020204" pitchFamily="34" charset="0"/>
              </a:rPr>
              <a:t>The </a:t>
            </a:r>
            <a:r>
              <a:rPr lang="en-GB" sz="800" kern="1200" dirty="0">
                <a:solidFill>
                  <a:schemeClr val="tx1"/>
                </a:solidFill>
                <a:effectLst/>
                <a:latin typeface="Arial" panose="020B0604020202020204" pitchFamily="34" charset="0"/>
                <a:ea typeface="+mn-ea"/>
                <a:cs typeface="Arial" panose="020B0604020202020204" pitchFamily="34" charset="0"/>
              </a:rPr>
              <a:t>HFHC diet increased CD68 stained areas (p&lt;0.0001) as well as gene expression of chemokines (Ccl3, Cx3Cl1, CxCl1, CxCl5; all p&lt;0.001) and protein levels of CxCl5 and Cx3Cl1. Importantly, CD68 stained area (p=0.03), chemokine gene expressions, and liver tissue levels of Cxcl5 and Cx3cl1 were all reduced by </a:t>
            </a:r>
            <a:r>
              <a:rPr lang="en-GB" sz="800" kern="1200" dirty="0" err="1">
                <a:solidFill>
                  <a:schemeClr val="tx1"/>
                </a:solidFill>
                <a:effectLst/>
                <a:latin typeface="Arial" panose="020B0604020202020204" pitchFamily="34" charset="0"/>
                <a:ea typeface="+mn-ea"/>
                <a:cs typeface="Arial" panose="020B0604020202020204" pitchFamily="34" charset="0"/>
              </a:rPr>
              <a:t>YoHCl</a:t>
            </a:r>
            <a:r>
              <a:rPr lang="en-GB" sz="800" kern="1200" dirty="0">
                <a:solidFill>
                  <a:schemeClr val="tx1"/>
                </a:solidFill>
                <a:effectLst/>
                <a:latin typeface="Arial" panose="020B0604020202020204" pitchFamily="34" charset="0"/>
                <a:ea typeface="+mn-ea"/>
                <a:cs typeface="Arial" panose="020B0604020202020204" pitchFamily="34" charset="0"/>
              </a:rPr>
              <a:t> indicating a reduction in hepatic inflammation.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300" b="1"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00" b="1" dirty="0">
                <a:effectLst/>
                <a:latin typeface="Arial" panose="020B0604020202020204" pitchFamily="34" charset="0"/>
                <a:ea typeface="Calibri" panose="020F0502020204030204" pitchFamily="34" charset="0"/>
              </a:rPr>
              <a:t>Conclusions</a:t>
            </a:r>
            <a:r>
              <a:rPr lang="en-US" sz="300" dirty="0">
                <a:effectLst/>
                <a:latin typeface="Arial" panose="020B0604020202020204" pitchFamily="34" charset="0"/>
                <a:ea typeface="Calibri" panose="020F050202020403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This study demonstrates that Adra2aR antagonism reduces fibrosis and inflammatory progression in NAFLD, associated with reduced immune activation. This suggests Adra2aR antagonism may slow progression of NAFLD. </a:t>
            </a:r>
            <a:r>
              <a:rPr lang="en-GB" sz="800" kern="1200" dirty="0">
                <a:solidFill>
                  <a:schemeClr val="tx1"/>
                </a:solidFill>
                <a:effectLst/>
                <a:latin typeface="Arial" panose="020B0604020202020204" pitchFamily="34" charset="0"/>
                <a:ea typeface="+mn-ea"/>
                <a:cs typeface="Arial" panose="020B0604020202020204" pitchFamily="34" charset="0"/>
              </a:rPr>
              <a:t>The potential for therapeutic translation in NAFLD patients warrants further investigation.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19</a:t>
            </a:fld>
            <a:endParaRPr lang="en-GB" dirty="0"/>
          </a:p>
        </p:txBody>
      </p:sp>
    </p:spTree>
    <p:extLst>
      <p:ext uri="{BB962C8B-B14F-4D97-AF65-F5344CB8AC3E}">
        <p14:creationId xmlns:p14="http://schemas.microsoft.com/office/powerpoint/2010/main" val="109530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a:t>
            </a:fld>
            <a:endParaRPr lang="en-GB" dirty="0"/>
          </a:p>
        </p:txBody>
      </p:sp>
    </p:spTree>
    <p:extLst>
      <p:ext uri="{BB962C8B-B14F-4D97-AF65-F5344CB8AC3E}">
        <p14:creationId xmlns:p14="http://schemas.microsoft.com/office/powerpoint/2010/main" val="2499051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800" i="1" kern="1200" dirty="0">
                <a:solidFill>
                  <a:schemeClr val="tx1"/>
                </a:solidFill>
                <a:effectLst/>
                <a:latin typeface="Arial" panose="020B0604020202020204" pitchFamily="34" charset="0"/>
                <a:ea typeface="+mn-ea"/>
                <a:cs typeface="Arial" panose="020B0604020202020204" pitchFamily="34" charset="0"/>
              </a:rPr>
              <a:t>Abbreviations: HFD, high-fat diet; </a:t>
            </a:r>
            <a:r>
              <a:rPr lang="en-GB" sz="400" i="1" kern="1200" dirty="0">
                <a:solidFill>
                  <a:schemeClr val="tx1"/>
                </a:solidFill>
                <a:effectLst/>
                <a:latin typeface="Arial" panose="020B0604020202020204" pitchFamily="34" charset="0"/>
                <a:ea typeface="+mn-ea"/>
                <a:cs typeface="Arial" panose="020B0604020202020204" pitchFamily="34" charset="0"/>
              </a:rPr>
              <a:t>NASH, non-alcoholic steatohepatitis; PA, propionic acid; SCFA, short-chain fatty acid</a:t>
            </a:r>
            <a:endParaRPr lang="en-GB" sz="800" i="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800" i="1"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800" u="sng" kern="1200" dirty="0">
                <a:solidFill>
                  <a:schemeClr val="tx1"/>
                </a:solidFill>
                <a:effectLst/>
                <a:latin typeface="Arial" panose="020B0604020202020204" pitchFamily="34" charset="0"/>
                <a:ea typeface="+mn-ea"/>
                <a:cs typeface="Arial" panose="020B0604020202020204" pitchFamily="34" charset="0"/>
              </a:rPr>
              <a:t>Full abstract</a:t>
            </a:r>
          </a:p>
          <a:p>
            <a:pPr marL="0" marR="0" lvl="0" indent="0" algn="l" defTabSz="914400" rtl="0" eaLnBrk="1" fontAlgn="auto" latinLnBrk="0" hangingPunct="1">
              <a:lnSpc>
                <a:spcPct val="100000"/>
              </a:lnSpc>
              <a:spcBef>
                <a:spcPts val="0"/>
              </a:spcBef>
              <a:spcAft>
                <a:spcPts val="0"/>
              </a:spcAft>
              <a:buClrTx/>
              <a:buSzTx/>
              <a:buNone/>
              <a:tabLst/>
              <a:defRPr/>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FontTx/>
              <a:buNone/>
            </a:pPr>
            <a:r>
              <a:rPr lang="en-US" sz="20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P02-16</a:t>
            </a:r>
          </a:p>
          <a:p>
            <a:pPr marL="0" indent="0" algn="l">
              <a:spcAft>
                <a:spcPts val="0"/>
              </a:spcAft>
              <a:buFontTx/>
              <a:buNone/>
            </a:pPr>
            <a:r>
              <a:rPr lang="en-US" sz="1200" b="1" kern="0" dirty="0">
                <a:solidFill>
                  <a:srgbClr val="5B9BD5"/>
                </a:solidFill>
                <a:effectLst/>
                <a:latin typeface="Arial" panose="020B0604020202020204" pitchFamily="34" charset="0"/>
                <a:ea typeface="Times New Roman" panose="02020603050405020304" pitchFamily="18" charset="0"/>
                <a:cs typeface="Calibri Light" panose="020F0302020204030204" pitchFamily="34" charset="0"/>
              </a:rPr>
              <a:t>Propionic acid intervention in obese </a:t>
            </a:r>
            <a:r>
              <a:rPr lang="en-US" sz="1200" b="1" kern="0" dirty="0" err="1">
                <a:solidFill>
                  <a:srgbClr val="5B9BD5"/>
                </a:solidFill>
                <a:effectLst/>
                <a:latin typeface="Arial" panose="020B0604020202020204" pitchFamily="34" charset="0"/>
                <a:ea typeface="Times New Roman" panose="02020603050405020304" pitchFamily="18" charset="0"/>
                <a:cs typeface="Calibri Light" panose="020F0302020204030204" pitchFamily="34" charset="0"/>
              </a:rPr>
              <a:t>Ldlr</a:t>
            </a:r>
            <a:r>
              <a:rPr lang="en-US" sz="1200" b="1" kern="0" dirty="0">
                <a:solidFill>
                  <a:srgbClr val="5B9BD5"/>
                </a:solidFill>
                <a:effectLst/>
                <a:latin typeface="Arial" panose="020B0604020202020204" pitchFamily="34" charset="0"/>
                <a:ea typeface="Times New Roman" panose="02020603050405020304" pitchFamily="18" charset="0"/>
                <a:cs typeface="Calibri Light" panose="020F0302020204030204" pitchFamily="34" charset="0"/>
              </a:rPr>
              <a:t>-/-.Leiden mice attenuates NASH development, but negatively affects cognition</a:t>
            </a:r>
            <a:endParaRPr lang="en-US" sz="20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indent="0" algn="l">
              <a:spcAft>
                <a:spcPts val="0"/>
              </a:spcAft>
              <a:buFontTx/>
              <a:buNone/>
            </a:pPr>
            <a:endParaRPr lang="en-US" sz="1200" b="1" u="sng" dirty="0">
              <a:effectLst/>
              <a:latin typeface="Arial" panose="020B0604020202020204" pitchFamily="34" charset="0"/>
              <a:ea typeface="Times New Roman" panose="02020603050405020304" pitchFamily="18" charset="0"/>
            </a:endParaRPr>
          </a:p>
          <a:p>
            <a:pPr marL="0" indent="0">
              <a:buNone/>
            </a:pPr>
            <a:r>
              <a:rPr lang="en-US" sz="1200" b="1" u="sng" kern="1200" dirty="0">
                <a:solidFill>
                  <a:schemeClr val="tx1"/>
                </a:solidFill>
                <a:effectLst/>
                <a:latin typeface="Arial" panose="020B0604020202020204" pitchFamily="34" charset="0"/>
                <a:ea typeface="+mn-ea"/>
                <a:cs typeface="Arial" panose="020B0604020202020204" pitchFamily="34" charset="0"/>
              </a:rPr>
              <a:t>Eveline Gart</a:t>
            </a:r>
            <a:r>
              <a:rPr lang="en-US" sz="1200" b="1" kern="1200" baseline="30000" dirty="0">
                <a:solidFill>
                  <a:schemeClr val="tx1"/>
                </a:solidFill>
                <a:effectLst/>
                <a:latin typeface="Arial" panose="020B0604020202020204" pitchFamily="34" charset="0"/>
                <a:ea typeface="+mn-ea"/>
                <a:cs typeface="Arial" panose="020B0604020202020204" pitchFamily="34" charset="0"/>
              </a:rPr>
              <a:t>1</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Anouk Tengeler</a:t>
            </a:r>
            <a:r>
              <a:rPr lang="en-US" sz="1200" b="1" kern="1200" baseline="30000" dirty="0">
                <a:solidFill>
                  <a:schemeClr val="tx1"/>
                </a:solidFill>
                <a:effectLst/>
                <a:latin typeface="Arial" panose="020B0604020202020204" pitchFamily="34" charset="0"/>
                <a:ea typeface="+mn-ea"/>
                <a:cs typeface="Arial" panose="020B0604020202020204" pitchFamily="34" charset="0"/>
              </a:rPr>
              <a:t>2</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Wim van Duyvenvoorde</a:t>
            </a:r>
            <a:r>
              <a:rPr lang="en-US" sz="1200" b="1" kern="1200" baseline="30000" dirty="0">
                <a:solidFill>
                  <a:schemeClr val="tx1"/>
                </a:solidFill>
                <a:effectLst/>
                <a:latin typeface="Arial" panose="020B0604020202020204" pitchFamily="34" charset="0"/>
                <a:ea typeface="+mn-ea"/>
                <a:cs typeface="Arial" panose="020B0604020202020204" pitchFamily="34" charset="0"/>
              </a:rPr>
              <a:t>1</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err="1">
                <a:solidFill>
                  <a:schemeClr val="tx1"/>
                </a:solidFill>
                <a:effectLst/>
                <a:latin typeface="Arial" panose="020B0604020202020204" pitchFamily="34" charset="0"/>
                <a:ea typeface="+mn-ea"/>
                <a:cs typeface="Arial" panose="020B0604020202020204" pitchFamily="34" charset="0"/>
              </a:rPr>
              <a:t>Kanita</a:t>
            </a:r>
            <a:r>
              <a:rPr lang="en-US" sz="1200" b="1" kern="1200" dirty="0">
                <a:solidFill>
                  <a:schemeClr val="tx1"/>
                </a:solidFill>
                <a:effectLst/>
                <a:latin typeface="Arial" panose="020B0604020202020204" pitchFamily="34" charset="0"/>
                <a:ea typeface="+mn-ea"/>
                <a:cs typeface="Arial" panose="020B0604020202020204" pitchFamily="34" charset="0"/>
              </a:rPr>
              <a:t> Salic</a:t>
            </a:r>
            <a:r>
              <a:rPr lang="en-US" sz="1200" b="1" kern="1200" baseline="30000" dirty="0">
                <a:solidFill>
                  <a:schemeClr val="tx1"/>
                </a:solidFill>
                <a:effectLst/>
                <a:latin typeface="Arial" panose="020B0604020202020204" pitchFamily="34" charset="0"/>
                <a:ea typeface="+mn-ea"/>
                <a:cs typeface="Arial" panose="020B0604020202020204" pitchFamily="34" charset="0"/>
              </a:rPr>
              <a:t>1</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Martine C. Morrison</a:t>
            </a:r>
            <a:r>
              <a:rPr lang="en-US" sz="1200" b="1" kern="1200" baseline="30000" dirty="0">
                <a:solidFill>
                  <a:schemeClr val="tx1"/>
                </a:solidFill>
                <a:effectLst/>
                <a:latin typeface="Arial" panose="020B0604020202020204" pitchFamily="34" charset="0"/>
                <a:ea typeface="+mn-ea"/>
                <a:cs typeface="Arial" panose="020B0604020202020204" pitchFamily="34" charset="0"/>
              </a:rPr>
              <a:t>1</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Robert Kleemann</a:t>
            </a:r>
            <a:r>
              <a:rPr lang="en-US" sz="1200" b="1" kern="1200" baseline="30000" dirty="0">
                <a:solidFill>
                  <a:schemeClr val="tx1"/>
                </a:solidFill>
                <a:effectLst/>
                <a:latin typeface="Arial" panose="020B0604020202020204" pitchFamily="34" charset="0"/>
                <a:ea typeface="+mn-ea"/>
                <a:cs typeface="Arial" panose="020B0604020202020204" pitchFamily="34" charset="0"/>
              </a:rPr>
              <a:t>1</a:t>
            </a:r>
            <a:r>
              <a:rPr lang="de-DE"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Arial" panose="020B0604020202020204" pitchFamily="34" charset="0"/>
                <a:ea typeface="+mn-ea"/>
                <a:cs typeface="Arial" panose="020B0604020202020204" pitchFamily="34" charset="0"/>
              </a:rPr>
              <a:t>Amanda Kiliaan</a:t>
            </a:r>
            <a:r>
              <a:rPr lang="en-US" sz="1200" b="1" kern="1200" baseline="30000" dirty="0">
                <a:solidFill>
                  <a:schemeClr val="tx1"/>
                </a:solidFill>
                <a:effectLst/>
                <a:latin typeface="Arial" panose="020B0604020202020204" pitchFamily="34" charset="0"/>
                <a:ea typeface="+mn-ea"/>
                <a:cs typeface="Arial" panose="020B0604020202020204" pitchFamily="34" charset="0"/>
              </a:rPr>
              <a:t>2</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i="1" kern="1200" baseline="30000" dirty="0">
                <a:solidFill>
                  <a:schemeClr val="tx1"/>
                </a:solidFill>
                <a:effectLst/>
                <a:latin typeface="Arial" panose="020B0604020202020204" pitchFamily="34" charset="0"/>
                <a:ea typeface="+mn-ea"/>
                <a:cs typeface="Arial" panose="020B0604020202020204" pitchFamily="34" charset="0"/>
              </a:rPr>
              <a:t>1</a:t>
            </a:r>
            <a:r>
              <a:rPr lang="en-US" sz="1200" i="1" kern="1200" dirty="0">
                <a:solidFill>
                  <a:schemeClr val="tx1"/>
                </a:solidFill>
                <a:effectLst/>
                <a:latin typeface="Arial" panose="020B0604020202020204" pitchFamily="34" charset="0"/>
                <a:ea typeface="+mn-ea"/>
                <a:cs typeface="Arial" panose="020B0604020202020204" pitchFamily="34" charset="0"/>
              </a:rPr>
              <a:t>The Netherlands </a:t>
            </a:r>
            <a:r>
              <a:rPr lang="en-US" sz="1200" i="1" kern="1200" dirty="0" err="1">
                <a:solidFill>
                  <a:schemeClr val="tx1"/>
                </a:solidFill>
                <a:effectLst/>
                <a:latin typeface="Arial" panose="020B0604020202020204" pitchFamily="34" charset="0"/>
                <a:ea typeface="+mn-ea"/>
                <a:cs typeface="Arial" panose="020B0604020202020204" pitchFamily="34" charset="0"/>
              </a:rPr>
              <a:t>Organisation</a:t>
            </a:r>
            <a:r>
              <a:rPr lang="en-US" sz="1200" i="1" kern="1200" dirty="0">
                <a:solidFill>
                  <a:schemeClr val="tx1"/>
                </a:solidFill>
                <a:effectLst/>
                <a:latin typeface="Arial" panose="020B0604020202020204" pitchFamily="34" charset="0"/>
                <a:ea typeface="+mn-ea"/>
                <a:cs typeface="Arial" panose="020B0604020202020204" pitchFamily="34" charset="0"/>
              </a:rPr>
              <a:t> for Applied Scientific Research (TNO), Metabolic Health Research, Leiden, Netherlands</a:t>
            </a:r>
            <a:r>
              <a:rPr lang="de-DE"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2</a:t>
            </a:r>
            <a:r>
              <a:rPr lang="en-US" sz="1200" i="1" kern="1200" dirty="0">
                <a:solidFill>
                  <a:schemeClr val="tx1"/>
                </a:solidFill>
                <a:effectLst/>
                <a:latin typeface="Arial" panose="020B0604020202020204" pitchFamily="34" charset="0"/>
                <a:ea typeface="+mn-ea"/>
                <a:cs typeface="Arial" panose="020B0604020202020204" pitchFamily="34" charset="0"/>
              </a:rPr>
              <a:t>Radboud university medical center, Department of Anatomy, Donders Institute for Brain, Cognition and Behavior, Nijmegen, Netherlands</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None/>
            </a:pPr>
            <a:r>
              <a:rPr lang="en-US" sz="800" b="1" dirty="0">
                <a:effectLst/>
                <a:latin typeface="Arial" panose="020B0604020202020204" pitchFamily="34"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effectLst/>
                <a:latin typeface="Arial" panose="020B0604020202020204" pitchFamily="34" charset="0"/>
                <a:ea typeface="Times New Roman" panose="02020603050405020304" pitchFamily="18" charset="0"/>
              </a:rPr>
              <a:t>Background and aims:</a:t>
            </a:r>
            <a:r>
              <a:rPr lang="en-US" sz="800" b="1" dirty="0">
                <a:effectLst/>
                <a:latin typeface="Arial" panose="020B0604020202020204" pitchFamily="34" charset="0"/>
                <a:ea typeface="Calibri" panose="020F050202020403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There is an increasing interest to elucidate the health effects of short-chain fatty acids (SCFAs) on metabolism, obesity and brain function. Obesity is often associated with the development of non-alcoholic steatohepatitis (NASH) and cognitive impairment. We herein investigated potential health effects of the SCFA propionic acid (PA) on NASH development and brain function including cognition and behavior readouts.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None/>
            </a:pPr>
            <a:endParaRPr lang="en-US" sz="800" b="1"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effectLst/>
                <a:latin typeface="Arial" panose="020B0604020202020204" pitchFamily="34" charset="0"/>
                <a:ea typeface="Calibri" panose="020F0502020204030204" pitchFamily="34" charset="0"/>
              </a:rPr>
              <a:t>Methods</a:t>
            </a:r>
            <a:r>
              <a:rPr lang="en-US" sz="800" dirty="0">
                <a:effectLst/>
                <a:latin typeface="Arial" panose="020B0604020202020204" pitchFamily="34" charset="0"/>
                <a:ea typeface="Calibri" panose="020F050202020403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During 17 weeks of run-in, LDLR-/-.Leiden mice received either high-fat diet (HFD) to establish obesity or chow as control. Obese mice were matched into groups (n=15/group) and treated with propionic acid (PA+HFD), or a reference fatty acid (caproic acid; CA+HFD), or HFD without supplements (HFD). Cognitive and behavioral effects, as well as metabolic and inflammatory risk factors, were assessed prior to and after 12 weeks of treatment. At endpoint, liver and adipose tissue pathology were histologically and biochemically analyzed.</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None/>
            </a:pPr>
            <a:endParaRPr lang="en-US" sz="800" b="1"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effectLst/>
                <a:latin typeface="Arial" panose="020B0604020202020204" pitchFamily="34" charset="0"/>
                <a:ea typeface="Calibri" panose="020F0502020204030204" pitchFamily="34" charset="0"/>
              </a:rPr>
              <a:t>Results: </a:t>
            </a:r>
            <a:r>
              <a:rPr lang="en-US" sz="1200" kern="1200" dirty="0">
                <a:solidFill>
                  <a:schemeClr val="tx1"/>
                </a:solidFill>
                <a:effectLst/>
                <a:latin typeface="Arial" panose="020B0604020202020204" pitchFamily="34" charset="0"/>
                <a:ea typeface="+mn-ea"/>
                <a:cs typeface="Arial" panose="020B0604020202020204" pitchFamily="34" charset="0"/>
              </a:rPr>
              <a:t>PA, but not reference CA, reduced body weight and this effect was independent of food intake. PA also reduced fasting insulin levels and plasma cholesterol levels relative to the start of intervention. In addition, PA reduced total and subcutaneous fat mass, but did not affect WAT inflammation. Histopathological analysis of the liver demonstrated that PA reduced </a:t>
            </a:r>
            <a:r>
              <a:rPr lang="en-US" sz="1200" kern="1200" dirty="0" err="1">
                <a:solidFill>
                  <a:schemeClr val="tx1"/>
                </a:solidFill>
                <a:effectLst/>
                <a:latin typeface="Arial" panose="020B0604020202020204" pitchFamily="34" charset="0"/>
                <a:ea typeface="+mn-ea"/>
                <a:cs typeface="Arial" panose="020B0604020202020204" pitchFamily="34" charset="0"/>
              </a:rPr>
              <a:t>macrovesicular</a:t>
            </a:r>
            <a:r>
              <a:rPr lang="en-US" sz="1200" kern="1200" dirty="0">
                <a:solidFill>
                  <a:schemeClr val="tx1"/>
                </a:solidFill>
                <a:effectLst/>
                <a:latin typeface="Arial" panose="020B0604020202020204" pitchFamily="34" charset="0"/>
                <a:ea typeface="+mn-ea"/>
                <a:cs typeface="Arial" panose="020B0604020202020204" pitchFamily="34" charset="0"/>
              </a:rPr>
              <a:t> steatosis, hypertrophy and inflammation. Consistent herewith, PA reduced the inflammatory marker serum amyloid A and tended to increase intrahepatic ketone bodies (β-hydroxybutyrate), and lowered the hepatic collagen content. PA treatment did not affect normal behavior in the open field test but mice showed impaired spatial memory, i.e. the latency to find the platform in the Morris water maze was increased. In line with these findings, synaptophysin expression in the hippocampus and </a:t>
            </a:r>
            <a:r>
              <a:rPr lang="en-US" sz="1200" kern="1200" dirty="0" err="1">
                <a:solidFill>
                  <a:schemeClr val="tx1"/>
                </a:solidFill>
                <a:effectLst/>
                <a:latin typeface="Arial" panose="020B0604020202020204" pitchFamily="34" charset="0"/>
                <a:ea typeface="+mn-ea"/>
                <a:cs typeface="Arial" panose="020B0604020202020204" pitchFamily="34" charset="0"/>
              </a:rPr>
              <a:t>vasoactivity</a:t>
            </a:r>
            <a:r>
              <a:rPr lang="en-US" sz="1200" kern="1200" dirty="0">
                <a:solidFill>
                  <a:schemeClr val="tx1"/>
                </a:solidFill>
                <a:effectLst/>
                <a:latin typeface="Arial" panose="020B0604020202020204" pitchFamily="34" charset="0"/>
                <a:ea typeface="+mn-ea"/>
                <a:cs typeface="Arial" panose="020B0604020202020204" pitchFamily="34" charset="0"/>
              </a:rPr>
              <a:t> in both the cortex and hippocampus and mitochondrial activity in the cerebellum was decreased by PA. The reference fatty acid CA exerted no effects on the above readouts.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1" dirty="0">
              <a:effectLst/>
              <a:latin typeface="Arial" panose="020B0604020202020204" pitchFamily="34" charset="0"/>
              <a:ea typeface="Calibri" panose="020F0502020204030204" pitchFamily="34" charset="0"/>
            </a:endParaRPr>
          </a:p>
          <a:p>
            <a:pPr marL="0" indent="0">
              <a:buNone/>
            </a:pPr>
            <a:r>
              <a:rPr lang="en-US" sz="800" b="1" dirty="0">
                <a:effectLst/>
                <a:latin typeface="Arial" panose="020B0604020202020204" pitchFamily="34" charset="0"/>
                <a:ea typeface="Calibri" panose="020F0502020204030204" pitchFamily="34" charset="0"/>
              </a:rPr>
              <a:t>Conclusions</a:t>
            </a:r>
            <a:r>
              <a:rPr lang="en-US" sz="800" dirty="0">
                <a:effectLst/>
                <a:latin typeface="Arial" panose="020B0604020202020204" pitchFamily="34" charset="0"/>
                <a:ea typeface="Calibri" panose="020F050202020403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Overall, PA exerted pronounced positive effects on metabolic risk factors (insulin, cholesterol, adipose mass) and attenuated the development of NASH and liver fibrosis. The observed higher levels of intrahepatic ketone bodies suggest that lipid β-oxidation is increased which may contribute to the health effects in the liver and reduced fat mass. Contrarily, PA negatively affected spatial memory, which could be a result of reduced synaptophysin expression and decreased mitochondrial function in the brain leading to impaired neurotransmitter signaling and cognitive performance.</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3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20</a:t>
            </a:fld>
            <a:endParaRPr lang="en-GB" dirty="0"/>
          </a:p>
        </p:txBody>
      </p:sp>
    </p:spTree>
    <p:extLst>
      <p:ext uri="{BB962C8B-B14F-4D97-AF65-F5344CB8AC3E}">
        <p14:creationId xmlns:p14="http://schemas.microsoft.com/office/powerpoint/2010/main" val="1170181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300" i="1" kern="1200" dirty="0">
                <a:solidFill>
                  <a:schemeClr val="tx1"/>
                </a:solidFill>
                <a:effectLst/>
                <a:latin typeface="Arial" panose="020B0604020202020204" pitchFamily="34" charset="0"/>
                <a:ea typeface="+mn-ea"/>
                <a:cs typeface="Arial" panose="020B0604020202020204" pitchFamily="34" charset="0"/>
              </a:rPr>
              <a:t>Abbreviations: NASH, non-alcoholic steatohepatitis; PA, propionic acid</a:t>
            </a:r>
            <a:endParaRPr lang="en-GB" sz="700" i="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300" i="1"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300" u="sng" kern="1200" dirty="0">
                <a:solidFill>
                  <a:schemeClr val="tx1"/>
                </a:solidFill>
                <a:effectLst/>
                <a:latin typeface="Arial" panose="020B0604020202020204" pitchFamily="34" charset="0"/>
                <a:ea typeface="+mn-ea"/>
                <a:cs typeface="Arial" panose="020B0604020202020204" pitchFamily="34" charset="0"/>
              </a:rPr>
              <a:t>Full abstract</a:t>
            </a:r>
          </a:p>
          <a:p>
            <a:pPr marL="0" marR="0" lvl="0" indent="0" algn="l" defTabSz="914400" rtl="0" eaLnBrk="1" fontAlgn="auto" latinLnBrk="0" hangingPunct="1">
              <a:lnSpc>
                <a:spcPct val="100000"/>
              </a:lnSpc>
              <a:spcBef>
                <a:spcPts val="0"/>
              </a:spcBef>
              <a:spcAft>
                <a:spcPts val="0"/>
              </a:spcAft>
              <a:buClrTx/>
              <a:buSzTx/>
              <a:buNone/>
              <a:tabLst/>
              <a:defRPr/>
            </a:pPr>
            <a:endParaRPr lang="en-GB" sz="3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FontTx/>
              <a:buNone/>
            </a:pPr>
            <a:r>
              <a:rPr lang="en-US" sz="11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P02-16</a:t>
            </a:r>
          </a:p>
          <a:p>
            <a:pPr marL="0" indent="0" algn="l">
              <a:spcAft>
                <a:spcPts val="0"/>
              </a:spcAft>
              <a:buFontTx/>
              <a:buNone/>
            </a:pPr>
            <a:r>
              <a:rPr lang="en-US" sz="800" b="1" kern="0" dirty="0">
                <a:solidFill>
                  <a:srgbClr val="5B9BD5"/>
                </a:solidFill>
                <a:effectLst/>
                <a:latin typeface="Arial" panose="020B0604020202020204" pitchFamily="34" charset="0"/>
                <a:ea typeface="Times New Roman" panose="02020603050405020304" pitchFamily="18" charset="0"/>
                <a:cs typeface="Calibri Light" panose="020F0302020204030204" pitchFamily="34" charset="0"/>
              </a:rPr>
              <a:t>Propionic acid intervention in obese </a:t>
            </a:r>
            <a:r>
              <a:rPr lang="en-US" sz="800" b="1" kern="0" dirty="0" err="1">
                <a:solidFill>
                  <a:srgbClr val="5B9BD5"/>
                </a:solidFill>
                <a:effectLst/>
                <a:latin typeface="Arial" panose="020B0604020202020204" pitchFamily="34" charset="0"/>
                <a:ea typeface="Times New Roman" panose="02020603050405020304" pitchFamily="18" charset="0"/>
                <a:cs typeface="Calibri Light" panose="020F0302020204030204" pitchFamily="34" charset="0"/>
              </a:rPr>
              <a:t>Ldlr</a:t>
            </a:r>
            <a:r>
              <a:rPr lang="en-US" sz="800" b="1" kern="0" dirty="0">
                <a:solidFill>
                  <a:srgbClr val="5B9BD5"/>
                </a:solidFill>
                <a:effectLst/>
                <a:latin typeface="Arial" panose="020B0604020202020204" pitchFamily="34" charset="0"/>
                <a:ea typeface="Times New Roman" panose="02020603050405020304" pitchFamily="18" charset="0"/>
                <a:cs typeface="Calibri Light" panose="020F0302020204030204" pitchFamily="34" charset="0"/>
              </a:rPr>
              <a:t>-/-.Leiden mice attenuates NASH development, but negatively affects cognition</a:t>
            </a:r>
            <a:endParaRPr lang="en-US" sz="11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indent="0" algn="l">
              <a:spcAft>
                <a:spcPts val="0"/>
              </a:spcAft>
              <a:buFontTx/>
              <a:buNone/>
            </a:pPr>
            <a:endParaRPr lang="en-US" sz="800" b="1" u="sng" dirty="0">
              <a:effectLst/>
              <a:latin typeface="Arial" panose="020B0604020202020204" pitchFamily="34" charset="0"/>
              <a:ea typeface="Times New Roman" panose="02020603050405020304" pitchFamily="18" charset="0"/>
            </a:endParaRPr>
          </a:p>
          <a:p>
            <a:pPr marL="0" indent="0">
              <a:buNone/>
            </a:pPr>
            <a:r>
              <a:rPr lang="en-US" sz="800" b="1" u="sng" kern="1200" dirty="0">
                <a:solidFill>
                  <a:schemeClr val="tx1"/>
                </a:solidFill>
                <a:effectLst/>
                <a:latin typeface="Arial" panose="020B0604020202020204" pitchFamily="34" charset="0"/>
                <a:ea typeface="+mn-ea"/>
                <a:cs typeface="Arial" panose="020B0604020202020204" pitchFamily="34" charset="0"/>
              </a:rPr>
              <a:t>Eveline Gart</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Anouk Tengeler</a:t>
            </a:r>
            <a:r>
              <a:rPr lang="en-US" sz="800" b="1" kern="1200" baseline="30000" dirty="0">
                <a:solidFill>
                  <a:schemeClr val="tx1"/>
                </a:solidFill>
                <a:effectLst/>
                <a:latin typeface="Arial" panose="020B0604020202020204" pitchFamily="34" charset="0"/>
                <a:ea typeface="+mn-ea"/>
                <a:cs typeface="Arial" panose="020B0604020202020204" pitchFamily="34" charset="0"/>
              </a:rPr>
              <a:t>2</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Wim van Duyvenvoorde</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err="1">
                <a:solidFill>
                  <a:schemeClr val="tx1"/>
                </a:solidFill>
                <a:effectLst/>
                <a:latin typeface="Arial" panose="020B0604020202020204" pitchFamily="34" charset="0"/>
                <a:ea typeface="+mn-ea"/>
                <a:cs typeface="Arial" panose="020B0604020202020204" pitchFamily="34" charset="0"/>
              </a:rPr>
              <a:t>Kanita</a:t>
            </a:r>
            <a:r>
              <a:rPr lang="en-US" sz="800" b="1" kern="1200" dirty="0">
                <a:solidFill>
                  <a:schemeClr val="tx1"/>
                </a:solidFill>
                <a:effectLst/>
                <a:latin typeface="Arial" panose="020B0604020202020204" pitchFamily="34" charset="0"/>
                <a:ea typeface="+mn-ea"/>
                <a:cs typeface="Arial" panose="020B0604020202020204" pitchFamily="34" charset="0"/>
              </a:rPr>
              <a:t> Salic</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Martine C. Morrison</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Robert Kleemann</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Amanda Kiliaan</a:t>
            </a:r>
            <a:r>
              <a:rPr lang="en-US" sz="800" b="1" kern="1200" baseline="30000" dirty="0">
                <a:solidFill>
                  <a:schemeClr val="tx1"/>
                </a:solidFill>
                <a:effectLst/>
                <a:latin typeface="Arial" panose="020B0604020202020204" pitchFamily="34" charset="0"/>
                <a:ea typeface="+mn-ea"/>
                <a:cs typeface="Arial" panose="020B0604020202020204" pitchFamily="34" charset="0"/>
              </a:rPr>
              <a:t>2</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The Netherlands </a:t>
            </a:r>
            <a:r>
              <a:rPr lang="en-US" sz="800" i="1" kern="1200" dirty="0" err="1">
                <a:solidFill>
                  <a:schemeClr val="tx1"/>
                </a:solidFill>
                <a:effectLst/>
                <a:latin typeface="Arial" panose="020B0604020202020204" pitchFamily="34" charset="0"/>
                <a:ea typeface="+mn-ea"/>
                <a:cs typeface="Arial" panose="020B0604020202020204" pitchFamily="34" charset="0"/>
              </a:rPr>
              <a:t>Organisation</a:t>
            </a:r>
            <a:r>
              <a:rPr lang="en-US" sz="800" i="1" kern="1200" dirty="0">
                <a:solidFill>
                  <a:schemeClr val="tx1"/>
                </a:solidFill>
                <a:effectLst/>
                <a:latin typeface="Arial" panose="020B0604020202020204" pitchFamily="34" charset="0"/>
                <a:ea typeface="+mn-ea"/>
                <a:cs typeface="Arial" panose="020B0604020202020204" pitchFamily="34" charset="0"/>
              </a:rPr>
              <a:t> for Applied Scientific Research (TNO), Metabolic Health Research, Leiden, Netherlands</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Radboud university medical center, Department of Anatomy, Donders Institute for Brain, Cognition and Behavior, Nijmegen, Netherlands</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None/>
            </a:pPr>
            <a:r>
              <a:rPr lang="en-US" sz="300" b="1" dirty="0">
                <a:effectLst/>
                <a:latin typeface="Arial" panose="020B0604020202020204" pitchFamily="34" charset="0"/>
                <a:ea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00" b="1" dirty="0">
                <a:effectLst/>
                <a:latin typeface="Arial" panose="020B0604020202020204" pitchFamily="34" charset="0"/>
                <a:ea typeface="Times New Roman" panose="02020603050405020304" pitchFamily="18" charset="0"/>
              </a:rPr>
              <a:t>Background and aims:</a:t>
            </a:r>
            <a:r>
              <a:rPr lang="en-US" sz="300" b="1" dirty="0">
                <a:effectLst/>
                <a:latin typeface="Arial" panose="020B0604020202020204" pitchFamily="34" charset="0"/>
                <a:ea typeface="Calibri" panose="020F050202020403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There is an increasing interest to elucidate the health effects of short-chain fatty acids (SCFAs) on metabolism, obesity and brain function. Obesity is often associated with the development of non-alcoholic steatohepatitis (NASH) and cognitive impairment. We herein investigated potential health effects of the SCFA propionic acid (PA) on NASH development and brain function including cognition and behavior readouts.</a:t>
            </a:r>
            <a:endParaRPr lang="en-GB" sz="3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None/>
            </a:pPr>
            <a:endParaRPr lang="en-US" sz="300" b="1"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00" b="1" dirty="0">
                <a:effectLst/>
                <a:latin typeface="Arial" panose="020B0604020202020204" pitchFamily="34" charset="0"/>
                <a:ea typeface="Calibri" panose="020F0502020204030204" pitchFamily="34" charset="0"/>
              </a:rPr>
              <a:t>Methods</a:t>
            </a:r>
            <a:r>
              <a:rPr lang="en-US" sz="300" dirty="0">
                <a:effectLst/>
                <a:latin typeface="Arial" panose="020B0604020202020204" pitchFamily="34" charset="0"/>
                <a:ea typeface="Calibri" panose="020F050202020403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During 17 weeks of run-in, LDLR-/-.Leiden mice received either high-fat diet (HFD) to establish obesity or chow as control. Obese mice were matched into groups (n=15/group) and treated with propionic acid (PA+HFD), or a reference fatty acid (caproic acid; CA+HFD), or HFD without supplements (HFD). Cognitive and behavioral effects, as well as metabolic and inflammatory risk factors, were assessed prior to and after 12 weeks of treatment. At endpoint, liver and adipose tissue pathology were histologically and biochemically analyzed.</a:t>
            </a:r>
            <a:endParaRPr lang="en-GB" sz="3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None/>
            </a:pPr>
            <a:endParaRPr lang="en-US" sz="300" b="1"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00" b="1" dirty="0">
                <a:effectLst/>
                <a:latin typeface="Arial" panose="020B0604020202020204" pitchFamily="34" charset="0"/>
                <a:ea typeface="Calibri" panose="020F0502020204030204" pitchFamily="34" charset="0"/>
              </a:rPr>
              <a:t>Results: </a:t>
            </a:r>
            <a:r>
              <a:rPr lang="en-US" sz="800" kern="1200" dirty="0">
                <a:solidFill>
                  <a:schemeClr val="tx1"/>
                </a:solidFill>
                <a:effectLst/>
                <a:latin typeface="Arial" panose="020B0604020202020204" pitchFamily="34" charset="0"/>
                <a:ea typeface="+mn-ea"/>
                <a:cs typeface="Arial" panose="020B0604020202020204" pitchFamily="34" charset="0"/>
              </a:rPr>
              <a:t>PA, but not reference CA, reduced body weight and this effect was independent of food intake. PA also reduced fasting insulin levels and plasma cholesterol levels relative to the start of intervention. In addition, PA reduced total and subcutaneous fat mass, but did not affect WAT inflammation. Histopathological analysis of the liver demonstrated that PA reduced </a:t>
            </a:r>
            <a:r>
              <a:rPr lang="en-US" sz="800" kern="1200" dirty="0" err="1">
                <a:solidFill>
                  <a:schemeClr val="tx1"/>
                </a:solidFill>
                <a:effectLst/>
                <a:latin typeface="Arial" panose="020B0604020202020204" pitchFamily="34" charset="0"/>
                <a:ea typeface="+mn-ea"/>
                <a:cs typeface="Arial" panose="020B0604020202020204" pitchFamily="34" charset="0"/>
              </a:rPr>
              <a:t>macrovesicular</a:t>
            </a:r>
            <a:r>
              <a:rPr lang="en-US" sz="800" kern="1200" dirty="0">
                <a:solidFill>
                  <a:schemeClr val="tx1"/>
                </a:solidFill>
                <a:effectLst/>
                <a:latin typeface="Arial" panose="020B0604020202020204" pitchFamily="34" charset="0"/>
                <a:ea typeface="+mn-ea"/>
                <a:cs typeface="Arial" panose="020B0604020202020204" pitchFamily="34" charset="0"/>
              </a:rPr>
              <a:t> steatosis, hypertrophy and inflammation. Consistent herewith, PA reduced the inflammatory marker serum amyloid A and tended to increase intrahepatic ketone bodies (β-hydroxybutyrate), and lowered the hepatic collagen content. PA treatment did not affect normal behavior in the open field test but mice showed impaired spatial memory, i.e. the latency to find the platform in the Morris water maze was increased. In line with these findings, synaptophysin expression in the hippocampus and </a:t>
            </a:r>
            <a:r>
              <a:rPr lang="en-US" sz="800" kern="1200" dirty="0" err="1">
                <a:solidFill>
                  <a:schemeClr val="tx1"/>
                </a:solidFill>
                <a:effectLst/>
                <a:latin typeface="Arial" panose="020B0604020202020204" pitchFamily="34" charset="0"/>
                <a:ea typeface="+mn-ea"/>
                <a:cs typeface="Arial" panose="020B0604020202020204" pitchFamily="34" charset="0"/>
              </a:rPr>
              <a:t>vasoactivity</a:t>
            </a:r>
            <a:r>
              <a:rPr lang="en-US" sz="800" kern="1200" dirty="0">
                <a:solidFill>
                  <a:schemeClr val="tx1"/>
                </a:solidFill>
                <a:effectLst/>
                <a:latin typeface="Arial" panose="020B0604020202020204" pitchFamily="34" charset="0"/>
                <a:ea typeface="+mn-ea"/>
                <a:cs typeface="Arial" panose="020B0604020202020204" pitchFamily="34" charset="0"/>
              </a:rPr>
              <a:t> in both the cortex and hippocampus and mitochondrial activity in the cerebellum was decreased by PA. The reference fatty acid CA exerted no effects on the above readouts.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300" b="1" dirty="0">
              <a:effectLst/>
              <a:latin typeface="Arial" panose="020B0604020202020204" pitchFamily="34" charset="0"/>
              <a:ea typeface="Calibri" panose="020F0502020204030204" pitchFamily="34" charset="0"/>
            </a:endParaRPr>
          </a:p>
          <a:p>
            <a:pPr marL="0" indent="0">
              <a:buNone/>
            </a:pPr>
            <a:r>
              <a:rPr lang="en-US" sz="300" b="1" dirty="0">
                <a:effectLst/>
                <a:latin typeface="Arial" panose="020B0604020202020204" pitchFamily="34" charset="0"/>
                <a:ea typeface="Calibri" panose="020F0502020204030204" pitchFamily="34" charset="0"/>
              </a:rPr>
              <a:t>Conclusions</a:t>
            </a:r>
            <a:r>
              <a:rPr lang="en-US" sz="300" dirty="0">
                <a:effectLst/>
                <a:latin typeface="Arial" panose="020B0604020202020204" pitchFamily="34" charset="0"/>
                <a:ea typeface="Calibri" panose="020F0502020204030204" pitchFamily="34" charset="0"/>
              </a:rPr>
              <a:t>: </a:t>
            </a:r>
            <a:r>
              <a:rPr lang="en-US" sz="800" kern="1200" dirty="0">
                <a:solidFill>
                  <a:schemeClr val="tx1"/>
                </a:solidFill>
                <a:effectLst/>
                <a:latin typeface="Arial" panose="020B0604020202020204" pitchFamily="34" charset="0"/>
                <a:ea typeface="+mn-ea"/>
                <a:cs typeface="Arial" panose="020B0604020202020204" pitchFamily="34" charset="0"/>
              </a:rPr>
              <a:t>Overall, PA exerted pronounced positive effects on metabolic risk factors (insulin, cholesterol, adipose mass) and attenuated the development of NASH and liver fibrosis. The observed higher levels of intrahepatic ketone bodies suggest that lipid β-oxidation is increased which may contribute to the health effects in the liver and reduced fat mass. Contrarily, PA negatively affected spatial memory, which could be a result of reduced synaptophysin expression and decreased mitochondrial function in the brain leading to impaired neurotransmitter signaling and cognitive performance.</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21</a:t>
            </a:fld>
            <a:endParaRPr lang="en-GB" dirty="0"/>
          </a:p>
        </p:txBody>
      </p:sp>
    </p:spTree>
    <p:extLst>
      <p:ext uri="{BB962C8B-B14F-4D97-AF65-F5344CB8AC3E}">
        <p14:creationId xmlns:p14="http://schemas.microsoft.com/office/powerpoint/2010/main" val="2599472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b="0" i="1" kern="1200" dirty="0">
                <a:solidFill>
                  <a:schemeClr val="tx1"/>
                </a:solidFill>
                <a:effectLst/>
                <a:latin typeface="Arial" panose="020B0604020202020204" pitchFamily="34" charset="0"/>
                <a:ea typeface="+mn-ea"/>
                <a:cs typeface="Arial" panose="020B0604020202020204" pitchFamily="34" charset="0"/>
              </a:rPr>
              <a:t>Abbreviations: LACU, lifetime alcoholic cumulative units; </a:t>
            </a:r>
            <a:r>
              <a:rPr lang="en-US" sz="800" i="1" kern="1200" dirty="0">
                <a:solidFill>
                  <a:schemeClr val="tx1"/>
                </a:solidFill>
                <a:effectLst/>
                <a:latin typeface="Arial" panose="020B0604020202020204" pitchFamily="34" charset="0"/>
                <a:ea typeface="+mn-ea"/>
                <a:cs typeface="Arial" panose="020B0604020202020204" pitchFamily="34" charset="0"/>
              </a:rPr>
              <a:t>NAFLD, </a:t>
            </a:r>
            <a:r>
              <a:rPr lang="en-US" sz="800" i="1" dirty="0"/>
              <a:t>non-alcoholic fatty liver disease; </a:t>
            </a:r>
            <a:r>
              <a:rPr lang="en-US" sz="800" i="1" dirty="0">
                <a:latin typeface="Arial" panose="020B0604020202020204" pitchFamily="34" charset="0"/>
                <a:cs typeface="Arial" panose="020B0604020202020204" pitchFamily="34" charset="0"/>
              </a:rPr>
              <a:t>SWE, shear-wave elastography.</a:t>
            </a:r>
            <a:endParaRPr lang="en-US" sz="800" b="0" i="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0" u="sng" kern="1200" dirty="0">
                <a:solidFill>
                  <a:schemeClr val="tx1"/>
                </a:solidFill>
                <a:effectLst/>
                <a:latin typeface="Arial" panose="020B0604020202020204" pitchFamily="34" charset="0"/>
                <a:ea typeface="+mn-ea"/>
                <a:cs typeface="Arial" panose="020B0604020202020204" pitchFamily="34" charset="0"/>
              </a:rPr>
              <a:t>Full abstract</a:t>
            </a: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P04-14YI</a:t>
            </a: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Moderate alcohol consumption is associated with higher grade of liver fibrosis in patients with non-alcoholic fatty liver disease </a:t>
            </a: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u="sng" kern="1200" dirty="0">
                <a:solidFill>
                  <a:schemeClr val="tx1"/>
                </a:solidFill>
                <a:effectLst/>
                <a:latin typeface="Arial" panose="020B0604020202020204" pitchFamily="34" charset="0"/>
                <a:ea typeface="+mn-ea"/>
                <a:cs typeface="Arial" panose="020B0604020202020204" pitchFamily="34" charset="0"/>
              </a:rPr>
              <a:t>Lorenzo Mulazzani</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Margherita Alvisi</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Elisabetta Goio</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Tommaso Lotti</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Francesco Tovoli</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Simona Leoni</a:t>
            </a:r>
            <a:r>
              <a:rPr lang="en-US" sz="800" b="1" kern="1200" baseline="30000" dirty="0">
                <a:solidFill>
                  <a:schemeClr val="tx1"/>
                </a:solidFill>
                <a:effectLst/>
                <a:latin typeface="Arial" panose="020B0604020202020204" pitchFamily="34" charset="0"/>
                <a:ea typeface="+mn-ea"/>
                <a:cs typeface="Arial" panose="020B0604020202020204" pitchFamily="34" charset="0"/>
              </a:rPr>
              <a:t>2</a:t>
            </a:r>
            <a:r>
              <a:rPr lang="de-DE" sz="800" b="1" kern="1200" dirty="0">
                <a:solidFill>
                  <a:schemeClr val="tx1"/>
                </a:solidFill>
                <a:effectLst/>
                <a:latin typeface="Arial" panose="020B0604020202020204" pitchFamily="34" charset="0"/>
                <a:ea typeface="+mn-ea"/>
                <a:cs typeface="Arial" panose="020B0604020202020204" pitchFamily="34" charset="0"/>
              </a:rPr>
              <a:t>, Luigi Bolondi</a:t>
            </a:r>
            <a:r>
              <a:rPr lang="de-DE"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Fabio Piscaglia</a:t>
            </a:r>
            <a:r>
              <a:rPr lang="en-US" sz="800" b="1" kern="1200" baseline="30000" dirty="0">
                <a:solidFill>
                  <a:schemeClr val="tx1"/>
                </a:solidFill>
                <a:effectLst/>
                <a:latin typeface="Arial" panose="020B0604020202020204" pitchFamily="34" charset="0"/>
                <a:ea typeface="+mn-ea"/>
                <a:cs typeface="Arial" panose="020B0604020202020204" pitchFamily="34" charset="0"/>
              </a:rPr>
              <a:t>1</a:t>
            </a:r>
            <a:r>
              <a:rPr lang="de-DE" sz="800" b="1" kern="1200" dirty="0">
                <a:solidFill>
                  <a:schemeClr val="tx1"/>
                </a:solidFill>
                <a:effectLst/>
                <a:latin typeface="Arial" panose="020B0604020202020204" pitchFamily="34" charset="0"/>
                <a:ea typeface="+mn-ea"/>
                <a:cs typeface="Arial" panose="020B0604020202020204" pitchFamily="34" charset="0"/>
              </a:rPr>
              <a:t>, </a:t>
            </a:r>
            <a:r>
              <a:rPr lang="en-US" sz="800" b="1" kern="1200" dirty="0">
                <a:solidFill>
                  <a:schemeClr val="tx1"/>
                </a:solidFill>
                <a:effectLst/>
                <a:latin typeface="Arial" panose="020B0604020202020204" pitchFamily="34" charset="0"/>
                <a:ea typeface="+mn-ea"/>
                <a:cs typeface="Arial" panose="020B0604020202020204" pitchFamily="34" charset="0"/>
              </a:rPr>
              <a:t>Silvia Ferri</a:t>
            </a:r>
            <a:r>
              <a:rPr lang="en-US" sz="800" b="1" kern="1200" baseline="30000" dirty="0">
                <a:solidFill>
                  <a:schemeClr val="tx1"/>
                </a:solidFill>
                <a:effectLst/>
                <a:latin typeface="Arial" panose="020B0604020202020204" pitchFamily="34" charset="0"/>
                <a:ea typeface="+mn-ea"/>
                <a:cs typeface="Arial" panose="020B0604020202020204" pitchFamily="34" charset="0"/>
              </a:rPr>
              <a:t>2</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i="1" kern="1200" baseline="30000" dirty="0">
                <a:solidFill>
                  <a:schemeClr val="tx1"/>
                </a:solidFill>
                <a:effectLst/>
                <a:latin typeface="Arial" panose="020B0604020202020204" pitchFamily="34" charset="0"/>
                <a:ea typeface="+mn-ea"/>
                <a:cs typeface="Arial" panose="020B0604020202020204" pitchFamily="34" charset="0"/>
              </a:rPr>
              <a:t>1</a:t>
            </a:r>
            <a:r>
              <a:rPr lang="en-US" sz="800" i="1" kern="1200" dirty="0">
                <a:solidFill>
                  <a:schemeClr val="tx1"/>
                </a:solidFill>
                <a:effectLst/>
                <a:latin typeface="Arial" panose="020B0604020202020204" pitchFamily="34" charset="0"/>
                <a:ea typeface="+mn-ea"/>
                <a:cs typeface="Arial" panose="020B0604020202020204" pitchFamily="34" charset="0"/>
              </a:rPr>
              <a:t>University of Bologna, Unit of Internal Medicine</a:t>
            </a:r>
            <a:r>
              <a:rPr lang="de-DE" sz="800" kern="1200" dirty="0">
                <a:solidFill>
                  <a:schemeClr val="tx1"/>
                </a:solidFill>
                <a:effectLst/>
                <a:latin typeface="Arial" panose="020B0604020202020204" pitchFamily="34" charset="0"/>
                <a:ea typeface="+mn-ea"/>
                <a:cs typeface="Arial" panose="020B0604020202020204" pitchFamily="34" charset="0"/>
              </a:rPr>
              <a:t>, </a:t>
            </a:r>
            <a:r>
              <a:rPr lang="en-US" sz="800" i="1" kern="1200" baseline="30000" dirty="0">
                <a:solidFill>
                  <a:schemeClr val="tx1"/>
                </a:solidFill>
                <a:effectLst/>
                <a:latin typeface="Arial" panose="020B0604020202020204" pitchFamily="34" charset="0"/>
                <a:ea typeface="+mn-ea"/>
                <a:cs typeface="Arial" panose="020B0604020202020204" pitchFamily="34" charset="0"/>
              </a:rPr>
              <a:t>2</a:t>
            </a:r>
            <a:r>
              <a:rPr lang="en-US" sz="800" i="1" kern="1200" dirty="0">
                <a:solidFill>
                  <a:schemeClr val="tx1"/>
                </a:solidFill>
                <a:effectLst/>
                <a:latin typeface="Arial" panose="020B0604020202020204" pitchFamily="34" charset="0"/>
                <a:ea typeface="+mn-ea"/>
                <a:cs typeface="Arial" panose="020B0604020202020204" pitchFamily="34" charset="0"/>
              </a:rPr>
              <a:t>Sant'Orsola-Malpighi Hospital, Unit of Internal Medicine</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None/>
            </a:pPr>
            <a:r>
              <a:rPr lang="en-US" sz="800" b="1" dirty="0">
                <a:effectLst/>
                <a:latin typeface="Arial" panose="020B0604020202020204" pitchFamily="34" charset="0"/>
                <a:ea typeface="Times New Roman" panose="02020603050405020304" pitchFamily="18" charset="0"/>
                <a:cs typeface="Arial" panose="020B0604020202020204" pitchFamily="34" charset="0"/>
              </a:rPr>
              <a:t>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spcAft>
                <a:spcPts val="0"/>
              </a:spcAft>
              <a:buNone/>
            </a:pPr>
            <a:r>
              <a:rPr lang="en-US" sz="800" b="1" dirty="0">
                <a:effectLst/>
                <a:latin typeface="Arial" panose="020B0604020202020204" pitchFamily="34" charset="0"/>
                <a:ea typeface="Times New Roman" panose="02020603050405020304" pitchFamily="18" charset="0"/>
                <a:cs typeface="Arial" panose="020B0604020202020204" pitchFamily="34" charset="0"/>
              </a:rPr>
              <a:t>Background: </a:t>
            </a:r>
            <a:r>
              <a:rPr lang="en-GB" sz="800" dirty="0">
                <a:effectLst/>
                <a:latin typeface="Arial" panose="020B0604020202020204" pitchFamily="34" charset="0"/>
                <a:ea typeface="Calibri" panose="020F0502020204030204" pitchFamily="34" charset="0"/>
                <a:cs typeface="Arial" panose="020B0604020202020204" pitchFamily="34" charset="0"/>
              </a:rPr>
              <a:t>A moderate daily alcohol consumption (under 30 g for men and 20 g for women) is generally considered safe in patients with non-alcoholic fatty liver disease (NAFLD). However, few evidences are available about this topic [1].</a:t>
            </a:r>
          </a:p>
          <a:p>
            <a:pPr marL="0" indent="0" algn="just">
              <a:spcAft>
                <a:spcPts val="0"/>
              </a:spcAft>
              <a:buNone/>
            </a:pPr>
            <a:endParaRPr lang="en-GB" sz="800" b="1" dirty="0">
              <a:effectLst/>
              <a:latin typeface="Arial" panose="020B0604020202020204" pitchFamily="34" charset="0"/>
              <a:ea typeface="Calibri" panose="020F0502020204030204" pitchFamily="34" charset="0"/>
              <a:cs typeface="Arial" panose="020B0604020202020204" pitchFamily="34" charset="0"/>
            </a:endParaRPr>
          </a:p>
          <a:p>
            <a:pPr marL="0" indent="0" algn="just">
              <a:spcAft>
                <a:spcPts val="0"/>
              </a:spcAft>
              <a:buNone/>
            </a:pPr>
            <a:r>
              <a:rPr lang="en-GB" sz="800" b="1" dirty="0">
                <a:effectLst/>
                <a:latin typeface="Arial" panose="020B0604020202020204" pitchFamily="34" charset="0"/>
                <a:ea typeface="Calibri" panose="020F0502020204030204" pitchFamily="34" charset="0"/>
                <a:cs typeface="Arial" panose="020B0604020202020204" pitchFamily="34" charset="0"/>
              </a:rPr>
              <a:t>Aim: </a:t>
            </a:r>
            <a:r>
              <a:rPr lang="en-GB" sz="800" b="0" dirty="0">
                <a:effectLst/>
                <a:latin typeface="Arial" panose="020B0604020202020204" pitchFamily="34" charset="0"/>
                <a:ea typeface="Calibri" panose="020F0502020204030204" pitchFamily="34" charset="0"/>
                <a:cs typeface="Arial" panose="020B0604020202020204" pitchFamily="34" charset="0"/>
              </a:rPr>
              <a:t>The aim of our study was to evaluate if a moderate alcohol consumption, lower than that defining an alcoholic </a:t>
            </a:r>
            <a:r>
              <a:rPr lang="en-GB" sz="800" b="0" dirty="0" err="1">
                <a:effectLst/>
                <a:latin typeface="Arial" panose="020B0604020202020204" pitchFamily="34" charset="0"/>
                <a:ea typeface="Calibri" panose="020F0502020204030204" pitchFamily="34" charset="0"/>
                <a:cs typeface="Arial" panose="020B0604020202020204" pitchFamily="34" charset="0"/>
              </a:rPr>
              <a:t>etiology</a:t>
            </a:r>
            <a:r>
              <a:rPr lang="en-GB" sz="800" b="0" dirty="0">
                <a:effectLst/>
                <a:latin typeface="Arial" panose="020B0604020202020204" pitchFamily="34" charset="0"/>
                <a:ea typeface="Calibri" panose="020F0502020204030204" pitchFamily="34" charset="0"/>
                <a:cs typeface="Arial" panose="020B0604020202020204" pitchFamily="34" charset="0"/>
              </a:rPr>
              <a:t> of liver disease, may influence liver disease in patients with NAFLD.</a:t>
            </a:r>
          </a:p>
          <a:p>
            <a:pPr marL="0" indent="0" algn="just">
              <a:spcAft>
                <a:spcPts val="0"/>
              </a:spcAft>
              <a:buNone/>
            </a:pPr>
            <a:endParaRPr lang="en-US" sz="800" b="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800" b="1" dirty="0">
                <a:effectLst/>
                <a:latin typeface="Arial" panose="020B0604020202020204" pitchFamily="34" charset="0"/>
                <a:ea typeface="Calibri" panose="020F0502020204030204" pitchFamily="34" charset="0"/>
                <a:cs typeface="Arial" panose="020B0604020202020204" pitchFamily="34" charset="0"/>
              </a:rPr>
              <a:t>Method: </a:t>
            </a:r>
            <a:r>
              <a:rPr lang="en-GB" sz="800" kern="1200" dirty="0">
                <a:solidFill>
                  <a:schemeClr val="tx1"/>
                </a:solidFill>
                <a:effectLst/>
                <a:latin typeface="Arial" panose="020B0604020202020204" pitchFamily="34" charset="0"/>
                <a:ea typeface="+mn-ea"/>
                <a:cs typeface="Arial" panose="020B0604020202020204" pitchFamily="34" charset="0"/>
              </a:rPr>
              <a:t>We enrolled 178 patients with clinical diagnosis of NAFLD from January 2015 to May 2019. Each patient underwent liver stiffness measurement with 2D liver shear wave elastography (</a:t>
            </a:r>
            <a:r>
              <a:rPr lang="en-GB" sz="800" kern="1200" dirty="0" err="1">
                <a:solidFill>
                  <a:schemeClr val="tx1"/>
                </a:solidFill>
                <a:effectLst/>
                <a:latin typeface="Arial" panose="020B0604020202020204" pitchFamily="34" charset="0"/>
                <a:ea typeface="+mn-ea"/>
                <a:cs typeface="Arial" panose="020B0604020202020204" pitchFamily="34" charset="0"/>
              </a:rPr>
              <a:t>Aixplorer</a:t>
            </a:r>
            <a:r>
              <a:rPr lang="en-GB" sz="800" kern="1200" dirty="0">
                <a:solidFill>
                  <a:schemeClr val="tx1"/>
                </a:solidFill>
                <a:effectLst/>
                <a:latin typeface="Arial" panose="020B0604020202020204" pitchFamily="34" charset="0"/>
                <a:ea typeface="+mn-ea"/>
                <a:cs typeface="Arial" panose="020B0604020202020204" pitchFamily="34" charset="0"/>
              </a:rPr>
              <a:t>, </a:t>
            </a:r>
            <a:r>
              <a:rPr lang="en-GB" sz="800" kern="1200" dirty="0" err="1">
                <a:solidFill>
                  <a:schemeClr val="tx1"/>
                </a:solidFill>
                <a:effectLst/>
                <a:latin typeface="Arial" panose="020B0604020202020204" pitchFamily="34" charset="0"/>
                <a:ea typeface="+mn-ea"/>
                <a:cs typeface="Arial" panose="020B0604020202020204" pitchFamily="34" charset="0"/>
              </a:rPr>
              <a:t>SuperSonic</a:t>
            </a:r>
            <a:r>
              <a:rPr lang="en-GB" sz="800" kern="1200" dirty="0">
                <a:solidFill>
                  <a:schemeClr val="tx1"/>
                </a:solidFill>
                <a:effectLst/>
                <a:latin typeface="Arial" panose="020B0604020202020204" pitchFamily="34" charset="0"/>
                <a:ea typeface="+mn-ea"/>
                <a:cs typeface="Arial" panose="020B0604020202020204" pitchFamily="34" charset="0"/>
              </a:rPr>
              <a:t> Imagine) and a detailed anamnesis with a questionnaire on current and lifetime alcohol consumption. The questionnaire allowed us to generate a new indicator for lifetime alcoholic cumulative units (LACU): median alcohol units per week / 7 X drinking years. We decided to use the weekly units divided by 7 (days in a week) and not the daily units, as in our cohort alcohol consumption frequently varied during the week, with a higher use during the weekend; we also decided to include the time variable (paralleling pack/years for cigarette smoking) to obtain an evaluation of cumulative lifetime risk. We thus divided the population into three groups according to liver fibrosis [2]: absence of significant fibrosis (F0-F1, &lt;7,1 </a:t>
            </a:r>
            <a:r>
              <a:rPr lang="en-GB" sz="800" kern="1200" dirty="0" err="1">
                <a:solidFill>
                  <a:schemeClr val="tx1"/>
                </a:solidFill>
                <a:effectLst/>
                <a:latin typeface="Arial" panose="020B0604020202020204" pitchFamily="34" charset="0"/>
                <a:ea typeface="+mn-ea"/>
                <a:cs typeface="Arial" panose="020B0604020202020204" pitchFamily="34" charset="0"/>
              </a:rPr>
              <a:t>Kpa</a:t>
            </a:r>
            <a:r>
              <a:rPr lang="en-GB" sz="800" kern="1200" dirty="0">
                <a:solidFill>
                  <a:schemeClr val="tx1"/>
                </a:solidFill>
                <a:effectLst/>
                <a:latin typeface="Arial" panose="020B0604020202020204" pitchFamily="34" charset="0"/>
                <a:ea typeface="+mn-ea"/>
                <a:cs typeface="Arial" panose="020B0604020202020204" pitchFamily="34" charset="0"/>
              </a:rPr>
              <a:t>, n=121), moderate or severe fibrosis (F2-F3, 7.1-12.9 KPa, n=35), cirrhosis (F4, ≥13 KPa, n=22).</a:t>
            </a:r>
          </a:p>
          <a:p>
            <a:pPr marL="0" indent="0">
              <a:buNone/>
            </a:pPr>
            <a:endParaRPr lang="en-US" sz="800" b="1"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800" b="1" dirty="0">
                <a:effectLst/>
                <a:latin typeface="Arial" panose="020B0604020202020204" pitchFamily="34" charset="0"/>
                <a:ea typeface="Calibri" panose="020F0502020204030204" pitchFamily="34" charset="0"/>
                <a:cs typeface="Arial" panose="020B0604020202020204" pitchFamily="34" charset="0"/>
              </a:rPr>
              <a:t>Results: </a:t>
            </a:r>
            <a:r>
              <a:rPr lang="en-GB" sz="800" kern="1200" dirty="0">
                <a:solidFill>
                  <a:schemeClr val="tx1"/>
                </a:solidFill>
                <a:effectLst/>
                <a:latin typeface="Arial" panose="020B0604020202020204" pitchFamily="34" charset="0"/>
                <a:ea typeface="+mn-ea"/>
                <a:cs typeface="Arial" panose="020B0604020202020204" pitchFamily="34" charset="0"/>
              </a:rPr>
              <a:t>Median current alcoholic consumption (weekly units) was 1 (interquartile range IQR 0-3) in F0-F1 group , 3 (IQR 0-10) in F2-F3 group and 0 (IQR 0-2) in F4 group with a significant difference between A and B (p=0.037). Median LACU was 3.6 (IQR 0-8.6) in F0-F1 group, 17.9 (IQR 2.5-42.9) in F2-F3 group and 2.9 (IQR 0-30) in F4 group with an even more significant difference between F0-F1 and F2-F3 (p=0.003). F4 group showed no significant differences with both groups.</a:t>
            </a:r>
          </a:p>
          <a:p>
            <a:pPr marL="0" indent="0">
              <a:buNone/>
            </a:pP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spcAft>
                <a:spcPts val="0"/>
              </a:spcAft>
              <a:buNone/>
            </a:pPr>
            <a:r>
              <a:rPr lang="en-US" sz="800" b="1" dirty="0">
                <a:effectLst/>
                <a:latin typeface="Arial" panose="020B0604020202020204" pitchFamily="34" charset="0"/>
                <a:ea typeface="Calibri" panose="020F0502020204030204" pitchFamily="34" charset="0"/>
                <a:cs typeface="Arial" panose="020B0604020202020204" pitchFamily="34" charset="0"/>
              </a:rPr>
              <a:t>Conclusion: </a:t>
            </a:r>
            <a:r>
              <a:rPr lang="en-GB" sz="800" kern="1200" dirty="0">
                <a:solidFill>
                  <a:schemeClr val="tx1"/>
                </a:solidFill>
                <a:effectLst/>
                <a:latin typeface="Arial" panose="020B0604020202020204" pitchFamily="34" charset="0"/>
                <a:ea typeface="+mn-ea"/>
                <a:cs typeface="Arial" panose="020B0604020202020204" pitchFamily="34" charset="0"/>
              </a:rPr>
              <a:t>A commonly considered safe alcohol consumption is associated with significant fibrosis in patients with NAFLD, as a possible expression of a synergic hepatotoxic effect of alcohol on an already distressed liver. Though preliminary, the hypothesis that it is not possible to safely define a risk-free dose of alcohol consumption in NAFLD patients arises from our data.</a:t>
            </a:r>
          </a:p>
          <a:p>
            <a:pPr marL="0" indent="0" algn="just">
              <a:spcAft>
                <a:spcPts val="0"/>
              </a:spcAft>
              <a:buNone/>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None/>
            </a:pPr>
            <a:r>
              <a:rPr lang="en-GB" sz="800" b="1" kern="1200" dirty="0">
                <a:solidFill>
                  <a:schemeClr val="tx1"/>
                </a:solidFill>
                <a:effectLst/>
                <a:latin typeface="Arial" panose="020B0604020202020204" pitchFamily="34" charset="0"/>
                <a:ea typeface="+mn-ea"/>
                <a:cs typeface="Arial" panose="020B0604020202020204" pitchFamily="34" charset="0"/>
              </a:rPr>
              <a:t>References: </a:t>
            </a:r>
          </a:p>
          <a:p>
            <a:pPr marL="228600" indent="-228600" algn="just">
              <a:spcAft>
                <a:spcPts val="0"/>
              </a:spcAft>
              <a:buAutoNum type="arabicPeriod"/>
            </a:pPr>
            <a:r>
              <a:rPr lang="en-US" sz="800" dirty="0" err="1">
                <a:effectLst/>
                <a:latin typeface="Arial" panose="020B0604020202020204" pitchFamily="34" charset="0"/>
                <a:ea typeface="Times New Roman" panose="02020603050405020304" pitchFamily="18" charset="0"/>
                <a:cs typeface="Arial" panose="020B0604020202020204" pitchFamily="34" charset="0"/>
              </a:rPr>
              <a:t>Åberg</a:t>
            </a:r>
            <a:r>
              <a:rPr lang="en-US" sz="800" dirty="0">
                <a:effectLst/>
                <a:latin typeface="Arial" panose="020B0604020202020204" pitchFamily="34" charset="0"/>
                <a:ea typeface="Times New Roman" panose="02020603050405020304" pitchFamily="18" charset="0"/>
                <a:cs typeface="Arial" panose="020B0604020202020204" pitchFamily="34" charset="0"/>
              </a:rPr>
              <a:t> F, </a:t>
            </a:r>
            <a:r>
              <a:rPr lang="en-US" sz="800" dirty="0" err="1">
                <a:effectLst/>
                <a:latin typeface="Arial" panose="020B0604020202020204" pitchFamily="34" charset="0"/>
                <a:ea typeface="Times New Roman" panose="02020603050405020304" pitchFamily="18" charset="0"/>
                <a:cs typeface="Arial" panose="020B0604020202020204" pitchFamily="34" charset="0"/>
              </a:rPr>
              <a:t>Puukka</a:t>
            </a:r>
            <a:r>
              <a:rPr lang="en-US" sz="800" dirty="0">
                <a:effectLst/>
                <a:latin typeface="Arial" panose="020B0604020202020204" pitchFamily="34" charset="0"/>
                <a:ea typeface="Times New Roman" panose="02020603050405020304" pitchFamily="18" charset="0"/>
                <a:cs typeface="Arial" panose="020B0604020202020204" pitchFamily="34" charset="0"/>
              </a:rPr>
              <a:t> P, </a:t>
            </a:r>
            <a:r>
              <a:rPr lang="en-US" sz="800" dirty="0" err="1">
                <a:effectLst/>
                <a:latin typeface="Arial" panose="020B0604020202020204" pitchFamily="34" charset="0"/>
                <a:ea typeface="Times New Roman" panose="02020603050405020304" pitchFamily="18" charset="0"/>
                <a:cs typeface="Arial" panose="020B0604020202020204" pitchFamily="34" charset="0"/>
              </a:rPr>
              <a:t>Salomaa</a:t>
            </a:r>
            <a:r>
              <a:rPr lang="en-US" sz="800" dirty="0">
                <a:effectLst/>
                <a:latin typeface="Arial" panose="020B0604020202020204" pitchFamily="34" charset="0"/>
                <a:ea typeface="Times New Roman" panose="02020603050405020304" pitchFamily="18" charset="0"/>
                <a:cs typeface="Arial" panose="020B0604020202020204" pitchFamily="34" charset="0"/>
              </a:rPr>
              <a:t> V, </a:t>
            </a:r>
            <a:r>
              <a:rPr lang="en-US" sz="800" dirty="0" err="1">
                <a:effectLst/>
                <a:latin typeface="Arial" panose="020B0604020202020204" pitchFamily="34" charset="0"/>
                <a:ea typeface="Times New Roman" panose="02020603050405020304" pitchFamily="18" charset="0"/>
                <a:cs typeface="Arial" panose="020B0604020202020204" pitchFamily="34" charset="0"/>
              </a:rPr>
              <a:t>Männistö</a:t>
            </a:r>
            <a:r>
              <a:rPr lang="en-US" sz="800" dirty="0">
                <a:effectLst/>
                <a:latin typeface="Arial" panose="020B0604020202020204" pitchFamily="34" charset="0"/>
                <a:ea typeface="Times New Roman" panose="02020603050405020304" pitchFamily="18" charset="0"/>
                <a:cs typeface="Arial" panose="020B0604020202020204" pitchFamily="34" charset="0"/>
              </a:rPr>
              <a:t> S, Lundqvist A, </a:t>
            </a:r>
            <a:r>
              <a:rPr lang="en-US" sz="800" dirty="0" err="1">
                <a:effectLst/>
                <a:latin typeface="Arial" panose="020B0604020202020204" pitchFamily="34" charset="0"/>
                <a:ea typeface="Times New Roman" panose="02020603050405020304" pitchFamily="18" charset="0"/>
                <a:cs typeface="Arial" panose="020B0604020202020204" pitchFamily="34" charset="0"/>
              </a:rPr>
              <a:t>Valsta</a:t>
            </a:r>
            <a:r>
              <a:rPr lang="en-US" sz="800" dirty="0">
                <a:effectLst/>
                <a:latin typeface="Arial" panose="020B0604020202020204" pitchFamily="34" charset="0"/>
                <a:ea typeface="Times New Roman" panose="02020603050405020304" pitchFamily="18" charset="0"/>
                <a:cs typeface="Arial" panose="020B0604020202020204" pitchFamily="34" charset="0"/>
              </a:rPr>
              <a:t> L, et al. Risks of light and moderate alcohol use in fatty liver disease – follow-up of population cohorts. Hepatology [Internet]. 2019 Jul 19 [cited 2019 Sep 15];0(ja). </a:t>
            </a:r>
          </a:p>
          <a:p>
            <a:pPr marL="228600" indent="-228600" algn="just">
              <a:spcAft>
                <a:spcPts val="0"/>
              </a:spcAft>
              <a:buAutoNum type="arabicPeriod"/>
            </a:pPr>
            <a:r>
              <a:rPr lang="en-US" sz="800" dirty="0">
                <a:effectLst/>
                <a:latin typeface="Arial" panose="020B0604020202020204" pitchFamily="34" charset="0"/>
                <a:ea typeface="Times New Roman" panose="02020603050405020304" pitchFamily="18" charset="0"/>
                <a:cs typeface="Arial" panose="020B0604020202020204" pitchFamily="34" charset="0"/>
              </a:rPr>
              <a:t>Herrmann E, de </a:t>
            </a:r>
            <a:r>
              <a:rPr lang="en-US" sz="800" dirty="0" err="1">
                <a:effectLst/>
                <a:latin typeface="Arial" panose="020B0604020202020204" pitchFamily="34" charset="0"/>
                <a:ea typeface="Times New Roman" panose="02020603050405020304" pitchFamily="18" charset="0"/>
                <a:cs typeface="Arial" panose="020B0604020202020204" pitchFamily="34" charset="0"/>
              </a:rPr>
              <a:t>Lédinghen</a:t>
            </a:r>
            <a:r>
              <a:rPr lang="en-US" sz="800" dirty="0">
                <a:effectLst/>
                <a:latin typeface="Arial" panose="020B0604020202020204" pitchFamily="34" charset="0"/>
                <a:ea typeface="Times New Roman" panose="02020603050405020304" pitchFamily="18" charset="0"/>
                <a:cs typeface="Arial" panose="020B0604020202020204" pitchFamily="34" charset="0"/>
              </a:rPr>
              <a:t> V, </a:t>
            </a:r>
            <a:r>
              <a:rPr lang="en-US" sz="800" dirty="0" err="1">
                <a:effectLst/>
                <a:latin typeface="Arial" panose="020B0604020202020204" pitchFamily="34" charset="0"/>
                <a:ea typeface="Times New Roman" panose="02020603050405020304" pitchFamily="18" charset="0"/>
                <a:cs typeface="Arial" panose="020B0604020202020204" pitchFamily="34" charset="0"/>
              </a:rPr>
              <a:t>Cassinotto</a:t>
            </a:r>
            <a:r>
              <a:rPr lang="en-US" sz="800" dirty="0">
                <a:effectLst/>
                <a:latin typeface="Arial" panose="020B0604020202020204" pitchFamily="34" charset="0"/>
                <a:ea typeface="Times New Roman" panose="02020603050405020304" pitchFamily="18" charset="0"/>
                <a:cs typeface="Arial" panose="020B0604020202020204" pitchFamily="34" charset="0"/>
              </a:rPr>
              <a:t> C, Chu WC-W, Leung VY-F, </a:t>
            </a:r>
            <a:r>
              <a:rPr lang="en-US" sz="800" dirty="0" err="1">
                <a:effectLst/>
                <a:latin typeface="Arial" panose="020B0604020202020204" pitchFamily="34" charset="0"/>
                <a:ea typeface="Times New Roman" panose="02020603050405020304" pitchFamily="18" charset="0"/>
                <a:cs typeface="Arial" panose="020B0604020202020204" pitchFamily="34" charset="0"/>
              </a:rPr>
              <a:t>Ferraioli</a:t>
            </a:r>
            <a:r>
              <a:rPr lang="en-US" sz="800" dirty="0">
                <a:effectLst/>
                <a:latin typeface="Arial" panose="020B0604020202020204" pitchFamily="34" charset="0"/>
                <a:ea typeface="Times New Roman" panose="02020603050405020304" pitchFamily="18" charset="0"/>
                <a:cs typeface="Arial" panose="020B0604020202020204" pitchFamily="34" charset="0"/>
              </a:rPr>
              <a:t> G, et al. Assessment of biopsy-proven liver fibrosis by </a:t>
            </a:r>
            <a:r>
              <a:rPr lang="en-US" sz="800" dirty="0" err="1">
                <a:effectLst/>
                <a:latin typeface="Arial" panose="020B0604020202020204" pitchFamily="34" charset="0"/>
                <a:ea typeface="Times New Roman" panose="02020603050405020304" pitchFamily="18" charset="0"/>
                <a:cs typeface="Arial" panose="020B0604020202020204" pitchFamily="34" charset="0"/>
              </a:rPr>
              <a:t>twodimensional</a:t>
            </a:r>
            <a:r>
              <a:rPr lang="en-US" sz="800" dirty="0">
                <a:effectLst/>
                <a:latin typeface="Arial" panose="020B0604020202020204" pitchFamily="34" charset="0"/>
                <a:ea typeface="Times New Roman" panose="02020603050405020304" pitchFamily="18" charset="0"/>
                <a:cs typeface="Arial" panose="020B0604020202020204" pitchFamily="34" charset="0"/>
              </a:rPr>
              <a:t> shear wave elastography: An individual patient databased meta-analysis. Hepatology. 2018;67(1):260–72.</a:t>
            </a:r>
          </a:p>
        </p:txBody>
      </p:sp>
      <p:sp>
        <p:nvSpPr>
          <p:cNvPr id="4" name="Slide Number Placeholder 3"/>
          <p:cNvSpPr>
            <a:spLocks noGrp="1"/>
          </p:cNvSpPr>
          <p:nvPr>
            <p:ph type="sldNum" sz="quarter" idx="5"/>
          </p:nvPr>
        </p:nvSpPr>
        <p:spPr/>
        <p:txBody>
          <a:bodyPr/>
          <a:lstStyle/>
          <a:p>
            <a:fld id="{9BC1133C-0A91-4C56-9DB7-B268BA704BC5}" type="slidenum">
              <a:rPr lang="en-GB" smtClean="0"/>
              <a:pPr/>
              <a:t>22</a:t>
            </a:fld>
            <a:endParaRPr lang="en-GB" dirty="0"/>
          </a:p>
        </p:txBody>
      </p:sp>
    </p:spTree>
    <p:extLst>
      <p:ext uri="{BB962C8B-B14F-4D97-AF65-F5344CB8AC3E}">
        <p14:creationId xmlns:p14="http://schemas.microsoft.com/office/powerpoint/2010/main" val="1143253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700" b="0" i="1" kern="1200" dirty="0">
                <a:solidFill>
                  <a:schemeClr val="tx1"/>
                </a:solidFill>
                <a:effectLst/>
                <a:latin typeface="Arial" panose="020B0604020202020204" pitchFamily="34" charset="0"/>
                <a:ea typeface="+mn-ea"/>
                <a:cs typeface="Arial" panose="020B0604020202020204" pitchFamily="34" charset="0"/>
              </a:rPr>
              <a:t>Abbreviations: F, fibrosis stage; IQR, interquartile range; ns, not significant</a:t>
            </a:r>
            <a:r>
              <a:rPr lang="en-US" sz="700" i="1" kern="1200" dirty="0">
                <a:solidFill>
                  <a:schemeClr val="tx1"/>
                </a:solidFill>
                <a:effectLst/>
                <a:latin typeface="Arial" panose="020B0604020202020204" pitchFamily="34" charset="0"/>
                <a:ea typeface="+mn-ea"/>
                <a:cs typeface="Arial" panose="020B0604020202020204" pitchFamily="34" charset="0"/>
              </a:rPr>
              <a:t>; </a:t>
            </a:r>
            <a:r>
              <a:rPr lang="en-US" sz="700" b="0" i="1" kern="1200" dirty="0">
                <a:solidFill>
                  <a:schemeClr val="tx1"/>
                </a:solidFill>
                <a:effectLst/>
                <a:latin typeface="Arial" panose="020B0604020202020204" pitchFamily="34" charset="0"/>
                <a:ea typeface="+mn-ea"/>
                <a:cs typeface="Arial" panose="020B0604020202020204" pitchFamily="34" charset="0"/>
              </a:rPr>
              <a:t>LACU, lifetime alcoholic cumulative units; NAFLD, </a:t>
            </a:r>
            <a:r>
              <a:rPr lang="en-US" sz="700" i="1" dirty="0"/>
              <a:t>non-alcoholic fatty liver disease; OR, odds ratio</a:t>
            </a:r>
          </a:p>
          <a:p>
            <a:pPr marL="0" indent="0">
              <a:buNone/>
            </a:pPr>
            <a:endParaRPr lang="en-US" sz="7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700" b="0" u="sng" kern="1200" dirty="0">
                <a:solidFill>
                  <a:schemeClr val="tx1"/>
                </a:solidFill>
                <a:effectLst/>
                <a:latin typeface="Arial" panose="020B0604020202020204" pitchFamily="34" charset="0"/>
                <a:ea typeface="+mn-ea"/>
                <a:cs typeface="Arial" panose="020B0604020202020204" pitchFamily="34" charset="0"/>
              </a:rPr>
              <a:t>Full abstract</a:t>
            </a:r>
          </a:p>
          <a:p>
            <a:pPr marL="0" indent="0">
              <a:buNone/>
            </a:pPr>
            <a:endParaRPr lang="en-US" sz="7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700" b="1" kern="1200" dirty="0">
                <a:solidFill>
                  <a:schemeClr val="tx1"/>
                </a:solidFill>
                <a:effectLst/>
                <a:latin typeface="Arial" panose="020B0604020202020204" pitchFamily="34" charset="0"/>
                <a:ea typeface="+mn-ea"/>
                <a:cs typeface="Arial" panose="020B0604020202020204" pitchFamily="34" charset="0"/>
              </a:rPr>
              <a:t>P04-14YI</a:t>
            </a:r>
          </a:p>
          <a:p>
            <a:pPr marL="0" indent="0">
              <a:buNone/>
            </a:pPr>
            <a:r>
              <a:rPr lang="en-US" sz="700" b="1" kern="1200" dirty="0">
                <a:solidFill>
                  <a:schemeClr val="tx1"/>
                </a:solidFill>
                <a:effectLst/>
                <a:latin typeface="Arial" panose="020B0604020202020204" pitchFamily="34" charset="0"/>
                <a:ea typeface="+mn-ea"/>
                <a:cs typeface="Arial" panose="020B0604020202020204" pitchFamily="34" charset="0"/>
              </a:rPr>
              <a:t>Moderate alcohol consumption is associated with higher grade of liver fibrosis in patients with non-alcoholic fatty liver disease </a:t>
            </a:r>
          </a:p>
          <a:p>
            <a:pPr marL="0" indent="0">
              <a:buNone/>
            </a:pPr>
            <a:r>
              <a:rPr lang="en-US" sz="700" b="1" kern="1200" dirty="0">
                <a:solidFill>
                  <a:schemeClr val="tx1"/>
                </a:solidFill>
                <a:effectLst/>
                <a:latin typeface="Arial" panose="020B0604020202020204" pitchFamily="34" charset="0"/>
                <a:ea typeface="+mn-ea"/>
                <a:cs typeface="Arial" panose="020B0604020202020204" pitchFamily="34" charset="0"/>
              </a:rPr>
              <a:t> </a:t>
            </a:r>
            <a:endParaRPr lang="en-GB" sz="7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u="sng" kern="1200" dirty="0">
                <a:solidFill>
                  <a:schemeClr val="tx1"/>
                </a:solidFill>
                <a:effectLst/>
                <a:latin typeface="Arial" panose="020B0604020202020204" pitchFamily="34" charset="0"/>
                <a:ea typeface="+mn-ea"/>
                <a:cs typeface="Arial" panose="020B0604020202020204" pitchFamily="34" charset="0"/>
              </a:rPr>
              <a:t>Lorenzo Mulazzani</a:t>
            </a:r>
            <a:r>
              <a:rPr lang="en-US" sz="700" b="1" kern="1200" baseline="30000" dirty="0">
                <a:solidFill>
                  <a:schemeClr val="tx1"/>
                </a:solidFill>
                <a:effectLst/>
                <a:latin typeface="Arial" panose="020B0604020202020204" pitchFamily="34" charset="0"/>
                <a:ea typeface="+mn-ea"/>
                <a:cs typeface="Arial" panose="020B0604020202020204" pitchFamily="34" charset="0"/>
              </a:rPr>
              <a:t>1</a:t>
            </a:r>
            <a:r>
              <a:rPr lang="de-DE" sz="700" b="1" kern="1200" dirty="0">
                <a:solidFill>
                  <a:schemeClr val="tx1"/>
                </a:solidFill>
                <a:effectLst/>
                <a:latin typeface="Arial" panose="020B0604020202020204" pitchFamily="34" charset="0"/>
                <a:ea typeface="+mn-ea"/>
                <a:cs typeface="Arial" panose="020B0604020202020204" pitchFamily="34" charset="0"/>
              </a:rPr>
              <a:t>, </a:t>
            </a:r>
            <a:r>
              <a:rPr lang="en-US" sz="700" b="1" kern="1200" dirty="0">
                <a:solidFill>
                  <a:schemeClr val="tx1"/>
                </a:solidFill>
                <a:effectLst/>
                <a:latin typeface="Arial" panose="020B0604020202020204" pitchFamily="34" charset="0"/>
                <a:ea typeface="+mn-ea"/>
                <a:cs typeface="Arial" panose="020B0604020202020204" pitchFamily="34" charset="0"/>
              </a:rPr>
              <a:t>Margherita Alvisi</a:t>
            </a:r>
            <a:r>
              <a:rPr lang="en-US" sz="700" b="1" kern="1200" baseline="30000" dirty="0">
                <a:solidFill>
                  <a:schemeClr val="tx1"/>
                </a:solidFill>
                <a:effectLst/>
                <a:latin typeface="Arial" panose="020B0604020202020204" pitchFamily="34" charset="0"/>
                <a:ea typeface="+mn-ea"/>
                <a:cs typeface="Arial" panose="020B0604020202020204" pitchFamily="34" charset="0"/>
              </a:rPr>
              <a:t>1</a:t>
            </a:r>
            <a:r>
              <a:rPr lang="de-DE" sz="700" b="1" kern="1200" dirty="0">
                <a:solidFill>
                  <a:schemeClr val="tx1"/>
                </a:solidFill>
                <a:effectLst/>
                <a:latin typeface="Arial" panose="020B0604020202020204" pitchFamily="34" charset="0"/>
                <a:ea typeface="+mn-ea"/>
                <a:cs typeface="Arial" panose="020B0604020202020204" pitchFamily="34" charset="0"/>
              </a:rPr>
              <a:t>, </a:t>
            </a:r>
            <a:r>
              <a:rPr lang="en-US" sz="700" b="1" kern="1200" dirty="0">
                <a:solidFill>
                  <a:schemeClr val="tx1"/>
                </a:solidFill>
                <a:effectLst/>
                <a:latin typeface="Arial" panose="020B0604020202020204" pitchFamily="34" charset="0"/>
                <a:ea typeface="+mn-ea"/>
                <a:cs typeface="Arial" panose="020B0604020202020204" pitchFamily="34" charset="0"/>
              </a:rPr>
              <a:t>Elisabetta Goio</a:t>
            </a:r>
            <a:r>
              <a:rPr lang="en-US" sz="700" b="1" kern="1200" baseline="30000" dirty="0">
                <a:solidFill>
                  <a:schemeClr val="tx1"/>
                </a:solidFill>
                <a:effectLst/>
                <a:latin typeface="Arial" panose="020B0604020202020204" pitchFamily="34" charset="0"/>
                <a:ea typeface="+mn-ea"/>
                <a:cs typeface="Arial" panose="020B0604020202020204" pitchFamily="34" charset="0"/>
              </a:rPr>
              <a:t>1</a:t>
            </a:r>
            <a:r>
              <a:rPr lang="de-DE" sz="700" b="1" kern="1200" dirty="0">
                <a:solidFill>
                  <a:schemeClr val="tx1"/>
                </a:solidFill>
                <a:effectLst/>
                <a:latin typeface="Arial" panose="020B0604020202020204" pitchFamily="34" charset="0"/>
                <a:ea typeface="+mn-ea"/>
                <a:cs typeface="Arial" panose="020B0604020202020204" pitchFamily="34" charset="0"/>
              </a:rPr>
              <a:t>, </a:t>
            </a:r>
            <a:r>
              <a:rPr lang="en-US" sz="700" b="1" kern="1200" dirty="0">
                <a:solidFill>
                  <a:schemeClr val="tx1"/>
                </a:solidFill>
                <a:effectLst/>
                <a:latin typeface="Arial" panose="020B0604020202020204" pitchFamily="34" charset="0"/>
                <a:ea typeface="+mn-ea"/>
                <a:cs typeface="Arial" panose="020B0604020202020204" pitchFamily="34" charset="0"/>
              </a:rPr>
              <a:t>Tommaso Lotti</a:t>
            </a:r>
            <a:r>
              <a:rPr lang="en-US" sz="700" b="1" kern="1200" baseline="30000" dirty="0">
                <a:solidFill>
                  <a:schemeClr val="tx1"/>
                </a:solidFill>
                <a:effectLst/>
                <a:latin typeface="Arial" panose="020B0604020202020204" pitchFamily="34" charset="0"/>
                <a:ea typeface="+mn-ea"/>
                <a:cs typeface="Arial" panose="020B0604020202020204" pitchFamily="34" charset="0"/>
              </a:rPr>
              <a:t>1</a:t>
            </a:r>
            <a:r>
              <a:rPr lang="de-DE" sz="700" b="1" kern="1200" dirty="0">
                <a:solidFill>
                  <a:schemeClr val="tx1"/>
                </a:solidFill>
                <a:effectLst/>
                <a:latin typeface="Arial" panose="020B0604020202020204" pitchFamily="34" charset="0"/>
                <a:ea typeface="+mn-ea"/>
                <a:cs typeface="Arial" panose="020B0604020202020204" pitchFamily="34" charset="0"/>
              </a:rPr>
              <a:t>, </a:t>
            </a:r>
            <a:r>
              <a:rPr lang="en-US" sz="700" b="1" kern="1200" dirty="0">
                <a:solidFill>
                  <a:schemeClr val="tx1"/>
                </a:solidFill>
                <a:effectLst/>
                <a:latin typeface="Arial" panose="020B0604020202020204" pitchFamily="34" charset="0"/>
                <a:ea typeface="+mn-ea"/>
                <a:cs typeface="Arial" panose="020B0604020202020204" pitchFamily="34" charset="0"/>
              </a:rPr>
              <a:t>Francesco Tovoli</a:t>
            </a:r>
            <a:r>
              <a:rPr lang="en-US" sz="700" b="1" kern="1200" baseline="30000" dirty="0">
                <a:solidFill>
                  <a:schemeClr val="tx1"/>
                </a:solidFill>
                <a:effectLst/>
                <a:latin typeface="Arial" panose="020B0604020202020204" pitchFamily="34" charset="0"/>
                <a:ea typeface="+mn-ea"/>
                <a:cs typeface="Arial" panose="020B0604020202020204" pitchFamily="34" charset="0"/>
              </a:rPr>
              <a:t>1</a:t>
            </a:r>
            <a:r>
              <a:rPr lang="de-DE" sz="700" b="1" kern="1200" dirty="0">
                <a:solidFill>
                  <a:schemeClr val="tx1"/>
                </a:solidFill>
                <a:effectLst/>
                <a:latin typeface="Arial" panose="020B0604020202020204" pitchFamily="34" charset="0"/>
                <a:ea typeface="+mn-ea"/>
                <a:cs typeface="Arial" panose="020B0604020202020204" pitchFamily="34" charset="0"/>
              </a:rPr>
              <a:t>, </a:t>
            </a:r>
            <a:r>
              <a:rPr lang="en-US" sz="700" b="1" kern="1200" dirty="0">
                <a:solidFill>
                  <a:schemeClr val="tx1"/>
                </a:solidFill>
                <a:effectLst/>
                <a:latin typeface="Arial" panose="020B0604020202020204" pitchFamily="34" charset="0"/>
                <a:ea typeface="+mn-ea"/>
                <a:cs typeface="Arial" panose="020B0604020202020204" pitchFamily="34" charset="0"/>
              </a:rPr>
              <a:t>Simona Leoni</a:t>
            </a:r>
            <a:r>
              <a:rPr lang="en-US" sz="700" b="1" kern="1200" baseline="30000" dirty="0">
                <a:solidFill>
                  <a:schemeClr val="tx1"/>
                </a:solidFill>
                <a:effectLst/>
                <a:latin typeface="Arial" panose="020B0604020202020204" pitchFamily="34" charset="0"/>
                <a:ea typeface="+mn-ea"/>
                <a:cs typeface="Arial" panose="020B0604020202020204" pitchFamily="34" charset="0"/>
              </a:rPr>
              <a:t>2</a:t>
            </a:r>
            <a:r>
              <a:rPr lang="de-DE" sz="700" b="1" kern="1200" dirty="0">
                <a:solidFill>
                  <a:schemeClr val="tx1"/>
                </a:solidFill>
                <a:effectLst/>
                <a:latin typeface="Arial" panose="020B0604020202020204" pitchFamily="34" charset="0"/>
                <a:ea typeface="+mn-ea"/>
                <a:cs typeface="Arial" panose="020B0604020202020204" pitchFamily="34" charset="0"/>
              </a:rPr>
              <a:t>, Luigi Bolondi</a:t>
            </a:r>
            <a:r>
              <a:rPr lang="de-DE" sz="700" b="1" kern="1200" baseline="30000" dirty="0">
                <a:solidFill>
                  <a:schemeClr val="tx1"/>
                </a:solidFill>
                <a:effectLst/>
                <a:latin typeface="Arial" panose="020B0604020202020204" pitchFamily="34" charset="0"/>
                <a:ea typeface="+mn-ea"/>
                <a:cs typeface="Arial" panose="020B0604020202020204" pitchFamily="34" charset="0"/>
              </a:rPr>
              <a:t>1</a:t>
            </a:r>
            <a:r>
              <a:rPr lang="de-DE" sz="700" b="1" kern="1200" dirty="0">
                <a:solidFill>
                  <a:schemeClr val="tx1"/>
                </a:solidFill>
                <a:effectLst/>
                <a:latin typeface="Arial" panose="020B0604020202020204" pitchFamily="34" charset="0"/>
                <a:ea typeface="+mn-ea"/>
                <a:cs typeface="Arial" panose="020B0604020202020204" pitchFamily="34" charset="0"/>
              </a:rPr>
              <a:t>, </a:t>
            </a:r>
            <a:r>
              <a:rPr lang="en-US" sz="700" b="1" kern="1200" dirty="0">
                <a:solidFill>
                  <a:schemeClr val="tx1"/>
                </a:solidFill>
                <a:effectLst/>
                <a:latin typeface="Arial" panose="020B0604020202020204" pitchFamily="34" charset="0"/>
                <a:ea typeface="+mn-ea"/>
                <a:cs typeface="Arial" panose="020B0604020202020204" pitchFamily="34" charset="0"/>
              </a:rPr>
              <a:t>Fabio Piscaglia</a:t>
            </a:r>
            <a:r>
              <a:rPr lang="en-US" sz="700" b="1" kern="1200" baseline="30000" dirty="0">
                <a:solidFill>
                  <a:schemeClr val="tx1"/>
                </a:solidFill>
                <a:effectLst/>
                <a:latin typeface="Arial" panose="020B0604020202020204" pitchFamily="34" charset="0"/>
                <a:ea typeface="+mn-ea"/>
                <a:cs typeface="Arial" panose="020B0604020202020204" pitchFamily="34" charset="0"/>
              </a:rPr>
              <a:t>1</a:t>
            </a:r>
            <a:r>
              <a:rPr lang="de-DE" sz="700" b="1" kern="1200" dirty="0">
                <a:solidFill>
                  <a:schemeClr val="tx1"/>
                </a:solidFill>
                <a:effectLst/>
                <a:latin typeface="Arial" panose="020B0604020202020204" pitchFamily="34" charset="0"/>
                <a:ea typeface="+mn-ea"/>
                <a:cs typeface="Arial" panose="020B0604020202020204" pitchFamily="34" charset="0"/>
              </a:rPr>
              <a:t>, </a:t>
            </a:r>
            <a:r>
              <a:rPr lang="en-US" sz="700" b="1" kern="1200" dirty="0">
                <a:solidFill>
                  <a:schemeClr val="tx1"/>
                </a:solidFill>
                <a:effectLst/>
                <a:latin typeface="Arial" panose="020B0604020202020204" pitchFamily="34" charset="0"/>
                <a:ea typeface="+mn-ea"/>
                <a:cs typeface="Arial" panose="020B0604020202020204" pitchFamily="34" charset="0"/>
              </a:rPr>
              <a:t>Silvia Ferri</a:t>
            </a:r>
            <a:r>
              <a:rPr lang="en-US" sz="700" b="1" kern="1200" baseline="30000" dirty="0">
                <a:solidFill>
                  <a:schemeClr val="tx1"/>
                </a:solidFill>
                <a:effectLst/>
                <a:latin typeface="Arial" panose="020B0604020202020204" pitchFamily="34" charset="0"/>
                <a:ea typeface="+mn-ea"/>
                <a:cs typeface="Arial" panose="020B0604020202020204" pitchFamily="34" charset="0"/>
              </a:rPr>
              <a:t>2</a:t>
            </a:r>
            <a:endParaRPr lang="en-GB" sz="7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700" i="1" kern="1200" baseline="30000" dirty="0">
                <a:solidFill>
                  <a:schemeClr val="tx1"/>
                </a:solidFill>
                <a:effectLst/>
                <a:latin typeface="Arial" panose="020B0604020202020204" pitchFamily="34" charset="0"/>
                <a:ea typeface="+mn-ea"/>
                <a:cs typeface="Arial" panose="020B0604020202020204" pitchFamily="34" charset="0"/>
              </a:rPr>
              <a:t>1</a:t>
            </a:r>
            <a:r>
              <a:rPr lang="en-US" sz="700" i="1" kern="1200" dirty="0">
                <a:solidFill>
                  <a:schemeClr val="tx1"/>
                </a:solidFill>
                <a:effectLst/>
                <a:latin typeface="Arial" panose="020B0604020202020204" pitchFamily="34" charset="0"/>
                <a:ea typeface="+mn-ea"/>
                <a:cs typeface="Arial" panose="020B0604020202020204" pitchFamily="34" charset="0"/>
              </a:rPr>
              <a:t>University of Bologna, Unit of Internal Medicine</a:t>
            </a:r>
            <a:r>
              <a:rPr lang="de-DE" sz="700" kern="1200" dirty="0">
                <a:solidFill>
                  <a:schemeClr val="tx1"/>
                </a:solidFill>
                <a:effectLst/>
                <a:latin typeface="Arial" panose="020B0604020202020204" pitchFamily="34" charset="0"/>
                <a:ea typeface="+mn-ea"/>
                <a:cs typeface="Arial" panose="020B0604020202020204" pitchFamily="34" charset="0"/>
              </a:rPr>
              <a:t>, </a:t>
            </a:r>
            <a:r>
              <a:rPr lang="en-US" sz="700" i="1" kern="1200" baseline="30000" dirty="0">
                <a:solidFill>
                  <a:schemeClr val="tx1"/>
                </a:solidFill>
                <a:effectLst/>
                <a:latin typeface="Arial" panose="020B0604020202020204" pitchFamily="34" charset="0"/>
                <a:ea typeface="+mn-ea"/>
                <a:cs typeface="Arial" panose="020B0604020202020204" pitchFamily="34" charset="0"/>
              </a:rPr>
              <a:t>2</a:t>
            </a:r>
            <a:r>
              <a:rPr lang="en-US" sz="700" i="1" kern="1200" dirty="0">
                <a:solidFill>
                  <a:schemeClr val="tx1"/>
                </a:solidFill>
                <a:effectLst/>
                <a:latin typeface="Arial" panose="020B0604020202020204" pitchFamily="34" charset="0"/>
                <a:ea typeface="+mn-ea"/>
                <a:cs typeface="Arial" panose="020B0604020202020204" pitchFamily="34" charset="0"/>
              </a:rPr>
              <a:t>Sant'Orsola-Malpighi Hospital, Unit of Internal Medicine</a:t>
            </a:r>
            <a:endParaRPr lang="en-GB" sz="700"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None/>
            </a:pPr>
            <a:r>
              <a:rPr lang="en-US" sz="700" b="1" dirty="0">
                <a:effectLst/>
                <a:latin typeface="Arial" panose="020B0604020202020204" pitchFamily="34" charset="0"/>
                <a:ea typeface="Times New Roman" panose="02020603050405020304" pitchFamily="18" charset="0"/>
                <a:cs typeface="Arial" panose="020B0604020202020204" pitchFamily="34" charset="0"/>
              </a:rPr>
              <a:t> </a:t>
            </a: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spcAft>
                <a:spcPts val="0"/>
              </a:spcAft>
              <a:buNone/>
            </a:pPr>
            <a:r>
              <a:rPr lang="en-US" sz="700" b="1" dirty="0">
                <a:effectLst/>
                <a:latin typeface="Arial" panose="020B0604020202020204" pitchFamily="34" charset="0"/>
                <a:ea typeface="Times New Roman" panose="02020603050405020304" pitchFamily="18" charset="0"/>
                <a:cs typeface="Arial" panose="020B0604020202020204" pitchFamily="34" charset="0"/>
              </a:rPr>
              <a:t>Background: </a:t>
            </a:r>
            <a:r>
              <a:rPr lang="en-GB" sz="700" dirty="0">
                <a:effectLst/>
                <a:latin typeface="Arial" panose="020B0604020202020204" pitchFamily="34" charset="0"/>
                <a:ea typeface="Calibri" panose="020F0502020204030204" pitchFamily="34" charset="0"/>
                <a:cs typeface="Arial" panose="020B0604020202020204" pitchFamily="34" charset="0"/>
              </a:rPr>
              <a:t>A moderate daily alcohol consumption (under 30 g for men and 20 g for women) is generally considered safe in patients with non-alcoholic fatty liver disease (NAFLD). However, few evidences are available about this topic [1].</a:t>
            </a:r>
          </a:p>
          <a:p>
            <a:pPr marL="0" indent="0" algn="just">
              <a:spcAft>
                <a:spcPts val="0"/>
              </a:spcAft>
              <a:buNone/>
            </a:pPr>
            <a:endParaRPr lang="en-GB" sz="700" b="1" dirty="0">
              <a:effectLst/>
              <a:latin typeface="Arial" panose="020B0604020202020204" pitchFamily="34" charset="0"/>
              <a:ea typeface="Calibri" panose="020F0502020204030204" pitchFamily="34" charset="0"/>
              <a:cs typeface="Arial" panose="020B0604020202020204" pitchFamily="34" charset="0"/>
            </a:endParaRPr>
          </a:p>
          <a:p>
            <a:pPr marL="0" indent="0" algn="just">
              <a:spcAft>
                <a:spcPts val="0"/>
              </a:spcAft>
              <a:buNone/>
            </a:pPr>
            <a:r>
              <a:rPr lang="en-GB" sz="700" b="1" dirty="0">
                <a:effectLst/>
                <a:latin typeface="Arial" panose="020B0604020202020204" pitchFamily="34" charset="0"/>
                <a:ea typeface="Calibri" panose="020F0502020204030204" pitchFamily="34" charset="0"/>
                <a:cs typeface="Arial" panose="020B0604020202020204" pitchFamily="34" charset="0"/>
              </a:rPr>
              <a:t>Aim: </a:t>
            </a:r>
            <a:r>
              <a:rPr lang="en-GB" sz="700" b="0" dirty="0">
                <a:effectLst/>
                <a:latin typeface="Arial" panose="020B0604020202020204" pitchFamily="34" charset="0"/>
                <a:ea typeface="Calibri" panose="020F0502020204030204" pitchFamily="34" charset="0"/>
                <a:cs typeface="Arial" panose="020B0604020202020204" pitchFamily="34" charset="0"/>
              </a:rPr>
              <a:t>The aim of our study was to evaluate if a moderate alcohol consumption, lower than that defining an alcoholic </a:t>
            </a:r>
            <a:r>
              <a:rPr lang="en-GB" sz="700" b="0" dirty="0" err="1">
                <a:effectLst/>
                <a:latin typeface="Arial" panose="020B0604020202020204" pitchFamily="34" charset="0"/>
                <a:ea typeface="Calibri" panose="020F0502020204030204" pitchFamily="34" charset="0"/>
                <a:cs typeface="Arial" panose="020B0604020202020204" pitchFamily="34" charset="0"/>
              </a:rPr>
              <a:t>etiology</a:t>
            </a:r>
            <a:r>
              <a:rPr lang="en-GB" sz="700" b="0" dirty="0">
                <a:effectLst/>
                <a:latin typeface="Arial" panose="020B0604020202020204" pitchFamily="34" charset="0"/>
                <a:ea typeface="Calibri" panose="020F0502020204030204" pitchFamily="34" charset="0"/>
                <a:cs typeface="Arial" panose="020B0604020202020204" pitchFamily="34" charset="0"/>
              </a:rPr>
              <a:t> of liver disease, may influence liver disease in patients with NAFLD.</a:t>
            </a:r>
          </a:p>
          <a:p>
            <a:pPr marL="0" indent="0" algn="just">
              <a:spcAft>
                <a:spcPts val="0"/>
              </a:spcAft>
              <a:buNone/>
            </a:pPr>
            <a:endParaRPr lang="en-US" sz="700" b="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700" b="1" dirty="0">
                <a:effectLst/>
                <a:latin typeface="Arial" panose="020B0604020202020204" pitchFamily="34" charset="0"/>
                <a:ea typeface="Calibri" panose="020F0502020204030204" pitchFamily="34" charset="0"/>
                <a:cs typeface="Arial" panose="020B0604020202020204" pitchFamily="34" charset="0"/>
              </a:rPr>
              <a:t>Method: </a:t>
            </a:r>
            <a:r>
              <a:rPr lang="en-GB" sz="700" kern="1200" dirty="0">
                <a:solidFill>
                  <a:schemeClr val="tx1"/>
                </a:solidFill>
                <a:effectLst/>
                <a:latin typeface="Arial" panose="020B0604020202020204" pitchFamily="34" charset="0"/>
                <a:ea typeface="+mn-ea"/>
                <a:cs typeface="Arial" panose="020B0604020202020204" pitchFamily="34" charset="0"/>
              </a:rPr>
              <a:t>We enrolled 178 patients with clinical diagnosis of NAFLD from January 2015 to May 2019. Each patient underwent liver stiffness measurement with 2D liver shear wave elastography (</a:t>
            </a:r>
            <a:r>
              <a:rPr lang="en-GB" sz="700" kern="1200" dirty="0" err="1">
                <a:solidFill>
                  <a:schemeClr val="tx1"/>
                </a:solidFill>
                <a:effectLst/>
                <a:latin typeface="Arial" panose="020B0604020202020204" pitchFamily="34" charset="0"/>
                <a:ea typeface="+mn-ea"/>
                <a:cs typeface="Arial" panose="020B0604020202020204" pitchFamily="34" charset="0"/>
              </a:rPr>
              <a:t>Aixplorer</a:t>
            </a:r>
            <a:r>
              <a:rPr lang="en-GB" sz="700" kern="1200" dirty="0">
                <a:solidFill>
                  <a:schemeClr val="tx1"/>
                </a:solidFill>
                <a:effectLst/>
                <a:latin typeface="Arial" panose="020B0604020202020204" pitchFamily="34" charset="0"/>
                <a:ea typeface="+mn-ea"/>
                <a:cs typeface="Arial" panose="020B0604020202020204" pitchFamily="34" charset="0"/>
              </a:rPr>
              <a:t>, </a:t>
            </a:r>
            <a:r>
              <a:rPr lang="en-GB" sz="700" kern="1200" dirty="0" err="1">
                <a:solidFill>
                  <a:schemeClr val="tx1"/>
                </a:solidFill>
                <a:effectLst/>
                <a:latin typeface="Arial" panose="020B0604020202020204" pitchFamily="34" charset="0"/>
                <a:ea typeface="+mn-ea"/>
                <a:cs typeface="Arial" panose="020B0604020202020204" pitchFamily="34" charset="0"/>
              </a:rPr>
              <a:t>SuperSonic</a:t>
            </a:r>
            <a:r>
              <a:rPr lang="en-GB" sz="700" kern="1200" dirty="0">
                <a:solidFill>
                  <a:schemeClr val="tx1"/>
                </a:solidFill>
                <a:effectLst/>
                <a:latin typeface="Arial" panose="020B0604020202020204" pitchFamily="34" charset="0"/>
                <a:ea typeface="+mn-ea"/>
                <a:cs typeface="Arial" panose="020B0604020202020204" pitchFamily="34" charset="0"/>
              </a:rPr>
              <a:t> Imagine) and a detailed anamnesis with a questionnaire on current and lifetime alcohol consumption. The questionnaire allowed us to generate a new indicator for lifetime alcoholic cumulative units (LACU): median alcohol units per week / 7 X drinking years. We decided to use the weekly units divided by 7 (days in a week) and not the daily units, as in our cohort alcohol consumption frequently varied during the week, with a higher use during the weekend; we also decided to include the time variable (paralleling pack/years for cigarette smoking) to obtain an evaluation of cumulative lifetime risk. We thus divided the population into three groups according to liver fibrosis [2]: absence of significant fibrosis (F0-F1, &lt;7,1 </a:t>
            </a:r>
            <a:r>
              <a:rPr lang="en-GB" sz="700" kern="1200" dirty="0" err="1">
                <a:solidFill>
                  <a:schemeClr val="tx1"/>
                </a:solidFill>
                <a:effectLst/>
                <a:latin typeface="Arial" panose="020B0604020202020204" pitchFamily="34" charset="0"/>
                <a:ea typeface="+mn-ea"/>
                <a:cs typeface="Arial" panose="020B0604020202020204" pitchFamily="34" charset="0"/>
              </a:rPr>
              <a:t>Kpa</a:t>
            </a:r>
            <a:r>
              <a:rPr lang="en-GB" sz="700" kern="1200" dirty="0">
                <a:solidFill>
                  <a:schemeClr val="tx1"/>
                </a:solidFill>
                <a:effectLst/>
                <a:latin typeface="Arial" panose="020B0604020202020204" pitchFamily="34" charset="0"/>
                <a:ea typeface="+mn-ea"/>
                <a:cs typeface="Arial" panose="020B0604020202020204" pitchFamily="34" charset="0"/>
              </a:rPr>
              <a:t>, n=121), moderate or severe fibrosis (F2-F3, 7.1-12.9 KPa, n=35), cirrhosis (F4, ≥13 KPa, n=22).</a:t>
            </a:r>
          </a:p>
          <a:p>
            <a:pPr marL="0" indent="0">
              <a:buNone/>
            </a:pPr>
            <a:endParaRPr lang="en-US" sz="700" b="1"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700" b="1" dirty="0">
                <a:effectLst/>
                <a:latin typeface="Arial" panose="020B0604020202020204" pitchFamily="34" charset="0"/>
                <a:ea typeface="Calibri" panose="020F0502020204030204" pitchFamily="34" charset="0"/>
                <a:cs typeface="Arial" panose="020B0604020202020204" pitchFamily="34" charset="0"/>
              </a:rPr>
              <a:t>Results: </a:t>
            </a:r>
            <a:r>
              <a:rPr lang="en-GB" sz="700" kern="1200" dirty="0">
                <a:solidFill>
                  <a:schemeClr val="tx1"/>
                </a:solidFill>
                <a:effectLst/>
                <a:latin typeface="Arial" panose="020B0604020202020204" pitchFamily="34" charset="0"/>
                <a:ea typeface="+mn-ea"/>
                <a:cs typeface="Arial" panose="020B0604020202020204" pitchFamily="34" charset="0"/>
              </a:rPr>
              <a:t>Median current alcoholic consumption (weekly units) was 1 (interquartile range IQR 0-3) in F0-F1 group , 3 (IQR 0-10) in F2-F3 group and 0 (IQR 0-2) in F4 group with a significant difference between A and B (p=0.037). Median LACU was 3.6 (IQR 0-8.6) in F0-F1 group, 17.9 (IQR 2.5-42.9) in F2-F3 group and 2.9 (IQR 0-30) in F4 group with an even more significant difference between F0-F1 and F2-F3 (p=0.003). F4 group showed no significant differences with both groups.</a:t>
            </a:r>
          </a:p>
          <a:p>
            <a:pPr marL="0" indent="0">
              <a:buNone/>
            </a:pPr>
            <a:endParaRPr lang="en-US" sz="7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spcAft>
                <a:spcPts val="0"/>
              </a:spcAft>
              <a:buNone/>
            </a:pPr>
            <a:r>
              <a:rPr lang="en-US" sz="700" b="1" dirty="0">
                <a:effectLst/>
                <a:latin typeface="Arial" panose="020B0604020202020204" pitchFamily="34" charset="0"/>
                <a:ea typeface="Calibri" panose="020F0502020204030204" pitchFamily="34" charset="0"/>
                <a:cs typeface="Arial" panose="020B0604020202020204" pitchFamily="34" charset="0"/>
              </a:rPr>
              <a:t>Conclusion: </a:t>
            </a:r>
            <a:r>
              <a:rPr lang="en-GB" sz="700" kern="1200" dirty="0">
                <a:solidFill>
                  <a:schemeClr val="tx1"/>
                </a:solidFill>
                <a:effectLst/>
                <a:latin typeface="Arial" panose="020B0604020202020204" pitchFamily="34" charset="0"/>
                <a:ea typeface="+mn-ea"/>
                <a:cs typeface="Arial" panose="020B0604020202020204" pitchFamily="34" charset="0"/>
              </a:rPr>
              <a:t>A commonly considered safe alcohol consumption is associated with significant fibrosis in patients with NAFLD, as a possible expression of a synergic hepatotoxic effect of alcohol on an already distressed liver. Though preliminary, the hypothesis that it is not possible to safely define a risk-free dose of alcohol consumption in NAFLD patients arises from our data.</a:t>
            </a:r>
          </a:p>
          <a:p>
            <a:pPr marL="0" indent="0" algn="just">
              <a:spcAft>
                <a:spcPts val="0"/>
              </a:spcAft>
              <a:buNone/>
            </a:pPr>
            <a:endParaRPr lang="en-GB" sz="700"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None/>
            </a:pPr>
            <a:r>
              <a:rPr lang="en-GB" sz="700" b="1" kern="1200" dirty="0">
                <a:solidFill>
                  <a:schemeClr val="tx1"/>
                </a:solidFill>
                <a:effectLst/>
                <a:latin typeface="Arial" panose="020B0604020202020204" pitchFamily="34" charset="0"/>
                <a:ea typeface="+mn-ea"/>
                <a:cs typeface="Arial" panose="020B0604020202020204" pitchFamily="34" charset="0"/>
              </a:rPr>
              <a:t>References: </a:t>
            </a:r>
          </a:p>
          <a:p>
            <a:pPr marL="228600" indent="-228600" algn="just">
              <a:spcAft>
                <a:spcPts val="0"/>
              </a:spcAft>
              <a:buAutoNum type="arabicPeriod"/>
            </a:pPr>
            <a:r>
              <a:rPr lang="en-US" sz="700" dirty="0" err="1">
                <a:effectLst/>
                <a:latin typeface="Arial" panose="020B0604020202020204" pitchFamily="34" charset="0"/>
                <a:ea typeface="Times New Roman" panose="02020603050405020304" pitchFamily="18" charset="0"/>
                <a:cs typeface="Arial" panose="020B0604020202020204" pitchFamily="34" charset="0"/>
              </a:rPr>
              <a:t>Åberg</a:t>
            </a:r>
            <a:r>
              <a:rPr lang="en-US" sz="700" dirty="0">
                <a:effectLst/>
                <a:latin typeface="Arial" panose="020B0604020202020204" pitchFamily="34" charset="0"/>
                <a:ea typeface="Times New Roman" panose="02020603050405020304" pitchFamily="18" charset="0"/>
                <a:cs typeface="Arial" panose="020B0604020202020204" pitchFamily="34" charset="0"/>
              </a:rPr>
              <a:t> F, </a:t>
            </a:r>
            <a:r>
              <a:rPr lang="en-US" sz="700" dirty="0" err="1">
                <a:effectLst/>
                <a:latin typeface="Arial" panose="020B0604020202020204" pitchFamily="34" charset="0"/>
                <a:ea typeface="Times New Roman" panose="02020603050405020304" pitchFamily="18" charset="0"/>
                <a:cs typeface="Arial" panose="020B0604020202020204" pitchFamily="34" charset="0"/>
              </a:rPr>
              <a:t>Puukka</a:t>
            </a:r>
            <a:r>
              <a:rPr lang="en-US" sz="700" dirty="0">
                <a:effectLst/>
                <a:latin typeface="Arial" panose="020B0604020202020204" pitchFamily="34" charset="0"/>
                <a:ea typeface="Times New Roman" panose="02020603050405020304" pitchFamily="18" charset="0"/>
                <a:cs typeface="Arial" panose="020B0604020202020204" pitchFamily="34" charset="0"/>
              </a:rPr>
              <a:t> P, </a:t>
            </a:r>
            <a:r>
              <a:rPr lang="en-US" sz="700" dirty="0" err="1">
                <a:effectLst/>
                <a:latin typeface="Arial" panose="020B0604020202020204" pitchFamily="34" charset="0"/>
                <a:ea typeface="Times New Roman" panose="02020603050405020304" pitchFamily="18" charset="0"/>
                <a:cs typeface="Arial" panose="020B0604020202020204" pitchFamily="34" charset="0"/>
              </a:rPr>
              <a:t>Salomaa</a:t>
            </a:r>
            <a:r>
              <a:rPr lang="en-US" sz="700" dirty="0">
                <a:effectLst/>
                <a:latin typeface="Arial" panose="020B0604020202020204" pitchFamily="34" charset="0"/>
                <a:ea typeface="Times New Roman" panose="02020603050405020304" pitchFamily="18" charset="0"/>
                <a:cs typeface="Arial" panose="020B0604020202020204" pitchFamily="34" charset="0"/>
              </a:rPr>
              <a:t> V, </a:t>
            </a:r>
            <a:r>
              <a:rPr lang="en-US" sz="700" dirty="0" err="1">
                <a:effectLst/>
                <a:latin typeface="Arial" panose="020B0604020202020204" pitchFamily="34" charset="0"/>
                <a:ea typeface="Times New Roman" panose="02020603050405020304" pitchFamily="18" charset="0"/>
                <a:cs typeface="Arial" panose="020B0604020202020204" pitchFamily="34" charset="0"/>
              </a:rPr>
              <a:t>Männistö</a:t>
            </a:r>
            <a:r>
              <a:rPr lang="en-US" sz="700" dirty="0">
                <a:effectLst/>
                <a:latin typeface="Arial" panose="020B0604020202020204" pitchFamily="34" charset="0"/>
                <a:ea typeface="Times New Roman" panose="02020603050405020304" pitchFamily="18" charset="0"/>
                <a:cs typeface="Arial" panose="020B0604020202020204" pitchFamily="34" charset="0"/>
              </a:rPr>
              <a:t> S, Lundqvist A, </a:t>
            </a:r>
            <a:r>
              <a:rPr lang="en-US" sz="700" dirty="0" err="1">
                <a:effectLst/>
                <a:latin typeface="Arial" panose="020B0604020202020204" pitchFamily="34" charset="0"/>
                <a:ea typeface="Times New Roman" panose="02020603050405020304" pitchFamily="18" charset="0"/>
                <a:cs typeface="Arial" panose="020B0604020202020204" pitchFamily="34" charset="0"/>
              </a:rPr>
              <a:t>Valsta</a:t>
            </a:r>
            <a:r>
              <a:rPr lang="en-US" sz="700" dirty="0">
                <a:effectLst/>
                <a:latin typeface="Arial" panose="020B0604020202020204" pitchFamily="34" charset="0"/>
                <a:ea typeface="Times New Roman" panose="02020603050405020304" pitchFamily="18" charset="0"/>
                <a:cs typeface="Arial" panose="020B0604020202020204" pitchFamily="34" charset="0"/>
              </a:rPr>
              <a:t> L, et al. Risks of light and moderate alcohol use in fatty liver disease – follow-up of population cohorts. Hepatology [Internet]. 2019 Jul 19 [cited 2019 Sep 15];0(ja). </a:t>
            </a:r>
          </a:p>
          <a:p>
            <a:pPr marL="228600" indent="-228600" algn="just">
              <a:spcAft>
                <a:spcPts val="0"/>
              </a:spcAft>
              <a:buAutoNum type="arabicPeriod"/>
            </a:pPr>
            <a:r>
              <a:rPr lang="en-US" sz="700" dirty="0">
                <a:effectLst/>
                <a:latin typeface="Arial" panose="020B0604020202020204" pitchFamily="34" charset="0"/>
                <a:ea typeface="Times New Roman" panose="02020603050405020304" pitchFamily="18" charset="0"/>
                <a:cs typeface="Arial" panose="020B0604020202020204" pitchFamily="34" charset="0"/>
              </a:rPr>
              <a:t>Herrmann E, de </a:t>
            </a:r>
            <a:r>
              <a:rPr lang="en-US" sz="700" dirty="0" err="1">
                <a:effectLst/>
                <a:latin typeface="Arial" panose="020B0604020202020204" pitchFamily="34" charset="0"/>
                <a:ea typeface="Times New Roman" panose="02020603050405020304" pitchFamily="18" charset="0"/>
                <a:cs typeface="Arial" panose="020B0604020202020204" pitchFamily="34" charset="0"/>
              </a:rPr>
              <a:t>Lédinghen</a:t>
            </a:r>
            <a:r>
              <a:rPr lang="en-US" sz="700" dirty="0">
                <a:effectLst/>
                <a:latin typeface="Arial" panose="020B0604020202020204" pitchFamily="34" charset="0"/>
                <a:ea typeface="Times New Roman" panose="02020603050405020304" pitchFamily="18" charset="0"/>
                <a:cs typeface="Arial" panose="020B0604020202020204" pitchFamily="34" charset="0"/>
              </a:rPr>
              <a:t> V, </a:t>
            </a:r>
            <a:r>
              <a:rPr lang="en-US" sz="700" dirty="0" err="1">
                <a:effectLst/>
                <a:latin typeface="Arial" panose="020B0604020202020204" pitchFamily="34" charset="0"/>
                <a:ea typeface="Times New Roman" panose="02020603050405020304" pitchFamily="18" charset="0"/>
                <a:cs typeface="Arial" panose="020B0604020202020204" pitchFamily="34" charset="0"/>
              </a:rPr>
              <a:t>Cassinotto</a:t>
            </a:r>
            <a:r>
              <a:rPr lang="en-US" sz="700" dirty="0">
                <a:effectLst/>
                <a:latin typeface="Arial" panose="020B0604020202020204" pitchFamily="34" charset="0"/>
                <a:ea typeface="Times New Roman" panose="02020603050405020304" pitchFamily="18" charset="0"/>
                <a:cs typeface="Arial" panose="020B0604020202020204" pitchFamily="34" charset="0"/>
              </a:rPr>
              <a:t> C, Chu WC-W, Leung VY-F, </a:t>
            </a:r>
            <a:r>
              <a:rPr lang="en-US" sz="700" dirty="0" err="1">
                <a:effectLst/>
                <a:latin typeface="Arial" panose="020B0604020202020204" pitchFamily="34" charset="0"/>
                <a:ea typeface="Times New Roman" panose="02020603050405020304" pitchFamily="18" charset="0"/>
                <a:cs typeface="Arial" panose="020B0604020202020204" pitchFamily="34" charset="0"/>
              </a:rPr>
              <a:t>Ferraioli</a:t>
            </a:r>
            <a:r>
              <a:rPr lang="en-US" sz="700" dirty="0">
                <a:effectLst/>
                <a:latin typeface="Arial" panose="020B0604020202020204" pitchFamily="34" charset="0"/>
                <a:ea typeface="Times New Roman" panose="02020603050405020304" pitchFamily="18" charset="0"/>
                <a:cs typeface="Arial" panose="020B0604020202020204" pitchFamily="34" charset="0"/>
              </a:rPr>
              <a:t> G, et al. Assessment of biopsy-proven liver fibrosis by </a:t>
            </a:r>
            <a:r>
              <a:rPr lang="en-US" sz="700" dirty="0" err="1">
                <a:effectLst/>
                <a:latin typeface="Arial" panose="020B0604020202020204" pitchFamily="34" charset="0"/>
                <a:ea typeface="Times New Roman" panose="02020603050405020304" pitchFamily="18" charset="0"/>
                <a:cs typeface="Arial" panose="020B0604020202020204" pitchFamily="34" charset="0"/>
              </a:rPr>
              <a:t>twodimensional</a:t>
            </a:r>
            <a:r>
              <a:rPr lang="en-US" sz="700" dirty="0">
                <a:effectLst/>
                <a:latin typeface="Arial" panose="020B0604020202020204" pitchFamily="34" charset="0"/>
                <a:ea typeface="Times New Roman" panose="02020603050405020304" pitchFamily="18" charset="0"/>
                <a:cs typeface="Arial" panose="020B0604020202020204" pitchFamily="34" charset="0"/>
              </a:rPr>
              <a:t> shear wave elastography: An individual patient databased meta-analysis. Hepatology. 2018;67(1):260–72.</a:t>
            </a:r>
          </a:p>
        </p:txBody>
      </p:sp>
      <p:sp>
        <p:nvSpPr>
          <p:cNvPr id="4" name="Slide Number Placeholder 3"/>
          <p:cNvSpPr>
            <a:spLocks noGrp="1"/>
          </p:cNvSpPr>
          <p:nvPr>
            <p:ph type="sldNum" sz="quarter" idx="5"/>
          </p:nvPr>
        </p:nvSpPr>
        <p:spPr/>
        <p:txBody>
          <a:bodyPr/>
          <a:lstStyle/>
          <a:p>
            <a:fld id="{9BC1133C-0A91-4C56-9DB7-B268BA704BC5}" type="slidenum">
              <a:rPr lang="en-GB" smtClean="0"/>
              <a:pPr/>
              <a:t>23</a:t>
            </a:fld>
            <a:endParaRPr lang="en-GB" dirty="0"/>
          </a:p>
        </p:txBody>
      </p:sp>
    </p:spTree>
    <p:extLst>
      <p:ext uri="{BB962C8B-B14F-4D97-AF65-F5344CB8AC3E}">
        <p14:creationId xmlns:p14="http://schemas.microsoft.com/office/powerpoint/2010/main" val="3131053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050" b="0" i="1" kern="1200" dirty="0">
                <a:solidFill>
                  <a:schemeClr val="tx1"/>
                </a:solidFill>
                <a:effectLst/>
                <a:latin typeface="Arial" panose="020B0604020202020204" pitchFamily="34" charset="0"/>
                <a:ea typeface="+mn-ea"/>
                <a:cs typeface="Arial" panose="020B0604020202020204" pitchFamily="34" charset="0"/>
              </a:rPr>
              <a:t>Abbreviations: ELISA, enzyme-linked immunosorbent assay; LPS, </a:t>
            </a:r>
            <a:r>
              <a:rPr lang="en-US" sz="1050" b="0" i="1" kern="1200" dirty="0" err="1">
                <a:solidFill>
                  <a:schemeClr val="tx1"/>
                </a:solidFill>
                <a:effectLst/>
                <a:latin typeface="Arial" panose="020B0604020202020204" pitchFamily="34" charset="0"/>
                <a:ea typeface="+mn-ea"/>
                <a:cs typeface="Arial" panose="020B0604020202020204" pitchFamily="34" charset="0"/>
              </a:rPr>
              <a:t>lipolysaccharide</a:t>
            </a:r>
            <a:r>
              <a:rPr lang="en-US" sz="1050" b="0" i="1" kern="1200" dirty="0">
                <a:solidFill>
                  <a:schemeClr val="tx1"/>
                </a:solidFill>
                <a:effectLst/>
                <a:latin typeface="Arial" panose="020B0604020202020204" pitchFamily="34" charset="0"/>
                <a:ea typeface="+mn-ea"/>
                <a:cs typeface="Arial" panose="020B0604020202020204" pitchFamily="34" charset="0"/>
              </a:rPr>
              <a:t>; NAFLD, non-alcoholic fatty liver disease; NASH, non-alcoholic steatohepatitis; NGS, next-generation sequencing</a:t>
            </a:r>
          </a:p>
          <a:p>
            <a:pPr marL="0" indent="0">
              <a:buFontTx/>
              <a:buNone/>
            </a:pPr>
            <a:endParaRPr lang="en-US" sz="105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1050" b="0" u="sng" kern="1200" dirty="0">
                <a:solidFill>
                  <a:schemeClr val="tx1"/>
                </a:solidFill>
                <a:effectLst/>
                <a:latin typeface="Arial" panose="020B0604020202020204" pitchFamily="34" charset="0"/>
                <a:ea typeface="+mn-ea"/>
                <a:cs typeface="Arial" panose="020B0604020202020204" pitchFamily="34" charset="0"/>
              </a:rPr>
              <a:t>Full abstract</a:t>
            </a:r>
          </a:p>
          <a:p>
            <a:pPr marL="0" indent="0">
              <a:buFontTx/>
              <a:buNone/>
            </a:pPr>
            <a:endParaRPr lang="en-US" sz="1050" b="1"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FontTx/>
              <a:buNone/>
            </a:pPr>
            <a:r>
              <a:rPr lang="en-US" sz="16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P06-05</a:t>
            </a:r>
          </a:p>
          <a:p>
            <a:pPr marL="0" indent="0" algn="just">
              <a:spcAft>
                <a:spcPts val="0"/>
              </a:spcAft>
              <a:buFontTx/>
              <a:buNone/>
            </a:pPr>
            <a:r>
              <a:rPr lang="en-US" sz="16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Establishment of a 3D human liver model to recapitulate NASH progression in vitro</a:t>
            </a:r>
          </a:p>
          <a:p>
            <a:pPr marL="0" indent="0" algn="just">
              <a:spcAft>
                <a:spcPts val="0"/>
              </a:spcAft>
              <a:buFontTx/>
              <a:buNone/>
            </a:pPr>
            <a:endParaRPr lang="en-US" sz="1050" b="1" u="sng" dirty="0">
              <a:effectLst/>
              <a:latin typeface="Arial" panose="020B0604020202020204" pitchFamily="34" charset="0"/>
              <a:ea typeface="Times New Roman" panose="02020603050405020304" pitchFamily="18" charset="0"/>
            </a:endParaRPr>
          </a:p>
          <a:p>
            <a:pPr marL="0" indent="0" algn="just">
              <a:spcAft>
                <a:spcPts val="0"/>
              </a:spcAft>
              <a:buFontTx/>
              <a:buNone/>
            </a:pPr>
            <a:r>
              <a:rPr lang="en-US" sz="1050" b="1" u="sng" dirty="0">
                <a:effectLst/>
                <a:latin typeface="Arial" panose="020B0604020202020204" pitchFamily="34" charset="0"/>
                <a:ea typeface="Times New Roman" panose="02020603050405020304" pitchFamily="18" charset="0"/>
              </a:rPr>
              <a:t>Simon Ströbel</a:t>
            </a:r>
            <a:r>
              <a:rPr lang="en-US" sz="1050" b="1" u="sng" baseline="30000" dirty="0">
                <a:effectLst/>
                <a:latin typeface="Arial" panose="020B0604020202020204" pitchFamily="34" charset="0"/>
                <a:ea typeface="Times New Roman" panose="02020603050405020304" pitchFamily="18" charset="0"/>
              </a:rPr>
              <a:t>1</a:t>
            </a:r>
            <a:r>
              <a:rPr lang="en-US" sz="1050" b="1" u="none" dirty="0">
                <a:effectLst/>
                <a:latin typeface="Arial" panose="020B0604020202020204" pitchFamily="34" charset="0"/>
                <a:ea typeface="Times New Roman" panose="02020603050405020304" pitchFamily="18" charset="0"/>
              </a:rPr>
              <a:t>, Jana Rupp</a:t>
            </a:r>
            <a:r>
              <a:rPr lang="en-US" sz="1050" b="1" u="none" baseline="30000" dirty="0">
                <a:effectLst/>
                <a:latin typeface="Arial" panose="020B0604020202020204" pitchFamily="34" charset="0"/>
                <a:ea typeface="Times New Roman" panose="02020603050405020304" pitchFamily="18" charset="0"/>
              </a:rPr>
              <a:t>1</a:t>
            </a:r>
            <a:r>
              <a:rPr lang="en-US" sz="1050" b="1" u="none" dirty="0">
                <a:effectLst/>
                <a:latin typeface="Arial" panose="020B0604020202020204" pitchFamily="34" charset="0"/>
                <a:ea typeface="Times New Roman" panose="02020603050405020304" pitchFamily="18" charset="0"/>
              </a:rPr>
              <a:t>, Katia Fiaschetti</a:t>
            </a:r>
            <a:r>
              <a:rPr lang="en-US" sz="1050" b="1" u="none" baseline="30000" dirty="0">
                <a:effectLst/>
                <a:latin typeface="Arial" panose="020B0604020202020204" pitchFamily="34" charset="0"/>
                <a:ea typeface="Times New Roman" panose="02020603050405020304" pitchFamily="18" charset="0"/>
              </a:rPr>
              <a:t>1</a:t>
            </a:r>
            <a:r>
              <a:rPr lang="en-US" sz="1050" b="1" u="none" dirty="0">
                <a:effectLst/>
                <a:latin typeface="Arial" panose="020B0604020202020204" pitchFamily="34" charset="0"/>
                <a:ea typeface="Times New Roman" panose="02020603050405020304" pitchFamily="18" charset="0"/>
              </a:rPr>
              <a:t>, Manuela Bieri</a:t>
            </a:r>
            <a:r>
              <a:rPr lang="en-US" sz="1050" b="1" u="none" baseline="30000" dirty="0">
                <a:effectLst/>
                <a:latin typeface="Arial" panose="020B0604020202020204" pitchFamily="34" charset="0"/>
                <a:ea typeface="Times New Roman" panose="02020603050405020304" pitchFamily="18" charset="0"/>
              </a:rPr>
              <a:t>1</a:t>
            </a:r>
            <a:r>
              <a:rPr lang="en-US" sz="1050" b="1" u="none" dirty="0">
                <a:effectLst/>
                <a:latin typeface="Arial" panose="020B0604020202020204" pitchFamily="34" charset="0"/>
                <a:ea typeface="Times New Roman" panose="02020603050405020304" pitchFamily="18" charset="0"/>
              </a:rPr>
              <a:t>, Armin Wolf</a:t>
            </a:r>
            <a:r>
              <a:rPr lang="en-US" sz="1050" b="1" u="none" baseline="30000" dirty="0">
                <a:effectLst/>
                <a:latin typeface="Arial" panose="020B0604020202020204" pitchFamily="34" charset="0"/>
                <a:ea typeface="Times New Roman" panose="02020603050405020304" pitchFamily="18" charset="0"/>
              </a:rPr>
              <a:t>1</a:t>
            </a:r>
            <a:r>
              <a:rPr lang="en-US" sz="1050" b="1" u="none" dirty="0">
                <a:effectLst/>
                <a:latin typeface="Arial" panose="020B0604020202020204" pitchFamily="34" charset="0"/>
                <a:ea typeface="Times New Roman" panose="02020603050405020304" pitchFamily="18" charset="0"/>
              </a:rPr>
              <a:t>, Eva Thoma</a:t>
            </a:r>
            <a:r>
              <a:rPr lang="en-US" sz="1050" b="1" u="none" baseline="30000" dirty="0">
                <a:effectLst/>
                <a:latin typeface="Arial" panose="020B0604020202020204" pitchFamily="34" charset="0"/>
                <a:ea typeface="Times New Roman" panose="02020603050405020304" pitchFamily="18" charset="0"/>
              </a:rPr>
              <a:t>1</a:t>
            </a:r>
            <a:r>
              <a:rPr lang="en-US" sz="1050" b="1" u="none" dirty="0">
                <a:effectLst/>
                <a:latin typeface="Arial" panose="020B0604020202020204" pitchFamily="34" charset="0"/>
                <a:ea typeface="Times New Roman" panose="02020603050405020304" pitchFamily="18" charset="0"/>
              </a:rPr>
              <a:t>, </a:t>
            </a:r>
            <a:r>
              <a:rPr lang="en-US" sz="1050" b="1" u="none" dirty="0" err="1">
                <a:effectLst/>
                <a:latin typeface="Arial" panose="020B0604020202020204" pitchFamily="34" charset="0"/>
                <a:ea typeface="Times New Roman" panose="02020603050405020304" pitchFamily="18" charset="0"/>
              </a:rPr>
              <a:t>Radina</a:t>
            </a:r>
            <a:r>
              <a:rPr lang="en-US" sz="1050" b="1" u="none" dirty="0">
                <a:effectLst/>
                <a:latin typeface="Arial" panose="020B0604020202020204" pitchFamily="34" charset="0"/>
                <a:ea typeface="Times New Roman" panose="02020603050405020304" pitchFamily="18" charset="0"/>
              </a:rPr>
              <a:t> Kostadinova</a:t>
            </a:r>
            <a:r>
              <a:rPr lang="en-US" sz="1050" b="1" u="none" baseline="30000" dirty="0">
                <a:effectLst/>
                <a:latin typeface="Arial" panose="020B0604020202020204" pitchFamily="34" charset="0"/>
                <a:ea typeface="Times New Roman" panose="02020603050405020304" pitchFamily="18" charset="0"/>
              </a:rPr>
              <a:t>1</a:t>
            </a:r>
            <a:endParaRPr lang="en-US" sz="1400" u="none" baseline="30000" dirty="0">
              <a:effectLst/>
              <a:latin typeface="Times New Roman" panose="02020603050405020304" pitchFamily="18" charset="0"/>
              <a:ea typeface="Times New Roman" panose="02020603050405020304" pitchFamily="18" charset="0"/>
            </a:endParaRPr>
          </a:p>
          <a:p>
            <a:pPr marL="0" indent="0" algn="just">
              <a:spcAft>
                <a:spcPts val="0"/>
              </a:spcAft>
              <a:buFontTx/>
              <a:buNone/>
            </a:pPr>
            <a:r>
              <a:rPr lang="en-US" sz="1050" i="1" baseline="30000" dirty="0">
                <a:effectLst/>
                <a:latin typeface="Arial" panose="020B0604020202020204" pitchFamily="34" charset="0"/>
                <a:ea typeface="Times New Roman" panose="02020603050405020304" pitchFamily="18" charset="0"/>
              </a:rPr>
              <a:t>1</a:t>
            </a:r>
            <a:r>
              <a:rPr lang="en-US" sz="1200" i="1" kern="1200" dirty="0">
                <a:solidFill>
                  <a:schemeClr val="tx1"/>
                </a:solidFill>
                <a:effectLst/>
                <a:latin typeface="Arial" panose="020B0604020202020204" pitchFamily="34" charset="0"/>
                <a:ea typeface="+mn-ea"/>
                <a:cs typeface="Arial" panose="020B0604020202020204" pitchFamily="34" charset="0"/>
              </a:rPr>
              <a:t>InSphero AG, Schlieren, Switzerland</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FontTx/>
              <a:buNone/>
            </a:pPr>
            <a:r>
              <a:rPr lang="en-US" sz="1050" b="1" dirty="0">
                <a:solidFill>
                  <a:srgbClr val="2A2A2A"/>
                </a:solidFill>
                <a:effectLst/>
                <a:latin typeface="Arial" panose="020B0604020202020204" pitchFamily="34"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50" b="1" dirty="0">
                <a:solidFill>
                  <a:srgbClr val="2A2A2A"/>
                </a:solidFill>
                <a:effectLst/>
                <a:latin typeface="Arial" panose="020B0604020202020204" pitchFamily="34" charset="0"/>
                <a:ea typeface="Calibri" panose="020F0502020204030204" pitchFamily="34" charset="0"/>
              </a:rPr>
              <a:t>Background and aims: </a:t>
            </a:r>
            <a:r>
              <a:rPr lang="en-US" sz="1200" kern="1200" dirty="0">
                <a:solidFill>
                  <a:schemeClr val="tx1"/>
                </a:solidFill>
                <a:effectLst/>
                <a:latin typeface="Arial" panose="020B0604020202020204" pitchFamily="34" charset="0"/>
                <a:ea typeface="+mn-ea"/>
                <a:cs typeface="Arial" panose="020B0604020202020204" pitchFamily="34" charset="0"/>
              </a:rPr>
              <a:t>Non-alcoholic fatty liver disease (NAFLD) is the most prevalent type of liver disease and currently affects ~30% of the population. With progression to non-alcoholic steatohepatitis (NASH), this disease can eventually lead to liver cirrhosis and failure. To date, there are no approved drugs for NASH treatment and drug development has been impeded by the lack of predictive </a:t>
            </a:r>
            <a:r>
              <a:rPr lang="en-US" sz="1200" i="1" kern="1200" dirty="0">
                <a:solidFill>
                  <a:schemeClr val="tx1"/>
                </a:solidFill>
                <a:effectLst/>
                <a:latin typeface="Arial" panose="020B0604020202020204" pitchFamily="34" charset="0"/>
                <a:ea typeface="+mn-ea"/>
                <a:cs typeface="Arial" panose="020B0604020202020204" pitchFamily="34" charset="0"/>
              </a:rPr>
              <a:t>in vitro</a:t>
            </a:r>
            <a:r>
              <a:rPr lang="en-US" sz="1200" kern="1200" dirty="0">
                <a:solidFill>
                  <a:schemeClr val="tx1"/>
                </a:solidFill>
                <a:effectLst/>
                <a:latin typeface="Arial" panose="020B0604020202020204" pitchFamily="34" charset="0"/>
                <a:ea typeface="+mn-ea"/>
                <a:cs typeface="Arial" panose="020B0604020202020204" pitchFamily="34" charset="0"/>
              </a:rPr>
              <a:t> models reflecting the complex pathology of NASH. Our </a:t>
            </a:r>
            <a:r>
              <a:rPr lang="en-GB" sz="1200" kern="1200" dirty="0">
                <a:solidFill>
                  <a:schemeClr val="tx1"/>
                </a:solidFill>
                <a:effectLst/>
                <a:latin typeface="Arial" panose="020B0604020202020204" pitchFamily="34" charset="0"/>
                <a:ea typeface="+mn-ea"/>
                <a:cs typeface="Arial" panose="020B0604020202020204" pitchFamily="34" charset="0"/>
              </a:rPr>
              <a:t>human in vitro</a:t>
            </a:r>
            <a:r>
              <a:rPr lang="en-GB" sz="1200" i="1"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3D</a:t>
            </a:r>
            <a:r>
              <a:rPr lang="en-GB" sz="1200" i="1"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NASH model is engineered to incorporate the primary human hepatocytes, hepatic stellate cells, Kupffer cells and liver endothelial cells, all playing a crucial role in disease progression. </a:t>
            </a:r>
          </a:p>
          <a:p>
            <a:pPr marL="0" indent="0" algn="just">
              <a:spcAft>
                <a:spcPts val="0"/>
              </a:spcAft>
              <a:buFontTx/>
              <a:buNone/>
            </a:pPr>
            <a:endParaRPr lang="en-US" sz="1050" b="1" dirty="0">
              <a:solidFill>
                <a:srgbClr val="000000"/>
              </a:solidFill>
              <a:effectLst/>
              <a:latin typeface="Arial" panose="020B0604020202020204" pitchFamily="34" charset="0"/>
              <a:ea typeface="Calibri" panose="020F0502020204030204" pitchFamily="34" charset="0"/>
            </a:endParaRPr>
          </a:p>
          <a:p>
            <a:pPr marL="0" indent="0" algn="just">
              <a:spcAft>
                <a:spcPts val="0"/>
              </a:spcAft>
              <a:buFontTx/>
              <a:buNone/>
            </a:pPr>
            <a:r>
              <a:rPr lang="en-US" sz="1050" b="1" dirty="0">
                <a:solidFill>
                  <a:srgbClr val="000000"/>
                </a:solidFill>
                <a:effectLst/>
                <a:latin typeface="Arial" panose="020B0604020202020204" pitchFamily="34" charset="0"/>
                <a:ea typeface="Calibri" panose="020F0502020204030204" pitchFamily="34" charset="0"/>
              </a:rPr>
              <a:t>Methods: </a:t>
            </a:r>
            <a:r>
              <a:rPr lang="en-US" sz="1050" dirty="0">
                <a:effectLst/>
                <a:latin typeface="Arial" panose="020B0604020202020204" pitchFamily="34" charset="0"/>
                <a:ea typeface="Calibri" panose="020F0502020204030204" pitchFamily="34" charset="0"/>
              </a:rPr>
              <a:t>We developed a protocol for induction of NASH with free fatty acids and LPS in medium containing high levels of sugars to recapitulate NASH pathogenesis and for drug efficacy testing in vitro and </a:t>
            </a:r>
            <a:r>
              <a:rPr lang="en-US" sz="1050" dirty="0" err="1">
                <a:effectLst/>
                <a:latin typeface="Arial" panose="020B0604020202020204" pitchFamily="34" charset="0"/>
                <a:ea typeface="Calibri" panose="020F0502020204030204" pitchFamily="34" charset="0"/>
              </a:rPr>
              <a:t>analysed</a:t>
            </a:r>
            <a:r>
              <a:rPr lang="en-US" sz="1050" dirty="0">
                <a:effectLst/>
                <a:latin typeface="Arial" panose="020B0604020202020204" pitchFamily="34" charset="0"/>
                <a:ea typeface="Calibri" panose="020F0502020204030204" pitchFamily="34" charset="0"/>
              </a:rPr>
              <a:t> characteristic markers like lipid loading using triglyceride assays, secretion of proinflammatory markers (Luminex) and fibrosis (pro-collagen type I secretion).</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FontTx/>
              <a:buNone/>
            </a:pPr>
            <a:endParaRPr lang="en-US" sz="1050" b="1" dirty="0">
              <a:effectLst/>
              <a:latin typeface="Arial" panose="020B0604020202020204" pitchFamily="34" charset="0"/>
              <a:ea typeface="SimSun" panose="02010600030101010101" pitchFamily="2" charset="-122"/>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50" b="1" dirty="0">
                <a:effectLst/>
                <a:latin typeface="Arial" panose="020B0604020202020204" pitchFamily="34" charset="0"/>
                <a:ea typeface="SimSun" panose="02010600030101010101" pitchFamily="2" charset="-122"/>
              </a:rPr>
              <a:t>Results: </a:t>
            </a:r>
            <a:r>
              <a:rPr lang="en-GB" sz="1200" kern="1200" dirty="0">
                <a:solidFill>
                  <a:schemeClr val="tx1"/>
                </a:solidFill>
                <a:effectLst/>
                <a:latin typeface="Arial" panose="020B0604020202020204" pitchFamily="34" charset="0"/>
                <a:ea typeface="+mn-ea"/>
                <a:cs typeface="Arial" panose="020B0604020202020204" pitchFamily="34" charset="0"/>
              </a:rPr>
              <a:t>Upon treatment with free fatty acids and LPS in diabetic medium containing high levels of sugars these microtissues showed key physiological aspects of NASH. Increased lipid accumulation within the hepatocytes and tissue triglyceride levels were detected in the NASH treated tissues as compared to the control treated tissues., NASH stimuli increased the secretion of pro-inflammatory markers, such as TNF-</a:t>
            </a:r>
            <a:r>
              <a:rPr lang="en-GB" sz="12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200" kern="1200" dirty="0">
                <a:solidFill>
                  <a:schemeClr val="tx1"/>
                </a:solidFill>
                <a:effectLst/>
                <a:latin typeface="Arial" panose="020B0604020202020204" pitchFamily="34" charset="0"/>
                <a:ea typeface="+mn-ea"/>
                <a:cs typeface="Arial" panose="020B0604020202020204" pitchFamily="34" charset="0"/>
              </a:rPr>
              <a:t>, IL-6, IL-8, MCP-1, MIP-1</a:t>
            </a:r>
            <a:r>
              <a:rPr lang="en-GB" sz="12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200" kern="1200" dirty="0">
                <a:solidFill>
                  <a:schemeClr val="tx1"/>
                </a:solidFill>
                <a:effectLst/>
                <a:latin typeface="Arial" panose="020B0604020202020204" pitchFamily="34" charset="0"/>
                <a:ea typeface="+mn-ea"/>
                <a:cs typeface="Arial" panose="020B0604020202020204" pitchFamily="34" charset="0"/>
              </a:rPr>
              <a:t>and</a:t>
            </a:r>
            <a:r>
              <a:rPr lang="en-GB" sz="12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200" kern="1200" dirty="0">
                <a:solidFill>
                  <a:schemeClr val="tx1"/>
                </a:solidFill>
                <a:effectLst/>
                <a:latin typeface="Arial" panose="020B0604020202020204" pitchFamily="34" charset="0"/>
                <a:ea typeface="+mn-ea"/>
                <a:cs typeface="Arial" panose="020B0604020202020204" pitchFamily="34" charset="0"/>
              </a:rPr>
              <a:t>IP-10. Furthermore, NASH stimuli increased the secretion of pro-collagen type I and the deposition of fibril collagens type I/III, whereas the TGFR</a:t>
            </a:r>
            <a:r>
              <a:rPr lang="en-GB" sz="12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200" kern="1200" dirty="0">
                <a:solidFill>
                  <a:schemeClr val="tx1"/>
                </a:solidFill>
                <a:effectLst/>
                <a:latin typeface="Arial" panose="020B0604020202020204" pitchFamily="34" charset="0"/>
                <a:ea typeface="+mn-ea"/>
                <a:cs typeface="Arial" panose="020B0604020202020204" pitchFamily="34" charset="0"/>
              </a:rPr>
              <a:t>1 inhibitor (ALK5 inhibitor) dose-dependently decreased the expression of those pro-fibrotic markers.</a:t>
            </a:r>
          </a:p>
          <a:p>
            <a:pPr marL="0" indent="0" algn="just">
              <a:spcAft>
                <a:spcPts val="0"/>
              </a:spcAft>
              <a:buFontTx/>
              <a:buNone/>
            </a:pPr>
            <a:endParaRPr lang="en-US" sz="1050" b="1" dirty="0">
              <a:solidFill>
                <a:srgbClr val="000000"/>
              </a:solidFill>
              <a:effectLst/>
              <a:latin typeface="Arial" panose="020B0604020202020204" pitchFamily="34" charset="0"/>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50" b="1" dirty="0">
                <a:solidFill>
                  <a:srgbClr val="000000"/>
                </a:solidFill>
                <a:effectLst/>
                <a:latin typeface="Arial" panose="020B0604020202020204" pitchFamily="34" charset="0"/>
                <a:ea typeface="Calibri" panose="020F0502020204030204" pitchFamily="34" charset="0"/>
              </a:rPr>
              <a:t>Conclusion: </a:t>
            </a:r>
            <a:r>
              <a:rPr lang="en-US" sz="1200" kern="1200" dirty="0">
                <a:solidFill>
                  <a:schemeClr val="tx1"/>
                </a:solidFill>
                <a:effectLst/>
                <a:latin typeface="Arial" panose="020B0604020202020204" pitchFamily="34" charset="0"/>
                <a:ea typeface="+mn-ea"/>
                <a:cs typeface="Arial" panose="020B0604020202020204" pitchFamily="34" charset="0"/>
              </a:rPr>
              <a:t>In summary, we present a </a:t>
            </a:r>
            <a:r>
              <a:rPr lang="en-GB" sz="1200" kern="1200" dirty="0">
                <a:solidFill>
                  <a:schemeClr val="tx1"/>
                </a:solidFill>
                <a:effectLst/>
                <a:latin typeface="Arial" panose="020B0604020202020204" pitchFamily="34" charset="0"/>
                <a:ea typeface="+mn-ea"/>
                <a:cs typeface="Arial" panose="020B0604020202020204" pitchFamily="34" charset="0"/>
              </a:rPr>
              <a:t>human 3D NASH model that recapitulates key biological aspects such as inflammation, steatosis and fibrosis. Compatible with high-throughput screening approaches, this model is a powerful tool for assessing efficacy of anti-NASH drugs.</a:t>
            </a:r>
          </a:p>
          <a:p>
            <a:pPr marL="0" indent="0" algn="just">
              <a:spcAft>
                <a:spcPts val="0"/>
              </a:spcAft>
              <a:buFontTx/>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24</a:t>
            </a:fld>
            <a:endParaRPr lang="en-GB" dirty="0"/>
          </a:p>
        </p:txBody>
      </p:sp>
    </p:spTree>
    <p:extLst>
      <p:ext uri="{BB962C8B-B14F-4D97-AF65-F5344CB8AC3E}">
        <p14:creationId xmlns:p14="http://schemas.microsoft.com/office/powerpoint/2010/main" val="2560692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1" kern="1200" dirty="0">
                <a:solidFill>
                  <a:schemeClr val="tx1"/>
                </a:solidFill>
                <a:effectLst/>
                <a:latin typeface="Arial" panose="020B0604020202020204" pitchFamily="34" charset="0"/>
                <a:ea typeface="+mn-ea"/>
                <a:cs typeface="Arial" panose="020B0604020202020204" pitchFamily="34" charset="0"/>
              </a:rPr>
              <a:t>Abbreviations: IL, interleukin; IP-10, interferon-</a:t>
            </a:r>
            <a:r>
              <a:rPr lang="el-GR" sz="800" b="0" i="1" kern="1200" dirty="0">
                <a:solidFill>
                  <a:schemeClr val="tx1"/>
                </a:solidFill>
                <a:effectLst/>
                <a:latin typeface="Arial" panose="020B0604020202020204" pitchFamily="34" charset="0"/>
                <a:ea typeface="+mn-ea"/>
                <a:cs typeface="Arial" panose="020B0604020202020204" pitchFamily="34" charset="0"/>
              </a:rPr>
              <a:t>γ-</a:t>
            </a:r>
            <a:r>
              <a:rPr lang="en-US" sz="800" b="0" i="1" kern="1200" dirty="0">
                <a:solidFill>
                  <a:schemeClr val="tx1"/>
                </a:solidFill>
                <a:effectLst/>
                <a:latin typeface="Arial" panose="020B0604020202020204" pitchFamily="34" charset="0"/>
                <a:ea typeface="+mn-ea"/>
                <a:cs typeface="Arial" panose="020B0604020202020204" pitchFamily="34" charset="0"/>
              </a:rPr>
              <a:t>inducible protein 10; LPS, </a:t>
            </a:r>
            <a:r>
              <a:rPr lang="en-US" sz="800" b="0" i="1" kern="1200" dirty="0" err="1">
                <a:solidFill>
                  <a:schemeClr val="tx1"/>
                </a:solidFill>
                <a:effectLst/>
                <a:latin typeface="Arial" panose="020B0604020202020204" pitchFamily="34" charset="0"/>
                <a:ea typeface="+mn-ea"/>
                <a:cs typeface="Arial" panose="020B0604020202020204" pitchFamily="34" charset="0"/>
              </a:rPr>
              <a:t>lipolysaccharide</a:t>
            </a:r>
            <a:r>
              <a:rPr lang="en-US" sz="800" b="0" i="1" kern="1200" dirty="0">
                <a:solidFill>
                  <a:schemeClr val="tx1"/>
                </a:solidFill>
                <a:effectLst/>
                <a:latin typeface="Arial" panose="020B0604020202020204" pitchFamily="34" charset="0"/>
                <a:ea typeface="+mn-ea"/>
                <a:cs typeface="Arial" panose="020B0604020202020204" pitchFamily="34" charset="0"/>
              </a:rPr>
              <a:t>; MCP-1, monocyte chemoattractant protein 1; </a:t>
            </a:r>
            <a:r>
              <a:rPr lang="en-GB" sz="800" i="1" dirty="0">
                <a:latin typeface="Arial" panose="020B0604020202020204" pitchFamily="34" charset="0"/>
                <a:cs typeface="Arial" panose="020B0604020202020204" pitchFamily="34" charset="0"/>
              </a:rPr>
              <a:t>MIP-1</a:t>
            </a:r>
            <a:r>
              <a:rPr lang="en-GB" sz="800" i="1" dirty="0">
                <a:latin typeface="Arial" panose="020B0604020202020204" pitchFamily="34" charset="0"/>
                <a:cs typeface="Arial" panose="020B0604020202020204" pitchFamily="34" charset="0"/>
                <a:sym typeface="Symbol" panose="05050102010706020507" pitchFamily="18" charset="2"/>
              </a:rPr>
              <a:t>, macrophage inflammatory protein 1 alpha; </a:t>
            </a:r>
            <a:r>
              <a:rPr lang="en-US" sz="800" b="0" i="1" kern="1200" dirty="0">
                <a:solidFill>
                  <a:schemeClr val="tx1"/>
                </a:solidFill>
                <a:effectLst/>
                <a:latin typeface="Arial" panose="020B0604020202020204" pitchFamily="34" charset="0"/>
                <a:ea typeface="+mn-ea"/>
                <a:cs typeface="Arial" panose="020B0604020202020204" pitchFamily="34" charset="0"/>
              </a:rPr>
              <a:t>NASH, non-alcoholic steatohepatitis; NGS, next-generation sequencing; </a:t>
            </a:r>
            <a:r>
              <a:rPr lang="en-GB" sz="800" i="1" dirty="0"/>
              <a:t>TGF-β, </a:t>
            </a:r>
            <a:r>
              <a:rPr lang="en-US" sz="800" b="0" i="1" kern="1200" dirty="0">
                <a:solidFill>
                  <a:schemeClr val="tx1"/>
                </a:solidFill>
                <a:effectLst/>
                <a:latin typeface="Arial" panose="020B0604020202020204" pitchFamily="34" charset="0"/>
                <a:ea typeface="+mn-ea"/>
                <a:cs typeface="Arial" panose="020B0604020202020204" pitchFamily="34" charset="0"/>
              </a:rPr>
              <a:t>transforming growth factor-beta </a:t>
            </a:r>
            <a:r>
              <a:rPr lang="en-GB" sz="800" i="1" dirty="0"/>
              <a:t>; </a:t>
            </a:r>
            <a:r>
              <a:rPr lang="en-GB" sz="800" i="1" dirty="0">
                <a:latin typeface="Arial" panose="020B0604020202020204" pitchFamily="34" charset="0"/>
                <a:cs typeface="Arial" panose="020B0604020202020204" pitchFamily="34" charset="0"/>
              </a:rPr>
              <a:t>TGFR</a:t>
            </a:r>
            <a:r>
              <a:rPr lang="en-GB" sz="800" i="1" dirty="0">
                <a:latin typeface="Arial" panose="020B0604020202020204" pitchFamily="34" charset="0"/>
                <a:cs typeface="Arial" panose="020B0604020202020204" pitchFamily="34" charset="0"/>
                <a:sym typeface="Symbol" panose="05050102010706020507" pitchFamily="18" charset="2"/>
              </a:rPr>
              <a:t></a:t>
            </a:r>
            <a:r>
              <a:rPr lang="en-GB" sz="800" i="1" dirty="0">
                <a:latin typeface="Arial" panose="020B0604020202020204" pitchFamily="34" charset="0"/>
                <a:cs typeface="Arial" panose="020B0604020202020204" pitchFamily="34" charset="0"/>
              </a:rPr>
              <a:t>1</a:t>
            </a:r>
            <a:r>
              <a:rPr lang="en-US" sz="800" b="0" i="1" kern="1200" dirty="0">
                <a:solidFill>
                  <a:schemeClr val="tx1"/>
                </a:solidFill>
                <a:effectLst/>
                <a:latin typeface="Arial" panose="020B0604020202020204" pitchFamily="34" charset="0"/>
                <a:ea typeface="+mn-ea"/>
                <a:cs typeface="Arial" panose="020B0604020202020204" pitchFamily="34" charset="0"/>
              </a:rPr>
              <a:t>, transforming growth factor receptor beta 1; TNF-</a:t>
            </a:r>
            <a:r>
              <a:rPr lang="en-US" sz="800" b="0" i="1"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800" b="0" i="1" kern="1200" dirty="0">
                <a:solidFill>
                  <a:schemeClr val="tx1"/>
                </a:solidFill>
                <a:effectLst/>
                <a:latin typeface="Arial" panose="020B0604020202020204" pitchFamily="34" charset="0"/>
                <a:ea typeface="+mn-ea"/>
                <a:cs typeface="Arial" panose="020B0604020202020204" pitchFamily="34" charset="0"/>
              </a:rPr>
              <a:t>, </a:t>
            </a:r>
            <a:r>
              <a:rPr lang="en-US" sz="800" b="0" i="1" kern="1200" dirty="0" err="1">
                <a:solidFill>
                  <a:schemeClr val="tx1"/>
                </a:solidFill>
                <a:effectLst/>
                <a:latin typeface="Arial" panose="020B0604020202020204" pitchFamily="34" charset="0"/>
                <a:ea typeface="+mn-ea"/>
                <a:cs typeface="Arial" panose="020B0604020202020204" pitchFamily="34" charset="0"/>
              </a:rPr>
              <a:t>tumour</a:t>
            </a:r>
            <a:r>
              <a:rPr lang="en-US" sz="800" b="0" i="1" kern="1200" dirty="0">
                <a:solidFill>
                  <a:schemeClr val="tx1"/>
                </a:solidFill>
                <a:effectLst/>
                <a:latin typeface="Arial" panose="020B0604020202020204" pitchFamily="34" charset="0"/>
                <a:ea typeface="+mn-ea"/>
                <a:cs typeface="Arial" panose="020B0604020202020204" pitchFamily="34" charset="0"/>
              </a:rPr>
              <a:t> necrosis factor alpha</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en-US" sz="800" b="0" u="sng" kern="1200" dirty="0">
                <a:solidFill>
                  <a:schemeClr val="tx1"/>
                </a:solidFill>
                <a:effectLst/>
                <a:latin typeface="Arial" panose="020B0604020202020204" pitchFamily="34" charset="0"/>
                <a:ea typeface="+mn-ea"/>
                <a:cs typeface="Arial" panose="020B0604020202020204" pitchFamily="34" charset="0"/>
              </a:rPr>
              <a:t>Full abstract</a:t>
            </a:r>
          </a:p>
          <a:p>
            <a:pPr marL="0" indent="0">
              <a:buFontTx/>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FontTx/>
              <a:buNone/>
            </a:pPr>
            <a:r>
              <a:rPr lang="en-US" sz="11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P06-05</a:t>
            </a:r>
          </a:p>
          <a:p>
            <a:pPr marL="0" indent="0" algn="just">
              <a:spcAft>
                <a:spcPts val="0"/>
              </a:spcAft>
              <a:buFontTx/>
              <a:buNone/>
            </a:pPr>
            <a:r>
              <a:rPr lang="en-US" sz="11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Establishment of a 3D human liver model to recapitulate NASH progression in vitro</a:t>
            </a:r>
          </a:p>
          <a:p>
            <a:pPr marL="0" indent="0" algn="just">
              <a:spcAft>
                <a:spcPts val="0"/>
              </a:spcAft>
              <a:buFontTx/>
              <a:buNone/>
            </a:pPr>
            <a:endParaRPr lang="en-US" sz="800" b="1" u="sng" dirty="0">
              <a:effectLst/>
              <a:latin typeface="Arial" panose="020B0604020202020204" pitchFamily="34" charset="0"/>
              <a:ea typeface="Times New Roman" panose="02020603050405020304" pitchFamily="18" charset="0"/>
            </a:endParaRPr>
          </a:p>
          <a:p>
            <a:pPr marL="0" indent="0" algn="just">
              <a:spcAft>
                <a:spcPts val="0"/>
              </a:spcAft>
              <a:buFontTx/>
              <a:buNone/>
            </a:pPr>
            <a:r>
              <a:rPr lang="en-US" sz="800" b="1" u="sng" dirty="0">
                <a:effectLst/>
                <a:latin typeface="Arial" panose="020B0604020202020204" pitchFamily="34" charset="0"/>
                <a:ea typeface="Times New Roman" panose="02020603050405020304" pitchFamily="18" charset="0"/>
              </a:rPr>
              <a:t>Simon Ströbel</a:t>
            </a:r>
            <a:r>
              <a:rPr lang="en-US" sz="800" b="1" u="sng" baseline="30000" dirty="0">
                <a:effectLst/>
                <a:latin typeface="Arial" panose="020B0604020202020204" pitchFamily="34" charset="0"/>
                <a:ea typeface="Times New Roman" panose="02020603050405020304" pitchFamily="18" charset="0"/>
              </a:rPr>
              <a:t>1</a:t>
            </a:r>
            <a:r>
              <a:rPr lang="en-US" sz="800" b="1" u="none" dirty="0">
                <a:effectLst/>
                <a:latin typeface="Arial" panose="020B0604020202020204" pitchFamily="34" charset="0"/>
                <a:ea typeface="Times New Roman" panose="02020603050405020304" pitchFamily="18" charset="0"/>
              </a:rPr>
              <a:t>, Jana Rupp</a:t>
            </a:r>
            <a:r>
              <a:rPr lang="en-US" sz="800" b="1" u="none" baseline="30000" dirty="0">
                <a:effectLst/>
                <a:latin typeface="Arial" panose="020B0604020202020204" pitchFamily="34" charset="0"/>
                <a:ea typeface="Times New Roman" panose="02020603050405020304" pitchFamily="18" charset="0"/>
              </a:rPr>
              <a:t>1</a:t>
            </a:r>
            <a:r>
              <a:rPr lang="en-US" sz="800" b="1" u="none" dirty="0">
                <a:effectLst/>
                <a:latin typeface="Arial" panose="020B0604020202020204" pitchFamily="34" charset="0"/>
                <a:ea typeface="Times New Roman" panose="02020603050405020304" pitchFamily="18" charset="0"/>
              </a:rPr>
              <a:t>, Katia Fiaschetti</a:t>
            </a:r>
            <a:r>
              <a:rPr lang="en-US" sz="800" b="1" u="none" baseline="30000" dirty="0">
                <a:effectLst/>
                <a:latin typeface="Arial" panose="020B0604020202020204" pitchFamily="34" charset="0"/>
                <a:ea typeface="Times New Roman" panose="02020603050405020304" pitchFamily="18" charset="0"/>
              </a:rPr>
              <a:t>1</a:t>
            </a:r>
            <a:r>
              <a:rPr lang="en-US" sz="800" b="1" u="none" dirty="0">
                <a:effectLst/>
                <a:latin typeface="Arial" panose="020B0604020202020204" pitchFamily="34" charset="0"/>
                <a:ea typeface="Times New Roman" panose="02020603050405020304" pitchFamily="18" charset="0"/>
              </a:rPr>
              <a:t>, Manuela Bieri</a:t>
            </a:r>
            <a:r>
              <a:rPr lang="en-US" sz="800" b="1" u="none" baseline="30000" dirty="0">
                <a:effectLst/>
                <a:latin typeface="Arial" panose="020B0604020202020204" pitchFamily="34" charset="0"/>
                <a:ea typeface="Times New Roman" panose="02020603050405020304" pitchFamily="18" charset="0"/>
              </a:rPr>
              <a:t>1</a:t>
            </a:r>
            <a:r>
              <a:rPr lang="en-US" sz="800" b="1" u="none" dirty="0">
                <a:effectLst/>
                <a:latin typeface="Arial" panose="020B0604020202020204" pitchFamily="34" charset="0"/>
                <a:ea typeface="Times New Roman" panose="02020603050405020304" pitchFamily="18" charset="0"/>
              </a:rPr>
              <a:t>, Armin Wolf</a:t>
            </a:r>
            <a:r>
              <a:rPr lang="en-US" sz="800" b="1" u="none" baseline="30000" dirty="0">
                <a:effectLst/>
                <a:latin typeface="Arial" panose="020B0604020202020204" pitchFamily="34" charset="0"/>
                <a:ea typeface="Times New Roman" panose="02020603050405020304" pitchFamily="18" charset="0"/>
              </a:rPr>
              <a:t>1</a:t>
            </a:r>
            <a:r>
              <a:rPr lang="en-US" sz="800" b="1" u="none" dirty="0">
                <a:effectLst/>
                <a:latin typeface="Arial" panose="020B0604020202020204" pitchFamily="34" charset="0"/>
                <a:ea typeface="Times New Roman" panose="02020603050405020304" pitchFamily="18" charset="0"/>
              </a:rPr>
              <a:t>, Eva Thoma</a:t>
            </a:r>
            <a:r>
              <a:rPr lang="en-US" sz="800" b="1" u="none" baseline="30000" dirty="0">
                <a:effectLst/>
                <a:latin typeface="Arial" panose="020B0604020202020204" pitchFamily="34" charset="0"/>
                <a:ea typeface="Times New Roman" panose="02020603050405020304" pitchFamily="18" charset="0"/>
              </a:rPr>
              <a:t>1</a:t>
            </a:r>
            <a:r>
              <a:rPr lang="en-US" sz="800" b="1" u="none" dirty="0">
                <a:effectLst/>
                <a:latin typeface="Arial" panose="020B0604020202020204" pitchFamily="34" charset="0"/>
                <a:ea typeface="Times New Roman" panose="02020603050405020304" pitchFamily="18" charset="0"/>
              </a:rPr>
              <a:t>, </a:t>
            </a:r>
            <a:r>
              <a:rPr lang="en-US" sz="800" b="1" u="none" dirty="0" err="1">
                <a:effectLst/>
                <a:latin typeface="Arial" panose="020B0604020202020204" pitchFamily="34" charset="0"/>
                <a:ea typeface="Times New Roman" panose="02020603050405020304" pitchFamily="18" charset="0"/>
              </a:rPr>
              <a:t>Radina</a:t>
            </a:r>
            <a:r>
              <a:rPr lang="en-US" sz="800" b="1" u="none" dirty="0">
                <a:effectLst/>
                <a:latin typeface="Arial" panose="020B0604020202020204" pitchFamily="34" charset="0"/>
                <a:ea typeface="Times New Roman" panose="02020603050405020304" pitchFamily="18" charset="0"/>
              </a:rPr>
              <a:t> Kostadinova</a:t>
            </a:r>
            <a:r>
              <a:rPr lang="en-US" sz="800" b="1" u="none" baseline="30000" dirty="0">
                <a:effectLst/>
                <a:latin typeface="Arial" panose="020B0604020202020204" pitchFamily="34" charset="0"/>
                <a:ea typeface="Times New Roman" panose="02020603050405020304" pitchFamily="18" charset="0"/>
              </a:rPr>
              <a:t>1</a:t>
            </a:r>
            <a:endParaRPr lang="en-US" sz="1050" u="none" baseline="30000" dirty="0">
              <a:effectLst/>
              <a:latin typeface="Times New Roman" panose="02020603050405020304" pitchFamily="18" charset="0"/>
              <a:ea typeface="Times New Roman" panose="02020603050405020304" pitchFamily="18" charset="0"/>
            </a:endParaRPr>
          </a:p>
          <a:p>
            <a:pPr marL="0" indent="0" algn="just">
              <a:spcAft>
                <a:spcPts val="0"/>
              </a:spcAft>
              <a:buFontTx/>
              <a:buNone/>
            </a:pPr>
            <a:r>
              <a:rPr lang="en-US" sz="800" i="1" baseline="30000" dirty="0">
                <a:effectLst/>
                <a:latin typeface="Arial" panose="020B0604020202020204" pitchFamily="34" charset="0"/>
                <a:ea typeface="Times New Roman" panose="02020603050405020304" pitchFamily="18"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InSphero AG, Schlieren, Switzerland</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FontTx/>
              <a:buNone/>
            </a:pPr>
            <a:r>
              <a:rPr lang="en-US" sz="800" b="1" dirty="0">
                <a:solidFill>
                  <a:srgbClr val="2A2A2A"/>
                </a:solidFill>
                <a:effectLst/>
                <a:latin typeface="Arial" panose="020B0604020202020204" pitchFamily="34" charset="0"/>
                <a:ea typeface="Calibri" panose="020F0502020204030204" pitchFamily="34" charset="0"/>
              </a:rPr>
              <a:t> </a:t>
            </a:r>
            <a:endParaRPr lang="en-US" sz="105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800" b="1" dirty="0">
                <a:solidFill>
                  <a:srgbClr val="2A2A2A"/>
                </a:solidFill>
                <a:effectLst/>
                <a:latin typeface="Arial" panose="020B0604020202020204" pitchFamily="34" charset="0"/>
                <a:ea typeface="Calibri" panose="020F0502020204030204" pitchFamily="34" charset="0"/>
              </a:rPr>
              <a:t>Background and aims: </a:t>
            </a:r>
            <a:r>
              <a:rPr lang="en-US" sz="1000" kern="1200" dirty="0">
                <a:solidFill>
                  <a:schemeClr val="tx1"/>
                </a:solidFill>
                <a:effectLst/>
                <a:latin typeface="Arial" panose="020B0604020202020204" pitchFamily="34" charset="0"/>
                <a:ea typeface="+mn-ea"/>
                <a:cs typeface="Arial" panose="020B0604020202020204" pitchFamily="34" charset="0"/>
              </a:rPr>
              <a:t>Non-alcoholic fatty liver disease (NAFLD) is the most prevalent type of liver disease and currently affects ~30% of the population. With progression to non-alcoholic steatohepatitis (NASH), this disease can eventually lead to liver cirrhosis and failure. To date, there are no approved drugs for NASH treatment and drug development has been impeded by the lack of predictive </a:t>
            </a:r>
            <a:r>
              <a:rPr lang="en-US" sz="1000" i="1" kern="1200" dirty="0">
                <a:solidFill>
                  <a:schemeClr val="tx1"/>
                </a:solidFill>
                <a:effectLst/>
                <a:latin typeface="Arial" panose="020B0604020202020204" pitchFamily="34" charset="0"/>
                <a:ea typeface="+mn-ea"/>
                <a:cs typeface="Arial" panose="020B0604020202020204" pitchFamily="34" charset="0"/>
              </a:rPr>
              <a:t>in vitro</a:t>
            </a:r>
            <a:r>
              <a:rPr lang="en-US" sz="1000" kern="1200" dirty="0">
                <a:solidFill>
                  <a:schemeClr val="tx1"/>
                </a:solidFill>
                <a:effectLst/>
                <a:latin typeface="Arial" panose="020B0604020202020204" pitchFamily="34" charset="0"/>
                <a:ea typeface="+mn-ea"/>
                <a:cs typeface="Arial" panose="020B0604020202020204" pitchFamily="34" charset="0"/>
              </a:rPr>
              <a:t> models reflecting the complex pathology of NASH. Our </a:t>
            </a:r>
            <a:r>
              <a:rPr lang="en-GB" sz="1000" kern="1200" dirty="0">
                <a:solidFill>
                  <a:schemeClr val="tx1"/>
                </a:solidFill>
                <a:effectLst/>
                <a:latin typeface="Arial" panose="020B0604020202020204" pitchFamily="34" charset="0"/>
                <a:ea typeface="+mn-ea"/>
                <a:cs typeface="Arial" panose="020B0604020202020204" pitchFamily="34" charset="0"/>
              </a:rPr>
              <a:t>human in vitro</a:t>
            </a:r>
            <a:r>
              <a:rPr lang="en-GB" sz="1000" i="1"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3D</a:t>
            </a:r>
            <a:r>
              <a:rPr lang="en-GB" sz="1000" i="1"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NASH model is engineered to incorporate the primary human hepatocytes, hepatic stellate cells, Kupffer cells and liver endothelial cells, all playing a crucial role in disease progression. </a:t>
            </a:r>
          </a:p>
          <a:p>
            <a:pPr marL="0" indent="0" algn="just">
              <a:spcAft>
                <a:spcPts val="0"/>
              </a:spcAft>
              <a:buFontTx/>
              <a:buNone/>
            </a:pPr>
            <a:endParaRPr lang="en-US" sz="800" b="1" dirty="0">
              <a:solidFill>
                <a:srgbClr val="000000"/>
              </a:solidFill>
              <a:effectLst/>
              <a:latin typeface="Arial" panose="020B0604020202020204" pitchFamily="34" charset="0"/>
              <a:ea typeface="Calibri" panose="020F0502020204030204" pitchFamily="34" charset="0"/>
            </a:endParaRPr>
          </a:p>
          <a:p>
            <a:pPr marL="0" indent="0" algn="just">
              <a:spcAft>
                <a:spcPts val="0"/>
              </a:spcAft>
              <a:buFontTx/>
              <a:buNone/>
            </a:pPr>
            <a:r>
              <a:rPr lang="en-US" sz="800" b="1" dirty="0">
                <a:solidFill>
                  <a:srgbClr val="000000"/>
                </a:solidFill>
                <a:effectLst/>
                <a:latin typeface="Arial" panose="020B0604020202020204" pitchFamily="34" charset="0"/>
                <a:ea typeface="Calibri" panose="020F0502020204030204" pitchFamily="34" charset="0"/>
              </a:rPr>
              <a:t>Methods: </a:t>
            </a:r>
            <a:r>
              <a:rPr lang="en-US" sz="800" dirty="0">
                <a:effectLst/>
                <a:latin typeface="Arial" panose="020B0604020202020204" pitchFamily="34" charset="0"/>
                <a:ea typeface="Calibri" panose="020F0502020204030204" pitchFamily="34" charset="0"/>
              </a:rPr>
              <a:t>We developed a protocol for induction of NASH with free fatty acids and LPS in medium containing high levels of sugars to recapitulate NASH pathogenesis and for drug efficacy testing in vitro and </a:t>
            </a:r>
            <a:r>
              <a:rPr lang="en-US" sz="800" dirty="0" err="1">
                <a:effectLst/>
                <a:latin typeface="Arial" panose="020B0604020202020204" pitchFamily="34" charset="0"/>
                <a:ea typeface="Calibri" panose="020F0502020204030204" pitchFamily="34" charset="0"/>
              </a:rPr>
              <a:t>analysed</a:t>
            </a:r>
            <a:r>
              <a:rPr lang="en-US" sz="800" dirty="0">
                <a:effectLst/>
                <a:latin typeface="Arial" panose="020B0604020202020204" pitchFamily="34" charset="0"/>
                <a:ea typeface="Calibri" panose="020F0502020204030204" pitchFamily="34" charset="0"/>
              </a:rPr>
              <a:t> characteristic markers like lipid loading using triglyceride assays, secretion of proinflammatory markers (Luminex) and fibrosis (pro-collagen type I secretion).</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FontTx/>
              <a:buNone/>
            </a:pPr>
            <a:endParaRPr lang="en-US" sz="800" b="1" dirty="0">
              <a:effectLst/>
              <a:latin typeface="Arial" panose="020B0604020202020204" pitchFamily="34" charset="0"/>
              <a:ea typeface="SimSun" panose="02010600030101010101" pitchFamily="2" charset="-122"/>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800" b="1" dirty="0">
                <a:effectLst/>
                <a:latin typeface="Arial" panose="020B0604020202020204" pitchFamily="34" charset="0"/>
                <a:ea typeface="SimSun" panose="02010600030101010101" pitchFamily="2" charset="-122"/>
              </a:rPr>
              <a:t>Results: </a:t>
            </a:r>
            <a:r>
              <a:rPr lang="en-GB" sz="1000" kern="1200" dirty="0">
                <a:solidFill>
                  <a:schemeClr val="tx1"/>
                </a:solidFill>
                <a:effectLst/>
                <a:latin typeface="Arial" panose="020B0604020202020204" pitchFamily="34" charset="0"/>
                <a:ea typeface="+mn-ea"/>
                <a:cs typeface="Arial" panose="020B0604020202020204" pitchFamily="34" charset="0"/>
              </a:rPr>
              <a:t>Upon treatment with free fatty acids and LPS in diabetic medium containing high levels of sugars these microtissues showed key physiological aspects of NASH. Increased lipid accumulation within the hepatocytes and tissue triglyceride levels were detected in the NASH treated tissues as compared to the control treated tissues., NASH stimuli increased the secretion of pro-inflammatory markers, such as TNF-</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IL-6, IL-8, MCP-1, MIP-1</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and</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IP-10. Furthermore, NASH stimuli increased the secretion of pro-collagen type I and the deposition of fibril collagens type I/III, whereas the TGFR</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1 inhibitor (ALK5 inhibitor) dose-dependently decreased the expression of those pro-fibrotic markers.</a:t>
            </a:r>
          </a:p>
          <a:p>
            <a:pPr marL="0" indent="0" algn="just">
              <a:spcAft>
                <a:spcPts val="0"/>
              </a:spcAft>
              <a:buFontTx/>
              <a:buNone/>
            </a:pPr>
            <a:endParaRPr lang="en-US" sz="800" b="1" dirty="0">
              <a:solidFill>
                <a:srgbClr val="000000"/>
              </a:solidFill>
              <a:effectLst/>
              <a:latin typeface="Arial" panose="020B0604020202020204" pitchFamily="34" charset="0"/>
              <a:ea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Arial" panose="020B0604020202020204" pitchFamily="34" charset="0"/>
                <a:ea typeface="Calibri" panose="020F0502020204030204" pitchFamily="34" charset="0"/>
              </a:rPr>
              <a:t>Conclusion: </a:t>
            </a:r>
            <a:r>
              <a:rPr lang="en-US" sz="1000" kern="1200" dirty="0">
                <a:solidFill>
                  <a:schemeClr val="tx1"/>
                </a:solidFill>
                <a:effectLst/>
                <a:latin typeface="Arial" panose="020B0604020202020204" pitchFamily="34" charset="0"/>
                <a:ea typeface="+mn-ea"/>
                <a:cs typeface="Arial" panose="020B0604020202020204" pitchFamily="34" charset="0"/>
              </a:rPr>
              <a:t>In summary, we present a </a:t>
            </a:r>
            <a:r>
              <a:rPr lang="en-GB" sz="1000" kern="1200" dirty="0">
                <a:solidFill>
                  <a:schemeClr val="tx1"/>
                </a:solidFill>
                <a:effectLst/>
                <a:latin typeface="Arial" panose="020B0604020202020204" pitchFamily="34" charset="0"/>
                <a:ea typeface="+mn-ea"/>
                <a:cs typeface="Arial" panose="020B0604020202020204" pitchFamily="34" charset="0"/>
              </a:rPr>
              <a:t>human 3D NASH model that recapitulates key biological aspects such as inflammation, steatosis and fibrosis. Compatible with high-throughput screening approaches, this model is a powerful tool for assessing efficacy of anti-NASH drugs.</a:t>
            </a:r>
          </a:p>
          <a:p>
            <a:pPr marL="0" indent="0" algn="just">
              <a:spcAft>
                <a:spcPts val="0"/>
              </a:spcAft>
              <a:buFontTx/>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25</a:t>
            </a:fld>
            <a:endParaRPr lang="en-GB" dirty="0"/>
          </a:p>
        </p:txBody>
      </p:sp>
    </p:spTree>
    <p:extLst>
      <p:ext uri="{BB962C8B-B14F-4D97-AF65-F5344CB8AC3E}">
        <p14:creationId xmlns:p14="http://schemas.microsoft.com/office/powerpoint/2010/main" val="2716059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3</a:t>
            </a:fld>
            <a:endParaRPr lang="en-GB" dirty="0"/>
          </a:p>
        </p:txBody>
      </p:sp>
    </p:spTree>
    <p:extLst>
      <p:ext uri="{BB962C8B-B14F-4D97-AF65-F5344CB8AC3E}">
        <p14:creationId xmlns:p14="http://schemas.microsoft.com/office/powerpoint/2010/main" val="342447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800" i="1" kern="1200" dirty="0">
                <a:solidFill>
                  <a:schemeClr val="tx1"/>
                </a:solidFill>
                <a:effectLst/>
                <a:latin typeface="Arial" panose="020B0604020202020204" pitchFamily="34" charset="0"/>
                <a:ea typeface="+mn-ea"/>
                <a:cs typeface="Arial" panose="020B0604020202020204" pitchFamily="34" charset="0"/>
              </a:rPr>
              <a:t>Abbreviations: FLAG, </a:t>
            </a:r>
            <a:r>
              <a:rPr lang="en-US" sz="800" i="1" kern="1200" dirty="0">
                <a:solidFill>
                  <a:schemeClr val="tx1"/>
                </a:solidFill>
                <a:effectLst/>
                <a:latin typeface="Arial" panose="020B0604020202020204" pitchFamily="34" charset="0"/>
                <a:ea typeface="+mn-ea"/>
                <a:cs typeface="Arial" panose="020B0604020202020204" pitchFamily="34" charset="0"/>
              </a:rPr>
              <a:t>Fatty Liver Assessment in Germany; HSD17B13, </a:t>
            </a:r>
            <a:r>
              <a:rPr lang="el-GR" sz="800" i="1" kern="1200" dirty="0">
                <a:solidFill>
                  <a:schemeClr val="tx1"/>
                </a:solidFill>
                <a:effectLst/>
                <a:latin typeface="Arial" panose="020B0604020202020204" pitchFamily="34" charset="0"/>
                <a:ea typeface="+mn-ea"/>
                <a:cs typeface="Arial" panose="020B0604020202020204" pitchFamily="34" charset="0"/>
              </a:rPr>
              <a:t>17β-</a:t>
            </a:r>
            <a:r>
              <a:rPr lang="en-US" sz="800" i="1" kern="1200" dirty="0">
                <a:solidFill>
                  <a:schemeClr val="tx1"/>
                </a:solidFill>
                <a:effectLst/>
                <a:latin typeface="Arial" panose="020B0604020202020204" pitchFamily="34" charset="0"/>
                <a:ea typeface="+mn-ea"/>
                <a:cs typeface="Arial" panose="020B0604020202020204" pitchFamily="34" charset="0"/>
              </a:rPr>
              <a:t>hydroxysteroid dehydrogenase type 13; </a:t>
            </a:r>
            <a:r>
              <a:rPr lang="en-GB" sz="800" i="1" kern="1200" dirty="0">
                <a:solidFill>
                  <a:schemeClr val="tx1"/>
                </a:solidFill>
                <a:effectLst/>
                <a:latin typeface="Arial" panose="020B0604020202020204" pitchFamily="34" charset="0"/>
                <a:ea typeface="+mn-ea"/>
                <a:cs typeface="Arial" panose="020B0604020202020204" pitchFamily="34" charset="0"/>
              </a:rPr>
              <a:t>NAFLD, non-alcoholic fatty liver disease; PNPLA3, </a:t>
            </a:r>
            <a:r>
              <a:rPr lang="en-GB" sz="800" i="1" kern="1200" dirty="0" err="1">
                <a:solidFill>
                  <a:schemeClr val="tx1"/>
                </a:solidFill>
                <a:effectLst/>
                <a:latin typeface="Arial" panose="020B0604020202020204" pitchFamily="34" charset="0"/>
                <a:ea typeface="+mn-ea"/>
                <a:cs typeface="Arial" panose="020B0604020202020204" pitchFamily="34" charset="0"/>
              </a:rPr>
              <a:t>patatin</a:t>
            </a:r>
            <a:r>
              <a:rPr lang="en-GB" sz="800" i="1" kern="1200" dirty="0">
                <a:solidFill>
                  <a:schemeClr val="tx1"/>
                </a:solidFill>
                <a:effectLst/>
                <a:latin typeface="Arial" panose="020B0604020202020204" pitchFamily="34" charset="0"/>
                <a:ea typeface="+mn-ea"/>
                <a:cs typeface="Arial" panose="020B0604020202020204" pitchFamily="34" charset="0"/>
              </a:rPr>
              <a:t>-like phospholipase domain-containing protein 3. </a:t>
            </a:r>
          </a:p>
          <a:p>
            <a:pPr marL="0" marR="0" lvl="0" indent="0" algn="l" defTabSz="914400" rtl="0" eaLnBrk="1" fontAlgn="auto" latinLnBrk="0" hangingPunct="1">
              <a:lnSpc>
                <a:spcPct val="100000"/>
              </a:lnSpc>
              <a:spcBef>
                <a:spcPts val="0"/>
              </a:spcBef>
              <a:spcAft>
                <a:spcPts val="0"/>
              </a:spcAft>
              <a:buClrTx/>
              <a:buSzTx/>
              <a:buNone/>
              <a:tabLst/>
              <a:defRPr/>
            </a:pPr>
            <a:endParaRPr lang="en-GB" sz="800" i="1"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800" u="sng" kern="1200" dirty="0">
                <a:solidFill>
                  <a:schemeClr val="tx1"/>
                </a:solidFill>
                <a:effectLst/>
                <a:latin typeface="Arial" panose="020B0604020202020204" pitchFamily="34" charset="0"/>
                <a:ea typeface="+mn-ea"/>
                <a:cs typeface="Arial" panose="020B0604020202020204" pitchFamily="34" charset="0"/>
              </a:rPr>
              <a:t>Full abstract</a:t>
            </a:r>
          </a:p>
          <a:p>
            <a:pPr marL="0" marR="0" lvl="0" indent="0" algn="l" defTabSz="914400" rtl="0" eaLnBrk="1" fontAlgn="auto" latinLnBrk="0" hangingPunct="1">
              <a:lnSpc>
                <a:spcPct val="100000"/>
              </a:lnSpc>
              <a:spcBef>
                <a:spcPts val="0"/>
              </a:spcBef>
              <a:spcAft>
                <a:spcPts val="0"/>
              </a:spcAft>
              <a:buClrTx/>
              <a:buSzTx/>
              <a:buNone/>
              <a:tabLst/>
              <a:defRPr/>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P03-12YI</a:t>
            </a: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HSD17B13 and PNPLA3 gene variants exert opposite effects on non-alcoholic fatty liver phenotypes: results from the "real life" FLAG cohort </a:t>
            </a: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None/>
            </a:pPr>
            <a:r>
              <a:rPr lang="en-US" sz="800" b="1" u="sng" dirty="0">
                <a:effectLst/>
                <a:latin typeface="Arial" panose="020B0604020202020204" pitchFamily="34" charset="0"/>
                <a:ea typeface="Times New Roman" panose="02020603050405020304" pitchFamily="18" charset="0"/>
              </a:rPr>
              <a:t>Marcin Krawczyk</a:t>
            </a:r>
            <a:r>
              <a:rPr lang="en-US" sz="800" b="1" baseline="30000" dirty="0">
                <a:effectLst/>
                <a:latin typeface="Arial" panose="020B0604020202020204" pitchFamily="34" charset="0"/>
                <a:ea typeface="Times New Roman" panose="02020603050405020304" pitchFamily="18" charset="0"/>
              </a:rPr>
              <a:t>1 2</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Pd Dr. </a:t>
            </a:r>
            <a:r>
              <a:rPr lang="en-US" sz="800" b="1" dirty="0" err="1">
                <a:effectLst/>
                <a:latin typeface="Arial" panose="020B0604020202020204" pitchFamily="34" charset="0"/>
                <a:ea typeface="Times New Roman" panose="02020603050405020304" pitchFamily="18" charset="0"/>
              </a:rPr>
              <a:t>Schattenberg</a:t>
            </a:r>
            <a:r>
              <a:rPr lang="en-US" sz="800" b="1" dirty="0">
                <a:effectLst/>
                <a:latin typeface="Arial" panose="020B0604020202020204" pitchFamily="34" charset="0"/>
                <a:ea typeface="Times New Roman" panose="02020603050405020304" pitchFamily="18" charset="0"/>
              </a:rPr>
              <a:t> Jörn</a:t>
            </a:r>
            <a:r>
              <a:rPr lang="en-US" sz="800" b="1" baseline="30000" dirty="0">
                <a:effectLst/>
                <a:latin typeface="Arial" panose="020B0604020202020204" pitchFamily="34" charset="0"/>
                <a:ea typeface="Times New Roman" panose="02020603050405020304" pitchFamily="18" charset="0"/>
              </a:rPr>
              <a:t>3</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Lisa Schubert</a:t>
            </a:r>
            <a:r>
              <a:rPr lang="en-US" sz="800" b="1" baseline="30000" dirty="0">
                <a:effectLst/>
                <a:latin typeface="Arial" panose="020B0604020202020204" pitchFamily="34" charset="0"/>
                <a:ea typeface="Times New Roman" panose="02020603050405020304" pitchFamily="18" charset="0"/>
              </a:rPr>
              <a:t>4</a:t>
            </a:r>
            <a:r>
              <a:rPr lang="de-DE" sz="800" b="1" dirty="0">
                <a:effectLst/>
                <a:latin typeface="Arial" panose="020B0604020202020204" pitchFamily="34" charset="0"/>
                <a:ea typeface="Arial" panose="020B0604020202020204" pitchFamily="34" charset="0"/>
              </a:rPr>
              <a:t>, </a:t>
            </a:r>
            <a:r>
              <a:rPr lang="en-US" sz="800" b="1" dirty="0" err="1">
                <a:effectLst/>
                <a:latin typeface="Arial" panose="020B0604020202020204" pitchFamily="34" charset="0"/>
                <a:ea typeface="Times New Roman" panose="02020603050405020304" pitchFamily="18" charset="0"/>
              </a:rPr>
              <a:t>Nektarios</a:t>
            </a:r>
            <a:r>
              <a:rPr lang="en-US" sz="800" b="1" dirty="0">
                <a:effectLst/>
                <a:latin typeface="Arial" panose="020B0604020202020204" pitchFamily="34" charset="0"/>
                <a:ea typeface="Times New Roman" panose="02020603050405020304" pitchFamily="18" charset="0"/>
              </a:rPr>
              <a:t> Dikopoulos</a:t>
            </a:r>
            <a:r>
              <a:rPr lang="en-US" sz="800" b="1" baseline="30000" dirty="0">
                <a:effectLst/>
                <a:latin typeface="Arial" panose="020B0604020202020204" pitchFamily="34" charset="0"/>
                <a:ea typeface="Times New Roman" panose="02020603050405020304" pitchFamily="18" charset="0"/>
              </a:rPr>
              <a:t>5</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Jeannette Schwenzer</a:t>
            </a:r>
            <a:r>
              <a:rPr lang="en-US" sz="800" b="1" baseline="30000" dirty="0">
                <a:effectLst/>
                <a:latin typeface="Arial" panose="020B0604020202020204" pitchFamily="34" charset="0"/>
                <a:ea typeface="Times New Roman" panose="02020603050405020304" pitchFamily="18" charset="0"/>
              </a:rPr>
              <a:t>6</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Marion Muche</a:t>
            </a:r>
            <a:r>
              <a:rPr lang="en-US" sz="800" b="1" baseline="30000" dirty="0">
                <a:effectLst/>
                <a:latin typeface="Arial" panose="020B0604020202020204" pitchFamily="34" charset="0"/>
                <a:ea typeface="Times New Roman" panose="02020603050405020304" pitchFamily="18" charset="0"/>
              </a:rPr>
              <a:t>7</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Johannes Wiegand</a:t>
            </a:r>
            <a:r>
              <a:rPr lang="en-US" sz="800" b="1" baseline="30000" dirty="0">
                <a:effectLst/>
                <a:latin typeface="Arial" panose="020B0604020202020204" pitchFamily="34" charset="0"/>
                <a:ea typeface="Times New Roman" panose="02020603050405020304" pitchFamily="18" charset="0"/>
              </a:rPr>
              <a:t>8</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Gisela Felten</a:t>
            </a:r>
            <a:r>
              <a:rPr lang="en-US" sz="800" b="1" baseline="30000" dirty="0">
                <a:effectLst/>
                <a:latin typeface="Arial" panose="020B0604020202020204" pitchFamily="34" charset="0"/>
                <a:ea typeface="Times New Roman" panose="02020603050405020304" pitchFamily="18" charset="0"/>
              </a:rPr>
              <a:t>9</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Renate Heyne</a:t>
            </a:r>
            <a:r>
              <a:rPr lang="en-US" sz="800" b="1" baseline="30000" dirty="0">
                <a:effectLst/>
                <a:latin typeface="Arial" panose="020B0604020202020204" pitchFamily="34" charset="0"/>
                <a:ea typeface="Times New Roman" panose="02020603050405020304" pitchFamily="18" charset="0"/>
              </a:rPr>
              <a:t>10</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Patrick Ingiliz</a:t>
            </a:r>
            <a:r>
              <a:rPr lang="en-US" sz="800" b="1" baseline="30000" dirty="0">
                <a:effectLst/>
                <a:latin typeface="Arial" panose="020B0604020202020204" pitchFamily="34" charset="0"/>
                <a:ea typeface="Times New Roman" panose="02020603050405020304" pitchFamily="18" charset="0"/>
              </a:rPr>
              <a:t>11</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Schmidt Anna</a:t>
            </a:r>
            <a:r>
              <a:rPr lang="en-US" sz="800" b="1" baseline="30000" dirty="0">
                <a:effectLst/>
                <a:latin typeface="Arial" panose="020B0604020202020204" pitchFamily="34" charset="0"/>
                <a:ea typeface="Times New Roman" panose="02020603050405020304" pitchFamily="18" charset="0"/>
              </a:rPr>
              <a:t>12</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Kerstin Stein</a:t>
            </a:r>
            <a:r>
              <a:rPr lang="en-US" sz="800" b="1" baseline="30000" dirty="0">
                <a:effectLst/>
                <a:latin typeface="Arial" panose="020B0604020202020204" pitchFamily="34" charset="0"/>
                <a:ea typeface="Times New Roman" panose="02020603050405020304" pitchFamily="18" charset="0"/>
              </a:rPr>
              <a:t>13</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Michael P. Manns</a:t>
            </a:r>
            <a:r>
              <a:rPr lang="en-US" sz="800" b="1" baseline="30000" dirty="0">
                <a:effectLst/>
                <a:latin typeface="Arial" panose="020B0604020202020204" pitchFamily="34" charset="0"/>
                <a:ea typeface="Times New Roman" panose="02020603050405020304" pitchFamily="18" charset="0"/>
              </a:rPr>
              <a:t>14</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Stefan Zeuzem</a:t>
            </a:r>
            <a:r>
              <a:rPr lang="en-US" sz="800" b="1" baseline="30000" dirty="0">
                <a:effectLst/>
                <a:latin typeface="Arial" panose="020B0604020202020204" pitchFamily="34" charset="0"/>
                <a:ea typeface="Times New Roman" panose="02020603050405020304" pitchFamily="18" charset="0"/>
              </a:rPr>
              <a:t>15</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Peter Buggisch</a:t>
            </a:r>
            <a:r>
              <a:rPr lang="en-US" sz="800" b="1" baseline="30000" dirty="0">
                <a:effectLst/>
                <a:latin typeface="Arial" panose="020B0604020202020204" pitchFamily="34" charset="0"/>
                <a:ea typeface="Times New Roman" panose="02020603050405020304" pitchFamily="18" charset="0"/>
              </a:rPr>
              <a:t>16</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Frank Lammert</a:t>
            </a:r>
            <a:r>
              <a:rPr lang="en-US" sz="800" b="1" baseline="30000" dirty="0">
                <a:effectLst/>
                <a:latin typeface="Arial" panose="020B0604020202020204" pitchFamily="34" charset="0"/>
                <a:ea typeface="Times New Roman" panose="02020603050405020304" pitchFamily="18" charset="0"/>
              </a:rPr>
              <a:t>2</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Wolf Peter Hofmann</a:t>
            </a:r>
            <a:r>
              <a:rPr lang="en-US" sz="800" b="1" baseline="30000" dirty="0">
                <a:effectLst/>
                <a:latin typeface="Arial" panose="020B0604020202020204" pitchFamily="34" charset="0"/>
                <a:ea typeface="Times New Roman" panose="02020603050405020304" pitchFamily="18" charset="0"/>
              </a:rPr>
              <a:t>4</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i="1" baseline="30000" dirty="0">
                <a:effectLst/>
                <a:latin typeface="Arial" panose="020B0604020202020204" pitchFamily="34" charset="0"/>
                <a:ea typeface="Times New Roman" panose="02020603050405020304" pitchFamily="18" charset="0"/>
              </a:rPr>
              <a:t>1</a:t>
            </a:r>
            <a:r>
              <a:rPr lang="en-US" sz="800" i="1" dirty="0">
                <a:effectLst/>
                <a:latin typeface="Arial" panose="020B0604020202020204" pitchFamily="34" charset="0"/>
                <a:ea typeface="Times New Roman" panose="02020603050405020304" pitchFamily="18" charset="0"/>
              </a:rPr>
              <a:t>Laboratory of Metabolic Liver Diseases, Centre for Preclinical Research, Medical University of Warsaw, Warsaw, Poland</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2</a:t>
            </a:r>
            <a:r>
              <a:rPr lang="en-US" sz="800" i="1" dirty="0">
                <a:effectLst/>
                <a:latin typeface="Arial" panose="020B0604020202020204" pitchFamily="34" charset="0"/>
                <a:ea typeface="Times New Roman" panose="02020603050405020304" pitchFamily="18" charset="0"/>
              </a:rPr>
              <a:t>Department of Medicine, Saarland University Hospital, Homburg,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3</a:t>
            </a:r>
            <a:r>
              <a:rPr lang="en-US" sz="800" i="1" dirty="0">
                <a:effectLst/>
                <a:latin typeface="Arial" panose="020B0604020202020204" pitchFamily="34" charset="0"/>
                <a:ea typeface="Times New Roman" panose="02020603050405020304" pitchFamily="18" charset="0"/>
              </a:rPr>
              <a:t>Mainz University Hospital, Mainz,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4</a:t>
            </a:r>
            <a:r>
              <a:rPr lang="en-US" sz="800" i="1" dirty="0">
                <a:effectLst/>
                <a:latin typeface="Arial" panose="020B0604020202020204" pitchFamily="34" charset="0"/>
                <a:ea typeface="Times New Roman" panose="02020603050405020304" pitchFamily="18" charset="0"/>
              </a:rPr>
              <a:t>Gastroenterologie am </a:t>
            </a:r>
            <a:r>
              <a:rPr lang="en-US" sz="800" i="1" dirty="0" err="1">
                <a:effectLst/>
                <a:latin typeface="Arial" panose="020B0604020202020204" pitchFamily="34" charset="0"/>
                <a:ea typeface="Times New Roman" panose="02020603050405020304" pitchFamily="18" charset="0"/>
              </a:rPr>
              <a:t>Bayerischen</a:t>
            </a:r>
            <a:r>
              <a:rPr lang="en-US" sz="800" i="1" dirty="0">
                <a:effectLst/>
                <a:latin typeface="Arial" panose="020B0604020202020204" pitchFamily="34" charset="0"/>
                <a:ea typeface="Times New Roman" panose="02020603050405020304" pitchFamily="18" charset="0"/>
              </a:rPr>
              <a:t> Platz, Berlin,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5</a:t>
            </a:r>
            <a:r>
              <a:rPr lang="en-US" sz="800" i="1" dirty="0">
                <a:effectLst/>
                <a:latin typeface="Arial" panose="020B0604020202020204" pitchFamily="34" charset="0"/>
                <a:ea typeface="Times New Roman" panose="02020603050405020304" pitchFamily="18" charset="0"/>
              </a:rPr>
              <a:t>Gastroenterologische </a:t>
            </a:r>
            <a:r>
              <a:rPr lang="en-US" sz="800" i="1" dirty="0" err="1">
                <a:effectLst/>
                <a:latin typeface="Arial" panose="020B0604020202020204" pitchFamily="34" charset="0"/>
                <a:ea typeface="Times New Roman" panose="02020603050405020304" pitchFamily="18" charset="0"/>
              </a:rPr>
              <a:t>Schwerpunktpraxis</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Dornstadt</a:t>
            </a:r>
            <a:r>
              <a:rPr lang="en-US" sz="800" i="1" dirty="0">
                <a:effectLst/>
                <a:latin typeface="Arial" panose="020B0604020202020204" pitchFamily="34" charset="0"/>
                <a:ea typeface="Times New Roman" panose="02020603050405020304" pitchFamily="18" charset="0"/>
              </a:rPr>
              <a:t>,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6</a:t>
            </a:r>
            <a:r>
              <a:rPr lang="en-US" sz="800" i="1" dirty="0">
                <a:effectLst/>
                <a:latin typeface="Arial" panose="020B0604020202020204" pitchFamily="34" charset="0"/>
                <a:ea typeface="Times New Roman" panose="02020603050405020304" pitchFamily="18" charset="0"/>
              </a:rPr>
              <a:t>Bauchzentrum </a:t>
            </a:r>
            <a:r>
              <a:rPr lang="en-US" sz="800" i="1" dirty="0" err="1">
                <a:effectLst/>
                <a:latin typeface="Arial" panose="020B0604020202020204" pitchFamily="34" charset="0"/>
                <a:ea typeface="Times New Roman" panose="02020603050405020304" pitchFamily="18" charset="0"/>
              </a:rPr>
              <a:t>Biesdorf</a:t>
            </a:r>
            <a:r>
              <a:rPr lang="en-US" sz="800" i="1" dirty="0">
                <a:effectLst/>
                <a:latin typeface="Arial" panose="020B0604020202020204" pitchFamily="34" charset="0"/>
                <a:ea typeface="Times New Roman" panose="02020603050405020304" pitchFamily="18" charset="0"/>
              </a:rPr>
              <a:t>, Berlin,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7</a:t>
            </a:r>
            <a:r>
              <a:rPr lang="en-US" sz="800" i="1" dirty="0">
                <a:effectLst/>
                <a:latin typeface="Arial" panose="020B0604020202020204" pitchFamily="34" charset="0"/>
                <a:ea typeface="Times New Roman" panose="02020603050405020304" pitchFamily="18" charset="0"/>
              </a:rPr>
              <a:t>Charité Campus Benjamin Franklin, Berlin,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8</a:t>
            </a:r>
            <a:r>
              <a:rPr lang="en-US" sz="800" i="1" dirty="0">
                <a:effectLst/>
                <a:latin typeface="Arial" panose="020B0604020202020204" pitchFamily="34" charset="0"/>
                <a:ea typeface="Times New Roman" panose="02020603050405020304" pitchFamily="18" charset="0"/>
              </a:rPr>
              <a:t>Division of Gastroenterology, University Hospital Leipzig, Leipzig,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9</a:t>
            </a:r>
            <a:r>
              <a:rPr lang="en-US" sz="800" i="1" dirty="0">
                <a:effectLst/>
                <a:latin typeface="Arial" panose="020B0604020202020204" pitchFamily="34" charset="0"/>
                <a:ea typeface="Times New Roman" panose="02020603050405020304" pitchFamily="18" charset="0"/>
              </a:rPr>
              <a:t>Gastroenterologische Praxis Herne, Herne,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10</a:t>
            </a:r>
            <a:r>
              <a:rPr lang="en-US" sz="800" i="1" dirty="0">
                <a:effectLst/>
                <a:latin typeface="Arial" panose="020B0604020202020204" pitchFamily="34" charset="0"/>
                <a:ea typeface="Times New Roman" panose="02020603050405020304" pitchFamily="18" charset="0"/>
              </a:rPr>
              <a:t>Leberzentrum am Checkpoint, </a:t>
            </a:r>
            <a:r>
              <a:rPr lang="en-US" sz="800" i="1" dirty="0" err="1">
                <a:effectLst/>
                <a:latin typeface="Arial" panose="020B0604020202020204" pitchFamily="34" charset="0"/>
                <a:ea typeface="Times New Roman" panose="02020603050405020304" pitchFamily="18" charset="0"/>
              </a:rPr>
              <a:t>Berling</a:t>
            </a:r>
            <a:r>
              <a:rPr lang="en-US" sz="800" i="1" dirty="0">
                <a:effectLst/>
                <a:latin typeface="Arial" panose="020B0604020202020204" pitchFamily="34" charset="0"/>
                <a:ea typeface="Times New Roman" panose="02020603050405020304" pitchFamily="18" charset="0"/>
              </a:rPr>
              <a:t>,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11</a:t>
            </a:r>
            <a:r>
              <a:rPr lang="en-US" sz="800" i="1" dirty="0">
                <a:effectLst/>
                <a:latin typeface="Arial" panose="020B0604020202020204" pitchFamily="34" charset="0"/>
                <a:ea typeface="Times New Roman" panose="02020603050405020304" pitchFamily="18" charset="0"/>
              </a:rPr>
              <a:t>Zentrum </a:t>
            </a:r>
            <a:r>
              <a:rPr lang="en-US" sz="800" i="1" dirty="0" err="1">
                <a:effectLst/>
                <a:latin typeface="Arial" panose="020B0604020202020204" pitchFamily="34" charset="0"/>
                <a:ea typeface="Times New Roman" panose="02020603050405020304" pitchFamily="18" charset="0"/>
              </a:rPr>
              <a:t>für</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Infektiologie</a:t>
            </a:r>
            <a:r>
              <a:rPr lang="en-US" sz="800" i="1" dirty="0">
                <a:effectLst/>
                <a:latin typeface="Arial" panose="020B0604020202020204" pitchFamily="34" charset="0"/>
                <a:ea typeface="Times New Roman" panose="02020603050405020304" pitchFamily="18" charset="0"/>
              </a:rPr>
              <a:t> Prenzlauer Berg, Berlin,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12</a:t>
            </a:r>
            <a:r>
              <a:rPr lang="en-US" sz="800" i="1" dirty="0">
                <a:effectLst/>
                <a:latin typeface="Arial" panose="020B0604020202020204" pitchFamily="34" charset="0"/>
                <a:ea typeface="Times New Roman" panose="02020603050405020304" pitchFamily="18" charset="0"/>
              </a:rPr>
              <a:t>Magen-Darm-Zentrum Wiener Platz, Köln,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13</a:t>
            </a:r>
            <a:r>
              <a:rPr lang="en-US" sz="800" i="1" dirty="0">
                <a:effectLst/>
                <a:latin typeface="Arial" panose="020B0604020202020204" pitchFamily="34" charset="0"/>
                <a:ea typeface="Times New Roman" panose="02020603050405020304" pitchFamily="18" charset="0"/>
              </a:rPr>
              <a:t>Praxis </a:t>
            </a:r>
            <a:r>
              <a:rPr lang="en-US" sz="800" i="1" dirty="0" err="1">
                <a:effectLst/>
                <a:latin typeface="Arial" panose="020B0604020202020204" pitchFamily="34" charset="0"/>
                <a:ea typeface="Times New Roman" panose="02020603050405020304" pitchFamily="18" charset="0"/>
              </a:rPr>
              <a:t>für</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Infektiologie</a:t>
            </a:r>
            <a:r>
              <a:rPr lang="en-US" sz="800" i="1" dirty="0">
                <a:effectLst/>
                <a:latin typeface="Arial" panose="020B0604020202020204" pitchFamily="34" charset="0"/>
                <a:ea typeface="Times New Roman" panose="02020603050405020304" pitchFamily="18" charset="0"/>
              </a:rPr>
              <a:t> und </a:t>
            </a:r>
            <a:r>
              <a:rPr lang="en-US" sz="800" i="1" dirty="0" err="1">
                <a:effectLst/>
                <a:latin typeface="Arial" panose="020B0604020202020204" pitchFamily="34" charset="0"/>
                <a:ea typeface="Times New Roman" panose="02020603050405020304" pitchFamily="18" charset="0"/>
              </a:rPr>
              <a:t>Hepatologie</a:t>
            </a:r>
            <a:r>
              <a:rPr lang="en-US" sz="800" i="1" dirty="0">
                <a:effectLst/>
                <a:latin typeface="Arial" panose="020B0604020202020204" pitchFamily="34" charset="0"/>
                <a:ea typeface="Times New Roman" panose="02020603050405020304" pitchFamily="18" charset="0"/>
              </a:rPr>
              <a:t> Magdeburg, Magdeburg,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14</a:t>
            </a:r>
            <a:r>
              <a:rPr lang="en-US" sz="800" i="1" dirty="0">
                <a:effectLst/>
                <a:latin typeface="Arial" panose="020B0604020202020204" pitchFamily="34" charset="0"/>
                <a:ea typeface="Times New Roman" panose="02020603050405020304" pitchFamily="18" charset="0"/>
              </a:rPr>
              <a:t>Hannover Medical School, Hannover,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15</a:t>
            </a:r>
            <a:r>
              <a:rPr lang="en-US" sz="800" i="1" dirty="0">
                <a:effectLst/>
                <a:latin typeface="Arial" panose="020B0604020202020204" pitchFamily="34" charset="0"/>
                <a:ea typeface="Times New Roman" panose="02020603050405020304" pitchFamily="18" charset="0"/>
              </a:rPr>
              <a:t>Goethe University Hospital Frankfurt, Frankfurt,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16</a:t>
            </a:r>
            <a:r>
              <a:rPr lang="en-US" sz="800" i="1" dirty="0">
                <a:effectLst/>
                <a:latin typeface="Arial" panose="020B0604020202020204" pitchFamily="34" charset="0"/>
                <a:ea typeface="Times New Roman" panose="02020603050405020304" pitchFamily="18" charset="0"/>
              </a:rPr>
              <a:t>IFI </a:t>
            </a:r>
            <a:r>
              <a:rPr lang="en-US" sz="800" i="1" dirty="0" err="1">
                <a:effectLst/>
                <a:latin typeface="Arial" panose="020B0604020202020204" pitchFamily="34" charset="0"/>
                <a:ea typeface="Times New Roman" panose="02020603050405020304" pitchFamily="18" charset="0"/>
              </a:rPr>
              <a:t>Institut</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für</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interdisziplinäre</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Medizin</a:t>
            </a:r>
            <a:r>
              <a:rPr lang="en-US" sz="800" i="1" dirty="0">
                <a:effectLst/>
                <a:latin typeface="Arial" panose="020B0604020202020204" pitchFamily="34" charset="0"/>
                <a:ea typeface="Times New Roman" panose="02020603050405020304" pitchFamily="18" charset="0"/>
              </a:rPr>
              <a:t>, Hamburg, Germany</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dirty="0">
                <a:effectLst/>
                <a:latin typeface="Arial" panose="020B0604020202020204" pitchFamily="34" charset="0"/>
                <a:ea typeface="Times New Roman" panose="02020603050405020304" pitchFamily="18" charset="0"/>
              </a:rPr>
              <a:t>Email:</a:t>
            </a:r>
            <a:r>
              <a:rPr lang="en-US" sz="800" i="1" dirty="0">
                <a:effectLst/>
                <a:latin typeface="Arial" panose="020B0604020202020204" pitchFamily="34" charset="0"/>
                <a:ea typeface="Times New Roman" panose="02020603050405020304" pitchFamily="18" charset="0"/>
              </a:rPr>
              <a:t> </a:t>
            </a:r>
            <a:r>
              <a:rPr lang="en-US" sz="800" dirty="0">
                <a:effectLst/>
                <a:latin typeface="Arial" panose="020B0604020202020204" pitchFamily="34" charset="0"/>
                <a:ea typeface="Times New Roman" panose="02020603050405020304" pitchFamily="18" charset="0"/>
              </a:rPr>
              <a:t>marcin.krawczyk@uks.eu</a:t>
            </a:r>
            <a:endParaRPr lang="en-US" sz="1050" b="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n-US" sz="1050" b="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b="1" dirty="0">
                <a:effectLst/>
                <a:latin typeface="Arial" panose="020B0604020202020204" pitchFamily="34" charset="0"/>
                <a:ea typeface="Times New Roman" panose="02020603050405020304" pitchFamily="18" charset="0"/>
              </a:rPr>
              <a:t>Background and aims:</a:t>
            </a:r>
            <a:r>
              <a:rPr lang="en-US" sz="800" b="1" dirty="0">
                <a:effectLst/>
                <a:latin typeface="Arial" panose="020B0604020202020204" pitchFamily="34" charset="0"/>
                <a:ea typeface="Calibri" panose="020F0502020204030204" pitchFamily="34" charset="0"/>
              </a:rPr>
              <a:t> </a:t>
            </a:r>
            <a:r>
              <a:rPr lang="en-US" sz="800" dirty="0">
                <a:effectLst/>
                <a:latin typeface="Arial" panose="020B0604020202020204" pitchFamily="34" charset="0"/>
                <a:ea typeface="Calibri" panose="020F0502020204030204" pitchFamily="34" charset="0"/>
              </a:rPr>
              <a:t>Non-alcoholic fatty liver disease (NAFLD) is a prevalent condition commonly encountered among overweight and obese individuals. The </a:t>
            </a:r>
            <a:r>
              <a:rPr lang="en-US" sz="800" i="1" dirty="0">
                <a:effectLst/>
                <a:latin typeface="Arial" panose="020B0604020202020204" pitchFamily="34" charset="0"/>
                <a:ea typeface="Times New Roman" panose="02020603050405020304" pitchFamily="18" charset="0"/>
              </a:rPr>
              <a:t>PNPLA3</a:t>
            </a:r>
            <a:r>
              <a:rPr lang="en-US" sz="800" dirty="0">
                <a:effectLst/>
                <a:latin typeface="Arial" panose="020B0604020202020204" pitchFamily="34" charset="0"/>
                <a:ea typeface="Times New Roman" panose="02020603050405020304" pitchFamily="18" charset="0"/>
              </a:rPr>
              <a:t> p.I148M variant represents a major genetic determinant of fatty liver disease progression. Recently the loss-of-function </a:t>
            </a:r>
            <a:r>
              <a:rPr lang="en-US" sz="800" i="1" dirty="0">
                <a:effectLst/>
                <a:latin typeface="Arial" panose="020B0604020202020204" pitchFamily="34" charset="0"/>
                <a:ea typeface="Times New Roman" panose="02020603050405020304" pitchFamily="18" charset="0"/>
              </a:rPr>
              <a:t>HSD17B13</a:t>
            </a:r>
            <a:r>
              <a:rPr lang="en-US" sz="800" dirty="0">
                <a:effectLst/>
                <a:latin typeface="Arial" panose="020B0604020202020204" pitchFamily="34" charset="0"/>
                <a:ea typeface="Times New Roman" panose="02020603050405020304" pitchFamily="18" charset="0"/>
              </a:rPr>
              <a:t> polymorphism rs72613567 was reported to be hepatoprotective in patients with chronic liver diseases (Abdul-</a:t>
            </a:r>
            <a:r>
              <a:rPr lang="en-US" sz="800" dirty="0" err="1">
                <a:effectLst/>
                <a:latin typeface="Arial" panose="020B0604020202020204" pitchFamily="34" charset="0"/>
                <a:ea typeface="Times New Roman" panose="02020603050405020304" pitchFamily="18" charset="0"/>
              </a:rPr>
              <a:t>Husn</a:t>
            </a:r>
            <a:r>
              <a:rPr lang="en-US" sz="800" dirty="0">
                <a:effectLst/>
                <a:latin typeface="Arial" panose="020B0604020202020204" pitchFamily="34" charset="0"/>
                <a:ea typeface="Times New Roman" panose="02020603050405020304" pitchFamily="18" charset="0"/>
              </a:rPr>
              <a:t> et al. </a:t>
            </a:r>
            <a:r>
              <a:rPr lang="en-US" sz="800" i="1" dirty="0">
                <a:effectLst/>
                <a:latin typeface="Arial" panose="020B0604020202020204" pitchFamily="34" charset="0"/>
                <a:ea typeface="Times New Roman" panose="02020603050405020304" pitchFamily="18" charset="0"/>
              </a:rPr>
              <a:t>NEJM</a:t>
            </a:r>
            <a:r>
              <a:rPr lang="en-US" sz="800" dirty="0">
                <a:effectLst/>
                <a:latin typeface="Arial" panose="020B0604020202020204" pitchFamily="34" charset="0"/>
                <a:ea typeface="Times New Roman" panose="02020603050405020304" pitchFamily="18" charset="0"/>
              </a:rPr>
              <a:t> 2018). Here we investigate the effects of these two gene variants on fatty liver phenotypes in a "real life" cohort of German NAFLD patients.</a:t>
            </a:r>
            <a:endParaRPr lang="en-US" sz="1050" b="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b="1" dirty="0">
                <a:effectLst/>
                <a:latin typeface="Arial" panose="020B0604020202020204" pitchFamily="34" charset="0"/>
                <a:ea typeface="Calibri" panose="020F0502020204030204" pitchFamily="34" charset="0"/>
              </a:rPr>
              <a:t>Method: </a:t>
            </a:r>
            <a:r>
              <a:rPr lang="en-US" sz="800" dirty="0">
                <a:effectLst/>
                <a:latin typeface="Arial" panose="020B0604020202020204" pitchFamily="34" charset="0"/>
                <a:ea typeface="Calibri" panose="020F0502020204030204" pitchFamily="34" charset="0"/>
              </a:rPr>
              <a:t>All patients included in the analysis were recruited within the Fatty Liver Assessment in Germany (FLAG) program, a multicenter cohort study covering private and public outpatient clinics. The </a:t>
            </a:r>
            <a:r>
              <a:rPr lang="en-US" sz="800" i="1" dirty="0">
                <a:effectLst/>
                <a:latin typeface="Arial" panose="020B0604020202020204" pitchFamily="34" charset="0"/>
                <a:ea typeface="Calibri" panose="020F0502020204030204" pitchFamily="34" charset="0"/>
              </a:rPr>
              <a:t>PNPLA3</a:t>
            </a:r>
            <a:r>
              <a:rPr lang="en-US" sz="800" dirty="0">
                <a:effectLst/>
                <a:latin typeface="Arial" panose="020B0604020202020204" pitchFamily="34" charset="0"/>
                <a:ea typeface="Calibri" panose="020F0502020204030204" pitchFamily="34" charset="0"/>
              </a:rPr>
              <a:t> p.I148M and the </a:t>
            </a:r>
            <a:r>
              <a:rPr lang="en-US" sz="800" i="1" dirty="0">
                <a:effectLst/>
                <a:latin typeface="Arial" panose="020B0604020202020204" pitchFamily="34" charset="0"/>
                <a:ea typeface="Calibri" panose="020F0502020204030204" pitchFamily="34" charset="0"/>
              </a:rPr>
              <a:t>HSD17B13</a:t>
            </a:r>
            <a:r>
              <a:rPr lang="en-US" sz="800" dirty="0">
                <a:effectLst/>
                <a:latin typeface="Arial" panose="020B0604020202020204" pitchFamily="34" charset="0"/>
                <a:ea typeface="Calibri" panose="020F0502020204030204" pitchFamily="34" charset="0"/>
              </a:rPr>
              <a:t> </a:t>
            </a:r>
            <a:r>
              <a:rPr lang="en-US" sz="800" dirty="0">
                <a:effectLst/>
                <a:latin typeface="Arial" panose="020B0604020202020204" pitchFamily="34" charset="0"/>
                <a:ea typeface="Times New Roman" panose="02020603050405020304" pitchFamily="18" charset="0"/>
              </a:rPr>
              <a:t>rs72613567 </a:t>
            </a:r>
            <a:r>
              <a:rPr lang="en-US" sz="800" dirty="0">
                <a:effectLst/>
                <a:latin typeface="Arial" panose="020B0604020202020204" pitchFamily="34" charset="0"/>
                <a:ea typeface="Calibri" panose="020F0502020204030204" pitchFamily="34" charset="0"/>
              </a:rPr>
              <a:t>polymorphisms were genotyped using </a:t>
            </a:r>
            <a:r>
              <a:rPr lang="en-US" sz="800" dirty="0">
                <a:solidFill>
                  <a:srgbClr val="000000"/>
                </a:solidFill>
                <a:effectLst/>
                <a:latin typeface="Arial" panose="020B0604020202020204" pitchFamily="34" charset="0"/>
                <a:ea typeface="Calibri" panose="020F0502020204030204" pitchFamily="34" charset="0"/>
              </a:rPr>
              <a:t>allelic discrimination assays. The control cohort comprises 174 healthy individuals. The effects of</a:t>
            </a:r>
            <a:r>
              <a:rPr lang="en-US" sz="800" i="1" dirty="0">
                <a:solidFill>
                  <a:srgbClr val="000000"/>
                </a:solidFill>
                <a:effectLst/>
                <a:latin typeface="Arial" panose="020B0604020202020204" pitchFamily="34" charset="0"/>
                <a:ea typeface="Calibri" panose="020F0502020204030204" pitchFamily="34" charset="0"/>
              </a:rPr>
              <a:t> </a:t>
            </a:r>
            <a:r>
              <a:rPr lang="en-US" sz="800" dirty="0">
                <a:solidFill>
                  <a:srgbClr val="000000"/>
                </a:solidFill>
                <a:effectLst/>
                <a:latin typeface="Arial" panose="020B0604020202020204" pitchFamily="34" charset="0"/>
                <a:ea typeface="Calibri" panose="020F0502020204030204" pitchFamily="34" charset="0"/>
              </a:rPr>
              <a:t>both variants on patients’ phenotypes were analysed in contingency tables and regression analyses.</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b="1" dirty="0">
                <a:effectLst/>
                <a:latin typeface="Arial" panose="020B0604020202020204" pitchFamily="34" charset="0"/>
                <a:ea typeface="Calibri" panose="020F0502020204030204" pitchFamily="34" charset="0"/>
              </a:rPr>
              <a:t>Results: </a:t>
            </a:r>
            <a:r>
              <a:rPr lang="en-US" sz="800" dirty="0">
                <a:effectLst/>
                <a:latin typeface="Arial" panose="020B0604020202020204" pitchFamily="34" charset="0"/>
                <a:ea typeface="Calibri" panose="020F0502020204030204" pitchFamily="34" charset="0"/>
              </a:rPr>
              <a:t>Overall, the study cohort comprised 475 individuals (255 men) with NAFLD. </a:t>
            </a:r>
            <a:r>
              <a:rPr lang="en-US" sz="800" dirty="0">
                <a:effectLst/>
                <a:latin typeface="Arial" panose="020B0604020202020204" pitchFamily="34" charset="0"/>
                <a:ea typeface="Times New Roman" panose="02020603050405020304" pitchFamily="18" charset="0"/>
              </a:rPr>
              <a:t>The </a:t>
            </a:r>
            <a:r>
              <a:rPr lang="en-US" sz="800" i="1" dirty="0">
                <a:effectLst/>
                <a:latin typeface="Arial" panose="020B0604020202020204" pitchFamily="34" charset="0"/>
                <a:ea typeface="Times New Roman" panose="02020603050405020304" pitchFamily="18" charset="0"/>
              </a:rPr>
              <a:t>PNPLA3, </a:t>
            </a:r>
            <a:r>
              <a:rPr lang="en-US" sz="800" dirty="0">
                <a:effectLst/>
                <a:latin typeface="Arial" panose="020B0604020202020204" pitchFamily="34" charset="0"/>
                <a:ea typeface="Times New Roman" panose="02020603050405020304" pitchFamily="18" charset="0"/>
              </a:rPr>
              <a:t>but not the </a:t>
            </a:r>
            <a:r>
              <a:rPr lang="en-US" sz="800" i="1" dirty="0">
                <a:effectLst/>
                <a:latin typeface="Arial" panose="020B0604020202020204" pitchFamily="34" charset="0"/>
                <a:ea typeface="Times New Roman" panose="02020603050405020304" pitchFamily="18" charset="0"/>
              </a:rPr>
              <a:t>HSD17B13</a:t>
            </a:r>
            <a:r>
              <a:rPr lang="en-US" sz="800" dirty="0">
                <a:effectLst/>
                <a:latin typeface="Arial" panose="020B0604020202020204" pitchFamily="34" charset="0"/>
                <a:ea typeface="Times New Roman" panose="02020603050405020304" pitchFamily="18" charset="0"/>
              </a:rPr>
              <a:t>, polymorphism deviated s</a:t>
            </a:r>
            <a:r>
              <a:rPr lang="en-US" sz="800" dirty="0">
                <a:effectLst/>
                <a:latin typeface="Arial" panose="020B0604020202020204" pitchFamily="34" charset="0"/>
                <a:ea typeface="Calibri" panose="020F0502020204030204" pitchFamily="34" charset="0"/>
              </a:rPr>
              <a:t>ignificantly (p &lt;0.001) from Hardy-Weinberg equilibrium (HWE) in the entire FLAG cohort due to overrepresentation of the </a:t>
            </a:r>
            <a:r>
              <a:rPr lang="en-US" sz="800" dirty="0" err="1">
                <a:effectLst/>
                <a:latin typeface="Arial" panose="020B0604020202020204" pitchFamily="34" charset="0"/>
                <a:ea typeface="Calibri" panose="020F0502020204030204" pitchFamily="34" charset="0"/>
              </a:rPr>
              <a:t>prosteatotic</a:t>
            </a:r>
            <a:r>
              <a:rPr lang="en-US" sz="800" dirty="0">
                <a:effectLst/>
                <a:latin typeface="Arial" panose="020B0604020202020204" pitchFamily="34" charset="0"/>
                <a:ea typeface="Calibri" panose="020F0502020204030204" pitchFamily="34" charset="0"/>
              </a:rPr>
              <a:t> risk allele. The </a:t>
            </a:r>
            <a:r>
              <a:rPr lang="en-US" sz="800" i="1" dirty="0">
                <a:effectLst/>
                <a:latin typeface="Arial" panose="020B0604020202020204" pitchFamily="34" charset="0"/>
                <a:ea typeface="Calibri" panose="020F0502020204030204" pitchFamily="34" charset="0"/>
              </a:rPr>
              <a:t>PNPLA3</a:t>
            </a:r>
            <a:r>
              <a:rPr lang="en-US" sz="800" dirty="0">
                <a:effectLst/>
                <a:latin typeface="Arial" panose="020B0604020202020204" pitchFamily="34" charset="0"/>
                <a:ea typeface="Calibri" panose="020F0502020204030204" pitchFamily="34" charset="0"/>
              </a:rPr>
              <a:t> p.I148M variant was more prevalent among FLAG patients as compared to healthy controls and increased the risk of developing NAFLD (common OR = 2.47, P = </a:t>
            </a:r>
            <a:r>
              <a:rPr lang="en-US" sz="800" dirty="0">
                <a:effectLst/>
                <a:latin typeface="Arial" panose="020B0604020202020204" pitchFamily="34" charset="0"/>
                <a:ea typeface="Times New Roman" panose="02020603050405020304" pitchFamily="18" charset="0"/>
              </a:rPr>
              <a:t>5 x10</a:t>
            </a:r>
            <a:r>
              <a:rPr lang="en-US" sz="800" baseline="30000" dirty="0">
                <a:effectLst/>
                <a:latin typeface="Arial" panose="020B0604020202020204" pitchFamily="34" charset="0"/>
                <a:ea typeface="Times New Roman" panose="02020603050405020304" pitchFamily="18" charset="0"/>
              </a:rPr>
              <a:t>-09</a:t>
            </a:r>
            <a:r>
              <a:rPr lang="en-US" sz="800" dirty="0">
                <a:effectLst/>
                <a:latin typeface="Arial" panose="020B0604020202020204" pitchFamily="34" charset="0"/>
                <a:ea typeface="Times New Roman" panose="02020603050405020304" pitchFamily="18" charset="0"/>
              </a:rPr>
              <a:t>). </a:t>
            </a:r>
            <a:r>
              <a:rPr lang="en-US" sz="800" dirty="0">
                <a:effectLst/>
                <a:latin typeface="Arial" panose="020B0604020202020204" pitchFamily="34" charset="0"/>
                <a:ea typeface="Calibri" panose="020F0502020204030204" pitchFamily="34" charset="0"/>
              </a:rPr>
              <a:t>It also</a:t>
            </a:r>
            <a:r>
              <a:rPr lang="en-US" sz="800" dirty="0">
                <a:effectLst/>
                <a:latin typeface="Arial" panose="020B0604020202020204" pitchFamily="34" charset="0"/>
                <a:ea typeface="Times New Roman" panose="02020603050405020304" pitchFamily="18" charset="0"/>
              </a:rPr>
              <a:t> correlated with serum AST (p = 0.04) and ALT (p = 0.01) activities. Notably, among carriers of the </a:t>
            </a:r>
            <a:r>
              <a:rPr lang="en-US" sz="800" i="1" dirty="0">
                <a:effectLst/>
                <a:latin typeface="Arial" panose="020B0604020202020204" pitchFamily="34" charset="0"/>
                <a:ea typeface="Times New Roman" panose="02020603050405020304" pitchFamily="18" charset="0"/>
              </a:rPr>
              <a:t>PNPLA3</a:t>
            </a:r>
            <a:r>
              <a:rPr lang="en-US" sz="800" dirty="0">
                <a:effectLst/>
                <a:latin typeface="Arial" panose="020B0604020202020204" pitchFamily="34" charset="0"/>
                <a:ea typeface="Times New Roman" panose="02020603050405020304" pitchFamily="18" charset="0"/>
              </a:rPr>
              <a:t> p.148M allele, presence of the </a:t>
            </a:r>
            <a:r>
              <a:rPr lang="en-US" sz="800" i="1" dirty="0">
                <a:effectLst/>
                <a:latin typeface="Arial" panose="020B0604020202020204" pitchFamily="34" charset="0"/>
                <a:ea typeface="Times New Roman" panose="02020603050405020304" pitchFamily="18" charset="0"/>
              </a:rPr>
              <a:t>HSD17B13</a:t>
            </a:r>
            <a:r>
              <a:rPr lang="en-US" sz="800" dirty="0">
                <a:effectLst/>
                <a:latin typeface="Arial" panose="020B0604020202020204" pitchFamily="34" charset="0"/>
                <a:ea typeface="Times New Roman" panose="02020603050405020304" pitchFamily="18" charset="0"/>
              </a:rPr>
              <a:t> allele was associated with lower AST (p = 0.006) and ALT (p = 0.002) activities, underscoring the protective effects of this variant. Finally, the </a:t>
            </a:r>
            <a:r>
              <a:rPr lang="en-US" sz="800" i="1" dirty="0">
                <a:effectLst/>
                <a:latin typeface="Arial" panose="020B0604020202020204" pitchFamily="34" charset="0"/>
                <a:ea typeface="Times New Roman" panose="02020603050405020304" pitchFamily="18" charset="0"/>
              </a:rPr>
              <a:t>PNPLA3</a:t>
            </a:r>
            <a:r>
              <a:rPr lang="en-US" sz="800" dirty="0">
                <a:effectLst/>
                <a:latin typeface="Arial" panose="020B0604020202020204" pitchFamily="34" charset="0"/>
                <a:ea typeface="Times New Roman" panose="02020603050405020304" pitchFamily="18" charset="0"/>
              </a:rPr>
              <a:t> p.I148M polymorphism was associated with an increased risk of presenting with liver stiffness ≥9.2 kPa (common OR = 1.50, P = 0.03), i.e. with significant fibrosis (</a:t>
            </a:r>
            <a:r>
              <a:rPr lang="en-US" sz="800" dirty="0" err="1">
                <a:effectLst/>
                <a:latin typeface="Arial" panose="020B0604020202020204" pitchFamily="34" charset="0"/>
                <a:ea typeface="Times New Roman" panose="02020603050405020304" pitchFamily="18" charset="0"/>
              </a:rPr>
              <a:t>Caballería</a:t>
            </a:r>
            <a:r>
              <a:rPr lang="en-US" sz="800" dirty="0">
                <a:effectLst/>
                <a:latin typeface="Arial" panose="020B0604020202020204" pitchFamily="34" charset="0"/>
                <a:ea typeface="Times New Roman" panose="02020603050405020304" pitchFamily="18" charset="0"/>
              </a:rPr>
              <a:t> et al.</a:t>
            </a:r>
            <a:r>
              <a:rPr lang="en-US" sz="800" i="1" dirty="0">
                <a:effectLst/>
                <a:latin typeface="Arial" panose="020B0604020202020204" pitchFamily="34" charset="0"/>
                <a:ea typeface="Times New Roman" panose="02020603050405020304" pitchFamily="18" charset="0"/>
              </a:rPr>
              <a:t> Clin Gastroenterol </a:t>
            </a:r>
            <a:r>
              <a:rPr lang="en-US" sz="800" i="1" dirty="0" err="1">
                <a:effectLst/>
                <a:latin typeface="Arial" panose="020B0604020202020204" pitchFamily="34" charset="0"/>
                <a:ea typeface="Times New Roman" panose="02020603050405020304" pitchFamily="18" charset="0"/>
              </a:rPr>
              <a:t>Hepatol</a:t>
            </a:r>
            <a:r>
              <a:rPr lang="en-US" sz="800" i="1" dirty="0">
                <a:effectLst/>
                <a:latin typeface="Arial" panose="020B0604020202020204" pitchFamily="34" charset="0"/>
                <a:ea typeface="Times New Roman" panose="02020603050405020304" pitchFamily="18" charset="0"/>
              </a:rPr>
              <a:t> </a:t>
            </a:r>
            <a:r>
              <a:rPr lang="en-US" sz="800" dirty="0">
                <a:effectLst/>
                <a:latin typeface="Arial" panose="020B0604020202020204" pitchFamily="34" charset="0"/>
                <a:ea typeface="Times New Roman" panose="02020603050405020304" pitchFamily="18" charset="0"/>
              </a:rPr>
              <a:t>2018</a:t>
            </a:r>
            <a:r>
              <a:rPr lang="en-US" sz="800" i="1" dirty="0">
                <a:effectLst/>
                <a:latin typeface="Arial" panose="020B0604020202020204" pitchFamily="34" charset="0"/>
                <a:ea typeface="Times New Roman" panose="02020603050405020304" pitchFamily="18" charset="0"/>
              </a:rPr>
              <a:t>)</a:t>
            </a:r>
            <a:r>
              <a:rPr lang="en-US" sz="800" dirty="0">
                <a:effectLst/>
                <a:latin typeface="Arial" panose="020B0604020202020204" pitchFamily="34" charset="0"/>
                <a:ea typeface="Times New Roman" panose="02020603050405020304" pitchFamily="18" charset="0"/>
              </a:rPr>
              <a:t> and this association remained significant (p = 0.04) in a multivariate model including the </a:t>
            </a:r>
            <a:r>
              <a:rPr lang="en-US" sz="800" i="1" dirty="0">
                <a:effectLst/>
                <a:latin typeface="Arial" panose="020B0604020202020204" pitchFamily="34" charset="0"/>
                <a:ea typeface="Times New Roman" panose="02020603050405020304" pitchFamily="18" charset="0"/>
              </a:rPr>
              <a:t>HSD17B13</a:t>
            </a:r>
            <a:r>
              <a:rPr lang="en-US" sz="800" dirty="0">
                <a:effectLst/>
                <a:latin typeface="Arial" panose="020B0604020202020204" pitchFamily="34" charset="0"/>
                <a:ea typeface="Times New Roman" panose="02020603050405020304" pitchFamily="18" charset="0"/>
              </a:rPr>
              <a:t> polymorphism.</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b="1" dirty="0">
                <a:effectLst/>
                <a:latin typeface="Arial" panose="020B0604020202020204" pitchFamily="34" charset="0"/>
                <a:ea typeface="Calibri" panose="020F0502020204030204" pitchFamily="34" charset="0"/>
              </a:rPr>
              <a:t>Conclusion: </a:t>
            </a:r>
            <a:r>
              <a:rPr lang="en-US" sz="800" dirty="0">
                <a:effectLst/>
                <a:latin typeface="Arial" panose="020B0604020202020204" pitchFamily="34" charset="0"/>
                <a:ea typeface="Calibri" panose="020F0502020204030204" pitchFamily="34" charset="0"/>
              </a:rPr>
              <a:t>Previous genetic studies in NAFLD patients were mostly performed in tertiary academic referral </a:t>
            </a:r>
            <a:r>
              <a:rPr lang="en-US" sz="800" dirty="0" err="1">
                <a:effectLst/>
                <a:latin typeface="Arial" panose="020B0604020202020204" pitchFamily="34" charset="0"/>
                <a:ea typeface="Calibri" panose="020F0502020204030204" pitchFamily="34" charset="0"/>
              </a:rPr>
              <a:t>centres</a:t>
            </a:r>
            <a:r>
              <a:rPr lang="en-US" sz="800" dirty="0">
                <a:effectLst/>
                <a:latin typeface="Arial" panose="020B0604020202020204" pitchFamily="34" charset="0"/>
                <a:ea typeface="Calibri" panose="020F0502020204030204" pitchFamily="34" charset="0"/>
              </a:rPr>
              <a:t>. Here, by </a:t>
            </a:r>
            <a:r>
              <a:rPr lang="en-US" sz="800" dirty="0" err="1">
                <a:effectLst/>
                <a:latin typeface="Arial" panose="020B0604020202020204" pitchFamily="34" charset="0"/>
                <a:ea typeface="Calibri" panose="020F0502020204030204" pitchFamily="34" charset="0"/>
              </a:rPr>
              <a:t>analysing</a:t>
            </a:r>
            <a:r>
              <a:rPr lang="en-US" sz="800" dirty="0">
                <a:effectLst/>
                <a:latin typeface="Arial" panose="020B0604020202020204" pitchFamily="34" charset="0"/>
                <a:ea typeface="Calibri" panose="020F0502020204030204" pitchFamily="34" charset="0"/>
              </a:rPr>
              <a:t> patients from a "real life" NAFLD cohort, we further underscore the role of the </a:t>
            </a:r>
            <a:r>
              <a:rPr lang="en-US" sz="800" i="1" dirty="0">
                <a:effectLst/>
                <a:latin typeface="Arial" panose="020B0604020202020204" pitchFamily="34" charset="0"/>
                <a:ea typeface="Calibri" panose="020F0502020204030204" pitchFamily="34" charset="0"/>
              </a:rPr>
              <a:t>PNPLA3</a:t>
            </a:r>
            <a:r>
              <a:rPr lang="en-US" sz="800" dirty="0">
                <a:effectLst/>
                <a:latin typeface="Arial" panose="020B0604020202020204" pitchFamily="34" charset="0"/>
                <a:ea typeface="Calibri" panose="020F0502020204030204" pitchFamily="34" charset="0"/>
              </a:rPr>
              <a:t> variant as the central genetic trigger and modulator of NAFLD. We also demonstrate that the </a:t>
            </a:r>
            <a:r>
              <a:rPr lang="en-US" sz="800" i="1" dirty="0">
                <a:effectLst/>
                <a:latin typeface="Arial" panose="020B0604020202020204" pitchFamily="34" charset="0"/>
                <a:ea typeface="Calibri" panose="020F0502020204030204" pitchFamily="34" charset="0"/>
              </a:rPr>
              <a:t>HSD17B13</a:t>
            </a:r>
            <a:r>
              <a:rPr lang="en-US" sz="800" dirty="0">
                <a:effectLst/>
                <a:latin typeface="Arial" panose="020B0604020202020204" pitchFamily="34" charset="0"/>
                <a:ea typeface="Calibri" panose="020F0502020204030204" pitchFamily="34" charset="0"/>
              </a:rPr>
              <a:t> polymorphism can attenuate some of the harmful </a:t>
            </a:r>
            <a:r>
              <a:rPr lang="en-US" sz="800" i="1" dirty="0">
                <a:effectLst/>
                <a:latin typeface="Arial" panose="020B0604020202020204" pitchFamily="34" charset="0"/>
                <a:ea typeface="Calibri" panose="020F0502020204030204" pitchFamily="34" charset="0"/>
              </a:rPr>
              <a:t>PNPLA3</a:t>
            </a:r>
            <a:r>
              <a:rPr lang="en-US" sz="800" dirty="0">
                <a:effectLst/>
                <a:latin typeface="Arial" panose="020B0604020202020204" pitchFamily="34" charset="0"/>
                <a:ea typeface="Calibri" panose="020F0502020204030204" pitchFamily="34" charset="0"/>
              </a:rPr>
              <a:t>-associated effects.</a:t>
            </a:r>
            <a:endParaRPr lang="en-US" sz="105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4</a:t>
            </a:fld>
            <a:endParaRPr lang="en-GB" dirty="0"/>
          </a:p>
        </p:txBody>
      </p:sp>
    </p:spTree>
    <p:extLst>
      <p:ext uri="{BB962C8B-B14F-4D97-AF65-F5344CB8AC3E}">
        <p14:creationId xmlns:p14="http://schemas.microsoft.com/office/powerpoint/2010/main" val="99749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kern="1200" dirty="0">
                <a:solidFill>
                  <a:schemeClr val="tx1"/>
                </a:solidFill>
                <a:effectLst/>
                <a:latin typeface="Arial" panose="020B0604020202020204" pitchFamily="34" charset="0"/>
                <a:ea typeface="+mn-ea"/>
                <a:cs typeface="Arial" panose="020B0604020202020204" pitchFamily="34" charset="0"/>
              </a:rPr>
              <a:t>Abbreviations: ALT, alanine transaminase; AST, aspartate transaminase; FLAG, </a:t>
            </a:r>
            <a:r>
              <a:rPr lang="en-US" sz="800" i="1" kern="1200" dirty="0">
                <a:solidFill>
                  <a:schemeClr val="tx1"/>
                </a:solidFill>
                <a:effectLst/>
                <a:latin typeface="Arial" panose="020B0604020202020204" pitchFamily="34" charset="0"/>
                <a:ea typeface="+mn-ea"/>
                <a:cs typeface="Arial" panose="020B0604020202020204" pitchFamily="34" charset="0"/>
              </a:rPr>
              <a:t>Fatty Liver Assessment in Germany; HSD17B13, </a:t>
            </a:r>
            <a:r>
              <a:rPr lang="el-GR" sz="800" i="1" kern="1200" dirty="0">
                <a:solidFill>
                  <a:schemeClr val="tx1"/>
                </a:solidFill>
                <a:effectLst/>
                <a:latin typeface="Arial" panose="020B0604020202020204" pitchFamily="34" charset="0"/>
                <a:ea typeface="+mn-ea"/>
                <a:cs typeface="Arial" panose="020B0604020202020204" pitchFamily="34" charset="0"/>
              </a:rPr>
              <a:t>17β-</a:t>
            </a:r>
            <a:r>
              <a:rPr lang="en-US" sz="800" i="1" kern="1200" dirty="0">
                <a:solidFill>
                  <a:schemeClr val="tx1"/>
                </a:solidFill>
                <a:effectLst/>
                <a:latin typeface="Arial" panose="020B0604020202020204" pitchFamily="34" charset="0"/>
                <a:ea typeface="+mn-ea"/>
                <a:cs typeface="Arial" panose="020B0604020202020204" pitchFamily="34" charset="0"/>
              </a:rPr>
              <a:t>hydroxysteroid dehydrogenase type 13; </a:t>
            </a:r>
            <a:r>
              <a:rPr lang="en-GB" sz="800" i="1" kern="1200" dirty="0">
                <a:solidFill>
                  <a:schemeClr val="tx1"/>
                </a:solidFill>
                <a:effectLst/>
                <a:latin typeface="Arial" panose="020B0604020202020204" pitchFamily="34" charset="0"/>
                <a:ea typeface="+mn-ea"/>
                <a:cs typeface="Arial" panose="020B0604020202020204" pitchFamily="34" charset="0"/>
              </a:rPr>
              <a:t>NAFLD, non-alcoholic fatty liver disease; OR, odds ratio; PNPLA3, </a:t>
            </a:r>
            <a:r>
              <a:rPr lang="en-GB" sz="800" i="1" kern="1200" dirty="0" err="1">
                <a:solidFill>
                  <a:schemeClr val="tx1"/>
                </a:solidFill>
                <a:effectLst/>
                <a:latin typeface="Arial" panose="020B0604020202020204" pitchFamily="34" charset="0"/>
                <a:ea typeface="+mn-ea"/>
                <a:cs typeface="Arial" panose="020B0604020202020204" pitchFamily="34" charset="0"/>
              </a:rPr>
              <a:t>patatin</a:t>
            </a:r>
            <a:r>
              <a:rPr lang="en-GB" sz="800" i="1" kern="1200" dirty="0">
                <a:solidFill>
                  <a:schemeClr val="tx1"/>
                </a:solidFill>
                <a:effectLst/>
                <a:latin typeface="Arial" panose="020B0604020202020204" pitchFamily="34" charset="0"/>
                <a:ea typeface="+mn-ea"/>
                <a:cs typeface="Arial" panose="020B0604020202020204" pitchFamily="34" charset="0"/>
              </a:rPr>
              <a:t>-like phospholipase domain-containing protein 3. </a:t>
            </a:r>
          </a:p>
          <a:p>
            <a:pPr marL="0" marR="0" lvl="0" indent="0" algn="l" defTabSz="914400" rtl="0" eaLnBrk="1" fontAlgn="auto" latinLnBrk="0" hangingPunct="1">
              <a:lnSpc>
                <a:spcPct val="100000"/>
              </a:lnSpc>
              <a:spcBef>
                <a:spcPts val="0"/>
              </a:spcBef>
              <a:spcAft>
                <a:spcPts val="0"/>
              </a:spcAft>
              <a:buClrTx/>
              <a:buSzTx/>
              <a:buNone/>
              <a:tabLst/>
              <a:defRPr/>
            </a:pPr>
            <a:endParaRPr lang="en-GB" sz="800" i="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800" i="1"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800" u="sng" kern="1200" dirty="0">
                <a:solidFill>
                  <a:schemeClr val="tx1"/>
                </a:solidFill>
                <a:effectLst/>
                <a:latin typeface="Arial" panose="020B0604020202020204" pitchFamily="34" charset="0"/>
                <a:ea typeface="+mn-ea"/>
                <a:cs typeface="Arial" panose="020B0604020202020204" pitchFamily="34" charset="0"/>
              </a:rPr>
              <a:t>Full abstract</a:t>
            </a:r>
          </a:p>
          <a:p>
            <a:pPr marL="0" marR="0" lvl="0" indent="0" algn="l" defTabSz="914400" rtl="0" eaLnBrk="1" fontAlgn="auto" latinLnBrk="0" hangingPunct="1">
              <a:lnSpc>
                <a:spcPct val="100000"/>
              </a:lnSpc>
              <a:spcBef>
                <a:spcPts val="0"/>
              </a:spcBef>
              <a:spcAft>
                <a:spcPts val="0"/>
              </a:spcAft>
              <a:buClrTx/>
              <a:buSzTx/>
              <a:buNone/>
              <a:tabLst/>
              <a:defRPr/>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P03-12YI</a:t>
            </a: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HSD17B13 and PNPLA3 gene variants exert opposite effects on non-alcoholic fatty liver phenotypes: results from the "real life" FLAG cohort </a:t>
            </a: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None/>
            </a:pPr>
            <a:r>
              <a:rPr lang="en-US" sz="800" b="1" u="sng" dirty="0">
                <a:effectLst/>
                <a:latin typeface="Arial" panose="020B0604020202020204" pitchFamily="34" charset="0"/>
                <a:ea typeface="Times New Roman" panose="02020603050405020304" pitchFamily="18" charset="0"/>
              </a:rPr>
              <a:t>Marcin Krawczyk</a:t>
            </a:r>
            <a:r>
              <a:rPr lang="en-US" sz="800" b="1" baseline="30000" dirty="0">
                <a:effectLst/>
                <a:latin typeface="Arial" panose="020B0604020202020204" pitchFamily="34" charset="0"/>
                <a:ea typeface="Times New Roman" panose="02020603050405020304" pitchFamily="18" charset="0"/>
              </a:rPr>
              <a:t>1 2</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Pd Dr. </a:t>
            </a:r>
            <a:r>
              <a:rPr lang="en-US" sz="800" b="1" dirty="0" err="1">
                <a:effectLst/>
                <a:latin typeface="Arial" panose="020B0604020202020204" pitchFamily="34" charset="0"/>
                <a:ea typeface="Times New Roman" panose="02020603050405020304" pitchFamily="18" charset="0"/>
              </a:rPr>
              <a:t>Schattenberg</a:t>
            </a:r>
            <a:r>
              <a:rPr lang="en-US" sz="800" b="1" dirty="0">
                <a:effectLst/>
                <a:latin typeface="Arial" panose="020B0604020202020204" pitchFamily="34" charset="0"/>
                <a:ea typeface="Times New Roman" panose="02020603050405020304" pitchFamily="18" charset="0"/>
              </a:rPr>
              <a:t> Jörn</a:t>
            </a:r>
            <a:r>
              <a:rPr lang="en-US" sz="800" b="1" baseline="30000" dirty="0">
                <a:effectLst/>
                <a:latin typeface="Arial" panose="020B0604020202020204" pitchFamily="34" charset="0"/>
                <a:ea typeface="Times New Roman" panose="02020603050405020304" pitchFamily="18" charset="0"/>
              </a:rPr>
              <a:t>3</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Lisa Schubert</a:t>
            </a:r>
            <a:r>
              <a:rPr lang="en-US" sz="800" b="1" baseline="30000" dirty="0">
                <a:effectLst/>
                <a:latin typeface="Arial" panose="020B0604020202020204" pitchFamily="34" charset="0"/>
                <a:ea typeface="Times New Roman" panose="02020603050405020304" pitchFamily="18" charset="0"/>
              </a:rPr>
              <a:t>4</a:t>
            </a:r>
            <a:r>
              <a:rPr lang="de-DE" sz="800" b="1" dirty="0">
                <a:effectLst/>
                <a:latin typeface="Arial" panose="020B0604020202020204" pitchFamily="34" charset="0"/>
                <a:ea typeface="Arial" panose="020B0604020202020204" pitchFamily="34" charset="0"/>
              </a:rPr>
              <a:t>, </a:t>
            </a:r>
            <a:r>
              <a:rPr lang="en-US" sz="800" b="1" dirty="0" err="1">
                <a:effectLst/>
                <a:latin typeface="Arial" panose="020B0604020202020204" pitchFamily="34" charset="0"/>
                <a:ea typeface="Times New Roman" panose="02020603050405020304" pitchFamily="18" charset="0"/>
              </a:rPr>
              <a:t>Nektarios</a:t>
            </a:r>
            <a:r>
              <a:rPr lang="en-US" sz="800" b="1" dirty="0">
                <a:effectLst/>
                <a:latin typeface="Arial" panose="020B0604020202020204" pitchFamily="34" charset="0"/>
                <a:ea typeface="Times New Roman" panose="02020603050405020304" pitchFamily="18" charset="0"/>
              </a:rPr>
              <a:t> Dikopoulos</a:t>
            </a:r>
            <a:r>
              <a:rPr lang="en-US" sz="800" b="1" baseline="30000" dirty="0">
                <a:effectLst/>
                <a:latin typeface="Arial" panose="020B0604020202020204" pitchFamily="34" charset="0"/>
                <a:ea typeface="Times New Roman" panose="02020603050405020304" pitchFamily="18" charset="0"/>
              </a:rPr>
              <a:t>5</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Jeannette Schwenzer</a:t>
            </a:r>
            <a:r>
              <a:rPr lang="en-US" sz="800" b="1" baseline="30000" dirty="0">
                <a:effectLst/>
                <a:latin typeface="Arial" panose="020B0604020202020204" pitchFamily="34" charset="0"/>
                <a:ea typeface="Times New Roman" panose="02020603050405020304" pitchFamily="18" charset="0"/>
              </a:rPr>
              <a:t>6</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Marion Muche</a:t>
            </a:r>
            <a:r>
              <a:rPr lang="en-US" sz="800" b="1" baseline="30000" dirty="0">
                <a:effectLst/>
                <a:latin typeface="Arial" panose="020B0604020202020204" pitchFamily="34" charset="0"/>
                <a:ea typeface="Times New Roman" panose="02020603050405020304" pitchFamily="18" charset="0"/>
              </a:rPr>
              <a:t>7</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Johannes Wiegand</a:t>
            </a:r>
            <a:r>
              <a:rPr lang="en-US" sz="800" b="1" baseline="30000" dirty="0">
                <a:effectLst/>
                <a:latin typeface="Arial" panose="020B0604020202020204" pitchFamily="34" charset="0"/>
                <a:ea typeface="Times New Roman" panose="02020603050405020304" pitchFamily="18" charset="0"/>
              </a:rPr>
              <a:t>8</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Gisela Felten</a:t>
            </a:r>
            <a:r>
              <a:rPr lang="en-US" sz="800" b="1" baseline="30000" dirty="0">
                <a:effectLst/>
                <a:latin typeface="Arial" panose="020B0604020202020204" pitchFamily="34" charset="0"/>
                <a:ea typeface="Times New Roman" panose="02020603050405020304" pitchFamily="18" charset="0"/>
              </a:rPr>
              <a:t>9</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Renate Heyne</a:t>
            </a:r>
            <a:r>
              <a:rPr lang="en-US" sz="800" b="1" baseline="30000" dirty="0">
                <a:effectLst/>
                <a:latin typeface="Arial" panose="020B0604020202020204" pitchFamily="34" charset="0"/>
                <a:ea typeface="Times New Roman" panose="02020603050405020304" pitchFamily="18" charset="0"/>
              </a:rPr>
              <a:t>10</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Patrick Ingiliz</a:t>
            </a:r>
            <a:r>
              <a:rPr lang="en-US" sz="800" b="1" baseline="30000" dirty="0">
                <a:effectLst/>
                <a:latin typeface="Arial" panose="020B0604020202020204" pitchFamily="34" charset="0"/>
                <a:ea typeface="Times New Roman" panose="02020603050405020304" pitchFamily="18" charset="0"/>
              </a:rPr>
              <a:t>11</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Schmidt Anna</a:t>
            </a:r>
            <a:r>
              <a:rPr lang="en-US" sz="800" b="1" baseline="30000" dirty="0">
                <a:effectLst/>
                <a:latin typeface="Arial" panose="020B0604020202020204" pitchFamily="34" charset="0"/>
                <a:ea typeface="Times New Roman" panose="02020603050405020304" pitchFamily="18" charset="0"/>
              </a:rPr>
              <a:t>12</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Kerstin Stein</a:t>
            </a:r>
            <a:r>
              <a:rPr lang="en-US" sz="800" b="1" baseline="30000" dirty="0">
                <a:effectLst/>
                <a:latin typeface="Arial" panose="020B0604020202020204" pitchFamily="34" charset="0"/>
                <a:ea typeface="Times New Roman" panose="02020603050405020304" pitchFamily="18" charset="0"/>
              </a:rPr>
              <a:t>13</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Michael P. Manns</a:t>
            </a:r>
            <a:r>
              <a:rPr lang="en-US" sz="800" b="1" baseline="30000" dirty="0">
                <a:effectLst/>
                <a:latin typeface="Arial" panose="020B0604020202020204" pitchFamily="34" charset="0"/>
                <a:ea typeface="Times New Roman" panose="02020603050405020304" pitchFamily="18" charset="0"/>
              </a:rPr>
              <a:t>14</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Stefan Zeuzem</a:t>
            </a:r>
            <a:r>
              <a:rPr lang="en-US" sz="800" b="1" baseline="30000" dirty="0">
                <a:effectLst/>
                <a:latin typeface="Arial" panose="020B0604020202020204" pitchFamily="34" charset="0"/>
                <a:ea typeface="Times New Roman" panose="02020603050405020304" pitchFamily="18" charset="0"/>
              </a:rPr>
              <a:t>15</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Peter Buggisch</a:t>
            </a:r>
            <a:r>
              <a:rPr lang="en-US" sz="800" b="1" baseline="30000" dirty="0">
                <a:effectLst/>
                <a:latin typeface="Arial" panose="020B0604020202020204" pitchFamily="34" charset="0"/>
                <a:ea typeface="Times New Roman" panose="02020603050405020304" pitchFamily="18" charset="0"/>
              </a:rPr>
              <a:t>16</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Frank Lammert</a:t>
            </a:r>
            <a:r>
              <a:rPr lang="en-US" sz="800" b="1" baseline="30000" dirty="0">
                <a:effectLst/>
                <a:latin typeface="Arial" panose="020B0604020202020204" pitchFamily="34" charset="0"/>
                <a:ea typeface="Times New Roman" panose="02020603050405020304" pitchFamily="18" charset="0"/>
              </a:rPr>
              <a:t>2</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Wolf Peter Hofmann</a:t>
            </a:r>
            <a:r>
              <a:rPr lang="en-US" sz="800" b="1" baseline="30000" dirty="0">
                <a:effectLst/>
                <a:latin typeface="Arial" panose="020B0604020202020204" pitchFamily="34" charset="0"/>
                <a:ea typeface="Times New Roman" panose="02020603050405020304" pitchFamily="18" charset="0"/>
              </a:rPr>
              <a:t>4</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i="1" baseline="30000" dirty="0">
                <a:effectLst/>
                <a:latin typeface="Arial" panose="020B0604020202020204" pitchFamily="34" charset="0"/>
                <a:ea typeface="Times New Roman" panose="02020603050405020304" pitchFamily="18" charset="0"/>
              </a:rPr>
              <a:t>1</a:t>
            </a:r>
            <a:r>
              <a:rPr lang="en-US" sz="800" i="1" dirty="0">
                <a:effectLst/>
                <a:latin typeface="Arial" panose="020B0604020202020204" pitchFamily="34" charset="0"/>
                <a:ea typeface="Times New Roman" panose="02020603050405020304" pitchFamily="18" charset="0"/>
              </a:rPr>
              <a:t>Laboratory of Metabolic Liver Diseases, Centre for Preclinical Research, Medical University of Warsaw, Warsaw, Poland</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2</a:t>
            </a:r>
            <a:r>
              <a:rPr lang="en-US" sz="800" i="1" dirty="0">
                <a:effectLst/>
                <a:latin typeface="Arial" panose="020B0604020202020204" pitchFamily="34" charset="0"/>
                <a:ea typeface="Times New Roman" panose="02020603050405020304" pitchFamily="18" charset="0"/>
              </a:rPr>
              <a:t>Department of Medicine, Saarland University Hospital, Homburg,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3</a:t>
            </a:r>
            <a:r>
              <a:rPr lang="en-US" sz="800" i="1" dirty="0">
                <a:effectLst/>
                <a:latin typeface="Arial" panose="020B0604020202020204" pitchFamily="34" charset="0"/>
                <a:ea typeface="Times New Roman" panose="02020603050405020304" pitchFamily="18" charset="0"/>
              </a:rPr>
              <a:t>Mainz University Hospital, Mainz,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4</a:t>
            </a:r>
            <a:r>
              <a:rPr lang="en-US" sz="800" i="1" dirty="0">
                <a:effectLst/>
                <a:latin typeface="Arial" panose="020B0604020202020204" pitchFamily="34" charset="0"/>
                <a:ea typeface="Times New Roman" panose="02020603050405020304" pitchFamily="18" charset="0"/>
              </a:rPr>
              <a:t>Gastroenterologie am </a:t>
            </a:r>
            <a:r>
              <a:rPr lang="en-US" sz="800" i="1" dirty="0" err="1">
                <a:effectLst/>
                <a:latin typeface="Arial" panose="020B0604020202020204" pitchFamily="34" charset="0"/>
                <a:ea typeface="Times New Roman" panose="02020603050405020304" pitchFamily="18" charset="0"/>
              </a:rPr>
              <a:t>Bayerischen</a:t>
            </a:r>
            <a:r>
              <a:rPr lang="en-US" sz="800" i="1" dirty="0">
                <a:effectLst/>
                <a:latin typeface="Arial" panose="020B0604020202020204" pitchFamily="34" charset="0"/>
                <a:ea typeface="Times New Roman" panose="02020603050405020304" pitchFamily="18" charset="0"/>
              </a:rPr>
              <a:t> Platz, Berlin,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5</a:t>
            </a:r>
            <a:r>
              <a:rPr lang="en-US" sz="800" i="1" dirty="0">
                <a:effectLst/>
                <a:latin typeface="Arial" panose="020B0604020202020204" pitchFamily="34" charset="0"/>
                <a:ea typeface="Times New Roman" panose="02020603050405020304" pitchFamily="18" charset="0"/>
              </a:rPr>
              <a:t>Gastroenterologische </a:t>
            </a:r>
            <a:r>
              <a:rPr lang="en-US" sz="800" i="1" dirty="0" err="1">
                <a:effectLst/>
                <a:latin typeface="Arial" panose="020B0604020202020204" pitchFamily="34" charset="0"/>
                <a:ea typeface="Times New Roman" panose="02020603050405020304" pitchFamily="18" charset="0"/>
              </a:rPr>
              <a:t>Schwerpunktpraxis</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Dornstadt</a:t>
            </a:r>
            <a:r>
              <a:rPr lang="en-US" sz="800" i="1" dirty="0">
                <a:effectLst/>
                <a:latin typeface="Arial" panose="020B0604020202020204" pitchFamily="34" charset="0"/>
                <a:ea typeface="Times New Roman" panose="02020603050405020304" pitchFamily="18" charset="0"/>
              </a:rPr>
              <a:t>,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6</a:t>
            </a:r>
            <a:r>
              <a:rPr lang="en-US" sz="800" i="1" dirty="0">
                <a:effectLst/>
                <a:latin typeface="Arial" panose="020B0604020202020204" pitchFamily="34" charset="0"/>
                <a:ea typeface="Times New Roman" panose="02020603050405020304" pitchFamily="18" charset="0"/>
              </a:rPr>
              <a:t>Bauchzentrum </a:t>
            </a:r>
            <a:r>
              <a:rPr lang="en-US" sz="800" i="1" dirty="0" err="1">
                <a:effectLst/>
                <a:latin typeface="Arial" panose="020B0604020202020204" pitchFamily="34" charset="0"/>
                <a:ea typeface="Times New Roman" panose="02020603050405020304" pitchFamily="18" charset="0"/>
              </a:rPr>
              <a:t>Biesdorf</a:t>
            </a:r>
            <a:r>
              <a:rPr lang="en-US" sz="800" i="1" dirty="0">
                <a:effectLst/>
                <a:latin typeface="Arial" panose="020B0604020202020204" pitchFamily="34" charset="0"/>
                <a:ea typeface="Times New Roman" panose="02020603050405020304" pitchFamily="18" charset="0"/>
              </a:rPr>
              <a:t>, Berlin,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7</a:t>
            </a:r>
            <a:r>
              <a:rPr lang="en-US" sz="800" i="1" dirty="0">
                <a:effectLst/>
                <a:latin typeface="Arial" panose="020B0604020202020204" pitchFamily="34" charset="0"/>
                <a:ea typeface="Times New Roman" panose="02020603050405020304" pitchFamily="18" charset="0"/>
              </a:rPr>
              <a:t>Charité Campus Benjamin Franklin, Berlin,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8</a:t>
            </a:r>
            <a:r>
              <a:rPr lang="en-US" sz="800" i="1" dirty="0">
                <a:effectLst/>
                <a:latin typeface="Arial" panose="020B0604020202020204" pitchFamily="34" charset="0"/>
                <a:ea typeface="Times New Roman" panose="02020603050405020304" pitchFamily="18" charset="0"/>
              </a:rPr>
              <a:t>Division of Gastroenterology, University Hospital Leipzig, Leipzig,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9</a:t>
            </a:r>
            <a:r>
              <a:rPr lang="en-US" sz="800" i="1" dirty="0">
                <a:effectLst/>
                <a:latin typeface="Arial" panose="020B0604020202020204" pitchFamily="34" charset="0"/>
                <a:ea typeface="Times New Roman" panose="02020603050405020304" pitchFamily="18" charset="0"/>
              </a:rPr>
              <a:t>Gastroenterologische Praxis Herne, Herne,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10</a:t>
            </a:r>
            <a:r>
              <a:rPr lang="en-US" sz="800" i="1" dirty="0">
                <a:effectLst/>
                <a:latin typeface="Arial" panose="020B0604020202020204" pitchFamily="34" charset="0"/>
                <a:ea typeface="Times New Roman" panose="02020603050405020304" pitchFamily="18" charset="0"/>
              </a:rPr>
              <a:t>Leberzentrum am Checkpoint, </a:t>
            </a:r>
            <a:r>
              <a:rPr lang="en-US" sz="800" i="1" dirty="0" err="1">
                <a:effectLst/>
                <a:latin typeface="Arial" panose="020B0604020202020204" pitchFamily="34" charset="0"/>
                <a:ea typeface="Times New Roman" panose="02020603050405020304" pitchFamily="18" charset="0"/>
              </a:rPr>
              <a:t>Berling</a:t>
            </a:r>
            <a:r>
              <a:rPr lang="en-US" sz="800" i="1" dirty="0">
                <a:effectLst/>
                <a:latin typeface="Arial" panose="020B0604020202020204" pitchFamily="34" charset="0"/>
                <a:ea typeface="Times New Roman" panose="02020603050405020304" pitchFamily="18" charset="0"/>
              </a:rPr>
              <a:t>,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11</a:t>
            </a:r>
            <a:r>
              <a:rPr lang="en-US" sz="800" i="1" dirty="0">
                <a:effectLst/>
                <a:latin typeface="Arial" panose="020B0604020202020204" pitchFamily="34" charset="0"/>
                <a:ea typeface="Times New Roman" panose="02020603050405020304" pitchFamily="18" charset="0"/>
              </a:rPr>
              <a:t>Zentrum </a:t>
            </a:r>
            <a:r>
              <a:rPr lang="en-US" sz="800" i="1" dirty="0" err="1">
                <a:effectLst/>
                <a:latin typeface="Arial" panose="020B0604020202020204" pitchFamily="34" charset="0"/>
                <a:ea typeface="Times New Roman" panose="02020603050405020304" pitchFamily="18" charset="0"/>
              </a:rPr>
              <a:t>für</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Infektiologie</a:t>
            </a:r>
            <a:r>
              <a:rPr lang="en-US" sz="800" i="1" dirty="0">
                <a:effectLst/>
                <a:latin typeface="Arial" panose="020B0604020202020204" pitchFamily="34" charset="0"/>
                <a:ea typeface="Times New Roman" panose="02020603050405020304" pitchFamily="18" charset="0"/>
              </a:rPr>
              <a:t> Prenzlauer Berg, Berlin,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12</a:t>
            </a:r>
            <a:r>
              <a:rPr lang="en-US" sz="800" i="1" dirty="0">
                <a:effectLst/>
                <a:latin typeface="Arial" panose="020B0604020202020204" pitchFamily="34" charset="0"/>
                <a:ea typeface="Times New Roman" panose="02020603050405020304" pitchFamily="18" charset="0"/>
              </a:rPr>
              <a:t>Magen-Darm-Zentrum Wiener Platz, Köln,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13</a:t>
            </a:r>
            <a:r>
              <a:rPr lang="en-US" sz="800" i="1" dirty="0">
                <a:effectLst/>
                <a:latin typeface="Arial" panose="020B0604020202020204" pitchFamily="34" charset="0"/>
                <a:ea typeface="Times New Roman" panose="02020603050405020304" pitchFamily="18" charset="0"/>
              </a:rPr>
              <a:t>Praxis </a:t>
            </a:r>
            <a:r>
              <a:rPr lang="en-US" sz="800" i="1" dirty="0" err="1">
                <a:effectLst/>
                <a:latin typeface="Arial" panose="020B0604020202020204" pitchFamily="34" charset="0"/>
                <a:ea typeface="Times New Roman" panose="02020603050405020304" pitchFamily="18" charset="0"/>
              </a:rPr>
              <a:t>für</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Infektiologie</a:t>
            </a:r>
            <a:r>
              <a:rPr lang="en-US" sz="800" i="1" dirty="0">
                <a:effectLst/>
                <a:latin typeface="Arial" panose="020B0604020202020204" pitchFamily="34" charset="0"/>
                <a:ea typeface="Times New Roman" panose="02020603050405020304" pitchFamily="18" charset="0"/>
              </a:rPr>
              <a:t> und </a:t>
            </a:r>
            <a:r>
              <a:rPr lang="en-US" sz="800" i="1" dirty="0" err="1">
                <a:effectLst/>
                <a:latin typeface="Arial" panose="020B0604020202020204" pitchFamily="34" charset="0"/>
                <a:ea typeface="Times New Roman" panose="02020603050405020304" pitchFamily="18" charset="0"/>
              </a:rPr>
              <a:t>Hepatologie</a:t>
            </a:r>
            <a:r>
              <a:rPr lang="en-US" sz="800" i="1" dirty="0">
                <a:effectLst/>
                <a:latin typeface="Arial" panose="020B0604020202020204" pitchFamily="34" charset="0"/>
                <a:ea typeface="Times New Roman" panose="02020603050405020304" pitchFamily="18" charset="0"/>
              </a:rPr>
              <a:t> Magdeburg, Magdeburg,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14</a:t>
            </a:r>
            <a:r>
              <a:rPr lang="en-US" sz="800" i="1" dirty="0">
                <a:effectLst/>
                <a:latin typeface="Arial" panose="020B0604020202020204" pitchFamily="34" charset="0"/>
                <a:ea typeface="Times New Roman" panose="02020603050405020304" pitchFamily="18" charset="0"/>
              </a:rPr>
              <a:t>Hannover Medical School, Hannover,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15</a:t>
            </a:r>
            <a:r>
              <a:rPr lang="en-US" sz="800" i="1" dirty="0">
                <a:effectLst/>
                <a:latin typeface="Arial" panose="020B0604020202020204" pitchFamily="34" charset="0"/>
                <a:ea typeface="Times New Roman" panose="02020603050405020304" pitchFamily="18" charset="0"/>
              </a:rPr>
              <a:t>Goethe University Hospital Frankfurt, Frankfurt, Germany</a:t>
            </a:r>
            <a:r>
              <a:rPr lang="de-DE" sz="800" dirty="0">
                <a:effectLst/>
                <a:latin typeface="Arial" panose="020B0604020202020204" pitchFamily="34" charset="0"/>
                <a:ea typeface="Arial" panose="020B0604020202020204" pitchFamily="34" charset="0"/>
              </a:rPr>
              <a:t>, </a:t>
            </a:r>
            <a:r>
              <a:rPr lang="en-US" sz="800" i="1" baseline="30000" dirty="0">
                <a:effectLst/>
                <a:latin typeface="Arial" panose="020B0604020202020204" pitchFamily="34" charset="0"/>
                <a:ea typeface="Times New Roman" panose="02020603050405020304" pitchFamily="18" charset="0"/>
              </a:rPr>
              <a:t>16</a:t>
            </a:r>
            <a:r>
              <a:rPr lang="en-US" sz="800" i="1" dirty="0">
                <a:effectLst/>
                <a:latin typeface="Arial" panose="020B0604020202020204" pitchFamily="34" charset="0"/>
                <a:ea typeface="Times New Roman" panose="02020603050405020304" pitchFamily="18" charset="0"/>
              </a:rPr>
              <a:t>IFI </a:t>
            </a:r>
            <a:r>
              <a:rPr lang="en-US" sz="800" i="1" dirty="0" err="1">
                <a:effectLst/>
                <a:latin typeface="Arial" panose="020B0604020202020204" pitchFamily="34" charset="0"/>
                <a:ea typeface="Times New Roman" panose="02020603050405020304" pitchFamily="18" charset="0"/>
              </a:rPr>
              <a:t>Institut</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für</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interdisziplinäre</a:t>
            </a:r>
            <a:r>
              <a:rPr lang="en-US" sz="800" i="1" dirty="0">
                <a:effectLst/>
                <a:latin typeface="Arial" panose="020B0604020202020204" pitchFamily="34" charset="0"/>
                <a:ea typeface="Times New Roman" panose="02020603050405020304" pitchFamily="18" charset="0"/>
              </a:rPr>
              <a:t> </a:t>
            </a:r>
            <a:r>
              <a:rPr lang="en-US" sz="800" i="1" dirty="0" err="1">
                <a:effectLst/>
                <a:latin typeface="Arial" panose="020B0604020202020204" pitchFamily="34" charset="0"/>
                <a:ea typeface="Times New Roman" panose="02020603050405020304" pitchFamily="18" charset="0"/>
              </a:rPr>
              <a:t>Medizin</a:t>
            </a:r>
            <a:r>
              <a:rPr lang="en-US" sz="800" i="1" dirty="0">
                <a:effectLst/>
                <a:latin typeface="Arial" panose="020B0604020202020204" pitchFamily="34" charset="0"/>
                <a:ea typeface="Times New Roman" panose="02020603050405020304" pitchFamily="18" charset="0"/>
              </a:rPr>
              <a:t>, Hamburg, Germany</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dirty="0">
                <a:effectLst/>
                <a:latin typeface="Arial" panose="020B0604020202020204" pitchFamily="34" charset="0"/>
                <a:ea typeface="Times New Roman" panose="02020603050405020304" pitchFamily="18" charset="0"/>
              </a:rPr>
              <a:t>Email:</a:t>
            </a:r>
            <a:r>
              <a:rPr lang="en-US" sz="800" i="1" dirty="0">
                <a:effectLst/>
                <a:latin typeface="Arial" panose="020B0604020202020204" pitchFamily="34" charset="0"/>
                <a:ea typeface="Times New Roman" panose="02020603050405020304" pitchFamily="18" charset="0"/>
              </a:rPr>
              <a:t> </a:t>
            </a:r>
            <a:r>
              <a:rPr lang="en-US" sz="800" dirty="0">
                <a:effectLst/>
                <a:latin typeface="Arial" panose="020B0604020202020204" pitchFamily="34" charset="0"/>
                <a:ea typeface="Times New Roman" panose="02020603050405020304" pitchFamily="18" charset="0"/>
              </a:rPr>
              <a:t>marcin.krawczyk@uks.eu</a:t>
            </a:r>
            <a:endParaRPr lang="en-US" sz="1050" b="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n-US" sz="1050" b="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b="1" dirty="0">
                <a:effectLst/>
                <a:latin typeface="Arial" panose="020B0604020202020204" pitchFamily="34" charset="0"/>
                <a:ea typeface="Times New Roman" panose="02020603050405020304" pitchFamily="18" charset="0"/>
              </a:rPr>
              <a:t>Background and aims:</a:t>
            </a:r>
            <a:r>
              <a:rPr lang="en-US" sz="800" b="1" dirty="0">
                <a:effectLst/>
                <a:latin typeface="Arial" panose="020B0604020202020204" pitchFamily="34" charset="0"/>
                <a:ea typeface="Calibri" panose="020F0502020204030204" pitchFamily="34" charset="0"/>
              </a:rPr>
              <a:t> </a:t>
            </a:r>
            <a:r>
              <a:rPr lang="en-US" sz="800" dirty="0">
                <a:effectLst/>
                <a:latin typeface="Arial" panose="020B0604020202020204" pitchFamily="34" charset="0"/>
                <a:ea typeface="Calibri" panose="020F0502020204030204" pitchFamily="34" charset="0"/>
              </a:rPr>
              <a:t>Non-alcoholic fatty liver disease (NAFLD) is a prevalent condition commonly encountered among overweight and obese individuals. The </a:t>
            </a:r>
            <a:r>
              <a:rPr lang="en-US" sz="800" i="1" dirty="0">
                <a:effectLst/>
                <a:latin typeface="Arial" panose="020B0604020202020204" pitchFamily="34" charset="0"/>
                <a:ea typeface="Times New Roman" panose="02020603050405020304" pitchFamily="18" charset="0"/>
              </a:rPr>
              <a:t>PNPLA3</a:t>
            </a:r>
            <a:r>
              <a:rPr lang="en-US" sz="800" dirty="0">
                <a:effectLst/>
                <a:latin typeface="Arial" panose="020B0604020202020204" pitchFamily="34" charset="0"/>
                <a:ea typeface="Times New Roman" panose="02020603050405020304" pitchFamily="18" charset="0"/>
              </a:rPr>
              <a:t> p.I148M variant represents a major genetic determinant of fatty liver disease progression. Recently the loss-of-function </a:t>
            </a:r>
            <a:r>
              <a:rPr lang="en-US" sz="800" i="1" dirty="0">
                <a:effectLst/>
                <a:latin typeface="Arial" panose="020B0604020202020204" pitchFamily="34" charset="0"/>
                <a:ea typeface="Times New Roman" panose="02020603050405020304" pitchFamily="18" charset="0"/>
              </a:rPr>
              <a:t>HSD17B13</a:t>
            </a:r>
            <a:r>
              <a:rPr lang="en-US" sz="800" dirty="0">
                <a:effectLst/>
                <a:latin typeface="Arial" panose="020B0604020202020204" pitchFamily="34" charset="0"/>
                <a:ea typeface="Times New Roman" panose="02020603050405020304" pitchFamily="18" charset="0"/>
              </a:rPr>
              <a:t> polymorphism rs72613567 was reported to be hepatoprotective in patients with chronic liver diseases (Abdul-</a:t>
            </a:r>
            <a:r>
              <a:rPr lang="en-US" sz="800" dirty="0" err="1">
                <a:effectLst/>
                <a:latin typeface="Arial" panose="020B0604020202020204" pitchFamily="34" charset="0"/>
                <a:ea typeface="Times New Roman" panose="02020603050405020304" pitchFamily="18" charset="0"/>
              </a:rPr>
              <a:t>Husn</a:t>
            </a:r>
            <a:r>
              <a:rPr lang="en-US" sz="800" dirty="0">
                <a:effectLst/>
                <a:latin typeface="Arial" panose="020B0604020202020204" pitchFamily="34" charset="0"/>
                <a:ea typeface="Times New Roman" panose="02020603050405020304" pitchFamily="18" charset="0"/>
              </a:rPr>
              <a:t> et al. </a:t>
            </a:r>
            <a:r>
              <a:rPr lang="en-US" sz="800" i="1" dirty="0">
                <a:effectLst/>
                <a:latin typeface="Arial" panose="020B0604020202020204" pitchFamily="34" charset="0"/>
                <a:ea typeface="Times New Roman" panose="02020603050405020304" pitchFamily="18" charset="0"/>
              </a:rPr>
              <a:t>NEJM</a:t>
            </a:r>
            <a:r>
              <a:rPr lang="en-US" sz="800" dirty="0">
                <a:effectLst/>
                <a:latin typeface="Arial" panose="020B0604020202020204" pitchFamily="34" charset="0"/>
                <a:ea typeface="Times New Roman" panose="02020603050405020304" pitchFamily="18" charset="0"/>
              </a:rPr>
              <a:t> 2018). Here we investigate the effects of these two gene variants on fatty liver phenotypes in a "real life" cohort of German NAFLD patients.</a:t>
            </a:r>
            <a:endParaRPr lang="en-US" sz="1050" b="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b="1" dirty="0">
                <a:effectLst/>
                <a:latin typeface="Arial" panose="020B0604020202020204" pitchFamily="34" charset="0"/>
                <a:ea typeface="Calibri" panose="020F0502020204030204" pitchFamily="34" charset="0"/>
              </a:rPr>
              <a:t>Method: </a:t>
            </a:r>
            <a:r>
              <a:rPr lang="en-US" sz="800" dirty="0">
                <a:effectLst/>
                <a:latin typeface="Arial" panose="020B0604020202020204" pitchFamily="34" charset="0"/>
                <a:ea typeface="Calibri" panose="020F0502020204030204" pitchFamily="34" charset="0"/>
              </a:rPr>
              <a:t>All patients included in the analysis were recruited within the Fatty Liver Assessment in Germany (FLAG) program, a multicenter cohort study covering private and public outpatient clinics. The </a:t>
            </a:r>
            <a:r>
              <a:rPr lang="en-US" sz="800" i="1" dirty="0">
                <a:effectLst/>
                <a:latin typeface="Arial" panose="020B0604020202020204" pitchFamily="34" charset="0"/>
                <a:ea typeface="Calibri" panose="020F0502020204030204" pitchFamily="34" charset="0"/>
              </a:rPr>
              <a:t>PNPLA3</a:t>
            </a:r>
            <a:r>
              <a:rPr lang="en-US" sz="800" dirty="0">
                <a:effectLst/>
                <a:latin typeface="Arial" panose="020B0604020202020204" pitchFamily="34" charset="0"/>
                <a:ea typeface="Calibri" panose="020F0502020204030204" pitchFamily="34" charset="0"/>
              </a:rPr>
              <a:t> p.I148M and the </a:t>
            </a:r>
            <a:r>
              <a:rPr lang="en-US" sz="800" i="1" dirty="0">
                <a:effectLst/>
                <a:latin typeface="Arial" panose="020B0604020202020204" pitchFamily="34" charset="0"/>
                <a:ea typeface="Calibri" panose="020F0502020204030204" pitchFamily="34" charset="0"/>
              </a:rPr>
              <a:t>HSD17B13</a:t>
            </a:r>
            <a:r>
              <a:rPr lang="en-US" sz="800" dirty="0">
                <a:effectLst/>
                <a:latin typeface="Arial" panose="020B0604020202020204" pitchFamily="34" charset="0"/>
                <a:ea typeface="Calibri" panose="020F0502020204030204" pitchFamily="34" charset="0"/>
              </a:rPr>
              <a:t> </a:t>
            </a:r>
            <a:r>
              <a:rPr lang="en-US" sz="800" dirty="0">
                <a:effectLst/>
                <a:latin typeface="Arial" panose="020B0604020202020204" pitchFamily="34" charset="0"/>
                <a:ea typeface="Times New Roman" panose="02020603050405020304" pitchFamily="18" charset="0"/>
              </a:rPr>
              <a:t>rs72613567 </a:t>
            </a:r>
            <a:r>
              <a:rPr lang="en-US" sz="800" dirty="0">
                <a:effectLst/>
                <a:latin typeface="Arial" panose="020B0604020202020204" pitchFamily="34" charset="0"/>
                <a:ea typeface="Calibri" panose="020F0502020204030204" pitchFamily="34" charset="0"/>
              </a:rPr>
              <a:t>polymorphisms were genotyped using </a:t>
            </a:r>
            <a:r>
              <a:rPr lang="en-US" sz="800" dirty="0">
                <a:solidFill>
                  <a:srgbClr val="000000"/>
                </a:solidFill>
                <a:effectLst/>
                <a:latin typeface="Arial" panose="020B0604020202020204" pitchFamily="34" charset="0"/>
                <a:ea typeface="Calibri" panose="020F0502020204030204" pitchFamily="34" charset="0"/>
              </a:rPr>
              <a:t>allelic discrimination assays. The control cohort comprises 174 healthy individuals. The effects of</a:t>
            </a:r>
            <a:r>
              <a:rPr lang="en-US" sz="800" i="1" dirty="0">
                <a:solidFill>
                  <a:srgbClr val="000000"/>
                </a:solidFill>
                <a:effectLst/>
                <a:latin typeface="Arial" panose="020B0604020202020204" pitchFamily="34" charset="0"/>
                <a:ea typeface="Calibri" panose="020F0502020204030204" pitchFamily="34" charset="0"/>
              </a:rPr>
              <a:t> </a:t>
            </a:r>
            <a:r>
              <a:rPr lang="en-US" sz="800" dirty="0">
                <a:solidFill>
                  <a:srgbClr val="000000"/>
                </a:solidFill>
                <a:effectLst/>
                <a:latin typeface="Arial" panose="020B0604020202020204" pitchFamily="34" charset="0"/>
                <a:ea typeface="Calibri" panose="020F0502020204030204" pitchFamily="34" charset="0"/>
              </a:rPr>
              <a:t>both variants on patients’ phenotypes were analysed in contingency tables and regression analyses.</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b="1" dirty="0">
                <a:effectLst/>
                <a:latin typeface="Arial" panose="020B0604020202020204" pitchFamily="34" charset="0"/>
                <a:ea typeface="Calibri" panose="020F0502020204030204" pitchFamily="34" charset="0"/>
              </a:rPr>
              <a:t>Results: </a:t>
            </a:r>
            <a:r>
              <a:rPr lang="en-US" sz="800" dirty="0">
                <a:effectLst/>
                <a:latin typeface="Arial" panose="020B0604020202020204" pitchFamily="34" charset="0"/>
                <a:ea typeface="Calibri" panose="020F0502020204030204" pitchFamily="34" charset="0"/>
              </a:rPr>
              <a:t>Overall, the study cohort comprised 475 individuals (255 men) with NAFLD. </a:t>
            </a:r>
            <a:r>
              <a:rPr lang="en-US" sz="800" dirty="0">
                <a:effectLst/>
                <a:latin typeface="Arial" panose="020B0604020202020204" pitchFamily="34" charset="0"/>
                <a:ea typeface="Times New Roman" panose="02020603050405020304" pitchFamily="18" charset="0"/>
              </a:rPr>
              <a:t>The </a:t>
            </a:r>
            <a:r>
              <a:rPr lang="en-US" sz="800" i="1" dirty="0">
                <a:effectLst/>
                <a:latin typeface="Arial" panose="020B0604020202020204" pitchFamily="34" charset="0"/>
                <a:ea typeface="Times New Roman" panose="02020603050405020304" pitchFamily="18" charset="0"/>
              </a:rPr>
              <a:t>PNPLA3, </a:t>
            </a:r>
            <a:r>
              <a:rPr lang="en-US" sz="800" dirty="0">
                <a:effectLst/>
                <a:latin typeface="Arial" panose="020B0604020202020204" pitchFamily="34" charset="0"/>
                <a:ea typeface="Times New Roman" panose="02020603050405020304" pitchFamily="18" charset="0"/>
              </a:rPr>
              <a:t>but not the </a:t>
            </a:r>
            <a:r>
              <a:rPr lang="en-US" sz="800" i="1" dirty="0">
                <a:effectLst/>
                <a:latin typeface="Arial" panose="020B0604020202020204" pitchFamily="34" charset="0"/>
                <a:ea typeface="Times New Roman" panose="02020603050405020304" pitchFamily="18" charset="0"/>
              </a:rPr>
              <a:t>HSD17B13</a:t>
            </a:r>
            <a:r>
              <a:rPr lang="en-US" sz="800" dirty="0">
                <a:effectLst/>
                <a:latin typeface="Arial" panose="020B0604020202020204" pitchFamily="34" charset="0"/>
                <a:ea typeface="Times New Roman" panose="02020603050405020304" pitchFamily="18" charset="0"/>
              </a:rPr>
              <a:t>, polymorphism deviated s</a:t>
            </a:r>
            <a:r>
              <a:rPr lang="en-US" sz="800" dirty="0">
                <a:effectLst/>
                <a:latin typeface="Arial" panose="020B0604020202020204" pitchFamily="34" charset="0"/>
                <a:ea typeface="Calibri" panose="020F0502020204030204" pitchFamily="34" charset="0"/>
              </a:rPr>
              <a:t>ignificantly (p &lt;0.001) from Hardy-Weinberg equilibrium (HWE) in the entire FLAG cohort due to overrepresentation of the </a:t>
            </a:r>
            <a:r>
              <a:rPr lang="en-US" sz="800" dirty="0" err="1">
                <a:effectLst/>
                <a:latin typeface="Arial" panose="020B0604020202020204" pitchFamily="34" charset="0"/>
                <a:ea typeface="Calibri" panose="020F0502020204030204" pitchFamily="34" charset="0"/>
              </a:rPr>
              <a:t>prosteatotic</a:t>
            </a:r>
            <a:r>
              <a:rPr lang="en-US" sz="800" dirty="0">
                <a:effectLst/>
                <a:latin typeface="Arial" panose="020B0604020202020204" pitchFamily="34" charset="0"/>
                <a:ea typeface="Calibri" panose="020F0502020204030204" pitchFamily="34" charset="0"/>
              </a:rPr>
              <a:t> risk allele. The </a:t>
            </a:r>
            <a:r>
              <a:rPr lang="en-US" sz="800" i="1" dirty="0">
                <a:effectLst/>
                <a:latin typeface="Arial" panose="020B0604020202020204" pitchFamily="34" charset="0"/>
                <a:ea typeface="Calibri" panose="020F0502020204030204" pitchFamily="34" charset="0"/>
              </a:rPr>
              <a:t>PNPLA3</a:t>
            </a:r>
            <a:r>
              <a:rPr lang="en-US" sz="800" dirty="0">
                <a:effectLst/>
                <a:latin typeface="Arial" panose="020B0604020202020204" pitchFamily="34" charset="0"/>
                <a:ea typeface="Calibri" panose="020F0502020204030204" pitchFamily="34" charset="0"/>
              </a:rPr>
              <a:t> p.I148M variant was more prevalent among FLAG patients as compared to healthy controls and increased the risk of developing NAFLD (common OR = 2.47, P = </a:t>
            </a:r>
            <a:r>
              <a:rPr lang="en-US" sz="800" dirty="0">
                <a:effectLst/>
                <a:latin typeface="Arial" panose="020B0604020202020204" pitchFamily="34" charset="0"/>
                <a:ea typeface="Times New Roman" panose="02020603050405020304" pitchFamily="18" charset="0"/>
              </a:rPr>
              <a:t>5 x10</a:t>
            </a:r>
            <a:r>
              <a:rPr lang="en-US" sz="800" baseline="30000" dirty="0">
                <a:effectLst/>
                <a:latin typeface="Arial" panose="020B0604020202020204" pitchFamily="34" charset="0"/>
                <a:ea typeface="Times New Roman" panose="02020603050405020304" pitchFamily="18" charset="0"/>
              </a:rPr>
              <a:t>-09</a:t>
            </a:r>
            <a:r>
              <a:rPr lang="en-US" sz="800" dirty="0">
                <a:effectLst/>
                <a:latin typeface="Arial" panose="020B0604020202020204" pitchFamily="34" charset="0"/>
                <a:ea typeface="Times New Roman" panose="02020603050405020304" pitchFamily="18" charset="0"/>
              </a:rPr>
              <a:t>). </a:t>
            </a:r>
            <a:r>
              <a:rPr lang="en-US" sz="800" dirty="0">
                <a:effectLst/>
                <a:latin typeface="Arial" panose="020B0604020202020204" pitchFamily="34" charset="0"/>
                <a:ea typeface="Calibri" panose="020F0502020204030204" pitchFamily="34" charset="0"/>
              </a:rPr>
              <a:t>It also</a:t>
            </a:r>
            <a:r>
              <a:rPr lang="en-US" sz="800" dirty="0">
                <a:effectLst/>
                <a:latin typeface="Arial" panose="020B0604020202020204" pitchFamily="34" charset="0"/>
                <a:ea typeface="Times New Roman" panose="02020603050405020304" pitchFamily="18" charset="0"/>
              </a:rPr>
              <a:t> correlated with serum AST (p = 0.04) and ALT (p = 0.01) activities. Notably, among carriers of the </a:t>
            </a:r>
            <a:r>
              <a:rPr lang="en-US" sz="800" i="1" dirty="0">
                <a:effectLst/>
                <a:latin typeface="Arial" panose="020B0604020202020204" pitchFamily="34" charset="0"/>
                <a:ea typeface="Times New Roman" panose="02020603050405020304" pitchFamily="18" charset="0"/>
              </a:rPr>
              <a:t>PNPLA3</a:t>
            </a:r>
            <a:r>
              <a:rPr lang="en-US" sz="800" dirty="0">
                <a:effectLst/>
                <a:latin typeface="Arial" panose="020B0604020202020204" pitchFamily="34" charset="0"/>
                <a:ea typeface="Times New Roman" panose="02020603050405020304" pitchFamily="18" charset="0"/>
              </a:rPr>
              <a:t> p.148M allele, presence of the </a:t>
            </a:r>
            <a:r>
              <a:rPr lang="en-US" sz="800" i="1" dirty="0">
                <a:effectLst/>
                <a:latin typeface="Arial" panose="020B0604020202020204" pitchFamily="34" charset="0"/>
                <a:ea typeface="Times New Roman" panose="02020603050405020304" pitchFamily="18" charset="0"/>
              </a:rPr>
              <a:t>HSD17B13</a:t>
            </a:r>
            <a:r>
              <a:rPr lang="en-US" sz="800" dirty="0">
                <a:effectLst/>
                <a:latin typeface="Arial" panose="020B0604020202020204" pitchFamily="34" charset="0"/>
                <a:ea typeface="Times New Roman" panose="02020603050405020304" pitchFamily="18" charset="0"/>
              </a:rPr>
              <a:t> allele was associated with lower AST (p = 0.006) and ALT (p = 0.002) activities, underscoring the protective effects of this variant. Finally, the </a:t>
            </a:r>
            <a:r>
              <a:rPr lang="en-US" sz="800" i="1" dirty="0">
                <a:effectLst/>
                <a:latin typeface="Arial" panose="020B0604020202020204" pitchFamily="34" charset="0"/>
                <a:ea typeface="Times New Roman" panose="02020603050405020304" pitchFamily="18" charset="0"/>
              </a:rPr>
              <a:t>PNPLA3</a:t>
            </a:r>
            <a:r>
              <a:rPr lang="en-US" sz="800" dirty="0">
                <a:effectLst/>
                <a:latin typeface="Arial" panose="020B0604020202020204" pitchFamily="34" charset="0"/>
                <a:ea typeface="Times New Roman" panose="02020603050405020304" pitchFamily="18" charset="0"/>
              </a:rPr>
              <a:t> p.I148M polymorphism was associated with an increased risk of presenting with liver stiffness ≥9.2 kPa (common OR = 1.50, P = 0.03), i.e. with significant fibrosis (</a:t>
            </a:r>
            <a:r>
              <a:rPr lang="en-US" sz="800" dirty="0" err="1">
                <a:effectLst/>
                <a:latin typeface="Arial" panose="020B0604020202020204" pitchFamily="34" charset="0"/>
                <a:ea typeface="Times New Roman" panose="02020603050405020304" pitchFamily="18" charset="0"/>
              </a:rPr>
              <a:t>Caballería</a:t>
            </a:r>
            <a:r>
              <a:rPr lang="en-US" sz="800" dirty="0">
                <a:effectLst/>
                <a:latin typeface="Arial" panose="020B0604020202020204" pitchFamily="34" charset="0"/>
                <a:ea typeface="Times New Roman" panose="02020603050405020304" pitchFamily="18" charset="0"/>
              </a:rPr>
              <a:t> et al.</a:t>
            </a:r>
            <a:r>
              <a:rPr lang="en-US" sz="800" i="1" dirty="0">
                <a:effectLst/>
                <a:latin typeface="Arial" panose="020B0604020202020204" pitchFamily="34" charset="0"/>
                <a:ea typeface="Times New Roman" panose="02020603050405020304" pitchFamily="18" charset="0"/>
              </a:rPr>
              <a:t> Clin Gastroenterol </a:t>
            </a:r>
            <a:r>
              <a:rPr lang="en-US" sz="800" i="1" dirty="0" err="1">
                <a:effectLst/>
                <a:latin typeface="Arial" panose="020B0604020202020204" pitchFamily="34" charset="0"/>
                <a:ea typeface="Times New Roman" panose="02020603050405020304" pitchFamily="18" charset="0"/>
              </a:rPr>
              <a:t>Hepatol</a:t>
            </a:r>
            <a:r>
              <a:rPr lang="en-US" sz="800" i="1" dirty="0">
                <a:effectLst/>
                <a:latin typeface="Arial" panose="020B0604020202020204" pitchFamily="34" charset="0"/>
                <a:ea typeface="Times New Roman" panose="02020603050405020304" pitchFamily="18" charset="0"/>
              </a:rPr>
              <a:t> </a:t>
            </a:r>
            <a:r>
              <a:rPr lang="en-US" sz="800" dirty="0">
                <a:effectLst/>
                <a:latin typeface="Arial" panose="020B0604020202020204" pitchFamily="34" charset="0"/>
                <a:ea typeface="Times New Roman" panose="02020603050405020304" pitchFamily="18" charset="0"/>
              </a:rPr>
              <a:t>2018</a:t>
            </a:r>
            <a:r>
              <a:rPr lang="en-US" sz="800" i="1" dirty="0">
                <a:effectLst/>
                <a:latin typeface="Arial" panose="020B0604020202020204" pitchFamily="34" charset="0"/>
                <a:ea typeface="Times New Roman" panose="02020603050405020304" pitchFamily="18" charset="0"/>
              </a:rPr>
              <a:t>)</a:t>
            </a:r>
            <a:r>
              <a:rPr lang="en-US" sz="800" dirty="0">
                <a:effectLst/>
                <a:latin typeface="Arial" panose="020B0604020202020204" pitchFamily="34" charset="0"/>
                <a:ea typeface="Times New Roman" panose="02020603050405020304" pitchFamily="18" charset="0"/>
              </a:rPr>
              <a:t> and this association remained significant (p = 0.04) in a multivariate model including the </a:t>
            </a:r>
            <a:r>
              <a:rPr lang="en-US" sz="800" i="1" dirty="0">
                <a:effectLst/>
                <a:latin typeface="Arial" panose="020B0604020202020204" pitchFamily="34" charset="0"/>
                <a:ea typeface="Times New Roman" panose="02020603050405020304" pitchFamily="18" charset="0"/>
              </a:rPr>
              <a:t>HSD17B13</a:t>
            </a:r>
            <a:r>
              <a:rPr lang="en-US" sz="800" dirty="0">
                <a:effectLst/>
                <a:latin typeface="Arial" panose="020B0604020202020204" pitchFamily="34" charset="0"/>
                <a:ea typeface="Times New Roman" panose="02020603050405020304" pitchFamily="18" charset="0"/>
              </a:rPr>
              <a:t> polymorphism.</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b="1" dirty="0">
                <a:effectLst/>
                <a:latin typeface="Arial" panose="020B0604020202020204" pitchFamily="34" charset="0"/>
                <a:ea typeface="Calibri" panose="020F0502020204030204" pitchFamily="34" charset="0"/>
              </a:rPr>
              <a:t>Conclusion: </a:t>
            </a:r>
            <a:r>
              <a:rPr lang="en-US" sz="800" dirty="0">
                <a:effectLst/>
                <a:latin typeface="Arial" panose="020B0604020202020204" pitchFamily="34" charset="0"/>
                <a:ea typeface="Calibri" panose="020F0502020204030204" pitchFamily="34" charset="0"/>
              </a:rPr>
              <a:t>Previous genetic studies in NAFLD patients were mostly performed in tertiary academic referral </a:t>
            </a:r>
            <a:r>
              <a:rPr lang="en-US" sz="800" dirty="0" err="1">
                <a:effectLst/>
                <a:latin typeface="Arial" panose="020B0604020202020204" pitchFamily="34" charset="0"/>
                <a:ea typeface="Calibri" panose="020F0502020204030204" pitchFamily="34" charset="0"/>
              </a:rPr>
              <a:t>centres</a:t>
            </a:r>
            <a:r>
              <a:rPr lang="en-US" sz="800" dirty="0">
                <a:effectLst/>
                <a:latin typeface="Arial" panose="020B0604020202020204" pitchFamily="34" charset="0"/>
                <a:ea typeface="Calibri" panose="020F0502020204030204" pitchFamily="34" charset="0"/>
              </a:rPr>
              <a:t>. Here, by </a:t>
            </a:r>
            <a:r>
              <a:rPr lang="en-US" sz="800" dirty="0" err="1">
                <a:effectLst/>
                <a:latin typeface="Arial" panose="020B0604020202020204" pitchFamily="34" charset="0"/>
                <a:ea typeface="Calibri" panose="020F0502020204030204" pitchFamily="34" charset="0"/>
              </a:rPr>
              <a:t>analysing</a:t>
            </a:r>
            <a:r>
              <a:rPr lang="en-US" sz="800" dirty="0">
                <a:effectLst/>
                <a:latin typeface="Arial" panose="020B0604020202020204" pitchFamily="34" charset="0"/>
                <a:ea typeface="Calibri" panose="020F0502020204030204" pitchFamily="34" charset="0"/>
              </a:rPr>
              <a:t> patients from a "real life" NAFLD cohort, we further underscore the role of the </a:t>
            </a:r>
            <a:r>
              <a:rPr lang="en-US" sz="800" i="1" dirty="0">
                <a:effectLst/>
                <a:latin typeface="Arial" panose="020B0604020202020204" pitchFamily="34" charset="0"/>
                <a:ea typeface="Calibri" panose="020F0502020204030204" pitchFamily="34" charset="0"/>
              </a:rPr>
              <a:t>PNPLA3</a:t>
            </a:r>
            <a:r>
              <a:rPr lang="en-US" sz="800" dirty="0">
                <a:effectLst/>
                <a:latin typeface="Arial" panose="020B0604020202020204" pitchFamily="34" charset="0"/>
                <a:ea typeface="Calibri" panose="020F0502020204030204" pitchFamily="34" charset="0"/>
              </a:rPr>
              <a:t> variant as the central genetic trigger and modulator of NAFLD. We also demonstrate that the </a:t>
            </a:r>
            <a:r>
              <a:rPr lang="en-US" sz="800" i="1" dirty="0">
                <a:effectLst/>
                <a:latin typeface="Arial" panose="020B0604020202020204" pitchFamily="34" charset="0"/>
                <a:ea typeface="Calibri" panose="020F0502020204030204" pitchFamily="34" charset="0"/>
              </a:rPr>
              <a:t>HSD17B13</a:t>
            </a:r>
            <a:r>
              <a:rPr lang="en-US" sz="800" dirty="0">
                <a:effectLst/>
                <a:latin typeface="Arial" panose="020B0604020202020204" pitchFamily="34" charset="0"/>
                <a:ea typeface="Calibri" panose="020F0502020204030204" pitchFamily="34" charset="0"/>
              </a:rPr>
              <a:t> polymorphism can attenuate some of the harmful </a:t>
            </a:r>
            <a:r>
              <a:rPr lang="en-US" sz="800" i="1" dirty="0">
                <a:effectLst/>
                <a:latin typeface="Arial" panose="020B0604020202020204" pitchFamily="34" charset="0"/>
                <a:ea typeface="Calibri" panose="020F0502020204030204" pitchFamily="34" charset="0"/>
              </a:rPr>
              <a:t>PNPLA3</a:t>
            </a:r>
            <a:r>
              <a:rPr lang="en-US" sz="800" dirty="0">
                <a:effectLst/>
                <a:latin typeface="Arial" panose="020B0604020202020204" pitchFamily="34" charset="0"/>
                <a:ea typeface="Calibri" panose="020F0502020204030204" pitchFamily="34" charset="0"/>
              </a:rPr>
              <a:t>-associated effects.</a:t>
            </a:r>
            <a:endParaRPr lang="en-US" sz="105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5</a:t>
            </a:fld>
            <a:endParaRPr lang="en-GB" dirty="0"/>
          </a:p>
        </p:txBody>
      </p:sp>
    </p:spTree>
    <p:extLst>
      <p:ext uri="{BB962C8B-B14F-4D97-AF65-F5344CB8AC3E}">
        <p14:creationId xmlns:p14="http://schemas.microsoft.com/office/powerpoint/2010/main" val="310172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b="0" i="1" kern="1200" dirty="0">
                <a:solidFill>
                  <a:schemeClr val="tx1"/>
                </a:solidFill>
                <a:effectLst/>
                <a:latin typeface="Arial" panose="020B0604020202020204" pitchFamily="34" charset="0"/>
                <a:ea typeface="+mn-ea"/>
                <a:cs typeface="Arial" panose="020B0604020202020204" pitchFamily="34" charset="0"/>
              </a:rPr>
              <a:t>Abbreviations: CD, control diet; </a:t>
            </a:r>
            <a:r>
              <a:rPr lang="en-US" sz="1200" b="0" i="1" kern="1200" dirty="0">
                <a:solidFill>
                  <a:schemeClr val="tx1"/>
                </a:solidFill>
                <a:effectLst/>
                <a:latin typeface="Arial" panose="020B0604020202020204" pitchFamily="34" charset="0"/>
                <a:ea typeface="+mn-ea"/>
                <a:cs typeface="Arial" panose="020B0604020202020204" pitchFamily="34" charset="0"/>
              </a:rPr>
              <a:t>HFCFD, </a:t>
            </a:r>
            <a:r>
              <a:rPr lang="en-US" sz="1200" kern="1200" dirty="0">
                <a:solidFill>
                  <a:schemeClr val="tx1"/>
                </a:solidFill>
                <a:effectLst/>
                <a:latin typeface="Arial" panose="020B0604020202020204" pitchFamily="34" charset="0"/>
                <a:ea typeface="+mn-ea"/>
                <a:cs typeface="Arial" panose="020B0604020202020204" pitchFamily="34" charset="0"/>
              </a:rPr>
              <a:t>high fat, cholesterol and fructose enriched; </a:t>
            </a:r>
            <a:r>
              <a:rPr lang="en-US" sz="1200" i="1" kern="1200" dirty="0">
                <a:solidFill>
                  <a:schemeClr val="tx1"/>
                </a:solidFill>
                <a:effectLst/>
                <a:latin typeface="Arial" panose="020B0604020202020204" pitchFamily="34" charset="0"/>
                <a:ea typeface="+mn-ea"/>
                <a:cs typeface="Arial" panose="020B0604020202020204" pitchFamily="34" charset="0"/>
              </a:rPr>
              <a:t>HMGB1, high mobility group box-1; IEC, intestinal epithelial cell; </a:t>
            </a:r>
            <a:r>
              <a:rPr lang="en-US" sz="1200" b="0" i="1" kern="1200" dirty="0">
                <a:solidFill>
                  <a:schemeClr val="tx1"/>
                </a:solidFill>
                <a:effectLst/>
                <a:latin typeface="Arial" panose="020B0604020202020204" pitchFamily="34" charset="0"/>
                <a:ea typeface="+mn-ea"/>
                <a:cs typeface="Arial" panose="020B0604020202020204" pitchFamily="34" charset="0"/>
              </a:rPr>
              <a:t>NASH, </a:t>
            </a:r>
            <a:r>
              <a:rPr lang="en-US" sz="1200" dirty="0"/>
              <a:t>non-alcoholic steatohepatitis.</a:t>
            </a:r>
            <a:endParaRPr lang="en-US" sz="1200" b="0" i="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0" u="sng" kern="1200" dirty="0">
                <a:solidFill>
                  <a:schemeClr val="tx1"/>
                </a:solidFill>
                <a:effectLst/>
                <a:latin typeface="Arial" panose="020B0604020202020204" pitchFamily="34" charset="0"/>
                <a:ea typeface="+mn-ea"/>
                <a:cs typeface="Arial" panose="020B0604020202020204" pitchFamily="34" charset="0"/>
              </a:rPr>
              <a:t>Full abstract</a:t>
            </a: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P04-18</a:t>
            </a: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Ablation of High mobility group box-1 in intestinal epithelial cells causes intestinal lipid accumulation and reduced non-alcoholic steatohepatitis</a:t>
            </a: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None/>
            </a:pPr>
            <a:r>
              <a:rPr lang="en-US" sz="800" b="1" dirty="0">
                <a:effectLst/>
                <a:latin typeface="Arial" panose="020B0604020202020204" pitchFamily="34" charset="0"/>
                <a:ea typeface="Times New Roman" panose="02020603050405020304" pitchFamily="18" charset="0"/>
              </a:rPr>
              <a:t>Harriet Gaskell</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u="sng" dirty="0">
                <a:effectLst/>
                <a:latin typeface="Arial" panose="020B0604020202020204" pitchFamily="34" charset="0"/>
                <a:ea typeface="Times New Roman" panose="02020603050405020304" pitchFamily="18" charset="0"/>
              </a:rPr>
              <a:t>Natalia Nieto</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Hui Han</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Romain Desert</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err="1">
                <a:effectLst/>
                <a:latin typeface="Arial" panose="020B0604020202020204" pitchFamily="34" charset="0"/>
                <a:ea typeface="Times New Roman" panose="02020603050405020304" pitchFamily="18" charset="0"/>
              </a:rPr>
              <a:t>Xiaodong</a:t>
            </a:r>
            <a:r>
              <a:rPr lang="en-US" sz="800" b="1" dirty="0">
                <a:effectLst/>
                <a:latin typeface="Arial" panose="020B0604020202020204" pitchFamily="34" charset="0"/>
                <a:ea typeface="Times New Roman" panose="02020603050405020304" pitchFamily="18" charset="0"/>
              </a:rPr>
              <a:t> Ge</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Daniel Lantvit</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Grace Guzman</a:t>
            </a:r>
            <a:r>
              <a:rPr lang="en-US" sz="800" b="1" baseline="30000" dirty="0">
                <a:effectLst/>
                <a:latin typeface="Arial" panose="020B0604020202020204" pitchFamily="34" charset="0"/>
                <a:ea typeface="Times New Roman" panose="02020603050405020304" pitchFamily="18" charset="0"/>
              </a:rPr>
              <a:t>1</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i="1" baseline="30000" dirty="0">
                <a:effectLst/>
                <a:latin typeface="Arial" panose="020B0604020202020204" pitchFamily="34" charset="0"/>
                <a:ea typeface="Times New Roman" panose="02020603050405020304" pitchFamily="18" charset="0"/>
              </a:rPr>
              <a:t>1</a:t>
            </a:r>
            <a:r>
              <a:rPr lang="en-US" sz="800" i="1" dirty="0">
                <a:effectLst/>
                <a:latin typeface="Arial" panose="020B0604020202020204" pitchFamily="34" charset="0"/>
                <a:ea typeface="Times New Roman" panose="02020603050405020304" pitchFamily="18" charset="0"/>
              </a:rPr>
              <a:t>University of Illinois at Chicago, Pathology, Chicago, United States</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dirty="0">
                <a:effectLst/>
                <a:latin typeface="Arial" panose="020B0604020202020204" pitchFamily="34" charset="0"/>
                <a:ea typeface="Times New Roman" panose="02020603050405020304" pitchFamily="18" charset="0"/>
              </a:rPr>
              <a:t>Email:</a:t>
            </a:r>
            <a:r>
              <a:rPr lang="en-US" sz="800" i="1" dirty="0">
                <a:effectLst/>
                <a:latin typeface="Arial" panose="020B0604020202020204" pitchFamily="34" charset="0"/>
                <a:ea typeface="Times New Roman" panose="02020603050405020304" pitchFamily="18" charset="0"/>
              </a:rPr>
              <a:t> </a:t>
            </a:r>
            <a:r>
              <a:rPr lang="en-US" sz="800" dirty="0">
                <a:effectLst/>
                <a:latin typeface="Arial" panose="020B0604020202020204" pitchFamily="34" charset="0"/>
                <a:ea typeface="Times New Roman" panose="02020603050405020304" pitchFamily="18" charset="0"/>
              </a:rPr>
              <a:t>nnieto@uic.edu</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b="1" dirty="0">
                <a:effectLst/>
                <a:latin typeface="Arial" panose="020B0604020202020204" pitchFamily="34"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b="1" dirty="0">
                <a:effectLst/>
                <a:latin typeface="Arial" panose="020B0604020202020204" pitchFamily="34" charset="0"/>
                <a:ea typeface="Times New Roman" panose="02020603050405020304" pitchFamily="18" charset="0"/>
              </a:rPr>
              <a:t>Background and aims:</a:t>
            </a:r>
            <a:r>
              <a:rPr lang="en-US" sz="800" b="1" dirty="0">
                <a:effectLst/>
                <a:latin typeface="Arial" panose="020B0604020202020204" pitchFamily="34" charset="0"/>
                <a:ea typeface="Calibri" panose="020F0502020204030204" pitchFamily="34" charset="0"/>
              </a:rPr>
              <a:t> </a:t>
            </a:r>
            <a:r>
              <a:rPr lang="en-US" sz="800" dirty="0">
                <a:effectLst/>
                <a:latin typeface="Arial" panose="020B0604020202020204" pitchFamily="34" charset="0"/>
                <a:ea typeface="Calibri" panose="020F0502020204030204" pitchFamily="34" charset="0"/>
              </a:rPr>
              <a:t>non-alcoholic steatohepatitis (NASH) is a metabolic disorder where impaired gut-liver interaction can contribute to liver steatosis. Previous work f our laboratory has established that High mobility group box-1 (HMGB1), a damage-associated molecular pattern, participates in liver disease. HMGB1 levels increase in serum from patients with NASH; however, its role in NASH has not been investigated. Since HMGB1 is expressed in intestinal epithelial cells (IEC), we hypothesized that IEC-derived HMGB1 could play a role in NASH by regulating hepatic steatosis.</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n-US" sz="800" b="1" dirty="0">
              <a:effectLst/>
              <a:latin typeface="Arial" panose="020B0604020202020204" pitchFamily="34" charset="0"/>
              <a:ea typeface="Calibri" panose="020F0502020204030204" pitchFamily="34" charset="0"/>
            </a:endParaRPr>
          </a:p>
          <a:p>
            <a:pPr marL="0" indent="0" algn="just">
              <a:spcAft>
                <a:spcPts val="0"/>
              </a:spcAft>
              <a:buNone/>
            </a:pPr>
            <a:r>
              <a:rPr lang="en-US" sz="800" b="1" dirty="0">
                <a:effectLst/>
                <a:latin typeface="Arial" panose="020B0604020202020204" pitchFamily="34" charset="0"/>
                <a:ea typeface="Calibri" panose="020F0502020204030204" pitchFamily="34" charset="0"/>
              </a:rPr>
              <a:t>Method: </a:t>
            </a:r>
            <a:r>
              <a:rPr lang="en-US" sz="800" dirty="0">
                <a:effectLst/>
                <a:latin typeface="Arial" panose="020B0604020202020204" pitchFamily="34" charset="0"/>
                <a:ea typeface="Calibri" panose="020F0502020204030204" pitchFamily="34" charset="0"/>
              </a:rPr>
              <a:t>mice with conditional ablation of </a:t>
            </a:r>
            <a:r>
              <a:rPr lang="en-US" sz="800" i="1" dirty="0">
                <a:effectLst/>
                <a:latin typeface="Arial" panose="020B0604020202020204" pitchFamily="34" charset="0"/>
                <a:ea typeface="Calibri" panose="020F0502020204030204" pitchFamily="34" charset="0"/>
              </a:rPr>
              <a:t>Hmgb1</a:t>
            </a:r>
            <a:r>
              <a:rPr lang="en-US" sz="800" dirty="0">
                <a:effectLst/>
                <a:latin typeface="Arial" panose="020B0604020202020204" pitchFamily="34" charset="0"/>
                <a:ea typeface="Calibri" panose="020F0502020204030204" pitchFamily="34" charset="0"/>
              </a:rPr>
              <a:t> in IEC (</a:t>
            </a:r>
            <a:r>
              <a:rPr lang="en-US" sz="800" i="1" dirty="0">
                <a:effectLst/>
                <a:latin typeface="Arial" panose="020B0604020202020204" pitchFamily="34" charset="0"/>
                <a:ea typeface="Calibri" panose="020F0502020204030204" pitchFamily="34" charset="0"/>
              </a:rPr>
              <a:t>Hmgb1</a:t>
            </a:r>
            <a:r>
              <a:rPr lang="en-US" sz="800" baseline="30000" dirty="0">
                <a:effectLst/>
                <a:latin typeface="Arial" panose="020B0604020202020204" pitchFamily="34" charset="0"/>
                <a:ea typeface="Calibri" panose="020F0502020204030204" pitchFamily="34" charset="0"/>
              </a:rPr>
              <a:t>ΔIEC</a:t>
            </a:r>
            <a:r>
              <a:rPr lang="en-US" sz="800" dirty="0">
                <a:effectLst/>
                <a:latin typeface="Arial" panose="020B0604020202020204" pitchFamily="34" charset="0"/>
                <a:ea typeface="Calibri" panose="020F0502020204030204" pitchFamily="34" charset="0"/>
              </a:rPr>
              <a:t>) and control littermates were fed a high fat, cholesterol and fructose enriched diet (HFCFD) or equicaloric control diet (CD) for 1 week or 6 months and parameters of hepatic and intestinal injury were analyzed</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n-US" sz="800" b="1" dirty="0">
              <a:effectLst/>
              <a:latin typeface="Arial" panose="020B0604020202020204" pitchFamily="34" charset="0"/>
              <a:ea typeface="Calibri" panose="020F0502020204030204" pitchFamily="34" charset="0"/>
            </a:endParaRPr>
          </a:p>
          <a:p>
            <a:pPr marL="0" indent="0" algn="just">
              <a:spcAft>
                <a:spcPts val="0"/>
              </a:spcAft>
              <a:buNone/>
            </a:pPr>
            <a:r>
              <a:rPr lang="en-US" sz="800" b="1" dirty="0">
                <a:effectLst/>
                <a:latin typeface="Arial" panose="020B0604020202020204" pitchFamily="34" charset="0"/>
                <a:ea typeface="Calibri" panose="020F0502020204030204" pitchFamily="34" charset="0"/>
              </a:rPr>
              <a:t>Results: </a:t>
            </a:r>
            <a:r>
              <a:rPr lang="en-US" sz="800" i="1" dirty="0">
                <a:effectLst/>
                <a:latin typeface="Arial" panose="020B0604020202020204" pitchFamily="34" charset="0"/>
                <a:ea typeface="Calibri" panose="020F0502020204030204" pitchFamily="34" charset="0"/>
              </a:rPr>
              <a:t>Hmgb1</a:t>
            </a:r>
            <a:r>
              <a:rPr lang="en-US" sz="800" i="1" baseline="30000" dirty="0">
                <a:effectLst/>
                <a:latin typeface="Arial" panose="020B0604020202020204" pitchFamily="34" charset="0"/>
                <a:ea typeface="Calibri" panose="020F0502020204030204" pitchFamily="34" charset="0"/>
              </a:rPr>
              <a:t>ΔIEC</a:t>
            </a:r>
            <a:r>
              <a:rPr lang="en-US" sz="800" i="1" dirty="0">
                <a:effectLst/>
                <a:latin typeface="Arial" panose="020B0604020202020204" pitchFamily="34" charset="0"/>
                <a:ea typeface="Calibri" panose="020F0502020204030204" pitchFamily="34" charset="0"/>
              </a:rPr>
              <a:t> </a:t>
            </a:r>
            <a:r>
              <a:rPr lang="en-US" sz="800" dirty="0">
                <a:effectLst/>
                <a:latin typeface="Arial" panose="020B0604020202020204" pitchFamily="34" charset="0"/>
                <a:ea typeface="Calibri" panose="020F0502020204030204" pitchFamily="34" charset="0"/>
              </a:rPr>
              <a:t>mice are protected from HFCFD-induced NASH after 1 </a:t>
            </a:r>
            <a:r>
              <a:rPr lang="en-US" sz="800" dirty="0" err="1">
                <a:effectLst/>
                <a:latin typeface="Arial" panose="020B0604020202020204" pitchFamily="34" charset="0"/>
                <a:ea typeface="Calibri" panose="020F0502020204030204" pitchFamily="34" charset="0"/>
              </a:rPr>
              <a:t>wk</a:t>
            </a:r>
            <a:r>
              <a:rPr lang="en-US" sz="800" dirty="0">
                <a:effectLst/>
                <a:latin typeface="Arial" panose="020B0604020202020204" pitchFamily="34" charset="0"/>
                <a:ea typeface="Calibri" panose="020F0502020204030204" pitchFamily="34" charset="0"/>
              </a:rPr>
              <a:t> or 24 </a:t>
            </a:r>
            <a:r>
              <a:rPr lang="en-US" sz="800" dirty="0" err="1">
                <a:effectLst/>
                <a:latin typeface="Arial" panose="020B0604020202020204" pitchFamily="34" charset="0"/>
                <a:ea typeface="Calibri" panose="020F0502020204030204" pitchFamily="34" charset="0"/>
              </a:rPr>
              <a:t>wk</a:t>
            </a:r>
            <a:r>
              <a:rPr lang="en-US" sz="800" dirty="0">
                <a:effectLst/>
                <a:latin typeface="Arial" panose="020B0604020202020204" pitchFamily="34" charset="0"/>
                <a:ea typeface="Calibri" panose="020F0502020204030204" pitchFamily="34" charset="0"/>
              </a:rPr>
              <a:t> of feeding and display lipid droplet accumulation in IEC, increased triglyceride (TG) and cholesterol (CHO) concentrations in IEC, and decreased TG and other lipid species in serum. Olive oil (OO) and cholesterol gavage resulted in decreased serum TG and CHO in </a:t>
            </a:r>
            <a:r>
              <a:rPr lang="en-US" sz="800" i="1" dirty="0">
                <a:effectLst/>
                <a:latin typeface="Arial" panose="020B0604020202020204" pitchFamily="34" charset="0"/>
                <a:ea typeface="Calibri" panose="020F0502020204030204" pitchFamily="34" charset="0"/>
              </a:rPr>
              <a:t>Hmgb1</a:t>
            </a:r>
            <a:r>
              <a:rPr lang="en-US" sz="800" baseline="30000" dirty="0">
                <a:effectLst/>
                <a:latin typeface="Arial" panose="020B0604020202020204" pitchFamily="34" charset="0"/>
                <a:ea typeface="Calibri" panose="020F0502020204030204" pitchFamily="34" charset="0"/>
              </a:rPr>
              <a:t>ΔIEC</a:t>
            </a:r>
            <a:r>
              <a:rPr lang="en-US" sz="800" dirty="0">
                <a:effectLst/>
                <a:latin typeface="Arial" panose="020B0604020202020204" pitchFamily="34" charset="0"/>
                <a:ea typeface="Calibri" panose="020F0502020204030204" pitchFamily="34" charset="0"/>
              </a:rPr>
              <a:t> mice, respectively, indicating delayed and reduced chylomicron release. ApoB48 and </a:t>
            </a:r>
            <a:r>
              <a:rPr lang="en-US" sz="800" i="1" dirty="0" err="1">
                <a:effectLst/>
                <a:latin typeface="Arial" panose="020B0604020202020204" pitchFamily="34" charset="0"/>
                <a:ea typeface="Calibri" panose="020F0502020204030204" pitchFamily="34" charset="0"/>
              </a:rPr>
              <a:t>Mttp</a:t>
            </a:r>
            <a:r>
              <a:rPr lang="en-US" sz="800" dirty="0">
                <a:effectLst/>
                <a:latin typeface="Arial" panose="020B0604020202020204" pitchFamily="34" charset="0"/>
                <a:ea typeface="Calibri" panose="020F0502020204030204" pitchFamily="34" charset="0"/>
              </a:rPr>
              <a:t> were downregulated in </a:t>
            </a:r>
            <a:r>
              <a:rPr lang="en-US" sz="800" i="1" dirty="0">
                <a:effectLst/>
                <a:latin typeface="Arial" panose="020B0604020202020204" pitchFamily="34" charset="0"/>
                <a:ea typeface="Calibri" panose="020F0502020204030204" pitchFamily="34" charset="0"/>
              </a:rPr>
              <a:t>Hmgb1</a:t>
            </a:r>
            <a:r>
              <a:rPr lang="en-US" sz="800" baseline="30000" dirty="0">
                <a:effectLst/>
                <a:latin typeface="Arial" panose="020B0604020202020204" pitchFamily="34" charset="0"/>
                <a:ea typeface="Calibri" panose="020F0502020204030204" pitchFamily="34" charset="0"/>
              </a:rPr>
              <a:t>ΔIEC</a:t>
            </a:r>
            <a:r>
              <a:rPr lang="en-US" sz="800" dirty="0">
                <a:effectLst/>
                <a:latin typeface="Arial" panose="020B0604020202020204" pitchFamily="34" charset="0"/>
                <a:ea typeface="Calibri" panose="020F0502020204030204" pitchFamily="34" charset="0"/>
              </a:rPr>
              <a:t> mice fed HFCFD suggesting decreased lipid packaging and chylomicron formation.</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n-US" sz="800" b="1" dirty="0">
              <a:effectLst/>
              <a:latin typeface="Arial" panose="020B0604020202020204" pitchFamily="34" charset="0"/>
              <a:ea typeface="Calibri" panose="020F0502020204030204" pitchFamily="34" charset="0"/>
            </a:endParaRPr>
          </a:p>
          <a:p>
            <a:pPr marL="0" indent="0" algn="just">
              <a:spcAft>
                <a:spcPts val="0"/>
              </a:spcAft>
              <a:buNone/>
            </a:pPr>
            <a:r>
              <a:rPr lang="en-US" sz="800" b="1" dirty="0">
                <a:effectLst/>
                <a:latin typeface="Arial" panose="020B0604020202020204" pitchFamily="34" charset="0"/>
                <a:ea typeface="Calibri" panose="020F0502020204030204" pitchFamily="34" charset="0"/>
              </a:rPr>
              <a:t>Conclusion: </a:t>
            </a:r>
            <a:r>
              <a:rPr lang="en-US" sz="800" dirty="0">
                <a:solidFill>
                  <a:srgbClr val="000000"/>
                </a:solidFill>
                <a:effectLst/>
                <a:latin typeface="Arial" panose="020B0604020202020204" pitchFamily="34" charset="0"/>
                <a:ea typeface="Calibri" panose="020F0502020204030204" pitchFamily="34" charset="0"/>
              </a:rPr>
              <a:t>ablation of </a:t>
            </a:r>
            <a:r>
              <a:rPr lang="en-US" sz="800" i="1" dirty="0">
                <a:solidFill>
                  <a:srgbClr val="000000"/>
                </a:solidFill>
                <a:effectLst/>
                <a:latin typeface="Arial" panose="020B0604020202020204" pitchFamily="34" charset="0"/>
                <a:ea typeface="Calibri" panose="020F0502020204030204" pitchFamily="34" charset="0"/>
              </a:rPr>
              <a:t>Hmgb1</a:t>
            </a:r>
            <a:r>
              <a:rPr lang="en-US" sz="800" dirty="0">
                <a:solidFill>
                  <a:srgbClr val="000000"/>
                </a:solidFill>
                <a:effectLst/>
                <a:latin typeface="Arial" panose="020B0604020202020204" pitchFamily="34" charset="0"/>
                <a:ea typeface="Calibri" panose="020F0502020204030204" pitchFamily="34" charset="0"/>
              </a:rPr>
              <a:t> in IEC results in downregulation of ApoB48 and </a:t>
            </a:r>
            <a:r>
              <a:rPr lang="en-US" sz="800" i="1" dirty="0" err="1">
                <a:solidFill>
                  <a:srgbClr val="000000"/>
                </a:solidFill>
                <a:effectLst/>
                <a:latin typeface="Arial" panose="020B0604020202020204" pitchFamily="34" charset="0"/>
                <a:ea typeface="Calibri" panose="020F0502020204030204" pitchFamily="34" charset="0"/>
              </a:rPr>
              <a:t>Mttp</a:t>
            </a:r>
            <a:r>
              <a:rPr lang="en-US" sz="800" dirty="0">
                <a:solidFill>
                  <a:srgbClr val="000000"/>
                </a:solidFill>
                <a:effectLst/>
                <a:latin typeface="Arial" panose="020B0604020202020204" pitchFamily="34" charset="0"/>
                <a:ea typeface="Calibri" panose="020F0502020204030204" pitchFamily="34" charset="0"/>
              </a:rPr>
              <a:t> </a:t>
            </a:r>
            <a:r>
              <a:rPr lang="en-US" sz="800" dirty="0">
                <a:effectLst/>
                <a:latin typeface="Arial" panose="020B0604020202020204" pitchFamily="34" charset="0"/>
                <a:ea typeface="Calibri" panose="020F0502020204030204" pitchFamily="34" charset="0"/>
              </a:rPr>
              <a:t>leading to lipid accumulation in IEC, decreased chylomicron release, reduced serum TG and less lipid accumulation in hepatocytes from</a:t>
            </a:r>
            <a:r>
              <a:rPr lang="en-US" sz="800" i="1" dirty="0">
                <a:effectLst/>
                <a:latin typeface="Arial" panose="020B0604020202020204" pitchFamily="34" charset="0"/>
                <a:ea typeface="Calibri" panose="020F0502020204030204" pitchFamily="34" charset="0"/>
              </a:rPr>
              <a:t> Hmgb1</a:t>
            </a:r>
            <a:r>
              <a:rPr lang="en-US" sz="800" baseline="30000" dirty="0">
                <a:effectLst/>
                <a:latin typeface="Arial" panose="020B0604020202020204" pitchFamily="34" charset="0"/>
                <a:ea typeface="Calibri" panose="020F0502020204030204" pitchFamily="34" charset="0"/>
              </a:rPr>
              <a:t>ΔIEC</a:t>
            </a:r>
            <a:r>
              <a:rPr lang="en-US" sz="800" dirty="0">
                <a:effectLst/>
                <a:latin typeface="Arial" panose="020B0604020202020204" pitchFamily="34" charset="0"/>
                <a:ea typeface="Calibri" panose="020F0502020204030204" pitchFamily="34" charset="0"/>
              </a:rPr>
              <a:t> mice.</a:t>
            </a:r>
            <a:endParaRPr lang="en-US" sz="105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6</a:t>
            </a:fld>
            <a:endParaRPr lang="en-GB" dirty="0"/>
          </a:p>
        </p:txBody>
      </p:sp>
    </p:spTree>
    <p:extLst>
      <p:ext uri="{BB962C8B-B14F-4D97-AF65-F5344CB8AC3E}">
        <p14:creationId xmlns:p14="http://schemas.microsoft.com/office/powerpoint/2010/main" val="114325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b="0" i="1" kern="1200" dirty="0">
                <a:solidFill>
                  <a:schemeClr val="tx1"/>
                </a:solidFill>
                <a:effectLst/>
                <a:latin typeface="Arial" panose="020B0604020202020204" pitchFamily="34" charset="0"/>
                <a:ea typeface="+mn-ea"/>
                <a:cs typeface="Arial" panose="020B0604020202020204" pitchFamily="34" charset="0"/>
              </a:rPr>
              <a:t>Abbreviations: </a:t>
            </a:r>
            <a:r>
              <a:rPr lang="en-US" sz="800" b="0" i="1" kern="1200" dirty="0" err="1">
                <a:solidFill>
                  <a:schemeClr val="tx1"/>
                </a:solidFill>
                <a:effectLst/>
                <a:latin typeface="Arial" panose="020B0604020202020204" pitchFamily="34" charset="0"/>
                <a:ea typeface="+mn-ea"/>
                <a:cs typeface="Arial" panose="020B0604020202020204" pitchFamily="34" charset="0"/>
              </a:rPr>
              <a:t>APoB</a:t>
            </a:r>
            <a:r>
              <a:rPr lang="en-US" sz="800" b="0" i="1" kern="1200" dirty="0">
                <a:solidFill>
                  <a:schemeClr val="tx1"/>
                </a:solidFill>
                <a:effectLst/>
                <a:latin typeface="Arial" panose="020B0604020202020204" pitchFamily="34" charset="0"/>
                <a:ea typeface="+mn-ea"/>
                <a:cs typeface="Arial" panose="020B0604020202020204" pitchFamily="34" charset="0"/>
              </a:rPr>
              <a:t>, apolipoprotein B; </a:t>
            </a:r>
            <a:r>
              <a:rPr lang="en-US" sz="300" b="0" i="1" kern="1200" dirty="0">
                <a:solidFill>
                  <a:schemeClr val="tx1"/>
                </a:solidFill>
                <a:effectLst/>
                <a:latin typeface="Arial" panose="020B0604020202020204" pitchFamily="34" charset="0"/>
                <a:ea typeface="+mn-ea"/>
                <a:cs typeface="Arial" panose="020B0604020202020204" pitchFamily="34" charset="0"/>
              </a:rPr>
              <a:t>CHO, cholesterol; </a:t>
            </a:r>
            <a:r>
              <a:rPr lang="en-US" sz="800" b="0" i="1" kern="1200" dirty="0">
                <a:solidFill>
                  <a:schemeClr val="tx1"/>
                </a:solidFill>
                <a:effectLst/>
                <a:latin typeface="Arial" panose="020B0604020202020204" pitchFamily="34" charset="0"/>
                <a:ea typeface="+mn-ea"/>
                <a:cs typeface="Arial" panose="020B0604020202020204" pitchFamily="34" charset="0"/>
              </a:rPr>
              <a:t>HFCFD, </a:t>
            </a:r>
            <a:r>
              <a:rPr lang="en-US" sz="800" i="1" kern="1200" dirty="0">
                <a:solidFill>
                  <a:schemeClr val="tx1"/>
                </a:solidFill>
                <a:effectLst/>
                <a:latin typeface="Arial" panose="020B0604020202020204" pitchFamily="34" charset="0"/>
                <a:ea typeface="+mn-ea"/>
                <a:cs typeface="Arial" panose="020B0604020202020204" pitchFamily="34" charset="0"/>
              </a:rPr>
              <a:t>high fat, cholesterol and fructose enriched; Hmgb1, high mobility group box-1; IEC, intestinal epithelial cells; </a:t>
            </a:r>
            <a:r>
              <a:rPr lang="en-US" sz="800" i="1" kern="1200" dirty="0" err="1">
                <a:solidFill>
                  <a:schemeClr val="tx1"/>
                </a:solidFill>
                <a:effectLst/>
                <a:latin typeface="Arial" panose="020B0604020202020204" pitchFamily="34" charset="0"/>
                <a:ea typeface="+mn-ea"/>
                <a:cs typeface="Arial" panose="020B0604020202020204" pitchFamily="34" charset="0"/>
              </a:rPr>
              <a:t>Mttp</a:t>
            </a:r>
            <a:r>
              <a:rPr lang="en-US" sz="800" i="1" kern="1200" dirty="0">
                <a:solidFill>
                  <a:schemeClr val="tx1"/>
                </a:solidFill>
                <a:effectLst/>
                <a:latin typeface="Arial" panose="020B0604020202020204" pitchFamily="34" charset="0"/>
                <a:ea typeface="+mn-ea"/>
                <a:cs typeface="Arial" panose="020B0604020202020204" pitchFamily="34" charset="0"/>
              </a:rPr>
              <a:t>/MTP, microsomal triglyceride transfer protein; </a:t>
            </a:r>
            <a:r>
              <a:rPr lang="en-US" sz="800" b="0" i="1" kern="1200" dirty="0">
                <a:solidFill>
                  <a:schemeClr val="tx1"/>
                </a:solidFill>
                <a:effectLst/>
                <a:latin typeface="Arial" panose="020B0604020202020204" pitchFamily="34" charset="0"/>
                <a:ea typeface="+mn-ea"/>
                <a:cs typeface="Arial" panose="020B0604020202020204" pitchFamily="34" charset="0"/>
              </a:rPr>
              <a:t>NASH, </a:t>
            </a:r>
            <a:r>
              <a:rPr lang="en-US" sz="800" i="1" dirty="0"/>
              <a:t>non-alcoholic steatohepatitis; TG, triglyceride.</a:t>
            </a: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0" u="sng" kern="1200" dirty="0">
                <a:solidFill>
                  <a:schemeClr val="tx1"/>
                </a:solidFill>
                <a:effectLst/>
                <a:latin typeface="Arial" panose="020B0604020202020204" pitchFamily="34" charset="0"/>
                <a:ea typeface="+mn-ea"/>
                <a:cs typeface="Arial" panose="020B0604020202020204" pitchFamily="34" charset="0"/>
              </a:rPr>
              <a:t>Full abstract</a:t>
            </a:r>
          </a:p>
          <a:p>
            <a:pPr marL="0" indent="0">
              <a:buNone/>
            </a:pPr>
            <a:endParaRPr lang="en-US" sz="8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P04-18</a:t>
            </a: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Ablation of High mobility group box-1 in intestinal epithelial cells causes intestinal lipid accumulation and reduced non-alcoholic steatohepatitis</a:t>
            </a:r>
          </a:p>
          <a:p>
            <a:pPr marL="0" indent="0">
              <a:buNone/>
            </a:pPr>
            <a:r>
              <a:rPr lang="en-US" sz="800" b="1" kern="1200" dirty="0">
                <a:solidFill>
                  <a:schemeClr val="tx1"/>
                </a:solidFill>
                <a:effectLst/>
                <a:latin typeface="Arial" panose="020B0604020202020204" pitchFamily="34" charset="0"/>
                <a:ea typeface="+mn-ea"/>
                <a:cs typeface="Arial" panose="020B0604020202020204" pitchFamily="34" charset="0"/>
              </a:rPr>
              <a:t> </a:t>
            </a: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None/>
            </a:pPr>
            <a:r>
              <a:rPr lang="en-US" sz="800" b="1" dirty="0">
                <a:effectLst/>
                <a:latin typeface="Arial" panose="020B0604020202020204" pitchFamily="34" charset="0"/>
                <a:ea typeface="Times New Roman" panose="02020603050405020304" pitchFamily="18" charset="0"/>
              </a:rPr>
              <a:t>Harriet Gaskell</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u="sng" dirty="0">
                <a:effectLst/>
                <a:latin typeface="Arial" panose="020B0604020202020204" pitchFamily="34" charset="0"/>
                <a:ea typeface="Times New Roman" panose="02020603050405020304" pitchFamily="18" charset="0"/>
              </a:rPr>
              <a:t>Natalia Nieto</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Hui Han</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Romain Desert</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err="1">
                <a:effectLst/>
                <a:latin typeface="Arial" panose="020B0604020202020204" pitchFamily="34" charset="0"/>
                <a:ea typeface="Times New Roman" panose="02020603050405020304" pitchFamily="18" charset="0"/>
              </a:rPr>
              <a:t>Xiaodong</a:t>
            </a:r>
            <a:r>
              <a:rPr lang="en-US" sz="800" b="1" dirty="0">
                <a:effectLst/>
                <a:latin typeface="Arial" panose="020B0604020202020204" pitchFamily="34" charset="0"/>
                <a:ea typeface="Times New Roman" panose="02020603050405020304" pitchFamily="18" charset="0"/>
              </a:rPr>
              <a:t> Ge</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Daniel Lantvit</a:t>
            </a:r>
            <a:r>
              <a:rPr lang="en-US" sz="800" b="1" baseline="30000" dirty="0">
                <a:effectLst/>
                <a:latin typeface="Arial" panose="020B0604020202020204" pitchFamily="34" charset="0"/>
                <a:ea typeface="Times New Roman" panose="02020603050405020304" pitchFamily="18" charset="0"/>
              </a:rPr>
              <a:t>1</a:t>
            </a:r>
            <a:r>
              <a:rPr lang="de-DE" sz="800" b="1" dirty="0">
                <a:effectLst/>
                <a:latin typeface="Arial" panose="020B0604020202020204" pitchFamily="34" charset="0"/>
                <a:ea typeface="Arial" panose="020B0604020202020204" pitchFamily="34" charset="0"/>
              </a:rPr>
              <a:t>, </a:t>
            </a:r>
            <a:r>
              <a:rPr lang="en-US" sz="800" b="1" dirty="0">
                <a:effectLst/>
                <a:latin typeface="Arial" panose="020B0604020202020204" pitchFamily="34" charset="0"/>
                <a:ea typeface="Times New Roman" panose="02020603050405020304" pitchFamily="18" charset="0"/>
              </a:rPr>
              <a:t>Grace Guzman</a:t>
            </a:r>
            <a:r>
              <a:rPr lang="en-US" sz="800" b="1" baseline="30000" dirty="0">
                <a:effectLst/>
                <a:latin typeface="Arial" panose="020B0604020202020204" pitchFamily="34" charset="0"/>
                <a:ea typeface="Times New Roman" panose="02020603050405020304" pitchFamily="18" charset="0"/>
              </a:rPr>
              <a:t>1</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i="1" baseline="30000" dirty="0">
                <a:effectLst/>
                <a:latin typeface="Arial" panose="020B0604020202020204" pitchFamily="34" charset="0"/>
                <a:ea typeface="Times New Roman" panose="02020603050405020304" pitchFamily="18" charset="0"/>
              </a:rPr>
              <a:t>1</a:t>
            </a:r>
            <a:r>
              <a:rPr lang="en-US" sz="800" i="1" dirty="0">
                <a:effectLst/>
                <a:latin typeface="Arial" panose="020B0604020202020204" pitchFamily="34" charset="0"/>
                <a:ea typeface="Times New Roman" panose="02020603050405020304" pitchFamily="18" charset="0"/>
              </a:rPr>
              <a:t>University of Illinois at Chicago, Pathology, Chicago, United States</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dirty="0">
                <a:effectLst/>
                <a:latin typeface="Arial" panose="020B0604020202020204" pitchFamily="34" charset="0"/>
                <a:ea typeface="Times New Roman" panose="02020603050405020304" pitchFamily="18" charset="0"/>
              </a:rPr>
              <a:t>Email:</a:t>
            </a:r>
            <a:r>
              <a:rPr lang="en-US" sz="800" i="1" dirty="0">
                <a:effectLst/>
                <a:latin typeface="Arial" panose="020B0604020202020204" pitchFamily="34" charset="0"/>
                <a:ea typeface="Times New Roman" panose="02020603050405020304" pitchFamily="18" charset="0"/>
              </a:rPr>
              <a:t> </a:t>
            </a:r>
            <a:r>
              <a:rPr lang="en-US" sz="800" dirty="0">
                <a:effectLst/>
                <a:latin typeface="Arial" panose="020B0604020202020204" pitchFamily="34" charset="0"/>
                <a:ea typeface="Times New Roman" panose="02020603050405020304" pitchFamily="18" charset="0"/>
              </a:rPr>
              <a:t>nnieto@uic.edu</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b="1" dirty="0">
                <a:effectLst/>
                <a:latin typeface="Arial" panose="020B0604020202020204" pitchFamily="34"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800" b="1" dirty="0">
                <a:effectLst/>
                <a:latin typeface="Arial" panose="020B0604020202020204" pitchFamily="34" charset="0"/>
                <a:ea typeface="Times New Roman" panose="02020603050405020304" pitchFamily="18" charset="0"/>
              </a:rPr>
              <a:t>Background and aims:</a:t>
            </a:r>
            <a:r>
              <a:rPr lang="en-US" sz="800" b="1" dirty="0">
                <a:effectLst/>
                <a:latin typeface="Arial" panose="020B0604020202020204" pitchFamily="34" charset="0"/>
                <a:ea typeface="Calibri" panose="020F0502020204030204" pitchFamily="34" charset="0"/>
              </a:rPr>
              <a:t> </a:t>
            </a:r>
            <a:r>
              <a:rPr lang="en-US" sz="800" dirty="0">
                <a:effectLst/>
                <a:latin typeface="Arial" panose="020B0604020202020204" pitchFamily="34" charset="0"/>
                <a:ea typeface="Calibri" panose="020F0502020204030204" pitchFamily="34" charset="0"/>
              </a:rPr>
              <a:t>non-alcoholic steatohepatitis (NASH) is a metabolic disorder where impaired gut-liver interaction can contribute to liver steatosis. Previous work form our laboratory has established that High mobility group box-1 (HMGB1), a damage-associated molecular pattern, participates in liver disease. HMGB1 levels increase in serum from patients with NASH; however, its role in NASH has not been investigated. Since HMGB1 is expressed in intestinal epithelial cells (IEC), we hypothesized that IEC-derived HMGB1 could play a role in NASH by regulating hepatic steatosis.</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n-US" sz="800" b="1" dirty="0">
              <a:effectLst/>
              <a:latin typeface="Arial" panose="020B0604020202020204" pitchFamily="34" charset="0"/>
              <a:ea typeface="Calibri" panose="020F0502020204030204" pitchFamily="34" charset="0"/>
            </a:endParaRPr>
          </a:p>
          <a:p>
            <a:pPr marL="0" indent="0" algn="just">
              <a:spcAft>
                <a:spcPts val="0"/>
              </a:spcAft>
              <a:buNone/>
            </a:pPr>
            <a:r>
              <a:rPr lang="en-US" sz="800" b="1" dirty="0">
                <a:effectLst/>
                <a:latin typeface="Arial" panose="020B0604020202020204" pitchFamily="34" charset="0"/>
                <a:ea typeface="Calibri" panose="020F0502020204030204" pitchFamily="34" charset="0"/>
              </a:rPr>
              <a:t>Method: </a:t>
            </a:r>
            <a:r>
              <a:rPr lang="en-US" sz="800" dirty="0">
                <a:effectLst/>
                <a:latin typeface="Arial" panose="020B0604020202020204" pitchFamily="34" charset="0"/>
                <a:ea typeface="Calibri" panose="020F0502020204030204" pitchFamily="34" charset="0"/>
              </a:rPr>
              <a:t>mice with conditional ablation of </a:t>
            </a:r>
            <a:r>
              <a:rPr lang="en-US" sz="800" i="1" dirty="0">
                <a:effectLst/>
                <a:latin typeface="Arial" panose="020B0604020202020204" pitchFamily="34" charset="0"/>
                <a:ea typeface="Calibri" panose="020F0502020204030204" pitchFamily="34" charset="0"/>
              </a:rPr>
              <a:t>Hmgb1</a:t>
            </a:r>
            <a:r>
              <a:rPr lang="en-US" sz="800" dirty="0">
                <a:effectLst/>
                <a:latin typeface="Arial" panose="020B0604020202020204" pitchFamily="34" charset="0"/>
                <a:ea typeface="Calibri" panose="020F0502020204030204" pitchFamily="34" charset="0"/>
              </a:rPr>
              <a:t> in IEC (</a:t>
            </a:r>
            <a:r>
              <a:rPr lang="en-US" sz="800" i="1" dirty="0">
                <a:effectLst/>
                <a:latin typeface="Arial" panose="020B0604020202020204" pitchFamily="34" charset="0"/>
                <a:ea typeface="Calibri" panose="020F0502020204030204" pitchFamily="34" charset="0"/>
              </a:rPr>
              <a:t>Hmgb1</a:t>
            </a:r>
            <a:r>
              <a:rPr lang="en-US" sz="800" baseline="30000" dirty="0">
                <a:effectLst/>
                <a:latin typeface="Arial" panose="020B0604020202020204" pitchFamily="34" charset="0"/>
                <a:ea typeface="Calibri" panose="020F0502020204030204" pitchFamily="34" charset="0"/>
              </a:rPr>
              <a:t>ΔIEC</a:t>
            </a:r>
            <a:r>
              <a:rPr lang="en-US" sz="800" dirty="0">
                <a:effectLst/>
                <a:latin typeface="Arial" panose="020B0604020202020204" pitchFamily="34" charset="0"/>
                <a:ea typeface="Calibri" panose="020F0502020204030204" pitchFamily="34" charset="0"/>
              </a:rPr>
              <a:t>) and control littermates were fed a high fat, cholesterol and fructose enriched diet (HFCFD) or equicaloric control diet (CD) for 1 week or 6 months and parameters of hepatic and intestinal injury were analyzed</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n-US" sz="800" b="1" dirty="0">
              <a:effectLst/>
              <a:latin typeface="Arial" panose="020B0604020202020204" pitchFamily="34" charset="0"/>
              <a:ea typeface="Calibri" panose="020F0502020204030204" pitchFamily="34" charset="0"/>
            </a:endParaRPr>
          </a:p>
          <a:p>
            <a:pPr marL="0" indent="0" algn="just">
              <a:spcAft>
                <a:spcPts val="0"/>
              </a:spcAft>
              <a:buNone/>
            </a:pPr>
            <a:r>
              <a:rPr lang="en-US" sz="800" b="1" dirty="0">
                <a:effectLst/>
                <a:latin typeface="Arial" panose="020B0604020202020204" pitchFamily="34" charset="0"/>
                <a:ea typeface="Calibri" panose="020F0502020204030204" pitchFamily="34" charset="0"/>
              </a:rPr>
              <a:t>Results: </a:t>
            </a:r>
            <a:r>
              <a:rPr lang="en-US" sz="800" i="1" dirty="0">
                <a:effectLst/>
                <a:latin typeface="Arial" panose="020B0604020202020204" pitchFamily="34" charset="0"/>
                <a:ea typeface="Calibri" panose="020F0502020204030204" pitchFamily="34" charset="0"/>
              </a:rPr>
              <a:t>Hmgb1</a:t>
            </a:r>
            <a:r>
              <a:rPr lang="en-US" sz="800" i="1" baseline="30000" dirty="0">
                <a:effectLst/>
                <a:latin typeface="Arial" panose="020B0604020202020204" pitchFamily="34" charset="0"/>
                <a:ea typeface="Calibri" panose="020F0502020204030204" pitchFamily="34" charset="0"/>
              </a:rPr>
              <a:t>ΔIEC</a:t>
            </a:r>
            <a:r>
              <a:rPr lang="en-US" sz="800" i="1" dirty="0">
                <a:effectLst/>
                <a:latin typeface="Arial" panose="020B0604020202020204" pitchFamily="34" charset="0"/>
                <a:ea typeface="Calibri" panose="020F0502020204030204" pitchFamily="34" charset="0"/>
              </a:rPr>
              <a:t> </a:t>
            </a:r>
            <a:r>
              <a:rPr lang="en-US" sz="800" dirty="0">
                <a:effectLst/>
                <a:latin typeface="Arial" panose="020B0604020202020204" pitchFamily="34" charset="0"/>
                <a:ea typeface="Calibri" panose="020F0502020204030204" pitchFamily="34" charset="0"/>
              </a:rPr>
              <a:t>mice are protected from HFCFD-induced NASH after 1 </a:t>
            </a:r>
            <a:r>
              <a:rPr lang="en-US" sz="800" dirty="0" err="1">
                <a:effectLst/>
                <a:latin typeface="Arial" panose="020B0604020202020204" pitchFamily="34" charset="0"/>
                <a:ea typeface="Calibri" panose="020F0502020204030204" pitchFamily="34" charset="0"/>
              </a:rPr>
              <a:t>wk</a:t>
            </a:r>
            <a:r>
              <a:rPr lang="en-US" sz="800" dirty="0">
                <a:effectLst/>
                <a:latin typeface="Arial" panose="020B0604020202020204" pitchFamily="34" charset="0"/>
                <a:ea typeface="Calibri" panose="020F0502020204030204" pitchFamily="34" charset="0"/>
              </a:rPr>
              <a:t> or 24 </a:t>
            </a:r>
            <a:r>
              <a:rPr lang="en-US" sz="800" dirty="0" err="1">
                <a:effectLst/>
                <a:latin typeface="Arial" panose="020B0604020202020204" pitchFamily="34" charset="0"/>
                <a:ea typeface="Calibri" panose="020F0502020204030204" pitchFamily="34" charset="0"/>
              </a:rPr>
              <a:t>wk</a:t>
            </a:r>
            <a:r>
              <a:rPr lang="en-US" sz="800" dirty="0">
                <a:effectLst/>
                <a:latin typeface="Arial" panose="020B0604020202020204" pitchFamily="34" charset="0"/>
                <a:ea typeface="Calibri" panose="020F0502020204030204" pitchFamily="34" charset="0"/>
              </a:rPr>
              <a:t> of feeding and display lipid droplet accumulation in IEC, increased triglyceride (TG) and cholesterol (CHO) concentrations in IEC, and decreased TG and other lipid species in serum. Olive oil (OO) and cholesterol gavage resulted in decreased serum TG and CHO in </a:t>
            </a:r>
            <a:r>
              <a:rPr lang="en-US" sz="800" i="1" dirty="0">
                <a:effectLst/>
                <a:latin typeface="Arial" panose="020B0604020202020204" pitchFamily="34" charset="0"/>
                <a:ea typeface="Calibri" panose="020F0502020204030204" pitchFamily="34" charset="0"/>
              </a:rPr>
              <a:t>Hmgb1</a:t>
            </a:r>
            <a:r>
              <a:rPr lang="en-US" sz="800" baseline="30000" dirty="0">
                <a:effectLst/>
                <a:latin typeface="Arial" panose="020B0604020202020204" pitchFamily="34" charset="0"/>
                <a:ea typeface="Calibri" panose="020F0502020204030204" pitchFamily="34" charset="0"/>
              </a:rPr>
              <a:t>ΔIEC</a:t>
            </a:r>
            <a:r>
              <a:rPr lang="en-US" sz="800" dirty="0">
                <a:effectLst/>
                <a:latin typeface="Arial" panose="020B0604020202020204" pitchFamily="34" charset="0"/>
                <a:ea typeface="Calibri" panose="020F0502020204030204" pitchFamily="34" charset="0"/>
              </a:rPr>
              <a:t> mice, respectively, indicating delayed and reduced chylomicron release. ApoB48 and </a:t>
            </a:r>
            <a:r>
              <a:rPr lang="en-US" sz="800" i="1" dirty="0" err="1">
                <a:effectLst/>
                <a:latin typeface="Arial" panose="020B0604020202020204" pitchFamily="34" charset="0"/>
                <a:ea typeface="Calibri" panose="020F0502020204030204" pitchFamily="34" charset="0"/>
              </a:rPr>
              <a:t>Mttp</a:t>
            </a:r>
            <a:r>
              <a:rPr lang="en-US" sz="800" dirty="0">
                <a:effectLst/>
                <a:latin typeface="Arial" panose="020B0604020202020204" pitchFamily="34" charset="0"/>
                <a:ea typeface="Calibri" panose="020F0502020204030204" pitchFamily="34" charset="0"/>
              </a:rPr>
              <a:t> were downregulated in </a:t>
            </a:r>
            <a:r>
              <a:rPr lang="en-US" sz="800" i="1" dirty="0">
                <a:effectLst/>
                <a:latin typeface="Arial" panose="020B0604020202020204" pitchFamily="34" charset="0"/>
                <a:ea typeface="Calibri" panose="020F0502020204030204" pitchFamily="34" charset="0"/>
              </a:rPr>
              <a:t>Hmgb1</a:t>
            </a:r>
            <a:r>
              <a:rPr lang="en-US" sz="800" baseline="30000" dirty="0">
                <a:effectLst/>
                <a:latin typeface="Arial" panose="020B0604020202020204" pitchFamily="34" charset="0"/>
                <a:ea typeface="Calibri" panose="020F0502020204030204" pitchFamily="34" charset="0"/>
              </a:rPr>
              <a:t>ΔIEC</a:t>
            </a:r>
            <a:r>
              <a:rPr lang="en-US" sz="800" dirty="0">
                <a:effectLst/>
                <a:latin typeface="Arial" panose="020B0604020202020204" pitchFamily="34" charset="0"/>
                <a:ea typeface="Calibri" panose="020F0502020204030204" pitchFamily="34" charset="0"/>
              </a:rPr>
              <a:t> mice fed HFCFD suggesting decreased lipid packaging and chylomicron formation.</a:t>
            </a:r>
            <a:endParaRPr lang="en-US" sz="105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n-US" sz="800" b="1" dirty="0">
              <a:effectLst/>
              <a:latin typeface="Arial" panose="020B0604020202020204" pitchFamily="34" charset="0"/>
              <a:ea typeface="Calibri" panose="020F0502020204030204" pitchFamily="34" charset="0"/>
            </a:endParaRPr>
          </a:p>
          <a:p>
            <a:pPr marL="0" indent="0" algn="just">
              <a:spcAft>
                <a:spcPts val="0"/>
              </a:spcAft>
              <a:buNone/>
            </a:pPr>
            <a:r>
              <a:rPr lang="en-US" sz="800" b="1" dirty="0">
                <a:effectLst/>
                <a:latin typeface="Arial" panose="020B0604020202020204" pitchFamily="34" charset="0"/>
                <a:ea typeface="Calibri" panose="020F0502020204030204" pitchFamily="34" charset="0"/>
              </a:rPr>
              <a:t>Conclusion: </a:t>
            </a:r>
            <a:r>
              <a:rPr lang="en-US" sz="800" dirty="0">
                <a:solidFill>
                  <a:srgbClr val="000000"/>
                </a:solidFill>
                <a:effectLst/>
                <a:latin typeface="Arial" panose="020B0604020202020204" pitchFamily="34" charset="0"/>
                <a:ea typeface="Calibri" panose="020F0502020204030204" pitchFamily="34" charset="0"/>
              </a:rPr>
              <a:t>ablation of </a:t>
            </a:r>
            <a:r>
              <a:rPr lang="en-US" sz="800" i="1" dirty="0">
                <a:solidFill>
                  <a:srgbClr val="000000"/>
                </a:solidFill>
                <a:effectLst/>
                <a:latin typeface="Arial" panose="020B0604020202020204" pitchFamily="34" charset="0"/>
                <a:ea typeface="Calibri" panose="020F0502020204030204" pitchFamily="34" charset="0"/>
              </a:rPr>
              <a:t>Hmgb1</a:t>
            </a:r>
            <a:r>
              <a:rPr lang="en-US" sz="800" dirty="0">
                <a:solidFill>
                  <a:srgbClr val="000000"/>
                </a:solidFill>
                <a:effectLst/>
                <a:latin typeface="Arial" panose="020B0604020202020204" pitchFamily="34" charset="0"/>
                <a:ea typeface="Calibri" panose="020F0502020204030204" pitchFamily="34" charset="0"/>
              </a:rPr>
              <a:t> in IEC results in downregulation of ApoB48 and </a:t>
            </a:r>
            <a:r>
              <a:rPr lang="en-US" sz="800" i="1" dirty="0" err="1">
                <a:solidFill>
                  <a:srgbClr val="000000"/>
                </a:solidFill>
                <a:effectLst/>
                <a:latin typeface="Arial" panose="020B0604020202020204" pitchFamily="34" charset="0"/>
                <a:ea typeface="Calibri" panose="020F0502020204030204" pitchFamily="34" charset="0"/>
              </a:rPr>
              <a:t>Mttp</a:t>
            </a:r>
            <a:r>
              <a:rPr lang="en-US" sz="800" dirty="0">
                <a:solidFill>
                  <a:srgbClr val="000000"/>
                </a:solidFill>
                <a:effectLst/>
                <a:latin typeface="Arial" panose="020B0604020202020204" pitchFamily="34" charset="0"/>
                <a:ea typeface="Calibri" panose="020F0502020204030204" pitchFamily="34" charset="0"/>
              </a:rPr>
              <a:t> </a:t>
            </a:r>
            <a:r>
              <a:rPr lang="en-US" sz="800" dirty="0">
                <a:effectLst/>
                <a:latin typeface="Arial" panose="020B0604020202020204" pitchFamily="34" charset="0"/>
                <a:ea typeface="Calibri" panose="020F0502020204030204" pitchFamily="34" charset="0"/>
              </a:rPr>
              <a:t>leading to lipid accumulation in IEC, decreased chylomicron release, reduced serum TG and less lipid accumulation in hepatocytes from</a:t>
            </a:r>
            <a:r>
              <a:rPr lang="en-US" sz="800" i="1" dirty="0">
                <a:effectLst/>
                <a:latin typeface="Arial" panose="020B0604020202020204" pitchFamily="34" charset="0"/>
                <a:ea typeface="Calibri" panose="020F0502020204030204" pitchFamily="34" charset="0"/>
              </a:rPr>
              <a:t> Hmgb1</a:t>
            </a:r>
            <a:r>
              <a:rPr lang="en-US" sz="800" baseline="30000" dirty="0">
                <a:effectLst/>
                <a:latin typeface="Arial" panose="020B0604020202020204" pitchFamily="34" charset="0"/>
                <a:ea typeface="Calibri" panose="020F0502020204030204" pitchFamily="34" charset="0"/>
              </a:rPr>
              <a:t>ΔIEC</a:t>
            </a:r>
            <a:r>
              <a:rPr lang="en-US" sz="800" dirty="0">
                <a:effectLst/>
                <a:latin typeface="Arial" panose="020B0604020202020204" pitchFamily="34" charset="0"/>
                <a:ea typeface="Calibri" panose="020F0502020204030204" pitchFamily="34" charset="0"/>
              </a:rPr>
              <a:t> mice.</a:t>
            </a:r>
            <a:endParaRPr lang="en-US" sz="105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7</a:t>
            </a:fld>
            <a:endParaRPr lang="en-GB" dirty="0"/>
          </a:p>
        </p:txBody>
      </p:sp>
    </p:spTree>
    <p:extLst>
      <p:ext uri="{BB962C8B-B14F-4D97-AF65-F5344CB8AC3E}">
        <p14:creationId xmlns:p14="http://schemas.microsoft.com/office/powerpoint/2010/main" val="1293742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en-GB" sz="800" i="1" kern="1200" dirty="0">
                <a:solidFill>
                  <a:schemeClr val="tx1"/>
                </a:solidFill>
                <a:effectLst/>
                <a:latin typeface="Arial" panose="020B0604020202020204" pitchFamily="34" charset="0"/>
                <a:ea typeface="+mn-ea"/>
                <a:cs typeface="Arial" panose="020B0604020202020204" pitchFamily="34" charset="0"/>
              </a:rPr>
              <a:t>Abbreviations: DR, ductular reaction; HPC, hepatic progenitor cell; NAFLD, non-alcoholic fatty liver disease; NASH, non-alcoholic steatohepatitis; NAS CRN, </a:t>
            </a:r>
            <a:r>
              <a:rPr lang="en-US" sz="800" i="1" kern="1200" dirty="0">
                <a:solidFill>
                  <a:schemeClr val="tx1"/>
                </a:solidFill>
                <a:effectLst/>
                <a:latin typeface="Arial" panose="020B0604020202020204" pitchFamily="34" charset="0"/>
                <a:ea typeface="+mn-ea"/>
                <a:cs typeface="Arial" panose="020B0604020202020204" pitchFamily="34" charset="0"/>
              </a:rPr>
              <a:t>Nonalcoholic Steatohepatitis Clinical Research Network; </a:t>
            </a:r>
            <a:r>
              <a:rPr lang="en-GB" sz="800" i="1" kern="1200" dirty="0">
                <a:solidFill>
                  <a:schemeClr val="tx1"/>
                </a:solidFill>
                <a:effectLst/>
                <a:latin typeface="Arial" panose="020B0604020202020204" pitchFamily="34" charset="0"/>
                <a:ea typeface="+mn-ea"/>
                <a:cs typeface="Arial" panose="020B0604020202020204" pitchFamily="34" charset="0"/>
              </a:rPr>
              <a:t>PDC, parenchymal ductular cell.</a:t>
            </a:r>
          </a:p>
          <a:p>
            <a:pPr marL="0" marR="0" lvl="0" indent="0" algn="l" defTabSz="914400" rtl="0" eaLnBrk="1" fontAlgn="auto" latinLnBrk="0" hangingPunct="1">
              <a:lnSpc>
                <a:spcPct val="100000"/>
              </a:lnSpc>
              <a:spcBef>
                <a:spcPts val="0"/>
              </a:spcBef>
              <a:spcAft>
                <a:spcPts val="0"/>
              </a:spcAft>
              <a:buClrTx/>
              <a:buSzTx/>
              <a:buNone/>
              <a:tabLst/>
              <a:defRPr/>
            </a:pPr>
            <a:endParaRPr lang="en-GB" sz="800" i="1"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800" u="sng" kern="1200" dirty="0">
                <a:solidFill>
                  <a:schemeClr val="tx1"/>
                </a:solidFill>
                <a:effectLst/>
                <a:latin typeface="Arial" panose="020B0604020202020204" pitchFamily="34" charset="0"/>
                <a:ea typeface="+mn-ea"/>
                <a:cs typeface="Arial" panose="020B0604020202020204" pitchFamily="34" charset="0"/>
              </a:rPr>
              <a:t>Full abstract</a:t>
            </a:r>
          </a:p>
          <a:p>
            <a:pPr marL="0" marR="0" lvl="0" indent="0" algn="l" defTabSz="914400" rtl="0" eaLnBrk="1" fontAlgn="auto" latinLnBrk="0" hangingPunct="1">
              <a:lnSpc>
                <a:spcPct val="100000"/>
              </a:lnSpc>
              <a:spcBef>
                <a:spcPts val="0"/>
              </a:spcBef>
              <a:spcAft>
                <a:spcPts val="0"/>
              </a:spcAft>
              <a:buClrTx/>
              <a:buSzTx/>
              <a:buNone/>
              <a:tabLst/>
              <a:defRPr/>
            </a:pPr>
            <a:endParaRPr lang="en-GB" sz="800" kern="1200" dirty="0">
              <a:solidFill>
                <a:schemeClr val="tx1"/>
              </a:solidFill>
              <a:effectLst/>
              <a:latin typeface="Arial" panose="020B0604020202020204" pitchFamily="34" charset="0"/>
              <a:ea typeface="+mn-ea"/>
              <a:cs typeface="Arial" panose="020B0604020202020204" pitchFamily="34" charset="0"/>
            </a:endParaRPr>
          </a:p>
          <a:p>
            <a:pPr marL="0" indent="0" algn="l">
              <a:spcAft>
                <a:spcPts val="0"/>
              </a:spcAft>
              <a:buFontTx/>
              <a:buNone/>
            </a:pPr>
            <a:r>
              <a:rPr lang="en-US" sz="20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P06-15YI</a:t>
            </a:r>
          </a:p>
          <a:p>
            <a:pPr marL="0" indent="0" algn="l">
              <a:spcAft>
                <a:spcPts val="0"/>
              </a:spcAft>
              <a:buFontTx/>
              <a:buNone/>
            </a:pPr>
            <a:r>
              <a:rPr lang="en-US" sz="1200" b="1" kern="0" dirty="0">
                <a:solidFill>
                  <a:srgbClr val="5B9BD5"/>
                </a:solidFill>
                <a:effectLst/>
                <a:latin typeface="Arial" panose="020B0604020202020204" pitchFamily="34" charset="0"/>
                <a:ea typeface="Times New Roman" panose="02020603050405020304" pitchFamily="18" charset="0"/>
                <a:cs typeface="Calibri Light" panose="020F0302020204030204" pitchFamily="34" charset="0"/>
              </a:rPr>
              <a:t>Ductular reaction predicts the progression of non-alcoholic fatty liver disease</a:t>
            </a:r>
            <a:endParaRPr lang="en-US" sz="20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indent="0" algn="l">
              <a:spcAft>
                <a:spcPts val="0"/>
              </a:spcAft>
              <a:buFontTx/>
              <a:buNone/>
            </a:pPr>
            <a:endParaRPr lang="en-US" sz="1200" b="1" u="sng" dirty="0">
              <a:effectLst/>
              <a:latin typeface="Arial" panose="020B0604020202020204" pitchFamily="34" charset="0"/>
              <a:ea typeface="Times New Roman" panose="02020603050405020304" pitchFamily="18" charset="0"/>
            </a:endParaRPr>
          </a:p>
          <a:p>
            <a:pPr marL="0" indent="0" algn="l">
              <a:spcAft>
                <a:spcPts val="0"/>
              </a:spcAft>
              <a:buFontTx/>
              <a:buNone/>
            </a:pPr>
            <a:r>
              <a:rPr lang="en-US" sz="1200" b="1" u="sng" dirty="0" err="1">
                <a:effectLst/>
                <a:latin typeface="Arial" panose="020B0604020202020204" pitchFamily="34" charset="0"/>
                <a:ea typeface="Times New Roman" panose="02020603050405020304" pitchFamily="18" charset="0"/>
              </a:rPr>
              <a:t>Ramy</a:t>
            </a:r>
            <a:r>
              <a:rPr lang="en-US" sz="1200" b="1" u="sng" dirty="0">
                <a:effectLst/>
                <a:latin typeface="Arial" panose="020B0604020202020204" pitchFamily="34" charset="0"/>
                <a:ea typeface="Times New Roman" panose="02020603050405020304" pitchFamily="18" charset="0"/>
              </a:rPr>
              <a:t> Younes</a:t>
            </a:r>
            <a:r>
              <a:rPr lang="en-US" sz="1200" b="1" baseline="30000" dirty="0">
                <a:effectLst/>
                <a:latin typeface="Arial" panose="020B0604020202020204" pitchFamily="34" charset="0"/>
                <a:ea typeface="Times New Roman" panose="02020603050405020304" pitchFamily="18" charset="0"/>
              </a:rPr>
              <a:t>1 2</a:t>
            </a:r>
            <a:r>
              <a:rPr lang="de-DE" sz="1200" b="1" dirty="0">
                <a:effectLst/>
                <a:latin typeface="Arial" panose="020B0604020202020204" pitchFamily="34" charset="0"/>
                <a:ea typeface="Arial" panose="020B0604020202020204" pitchFamily="34" charset="0"/>
              </a:rPr>
              <a:t>, </a:t>
            </a:r>
            <a:r>
              <a:rPr lang="en-US" sz="1200" b="1" dirty="0">
                <a:effectLst/>
                <a:latin typeface="Arial" panose="020B0604020202020204" pitchFamily="34" charset="0"/>
                <a:ea typeface="Times New Roman" panose="02020603050405020304" pitchFamily="18" charset="0"/>
              </a:rPr>
              <a:t>Marta Hernández Conde</a:t>
            </a:r>
            <a:r>
              <a:rPr lang="en-US" sz="1200" b="1" baseline="30000" dirty="0">
                <a:effectLst/>
                <a:latin typeface="Arial" panose="020B0604020202020204" pitchFamily="34" charset="0"/>
                <a:ea typeface="Times New Roman" panose="02020603050405020304" pitchFamily="18" charset="0"/>
              </a:rPr>
              <a:t>1 3</a:t>
            </a:r>
            <a:r>
              <a:rPr lang="de-DE" sz="1200" b="1" dirty="0">
                <a:effectLst/>
                <a:latin typeface="Arial" panose="020B0604020202020204" pitchFamily="34" charset="0"/>
                <a:ea typeface="Arial" panose="020B0604020202020204" pitchFamily="34" charset="0"/>
              </a:rPr>
              <a:t>, </a:t>
            </a:r>
            <a:r>
              <a:rPr lang="en-US" sz="1200" b="1" dirty="0">
                <a:effectLst/>
                <a:latin typeface="Arial" panose="020B0604020202020204" pitchFamily="34" charset="0"/>
                <a:ea typeface="Times New Roman" panose="02020603050405020304" pitchFamily="18" charset="0"/>
              </a:rPr>
              <a:t>Elisabetta Bugianesi</a:t>
            </a:r>
            <a:r>
              <a:rPr lang="en-US" sz="1200" b="1" baseline="30000" dirty="0">
                <a:effectLst/>
                <a:latin typeface="Arial" panose="020B0604020202020204" pitchFamily="34" charset="0"/>
                <a:ea typeface="Times New Roman" panose="02020603050405020304" pitchFamily="18" charset="0"/>
              </a:rPr>
              <a:t>2</a:t>
            </a:r>
            <a:r>
              <a:rPr lang="de-DE" sz="1200" b="1" dirty="0">
                <a:effectLst/>
                <a:latin typeface="Arial" panose="020B0604020202020204" pitchFamily="34" charset="0"/>
                <a:ea typeface="Arial" panose="020B0604020202020204" pitchFamily="34" charset="0"/>
              </a:rPr>
              <a:t>, </a:t>
            </a:r>
            <a:r>
              <a:rPr lang="en-US" sz="1200" b="1" dirty="0">
                <a:effectLst/>
                <a:latin typeface="Arial" panose="020B0604020202020204" pitchFamily="34" charset="0"/>
                <a:ea typeface="Times New Roman" panose="02020603050405020304" pitchFamily="18" charset="0"/>
              </a:rPr>
              <a:t>Quentin Anstee</a:t>
            </a:r>
            <a:r>
              <a:rPr lang="en-US" sz="1200" b="1" baseline="30000" dirty="0">
                <a:effectLst/>
                <a:latin typeface="Arial" panose="020B0604020202020204" pitchFamily="34" charset="0"/>
                <a:ea typeface="Times New Roman" panose="02020603050405020304" pitchFamily="18" charset="0"/>
              </a:rPr>
              <a:t>1</a:t>
            </a:r>
            <a:r>
              <a:rPr lang="de-DE" sz="1200" b="1" dirty="0">
                <a:effectLst/>
                <a:latin typeface="Arial" panose="020B0604020202020204" pitchFamily="34" charset="0"/>
                <a:ea typeface="Arial" panose="020B0604020202020204" pitchFamily="34" charset="0"/>
              </a:rPr>
              <a:t>, </a:t>
            </a:r>
            <a:r>
              <a:rPr lang="en-US" sz="1200" b="1" dirty="0">
                <a:effectLst/>
                <a:latin typeface="Arial" panose="020B0604020202020204" pitchFamily="34" charset="0"/>
                <a:ea typeface="Times New Roman" panose="02020603050405020304" pitchFamily="18" charset="0"/>
              </a:rPr>
              <a:t>Dina Tiniakos</a:t>
            </a:r>
            <a:r>
              <a:rPr lang="en-US" sz="1200" b="1" baseline="30000" dirty="0">
                <a:effectLst/>
                <a:latin typeface="Arial" panose="020B0604020202020204" pitchFamily="34" charset="0"/>
                <a:ea typeface="Times New Roman" panose="02020603050405020304" pitchFamily="18" charset="0"/>
              </a:rPr>
              <a:t>1 4</a:t>
            </a:r>
            <a:r>
              <a:rPr lang="de-DE" sz="1200" b="1" dirty="0">
                <a:effectLst/>
                <a:latin typeface="Arial" panose="020B0604020202020204" pitchFamily="34" charset="0"/>
                <a:ea typeface="Arial" panose="020B0604020202020204" pitchFamily="34" charset="0"/>
              </a:rPr>
              <a:t>, </a:t>
            </a:r>
            <a:r>
              <a:rPr lang="en-US" sz="1200" b="1" dirty="0">
                <a:effectLst/>
                <a:latin typeface="Arial" panose="020B0604020202020204" pitchFamily="34" charset="0"/>
                <a:ea typeface="Times New Roman" panose="02020603050405020304" pitchFamily="18" charset="0"/>
              </a:rPr>
              <a:t>Olivier Govaere</a:t>
            </a:r>
            <a:r>
              <a:rPr lang="en-US" sz="1200" b="1" baseline="30000" dirty="0">
                <a:effectLst/>
                <a:latin typeface="Arial" panose="020B0604020202020204" pitchFamily="34"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p>
            <a:pPr marL="0" indent="0" algn="l">
              <a:spcAft>
                <a:spcPts val="0"/>
              </a:spcAft>
              <a:buFontTx/>
              <a:buNone/>
            </a:pPr>
            <a:r>
              <a:rPr lang="en-US" sz="1200" i="1" baseline="30000" dirty="0">
                <a:effectLst/>
                <a:latin typeface="Arial" panose="020B0604020202020204" pitchFamily="34" charset="0"/>
                <a:ea typeface="Times New Roman" panose="02020603050405020304" pitchFamily="18" charset="0"/>
              </a:rPr>
              <a:t>1</a:t>
            </a:r>
            <a:r>
              <a:rPr lang="en-US" sz="1200" i="1" dirty="0">
                <a:effectLst/>
                <a:latin typeface="Arial" panose="020B0604020202020204" pitchFamily="34" charset="0"/>
                <a:ea typeface="Times New Roman" panose="02020603050405020304" pitchFamily="18" charset="0"/>
              </a:rPr>
              <a:t>Institute of Cellular Medicine, Newcastle University, Newcastle Upon Tyne, United Kingdom</a:t>
            </a:r>
            <a:r>
              <a:rPr lang="de-DE"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2</a:t>
            </a:r>
            <a:r>
              <a:rPr lang="en-US" sz="1200" i="1" dirty="0">
                <a:effectLst/>
                <a:latin typeface="Arial" panose="020B0604020202020204" pitchFamily="34" charset="0"/>
                <a:ea typeface="Times New Roman" panose="02020603050405020304" pitchFamily="18" charset="0"/>
              </a:rPr>
              <a:t>University of Turin, Department of Medical Sciences, Division of Gastroenterology, Turin, Italy</a:t>
            </a:r>
            <a:r>
              <a:rPr lang="de-DE"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3</a:t>
            </a:r>
            <a:r>
              <a:rPr lang="en-US" sz="1200" i="1" dirty="0">
                <a:effectLst/>
                <a:latin typeface="Arial" panose="020B0604020202020204" pitchFamily="34" charset="0"/>
                <a:ea typeface="Times New Roman" panose="02020603050405020304" pitchFamily="18" charset="0"/>
              </a:rPr>
              <a:t>Hospital Universitario Puerta de </a:t>
            </a:r>
            <a:r>
              <a:rPr lang="en-US" sz="1200" i="1" dirty="0" err="1">
                <a:effectLst/>
                <a:latin typeface="Arial" panose="020B0604020202020204" pitchFamily="34" charset="0"/>
                <a:ea typeface="Times New Roman" panose="02020603050405020304" pitchFamily="18" charset="0"/>
              </a:rPr>
              <a:t>Hierro</a:t>
            </a:r>
            <a:r>
              <a:rPr lang="en-US" sz="1200" i="1" dirty="0">
                <a:effectLst/>
                <a:latin typeface="Arial" panose="020B0604020202020204" pitchFamily="34" charset="0"/>
                <a:ea typeface="Times New Roman" panose="02020603050405020304" pitchFamily="18" charset="0"/>
              </a:rPr>
              <a:t> </a:t>
            </a:r>
            <a:r>
              <a:rPr lang="en-US" sz="1200" i="1" dirty="0" err="1">
                <a:effectLst/>
                <a:latin typeface="Arial" panose="020B0604020202020204" pitchFamily="34" charset="0"/>
                <a:ea typeface="Times New Roman" panose="02020603050405020304" pitchFamily="18" charset="0"/>
              </a:rPr>
              <a:t>Majadahonda</a:t>
            </a:r>
            <a:r>
              <a:rPr lang="en-US" sz="1200" i="1" dirty="0">
                <a:effectLst/>
                <a:latin typeface="Arial" panose="020B0604020202020204" pitchFamily="34" charset="0"/>
                <a:ea typeface="Times New Roman" panose="02020603050405020304" pitchFamily="18" charset="0"/>
              </a:rPr>
              <a:t>, Madrid, Spain</a:t>
            </a:r>
            <a:r>
              <a:rPr lang="de-DE" sz="1200" dirty="0">
                <a:effectLst/>
                <a:latin typeface="Arial" panose="020B0604020202020204" pitchFamily="34" charset="0"/>
                <a:ea typeface="Arial" panose="020B0604020202020204" pitchFamily="34" charset="0"/>
              </a:rPr>
              <a:t>, </a:t>
            </a:r>
            <a:r>
              <a:rPr lang="en-US" sz="1200" i="1" baseline="30000" dirty="0">
                <a:effectLst/>
                <a:latin typeface="Arial" panose="020B0604020202020204" pitchFamily="34" charset="0"/>
                <a:ea typeface="Times New Roman" panose="02020603050405020304" pitchFamily="18" charset="0"/>
              </a:rPr>
              <a:t>4</a:t>
            </a:r>
            <a:r>
              <a:rPr lang="en-US" sz="1200" i="1" dirty="0">
                <a:effectLst/>
                <a:latin typeface="Arial" panose="020B0604020202020204" pitchFamily="34" charset="0"/>
                <a:ea typeface="Times New Roman" panose="02020603050405020304" pitchFamily="18" charset="0"/>
              </a:rPr>
              <a:t>Dept of Pathology, </a:t>
            </a:r>
            <a:r>
              <a:rPr lang="en-US" sz="1200" i="1" dirty="0" err="1">
                <a:effectLst/>
                <a:latin typeface="Arial" panose="020B0604020202020204" pitchFamily="34" charset="0"/>
                <a:ea typeface="Times New Roman" panose="02020603050405020304" pitchFamily="18" charset="0"/>
              </a:rPr>
              <a:t>Aretaieio</a:t>
            </a:r>
            <a:r>
              <a:rPr lang="en-US" sz="1200" i="1" dirty="0">
                <a:effectLst/>
                <a:latin typeface="Arial" panose="020B0604020202020204" pitchFamily="34" charset="0"/>
                <a:ea typeface="Times New Roman" panose="02020603050405020304" pitchFamily="18" charset="0"/>
              </a:rPr>
              <a:t> Hospital, National and </a:t>
            </a:r>
            <a:r>
              <a:rPr lang="en-US" sz="1200" i="1" dirty="0" err="1">
                <a:effectLst/>
                <a:latin typeface="Arial" panose="020B0604020202020204" pitchFamily="34" charset="0"/>
                <a:ea typeface="Times New Roman" panose="02020603050405020304" pitchFamily="18" charset="0"/>
              </a:rPr>
              <a:t>Kapodistrian</a:t>
            </a:r>
            <a:r>
              <a:rPr lang="en-US" sz="1200" i="1" dirty="0">
                <a:effectLst/>
                <a:latin typeface="Arial" panose="020B0604020202020204" pitchFamily="34" charset="0"/>
                <a:ea typeface="Times New Roman" panose="02020603050405020304" pitchFamily="18" charset="0"/>
              </a:rPr>
              <a:t> University of Athens, Athens, Greece</a:t>
            </a:r>
            <a:endParaRPr lang="en-US" sz="1800" dirty="0">
              <a:effectLst/>
              <a:latin typeface="Times New Roman" panose="02020603050405020304" pitchFamily="18" charset="0"/>
              <a:ea typeface="Times New Roman" panose="02020603050405020304" pitchFamily="18" charset="0"/>
            </a:endParaRPr>
          </a:p>
          <a:p>
            <a:pPr marL="0" indent="0" algn="l">
              <a:spcAft>
                <a:spcPts val="0"/>
              </a:spcAft>
              <a:buNone/>
            </a:pPr>
            <a:r>
              <a:rPr lang="en-US" sz="1200" dirty="0">
                <a:effectLst/>
                <a:latin typeface="Arial" panose="020B0604020202020204" pitchFamily="34" charset="0"/>
                <a:ea typeface="Times New Roman" panose="02020603050405020304" pitchFamily="18" charset="0"/>
              </a:rPr>
              <a:t>Email:</a:t>
            </a:r>
            <a:r>
              <a:rPr lang="en-US" sz="1200" i="1" dirty="0">
                <a:effectLst/>
                <a:latin typeface="Arial" panose="020B0604020202020204" pitchFamily="34" charset="0"/>
                <a:ea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rPr>
              <a:t>ramy.younes@unito.it</a:t>
            </a:r>
            <a:endParaRPr lang="en-US" sz="1800" dirty="0">
              <a:effectLst/>
              <a:latin typeface="Times New Roman" panose="02020603050405020304" pitchFamily="18" charset="0"/>
              <a:ea typeface="Times New Roman" panose="02020603050405020304" pitchFamily="18" charset="0"/>
            </a:endParaRPr>
          </a:p>
          <a:p>
            <a:pPr marL="0" indent="0" algn="l">
              <a:spcAft>
                <a:spcPts val="0"/>
              </a:spcAft>
              <a:buNone/>
            </a:pPr>
            <a:r>
              <a:rPr lang="en-US" sz="12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indent="0" algn="l">
              <a:spcAft>
                <a:spcPts val="0"/>
              </a:spcAft>
              <a:buNone/>
            </a:pPr>
            <a:r>
              <a:rPr lang="en-US" sz="1200" b="1" dirty="0">
                <a:effectLst/>
                <a:latin typeface="Arial" panose="020B0604020202020204" pitchFamily="34" charset="0"/>
                <a:ea typeface="Times New Roman" panose="02020603050405020304" pitchFamily="18" charset="0"/>
              </a:rPr>
              <a:t>Background and aims:</a:t>
            </a:r>
            <a:r>
              <a:rPr lang="en-US" sz="1200" b="1"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Ductular reaction (DR), which comprises an expansion of transit amplifying cells of the terminal branches of the biliary tree, is often seen in advanced NAFLD and is believed to reflect hepatic progenitor cell (HPC) activation. This study aims at investigating the prognostic value of DR/HPCs in NAFLD for NASH development and fibrosis progression. </a:t>
            </a:r>
            <a:endParaRPr lang="en-US" sz="1800" dirty="0">
              <a:effectLst/>
              <a:latin typeface="Times New Roman" panose="02020603050405020304" pitchFamily="18" charset="0"/>
              <a:ea typeface="Times New Roman" panose="02020603050405020304" pitchFamily="18" charset="0"/>
            </a:endParaRPr>
          </a:p>
          <a:p>
            <a:pPr marL="0" indent="0" algn="l">
              <a:spcAft>
                <a:spcPts val="0"/>
              </a:spcAft>
              <a:buNone/>
            </a:pPr>
            <a:endParaRPr lang="en-US" sz="1200" b="1" dirty="0">
              <a:effectLst/>
              <a:latin typeface="Arial" panose="020B0604020202020204" pitchFamily="34" charset="0"/>
              <a:ea typeface="Calibri" panose="020F0502020204030204" pitchFamily="34" charset="0"/>
            </a:endParaRPr>
          </a:p>
          <a:p>
            <a:pPr marL="0" indent="0" algn="l">
              <a:spcAft>
                <a:spcPts val="0"/>
              </a:spcAft>
              <a:buNone/>
            </a:pPr>
            <a:r>
              <a:rPr lang="en-US" sz="1200" b="1" dirty="0">
                <a:effectLst/>
                <a:latin typeface="Arial" panose="020B0604020202020204" pitchFamily="34" charset="0"/>
                <a:ea typeface="Calibri" panose="020F0502020204030204" pitchFamily="34" charset="0"/>
              </a:rPr>
              <a:t>Methods</a:t>
            </a:r>
            <a:r>
              <a:rPr lang="en-US" sz="1200" dirty="0">
                <a:effectLst/>
                <a:latin typeface="Arial" panose="020B0604020202020204" pitchFamily="34" charset="0"/>
                <a:ea typeface="Calibri" panose="020F0502020204030204" pitchFamily="34" charset="0"/>
              </a:rPr>
              <a:t>: We included 36 patients with biopsy-proven NAFLD at Freeman Hospital, Newcastle-Upon-Tyne Hospitals, UK, who underwent at least two liver biopsies more than a year apart. The histological semi-quantitative NAS CRN system was used to score steatosis (S0-3), ballooning (B0-2), lobular inflammation (I0-3) and to stage fibrosis (F0-4). HPCs were quantified in the portal/periportal area and parenchyma based on Keratin 19 immunostaining in the baseline biopsies and correlated with clinicopathological features. Parenchymal ductular cells were scored based on acinar zone topography (1-3) and pattern (single cells, ductular structures). P21 immunostaining was used to identify senescent cells. </a:t>
            </a:r>
            <a:endParaRPr lang="en-US" sz="1800" dirty="0">
              <a:effectLst/>
              <a:latin typeface="Times New Roman" panose="02020603050405020304" pitchFamily="18" charset="0"/>
              <a:ea typeface="Times New Roman" panose="02020603050405020304" pitchFamily="18" charset="0"/>
            </a:endParaRPr>
          </a:p>
          <a:p>
            <a:pPr marL="0" indent="0" algn="l">
              <a:spcAft>
                <a:spcPts val="0"/>
              </a:spcAft>
              <a:buNone/>
            </a:pPr>
            <a:endParaRPr lang="en-US" sz="1200" b="1" dirty="0">
              <a:effectLst/>
              <a:latin typeface="Arial" panose="020B0604020202020204" pitchFamily="34" charset="0"/>
              <a:ea typeface="Calibri" panose="020F0502020204030204" pitchFamily="34" charset="0"/>
            </a:endParaRPr>
          </a:p>
          <a:p>
            <a:pPr marL="0" indent="0" algn="l">
              <a:spcAft>
                <a:spcPts val="0"/>
              </a:spcAft>
              <a:buNone/>
            </a:pPr>
            <a:r>
              <a:rPr lang="en-US" sz="1200" b="1" dirty="0">
                <a:effectLst/>
                <a:latin typeface="Arial" panose="020B0604020202020204" pitchFamily="34" charset="0"/>
                <a:ea typeface="Calibri" panose="020F0502020204030204" pitchFamily="34" charset="0"/>
              </a:rPr>
              <a:t>Results: </a:t>
            </a:r>
            <a:r>
              <a:rPr lang="en-US" sz="1200" dirty="0">
                <a:effectLst/>
                <a:latin typeface="Arial" panose="020B0604020202020204" pitchFamily="34" charset="0"/>
                <a:ea typeface="Calibri" panose="020F0502020204030204" pitchFamily="34" charset="0"/>
              </a:rPr>
              <a:t>In our cohort, the absolute number of periportal HPCs significantly correlated with elevated AST levels (p &lt; 0.01). Moreover, the presence of HPCs into the parenchyma correlated with higher AST (p &lt; 0.01), ALT (p &lt; 0.05) and with the progressive increase of insulin levels (p &lt; 0.01). The number of senescent p21-positive hepatocytes predicted advanced fibrosis OR = 1.1 (1.05-1.2, p = 0.024) and significantly correlated with GGT and ALP levels (Pearson = 0.376 and0.421, p = 0.028 and p = 0.015 respectively). Comparing baseline and follow-up liver biopsies (mean time between biopsies 79 months, range 14-198), the presence of ductular structures in the parenchyma of the baseline biopsy was significantly associated with the progression of at least 1 stage of fibrosis (prevalence of 35% in progressors vs 6% in non-progressors, p &lt; 0.05). In addition, a significant correlation with the increase of AST and ALT levels was noted (OR 1.028 and 1.026 respectively). Furthermore, progressors displayed more parenchymal senescence at baseline compared to the non-progressors (p &lt; 0.01). In addition, a positive correlation was observed between the presence of parenchymal ductular structures and p21-positive hepatocytes. </a:t>
            </a:r>
            <a:endParaRPr lang="en-US" sz="1800" dirty="0">
              <a:effectLst/>
              <a:latin typeface="Times New Roman" panose="02020603050405020304" pitchFamily="18" charset="0"/>
              <a:ea typeface="Times New Roman" panose="02020603050405020304" pitchFamily="18" charset="0"/>
            </a:endParaRPr>
          </a:p>
          <a:p>
            <a:pPr marL="0" indent="0" algn="l">
              <a:spcAft>
                <a:spcPts val="0"/>
              </a:spcAft>
              <a:buNone/>
            </a:pPr>
            <a:endParaRPr lang="en-US" sz="1200" b="1" dirty="0">
              <a:effectLst/>
              <a:latin typeface="Arial" panose="020B0604020202020204" pitchFamily="34" charset="0"/>
              <a:ea typeface="Calibri" panose="020F0502020204030204" pitchFamily="34" charset="0"/>
            </a:endParaRPr>
          </a:p>
          <a:p>
            <a:pPr marL="0" indent="0" algn="l">
              <a:spcAft>
                <a:spcPts val="0"/>
              </a:spcAft>
              <a:buNone/>
            </a:pPr>
            <a:r>
              <a:rPr lang="en-US" sz="1200" b="1" dirty="0">
                <a:effectLst/>
                <a:latin typeface="Arial" panose="020B0604020202020204" pitchFamily="34" charset="0"/>
                <a:ea typeface="Calibri" panose="020F0502020204030204" pitchFamily="34" charset="0"/>
              </a:rPr>
              <a:t>Conclusions</a:t>
            </a:r>
            <a:r>
              <a:rPr lang="en-US" sz="1200" dirty="0">
                <a:effectLst/>
                <a:latin typeface="Arial" panose="020B0604020202020204" pitchFamily="34" charset="0"/>
                <a:ea typeface="Calibri" panose="020F0502020204030204" pitchFamily="34" charset="0"/>
              </a:rPr>
              <a:t>: In a cohort of biopsy-proven NAFLD patients with follow-up biopsies, HPCs are associated with biochemical signs of inflammation and higher insulin levels. Moreover, the presence of parenchymal ductular structures and parenchymal senescence predict disease progression. Due to the lack of a prognostic biomarker for NAFLD, the development of this tool could acquire paramount importance for both stratifying patients at risk at baseline and the design of targeted therapies to patients with high likelihood of disease progression.</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8</a:t>
            </a:fld>
            <a:endParaRPr lang="en-GB" dirty="0"/>
          </a:p>
        </p:txBody>
      </p:sp>
    </p:spTree>
    <p:extLst>
      <p:ext uri="{BB962C8B-B14F-4D97-AF65-F5344CB8AC3E}">
        <p14:creationId xmlns:p14="http://schemas.microsoft.com/office/powerpoint/2010/main" val="2952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1" kern="1200" dirty="0">
                <a:solidFill>
                  <a:schemeClr val="tx1"/>
                </a:solidFill>
                <a:effectLst/>
                <a:latin typeface="Arial" panose="020B0604020202020204" pitchFamily="34" charset="0"/>
                <a:ea typeface="+mn-ea"/>
                <a:cs typeface="Arial" panose="020B0604020202020204" pitchFamily="34" charset="0"/>
              </a:rPr>
              <a:t>Abbreviations: ALP; alkaline phosphatase; ALT, alanine transaminase; AST, aspartate transaminase; DR, ductular reaction; GGT, gamma-</a:t>
            </a:r>
            <a:r>
              <a:rPr lang="en-GB" sz="800" i="1" kern="1200" dirty="0" err="1">
                <a:solidFill>
                  <a:schemeClr val="tx1"/>
                </a:solidFill>
                <a:effectLst/>
                <a:latin typeface="Arial" panose="020B0604020202020204" pitchFamily="34" charset="0"/>
                <a:ea typeface="+mn-ea"/>
                <a:cs typeface="Arial" panose="020B0604020202020204" pitchFamily="34" charset="0"/>
              </a:rPr>
              <a:t>glutamyltransferase</a:t>
            </a:r>
            <a:r>
              <a:rPr lang="en-GB" sz="800" i="1" kern="1200" dirty="0">
                <a:solidFill>
                  <a:schemeClr val="tx1"/>
                </a:solidFill>
                <a:effectLst/>
                <a:latin typeface="Arial" panose="020B0604020202020204" pitchFamily="34" charset="0"/>
                <a:ea typeface="+mn-ea"/>
                <a:cs typeface="Arial" panose="020B0604020202020204" pitchFamily="34" charset="0"/>
              </a:rPr>
              <a:t>; HPC, hepatic progenitor cell; NAFLD, non-alcoholic fatty liver disease; NASH, non-alcoholic steatohepatitis.</a:t>
            </a:r>
          </a:p>
          <a:p>
            <a:pPr marL="0" marR="0" lvl="0" indent="0" algn="l" defTabSz="914400" rtl="0" eaLnBrk="1" fontAlgn="auto" latinLnBrk="0" hangingPunct="1">
              <a:lnSpc>
                <a:spcPct val="100000"/>
              </a:lnSpc>
              <a:spcBef>
                <a:spcPts val="0"/>
              </a:spcBef>
              <a:spcAft>
                <a:spcPts val="0"/>
              </a:spcAft>
              <a:buClrTx/>
              <a:buSzTx/>
              <a:buNone/>
              <a:tabLst/>
              <a:defRPr/>
            </a:pPr>
            <a:endParaRPr lang="en-GB" sz="800" i="1" u="sng"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800" u="sng" kern="1200" dirty="0">
                <a:solidFill>
                  <a:schemeClr val="tx1"/>
                </a:solidFill>
                <a:effectLst/>
                <a:latin typeface="Arial" panose="020B0604020202020204" pitchFamily="34" charset="0"/>
                <a:ea typeface="+mn-ea"/>
                <a:cs typeface="Arial" panose="020B0604020202020204" pitchFamily="34" charset="0"/>
              </a:rPr>
              <a:t>Full abstract</a:t>
            </a:r>
          </a:p>
          <a:p>
            <a:pPr marL="0" marR="0" lvl="0" indent="0" algn="l" defTabSz="914400" rtl="0" eaLnBrk="1" fontAlgn="auto" latinLnBrk="0" hangingPunct="1">
              <a:lnSpc>
                <a:spcPct val="100000"/>
              </a:lnSpc>
              <a:spcBef>
                <a:spcPts val="0"/>
              </a:spcBef>
              <a:spcAft>
                <a:spcPts val="0"/>
              </a:spcAft>
              <a:buClrTx/>
              <a:buSzTx/>
              <a:buNone/>
              <a:tabLst/>
              <a:defRPr/>
            </a:pPr>
            <a:endParaRPr lang="en-GB" sz="600"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FontTx/>
              <a:buNone/>
            </a:pPr>
            <a:r>
              <a:rPr lang="en-US" sz="16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rPr>
              <a:t>P06-15YI</a:t>
            </a:r>
          </a:p>
          <a:p>
            <a:pPr marL="0" indent="0" algn="just">
              <a:spcAft>
                <a:spcPts val="0"/>
              </a:spcAft>
              <a:buFontTx/>
              <a:buNone/>
            </a:pPr>
            <a:r>
              <a:rPr lang="en-US" sz="1050" b="1" kern="0" dirty="0">
                <a:solidFill>
                  <a:srgbClr val="5B9BD5"/>
                </a:solidFill>
                <a:effectLst/>
                <a:latin typeface="Arial" panose="020B0604020202020204" pitchFamily="34" charset="0"/>
                <a:ea typeface="Times New Roman" panose="02020603050405020304" pitchFamily="18" charset="0"/>
                <a:cs typeface="Calibri Light" panose="020F0302020204030204" pitchFamily="34" charset="0"/>
              </a:rPr>
              <a:t>Ductular reaction predicts the progression of non-alcoholic fatty liver disease</a:t>
            </a:r>
            <a:endParaRPr lang="en-US" sz="1600" b="1" kern="0" dirty="0">
              <a:solidFill>
                <a:srgbClr val="5B9BD5"/>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indent="0" algn="just">
              <a:spcAft>
                <a:spcPts val="0"/>
              </a:spcAft>
              <a:buFontTx/>
              <a:buNone/>
            </a:pPr>
            <a:endParaRPr lang="en-US" sz="1050" b="1" u="sng" dirty="0">
              <a:effectLst/>
              <a:latin typeface="Arial" panose="020B0604020202020204" pitchFamily="34" charset="0"/>
              <a:ea typeface="Times New Roman" panose="02020603050405020304" pitchFamily="18" charset="0"/>
            </a:endParaRPr>
          </a:p>
          <a:p>
            <a:pPr marL="0" indent="0" algn="just">
              <a:spcAft>
                <a:spcPts val="0"/>
              </a:spcAft>
              <a:buFontTx/>
              <a:buNone/>
            </a:pPr>
            <a:r>
              <a:rPr lang="en-US" sz="1050" b="1" u="sng" dirty="0" err="1">
                <a:effectLst/>
                <a:latin typeface="Arial" panose="020B0604020202020204" pitchFamily="34" charset="0"/>
                <a:ea typeface="Times New Roman" panose="02020603050405020304" pitchFamily="18" charset="0"/>
              </a:rPr>
              <a:t>Ramy</a:t>
            </a:r>
            <a:r>
              <a:rPr lang="en-US" sz="1050" b="1" u="sng" dirty="0">
                <a:effectLst/>
                <a:latin typeface="Arial" panose="020B0604020202020204" pitchFamily="34" charset="0"/>
                <a:ea typeface="Times New Roman" panose="02020603050405020304" pitchFamily="18" charset="0"/>
              </a:rPr>
              <a:t> Younes</a:t>
            </a:r>
            <a:r>
              <a:rPr lang="en-US" sz="1050" b="1" baseline="30000" dirty="0">
                <a:effectLst/>
                <a:latin typeface="Arial" panose="020B0604020202020204" pitchFamily="34" charset="0"/>
                <a:ea typeface="Times New Roman" panose="02020603050405020304" pitchFamily="18" charset="0"/>
              </a:rPr>
              <a:t>1 2</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Marta Hernández Conde</a:t>
            </a:r>
            <a:r>
              <a:rPr lang="en-US" sz="1050" b="1" baseline="30000" dirty="0">
                <a:effectLst/>
                <a:latin typeface="Arial" panose="020B0604020202020204" pitchFamily="34" charset="0"/>
                <a:ea typeface="Times New Roman" panose="02020603050405020304" pitchFamily="18" charset="0"/>
              </a:rPr>
              <a:t>1 3</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Elisabetta Bugianesi</a:t>
            </a:r>
            <a:r>
              <a:rPr lang="en-US" sz="1050" b="1" baseline="30000" dirty="0">
                <a:effectLst/>
                <a:latin typeface="Arial" panose="020B0604020202020204" pitchFamily="34" charset="0"/>
                <a:ea typeface="Times New Roman" panose="02020603050405020304" pitchFamily="18" charset="0"/>
              </a:rPr>
              <a:t>2</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Quentin Anstee</a:t>
            </a:r>
            <a:r>
              <a:rPr lang="en-US" sz="1050" b="1" baseline="30000" dirty="0">
                <a:effectLst/>
                <a:latin typeface="Arial" panose="020B0604020202020204" pitchFamily="34" charset="0"/>
                <a:ea typeface="Times New Roman" panose="02020603050405020304" pitchFamily="18" charset="0"/>
              </a:rPr>
              <a:t>1</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Dina Tiniakos</a:t>
            </a:r>
            <a:r>
              <a:rPr lang="en-US" sz="1050" b="1" baseline="30000" dirty="0">
                <a:effectLst/>
                <a:latin typeface="Arial" panose="020B0604020202020204" pitchFamily="34" charset="0"/>
                <a:ea typeface="Times New Roman" panose="02020603050405020304" pitchFamily="18" charset="0"/>
              </a:rPr>
              <a:t>1 4</a:t>
            </a:r>
            <a:r>
              <a:rPr lang="de-DE" sz="1050" b="1" dirty="0">
                <a:effectLst/>
                <a:latin typeface="Arial" panose="020B0604020202020204" pitchFamily="34" charset="0"/>
                <a:ea typeface="Arial" panose="020B0604020202020204" pitchFamily="34" charset="0"/>
              </a:rPr>
              <a:t>, </a:t>
            </a:r>
            <a:r>
              <a:rPr lang="en-US" sz="1050" b="1" dirty="0">
                <a:effectLst/>
                <a:latin typeface="Arial" panose="020B0604020202020204" pitchFamily="34" charset="0"/>
                <a:ea typeface="Times New Roman" panose="02020603050405020304" pitchFamily="18" charset="0"/>
              </a:rPr>
              <a:t>Olivier Govaere</a:t>
            </a:r>
            <a:r>
              <a:rPr lang="en-US" sz="1050" b="1" baseline="30000" dirty="0">
                <a:effectLst/>
                <a:latin typeface="Arial" panose="020B0604020202020204" pitchFamily="34" charset="0"/>
                <a:ea typeface="Times New Roman" panose="02020603050405020304" pitchFamily="18" charset="0"/>
              </a:rPr>
              <a:t>1</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FontTx/>
              <a:buNone/>
            </a:pPr>
            <a:r>
              <a:rPr lang="en-US" sz="1050" i="1" baseline="30000" dirty="0">
                <a:effectLst/>
                <a:latin typeface="Arial" panose="020B0604020202020204" pitchFamily="34" charset="0"/>
                <a:ea typeface="Times New Roman" panose="02020603050405020304" pitchFamily="18" charset="0"/>
              </a:rPr>
              <a:t>1</a:t>
            </a:r>
            <a:r>
              <a:rPr lang="en-US" sz="1050" i="1" dirty="0">
                <a:effectLst/>
                <a:latin typeface="Arial" panose="020B0604020202020204" pitchFamily="34" charset="0"/>
                <a:ea typeface="Times New Roman" panose="02020603050405020304" pitchFamily="18" charset="0"/>
              </a:rPr>
              <a:t>Institute of Cellular Medicine, Newcastle University, Newcastle Upon Tyne, United Kingdom</a:t>
            </a:r>
            <a:r>
              <a:rPr lang="de-DE" sz="1050" dirty="0">
                <a:effectLst/>
                <a:latin typeface="Arial" panose="020B0604020202020204" pitchFamily="34" charset="0"/>
                <a:ea typeface="Arial" panose="020B0604020202020204" pitchFamily="34" charset="0"/>
              </a:rPr>
              <a:t>, </a:t>
            </a:r>
            <a:r>
              <a:rPr lang="en-US" sz="1050" i="1" baseline="30000" dirty="0">
                <a:effectLst/>
                <a:latin typeface="Arial" panose="020B0604020202020204" pitchFamily="34" charset="0"/>
                <a:ea typeface="Times New Roman" panose="02020603050405020304" pitchFamily="18" charset="0"/>
              </a:rPr>
              <a:t>2</a:t>
            </a:r>
            <a:r>
              <a:rPr lang="en-US" sz="1050" i="1" dirty="0">
                <a:effectLst/>
                <a:latin typeface="Arial" panose="020B0604020202020204" pitchFamily="34" charset="0"/>
                <a:ea typeface="Times New Roman" panose="02020603050405020304" pitchFamily="18" charset="0"/>
              </a:rPr>
              <a:t>University of Turin, Department of Medical Sciences, Division of Gastroenterology, Turin, Italy</a:t>
            </a:r>
            <a:r>
              <a:rPr lang="de-DE" sz="1050" dirty="0">
                <a:effectLst/>
                <a:latin typeface="Arial" panose="020B0604020202020204" pitchFamily="34" charset="0"/>
                <a:ea typeface="Arial" panose="020B0604020202020204" pitchFamily="34" charset="0"/>
              </a:rPr>
              <a:t>, </a:t>
            </a:r>
            <a:r>
              <a:rPr lang="en-US" sz="1050" i="1" baseline="30000" dirty="0">
                <a:effectLst/>
                <a:latin typeface="Arial" panose="020B0604020202020204" pitchFamily="34" charset="0"/>
                <a:ea typeface="Times New Roman" panose="02020603050405020304" pitchFamily="18" charset="0"/>
              </a:rPr>
              <a:t>3</a:t>
            </a:r>
            <a:r>
              <a:rPr lang="en-US" sz="1050" i="1" dirty="0">
                <a:effectLst/>
                <a:latin typeface="Arial" panose="020B0604020202020204" pitchFamily="34" charset="0"/>
                <a:ea typeface="Times New Roman" panose="02020603050405020304" pitchFamily="18" charset="0"/>
              </a:rPr>
              <a:t>Hospital Universitario Puerta de </a:t>
            </a:r>
            <a:r>
              <a:rPr lang="en-US" sz="1050" i="1" dirty="0" err="1">
                <a:effectLst/>
                <a:latin typeface="Arial" panose="020B0604020202020204" pitchFamily="34" charset="0"/>
                <a:ea typeface="Times New Roman" panose="02020603050405020304" pitchFamily="18" charset="0"/>
              </a:rPr>
              <a:t>Hierro</a:t>
            </a:r>
            <a:r>
              <a:rPr lang="en-US" sz="1050" i="1" dirty="0">
                <a:effectLst/>
                <a:latin typeface="Arial" panose="020B0604020202020204" pitchFamily="34" charset="0"/>
                <a:ea typeface="Times New Roman" panose="02020603050405020304" pitchFamily="18" charset="0"/>
              </a:rPr>
              <a:t> </a:t>
            </a:r>
            <a:r>
              <a:rPr lang="en-US" sz="1050" i="1" dirty="0" err="1">
                <a:effectLst/>
                <a:latin typeface="Arial" panose="020B0604020202020204" pitchFamily="34" charset="0"/>
                <a:ea typeface="Times New Roman" panose="02020603050405020304" pitchFamily="18" charset="0"/>
              </a:rPr>
              <a:t>Majadahonda</a:t>
            </a:r>
            <a:r>
              <a:rPr lang="en-US" sz="1050" i="1" dirty="0">
                <a:effectLst/>
                <a:latin typeface="Arial" panose="020B0604020202020204" pitchFamily="34" charset="0"/>
                <a:ea typeface="Times New Roman" panose="02020603050405020304" pitchFamily="18" charset="0"/>
              </a:rPr>
              <a:t>, Madrid, Spain</a:t>
            </a:r>
            <a:r>
              <a:rPr lang="de-DE" sz="1050" dirty="0">
                <a:effectLst/>
                <a:latin typeface="Arial" panose="020B0604020202020204" pitchFamily="34" charset="0"/>
                <a:ea typeface="Arial" panose="020B0604020202020204" pitchFamily="34" charset="0"/>
              </a:rPr>
              <a:t>, </a:t>
            </a:r>
            <a:r>
              <a:rPr lang="en-US" sz="1050" i="1" baseline="30000" dirty="0">
                <a:effectLst/>
                <a:latin typeface="Arial" panose="020B0604020202020204" pitchFamily="34" charset="0"/>
                <a:ea typeface="Times New Roman" panose="02020603050405020304" pitchFamily="18" charset="0"/>
              </a:rPr>
              <a:t>4</a:t>
            </a:r>
            <a:r>
              <a:rPr lang="en-US" sz="1050" i="1" dirty="0">
                <a:effectLst/>
                <a:latin typeface="Arial" panose="020B0604020202020204" pitchFamily="34" charset="0"/>
                <a:ea typeface="Times New Roman" panose="02020603050405020304" pitchFamily="18" charset="0"/>
              </a:rPr>
              <a:t>Dept of Pathology, </a:t>
            </a:r>
            <a:r>
              <a:rPr lang="en-US" sz="1050" i="1" dirty="0" err="1">
                <a:effectLst/>
                <a:latin typeface="Arial" panose="020B0604020202020204" pitchFamily="34" charset="0"/>
                <a:ea typeface="Times New Roman" panose="02020603050405020304" pitchFamily="18" charset="0"/>
              </a:rPr>
              <a:t>Aretaieio</a:t>
            </a:r>
            <a:r>
              <a:rPr lang="en-US" sz="1050" i="1" dirty="0">
                <a:effectLst/>
                <a:latin typeface="Arial" panose="020B0604020202020204" pitchFamily="34" charset="0"/>
                <a:ea typeface="Times New Roman" panose="02020603050405020304" pitchFamily="18" charset="0"/>
              </a:rPr>
              <a:t> Hospital, National and </a:t>
            </a:r>
            <a:r>
              <a:rPr lang="en-US" sz="1050" i="1" dirty="0" err="1">
                <a:effectLst/>
                <a:latin typeface="Arial" panose="020B0604020202020204" pitchFamily="34" charset="0"/>
                <a:ea typeface="Times New Roman" panose="02020603050405020304" pitchFamily="18" charset="0"/>
              </a:rPr>
              <a:t>Kapodistrian</a:t>
            </a:r>
            <a:r>
              <a:rPr lang="en-US" sz="1050" i="1" dirty="0">
                <a:effectLst/>
                <a:latin typeface="Arial" panose="020B0604020202020204" pitchFamily="34" charset="0"/>
                <a:ea typeface="Times New Roman" panose="02020603050405020304" pitchFamily="18" charset="0"/>
              </a:rPr>
              <a:t> University of Athens, Athens, Greece</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1050" dirty="0">
                <a:effectLst/>
                <a:latin typeface="Arial" panose="020B0604020202020204" pitchFamily="34" charset="0"/>
                <a:ea typeface="Times New Roman" panose="02020603050405020304" pitchFamily="18" charset="0"/>
              </a:rPr>
              <a:t>Email:</a:t>
            </a:r>
            <a:r>
              <a:rPr lang="en-US" sz="1050" i="1" dirty="0">
                <a:effectLst/>
                <a:latin typeface="Arial" panose="020B0604020202020204" pitchFamily="34" charset="0"/>
                <a:ea typeface="Times New Roman" panose="02020603050405020304" pitchFamily="18" charset="0"/>
              </a:rPr>
              <a:t> </a:t>
            </a:r>
            <a:r>
              <a:rPr lang="en-US" sz="1050" dirty="0">
                <a:effectLst/>
                <a:latin typeface="Arial" panose="020B0604020202020204" pitchFamily="34" charset="0"/>
                <a:ea typeface="Times New Roman" panose="02020603050405020304" pitchFamily="18" charset="0"/>
              </a:rPr>
              <a:t>ramy.younes@unito.it</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1050" b="1" dirty="0">
                <a:effectLst/>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1050" b="1" dirty="0">
                <a:effectLst/>
                <a:latin typeface="Arial" panose="020B0604020202020204" pitchFamily="34" charset="0"/>
                <a:ea typeface="Times New Roman" panose="02020603050405020304" pitchFamily="18" charset="0"/>
              </a:rPr>
              <a:t>Background and aims:</a:t>
            </a:r>
            <a:r>
              <a:rPr lang="en-US" sz="1050" b="1" dirty="0">
                <a:effectLst/>
                <a:latin typeface="Arial" panose="020B0604020202020204" pitchFamily="34" charset="0"/>
                <a:ea typeface="Calibri" panose="020F0502020204030204" pitchFamily="34" charset="0"/>
              </a:rPr>
              <a:t> </a:t>
            </a:r>
            <a:r>
              <a:rPr lang="en-US" sz="1050" dirty="0">
                <a:effectLst/>
                <a:latin typeface="Arial" panose="020B0604020202020204" pitchFamily="34" charset="0"/>
                <a:ea typeface="Calibri" panose="020F0502020204030204" pitchFamily="34" charset="0"/>
              </a:rPr>
              <a:t>Ductular reaction (DR), which comprises an expansion of transit amplifying cells of the terminal branches of the biliary tree, is often seen in advanced NAFLD and is believed to reflect hepatic progenitor cell (HPC) activation. This study aims at investigating the prognostic value of DR/HPCs in NAFLD for NASH development and fibrosis progression. </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n-US" sz="1050" b="1" dirty="0">
              <a:effectLst/>
              <a:latin typeface="Arial" panose="020B0604020202020204" pitchFamily="34" charset="0"/>
              <a:ea typeface="Calibri" panose="020F0502020204030204" pitchFamily="34" charset="0"/>
            </a:endParaRPr>
          </a:p>
          <a:p>
            <a:pPr marL="0" indent="0" algn="just">
              <a:spcAft>
                <a:spcPts val="0"/>
              </a:spcAft>
              <a:buNone/>
            </a:pPr>
            <a:r>
              <a:rPr lang="en-US" sz="1050" b="1" dirty="0">
                <a:effectLst/>
                <a:latin typeface="Arial" panose="020B0604020202020204" pitchFamily="34" charset="0"/>
                <a:ea typeface="Calibri" panose="020F0502020204030204" pitchFamily="34" charset="0"/>
              </a:rPr>
              <a:t>Methods</a:t>
            </a:r>
            <a:r>
              <a:rPr lang="en-US" sz="1050" dirty="0">
                <a:effectLst/>
                <a:latin typeface="Arial" panose="020B0604020202020204" pitchFamily="34" charset="0"/>
                <a:ea typeface="Calibri" panose="020F0502020204030204" pitchFamily="34" charset="0"/>
              </a:rPr>
              <a:t>: We included 36 patients with biopsy-proven NAFLD at Freeman Hospital, Newcastle-Upon-Tyne Hospitals, UK, who underwent at least two liver biopsies more than a year apart. The histological semi-quantitative NAS CRN system was used to score steatosis (S0-3), ballooning (B0-2), lobular inflammation (I0-3) and to stage fibrosis (F0-4). HPCs were quantified in the portal/periportal area and parenchyma based on Keratin 19 immunostaining in the baseline biopsies and correlated with clinicopathological features. Parenchymal ductular cells were scored based on acinar zone topography (1-3) and pattern (single cells, ductular structures). P21 immunostaining was used to identify senescent cells. </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n-US" sz="1050" b="1" dirty="0">
              <a:effectLst/>
              <a:latin typeface="Arial" panose="020B0604020202020204" pitchFamily="34" charset="0"/>
              <a:ea typeface="Calibri" panose="020F0502020204030204" pitchFamily="34" charset="0"/>
            </a:endParaRPr>
          </a:p>
          <a:p>
            <a:pPr marL="0" indent="0" algn="just">
              <a:spcAft>
                <a:spcPts val="0"/>
              </a:spcAft>
              <a:buNone/>
            </a:pPr>
            <a:r>
              <a:rPr lang="en-US" sz="1050" b="1" dirty="0">
                <a:effectLst/>
                <a:latin typeface="Arial" panose="020B0604020202020204" pitchFamily="34" charset="0"/>
                <a:ea typeface="Calibri" panose="020F0502020204030204" pitchFamily="34" charset="0"/>
              </a:rPr>
              <a:t>Results: </a:t>
            </a:r>
            <a:r>
              <a:rPr lang="en-US" sz="1050" dirty="0">
                <a:effectLst/>
                <a:latin typeface="Arial" panose="020B0604020202020204" pitchFamily="34" charset="0"/>
                <a:ea typeface="Calibri" panose="020F0502020204030204" pitchFamily="34" charset="0"/>
              </a:rPr>
              <a:t>In our cohort, the absolute number of periportal HPCs significantly correlated with elevated AST levels (p &lt; 0.01). Moreover, the presence of HPCs into the parenchyma correlated with higher AST (p &lt; 0.01), ALT (p &lt; 0.05) and with the progressive increase of insulin levels (p &lt; 0.01). The number of senescent p21-positive hepatocytes predicted advanced fibrosis OR = 1.1 (1.05-1.2, p = 0.024) and significantly correlated with GGT and ALP levels (Pearson = 0.376 and0.421, p = 0.028 and p = 0.015 respectively). Comparing baseline and follow-up liver biopsies (mean time between biopsies 79 months, range 14-198), the presence of ductular structures in the parenchyma of the baseline biopsy was significantly associated with the progression of at least 1 stage of fibrosis (prevalence of 35% in progressors vs 6% in non-progressors, p &lt; 0.05). In addition, a significant correlation with the increase of AST and ALT levels was noted (OR 1.028 and 1.026 respectively). Furthermore, progressors displayed more parenchymal senescence at baseline compared to the non-progressors (p &lt; 0.01). In addition, a positive correlation was observed between the presence of parenchymal ductular structures and p21-positive hepatocytes. </a:t>
            </a:r>
            <a:endParaRPr lang="en-US" sz="1400" dirty="0">
              <a:effectLst/>
              <a:latin typeface="Times New Roman" panose="02020603050405020304" pitchFamily="18" charset="0"/>
              <a:ea typeface="Times New Roman" panose="02020603050405020304" pitchFamily="18" charset="0"/>
            </a:endParaRPr>
          </a:p>
          <a:p>
            <a:pPr marL="0" indent="0" algn="just">
              <a:spcAft>
                <a:spcPts val="0"/>
              </a:spcAft>
              <a:buNone/>
            </a:pPr>
            <a:endParaRPr lang="en-US" sz="1050" b="1" dirty="0">
              <a:effectLst/>
              <a:latin typeface="Arial" panose="020B0604020202020204" pitchFamily="34" charset="0"/>
              <a:ea typeface="Calibri" panose="020F0502020204030204" pitchFamily="34" charset="0"/>
            </a:endParaRPr>
          </a:p>
          <a:p>
            <a:pPr marL="0" indent="0" algn="just">
              <a:spcAft>
                <a:spcPts val="0"/>
              </a:spcAft>
              <a:buNone/>
            </a:pPr>
            <a:r>
              <a:rPr lang="en-US" sz="1050" b="1" dirty="0">
                <a:effectLst/>
                <a:latin typeface="Arial" panose="020B0604020202020204" pitchFamily="34" charset="0"/>
                <a:ea typeface="Calibri" panose="020F0502020204030204" pitchFamily="34" charset="0"/>
              </a:rPr>
              <a:t>Conclusions</a:t>
            </a:r>
            <a:r>
              <a:rPr lang="en-US" sz="1050" dirty="0">
                <a:effectLst/>
                <a:latin typeface="Arial" panose="020B0604020202020204" pitchFamily="34" charset="0"/>
                <a:ea typeface="Calibri" panose="020F0502020204030204" pitchFamily="34" charset="0"/>
              </a:rPr>
              <a:t>: In a cohort of biopsy-proven NAFLD patients with follow-up biopsies, HPCs are associated with biochemical signs of inflammation and higher insulin levels. Moreover, the presence of parenchymal ductular structures and parenchymal senescence predict disease progression. Due to the lack of a prognostic biomarker for NAFLD, the development of this tool could acquire paramount importance for both stratifying patients at risk at baseline and the design of targeted therapies to patients with high likelihood of disease progression.</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9</a:t>
            </a:fld>
            <a:endParaRPr lang="en-GB" dirty="0"/>
          </a:p>
        </p:txBody>
      </p:sp>
    </p:spTree>
    <p:extLst>
      <p:ext uri="{BB962C8B-B14F-4D97-AF65-F5344CB8AC3E}">
        <p14:creationId xmlns:p14="http://schemas.microsoft.com/office/powerpoint/2010/main" val="659485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27/9/2019</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png"/><Relationship Id="rId4" Type="http://schemas.openxmlformats.org/officeDocument/2006/relationships/slideLayout" Target="../slideLayouts/slideLayout11.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24.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11.xml"/><Relationship Id="rId11" Type="http://schemas.openxmlformats.org/officeDocument/2006/relationships/slide" Target="slide22.xml"/><Relationship Id="rId5" Type="http://schemas.openxmlformats.org/officeDocument/2006/relationships/slide" Target="slide8.xml"/><Relationship Id="rId10" Type="http://schemas.openxmlformats.org/officeDocument/2006/relationships/slide" Target="slide20.xml"/><Relationship Id="rId4" Type="http://schemas.openxmlformats.org/officeDocument/2006/relationships/slide" Target="slide6.xml"/><Relationship Id="rId9" Type="http://schemas.openxmlformats.org/officeDocument/2006/relationships/slide" Target="slide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F304CEC-A495-42BD-BC43-4EE8F47CC7D1}"/>
              </a:ext>
            </a:extLst>
          </p:cNvPr>
          <p:cNvSpPr>
            <a:spLocks noGrp="1"/>
          </p:cNvSpPr>
          <p:nvPr>
            <p:ph type="body" sz="quarter" idx="11"/>
          </p:nvPr>
        </p:nvSpPr>
        <p:spPr/>
        <p:txBody>
          <a:bodyPr/>
          <a:lstStyle/>
          <a:p>
            <a:endParaRPr lang="en-GB"/>
          </a:p>
        </p:txBody>
      </p:sp>
      <p:sp>
        <p:nvSpPr>
          <p:cNvPr id="6" name="Subtitle 5">
            <a:extLst>
              <a:ext uri="{FF2B5EF4-FFF2-40B4-BE49-F238E27FC236}">
                <a16:creationId xmlns:a16="http://schemas.microsoft.com/office/drawing/2014/main" id="{FF4182CE-1255-44DD-925B-190C1185BC67}"/>
              </a:ext>
            </a:extLst>
          </p:cNvPr>
          <p:cNvSpPr>
            <a:spLocks noGrp="1"/>
          </p:cNvSpPr>
          <p:nvPr>
            <p:ph type="subTitle" idx="1"/>
          </p:nvPr>
        </p:nvSpPr>
        <p:spPr/>
        <p:txBody>
          <a:bodyPr/>
          <a:lstStyle/>
          <a:p>
            <a:r>
              <a:rPr lang="en-GB" dirty="0"/>
              <a:t>Abstract highlights</a:t>
            </a:r>
          </a:p>
          <a:p>
            <a:endParaRPr lang="en-GB" dirty="0"/>
          </a:p>
        </p:txBody>
      </p:sp>
      <p:sp>
        <p:nvSpPr>
          <p:cNvPr id="5" name="Title 4">
            <a:extLst>
              <a:ext uri="{FF2B5EF4-FFF2-40B4-BE49-F238E27FC236}">
                <a16:creationId xmlns:a16="http://schemas.microsoft.com/office/drawing/2014/main" id="{72A403D4-9AE3-4F5D-84B4-1459D811D8E0}"/>
              </a:ext>
            </a:extLst>
          </p:cNvPr>
          <p:cNvSpPr>
            <a:spLocks noGrp="1"/>
          </p:cNvSpPr>
          <p:nvPr>
            <p:ph type="ctrTitle"/>
          </p:nvPr>
        </p:nvSpPr>
        <p:spPr/>
        <p:txBody>
          <a:bodyPr>
            <a:normAutofit/>
          </a:bodyPr>
          <a:lstStyle/>
          <a:p>
            <a:r>
              <a:rPr lang="en-GB" sz="4000" dirty="0"/>
              <a:t>EASL NAFLD Summit 2019 </a:t>
            </a:r>
          </a:p>
        </p:txBody>
      </p:sp>
    </p:spTree>
    <p:extLst>
      <p:ext uri="{BB962C8B-B14F-4D97-AF65-F5344CB8AC3E}">
        <p14:creationId xmlns:p14="http://schemas.microsoft.com/office/powerpoint/2010/main" val="3182066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400" dirty="0"/>
              <a:t>Ductular reaction (DR) predicts the progression of non-alcoholic fatty </a:t>
            </a:r>
            <a:br>
              <a:rPr lang="en-US" sz="2400" dirty="0"/>
            </a:br>
            <a:r>
              <a:rPr lang="en-US" sz="2400" dirty="0"/>
              <a:t>liver disease</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79931"/>
            <a:ext cx="6761981" cy="376990"/>
          </a:xfrm>
        </p:spPr>
        <p:txBody>
          <a:bodyPr/>
          <a:lstStyle/>
          <a:p>
            <a:r>
              <a:rPr lang="en-GB" dirty="0"/>
              <a:t>Younes R, et al. NAFLD Summit 2019; P06-15YI</a:t>
            </a:r>
          </a:p>
        </p:txBody>
      </p:sp>
      <p:sp>
        <p:nvSpPr>
          <p:cNvPr id="9" name="Content Placeholder 1">
            <a:extLst>
              <a:ext uri="{FF2B5EF4-FFF2-40B4-BE49-F238E27FC236}">
                <a16:creationId xmlns:a16="http://schemas.microsoft.com/office/drawing/2014/main" id="{4C3A8D99-3436-473E-BD55-716618CF700C}"/>
              </a:ext>
            </a:extLst>
          </p:cNvPr>
          <p:cNvSpPr txBox="1">
            <a:spLocks/>
          </p:cNvSpPr>
          <p:nvPr/>
        </p:nvSpPr>
        <p:spPr>
          <a:xfrm>
            <a:off x="423863" y="3101547"/>
            <a:ext cx="11344275" cy="2328862"/>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highlight>
                  <a:srgbClr val="004A86"/>
                </a:highlight>
                <a:latin typeface="Arial" panose="020B0604020202020204" pitchFamily="34" charset="0"/>
                <a:cs typeface="Arial" panose="020B0604020202020204" pitchFamily="34" charset="0"/>
              </a:rPr>
              <a:t> CONCLUSIONS‌ </a:t>
            </a:r>
            <a:r>
              <a:rPr lang="en-US" b="1" dirty="0">
                <a:solidFill>
                  <a:schemeClr val="bg1"/>
                </a:solidFill>
                <a:latin typeface="Arial" panose="020B0604020202020204" pitchFamily="34" charset="0"/>
                <a:cs typeface="Arial" panose="020B0604020202020204" pitchFamily="34" charset="0"/>
              </a:rPr>
              <a:t> </a:t>
            </a:r>
            <a:r>
              <a:rPr lang="en-US" dirty="0"/>
              <a:t>HPCs are associated with biochemical signs of inflammation and increased insulin levels in this patient cohort. The presence of parenchymal ductular structures and parenchymal senescence are predictive of disease progression. In the absence of a prognostic biomarker for NAFLD, this tool could be important for both stratifying patients at risk and designing targeted therapies to patients with a high likelihood of disease progression</a:t>
            </a:r>
            <a:endParaRPr lang="en-US" dirty="0">
              <a:highlight>
                <a:srgbClr val="FEFCFC"/>
              </a:highlight>
            </a:endParaRPr>
          </a:p>
          <a:p>
            <a:pPr lvl="0"/>
            <a:endParaRPr lang="en-US" dirty="0">
              <a:highlight>
                <a:srgbClr val="FEFCFC"/>
              </a:highlight>
            </a:endParaRPr>
          </a:p>
          <a:p>
            <a:pPr lvl="0"/>
            <a:endParaRPr lang="en-US" dirty="0">
              <a:highlight>
                <a:srgbClr val="FEFCFC"/>
              </a:highlight>
            </a:endParaRPr>
          </a:p>
          <a:p>
            <a:pPr lvl="0"/>
            <a:endParaRPr lang="en-US" dirty="0">
              <a:highlight>
                <a:srgbClr val="FEFCFC"/>
              </a:highlight>
            </a:endParaRPr>
          </a:p>
          <a:p>
            <a:pPr lvl="0"/>
            <a:endParaRPr lang="en-US" dirty="0">
              <a:highlight>
                <a:srgbClr val="FEFCFC"/>
              </a:highlight>
            </a:endParaRPr>
          </a:p>
          <a:p>
            <a:pPr marL="0" indent="0">
              <a:buFont typeface="Arial" panose="020B0604020202020204" pitchFamily="34" charset="0"/>
              <a:buNone/>
            </a:pPr>
            <a:r>
              <a:rPr lang="en-US" b="1" dirty="0">
                <a:solidFill>
                  <a:schemeClr val="bg1"/>
                </a:solidFill>
                <a:highlight>
                  <a:srgbClr val="FEFCFC"/>
                </a:highlight>
                <a:latin typeface="Arial" panose="020B0604020202020204" pitchFamily="34" charset="0"/>
                <a:cs typeface="Arial" panose="020B0604020202020204" pitchFamily="34" charset="0"/>
              </a:rPr>
              <a:t> </a:t>
            </a:r>
          </a:p>
        </p:txBody>
      </p:sp>
      <p:sp>
        <p:nvSpPr>
          <p:cNvPr id="10" name="Content Placeholder 1">
            <a:extLst>
              <a:ext uri="{FF2B5EF4-FFF2-40B4-BE49-F238E27FC236}">
                <a16:creationId xmlns:a16="http://schemas.microsoft.com/office/drawing/2014/main" id="{5F311BEF-9F27-4CBE-94A6-874733501B76}"/>
              </a:ext>
            </a:extLst>
          </p:cNvPr>
          <p:cNvSpPr txBox="1">
            <a:spLocks/>
          </p:cNvSpPr>
          <p:nvPr/>
        </p:nvSpPr>
        <p:spPr>
          <a:xfrm>
            <a:off x="423863" y="1338263"/>
            <a:ext cx="11344275" cy="1763284"/>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highlight>
                  <a:srgbClr val="004A86"/>
                </a:highlight>
                <a:latin typeface="Arial" panose="020B0604020202020204" pitchFamily="34" charset="0"/>
                <a:cs typeface="Arial" panose="020B0604020202020204" pitchFamily="34" charset="0"/>
              </a:rPr>
              <a:t> RESULTS (Contd.) ‌ </a:t>
            </a:r>
            <a:endParaRPr lang="en-US" b="1" dirty="0">
              <a:solidFill>
                <a:schemeClr val="bg1"/>
              </a:solidFill>
              <a:highlight>
                <a:srgbClr val="FEFCFC"/>
              </a:highlight>
              <a:latin typeface="Arial" panose="020B0604020202020204" pitchFamily="34" charset="0"/>
              <a:cs typeface="Arial" panose="020B0604020202020204" pitchFamily="34" charset="0"/>
            </a:endParaRPr>
          </a:p>
          <a:p>
            <a:pPr marL="216000" lvl="0" indent="-216000"/>
            <a:r>
              <a:rPr lang="en-US" dirty="0">
                <a:highlight>
                  <a:srgbClr val="FEFCFC"/>
                </a:highlight>
              </a:rPr>
              <a:t>Progressors displayed more parenchymal senescence at baseline vs non-progressors (p&lt;0.01)</a:t>
            </a:r>
          </a:p>
          <a:p>
            <a:pPr marL="216000" lvl="0" indent="-216000"/>
            <a:r>
              <a:rPr lang="en-US" dirty="0">
                <a:highlight>
                  <a:srgbClr val="FEFCFC"/>
                </a:highlight>
              </a:rPr>
              <a:t>There was a positive correlation between the presence of parenchymal ductular structures and p21-positive hepatocytes</a:t>
            </a:r>
          </a:p>
        </p:txBody>
      </p:sp>
      <p:cxnSp>
        <p:nvCxnSpPr>
          <p:cNvPr id="11" name="Straight Connector 10">
            <a:extLst>
              <a:ext uri="{FF2B5EF4-FFF2-40B4-BE49-F238E27FC236}">
                <a16:creationId xmlns:a16="http://schemas.microsoft.com/office/drawing/2014/main" id="{A6E34693-48F0-4840-A855-3484EC373394}"/>
              </a:ext>
            </a:extLst>
          </p:cNvPr>
          <p:cNvCxnSpPr>
            <a:cxnSpLocks/>
          </p:cNvCxnSpPr>
          <p:nvPr/>
        </p:nvCxnSpPr>
        <p:spPr>
          <a:xfrm flipH="1">
            <a:off x="604838" y="2944450"/>
            <a:ext cx="10982326" cy="0"/>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157881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641E4-18D8-43B5-A0DF-EED2F3C289D7}"/>
              </a:ext>
            </a:extLst>
          </p:cNvPr>
          <p:cNvSpPr>
            <a:spLocks noGrp="1"/>
          </p:cNvSpPr>
          <p:nvPr>
            <p:ph type="title"/>
          </p:nvPr>
        </p:nvSpPr>
        <p:spPr/>
        <p:txBody>
          <a:bodyPr>
            <a:noAutofit/>
          </a:bodyPr>
          <a:lstStyle/>
          <a:p>
            <a:r>
              <a:rPr lang="en-US" sz="2400" dirty="0"/>
              <a:t>Metagenomics and molecular </a:t>
            </a:r>
            <a:r>
              <a:rPr lang="en-US" sz="2400" dirty="0" err="1"/>
              <a:t>phenomics</a:t>
            </a:r>
            <a:r>
              <a:rPr lang="en-US" sz="2400" dirty="0"/>
              <a:t> of obesity and hepatic steatosis</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err="1"/>
              <a:t>Meijnikman</a:t>
            </a:r>
            <a:r>
              <a:rPr lang="en-GB" dirty="0"/>
              <a:t> S, et al. NAFLD Summit 2019; P04-08YI</a:t>
            </a:r>
          </a:p>
        </p:txBody>
      </p:sp>
      <p:sp>
        <p:nvSpPr>
          <p:cNvPr id="13" name="Content Placeholder 1">
            <a:extLst>
              <a:ext uri="{FF2B5EF4-FFF2-40B4-BE49-F238E27FC236}">
                <a16:creationId xmlns:a16="http://schemas.microsoft.com/office/drawing/2014/main" id="{D4842B4C-6196-4BB2-8388-10D3FD9C9A88}"/>
              </a:ext>
            </a:extLst>
          </p:cNvPr>
          <p:cNvSpPr txBox="1">
            <a:spLocks/>
          </p:cNvSpPr>
          <p:nvPr/>
        </p:nvSpPr>
        <p:spPr>
          <a:xfrm>
            <a:off x="423862" y="1338263"/>
            <a:ext cx="11167502" cy="2714753"/>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a:p>
            <a:pPr marL="216000" lvl="0" indent="-216000">
              <a:buClr>
                <a:srgbClr val="1D498B"/>
              </a:buClr>
              <a:defRPr/>
            </a:pPr>
            <a:r>
              <a:rPr lang="en-US" dirty="0"/>
              <a:t>The gut microbiome is thought to play a role in the development of obesity and NAFLD </a:t>
            </a:r>
          </a:p>
          <a:p>
            <a:pPr marL="216000" lvl="0" indent="-216000">
              <a:buClr>
                <a:srgbClr val="1D498B"/>
              </a:buClr>
              <a:defRPr/>
            </a:pPr>
            <a:r>
              <a:rPr lang="en-US" b="1" dirty="0"/>
              <a:t>Aims: </a:t>
            </a:r>
          </a:p>
          <a:p>
            <a:pPr marL="616050" lvl="1" indent="-216000">
              <a:buClr>
                <a:srgbClr val="1D498B"/>
              </a:buClr>
              <a:defRPr/>
            </a:pPr>
            <a:r>
              <a:rPr lang="en-US" dirty="0"/>
              <a:t>To investigate the fecal metagenome as a predictor of obesity and NAFLD</a:t>
            </a:r>
          </a:p>
          <a:p>
            <a:pPr marL="616050" lvl="1" indent="-216000">
              <a:buClr>
                <a:srgbClr val="1D498B"/>
              </a:buClr>
              <a:defRPr/>
            </a:pPr>
            <a:r>
              <a:rPr lang="en-US" dirty="0"/>
              <a:t>To investigate the fecal metagenome’s influence on the variance in obesity-related phenotypes</a:t>
            </a:r>
            <a:endParaRPr kumimoji="0" lang="en-US"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Content Placeholder 8">
            <a:extLst>
              <a:ext uri="{FF2B5EF4-FFF2-40B4-BE49-F238E27FC236}">
                <a16:creationId xmlns:a16="http://schemas.microsoft.com/office/drawing/2014/main" id="{A31EC032-0138-4B90-83F3-E4DABFA77437}"/>
              </a:ext>
            </a:extLst>
          </p:cNvPr>
          <p:cNvSpPr txBox="1">
            <a:spLocks/>
          </p:cNvSpPr>
          <p:nvPr/>
        </p:nvSpPr>
        <p:spPr>
          <a:xfrm>
            <a:off x="423862" y="3283175"/>
            <a:ext cx="5672128" cy="214204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 </a:t>
            </a:r>
            <a:r>
              <a:rPr kumimoji="0" lang="en-US"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p:txBody>
      </p:sp>
      <p:cxnSp>
        <p:nvCxnSpPr>
          <p:cNvPr id="8" name="Straight Connector 7">
            <a:extLst>
              <a:ext uri="{FF2B5EF4-FFF2-40B4-BE49-F238E27FC236}">
                <a16:creationId xmlns:a16="http://schemas.microsoft.com/office/drawing/2014/main" id="{04BE9583-E2F8-47AA-8C45-7D27B980EAA9}"/>
              </a:ext>
            </a:extLst>
          </p:cNvPr>
          <p:cNvCxnSpPr>
            <a:cxnSpLocks/>
          </p:cNvCxnSpPr>
          <p:nvPr/>
        </p:nvCxnSpPr>
        <p:spPr>
          <a:xfrm flipH="1">
            <a:off x="465087" y="3283175"/>
            <a:ext cx="10989242" cy="0"/>
          </a:xfrm>
          <a:prstGeom prst="line">
            <a:avLst/>
          </a:prstGeom>
          <a:noFill/>
          <a:ln w="9525" cap="flat" cmpd="sng" algn="ctr">
            <a:solidFill>
              <a:srgbClr val="1D498B">
                <a:shade val="95000"/>
                <a:satMod val="105000"/>
              </a:srgbClr>
            </a:solidFill>
            <a:prstDash val="solid"/>
          </a:ln>
          <a:effectLst/>
        </p:spPr>
      </p:cxnSp>
      <p:sp>
        <p:nvSpPr>
          <p:cNvPr id="4" name="Rectangle: Rounded Corners 3">
            <a:extLst>
              <a:ext uri="{FF2B5EF4-FFF2-40B4-BE49-F238E27FC236}">
                <a16:creationId xmlns:a16="http://schemas.microsoft.com/office/drawing/2014/main" id="{A9786862-7B95-430B-B85F-40E0006834FD}"/>
              </a:ext>
            </a:extLst>
          </p:cNvPr>
          <p:cNvSpPr/>
          <p:nvPr/>
        </p:nvSpPr>
        <p:spPr>
          <a:xfrm>
            <a:off x="526677" y="3875921"/>
            <a:ext cx="2875429" cy="12008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Fecal metagenome </a:t>
            </a:r>
          </a:p>
          <a:p>
            <a:pPr algn="ctr"/>
            <a:r>
              <a:rPr lang="en-US" dirty="0"/>
              <a:t>177 subjects with a range of BMIs </a:t>
            </a:r>
            <a:r>
              <a:rPr lang="en-US" dirty="0" err="1"/>
              <a:t>analysed</a:t>
            </a:r>
            <a:r>
              <a:rPr lang="en-US" dirty="0"/>
              <a:t> by shotgun sequencing </a:t>
            </a:r>
          </a:p>
        </p:txBody>
      </p:sp>
      <p:sp>
        <p:nvSpPr>
          <p:cNvPr id="12" name="Rectangle: Rounded Corners 11">
            <a:extLst>
              <a:ext uri="{FF2B5EF4-FFF2-40B4-BE49-F238E27FC236}">
                <a16:creationId xmlns:a16="http://schemas.microsoft.com/office/drawing/2014/main" id="{A20C7423-5526-4E32-A24B-A13C67769AAB}"/>
              </a:ext>
            </a:extLst>
          </p:cNvPr>
          <p:cNvSpPr/>
          <p:nvPr/>
        </p:nvSpPr>
        <p:spPr>
          <a:xfrm>
            <a:off x="7076472" y="3875921"/>
            <a:ext cx="3340071" cy="1219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Liver biopsies </a:t>
            </a:r>
          </a:p>
          <a:p>
            <a:pPr algn="ctr"/>
            <a:r>
              <a:rPr lang="en-US" dirty="0"/>
              <a:t>collected during bariatric</a:t>
            </a:r>
            <a:br>
              <a:rPr lang="en-US" dirty="0"/>
            </a:br>
            <a:r>
              <a:rPr lang="en-US" dirty="0"/>
              <a:t>surgery and scored for NAFLD (n=78)</a:t>
            </a:r>
          </a:p>
        </p:txBody>
      </p:sp>
      <p:sp>
        <p:nvSpPr>
          <p:cNvPr id="15" name="Rectangle: Rounded Corners 14">
            <a:extLst>
              <a:ext uri="{FF2B5EF4-FFF2-40B4-BE49-F238E27FC236}">
                <a16:creationId xmlns:a16="http://schemas.microsoft.com/office/drawing/2014/main" id="{349C6BD3-D652-4D5E-960A-F1CA750AFC3E}"/>
              </a:ext>
            </a:extLst>
          </p:cNvPr>
          <p:cNvSpPr/>
          <p:nvPr/>
        </p:nvSpPr>
        <p:spPr>
          <a:xfrm>
            <a:off x="3647498" y="3875921"/>
            <a:ext cx="3068135" cy="1219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Metabolomics analyses </a:t>
            </a:r>
          </a:p>
          <a:p>
            <a:pPr algn="ctr"/>
            <a:r>
              <a:rPr lang="en-US" dirty="0"/>
              <a:t>Fasting and 2h post-MMT-derived plasma (n=78)</a:t>
            </a:r>
          </a:p>
        </p:txBody>
      </p:sp>
      <p:sp>
        <p:nvSpPr>
          <p:cNvPr id="18" name="Rectangle: Rounded Corners 17">
            <a:extLst>
              <a:ext uri="{FF2B5EF4-FFF2-40B4-BE49-F238E27FC236}">
                <a16:creationId xmlns:a16="http://schemas.microsoft.com/office/drawing/2014/main" id="{266E8C84-59F2-49E0-AD4B-B06C1E620DCC}"/>
              </a:ext>
            </a:extLst>
          </p:cNvPr>
          <p:cNvSpPr/>
          <p:nvPr/>
        </p:nvSpPr>
        <p:spPr>
          <a:xfrm>
            <a:off x="1955195" y="5580346"/>
            <a:ext cx="3920909" cy="3769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Metabolic phenotype</a:t>
            </a:r>
          </a:p>
        </p:txBody>
      </p:sp>
      <p:cxnSp>
        <p:nvCxnSpPr>
          <p:cNvPr id="20" name="Connector: Elbow 19">
            <a:extLst>
              <a:ext uri="{FF2B5EF4-FFF2-40B4-BE49-F238E27FC236}">
                <a16:creationId xmlns:a16="http://schemas.microsoft.com/office/drawing/2014/main" id="{B19F228D-2C1B-4B43-8E5B-0751B855419A}"/>
              </a:ext>
            </a:extLst>
          </p:cNvPr>
          <p:cNvCxnSpPr>
            <a:cxnSpLocks/>
            <a:stCxn id="4" idx="2"/>
            <a:endCxn id="18" idx="0"/>
          </p:cNvCxnSpPr>
          <p:nvPr/>
        </p:nvCxnSpPr>
        <p:spPr>
          <a:xfrm rot="16200000" flipH="1">
            <a:off x="2688241" y="4352937"/>
            <a:ext cx="503560" cy="1951258"/>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8FBFB8C5-5E80-4AF6-98E1-5DD51B400684}"/>
              </a:ext>
            </a:extLst>
          </p:cNvPr>
          <p:cNvCxnSpPr>
            <a:cxnSpLocks/>
            <a:stCxn id="15" idx="2"/>
            <a:endCxn id="18" idx="0"/>
          </p:cNvCxnSpPr>
          <p:nvPr/>
        </p:nvCxnSpPr>
        <p:spPr>
          <a:xfrm rot="5400000">
            <a:off x="4306346" y="4705125"/>
            <a:ext cx="484525" cy="1265916"/>
          </a:xfrm>
          <a:prstGeom prst="bentConnector3">
            <a:avLst>
              <a:gd name="adj1" fmla="val 4869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23E96DC3-A96D-4DD7-99C0-12F62E533BE8}"/>
              </a:ext>
            </a:extLst>
          </p:cNvPr>
          <p:cNvSpPr/>
          <p:nvPr/>
        </p:nvSpPr>
        <p:spPr>
          <a:xfrm>
            <a:off x="7067692" y="5832550"/>
            <a:ext cx="3340071" cy="8844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Phenotypes associated with NASH identified</a:t>
            </a:r>
          </a:p>
        </p:txBody>
      </p:sp>
      <p:cxnSp>
        <p:nvCxnSpPr>
          <p:cNvPr id="33" name="Connector: Elbow 32">
            <a:extLst>
              <a:ext uri="{FF2B5EF4-FFF2-40B4-BE49-F238E27FC236}">
                <a16:creationId xmlns:a16="http://schemas.microsoft.com/office/drawing/2014/main" id="{EA72C026-ACD8-4E92-85D1-358892B1C4F1}"/>
              </a:ext>
            </a:extLst>
          </p:cNvPr>
          <p:cNvCxnSpPr>
            <a:cxnSpLocks/>
            <a:stCxn id="18" idx="2"/>
            <a:endCxn id="29" idx="1"/>
          </p:cNvCxnSpPr>
          <p:nvPr/>
        </p:nvCxnSpPr>
        <p:spPr>
          <a:xfrm rot="16200000" flipH="1">
            <a:off x="5332944" y="4540042"/>
            <a:ext cx="317454" cy="3152042"/>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554C5F3-1A0F-4438-BA11-0B9CE3E3F925}"/>
              </a:ext>
            </a:extLst>
          </p:cNvPr>
          <p:cNvCxnSpPr>
            <a:stCxn id="12" idx="2"/>
            <a:endCxn id="29" idx="0"/>
          </p:cNvCxnSpPr>
          <p:nvPr/>
        </p:nvCxnSpPr>
        <p:spPr>
          <a:xfrm flipH="1">
            <a:off x="8737728" y="5095821"/>
            <a:ext cx="8780" cy="7367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59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400" dirty="0"/>
              <a:t>Metagenomics and molecular </a:t>
            </a:r>
            <a:r>
              <a:rPr lang="en-US" sz="2400" dirty="0" err="1"/>
              <a:t>phenomics</a:t>
            </a:r>
            <a:r>
              <a:rPr lang="en-US" sz="2400" dirty="0"/>
              <a:t> of obesity and hepatic steatosis</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err="1"/>
              <a:t>Meijnikman</a:t>
            </a:r>
            <a:r>
              <a:rPr lang="en-GB" dirty="0"/>
              <a:t> S, et al. NAFLD Summit 2019; P04-08YI</a:t>
            </a:r>
          </a:p>
        </p:txBody>
      </p:sp>
      <p:sp>
        <p:nvSpPr>
          <p:cNvPr id="9" name="Content Placeholder 1">
            <a:extLst>
              <a:ext uri="{FF2B5EF4-FFF2-40B4-BE49-F238E27FC236}">
                <a16:creationId xmlns:a16="http://schemas.microsoft.com/office/drawing/2014/main" id="{4C3A8D99-3436-473E-BD55-716618CF700C}"/>
              </a:ext>
            </a:extLst>
          </p:cNvPr>
          <p:cNvSpPr txBox="1">
            <a:spLocks/>
          </p:cNvSpPr>
          <p:nvPr/>
        </p:nvSpPr>
        <p:spPr>
          <a:xfrm>
            <a:off x="425752" y="1340769"/>
            <a:ext cx="11123999" cy="3714310"/>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highlight>
                  <a:srgbClr val="004A86"/>
                </a:highlight>
                <a:latin typeface="Arial" panose="020B0604020202020204" pitchFamily="34" charset="0"/>
                <a:cs typeface="Arial" panose="020B0604020202020204" pitchFamily="34" charset="0"/>
              </a:rPr>
              <a:t> RESULTS </a:t>
            </a:r>
            <a:r>
              <a:rPr lang="en-US" b="1" dirty="0">
                <a:solidFill>
                  <a:schemeClr val="bg1"/>
                </a:solidFill>
                <a:highlight>
                  <a:srgbClr val="FEFCFC"/>
                </a:highlight>
                <a:latin typeface="Arial" panose="020B0604020202020204" pitchFamily="34" charset="0"/>
                <a:cs typeface="Arial" panose="020B0604020202020204" pitchFamily="34" charset="0"/>
              </a:rPr>
              <a:t>​ </a:t>
            </a:r>
          </a:p>
          <a:p>
            <a:pPr marL="180975" indent="-180975">
              <a:spcBef>
                <a:spcPts val="600"/>
              </a:spcBef>
              <a:buClr>
                <a:srgbClr val="1D498B"/>
              </a:buClr>
              <a:defRPr/>
            </a:pPr>
            <a:r>
              <a:rPr lang="en-US" dirty="0">
                <a:highlight>
                  <a:srgbClr val="FEFCFC"/>
                </a:highlight>
              </a:rPr>
              <a:t>Obesity could be clearly identified based on fecal metagenomics (accuracy 89%)‌</a:t>
            </a:r>
          </a:p>
          <a:p>
            <a:pPr marL="581025" lvl="1" indent="-180975">
              <a:spcBef>
                <a:spcPts val="0"/>
              </a:spcBef>
              <a:buClr>
                <a:srgbClr val="1D498B"/>
              </a:buClr>
              <a:defRPr/>
            </a:pPr>
            <a:r>
              <a:rPr lang="en-US" dirty="0">
                <a:highlight>
                  <a:srgbClr val="FEFCFC"/>
                </a:highlight>
              </a:rPr>
              <a:t>Gut microbial pathways e.g. histidine synthesis, were highly enriched and histidine degradation reduced in obese vs non-obese subjects</a:t>
            </a:r>
          </a:p>
          <a:p>
            <a:pPr marL="216000" indent="-216000"/>
            <a:r>
              <a:rPr lang="en-US" dirty="0"/>
              <a:t>Regression analysis revealed that BMI variance can be predicted by both the gut microbiome (45.5%) and gut microbial metabolic pathways (60%)</a:t>
            </a:r>
          </a:p>
          <a:p>
            <a:pPr marL="616050" lvl="1" indent="-216000"/>
            <a:r>
              <a:rPr lang="en-US" dirty="0"/>
              <a:t>Microbiome was predictive of TG (6%) and HDL (9%) levels but not LDL, HbA</a:t>
            </a:r>
            <a:r>
              <a:rPr lang="en-US" baseline="-25000" dirty="0"/>
              <a:t>1c</a:t>
            </a:r>
            <a:r>
              <a:rPr lang="en-US" dirty="0"/>
              <a:t>, and fasting glucose</a:t>
            </a:r>
          </a:p>
          <a:p>
            <a:pPr marL="216000" indent="-216000"/>
            <a:r>
              <a:rPr lang="en-US" dirty="0"/>
              <a:t>NAFLD and healthy livers could not be distinguished by fecal metagenome, but fasting (80% accuracy) and post-MMT (75% accuracy) metabolomics data were differentiating factors</a:t>
            </a:r>
          </a:p>
          <a:p>
            <a:pPr marL="616050" lvl="1" indent="-216000"/>
            <a:r>
              <a:rPr lang="en-US" dirty="0" err="1"/>
              <a:t>Glycoursodeoxycholate</a:t>
            </a:r>
            <a:r>
              <a:rPr lang="en-US" dirty="0"/>
              <a:t> and N4-acetylcytidine were highly enriched in NAFLD vs healthy liver</a:t>
            </a:r>
            <a:endParaRPr lang="en-GB" dirty="0"/>
          </a:p>
        </p:txBody>
      </p:sp>
      <p:sp>
        <p:nvSpPr>
          <p:cNvPr id="14" name="Content Placeholder 1">
            <a:extLst>
              <a:ext uri="{FF2B5EF4-FFF2-40B4-BE49-F238E27FC236}">
                <a16:creationId xmlns:a16="http://schemas.microsoft.com/office/drawing/2014/main" id="{C7B9C627-8D05-4371-BCC2-A8C329A4666F}"/>
              </a:ext>
            </a:extLst>
          </p:cNvPr>
          <p:cNvSpPr txBox="1">
            <a:spLocks/>
          </p:cNvSpPr>
          <p:nvPr/>
        </p:nvSpPr>
        <p:spPr>
          <a:xfrm>
            <a:off x="425751" y="4991625"/>
            <a:ext cx="11123999" cy="1323439"/>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 CONCLUSIONS </a:t>
            </a:r>
            <a:r>
              <a:rPr lang="en-US" b="1" dirty="0">
                <a:solidFill>
                  <a:schemeClr val="bg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f</a:t>
            </a:r>
            <a:r>
              <a:rPr lang="en-US" dirty="0"/>
              <a:t>ecal metagenome is predictive of obesity and clinically relevant phenotypes. In obese subjects, the microbiome had increased capacity for amino acid synthesis but reduced degradation of specific amino acids. Interesting metabolites that might be important in the development of NAFLD were identified</a:t>
            </a:r>
          </a:p>
        </p:txBody>
      </p:sp>
      <p:cxnSp>
        <p:nvCxnSpPr>
          <p:cNvPr id="10" name="Straight Connector 9">
            <a:extLst>
              <a:ext uri="{FF2B5EF4-FFF2-40B4-BE49-F238E27FC236}">
                <a16:creationId xmlns:a16="http://schemas.microsoft.com/office/drawing/2014/main" id="{574CFC34-1F9A-4A0F-967E-E6F2C658F4C6}"/>
              </a:ext>
            </a:extLst>
          </p:cNvPr>
          <p:cNvCxnSpPr>
            <a:cxnSpLocks/>
          </p:cNvCxnSpPr>
          <p:nvPr/>
        </p:nvCxnSpPr>
        <p:spPr>
          <a:xfrm flipH="1">
            <a:off x="571500" y="4843629"/>
            <a:ext cx="11015663" cy="0"/>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42683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641E4-18D8-43B5-A0DF-EED2F3C289D7}"/>
              </a:ext>
            </a:extLst>
          </p:cNvPr>
          <p:cNvSpPr>
            <a:spLocks noGrp="1"/>
          </p:cNvSpPr>
          <p:nvPr>
            <p:ph type="title"/>
          </p:nvPr>
        </p:nvSpPr>
        <p:spPr/>
        <p:txBody>
          <a:bodyPr>
            <a:noAutofit/>
          </a:bodyPr>
          <a:lstStyle/>
          <a:p>
            <a:r>
              <a:rPr lang="en-US" sz="2400" dirty="0"/>
              <a:t>Myeloid cell-derived </a:t>
            </a:r>
            <a:r>
              <a:rPr lang="en-US" sz="2400" dirty="0" err="1"/>
              <a:t>osteopontin</a:t>
            </a:r>
            <a:r>
              <a:rPr lang="en-US" sz="2400" dirty="0"/>
              <a:t> (OPN) protects from diet-induced </a:t>
            </a:r>
            <a:br>
              <a:rPr lang="en-US" sz="2400" dirty="0"/>
            </a:br>
            <a:r>
              <a:rPr lang="en-US" sz="2400" dirty="0"/>
              <a:t>non-alcoholic fatty liver disease in mice </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Han H, et al. NAFLD Summit 2019; P06-20 </a:t>
            </a:r>
          </a:p>
        </p:txBody>
      </p:sp>
      <p:sp>
        <p:nvSpPr>
          <p:cNvPr id="13" name="Content Placeholder 1">
            <a:extLst>
              <a:ext uri="{FF2B5EF4-FFF2-40B4-BE49-F238E27FC236}">
                <a16:creationId xmlns:a16="http://schemas.microsoft.com/office/drawing/2014/main" id="{D4842B4C-6196-4BB2-8388-10D3FD9C9A88}"/>
              </a:ext>
            </a:extLst>
          </p:cNvPr>
          <p:cNvSpPr txBox="1">
            <a:spLocks/>
          </p:cNvSpPr>
          <p:nvPr/>
        </p:nvSpPr>
        <p:spPr>
          <a:xfrm>
            <a:off x="423862" y="1128194"/>
            <a:ext cx="5797934" cy="3085453"/>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a:p>
            <a:pPr marL="216000" lvl="0" indent="-216000">
              <a:buClr>
                <a:srgbClr val="1D498B"/>
              </a:buClr>
              <a:defRPr/>
            </a:pPr>
            <a:r>
              <a:rPr lang="en-US" dirty="0"/>
              <a:t>OPN is an extracellular cytokine upregulated in patients with NASH and in myeloid cells in mouse models of NASH</a:t>
            </a:r>
          </a:p>
          <a:p>
            <a:pPr marL="616050" lvl="1" indent="-216000">
              <a:buClr>
                <a:srgbClr val="1D498B"/>
              </a:buClr>
              <a:defRPr/>
            </a:pPr>
            <a:r>
              <a:rPr lang="en-US" dirty="0"/>
              <a:t>Anti-inflammatory effects but an unknown </a:t>
            </a:r>
            <a:r>
              <a:rPr lang="en-US" dirty="0" err="1"/>
              <a:t>MoA</a:t>
            </a:r>
            <a:endParaRPr lang="en-US" dirty="0"/>
          </a:p>
          <a:p>
            <a:pPr marL="216000" lvl="0" indent="-216000">
              <a:buClr>
                <a:srgbClr val="1D498B"/>
              </a:buClr>
              <a:defRPr/>
            </a:pPr>
            <a:r>
              <a:rPr lang="en-GB" b="1" dirty="0">
                <a:solidFill>
                  <a:prstClr val="black"/>
                </a:solidFill>
              </a:rPr>
              <a:t>Aim: </a:t>
            </a:r>
            <a:r>
              <a:rPr lang="en-GB" dirty="0">
                <a:solidFill>
                  <a:prstClr val="black"/>
                </a:solidFill>
              </a:rPr>
              <a:t>to </a:t>
            </a:r>
            <a:r>
              <a:rPr lang="en-US" dirty="0"/>
              <a:t>investigate the possible NASH protective effects of OPN in myeloid cells</a:t>
            </a:r>
          </a:p>
          <a:p>
            <a:pPr lvl="0">
              <a:buClr>
                <a:srgbClr val="1D498B"/>
              </a:buClr>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Content Placeholder 8">
            <a:extLst>
              <a:ext uri="{FF2B5EF4-FFF2-40B4-BE49-F238E27FC236}">
                <a16:creationId xmlns:a16="http://schemas.microsoft.com/office/drawing/2014/main" id="{A31EC032-0138-4B90-83F3-E4DABFA77437}"/>
              </a:ext>
            </a:extLst>
          </p:cNvPr>
          <p:cNvSpPr txBox="1">
            <a:spLocks/>
          </p:cNvSpPr>
          <p:nvPr/>
        </p:nvSpPr>
        <p:spPr>
          <a:xfrm>
            <a:off x="6132866" y="1128194"/>
            <a:ext cx="5797934" cy="3085457"/>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ea typeface="+mn-ea"/>
                <a:cs typeface="Arial" panose="020B0604020202020204" pitchFamily="34" charset="0"/>
              </a:rPr>
              <a:t>METHODS </a:t>
            </a:r>
            <a:r>
              <a:rPr kumimoji="0" lang="en-US" sz="2000" b="1" i="0" u="none" strike="noStrike" kern="1200" cap="none" spc="0" normalizeH="0" baseline="0" noProof="0" dirty="0">
                <a:ln>
                  <a:noFill/>
                </a:ln>
                <a:solidFill>
                  <a:srgbClr val="FFFFFF"/>
                </a:solidFill>
                <a:effectLst/>
                <a:highlight>
                  <a:srgbClr val="FEFCFC"/>
                </a:highlight>
                <a:uLnTx/>
                <a:uFillTx/>
                <a:ea typeface="+mn-ea"/>
                <a:cs typeface="Arial" panose="020B0604020202020204" pitchFamily="34" charset="0"/>
              </a:rPr>
              <a:t>​ </a:t>
            </a:r>
          </a:p>
          <a:p>
            <a:pPr marL="216000" indent="-216000">
              <a:buClr>
                <a:srgbClr val="1D498B"/>
              </a:buClr>
              <a:defRPr/>
            </a:pPr>
            <a:r>
              <a:rPr lang="en-US" dirty="0"/>
              <a:t>Mice overexpressing OPN in myeloid cells (</a:t>
            </a:r>
            <a:r>
              <a:rPr lang="en-US" i="1" dirty="0" err="1"/>
              <a:t>Opn</a:t>
            </a:r>
            <a:r>
              <a:rPr lang="en-US" baseline="30000" dirty="0" err="1"/>
              <a:t>Mye</a:t>
            </a:r>
            <a:r>
              <a:rPr lang="en-US" baseline="30000" dirty="0"/>
              <a:t> </a:t>
            </a:r>
            <a:r>
              <a:rPr lang="en-US" dirty="0" err="1"/>
              <a:t>Tg</a:t>
            </a:r>
            <a:r>
              <a:rPr lang="en-US" dirty="0"/>
              <a:t>) were generated using </a:t>
            </a:r>
            <a:r>
              <a:rPr lang="en-US" i="1" dirty="0" err="1"/>
              <a:t>Opn</a:t>
            </a:r>
            <a:r>
              <a:rPr lang="en-US" dirty="0" err="1"/>
              <a:t>-</a:t>
            </a:r>
            <a:r>
              <a:rPr lang="en-US" i="1" dirty="0" err="1"/>
              <a:t>Stop</a:t>
            </a:r>
            <a:r>
              <a:rPr lang="en-US" i="1" baseline="30000" dirty="0" err="1"/>
              <a:t>fl</a:t>
            </a:r>
            <a:r>
              <a:rPr lang="en-US" i="1" baseline="30000" dirty="0"/>
              <a:t>/</a:t>
            </a:r>
            <a:r>
              <a:rPr lang="en-US" i="1" baseline="30000" dirty="0" err="1"/>
              <a:t>fl</a:t>
            </a:r>
            <a:r>
              <a:rPr lang="en-US" dirty="0"/>
              <a:t> and recombination with </a:t>
            </a:r>
            <a:r>
              <a:rPr lang="en-US" i="1" dirty="0"/>
              <a:t>Lyz2.Cre</a:t>
            </a:r>
            <a:r>
              <a:rPr lang="en-US" dirty="0"/>
              <a:t> mice</a:t>
            </a:r>
          </a:p>
          <a:p>
            <a:pPr marL="216000" indent="-216000">
              <a:buClr>
                <a:srgbClr val="1D498B"/>
              </a:buClr>
              <a:defRPr/>
            </a:pPr>
            <a:r>
              <a:rPr lang="en-US" i="1" dirty="0" err="1"/>
              <a:t>Opn</a:t>
            </a:r>
            <a:r>
              <a:rPr lang="en-US" baseline="30000" dirty="0" err="1"/>
              <a:t>Mye</a:t>
            </a:r>
            <a:r>
              <a:rPr lang="en-US" baseline="30000" dirty="0"/>
              <a:t> </a:t>
            </a:r>
            <a:r>
              <a:rPr lang="en-US" dirty="0" err="1"/>
              <a:t>Tg</a:t>
            </a:r>
            <a:r>
              <a:rPr lang="en-US" dirty="0"/>
              <a:t> and </a:t>
            </a:r>
            <a:r>
              <a:rPr lang="en-US" dirty="0" err="1"/>
              <a:t>Cre</a:t>
            </a:r>
            <a:r>
              <a:rPr lang="en-US" dirty="0"/>
              <a:t>+ littermates </a:t>
            </a:r>
            <a:r>
              <a:rPr lang="en-US" dirty="0">
                <a:solidFill>
                  <a:prstClr val="black"/>
                </a:solidFill>
              </a:rPr>
              <a:t>fed Western (high fat) diet or isocaloric diet (up to 6 months)</a:t>
            </a:r>
          </a:p>
          <a:p>
            <a:pPr marL="216000" indent="-216000">
              <a:buClr>
                <a:srgbClr val="1D498B"/>
              </a:buClr>
              <a:defRPr/>
            </a:pPr>
            <a:r>
              <a:rPr lang="en-US" dirty="0">
                <a:solidFill>
                  <a:prstClr val="black"/>
                </a:solidFill>
              </a:rPr>
              <a:t>Histological and biochemical assessments and RNA sequencing were performed</a:t>
            </a:r>
          </a:p>
        </p:txBody>
      </p:sp>
      <p:cxnSp>
        <p:nvCxnSpPr>
          <p:cNvPr id="8" name="Straight Connector 7">
            <a:extLst>
              <a:ext uri="{FF2B5EF4-FFF2-40B4-BE49-F238E27FC236}">
                <a16:creationId xmlns:a16="http://schemas.microsoft.com/office/drawing/2014/main" id="{04BE9583-E2F8-47AA-8C45-7D27B980EAA9}"/>
              </a:ext>
            </a:extLst>
          </p:cNvPr>
          <p:cNvCxnSpPr>
            <a:cxnSpLocks/>
          </p:cNvCxnSpPr>
          <p:nvPr/>
        </p:nvCxnSpPr>
        <p:spPr>
          <a:xfrm>
            <a:off x="296562" y="3912429"/>
            <a:ext cx="11306433" cy="0"/>
          </a:xfrm>
          <a:prstGeom prst="line">
            <a:avLst/>
          </a:prstGeom>
          <a:noFill/>
          <a:ln w="9525" cap="flat" cmpd="sng" algn="ctr">
            <a:solidFill>
              <a:srgbClr val="1D498B">
                <a:shade val="95000"/>
                <a:satMod val="105000"/>
              </a:srgbClr>
            </a:solidFill>
            <a:prstDash val="solid"/>
          </a:ln>
          <a:effectLst/>
        </p:spPr>
      </p:cxnSp>
      <p:sp>
        <p:nvSpPr>
          <p:cNvPr id="9" name="Content Placeholder 1">
            <a:extLst>
              <a:ext uri="{FF2B5EF4-FFF2-40B4-BE49-F238E27FC236}">
                <a16:creationId xmlns:a16="http://schemas.microsoft.com/office/drawing/2014/main" id="{F2D3EFF6-E409-4D7C-8EFF-EAF58746D885}"/>
              </a:ext>
            </a:extLst>
          </p:cNvPr>
          <p:cNvSpPr txBox="1">
            <a:spLocks/>
          </p:cNvSpPr>
          <p:nvPr/>
        </p:nvSpPr>
        <p:spPr>
          <a:xfrm>
            <a:off x="423861" y="3966200"/>
            <a:ext cx="11593967" cy="2152794"/>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RESULTS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a:p>
            <a:pPr marL="216000" lvl="0" indent="-216000">
              <a:buClr>
                <a:srgbClr val="1D498B"/>
              </a:buClr>
              <a:defRPr/>
            </a:pPr>
            <a:r>
              <a:rPr lang="en-US" dirty="0"/>
              <a:t>Control mice (particularly males) developed a typical NASH phenotype</a:t>
            </a:r>
          </a:p>
          <a:p>
            <a:pPr marL="616050" lvl="1" indent="-216000">
              <a:buClr>
                <a:srgbClr val="1D498B"/>
              </a:buClr>
              <a:defRPr/>
            </a:pPr>
            <a:r>
              <a:rPr lang="en-US" dirty="0"/>
              <a:t>Steatosis, hepatocyte ballooning degeneration, inflammation and chicken-wire fibrosis</a:t>
            </a:r>
          </a:p>
          <a:p>
            <a:pPr marL="216000" lvl="0" indent="-216000">
              <a:buClr>
                <a:srgbClr val="1D498B"/>
              </a:buClr>
              <a:defRPr/>
            </a:pPr>
            <a:r>
              <a:rPr lang="en-US" i="1" dirty="0" err="1"/>
              <a:t>Opn</a:t>
            </a:r>
            <a:r>
              <a:rPr lang="en-US" baseline="30000" dirty="0" err="1"/>
              <a:t>Mye</a:t>
            </a:r>
            <a:r>
              <a:rPr lang="en-US" baseline="30000" dirty="0"/>
              <a:t> </a:t>
            </a:r>
            <a:r>
              <a:rPr lang="en-US" dirty="0" err="1"/>
              <a:t>Tg</a:t>
            </a:r>
            <a:r>
              <a:rPr lang="en-US" dirty="0"/>
              <a:t> mice (particularly males) were protected from NASH</a:t>
            </a:r>
          </a:p>
          <a:p>
            <a:pPr marL="616050" lvl="1" indent="-216000">
              <a:buClr>
                <a:srgbClr val="1D498B"/>
              </a:buClr>
              <a:defRPr/>
            </a:pPr>
            <a:r>
              <a:rPr lang="en-US" dirty="0"/>
              <a:t>Significant reduction in hepatic triglycerides, cholesterol, immune cell infiltration, and pro-</a:t>
            </a:r>
            <a:r>
              <a:rPr lang="en-US" dirty="0" err="1"/>
              <a:t>fibrogenic</a:t>
            </a:r>
            <a:r>
              <a:rPr lang="en-US" dirty="0"/>
              <a:t> signals</a:t>
            </a:r>
          </a:p>
        </p:txBody>
      </p:sp>
      <p:cxnSp>
        <p:nvCxnSpPr>
          <p:cNvPr id="10" name="Straight Connector 9">
            <a:extLst>
              <a:ext uri="{FF2B5EF4-FFF2-40B4-BE49-F238E27FC236}">
                <a16:creationId xmlns:a16="http://schemas.microsoft.com/office/drawing/2014/main" id="{4E81A119-D5BF-49CC-90BE-4424DFCAF5DF}"/>
              </a:ext>
            </a:extLst>
          </p:cNvPr>
          <p:cNvCxnSpPr>
            <a:cxnSpLocks/>
          </p:cNvCxnSpPr>
          <p:nvPr/>
        </p:nvCxnSpPr>
        <p:spPr>
          <a:xfrm>
            <a:off x="6096000" y="1281113"/>
            <a:ext cx="0" cy="2631316"/>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1468128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400" dirty="0"/>
              <a:t>Myeloid cell-derived </a:t>
            </a:r>
            <a:r>
              <a:rPr lang="en-US" sz="2400" dirty="0" err="1"/>
              <a:t>osteopontin</a:t>
            </a:r>
            <a:r>
              <a:rPr lang="en-US" sz="2400" dirty="0"/>
              <a:t> (OPN) protects from diet-induced </a:t>
            </a:r>
            <a:br>
              <a:rPr lang="en-US" sz="2400" dirty="0"/>
            </a:br>
            <a:r>
              <a:rPr lang="en-US" sz="2400" dirty="0"/>
              <a:t>non-alcoholic fatty liver disease in mice </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Han H, et al. NAFLD Summit 2019; P06-20</a:t>
            </a:r>
          </a:p>
        </p:txBody>
      </p:sp>
      <p:sp>
        <p:nvSpPr>
          <p:cNvPr id="9" name="Content Placeholder 1">
            <a:extLst>
              <a:ext uri="{FF2B5EF4-FFF2-40B4-BE49-F238E27FC236}">
                <a16:creationId xmlns:a16="http://schemas.microsoft.com/office/drawing/2014/main" id="{4C3A8D99-3436-473E-BD55-716618CF700C}"/>
              </a:ext>
            </a:extLst>
          </p:cNvPr>
          <p:cNvSpPr txBox="1">
            <a:spLocks/>
          </p:cNvSpPr>
          <p:nvPr/>
        </p:nvSpPr>
        <p:spPr>
          <a:xfrm>
            <a:off x="425753" y="1340769"/>
            <a:ext cx="11015662" cy="3714310"/>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highlight>
                  <a:srgbClr val="004A86"/>
                </a:highlight>
                <a:latin typeface="Arial" panose="020B0604020202020204" pitchFamily="34" charset="0"/>
                <a:cs typeface="Arial" panose="020B0604020202020204" pitchFamily="34" charset="0"/>
              </a:rPr>
              <a:t> </a:t>
            </a:r>
            <a:r>
              <a:rPr lang="en-US" b="1" dirty="0">
                <a:solidFill>
                  <a:schemeClr val="bg1"/>
                </a:solidFill>
                <a:highlight>
                  <a:srgbClr val="004A86"/>
                </a:highlight>
                <a:latin typeface="Arial" panose="020B0604020202020204" pitchFamily="34" charset="0"/>
                <a:cs typeface="Arial" panose="020B0604020202020204" pitchFamily="34" charset="0"/>
              </a:rPr>
              <a:t>RESULTS (Cont.) </a:t>
            </a:r>
            <a:r>
              <a:rPr lang="en-US" b="1" dirty="0">
                <a:solidFill>
                  <a:schemeClr val="bg1"/>
                </a:solidFill>
                <a:highlight>
                  <a:srgbClr val="FEFCFC"/>
                </a:highlight>
                <a:latin typeface="Arial" panose="020B0604020202020204" pitchFamily="34" charset="0"/>
                <a:cs typeface="Arial" panose="020B0604020202020204" pitchFamily="34" charset="0"/>
              </a:rPr>
              <a:t>​ </a:t>
            </a:r>
          </a:p>
          <a:p>
            <a:pPr marL="216000" indent="-216000">
              <a:lnSpc>
                <a:spcPct val="115000"/>
              </a:lnSpc>
            </a:pPr>
            <a:r>
              <a:rPr lang="en-US" dirty="0">
                <a:solidFill>
                  <a:prstClr val="black"/>
                </a:solidFill>
                <a:highlight>
                  <a:srgbClr val="FEFCFC"/>
                </a:highlight>
              </a:rPr>
              <a:t>Female </a:t>
            </a:r>
            <a:r>
              <a:rPr lang="en-US" i="1" dirty="0" err="1">
                <a:highlight>
                  <a:srgbClr val="FEFCFC"/>
                </a:highlight>
              </a:rPr>
              <a:t>Opn</a:t>
            </a:r>
            <a:r>
              <a:rPr lang="en-US" baseline="30000" dirty="0" err="1">
                <a:highlight>
                  <a:srgbClr val="FEFCFC"/>
                </a:highlight>
              </a:rPr>
              <a:t>Mye</a:t>
            </a:r>
            <a:r>
              <a:rPr lang="en-US" baseline="30000" dirty="0">
                <a:highlight>
                  <a:srgbClr val="FEFCFC"/>
                </a:highlight>
              </a:rPr>
              <a:t> </a:t>
            </a:r>
            <a:r>
              <a:rPr lang="en-US" dirty="0" err="1">
                <a:highlight>
                  <a:srgbClr val="FEFCFC"/>
                </a:highlight>
              </a:rPr>
              <a:t>Tg</a:t>
            </a:r>
            <a:r>
              <a:rPr lang="en-US" dirty="0">
                <a:highlight>
                  <a:srgbClr val="FEFCFC"/>
                </a:highlight>
              </a:rPr>
              <a:t> mice were protected from insulin resistance</a:t>
            </a:r>
            <a:endParaRPr lang="en-GB" sz="2400" dirty="0">
              <a:solidFill>
                <a:prstClr val="black"/>
              </a:solidFill>
              <a:highlight>
                <a:srgbClr val="FEFCFC"/>
              </a:highlight>
            </a:endParaRPr>
          </a:p>
          <a:p>
            <a:pPr marL="216000" indent="-216000">
              <a:lnSpc>
                <a:spcPct val="115000"/>
              </a:lnSpc>
              <a:spcAft>
                <a:spcPts val="0"/>
              </a:spcAft>
            </a:pPr>
            <a:r>
              <a:rPr lang="en-GB" i="1" dirty="0" err="1">
                <a:solidFill>
                  <a:srgbClr val="000000"/>
                </a:solidFill>
                <a:ea typeface="Times New Roman" panose="02020603050405020304" pitchFamily="18" charset="0"/>
              </a:rPr>
              <a:t>Opn</a:t>
            </a:r>
            <a:r>
              <a:rPr lang="en-GB" baseline="30000" dirty="0" err="1">
                <a:solidFill>
                  <a:srgbClr val="000000"/>
                </a:solidFill>
                <a:ea typeface="Times New Roman" panose="02020603050405020304" pitchFamily="18" charset="0"/>
              </a:rPr>
              <a:t>Mye</a:t>
            </a:r>
            <a:r>
              <a:rPr lang="en-GB" baseline="30000"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Tg</a:t>
            </a:r>
            <a:r>
              <a:rPr lang="en-GB" dirty="0">
                <a:solidFill>
                  <a:srgbClr val="000000"/>
                </a:solidFill>
                <a:ea typeface="Times New Roman" panose="02020603050405020304" pitchFamily="18" charset="0"/>
              </a:rPr>
              <a:t> had a significantly reduced hepatic expression of genes involved in fatty acid transport, beta-oxidation, and cholesterol biosynthesis</a:t>
            </a:r>
          </a:p>
          <a:p>
            <a:pPr marL="216000" indent="-216000">
              <a:lnSpc>
                <a:spcPct val="115000"/>
              </a:lnSpc>
              <a:spcAft>
                <a:spcPts val="0"/>
              </a:spcAft>
            </a:pPr>
            <a:r>
              <a:rPr lang="en-GB" i="1" dirty="0" err="1">
                <a:solidFill>
                  <a:srgbClr val="000000"/>
                </a:solidFill>
                <a:ea typeface="Times New Roman" panose="02020603050405020304" pitchFamily="18" charset="0"/>
              </a:rPr>
              <a:t>Opn</a:t>
            </a:r>
            <a:r>
              <a:rPr lang="en-GB" baseline="30000" dirty="0" err="1">
                <a:solidFill>
                  <a:srgbClr val="000000"/>
                </a:solidFill>
                <a:ea typeface="Times New Roman" panose="02020603050405020304" pitchFamily="18" charset="0"/>
              </a:rPr>
              <a:t>Mye</a:t>
            </a:r>
            <a:r>
              <a:rPr lang="en-GB" baseline="30000"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Tg</a:t>
            </a:r>
            <a:r>
              <a:rPr lang="en-GB" dirty="0">
                <a:solidFill>
                  <a:srgbClr val="000000"/>
                </a:solidFill>
                <a:ea typeface="Times New Roman" panose="02020603050405020304" pitchFamily="18" charset="0"/>
              </a:rPr>
              <a:t> mice presented with upregulation of the urea cycle</a:t>
            </a:r>
          </a:p>
          <a:p>
            <a:pPr marL="216000" indent="-216000">
              <a:lnSpc>
                <a:spcPct val="115000"/>
              </a:lnSpc>
              <a:spcAft>
                <a:spcPts val="0"/>
              </a:spcAft>
            </a:pPr>
            <a:r>
              <a:rPr lang="en-GB" dirty="0">
                <a:solidFill>
                  <a:srgbClr val="000000"/>
                </a:solidFill>
                <a:ea typeface="Times New Roman" panose="02020603050405020304" pitchFamily="18" charset="0"/>
              </a:rPr>
              <a:t>Myeloid cells from </a:t>
            </a:r>
            <a:r>
              <a:rPr lang="en-GB" i="1" dirty="0" err="1">
                <a:solidFill>
                  <a:srgbClr val="000000"/>
                </a:solidFill>
                <a:ea typeface="Times New Roman" panose="02020603050405020304" pitchFamily="18" charset="0"/>
              </a:rPr>
              <a:t>Opn</a:t>
            </a:r>
            <a:r>
              <a:rPr lang="en-GB" baseline="30000" dirty="0" err="1">
                <a:solidFill>
                  <a:srgbClr val="000000"/>
                </a:solidFill>
                <a:ea typeface="Times New Roman" panose="02020603050405020304" pitchFamily="18" charset="0"/>
              </a:rPr>
              <a:t>Mye</a:t>
            </a:r>
            <a:r>
              <a:rPr lang="en-GB" baseline="30000" dirty="0">
                <a:solidFill>
                  <a:srgbClr val="000000"/>
                </a:solidFill>
                <a:ea typeface="Times New Roman" panose="02020603050405020304" pitchFamily="18" charset="0"/>
              </a:rPr>
              <a:t> </a:t>
            </a:r>
            <a:r>
              <a:rPr lang="en-GB" dirty="0" err="1">
                <a:solidFill>
                  <a:srgbClr val="000000"/>
                </a:solidFill>
                <a:ea typeface="Times New Roman" panose="02020603050405020304" pitchFamily="18" charset="0"/>
              </a:rPr>
              <a:t>Tg</a:t>
            </a:r>
            <a:r>
              <a:rPr lang="en-GB" dirty="0">
                <a:solidFill>
                  <a:srgbClr val="000000"/>
                </a:solidFill>
                <a:ea typeface="Times New Roman" panose="02020603050405020304" pitchFamily="18" charset="0"/>
              </a:rPr>
              <a:t> mice revealed significantly increased Arg2 protein expression, correlated with </a:t>
            </a:r>
            <a:r>
              <a:rPr lang="en-GB" i="1" dirty="0" err="1">
                <a:solidFill>
                  <a:srgbClr val="000000"/>
                </a:solidFill>
                <a:ea typeface="Times New Roman" panose="02020603050405020304" pitchFamily="18" charset="0"/>
              </a:rPr>
              <a:t>Opn</a:t>
            </a:r>
            <a:r>
              <a:rPr lang="en-GB" dirty="0">
                <a:solidFill>
                  <a:srgbClr val="000000"/>
                </a:solidFill>
                <a:ea typeface="Times New Roman" panose="02020603050405020304" pitchFamily="18" charset="0"/>
              </a:rPr>
              <a:t> and associated with downregulation of </a:t>
            </a:r>
            <a:r>
              <a:rPr lang="en-GB" i="1" dirty="0">
                <a:solidFill>
                  <a:srgbClr val="000000"/>
                </a:solidFill>
                <a:ea typeface="Times New Roman" panose="02020603050405020304" pitchFamily="18" charset="0"/>
              </a:rPr>
              <a:t>Nos2 or </a:t>
            </a:r>
            <a:r>
              <a:rPr lang="en-GB" i="1" dirty="0" err="1">
                <a:solidFill>
                  <a:srgbClr val="000000"/>
                </a:solidFill>
                <a:ea typeface="Times New Roman" panose="02020603050405020304" pitchFamily="18" charset="0"/>
              </a:rPr>
              <a:t>iNos</a:t>
            </a:r>
            <a:r>
              <a:rPr lang="en-GB" dirty="0">
                <a:solidFill>
                  <a:srgbClr val="000000"/>
                </a:solidFill>
                <a:ea typeface="Times New Roman" panose="02020603050405020304" pitchFamily="18" charset="0"/>
              </a:rPr>
              <a:t>, </a:t>
            </a:r>
            <a:r>
              <a:rPr lang="en-GB" i="1" dirty="0" err="1">
                <a:solidFill>
                  <a:srgbClr val="000000"/>
                </a:solidFill>
                <a:ea typeface="Times New Roman" panose="02020603050405020304" pitchFamily="18" charset="0"/>
              </a:rPr>
              <a:t>Tnf</a:t>
            </a:r>
            <a:r>
              <a:rPr lang="en-GB" i="1" dirty="0">
                <a:solidFill>
                  <a:srgbClr val="000000"/>
                </a:solidFill>
                <a:ea typeface="Times New Roman" panose="02020603050405020304" pitchFamily="18" charset="0"/>
              </a:rPr>
              <a:t>,</a:t>
            </a:r>
            <a:r>
              <a:rPr lang="en-GB" dirty="0">
                <a:solidFill>
                  <a:srgbClr val="000000"/>
                </a:solidFill>
                <a:ea typeface="Times New Roman" panose="02020603050405020304" pitchFamily="18" charset="0"/>
              </a:rPr>
              <a:t> and</a:t>
            </a:r>
            <a:r>
              <a:rPr lang="en-GB" i="1" dirty="0">
                <a:solidFill>
                  <a:srgbClr val="000000"/>
                </a:solidFill>
                <a:ea typeface="Times New Roman" panose="02020603050405020304" pitchFamily="18" charset="0"/>
              </a:rPr>
              <a:t> Il1b </a:t>
            </a:r>
            <a:r>
              <a:rPr lang="en-GB" dirty="0">
                <a:solidFill>
                  <a:srgbClr val="000000"/>
                </a:solidFill>
                <a:ea typeface="Times New Roman" panose="02020603050405020304" pitchFamily="18" charset="0"/>
              </a:rPr>
              <a:t>mRNAs</a:t>
            </a:r>
            <a:endParaRPr lang="en-US" dirty="0">
              <a:ea typeface="Times New Roman" panose="02020603050405020304" pitchFamily="18" charset="0"/>
            </a:endParaRPr>
          </a:p>
        </p:txBody>
      </p:sp>
      <p:sp>
        <p:nvSpPr>
          <p:cNvPr id="14" name="Content Placeholder 1">
            <a:extLst>
              <a:ext uri="{FF2B5EF4-FFF2-40B4-BE49-F238E27FC236}">
                <a16:creationId xmlns:a16="http://schemas.microsoft.com/office/drawing/2014/main" id="{C7B9C627-8D05-4371-BCC2-A8C329A4666F}"/>
              </a:ext>
            </a:extLst>
          </p:cNvPr>
          <p:cNvSpPr txBox="1">
            <a:spLocks/>
          </p:cNvSpPr>
          <p:nvPr/>
        </p:nvSpPr>
        <p:spPr>
          <a:xfrm>
            <a:off x="425751" y="4449272"/>
            <a:ext cx="11340495" cy="1015663"/>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 CONCLUSIONS </a:t>
            </a:r>
            <a:r>
              <a:rPr lang="en-US" dirty="0"/>
              <a:t> OPN in myeloid cells regulates hepatic fatty acid transport, cholesterol biosynthesis, and the urea cycle. Moreover, OPN regulates expression of </a:t>
            </a:r>
            <a:r>
              <a:rPr lang="en-US" i="1" dirty="0"/>
              <a:t>Arg2</a:t>
            </a:r>
            <a:r>
              <a:rPr lang="en-US" dirty="0"/>
              <a:t> in myeloid cells and reduces pro-inflammatory </a:t>
            </a:r>
            <a:r>
              <a:rPr lang="en-US" dirty="0" err="1"/>
              <a:t>signalling</a:t>
            </a:r>
            <a:r>
              <a:rPr lang="en-US" dirty="0"/>
              <a:t>. Overall, these events contribute to protection from NASH</a:t>
            </a:r>
          </a:p>
        </p:txBody>
      </p:sp>
      <p:cxnSp>
        <p:nvCxnSpPr>
          <p:cNvPr id="10" name="Straight Connector 9">
            <a:extLst>
              <a:ext uri="{FF2B5EF4-FFF2-40B4-BE49-F238E27FC236}">
                <a16:creationId xmlns:a16="http://schemas.microsoft.com/office/drawing/2014/main" id="{574CFC34-1F9A-4A0F-967E-E6F2C658F4C6}"/>
              </a:ext>
            </a:extLst>
          </p:cNvPr>
          <p:cNvCxnSpPr>
            <a:cxnSpLocks/>
          </p:cNvCxnSpPr>
          <p:nvPr/>
        </p:nvCxnSpPr>
        <p:spPr>
          <a:xfrm flipH="1">
            <a:off x="571500" y="4328418"/>
            <a:ext cx="11015663" cy="0"/>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1727341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73AD2-255C-491E-B3C7-2FF92CAD2171}"/>
              </a:ext>
            </a:extLst>
          </p:cNvPr>
          <p:cNvSpPr>
            <a:spLocks noGrp="1"/>
          </p:cNvSpPr>
          <p:nvPr>
            <p:ph type="title"/>
          </p:nvPr>
        </p:nvSpPr>
        <p:spPr/>
        <p:txBody>
          <a:bodyPr>
            <a:normAutofit fontScale="90000"/>
          </a:bodyPr>
          <a:lstStyle/>
          <a:p>
            <a:r>
              <a:rPr lang="en-US" dirty="0" err="1"/>
              <a:t>Hyperferritinaemia</a:t>
            </a:r>
            <a:r>
              <a:rPr lang="en-US" dirty="0"/>
              <a:t> and long-term outcomes in NAFLD patients: </a:t>
            </a:r>
            <a:br>
              <a:rPr lang="en-US" dirty="0"/>
            </a:br>
            <a:r>
              <a:rPr lang="en-US" dirty="0"/>
              <a:t>A longitudinal </a:t>
            </a:r>
            <a:r>
              <a:rPr lang="en-US" dirty="0" err="1"/>
              <a:t>multicentre</a:t>
            </a:r>
            <a:r>
              <a:rPr lang="en-US" dirty="0"/>
              <a:t> study</a:t>
            </a:r>
          </a:p>
        </p:txBody>
      </p:sp>
      <p:sp>
        <p:nvSpPr>
          <p:cNvPr id="3" name="Text Placeholder 2">
            <a:extLst>
              <a:ext uri="{FF2B5EF4-FFF2-40B4-BE49-F238E27FC236}">
                <a16:creationId xmlns:a16="http://schemas.microsoft.com/office/drawing/2014/main" id="{211095AB-9B83-4D89-AD88-9DA71036A5E4}"/>
              </a:ext>
            </a:extLst>
          </p:cNvPr>
          <p:cNvSpPr>
            <a:spLocks noGrp="1"/>
          </p:cNvSpPr>
          <p:nvPr>
            <p:ph type="body" sz="quarter" idx="10"/>
          </p:nvPr>
        </p:nvSpPr>
        <p:spPr/>
        <p:txBody>
          <a:bodyPr/>
          <a:lstStyle/>
          <a:p>
            <a:r>
              <a:rPr lang="en-GB" dirty="0"/>
              <a:t>Younes R, et al. NAFLD Summit 2019; P01-07YI</a:t>
            </a:r>
            <a:endParaRPr lang="en-US" dirty="0"/>
          </a:p>
        </p:txBody>
      </p:sp>
      <p:sp>
        <p:nvSpPr>
          <p:cNvPr id="4" name="Content Placeholder 1">
            <a:extLst>
              <a:ext uri="{FF2B5EF4-FFF2-40B4-BE49-F238E27FC236}">
                <a16:creationId xmlns:a16="http://schemas.microsoft.com/office/drawing/2014/main" id="{6C8772D5-DD80-46CB-8EBD-74406B94F98A}"/>
              </a:ext>
            </a:extLst>
          </p:cNvPr>
          <p:cNvSpPr txBox="1">
            <a:spLocks/>
          </p:cNvSpPr>
          <p:nvPr/>
        </p:nvSpPr>
        <p:spPr>
          <a:xfrm>
            <a:off x="423863" y="1281113"/>
            <a:ext cx="5672138" cy="17573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a:p>
            <a:pPr marL="216000" lvl="0" indent="-216000">
              <a:buClr>
                <a:srgbClr val="1D498B"/>
              </a:buClr>
              <a:defRPr/>
            </a:pPr>
            <a:r>
              <a:rPr lang="en-GB" dirty="0">
                <a:solidFill>
                  <a:prstClr val="black"/>
                </a:solidFill>
              </a:rPr>
              <a:t>Serum ferritin levels are often increased in patients with NAFLD</a:t>
            </a:r>
          </a:p>
          <a:p>
            <a:pPr marL="616050" lvl="1" indent="-216000">
              <a:buClr>
                <a:srgbClr val="1D498B"/>
              </a:buClr>
              <a:defRPr/>
            </a:pPr>
            <a:r>
              <a:rPr lang="en-GB" dirty="0">
                <a:solidFill>
                  <a:prstClr val="black"/>
                </a:solidFill>
              </a:rPr>
              <a:t>Degree correlates with liver fibrosis severity </a:t>
            </a:r>
          </a:p>
          <a:p>
            <a:pPr marL="216000" lvl="0" indent="-216000">
              <a:buClr>
                <a:srgbClr val="1D498B"/>
              </a:buClr>
              <a:defRPr/>
            </a:pPr>
            <a:r>
              <a:rPr lang="en-GB" b="1" dirty="0">
                <a:solidFill>
                  <a:prstClr val="black"/>
                </a:solidFill>
              </a:rPr>
              <a:t>Aim: </a:t>
            </a:r>
            <a:r>
              <a:rPr lang="en-US" dirty="0"/>
              <a:t>investigate the predictive value of serum ferritin levels in the context of fibrosis,</a:t>
            </a:r>
            <a:br>
              <a:rPr lang="en-US" dirty="0"/>
            </a:br>
            <a:r>
              <a:rPr lang="en-US" dirty="0"/>
              <a:t>long-term outcomes and survival in NAFLD</a:t>
            </a:r>
          </a:p>
        </p:txBody>
      </p:sp>
      <p:sp>
        <p:nvSpPr>
          <p:cNvPr id="5" name="Content Placeholder 8">
            <a:extLst>
              <a:ext uri="{FF2B5EF4-FFF2-40B4-BE49-F238E27FC236}">
                <a16:creationId xmlns:a16="http://schemas.microsoft.com/office/drawing/2014/main" id="{D4A63C02-9251-423A-AC88-AD039FAB181F}"/>
              </a:ext>
            </a:extLst>
          </p:cNvPr>
          <p:cNvSpPr txBox="1">
            <a:spLocks/>
          </p:cNvSpPr>
          <p:nvPr/>
        </p:nvSpPr>
        <p:spPr>
          <a:xfrm>
            <a:off x="423862" y="3715657"/>
            <a:ext cx="5914179" cy="282529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1D498B"/>
              </a:buClr>
              <a:buNone/>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 ‌</a:t>
            </a:r>
            <a:endParaRPr kumimoji="0" lang="en-US" sz="2000" i="0" u="none" strike="noStrike" kern="1200" cap="none" spc="0" normalizeH="0" baseline="0" noProof="0" dirty="0">
              <a:ln>
                <a:noFill/>
              </a:ln>
              <a:effectLst/>
              <a:highlight>
                <a:srgbClr val="004A86"/>
              </a:highlight>
              <a:uLnTx/>
              <a:uFillTx/>
              <a:latin typeface="Arial" panose="020B0604020202020204"/>
              <a:ea typeface="+mn-ea"/>
              <a:cs typeface="Arial" panose="020B0604020202020204" pitchFamily="34" charset="0"/>
            </a:endParaRPr>
          </a:p>
          <a:p>
            <a:pPr marL="0" indent="0">
              <a:buClr>
                <a:srgbClr val="1D498B"/>
              </a:buClr>
              <a:buNone/>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6" name="Content Placeholder 8">
            <a:extLst>
              <a:ext uri="{FF2B5EF4-FFF2-40B4-BE49-F238E27FC236}">
                <a16:creationId xmlns:a16="http://schemas.microsoft.com/office/drawing/2014/main" id="{89C56E14-A8CA-44CE-8EF9-7FBD475D5F7C}"/>
              </a:ext>
            </a:extLst>
          </p:cNvPr>
          <p:cNvSpPr txBox="1">
            <a:spLocks/>
          </p:cNvSpPr>
          <p:nvPr/>
        </p:nvSpPr>
        <p:spPr>
          <a:xfrm>
            <a:off x="6141311" y="1278876"/>
            <a:ext cx="5168723" cy="341797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1D498B"/>
              </a:buClr>
              <a:buNone/>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RESULTS ‌</a:t>
            </a:r>
            <a:endParaRPr kumimoji="0" lang="en-US" sz="2000" i="0" u="none" strike="noStrike" kern="1200" cap="none" spc="0" normalizeH="0" baseline="0" noProof="0" dirty="0">
              <a:ln>
                <a:noFill/>
              </a:ln>
              <a:effectLst/>
              <a:highlight>
                <a:srgbClr val="004A86"/>
              </a:highlight>
              <a:uLnTx/>
              <a:uFillTx/>
              <a:latin typeface="Arial" panose="020B0604020202020204"/>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F608F38C-5964-4D0B-8647-6510C588FF71}"/>
              </a:ext>
            </a:extLst>
          </p:cNvPr>
          <p:cNvCxnSpPr>
            <a:cxnSpLocks/>
          </p:cNvCxnSpPr>
          <p:nvPr/>
        </p:nvCxnSpPr>
        <p:spPr>
          <a:xfrm>
            <a:off x="6096000" y="1281113"/>
            <a:ext cx="0" cy="4714424"/>
          </a:xfrm>
          <a:prstGeom prst="line">
            <a:avLst/>
          </a:prstGeom>
          <a:noFill/>
          <a:ln w="9525" cap="flat" cmpd="sng" algn="ctr">
            <a:solidFill>
              <a:srgbClr val="1D498B">
                <a:shade val="95000"/>
                <a:satMod val="105000"/>
              </a:srgbClr>
            </a:solidFill>
            <a:prstDash val="solid"/>
          </a:ln>
          <a:effectLst/>
        </p:spPr>
      </p:cxnSp>
      <p:sp>
        <p:nvSpPr>
          <p:cNvPr id="12" name="Rectangle: Rounded Corners 11">
            <a:extLst>
              <a:ext uri="{FF2B5EF4-FFF2-40B4-BE49-F238E27FC236}">
                <a16:creationId xmlns:a16="http://schemas.microsoft.com/office/drawing/2014/main" id="{F1E07B2D-50FC-4AA5-B344-BB20499C5640}"/>
              </a:ext>
            </a:extLst>
          </p:cNvPr>
          <p:cNvSpPr/>
          <p:nvPr/>
        </p:nvSpPr>
        <p:spPr>
          <a:xfrm>
            <a:off x="469172" y="4339765"/>
            <a:ext cx="5442853" cy="6516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Patients with biopsy-proven NAFLD in tertiary </a:t>
            </a:r>
            <a:r>
              <a:rPr lang="en-US" dirty="0" err="1"/>
              <a:t>centres</a:t>
            </a:r>
            <a:r>
              <a:rPr lang="en-US" dirty="0"/>
              <a:t> from Italy, Australia, and the UK (n=958)</a:t>
            </a:r>
          </a:p>
        </p:txBody>
      </p:sp>
      <p:sp>
        <p:nvSpPr>
          <p:cNvPr id="13" name="Rectangle: Rounded Corners 12">
            <a:extLst>
              <a:ext uri="{FF2B5EF4-FFF2-40B4-BE49-F238E27FC236}">
                <a16:creationId xmlns:a16="http://schemas.microsoft.com/office/drawing/2014/main" id="{72A3C198-F5EC-40BC-9AE0-02B51EB5672B}"/>
              </a:ext>
            </a:extLst>
          </p:cNvPr>
          <p:cNvSpPr/>
          <p:nvPr/>
        </p:nvSpPr>
        <p:spPr>
          <a:xfrm>
            <a:off x="469173" y="5359712"/>
            <a:ext cx="5442852" cy="84185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Clinical and biochemical data, including serum ferritin levels, collected at baseline and follow up (median 90 months)</a:t>
            </a:r>
          </a:p>
        </p:txBody>
      </p:sp>
      <p:cxnSp>
        <p:nvCxnSpPr>
          <p:cNvPr id="15" name="Straight Arrow Connector 14">
            <a:extLst>
              <a:ext uri="{FF2B5EF4-FFF2-40B4-BE49-F238E27FC236}">
                <a16:creationId xmlns:a16="http://schemas.microsoft.com/office/drawing/2014/main" id="{3439E4B6-2908-41BA-8DD1-BE4AC4C6AD64}"/>
              </a:ext>
            </a:extLst>
          </p:cNvPr>
          <p:cNvCxnSpPr>
            <a:cxnSpLocks/>
            <a:stCxn id="12" idx="2"/>
            <a:endCxn id="13" idx="0"/>
          </p:cNvCxnSpPr>
          <p:nvPr/>
        </p:nvCxnSpPr>
        <p:spPr>
          <a:xfrm>
            <a:off x="3190599" y="4991426"/>
            <a:ext cx="0" cy="368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FF5644AA-26E2-4315-8E15-49DBB2B07248}"/>
              </a:ext>
            </a:extLst>
          </p:cNvPr>
          <p:cNvGraphicFramePr>
            <a:graphicFrameLocks noGrp="1"/>
          </p:cNvGraphicFramePr>
          <p:nvPr>
            <p:extLst>
              <p:ext uri="{D42A27DB-BD31-4B8C-83A1-F6EECF244321}">
                <p14:modId xmlns:p14="http://schemas.microsoft.com/office/powerpoint/2010/main" val="4059618290"/>
              </p:ext>
            </p:extLst>
          </p:nvPr>
        </p:nvGraphicFramePr>
        <p:xfrm>
          <a:off x="6244686" y="1675833"/>
          <a:ext cx="5568763" cy="2005920"/>
        </p:xfrm>
        <a:graphic>
          <a:graphicData uri="http://schemas.openxmlformats.org/drawingml/2006/table">
            <a:tbl>
              <a:tblPr firstRow="1" bandRow="1">
                <a:tableStyleId>{5C22544A-7EE6-4342-B048-85BDC9FD1C3A}</a:tableStyleId>
              </a:tblPr>
              <a:tblGrid>
                <a:gridCol w="3652349">
                  <a:extLst>
                    <a:ext uri="{9D8B030D-6E8A-4147-A177-3AD203B41FA5}">
                      <a16:colId xmlns:a16="http://schemas.microsoft.com/office/drawing/2014/main" val="1256875233"/>
                    </a:ext>
                  </a:extLst>
                </a:gridCol>
                <a:gridCol w="1916414">
                  <a:extLst>
                    <a:ext uri="{9D8B030D-6E8A-4147-A177-3AD203B41FA5}">
                      <a16:colId xmlns:a16="http://schemas.microsoft.com/office/drawing/2014/main" val="31420147"/>
                    </a:ext>
                  </a:extLst>
                </a:gridCol>
              </a:tblGrid>
              <a:tr h="0">
                <a:tc gridSpan="2">
                  <a:txBody>
                    <a:bodyPr/>
                    <a:lstStyle/>
                    <a:p>
                      <a:pPr algn="l"/>
                      <a:r>
                        <a:rPr lang="en-GB" dirty="0"/>
                        <a:t>Baseline demographics (N=958)</a:t>
                      </a:r>
                      <a:endParaRPr lang="en-US" dirty="0"/>
                    </a:p>
                  </a:txBody>
                  <a:tcPr marL="36000" marR="36000" marT="36000" marB="36000"/>
                </a:tc>
                <a:tc hMerge="1">
                  <a:txBody>
                    <a:bodyPr/>
                    <a:lstStyle/>
                    <a:p>
                      <a:endParaRPr lang="en-US" dirty="0"/>
                    </a:p>
                  </a:txBody>
                  <a:tcPr/>
                </a:tc>
                <a:extLst>
                  <a:ext uri="{0D108BD9-81ED-4DB2-BD59-A6C34878D82A}">
                    <a16:rowId xmlns:a16="http://schemas.microsoft.com/office/drawing/2014/main" val="2271322631"/>
                  </a:ext>
                </a:extLst>
              </a:tr>
              <a:tr h="0">
                <a:tc>
                  <a:txBody>
                    <a:bodyPr/>
                    <a:lstStyle/>
                    <a:p>
                      <a:r>
                        <a:rPr lang="en-GB" dirty="0"/>
                        <a:t>Age, median (range), years</a:t>
                      </a:r>
                      <a:endParaRPr lang="en-US" dirty="0"/>
                    </a:p>
                  </a:txBody>
                  <a:tcPr marL="36000" marR="36000" marT="36000" marB="36000"/>
                </a:tc>
                <a:tc>
                  <a:txBody>
                    <a:bodyPr/>
                    <a:lstStyle/>
                    <a:p>
                      <a:pPr algn="ctr"/>
                      <a:r>
                        <a:rPr lang="en-GB" dirty="0"/>
                        <a:t>47 (15–78)</a:t>
                      </a:r>
                      <a:endParaRPr lang="en-US" dirty="0"/>
                    </a:p>
                  </a:txBody>
                  <a:tcPr marL="36000" marR="36000" marT="36000" marB="36000"/>
                </a:tc>
                <a:extLst>
                  <a:ext uri="{0D108BD9-81ED-4DB2-BD59-A6C34878D82A}">
                    <a16:rowId xmlns:a16="http://schemas.microsoft.com/office/drawing/2014/main" val="173318622"/>
                  </a:ext>
                </a:extLst>
              </a:tr>
              <a:tr h="0">
                <a:tc>
                  <a:txBody>
                    <a:bodyPr/>
                    <a:lstStyle/>
                    <a:p>
                      <a:r>
                        <a:rPr lang="en-GB" dirty="0"/>
                        <a:t>BMI, median (range</a:t>
                      </a:r>
                      <a:r>
                        <a:rPr lang="en-GB" baseline="0" dirty="0"/>
                        <a:t>), k</a:t>
                      </a:r>
                      <a:r>
                        <a:rPr lang="en-GB" dirty="0"/>
                        <a:t>g/m</a:t>
                      </a:r>
                      <a:r>
                        <a:rPr lang="en-GB" baseline="30000" dirty="0"/>
                        <a:t>2</a:t>
                      </a:r>
                      <a:endParaRPr lang="en-US" dirty="0"/>
                    </a:p>
                  </a:txBody>
                  <a:tcPr marL="36000" marR="36000" marT="36000" marB="36000"/>
                </a:tc>
                <a:tc>
                  <a:txBody>
                    <a:bodyPr/>
                    <a:lstStyle/>
                    <a:p>
                      <a:pPr algn="ctr"/>
                      <a:r>
                        <a:rPr lang="en-GB" dirty="0"/>
                        <a:t>28.6 (17.8–58.8)</a:t>
                      </a:r>
                      <a:endParaRPr lang="en-US" dirty="0"/>
                    </a:p>
                  </a:txBody>
                  <a:tcPr marL="36000" marR="36000" marT="36000" marB="36000"/>
                </a:tc>
                <a:extLst>
                  <a:ext uri="{0D108BD9-81ED-4DB2-BD59-A6C34878D82A}">
                    <a16:rowId xmlns:a16="http://schemas.microsoft.com/office/drawing/2014/main" val="167380021"/>
                  </a:ext>
                </a:extLst>
              </a:tr>
              <a:tr h="0">
                <a:tc>
                  <a:txBody>
                    <a:bodyPr/>
                    <a:lstStyle/>
                    <a:p>
                      <a:r>
                        <a:rPr lang="en-GB" dirty="0"/>
                        <a:t>Histological NASH, n (%)</a:t>
                      </a:r>
                      <a:endParaRPr lang="en-US" dirty="0"/>
                    </a:p>
                  </a:txBody>
                  <a:tcPr marL="36000" marR="36000" marT="36000" marB="36000"/>
                </a:tc>
                <a:tc>
                  <a:txBody>
                    <a:bodyPr/>
                    <a:lstStyle/>
                    <a:p>
                      <a:pPr algn="ctr"/>
                      <a:r>
                        <a:rPr lang="en-GB" dirty="0"/>
                        <a:t>634 (66.2)</a:t>
                      </a:r>
                      <a:endParaRPr lang="en-US" dirty="0"/>
                    </a:p>
                  </a:txBody>
                  <a:tcPr marL="36000" marR="36000" marT="36000" marB="36000"/>
                </a:tc>
                <a:extLst>
                  <a:ext uri="{0D108BD9-81ED-4DB2-BD59-A6C34878D82A}">
                    <a16:rowId xmlns:a16="http://schemas.microsoft.com/office/drawing/2014/main" val="41894263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Fibrosis stage </a:t>
                      </a:r>
                      <a:r>
                        <a:rPr lang="en-US" dirty="0"/>
                        <a:t>F1–2</a:t>
                      </a:r>
                      <a:r>
                        <a:rPr lang="en-GB" dirty="0"/>
                        <a:t>, 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Fibrosis stage </a:t>
                      </a:r>
                      <a:r>
                        <a:rPr lang="en-US" dirty="0"/>
                        <a:t>F3–4</a:t>
                      </a:r>
                      <a:r>
                        <a:rPr lang="en-GB" dirty="0"/>
                        <a:t>, n (%)</a:t>
                      </a:r>
                    </a:p>
                  </a:txBody>
                  <a:tcPr marL="36000" marR="36000" marT="36000" marB="36000"/>
                </a:tc>
                <a:tc>
                  <a:txBody>
                    <a:bodyPr/>
                    <a:lstStyle/>
                    <a:p>
                      <a:pPr algn="ctr"/>
                      <a:r>
                        <a:rPr lang="en-US" dirty="0"/>
                        <a:t>732 (76.4)</a:t>
                      </a:r>
                    </a:p>
                    <a:p>
                      <a:pPr algn="ctr"/>
                      <a:r>
                        <a:rPr lang="en-US" dirty="0"/>
                        <a:t>221 (23.1)</a:t>
                      </a:r>
                    </a:p>
                  </a:txBody>
                  <a:tcPr marL="36000" marR="36000" marT="36000" marB="36000"/>
                </a:tc>
                <a:extLst>
                  <a:ext uri="{0D108BD9-81ED-4DB2-BD59-A6C34878D82A}">
                    <a16:rowId xmlns:a16="http://schemas.microsoft.com/office/drawing/2014/main" val="1057220906"/>
                  </a:ext>
                </a:extLst>
              </a:tr>
            </a:tbl>
          </a:graphicData>
        </a:graphic>
      </p:graphicFrame>
      <p:graphicFrame>
        <p:nvGraphicFramePr>
          <p:cNvPr id="25" name="Table 24">
            <a:extLst>
              <a:ext uri="{FF2B5EF4-FFF2-40B4-BE49-F238E27FC236}">
                <a16:creationId xmlns:a16="http://schemas.microsoft.com/office/drawing/2014/main" id="{7709B460-FFC2-4857-AB5E-EF8A7B0C7EB9}"/>
              </a:ext>
            </a:extLst>
          </p:cNvPr>
          <p:cNvGraphicFramePr>
            <a:graphicFrameLocks noGrp="1"/>
          </p:cNvGraphicFramePr>
          <p:nvPr>
            <p:extLst>
              <p:ext uri="{D42A27DB-BD31-4B8C-83A1-F6EECF244321}">
                <p14:modId xmlns:p14="http://schemas.microsoft.com/office/powerpoint/2010/main" val="2351105297"/>
              </p:ext>
            </p:extLst>
          </p:nvPr>
        </p:nvGraphicFramePr>
        <p:xfrm>
          <a:off x="6244686" y="3866059"/>
          <a:ext cx="5568762" cy="2077920"/>
        </p:xfrm>
        <a:graphic>
          <a:graphicData uri="http://schemas.openxmlformats.org/drawingml/2006/table">
            <a:tbl>
              <a:tblPr firstRow="1" bandRow="1">
                <a:tableStyleId>{5C22544A-7EE6-4342-B048-85BDC9FD1C3A}</a:tableStyleId>
              </a:tblPr>
              <a:tblGrid>
                <a:gridCol w="3652349">
                  <a:extLst>
                    <a:ext uri="{9D8B030D-6E8A-4147-A177-3AD203B41FA5}">
                      <a16:colId xmlns:a16="http://schemas.microsoft.com/office/drawing/2014/main" val="1256875233"/>
                    </a:ext>
                  </a:extLst>
                </a:gridCol>
                <a:gridCol w="1916413">
                  <a:extLst>
                    <a:ext uri="{9D8B030D-6E8A-4147-A177-3AD203B41FA5}">
                      <a16:colId xmlns:a16="http://schemas.microsoft.com/office/drawing/2014/main" val="31420147"/>
                    </a:ext>
                  </a:extLst>
                </a:gridCol>
              </a:tblGrid>
              <a:tr h="169390">
                <a:tc gridSpan="2">
                  <a:txBody>
                    <a:bodyPr/>
                    <a:lstStyle/>
                    <a:p>
                      <a:pPr algn="l"/>
                      <a:r>
                        <a:rPr lang="en-GB" dirty="0"/>
                        <a:t>After a median follow up of 90 months (N=958)</a:t>
                      </a:r>
                      <a:endParaRPr lang="en-US" dirty="0"/>
                    </a:p>
                  </a:txBody>
                  <a:tcPr marL="36000" marR="36000" marT="36000" marB="36000"/>
                </a:tc>
                <a:tc hMerge="1">
                  <a:txBody>
                    <a:bodyPr/>
                    <a:lstStyle/>
                    <a:p>
                      <a:endParaRPr lang="en-US" dirty="0"/>
                    </a:p>
                  </a:txBody>
                  <a:tcPr/>
                </a:tc>
                <a:extLst>
                  <a:ext uri="{0D108BD9-81ED-4DB2-BD59-A6C34878D82A}">
                    <a16:rowId xmlns:a16="http://schemas.microsoft.com/office/drawing/2014/main" val="2271322631"/>
                  </a:ext>
                </a:extLst>
              </a:tr>
              <a:tr h="319130">
                <a:tc>
                  <a:txBody>
                    <a:bodyPr/>
                    <a:lstStyle/>
                    <a:p>
                      <a:r>
                        <a:rPr lang="en-GB" dirty="0"/>
                        <a:t>Liver disease progression,</a:t>
                      </a:r>
                      <a:r>
                        <a:rPr lang="en-US" sz="1800" kern="1200" dirty="0">
                          <a:solidFill>
                            <a:schemeClr val="dk1"/>
                          </a:solidFill>
                          <a:effectLst/>
                          <a:latin typeface="+mn-lt"/>
                          <a:ea typeface="+mn-ea"/>
                          <a:cs typeface="+mn-cs"/>
                        </a:rPr>
                        <a:t> n (%)</a:t>
                      </a:r>
                      <a:endParaRPr lang="en-US" dirty="0"/>
                    </a:p>
                  </a:txBody>
                  <a:tcPr marL="36000" marR="36000" marT="36000" marB="36000"/>
                </a:tc>
                <a:tc>
                  <a:txBody>
                    <a:bodyPr/>
                    <a:lstStyle/>
                    <a:p>
                      <a:pPr algn="ctr"/>
                      <a:r>
                        <a:rPr lang="en-GB" dirty="0"/>
                        <a:t>78 (8.1)</a:t>
                      </a:r>
                      <a:endParaRPr lang="en-US" dirty="0"/>
                    </a:p>
                  </a:txBody>
                  <a:tcPr marL="36000" marR="36000" marT="36000" marB="36000"/>
                </a:tc>
                <a:extLst>
                  <a:ext uri="{0D108BD9-81ED-4DB2-BD59-A6C34878D82A}">
                    <a16:rowId xmlns:a16="http://schemas.microsoft.com/office/drawing/2014/main" val="173318622"/>
                  </a:ext>
                </a:extLst>
              </a:tr>
              <a:tr h="319130">
                <a:tc>
                  <a:txBody>
                    <a:bodyPr/>
                    <a:lstStyle/>
                    <a:p>
                      <a:r>
                        <a:rPr lang="en-GB" dirty="0"/>
                        <a:t>HCC,</a:t>
                      </a:r>
                      <a:r>
                        <a:rPr lang="en-US" sz="1800" kern="1200" dirty="0">
                          <a:solidFill>
                            <a:schemeClr val="dk1"/>
                          </a:solidFill>
                          <a:effectLst/>
                          <a:latin typeface="+mn-lt"/>
                          <a:ea typeface="+mn-ea"/>
                          <a:cs typeface="+mn-cs"/>
                        </a:rPr>
                        <a:t> n (%)</a:t>
                      </a:r>
                      <a:endParaRPr lang="en-US" dirty="0"/>
                    </a:p>
                  </a:txBody>
                  <a:tcPr marL="36000" marR="36000" marT="36000" marB="36000"/>
                </a:tc>
                <a:tc>
                  <a:txBody>
                    <a:bodyPr/>
                    <a:lstStyle/>
                    <a:p>
                      <a:pPr algn="ctr"/>
                      <a:r>
                        <a:rPr lang="en-US" dirty="0"/>
                        <a:t>17 (1.8)</a:t>
                      </a:r>
                    </a:p>
                  </a:txBody>
                  <a:tcPr marL="36000" marR="36000" marT="36000" marB="36000"/>
                </a:tc>
                <a:extLst>
                  <a:ext uri="{0D108BD9-81ED-4DB2-BD59-A6C34878D82A}">
                    <a16:rowId xmlns:a16="http://schemas.microsoft.com/office/drawing/2014/main" val="167380021"/>
                  </a:ext>
                </a:extLst>
              </a:tr>
              <a:tr h="319130">
                <a:tc>
                  <a:txBody>
                    <a:bodyPr/>
                    <a:lstStyle/>
                    <a:p>
                      <a:r>
                        <a:rPr lang="en-GB" dirty="0"/>
                        <a:t>Cardiac events,</a:t>
                      </a:r>
                      <a:r>
                        <a:rPr lang="en-US" sz="1800" kern="1200" dirty="0">
                          <a:solidFill>
                            <a:schemeClr val="dk1"/>
                          </a:solidFill>
                          <a:effectLst/>
                          <a:latin typeface="+mn-lt"/>
                          <a:ea typeface="+mn-ea"/>
                          <a:cs typeface="+mn-cs"/>
                        </a:rPr>
                        <a:t> n (%)</a:t>
                      </a:r>
                      <a:endParaRPr lang="en-US" dirty="0"/>
                    </a:p>
                  </a:txBody>
                  <a:tcPr marL="36000" marR="36000" marT="36000" marB="36000"/>
                </a:tc>
                <a:tc>
                  <a:txBody>
                    <a:bodyPr/>
                    <a:lstStyle/>
                    <a:p>
                      <a:pPr algn="ctr"/>
                      <a:r>
                        <a:rPr lang="en-US" dirty="0"/>
                        <a:t>88 (9.2) </a:t>
                      </a:r>
                    </a:p>
                  </a:txBody>
                  <a:tcPr marL="36000" marR="36000" marT="36000" marB="36000"/>
                </a:tc>
                <a:extLst>
                  <a:ext uri="{0D108BD9-81ED-4DB2-BD59-A6C34878D82A}">
                    <a16:rowId xmlns:a16="http://schemas.microsoft.com/office/drawing/2014/main" val="4189426309"/>
                  </a:ext>
                </a:extLst>
              </a:tr>
              <a:tr h="0">
                <a:tc>
                  <a:txBody>
                    <a:bodyPr/>
                    <a:lstStyle/>
                    <a:p>
                      <a:r>
                        <a:rPr lang="en-GB" dirty="0"/>
                        <a:t>Extra-hepatic cancers,</a:t>
                      </a:r>
                      <a:r>
                        <a:rPr lang="en-US" sz="1800" kern="1200" dirty="0">
                          <a:solidFill>
                            <a:schemeClr val="dk1"/>
                          </a:solidFill>
                          <a:effectLst/>
                          <a:latin typeface="+mn-lt"/>
                          <a:ea typeface="+mn-ea"/>
                          <a:cs typeface="+mn-cs"/>
                        </a:rPr>
                        <a:t> n (%)</a:t>
                      </a:r>
                      <a:endParaRPr lang="en-US" dirty="0"/>
                    </a:p>
                  </a:txBody>
                  <a:tcPr marL="36000" marR="36000" marT="36000" marB="36000"/>
                </a:tc>
                <a:tc>
                  <a:txBody>
                    <a:bodyPr/>
                    <a:lstStyle/>
                    <a:p>
                      <a:pPr algn="ctr"/>
                      <a:r>
                        <a:rPr lang="en-GB" dirty="0"/>
                        <a:t>80 (8.4)</a:t>
                      </a:r>
                      <a:endParaRPr lang="en-US" dirty="0"/>
                    </a:p>
                  </a:txBody>
                  <a:tcPr marL="36000" marR="36000" marT="36000" marB="36000"/>
                </a:tc>
                <a:extLst>
                  <a:ext uri="{0D108BD9-81ED-4DB2-BD59-A6C34878D82A}">
                    <a16:rowId xmlns:a16="http://schemas.microsoft.com/office/drawing/2014/main" val="1057220906"/>
                  </a:ext>
                </a:extLst>
              </a:tr>
              <a:tr h="0">
                <a:tc>
                  <a:txBody>
                    <a:bodyPr/>
                    <a:lstStyle/>
                    <a:p>
                      <a:r>
                        <a:rPr lang="en-GB" dirty="0"/>
                        <a:t>Death,</a:t>
                      </a:r>
                      <a:r>
                        <a:rPr lang="en-US" sz="1800" kern="1200" dirty="0">
                          <a:solidFill>
                            <a:schemeClr val="dk1"/>
                          </a:solidFill>
                          <a:effectLst/>
                          <a:latin typeface="+mn-lt"/>
                          <a:ea typeface="+mn-ea"/>
                          <a:cs typeface="+mn-cs"/>
                        </a:rPr>
                        <a:t> n (%)</a:t>
                      </a:r>
                      <a:endParaRPr lang="en-US" dirty="0"/>
                    </a:p>
                  </a:txBody>
                  <a:tcPr marL="36000" marR="36000" marT="36000" marB="36000"/>
                </a:tc>
                <a:tc>
                  <a:txBody>
                    <a:bodyPr/>
                    <a:lstStyle/>
                    <a:p>
                      <a:pPr algn="ctr"/>
                      <a:r>
                        <a:rPr lang="en-GB" dirty="0"/>
                        <a:t>22 (2.3)</a:t>
                      </a:r>
                      <a:endParaRPr lang="en-US" dirty="0"/>
                    </a:p>
                  </a:txBody>
                  <a:tcPr marL="36000" marR="36000" marT="36000" marB="36000"/>
                </a:tc>
                <a:extLst>
                  <a:ext uri="{0D108BD9-81ED-4DB2-BD59-A6C34878D82A}">
                    <a16:rowId xmlns:a16="http://schemas.microsoft.com/office/drawing/2014/main" val="3491832513"/>
                  </a:ext>
                </a:extLst>
              </a:tr>
            </a:tbl>
          </a:graphicData>
        </a:graphic>
      </p:graphicFrame>
    </p:spTree>
    <p:extLst>
      <p:ext uri="{BB962C8B-B14F-4D97-AF65-F5344CB8AC3E}">
        <p14:creationId xmlns:p14="http://schemas.microsoft.com/office/powerpoint/2010/main" val="258591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73AD2-255C-491E-B3C7-2FF92CAD2171}"/>
              </a:ext>
            </a:extLst>
          </p:cNvPr>
          <p:cNvSpPr>
            <a:spLocks noGrp="1"/>
          </p:cNvSpPr>
          <p:nvPr>
            <p:ph type="title"/>
          </p:nvPr>
        </p:nvSpPr>
        <p:spPr/>
        <p:txBody>
          <a:bodyPr>
            <a:normAutofit fontScale="90000"/>
          </a:bodyPr>
          <a:lstStyle/>
          <a:p>
            <a:r>
              <a:rPr lang="en-US" dirty="0" err="1"/>
              <a:t>Hyperferritinaemia</a:t>
            </a:r>
            <a:r>
              <a:rPr lang="en-US" dirty="0"/>
              <a:t> and long-term outcomes in NAFLD patients: </a:t>
            </a:r>
            <a:br>
              <a:rPr lang="en-US" dirty="0"/>
            </a:br>
            <a:r>
              <a:rPr lang="en-US" dirty="0"/>
              <a:t>A longitudinal </a:t>
            </a:r>
            <a:r>
              <a:rPr lang="en-US" dirty="0" err="1"/>
              <a:t>multicentre</a:t>
            </a:r>
            <a:r>
              <a:rPr lang="en-US" dirty="0"/>
              <a:t> study</a:t>
            </a:r>
          </a:p>
        </p:txBody>
      </p:sp>
      <p:sp>
        <p:nvSpPr>
          <p:cNvPr id="3" name="Text Placeholder 2">
            <a:extLst>
              <a:ext uri="{FF2B5EF4-FFF2-40B4-BE49-F238E27FC236}">
                <a16:creationId xmlns:a16="http://schemas.microsoft.com/office/drawing/2014/main" id="{211095AB-9B83-4D89-AD88-9DA71036A5E4}"/>
              </a:ext>
            </a:extLst>
          </p:cNvPr>
          <p:cNvSpPr>
            <a:spLocks noGrp="1"/>
          </p:cNvSpPr>
          <p:nvPr>
            <p:ph type="body" sz="quarter" idx="10"/>
          </p:nvPr>
        </p:nvSpPr>
        <p:spPr/>
        <p:txBody>
          <a:bodyPr/>
          <a:lstStyle/>
          <a:p>
            <a:r>
              <a:rPr lang="en-GB" dirty="0"/>
              <a:t>Younes R, et al. NAFLD Summit 2019; P01-07YI </a:t>
            </a:r>
            <a:endParaRPr lang="en-US" dirty="0"/>
          </a:p>
        </p:txBody>
      </p:sp>
      <p:sp>
        <p:nvSpPr>
          <p:cNvPr id="4" name="Content Placeholder 1">
            <a:extLst>
              <a:ext uri="{FF2B5EF4-FFF2-40B4-BE49-F238E27FC236}">
                <a16:creationId xmlns:a16="http://schemas.microsoft.com/office/drawing/2014/main" id="{BF01E970-FBDB-4BAC-8DE1-B051D87755D0}"/>
              </a:ext>
            </a:extLst>
          </p:cNvPr>
          <p:cNvSpPr txBox="1">
            <a:spLocks/>
          </p:cNvSpPr>
          <p:nvPr/>
        </p:nvSpPr>
        <p:spPr>
          <a:xfrm>
            <a:off x="425752" y="1340769"/>
            <a:ext cx="10851848" cy="3714310"/>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highlight>
                  <a:srgbClr val="004A86"/>
                </a:highlight>
                <a:latin typeface="Arial" panose="020B0604020202020204" pitchFamily="34" charset="0"/>
                <a:cs typeface="Arial" panose="020B0604020202020204" pitchFamily="34" charset="0"/>
              </a:rPr>
              <a:t> </a:t>
            </a:r>
            <a:r>
              <a:rPr lang="en-US" b="1" dirty="0">
                <a:solidFill>
                  <a:schemeClr val="bg1"/>
                </a:solidFill>
                <a:highlight>
                  <a:srgbClr val="004A86"/>
                </a:highlight>
                <a:latin typeface="Arial" panose="020B0604020202020204" pitchFamily="34" charset="0"/>
                <a:cs typeface="Arial" panose="020B0604020202020204" pitchFamily="34" charset="0"/>
              </a:rPr>
              <a:t>RESULTS (Cont.) </a:t>
            </a:r>
            <a:r>
              <a:rPr lang="en-US" b="1" dirty="0">
                <a:solidFill>
                  <a:schemeClr val="bg1"/>
                </a:solidFill>
                <a:highlight>
                  <a:srgbClr val="FEFCFC"/>
                </a:highlight>
                <a:latin typeface="Arial" panose="020B0604020202020204" pitchFamily="34" charset="0"/>
                <a:cs typeface="Arial" panose="020B0604020202020204" pitchFamily="34" charset="0"/>
              </a:rPr>
              <a:t>​ </a:t>
            </a:r>
          </a:p>
          <a:p>
            <a:pPr marL="216000" indent="-216000">
              <a:lnSpc>
                <a:spcPct val="115000"/>
              </a:lnSpc>
              <a:spcAft>
                <a:spcPts val="0"/>
              </a:spcAft>
            </a:pPr>
            <a:r>
              <a:rPr lang="en-US" dirty="0">
                <a:solidFill>
                  <a:srgbClr val="000000"/>
                </a:solidFill>
                <a:ea typeface="Times New Roman" panose="02020603050405020304" pitchFamily="18" charset="0"/>
              </a:rPr>
              <a:t>Ferritin was significantly lower in F0–2 vs F3–4 patients (p=0.003), with a small decrease in F4 patients</a:t>
            </a:r>
          </a:p>
          <a:p>
            <a:pPr marL="616050" lvl="1" indent="-216000">
              <a:lnSpc>
                <a:spcPct val="115000"/>
              </a:lnSpc>
            </a:pPr>
            <a:r>
              <a:rPr lang="en-US" dirty="0">
                <a:solidFill>
                  <a:srgbClr val="000000"/>
                </a:solidFill>
                <a:ea typeface="Times New Roman" panose="02020603050405020304" pitchFamily="18" charset="0"/>
              </a:rPr>
              <a:t>No difference in NASH vs non-NASH patients </a:t>
            </a:r>
          </a:p>
          <a:p>
            <a:pPr marL="216000" indent="-216000">
              <a:lnSpc>
                <a:spcPct val="115000"/>
              </a:lnSpc>
              <a:spcAft>
                <a:spcPts val="0"/>
              </a:spcAft>
            </a:pPr>
            <a:r>
              <a:rPr lang="en-US" dirty="0">
                <a:solidFill>
                  <a:srgbClr val="000000"/>
                </a:solidFill>
                <a:ea typeface="Times New Roman" panose="02020603050405020304" pitchFamily="18" charset="0"/>
              </a:rPr>
              <a:t>Patients with diabetes tended to have higher serum ferritin levels (p=0.052)</a:t>
            </a:r>
          </a:p>
          <a:p>
            <a:pPr marL="216000" indent="-216000">
              <a:lnSpc>
                <a:spcPct val="115000"/>
              </a:lnSpc>
              <a:spcAft>
                <a:spcPts val="0"/>
              </a:spcAft>
            </a:pPr>
            <a:r>
              <a:rPr lang="en-US" dirty="0">
                <a:solidFill>
                  <a:srgbClr val="000000"/>
                </a:solidFill>
                <a:ea typeface="Times New Roman" panose="02020603050405020304" pitchFamily="18" charset="0"/>
              </a:rPr>
              <a:t>Ferritin values &gt;400 µg/L predicted advanced fibrosis prevalence </a:t>
            </a:r>
          </a:p>
          <a:p>
            <a:pPr marL="616050" lvl="1" indent="-216000">
              <a:lnSpc>
                <a:spcPct val="115000"/>
              </a:lnSpc>
            </a:pPr>
            <a:r>
              <a:rPr lang="en-US" dirty="0">
                <a:solidFill>
                  <a:srgbClr val="000000"/>
                </a:solidFill>
                <a:ea typeface="Times New Roman" panose="02020603050405020304" pitchFamily="18" charset="0"/>
              </a:rPr>
              <a:t>Univariate analysis: OR 1.8 (1.2–2.6); p=0.001</a:t>
            </a:r>
          </a:p>
          <a:p>
            <a:pPr marL="616050" lvl="1" indent="-216000">
              <a:lnSpc>
                <a:spcPct val="115000"/>
              </a:lnSpc>
            </a:pPr>
            <a:r>
              <a:rPr lang="en-US" dirty="0">
                <a:solidFill>
                  <a:srgbClr val="000000"/>
                </a:solidFill>
                <a:ea typeface="Times New Roman" panose="02020603050405020304" pitchFamily="18" charset="0"/>
              </a:rPr>
              <a:t>Multivariate analysis: OR 2.12 (1.4–3.2); p&lt;0.001</a:t>
            </a:r>
          </a:p>
          <a:p>
            <a:pPr marL="216000" indent="-216000">
              <a:lnSpc>
                <a:spcPct val="115000"/>
              </a:lnSpc>
              <a:spcAft>
                <a:spcPts val="0"/>
              </a:spcAft>
            </a:pPr>
            <a:r>
              <a:rPr lang="en-US" dirty="0">
                <a:solidFill>
                  <a:srgbClr val="000000"/>
                </a:solidFill>
                <a:ea typeface="Times New Roman" panose="02020603050405020304" pitchFamily="18" charset="0"/>
              </a:rPr>
              <a:t>Patients with ferritin &gt;400 µg/L had poorer survival at univariate analysis (log-rank p=0.033)</a:t>
            </a:r>
          </a:p>
          <a:p>
            <a:pPr marL="616050" lvl="1" indent="-216000">
              <a:lnSpc>
                <a:spcPct val="115000"/>
              </a:lnSpc>
            </a:pPr>
            <a:r>
              <a:rPr lang="en-US" dirty="0">
                <a:solidFill>
                  <a:srgbClr val="000000"/>
                </a:solidFill>
                <a:ea typeface="Times New Roman" panose="02020603050405020304" pitchFamily="18" charset="0"/>
              </a:rPr>
              <a:t>In the Cox regression multivariate model, only diabetes independently predicted mortality </a:t>
            </a:r>
            <a:br>
              <a:rPr lang="en-US" dirty="0">
                <a:solidFill>
                  <a:srgbClr val="000000"/>
                </a:solidFill>
                <a:ea typeface="Times New Roman" panose="02020603050405020304" pitchFamily="18" charset="0"/>
              </a:rPr>
            </a:br>
            <a:r>
              <a:rPr lang="en-US" dirty="0">
                <a:solidFill>
                  <a:srgbClr val="000000"/>
                </a:solidFill>
                <a:ea typeface="Times New Roman" panose="02020603050405020304" pitchFamily="18" charset="0"/>
              </a:rPr>
              <a:t>(OR 2.7 [1.1–7.1]; p&lt;0.001)</a:t>
            </a:r>
          </a:p>
          <a:p>
            <a:pPr marL="216000" indent="-216000">
              <a:lnSpc>
                <a:spcPct val="115000"/>
              </a:lnSpc>
              <a:spcAft>
                <a:spcPts val="0"/>
              </a:spcAft>
            </a:pPr>
            <a:r>
              <a:rPr lang="en-US" dirty="0">
                <a:solidFill>
                  <a:srgbClr val="000000"/>
                </a:solidFill>
                <a:ea typeface="Times New Roman" panose="02020603050405020304" pitchFamily="18" charset="0"/>
              </a:rPr>
              <a:t>No correlation between elevated ferritin and liver events (including HCC)</a:t>
            </a:r>
          </a:p>
        </p:txBody>
      </p:sp>
    </p:spTree>
    <p:extLst>
      <p:ext uri="{BB962C8B-B14F-4D97-AF65-F5344CB8AC3E}">
        <p14:creationId xmlns:p14="http://schemas.microsoft.com/office/powerpoint/2010/main" val="131135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73AD2-255C-491E-B3C7-2FF92CAD2171}"/>
              </a:ext>
            </a:extLst>
          </p:cNvPr>
          <p:cNvSpPr>
            <a:spLocks noGrp="1"/>
          </p:cNvSpPr>
          <p:nvPr>
            <p:ph type="title"/>
          </p:nvPr>
        </p:nvSpPr>
        <p:spPr/>
        <p:txBody>
          <a:bodyPr>
            <a:normAutofit fontScale="90000"/>
          </a:bodyPr>
          <a:lstStyle/>
          <a:p>
            <a:r>
              <a:rPr lang="en-US" dirty="0" err="1"/>
              <a:t>Hyperferritinaemia</a:t>
            </a:r>
            <a:r>
              <a:rPr lang="en-US" dirty="0"/>
              <a:t> and long-term outcomes in NAFLD patients: </a:t>
            </a:r>
            <a:br>
              <a:rPr lang="en-US" dirty="0"/>
            </a:br>
            <a:r>
              <a:rPr lang="en-US" dirty="0"/>
              <a:t>A longitudinal </a:t>
            </a:r>
            <a:r>
              <a:rPr lang="en-US" dirty="0" err="1"/>
              <a:t>multicentre</a:t>
            </a:r>
            <a:r>
              <a:rPr lang="en-US" dirty="0"/>
              <a:t> study</a:t>
            </a:r>
          </a:p>
        </p:txBody>
      </p:sp>
      <p:sp>
        <p:nvSpPr>
          <p:cNvPr id="3" name="Text Placeholder 2">
            <a:extLst>
              <a:ext uri="{FF2B5EF4-FFF2-40B4-BE49-F238E27FC236}">
                <a16:creationId xmlns:a16="http://schemas.microsoft.com/office/drawing/2014/main" id="{211095AB-9B83-4D89-AD88-9DA71036A5E4}"/>
              </a:ext>
            </a:extLst>
          </p:cNvPr>
          <p:cNvSpPr>
            <a:spLocks noGrp="1"/>
          </p:cNvSpPr>
          <p:nvPr>
            <p:ph type="body" sz="quarter" idx="10"/>
          </p:nvPr>
        </p:nvSpPr>
        <p:spPr/>
        <p:txBody>
          <a:bodyPr/>
          <a:lstStyle/>
          <a:p>
            <a:r>
              <a:rPr lang="en-GB" dirty="0"/>
              <a:t>Younes R, et al. NAFLD Summit 2019; P01-07YI </a:t>
            </a:r>
            <a:endParaRPr lang="en-US" dirty="0"/>
          </a:p>
        </p:txBody>
      </p:sp>
      <p:sp>
        <p:nvSpPr>
          <p:cNvPr id="5" name="Content Placeholder 1">
            <a:extLst>
              <a:ext uri="{FF2B5EF4-FFF2-40B4-BE49-F238E27FC236}">
                <a16:creationId xmlns:a16="http://schemas.microsoft.com/office/drawing/2014/main" id="{A5DDEFC8-A650-4C81-8257-879B6E87BD94}"/>
              </a:ext>
            </a:extLst>
          </p:cNvPr>
          <p:cNvSpPr txBox="1">
            <a:spLocks/>
          </p:cNvSpPr>
          <p:nvPr/>
        </p:nvSpPr>
        <p:spPr>
          <a:xfrm>
            <a:off x="7836506" y="1335338"/>
            <a:ext cx="3736935" cy="3293209"/>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 CONCLUSIONS ​</a:t>
            </a:r>
            <a:r>
              <a:rPr lang="en-US" b="1" dirty="0">
                <a:solidFill>
                  <a:schemeClr val="bg1"/>
                </a:solidFill>
                <a:latin typeface="Arial" panose="020B0604020202020204" pitchFamily="34" charset="0"/>
                <a:cs typeface="Arial" panose="020B0604020202020204" pitchFamily="34" charset="0"/>
              </a:rPr>
              <a:t> </a:t>
            </a:r>
            <a:endParaRPr lang="en-US" dirty="0"/>
          </a:p>
          <a:p>
            <a:r>
              <a:rPr lang="en-US" dirty="0"/>
              <a:t>Increased serum ferritin levels correlate with more</a:t>
            </a:r>
            <a:br>
              <a:rPr lang="en-US" dirty="0"/>
            </a:br>
            <a:r>
              <a:rPr lang="en-US" dirty="0"/>
              <a:t>severe liver fibrosis in patients with NAFLD, but are not predictive of </a:t>
            </a:r>
            <a:br>
              <a:rPr lang="en-US" dirty="0"/>
            </a:br>
            <a:r>
              <a:rPr lang="en-US" dirty="0"/>
              <a:t>long-term outcomes</a:t>
            </a:r>
          </a:p>
          <a:p>
            <a:r>
              <a:rPr lang="en-US" dirty="0"/>
              <a:t>Diabetes was the strongest independent predictor of</a:t>
            </a:r>
            <a:br>
              <a:rPr lang="en-US" dirty="0"/>
            </a:br>
            <a:r>
              <a:rPr lang="en-US" dirty="0"/>
              <a:t>all-cause mortality</a:t>
            </a:r>
          </a:p>
        </p:txBody>
      </p:sp>
      <p:cxnSp>
        <p:nvCxnSpPr>
          <p:cNvPr id="6" name="Straight Connector 5">
            <a:extLst>
              <a:ext uri="{FF2B5EF4-FFF2-40B4-BE49-F238E27FC236}">
                <a16:creationId xmlns:a16="http://schemas.microsoft.com/office/drawing/2014/main" id="{A9FC48F8-0CAF-4B11-9967-9148E7B826CF}"/>
              </a:ext>
            </a:extLst>
          </p:cNvPr>
          <p:cNvCxnSpPr>
            <a:cxnSpLocks/>
          </p:cNvCxnSpPr>
          <p:nvPr/>
        </p:nvCxnSpPr>
        <p:spPr>
          <a:xfrm flipH="1" flipV="1">
            <a:off x="7739063" y="1409586"/>
            <a:ext cx="1" cy="4357919"/>
          </a:xfrm>
          <a:prstGeom prst="line">
            <a:avLst/>
          </a:prstGeom>
          <a:noFill/>
          <a:ln w="9525" cap="flat" cmpd="sng" algn="ctr">
            <a:solidFill>
              <a:srgbClr val="1D498B">
                <a:shade val="95000"/>
                <a:satMod val="105000"/>
              </a:srgbClr>
            </a:solidFill>
            <a:prstDash val="solid"/>
          </a:ln>
          <a:effectLst/>
        </p:spPr>
      </p:cxnSp>
      <p:sp>
        <p:nvSpPr>
          <p:cNvPr id="7" name="Content Placeholder 1">
            <a:extLst>
              <a:ext uri="{FF2B5EF4-FFF2-40B4-BE49-F238E27FC236}">
                <a16:creationId xmlns:a16="http://schemas.microsoft.com/office/drawing/2014/main" id="{B83C90D0-15C8-4EF5-85AC-D8E0F55E795A}"/>
              </a:ext>
            </a:extLst>
          </p:cNvPr>
          <p:cNvSpPr txBox="1">
            <a:spLocks/>
          </p:cNvSpPr>
          <p:nvPr/>
        </p:nvSpPr>
        <p:spPr>
          <a:xfrm>
            <a:off x="425752" y="1340769"/>
            <a:ext cx="10851848" cy="3714310"/>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highlight>
                  <a:srgbClr val="004A86"/>
                </a:highlight>
                <a:latin typeface="Arial" panose="020B0604020202020204" pitchFamily="34" charset="0"/>
                <a:cs typeface="Arial" panose="020B0604020202020204" pitchFamily="34" charset="0"/>
              </a:rPr>
              <a:t> </a:t>
            </a:r>
            <a:r>
              <a:rPr lang="en-US" b="1" dirty="0">
                <a:solidFill>
                  <a:schemeClr val="bg1"/>
                </a:solidFill>
                <a:highlight>
                  <a:srgbClr val="004A86"/>
                </a:highlight>
                <a:latin typeface="Arial" panose="020B0604020202020204" pitchFamily="34" charset="0"/>
                <a:cs typeface="Arial" panose="020B0604020202020204" pitchFamily="34" charset="0"/>
              </a:rPr>
              <a:t>RESULTS (Cont.) </a:t>
            </a:r>
            <a:r>
              <a:rPr lang="en-US" b="1" dirty="0">
                <a:solidFill>
                  <a:schemeClr val="bg1"/>
                </a:solidFill>
                <a:highlight>
                  <a:srgbClr val="FEFCFC"/>
                </a:highlight>
                <a:latin typeface="Arial" panose="020B0604020202020204" pitchFamily="34" charset="0"/>
                <a:cs typeface="Arial" panose="020B0604020202020204" pitchFamily="34" charset="0"/>
              </a:rPr>
              <a:t>​</a:t>
            </a:r>
          </a:p>
        </p:txBody>
      </p:sp>
      <p:pic>
        <p:nvPicPr>
          <p:cNvPr id="8" name="Immagine 2">
            <a:extLst>
              <a:ext uri="{FF2B5EF4-FFF2-40B4-BE49-F238E27FC236}">
                <a16:creationId xmlns:a16="http://schemas.microsoft.com/office/drawing/2014/main" id="{25834245-6DD1-4D6A-9CC5-37B88395EE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326"/>
          <a:stretch/>
        </p:blipFill>
        <p:spPr bwMode="auto">
          <a:xfrm>
            <a:off x="716831" y="1953457"/>
            <a:ext cx="6380575" cy="4536000"/>
          </a:xfrm>
          <a:prstGeom prst="rect">
            <a:avLst/>
          </a:prstGeom>
          <a:noFill/>
          <a:ln>
            <a:noFill/>
          </a:ln>
        </p:spPr>
      </p:pic>
      <p:sp>
        <p:nvSpPr>
          <p:cNvPr id="10" name="TextBox 9">
            <a:extLst>
              <a:ext uri="{FF2B5EF4-FFF2-40B4-BE49-F238E27FC236}">
                <a16:creationId xmlns:a16="http://schemas.microsoft.com/office/drawing/2014/main" id="{9C44DC8B-2330-4470-9089-33533AFC689B}"/>
              </a:ext>
            </a:extLst>
          </p:cNvPr>
          <p:cNvSpPr txBox="1"/>
          <p:nvPr/>
        </p:nvSpPr>
        <p:spPr>
          <a:xfrm>
            <a:off x="2283693" y="1855031"/>
            <a:ext cx="3024907" cy="369332"/>
          </a:xfrm>
          <a:prstGeom prst="rect">
            <a:avLst/>
          </a:prstGeom>
          <a:solidFill>
            <a:schemeClr val="bg1"/>
          </a:solidFill>
        </p:spPr>
        <p:txBody>
          <a:bodyPr wrap="square" rtlCol="0">
            <a:spAutoFit/>
          </a:bodyPr>
          <a:lstStyle/>
          <a:p>
            <a:pPr algn="ctr"/>
            <a:r>
              <a:rPr lang="en-GB" b="1" dirty="0"/>
              <a:t>Survival outcomes</a:t>
            </a:r>
            <a:endParaRPr lang="en-US" b="1" dirty="0"/>
          </a:p>
        </p:txBody>
      </p:sp>
      <p:sp>
        <p:nvSpPr>
          <p:cNvPr id="11" name="TextBox 10">
            <a:extLst>
              <a:ext uri="{FF2B5EF4-FFF2-40B4-BE49-F238E27FC236}">
                <a16:creationId xmlns:a16="http://schemas.microsoft.com/office/drawing/2014/main" id="{8C900CA7-26BA-4AA1-803C-C63343F35CE2}"/>
              </a:ext>
            </a:extLst>
          </p:cNvPr>
          <p:cNvSpPr txBox="1"/>
          <p:nvPr/>
        </p:nvSpPr>
        <p:spPr>
          <a:xfrm rot="16200000">
            <a:off x="-656791" y="3877462"/>
            <a:ext cx="3024907" cy="338554"/>
          </a:xfrm>
          <a:prstGeom prst="rect">
            <a:avLst/>
          </a:prstGeom>
          <a:solidFill>
            <a:schemeClr val="bg1"/>
          </a:solidFill>
        </p:spPr>
        <p:txBody>
          <a:bodyPr wrap="square" rtlCol="0">
            <a:spAutoFit/>
          </a:bodyPr>
          <a:lstStyle/>
          <a:p>
            <a:pPr algn="ctr"/>
            <a:r>
              <a:rPr lang="en-GB" sz="1600" dirty="0"/>
              <a:t>Cumulative survival</a:t>
            </a:r>
            <a:endParaRPr lang="en-US" sz="1600" dirty="0"/>
          </a:p>
        </p:txBody>
      </p:sp>
      <p:sp>
        <p:nvSpPr>
          <p:cNvPr id="12" name="TextBox 11">
            <a:extLst>
              <a:ext uri="{FF2B5EF4-FFF2-40B4-BE49-F238E27FC236}">
                <a16:creationId xmlns:a16="http://schemas.microsoft.com/office/drawing/2014/main" id="{9DC0444B-E663-4590-9EB4-49424715628C}"/>
              </a:ext>
            </a:extLst>
          </p:cNvPr>
          <p:cNvSpPr txBox="1"/>
          <p:nvPr/>
        </p:nvSpPr>
        <p:spPr>
          <a:xfrm>
            <a:off x="6296026" y="2676525"/>
            <a:ext cx="396000" cy="169277"/>
          </a:xfrm>
          <a:prstGeom prst="rect">
            <a:avLst/>
          </a:prstGeom>
          <a:solidFill>
            <a:schemeClr val="bg1"/>
          </a:solidFill>
        </p:spPr>
        <p:txBody>
          <a:bodyPr wrap="square" lIns="0" tIns="0" rIns="0" bIns="0" rtlCol="0" anchor="ctr">
            <a:spAutoFit/>
          </a:bodyPr>
          <a:lstStyle/>
          <a:p>
            <a:r>
              <a:rPr lang="en-GB" sz="1100" dirty="0"/>
              <a:t>NO</a:t>
            </a:r>
            <a:endParaRPr lang="en-US" sz="1100" dirty="0"/>
          </a:p>
        </p:txBody>
      </p:sp>
      <p:sp>
        <p:nvSpPr>
          <p:cNvPr id="13" name="TextBox 12">
            <a:extLst>
              <a:ext uri="{FF2B5EF4-FFF2-40B4-BE49-F238E27FC236}">
                <a16:creationId xmlns:a16="http://schemas.microsoft.com/office/drawing/2014/main" id="{D158CF1D-96E2-4261-907B-A9D6C046F6DE}"/>
              </a:ext>
            </a:extLst>
          </p:cNvPr>
          <p:cNvSpPr txBox="1"/>
          <p:nvPr/>
        </p:nvSpPr>
        <p:spPr>
          <a:xfrm>
            <a:off x="6296026" y="2822435"/>
            <a:ext cx="396000" cy="169277"/>
          </a:xfrm>
          <a:prstGeom prst="rect">
            <a:avLst/>
          </a:prstGeom>
          <a:solidFill>
            <a:schemeClr val="bg1"/>
          </a:solidFill>
        </p:spPr>
        <p:txBody>
          <a:bodyPr wrap="square" lIns="0" tIns="0" rIns="0" bIns="0" rtlCol="0" anchor="ctr">
            <a:spAutoFit/>
          </a:bodyPr>
          <a:lstStyle/>
          <a:p>
            <a:r>
              <a:rPr lang="en-GB" sz="1100" dirty="0"/>
              <a:t>YES</a:t>
            </a:r>
            <a:endParaRPr lang="en-US" sz="1100" dirty="0"/>
          </a:p>
        </p:txBody>
      </p:sp>
      <p:sp>
        <p:nvSpPr>
          <p:cNvPr id="14" name="TextBox 13">
            <a:extLst>
              <a:ext uri="{FF2B5EF4-FFF2-40B4-BE49-F238E27FC236}">
                <a16:creationId xmlns:a16="http://schemas.microsoft.com/office/drawing/2014/main" id="{E9D0751C-B184-42A0-8316-7305B5E689FF}"/>
              </a:ext>
            </a:extLst>
          </p:cNvPr>
          <p:cNvSpPr txBox="1"/>
          <p:nvPr/>
        </p:nvSpPr>
        <p:spPr>
          <a:xfrm>
            <a:off x="6296025" y="2983494"/>
            <a:ext cx="971546" cy="169277"/>
          </a:xfrm>
          <a:prstGeom prst="rect">
            <a:avLst/>
          </a:prstGeom>
          <a:solidFill>
            <a:schemeClr val="bg1"/>
          </a:solidFill>
        </p:spPr>
        <p:txBody>
          <a:bodyPr wrap="square" lIns="0" tIns="0" rIns="0" bIns="0" rtlCol="0" anchor="ctr">
            <a:spAutoFit/>
          </a:bodyPr>
          <a:lstStyle/>
          <a:p>
            <a:r>
              <a:rPr lang="en-GB" sz="1100" dirty="0"/>
              <a:t>NO: censored</a:t>
            </a:r>
            <a:endParaRPr lang="en-US" sz="1100" dirty="0"/>
          </a:p>
        </p:txBody>
      </p:sp>
      <p:sp>
        <p:nvSpPr>
          <p:cNvPr id="15" name="TextBox 14">
            <a:extLst>
              <a:ext uri="{FF2B5EF4-FFF2-40B4-BE49-F238E27FC236}">
                <a16:creationId xmlns:a16="http://schemas.microsoft.com/office/drawing/2014/main" id="{92ACA497-707D-4D54-BDAB-C382564BA379}"/>
              </a:ext>
            </a:extLst>
          </p:cNvPr>
          <p:cNvSpPr txBox="1"/>
          <p:nvPr/>
        </p:nvSpPr>
        <p:spPr>
          <a:xfrm>
            <a:off x="6296025" y="3141216"/>
            <a:ext cx="971529" cy="169277"/>
          </a:xfrm>
          <a:prstGeom prst="rect">
            <a:avLst/>
          </a:prstGeom>
          <a:solidFill>
            <a:schemeClr val="bg1"/>
          </a:solidFill>
        </p:spPr>
        <p:txBody>
          <a:bodyPr wrap="square" lIns="0" tIns="0" rIns="0" bIns="0" rtlCol="0" anchor="ctr">
            <a:spAutoFit/>
          </a:bodyPr>
          <a:lstStyle/>
          <a:p>
            <a:r>
              <a:rPr lang="en-GB" sz="1100" dirty="0"/>
              <a:t>YES: censored</a:t>
            </a:r>
            <a:endParaRPr lang="en-US" sz="1100" dirty="0"/>
          </a:p>
        </p:txBody>
      </p:sp>
    </p:spTree>
    <p:extLst>
      <p:ext uri="{BB962C8B-B14F-4D97-AF65-F5344CB8AC3E}">
        <p14:creationId xmlns:p14="http://schemas.microsoft.com/office/powerpoint/2010/main" val="31440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494784" cy="769620"/>
          </a:xfrm>
        </p:spPr>
        <p:txBody>
          <a:bodyPr>
            <a:noAutofit/>
          </a:bodyPr>
          <a:lstStyle/>
          <a:p>
            <a:r>
              <a:rPr lang="en-US" sz="2400" dirty="0"/>
              <a:t>Inhibition of alpha 2A adrenergic receptors reduces liver inflammation and fibrosis in experimental NASH</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79931"/>
            <a:ext cx="10025871" cy="376990"/>
          </a:xfrm>
        </p:spPr>
        <p:txBody>
          <a:bodyPr/>
          <a:lstStyle/>
          <a:p>
            <a:r>
              <a:rPr lang="en-GB" dirty="0"/>
              <a:t>Thomsen KL, et al. NAFLD Summit 2019; P04-11</a:t>
            </a:r>
          </a:p>
        </p:txBody>
      </p:sp>
      <p:sp>
        <p:nvSpPr>
          <p:cNvPr id="13" name="Content Placeholder 1">
            <a:extLst>
              <a:ext uri="{FF2B5EF4-FFF2-40B4-BE49-F238E27FC236}">
                <a16:creationId xmlns:a16="http://schemas.microsoft.com/office/drawing/2014/main" id="{D4842B4C-6196-4BB2-8388-10D3FD9C9A88}"/>
              </a:ext>
            </a:extLst>
          </p:cNvPr>
          <p:cNvSpPr txBox="1">
            <a:spLocks/>
          </p:cNvSpPr>
          <p:nvPr/>
        </p:nvSpPr>
        <p:spPr>
          <a:xfrm>
            <a:off x="423862" y="1127449"/>
            <a:ext cx="11551828" cy="17573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a:p>
            <a:pPr marL="216000" lvl="0" indent="-216000">
              <a:buClr>
                <a:srgbClr val="1D498B"/>
              </a:buClr>
              <a:defRPr/>
            </a:pPr>
            <a:r>
              <a:rPr lang="en-US" dirty="0">
                <a:solidFill>
                  <a:prstClr val="black"/>
                </a:solidFill>
              </a:rPr>
              <a:t>NAFLD is increasing worldwide; patients with NASH have increased risk of cirrhosis and HCC, whilst fibrogenesis correlates with long-term morbidity and mortality</a:t>
            </a:r>
          </a:p>
          <a:p>
            <a:pPr marL="216000" lvl="0" indent="-216000">
              <a:buClr>
                <a:srgbClr val="1D498B"/>
              </a:buClr>
              <a:defRPr/>
            </a:pPr>
            <a:r>
              <a:rPr lang="en-US" dirty="0">
                <a:solidFill>
                  <a:prstClr val="black"/>
                </a:solidFill>
              </a:rPr>
              <a:t>Norepinephrine (NE), through Adra2aR, may trigger development and progression of NAFLD</a:t>
            </a:r>
          </a:p>
          <a:p>
            <a:pPr marL="616050" lvl="1" indent="-216000">
              <a:buClr>
                <a:srgbClr val="1D498B"/>
              </a:buClr>
              <a:defRPr/>
            </a:pPr>
            <a:r>
              <a:rPr lang="en-US" dirty="0">
                <a:solidFill>
                  <a:prstClr val="black"/>
                </a:solidFill>
              </a:rPr>
              <a:t>NE stimulates pro-inflammatory cytokines from Kupffer cells; blocking Adra2aR reduces stellate </a:t>
            </a:r>
            <a:br>
              <a:rPr lang="en-US" dirty="0">
                <a:solidFill>
                  <a:prstClr val="black"/>
                </a:solidFill>
              </a:rPr>
            </a:br>
            <a:r>
              <a:rPr lang="en-US" dirty="0">
                <a:solidFill>
                  <a:prstClr val="black"/>
                </a:solidFill>
              </a:rPr>
              <a:t>cell activation</a:t>
            </a:r>
          </a:p>
          <a:p>
            <a:pPr marL="216000" lvl="0" indent="-216000">
              <a:buClr>
                <a:srgbClr val="1D498B"/>
              </a:buClr>
              <a:defRPr/>
            </a:pPr>
            <a:r>
              <a:rPr lang="en-US" b="1" dirty="0">
                <a:solidFill>
                  <a:prstClr val="black"/>
                </a:solidFill>
              </a:rPr>
              <a:t>Aim:</a:t>
            </a:r>
            <a:r>
              <a:rPr lang="en-US" dirty="0">
                <a:solidFill>
                  <a:prstClr val="black"/>
                </a:solidFill>
              </a:rPr>
              <a:t> to study Adra2aR function in a rat NASH model and Adra2aR antagonism as potential therapy</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D2ACBAF3-9990-4859-AE23-B05A2813AB19}"/>
              </a:ext>
            </a:extLst>
          </p:cNvPr>
          <p:cNvCxnSpPr>
            <a:cxnSpLocks/>
          </p:cNvCxnSpPr>
          <p:nvPr/>
        </p:nvCxnSpPr>
        <p:spPr>
          <a:xfrm flipH="1">
            <a:off x="604838" y="3675771"/>
            <a:ext cx="10982326" cy="0"/>
          </a:xfrm>
          <a:prstGeom prst="line">
            <a:avLst/>
          </a:prstGeom>
          <a:noFill/>
          <a:ln w="9525" cap="flat" cmpd="sng" algn="ctr">
            <a:solidFill>
              <a:srgbClr val="1D498B">
                <a:shade val="95000"/>
                <a:satMod val="105000"/>
              </a:srgbClr>
            </a:solidFill>
            <a:prstDash val="solid"/>
          </a:ln>
          <a:effectLst/>
        </p:spPr>
      </p:cxnSp>
      <p:sp>
        <p:nvSpPr>
          <p:cNvPr id="58" name="Content Placeholder 8">
            <a:extLst>
              <a:ext uri="{FF2B5EF4-FFF2-40B4-BE49-F238E27FC236}">
                <a16:creationId xmlns:a16="http://schemas.microsoft.com/office/drawing/2014/main" id="{6E2A446A-38C1-42CD-B39B-11F74D111344}"/>
              </a:ext>
            </a:extLst>
          </p:cNvPr>
          <p:cNvSpPr txBox="1">
            <a:spLocks/>
          </p:cNvSpPr>
          <p:nvPr/>
        </p:nvSpPr>
        <p:spPr>
          <a:xfrm>
            <a:off x="437412" y="3869527"/>
            <a:ext cx="11163295" cy="2705236"/>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1D498B"/>
              </a:buClr>
              <a:buNone/>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 ‌</a:t>
            </a:r>
          </a:p>
          <a:p>
            <a:pPr>
              <a:buClr>
                <a:srgbClr val="1D498B"/>
              </a:buClr>
              <a:defRPr/>
            </a:pPr>
            <a:endParaRPr lang="en-US" dirty="0">
              <a:solidFill>
                <a:prstClr val="black"/>
              </a:solidFill>
            </a:endParaRPr>
          </a:p>
          <a:p>
            <a:pPr>
              <a:buClr>
                <a:srgbClr val="1D498B"/>
              </a:buClr>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43" name="Content Placeholder 8">
            <a:extLst>
              <a:ext uri="{FF2B5EF4-FFF2-40B4-BE49-F238E27FC236}">
                <a16:creationId xmlns:a16="http://schemas.microsoft.com/office/drawing/2014/main" id="{9F168072-E38E-4F4E-B8F7-FB39F0DB2318}"/>
              </a:ext>
            </a:extLst>
          </p:cNvPr>
          <p:cNvSpPr txBox="1">
            <a:spLocks/>
          </p:cNvSpPr>
          <p:nvPr/>
        </p:nvSpPr>
        <p:spPr>
          <a:xfrm>
            <a:off x="7736585" y="3869527"/>
            <a:ext cx="4445889" cy="321170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1D498B"/>
              </a:buClr>
              <a:defRPr/>
            </a:pPr>
            <a:r>
              <a:rPr lang="en-US" dirty="0">
                <a:solidFill>
                  <a:prstClr val="black"/>
                </a:solidFill>
              </a:rPr>
              <a:t>Following treatment, formalin-fixed liver sections were stained with H&amp;E and picrosirius red, and CPA was measured</a:t>
            </a:r>
          </a:p>
          <a:p>
            <a:pPr>
              <a:buClr>
                <a:srgbClr val="1D498B"/>
              </a:buClr>
              <a:defRPr/>
            </a:pPr>
            <a:r>
              <a:rPr lang="en-US" dirty="0" err="1">
                <a:solidFill>
                  <a:prstClr val="black"/>
                </a:solidFill>
              </a:rPr>
              <a:t>Fibrogenic</a:t>
            </a:r>
            <a:r>
              <a:rPr lang="en-US" dirty="0">
                <a:solidFill>
                  <a:prstClr val="black"/>
                </a:solidFill>
              </a:rPr>
              <a:t> and pro-inflammatory changes were investigated in liver tissue using qPCR, </a:t>
            </a:r>
            <a:br>
              <a:rPr lang="en-US" dirty="0">
                <a:solidFill>
                  <a:prstClr val="black"/>
                </a:solidFill>
              </a:rPr>
            </a:br>
            <a:r>
              <a:rPr lang="en-US" dirty="0">
                <a:solidFill>
                  <a:prstClr val="black"/>
                </a:solidFill>
              </a:rPr>
              <a:t>ELISA, and CD68 immunohistochemistry</a:t>
            </a:r>
          </a:p>
          <a:p>
            <a:pPr>
              <a:buClr>
                <a:srgbClr val="1D498B"/>
              </a:buClr>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grpSp>
        <p:nvGrpSpPr>
          <p:cNvPr id="94" name="Group 93">
            <a:extLst>
              <a:ext uri="{FF2B5EF4-FFF2-40B4-BE49-F238E27FC236}">
                <a16:creationId xmlns:a16="http://schemas.microsoft.com/office/drawing/2014/main" id="{F5E0A114-482F-4108-906C-1336B9E9CC1E}"/>
              </a:ext>
            </a:extLst>
          </p:cNvPr>
          <p:cNvGrpSpPr/>
          <p:nvPr/>
        </p:nvGrpSpPr>
        <p:grpSpPr>
          <a:xfrm>
            <a:off x="437412" y="4165602"/>
            <a:ext cx="7299173" cy="2200743"/>
            <a:chOff x="437412" y="3994493"/>
            <a:chExt cx="7299173" cy="2200743"/>
          </a:xfrm>
        </p:grpSpPr>
        <p:grpSp>
          <p:nvGrpSpPr>
            <p:cNvPr id="2" name="Group 1">
              <a:extLst>
                <a:ext uri="{FF2B5EF4-FFF2-40B4-BE49-F238E27FC236}">
                  <a16:creationId xmlns:a16="http://schemas.microsoft.com/office/drawing/2014/main" id="{544FF48F-09E2-4080-BA06-3C7EBA00A6C6}"/>
                </a:ext>
              </a:extLst>
            </p:cNvPr>
            <p:cNvGrpSpPr/>
            <p:nvPr/>
          </p:nvGrpSpPr>
          <p:grpSpPr>
            <a:xfrm>
              <a:off x="437412" y="3994493"/>
              <a:ext cx="7299173" cy="2200743"/>
              <a:chOff x="13585203" y="3654037"/>
              <a:chExt cx="7299173" cy="2200743"/>
            </a:xfrm>
          </p:grpSpPr>
          <p:grpSp>
            <p:nvGrpSpPr>
              <p:cNvPr id="110" name="Group 109">
                <a:extLst>
                  <a:ext uri="{FF2B5EF4-FFF2-40B4-BE49-F238E27FC236}">
                    <a16:creationId xmlns:a16="http://schemas.microsoft.com/office/drawing/2014/main" id="{B0F1DF60-A2F9-4C3F-A21A-52603467E7B4}"/>
                  </a:ext>
                </a:extLst>
              </p:cNvPr>
              <p:cNvGrpSpPr/>
              <p:nvPr/>
            </p:nvGrpSpPr>
            <p:grpSpPr>
              <a:xfrm>
                <a:off x="13585203" y="3654037"/>
                <a:ext cx="7299173" cy="2200743"/>
                <a:chOff x="-8820286" y="-1038482"/>
                <a:chExt cx="7299173" cy="2200743"/>
              </a:xfrm>
            </p:grpSpPr>
            <p:grpSp>
              <p:nvGrpSpPr>
                <p:cNvPr id="30" name="Group 29">
                  <a:extLst>
                    <a:ext uri="{FF2B5EF4-FFF2-40B4-BE49-F238E27FC236}">
                      <a16:creationId xmlns:a16="http://schemas.microsoft.com/office/drawing/2014/main" id="{0FAE0E94-C539-46DB-9A8F-3DE6703D945A}"/>
                    </a:ext>
                  </a:extLst>
                </p:cNvPr>
                <p:cNvGrpSpPr/>
                <p:nvPr/>
              </p:nvGrpSpPr>
              <p:grpSpPr>
                <a:xfrm>
                  <a:off x="-8820286" y="-1038482"/>
                  <a:ext cx="7299173" cy="2200743"/>
                  <a:chOff x="4226367" y="3383136"/>
                  <a:chExt cx="4441537" cy="1454364"/>
                </a:xfrm>
              </p:grpSpPr>
              <p:sp>
                <p:nvSpPr>
                  <p:cNvPr id="31" name="TextBox 30">
                    <a:extLst>
                      <a:ext uri="{FF2B5EF4-FFF2-40B4-BE49-F238E27FC236}">
                        <a16:creationId xmlns:a16="http://schemas.microsoft.com/office/drawing/2014/main" id="{6ABD6366-B82C-4611-8E01-029CFF36F765}"/>
                      </a:ext>
                    </a:extLst>
                  </p:cNvPr>
                  <p:cNvSpPr txBox="1"/>
                  <p:nvPr/>
                </p:nvSpPr>
                <p:spPr>
                  <a:xfrm>
                    <a:off x="4226367" y="3652747"/>
                    <a:ext cx="822570" cy="976294"/>
                  </a:xfrm>
                  <a:prstGeom prst="rect">
                    <a:avLst/>
                  </a:prstGeom>
                  <a:noFill/>
                  <a:ln w="19050">
                    <a:solidFill>
                      <a:schemeClr val="accent3"/>
                    </a:solidFill>
                  </a:ln>
                </p:spPr>
                <p:txBody>
                  <a:bodyPr wrap="square" rtlCol="0" anchor="ctr">
                    <a:spAutoFit/>
                  </a:bodyPr>
                  <a:lstStyle/>
                  <a:p>
                    <a:pPr algn="ctr"/>
                    <a:endParaRPr lang="en-GB" b="1" dirty="0"/>
                  </a:p>
                  <a:p>
                    <a:pPr algn="ctr"/>
                    <a:endParaRPr lang="en-GB" b="1" dirty="0"/>
                  </a:p>
                  <a:p>
                    <a:pPr algn="ctr"/>
                    <a:r>
                      <a:rPr lang="en-GB" b="1" dirty="0"/>
                      <a:t>Sprague Dawley rats </a:t>
                    </a:r>
                  </a:p>
                </p:txBody>
              </p:sp>
              <p:sp>
                <p:nvSpPr>
                  <p:cNvPr id="36" name="TextBox 35">
                    <a:extLst>
                      <a:ext uri="{FF2B5EF4-FFF2-40B4-BE49-F238E27FC236}">
                        <a16:creationId xmlns:a16="http://schemas.microsoft.com/office/drawing/2014/main" id="{C61F5597-1805-470E-8DC1-0685CB7E0CDA}"/>
                      </a:ext>
                    </a:extLst>
                  </p:cNvPr>
                  <p:cNvSpPr txBox="1"/>
                  <p:nvPr/>
                </p:nvSpPr>
                <p:spPr>
                  <a:xfrm>
                    <a:off x="5048937" y="4406494"/>
                    <a:ext cx="799315" cy="431006"/>
                  </a:xfrm>
                  <a:prstGeom prst="rect">
                    <a:avLst/>
                  </a:prstGeom>
                  <a:noFill/>
                  <a:ln>
                    <a:noFill/>
                  </a:ln>
                </p:spPr>
                <p:txBody>
                  <a:bodyPr wrap="square" rtlCol="0" anchor="ctr">
                    <a:noAutofit/>
                  </a:bodyPr>
                  <a:lstStyle/>
                  <a:p>
                    <a:pPr algn="ctr"/>
                    <a:r>
                      <a:rPr lang="en-GB" sz="1600" dirty="0"/>
                      <a:t>Diet only</a:t>
                    </a:r>
                    <a:br>
                      <a:rPr lang="en-GB" sz="1600" dirty="0"/>
                    </a:br>
                    <a:r>
                      <a:rPr lang="en-GB" sz="1600" dirty="0"/>
                      <a:t>8 weeks</a:t>
                    </a:r>
                  </a:p>
                </p:txBody>
              </p:sp>
              <p:sp>
                <p:nvSpPr>
                  <p:cNvPr id="37" name="TextBox 36">
                    <a:extLst>
                      <a:ext uri="{FF2B5EF4-FFF2-40B4-BE49-F238E27FC236}">
                        <a16:creationId xmlns:a16="http://schemas.microsoft.com/office/drawing/2014/main" id="{D27834A1-C21A-4C85-B655-0423474118A1}"/>
                      </a:ext>
                    </a:extLst>
                  </p:cNvPr>
                  <p:cNvSpPr txBox="1"/>
                  <p:nvPr/>
                </p:nvSpPr>
                <p:spPr>
                  <a:xfrm>
                    <a:off x="7386525" y="3557501"/>
                    <a:ext cx="1281379" cy="793239"/>
                  </a:xfrm>
                  <a:prstGeom prst="rect">
                    <a:avLst/>
                  </a:prstGeom>
                  <a:noFill/>
                  <a:ln w="19050">
                    <a:solidFill>
                      <a:schemeClr val="accent3"/>
                    </a:solidFill>
                  </a:ln>
                </p:spPr>
                <p:txBody>
                  <a:bodyPr wrap="square" rtlCol="0" anchor="ctr">
                    <a:spAutoFit/>
                  </a:bodyPr>
                  <a:lstStyle/>
                  <a:p>
                    <a:pPr algn="ctr"/>
                    <a:r>
                      <a:rPr lang="en-US" dirty="0"/>
                      <a:t>CPA, </a:t>
                    </a:r>
                    <a:r>
                      <a:rPr lang="en-US" dirty="0" err="1"/>
                      <a:t>fibrogenic</a:t>
                    </a:r>
                    <a:r>
                      <a:rPr lang="en-US" dirty="0"/>
                      <a:t> and pro-inflammatory changes assessed</a:t>
                    </a:r>
                    <a:endParaRPr lang="en-GB" sz="1600" dirty="0"/>
                  </a:p>
                </p:txBody>
              </p:sp>
              <p:cxnSp>
                <p:nvCxnSpPr>
                  <p:cNvPr id="38" name="Connector: Elbow 37">
                    <a:extLst>
                      <a:ext uri="{FF2B5EF4-FFF2-40B4-BE49-F238E27FC236}">
                        <a16:creationId xmlns:a16="http://schemas.microsoft.com/office/drawing/2014/main" id="{92311DC0-715D-4024-8882-9697A7EA087F}"/>
                      </a:ext>
                    </a:extLst>
                  </p:cNvPr>
                  <p:cNvCxnSpPr>
                    <a:cxnSpLocks/>
                    <a:stCxn id="42" idx="3"/>
                    <a:endCxn id="37" idx="1"/>
                  </p:cNvCxnSpPr>
                  <p:nvPr/>
                </p:nvCxnSpPr>
                <p:spPr>
                  <a:xfrm flipV="1">
                    <a:off x="7197351" y="3954121"/>
                    <a:ext cx="189174" cy="9893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BFBB0B92-4403-4220-A96A-60CFA5451D3F}"/>
                      </a:ext>
                    </a:extLst>
                  </p:cNvPr>
                  <p:cNvCxnSpPr>
                    <a:cxnSpLocks/>
                    <a:stCxn id="56" idx="3"/>
                    <a:endCxn id="37" idx="1"/>
                  </p:cNvCxnSpPr>
                  <p:nvPr/>
                </p:nvCxnSpPr>
                <p:spPr>
                  <a:xfrm flipV="1">
                    <a:off x="7197352" y="3954121"/>
                    <a:ext cx="189173" cy="38502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234A78F-3282-4BB4-98AD-5294D1C60361}"/>
                      </a:ext>
                    </a:extLst>
                  </p:cNvPr>
                  <p:cNvSpPr txBox="1"/>
                  <p:nvPr/>
                </p:nvSpPr>
                <p:spPr>
                  <a:xfrm>
                    <a:off x="5186580" y="3824990"/>
                    <a:ext cx="542373" cy="206081"/>
                  </a:xfrm>
                  <a:prstGeom prst="rect">
                    <a:avLst/>
                  </a:prstGeom>
                  <a:solidFill>
                    <a:schemeClr val="tx2"/>
                  </a:solidFill>
                  <a:ln>
                    <a:solidFill>
                      <a:schemeClr val="accent1"/>
                    </a:solidFill>
                  </a:ln>
                </p:spPr>
                <p:txBody>
                  <a:bodyPr wrap="square" rtlCol="0" anchor="ctr">
                    <a:noAutofit/>
                  </a:bodyPr>
                  <a:lstStyle/>
                  <a:p>
                    <a:pPr algn="ctr"/>
                    <a:r>
                      <a:rPr lang="en-GB" b="1" dirty="0">
                        <a:solidFill>
                          <a:schemeClr val="bg1"/>
                        </a:solidFill>
                      </a:rPr>
                      <a:t>HFHC</a:t>
                    </a:r>
                    <a:endParaRPr lang="en-GB" dirty="0">
                      <a:solidFill>
                        <a:schemeClr val="bg1"/>
                      </a:solidFill>
                    </a:endParaRPr>
                  </a:p>
                </p:txBody>
              </p:sp>
              <p:sp>
                <p:nvSpPr>
                  <p:cNvPr id="41" name="TextBox 40">
                    <a:extLst>
                      <a:ext uri="{FF2B5EF4-FFF2-40B4-BE49-F238E27FC236}">
                        <a16:creationId xmlns:a16="http://schemas.microsoft.com/office/drawing/2014/main" id="{DE75FD20-DB2E-4534-8975-CDACFF205B6B}"/>
                      </a:ext>
                    </a:extLst>
                  </p:cNvPr>
                  <p:cNvSpPr txBox="1"/>
                  <p:nvPr/>
                </p:nvSpPr>
                <p:spPr>
                  <a:xfrm>
                    <a:off x="5185570" y="4236029"/>
                    <a:ext cx="542257" cy="206238"/>
                  </a:xfrm>
                  <a:prstGeom prst="rect">
                    <a:avLst/>
                  </a:prstGeom>
                  <a:solidFill>
                    <a:schemeClr val="bg1">
                      <a:lumMod val="50000"/>
                    </a:schemeClr>
                  </a:solidFill>
                  <a:ln>
                    <a:solidFill>
                      <a:schemeClr val="bg1">
                        <a:lumMod val="50000"/>
                      </a:schemeClr>
                    </a:solidFill>
                  </a:ln>
                </p:spPr>
                <p:txBody>
                  <a:bodyPr wrap="square" rtlCol="0" anchor="ctr">
                    <a:noAutofit/>
                  </a:bodyPr>
                  <a:lstStyle/>
                  <a:p>
                    <a:pPr algn="ctr"/>
                    <a:r>
                      <a:rPr lang="en-GB" b="1" dirty="0">
                        <a:solidFill>
                          <a:schemeClr val="bg1"/>
                        </a:solidFill>
                      </a:rPr>
                      <a:t>Chow</a:t>
                    </a:r>
                  </a:p>
                </p:txBody>
              </p:sp>
              <p:sp>
                <p:nvSpPr>
                  <p:cNvPr id="42" name="TextBox 41">
                    <a:extLst>
                      <a:ext uri="{FF2B5EF4-FFF2-40B4-BE49-F238E27FC236}">
                        <a16:creationId xmlns:a16="http://schemas.microsoft.com/office/drawing/2014/main" id="{57FDD390-CA62-41A5-82F7-2D962E573FF4}"/>
                      </a:ext>
                    </a:extLst>
                  </p:cNvPr>
                  <p:cNvSpPr txBox="1"/>
                  <p:nvPr/>
                </p:nvSpPr>
                <p:spPr>
                  <a:xfrm>
                    <a:off x="5968042" y="3932758"/>
                    <a:ext cx="1229309" cy="240595"/>
                  </a:xfrm>
                  <a:prstGeom prst="rect">
                    <a:avLst/>
                  </a:prstGeom>
                  <a:solidFill>
                    <a:schemeClr val="tx2"/>
                  </a:solidFill>
                  <a:ln>
                    <a:solidFill>
                      <a:schemeClr val="accent1"/>
                    </a:solidFill>
                  </a:ln>
                </p:spPr>
                <p:txBody>
                  <a:bodyPr wrap="square" rtlCol="0" anchor="ctr">
                    <a:noAutofit/>
                  </a:bodyPr>
                  <a:lstStyle/>
                  <a:p>
                    <a:pPr algn="ctr"/>
                    <a:r>
                      <a:rPr lang="en-GB" b="1" dirty="0">
                        <a:solidFill>
                          <a:schemeClr val="bg1"/>
                        </a:solidFill>
                      </a:rPr>
                      <a:t>Control</a:t>
                    </a:r>
                    <a:endParaRPr lang="en-GB" dirty="0">
                      <a:solidFill>
                        <a:schemeClr val="bg1"/>
                      </a:solidFill>
                    </a:endParaRPr>
                  </a:p>
                </p:txBody>
              </p:sp>
              <p:sp>
                <p:nvSpPr>
                  <p:cNvPr id="47" name="TextBox 46">
                    <a:extLst>
                      <a:ext uri="{FF2B5EF4-FFF2-40B4-BE49-F238E27FC236}">
                        <a16:creationId xmlns:a16="http://schemas.microsoft.com/office/drawing/2014/main" id="{D4A56978-6643-41CD-A49B-27B18F004356}"/>
                      </a:ext>
                    </a:extLst>
                  </p:cNvPr>
                  <p:cNvSpPr txBox="1"/>
                  <p:nvPr/>
                </p:nvSpPr>
                <p:spPr>
                  <a:xfrm>
                    <a:off x="5968042" y="3383136"/>
                    <a:ext cx="1229309" cy="512893"/>
                  </a:xfrm>
                  <a:prstGeom prst="rect">
                    <a:avLst/>
                  </a:prstGeom>
                  <a:solidFill>
                    <a:schemeClr val="tx2"/>
                  </a:solidFill>
                  <a:ln>
                    <a:solidFill>
                      <a:schemeClr val="accent1"/>
                    </a:solidFill>
                  </a:ln>
                </p:spPr>
                <p:txBody>
                  <a:bodyPr wrap="square" rtlCol="0" anchor="ctr">
                    <a:noAutofit/>
                  </a:bodyPr>
                  <a:lstStyle/>
                  <a:p>
                    <a:pPr algn="ctr"/>
                    <a:r>
                      <a:rPr lang="en-GB" b="1" dirty="0">
                        <a:solidFill>
                          <a:schemeClr val="bg1"/>
                        </a:solidFill>
                      </a:rPr>
                      <a:t>Adra2a antagonist</a:t>
                    </a:r>
                  </a:p>
                  <a:p>
                    <a:pPr algn="ctr"/>
                    <a:r>
                      <a:rPr lang="en-GB" sz="1400" b="1" dirty="0">
                        <a:solidFill>
                          <a:schemeClr val="bg1"/>
                        </a:solidFill>
                      </a:rPr>
                      <a:t>0.4g/kg/day</a:t>
                    </a:r>
                  </a:p>
                </p:txBody>
              </p:sp>
              <p:sp>
                <p:nvSpPr>
                  <p:cNvPr id="56" name="TextBox 55">
                    <a:extLst>
                      <a:ext uri="{FF2B5EF4-FFF2-40B4-BE49-F238E27FC236}">
                        <a16:creationId xmlns:a16="http://schemas.microsoft.com/office/drawing/2014/main" id="{AD1C760B-A9B5-4AF8-8F7B-76728AF6BF1E}"/>
                      </a:ext>
                    </a:extLst>
                  </p:cNvPr>
                  <p:cNvSpPr txBox="1"/>
                  <p:nvPr/>
                </p:nvSpPr>
                <p:spPr>
                  <a:xfrm>
                    <a:off x="5968305" y="4218760"/>
                    <a:ext cx="1229047" cy="240777"/>
                  </a:xfrm>
                  <a:prstGeom prst="rect">
                    <a:avLst/>
                  </a:prstGeom>
                  <a:solidFill>
                    <a:schemeClr val="bg1">
                      <a:lumMod val="50000"/>
                    </a:schemeClr>
                  </a:solidFill>
                  <a:ln>
                    <a:solidFill>
                      <a:schemeClr val="bg1">
                        <a:lumMod val="50000"/>
                      </a:schemeClr>
                    </a:solidFill>
                  </a:ln>
                </p:spPr>
                <p:txBody>
                  <a:bodyPr wrap="square" rtlCol="0" anchor="ctr">
                    <a:noAutofit/>
                  </a:bodyPr>
                  <a:lstStyle/>
                  <a:p>
                    <a:pPr algn="ctr"/>
                    <a:r>
                      <a:rPr lang="en-GB" b="1" dirty="0">
                        <a:solidFill>
                          <a:schemeClr val="bg1"/>
                        </a:solidFill>
                      </a:rPr>
                      <a:t>-</a:t>
                    </a:r>
                    <a:r>
                      <a:rPr lang="en-GB" b="1" dirty="0" err="1">
                        <a:solidFill>
                          <a:schemeClr val="bg1"/>
                        </a:solidFill>
                      </a:rPr>
                      <a:t>ve</a:t>
                    </a:r>
                    <a:r>
                      <a:rPr lang="en-GB" b="1" dirty="0">
                        <a:solidFill>
                          <a:schemeClr val="bg1"/>
                        </a:solidFill>
                      </a:rPr>
                      <a:t> control</a:t>
                    </a:r>
                  </a:p>
                </p:txBody>
              </p:sp>
              <p:sp>
                <p:nvSpPr>
                  <p:cNvPr id="57" name="TextBox 56">
                    <a:extLst>
                      <a:ext uri="{FF2B5EF4-FFF2-40B4-BE49-F238E27FC236}">
                        <a16:creationId xmlns:a16="http://schemas.microsoft.com/office/drawing/2014/main" id="{D7FD5394-951F-4CD5-9BDA-A27A0388425C}"/>
                      </a:ext>
                    </a:extLst>
                  </p:cNvPr>
                  <p:cNvSpPr txBox="1"/>
                  <p:nvPr/>
                </p:nvSpPr>
                <p:spPr>
                  <a:xfrm>
                    <a:off x="5871618" y="4406494"/>
                    <a:ext cx="1420320" cy="431006"/>
                  </a:xfrm>
                  <a:prstGeom prst="rect">
                    <a:avLst/>
                  </a:prstGeom>
                  <a:noFill/>
                  <a:ln>
                    <a:noFill/>
                  </a:ln>
                </p:spPr>
                <p:txBody>
                  <a:bodyPr wrap="square" rtlCol="0" anchor="ctr">
                    <a:noAutofit/>
                  </a:bodyPr>
                  <a:lstStyle/>
                  <a:p>
                    <a:pPr algn="ctr"/>
                    <a:r>
                      <a:rPr lang="en-GB" sz="1600" dirty="0"/>
                      <a:t>Diet + treatment</a:t>
                    </a:r>
                    <a:br>
                      <a:rPr lang="en-GB" sz="1600" dirty="0"/>
                    </a:br>
                    <a:r>
                      <a:rPr lang="en-GB" sz="1600" dirty="0"/>
                      <a:t>8 weeks</a:t>
                    </a:r>
                  </a:p>
                </p:txBody>
              </p:sp>
              <p:cxnSp>
                <p:nvCxnSpPr>
                  <p:cNvPr id="59" name="Connector: Elbow 58">
                    <a:extLst>
                      <a:ext uri="{FF2B5EF4-FFF2-40B4-BE49-F238E27FC236}">
                        <a16:creationId xmlns:a16="http://schemas.microsoft.com/office/drawing/2014/main" id="{1B0B317D-FB71-4929-A95E-D484BAFFEE0C}"/>
                      </a:ext>
                    </a:extLst>
                  </p:cNvPr>
                  <p:cNvCxnSpPr>
                    <a:cxnSpLocks/>
                    <a:stCxn id="31" idx="3"/>
                    <a:endCxn id="41" idx="1"/>
                  </p:cNvCxnSpPr>
                  <p:nvPr/>
                </p:nvCxnSpPr>
                <p:spPr>
                  <a:xfrm>
                    <a:off x="5048937" y="4140894"/>
                    <a:ext cx="136634" cy="198253"/>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58A9E359-E59A-41B0-8E95-61B0A5B0A331}"/>
                      </a:ext>
                    </a:extLst>
                  </p:cNvPr>
                  <p:cNvCxnSpPr>
                    <a:cxnSpLocks/>
                    <a:stCxn id="31" idx="3"/>
                    <a:endCxn id="40" idx="1"/>
                  </p:cNvCxnSpPr>
                  <p:nvPr/>
                </p:nvCxnSpPr>
                <p:spPr>
                  <a:xfrm flipV="1">
                    <a:off x="5048937" y="3928031"/>
                    <a:ext cx="137643" cy="21286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4997BED4-E295-4266-9055-B082E4A34A65}"/>
                      </a:ext>
                    </a:extLst>
                  </p:cNvPr>
                  <p:cNvCxnSpPr>
                    <a:cxnSpLocks/>
                    <a:stCxn id="47" idx="3"/>
                    <a:endCxn id="37" idx="1"/>
                  </p:cNvCxnSpPr>
                  <p:nvPr/>
                </p:nvCxnSpPr>
                <p:spPr>
                  <a:xfrm>
                    <a:off x="7197351" y="3639583"/>
                    <a:ext cx="189174" cy="31453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93209F3B-D470-490B-97FF-84001B3EEE73}"/>
                      </a:ext>
                    </a:extLst>
                  </p:cNvPr>
                  <p:cNvCxnSpPr>
                    <a:cxnSpLocks/>
                    <a:stCxn id="40" idx="3"/>
                    <a:endCxn id="47" idx="1"/>
                  </p:cNvCxnSpPr>
                  <p:nvPr/>
                </p:nvCxnSpPr>
                <p:spPr>
                  <a:xfrm flipV="1">
                    <a:off x="5728953" y="3639583"/>
                    <a:ext cx="239089" cy="288448"/>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785DDD45-02D7-4BEA-9D3C-EDD32853FAF3}"/>
                      </a:ext>
                    </a:extLst>
                  </p:cNvPr>
                  <p:cNvCxnSpPr>
                    <a:cxnSpLocks/>
                    <a:stCxn id="40" idx="3"/>
                    <a:endCxn id="42" idx="1"/>
                  </p:cNvCxnSpPr>
                  <p:nvPr/>
                </p:nvCxnSpPr>
                <p:spPr>
                  <a:xfrm>
                    <a:off x="5728953" y="3928031"/>
                    <a:ext cx="239089" cy="12502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a:extLst>
                    <a:ext uri="{FF2B5EF4-FFF2-40B4-BE49-F238E27FC236}">
                      <a16:creationId xmlns:a16="http://schemas.microsoft.com/office/drawing/2014/main" id="{66E8B21F-1EF5-4FFB-A775-DFF20C5DC379}"/>
                    </a:ext>
                  </a:extLst>
                </p:cNvPr>
                <p:cNvCxnSpPr>
                  <a:cxnSpLocks/>
                  <a:stCxn id="41" idx="3"/>
                  <a:endCxn id="56" idx="1"/>
                </p:cNvCxnSpPr>
                <p:nvPr/>
              </p:nvCxnSpPr>
              <p:spPr>
                <a:xfrm>
                  <a:off x="-6352803" y="408154"/>
                  <a:ext cx="395199"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Oval 34">
                <a:extLst>
                  <a:ext uri="{FF2B5EF4-FFF2-40B4-BE49-F238E27FC236}">
                    <a16:creationId xmlns:a16="http://schemas.microsoft.com/office/drawing/2014/main" id="{AE8E76C2-C45F-4B72-953C-02A8985FEC8E}"/>
                  </a:ext>
                </a:extLst>
              </p:cNvPr>
              <p:cNvSpPr/>
              <p:nvPr/>
            </p:nvSpPr>
            <p:spPr>
              <a:xfrm>
                <a:off x="16125208" y="4347365"/>
                <a:ext cx="251570" cy="2515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R</a:t>
                </a:r>
              </a:p>
            </p:txBody>
          </p:sp>
        </p:grpSp>
        <p:pic>
          <p:nvPicPr>
            <p:cNvPr id="1038" name="Picture 14" descr="Related image">
              <a:extLst>
                <a:ext uri="{FF2B5EF4-FFF2-40B4-BE49-F238E27FC236}">
                  <a16:creationId xmlns:a16="http://schemas.microsoft.com/office/drawing/2014/main" id="{BE28231D-B712-4C9D-9AF9-A33B3F76E352}"/>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55096" y="4495055"/>
              <a:ext cx="393700" cy="367924"/>
            </a:xfrm>
            <a:prstGeom prst="rect">
              <a:avLst/>
            </a:prstGeom>
            <a:noFill/>
            <a:extLst>
              <a:ext uri="{909E8E84-426E-40DD-AFC4-6F175D3DCCD1}">
                <a14:hiddenFill xmlns:a14="http://schemas.microsoft.com/office/drawing/2010/main">
                  <a:solidFill>
                    <a:srgbClr val="FFFFFF"/>
                  </a:solidFill>
                </a14:hiddenFill>
              </a:ext>
            </a:extLst>
          </p:spPr>
        </p:pic>
      </p:grpSp>
      <p:pic>
        <p:nvPicPr>
          <p:cNvPr id="44" name="Picture 43">
            <a:extLst>
              <a:ext uri="{FF2B5EF4-FFF2-40B4-BE49-F238E27FC236}">
                <a16:creationId xmlns:a16="http://schemas.microsoft.com/office/drawing/2014/main" id="{23E35927-7311-4339-80BE-8260683635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32716" y="4675087"/>
            <a:ext cx="743405" cy="342100"/>
          </a:xfrm>
          <a:prstGeom prst="rect">
            <a:avLst/>
          </a:prstGeom>
        </p:spPr>
      </p:pic>
    </p:spTree>
    <p:extLst>
      <p:ext uri="{BB962C8B-B14F-4D97-AF65-F5344CB8AC3E}">
        <p14:creationId xmlns:p14="http://schemas.microsoft.com/office/powerpoint/2010/main" val="162715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400" dirty="0"/>
              <a:t>Inhibition of alpha 2A adrenergic receptors reduces liver inflammation and fibrosis in experimental NASH</a:t>
            </a:r>
            <a:endParaRPr lang="en-GB" sz="2400" dirty="0"/>
          </a:p>
        </p:txBody>
      </p:sp>
      <p:sp>
        <p:nvSpPr>
          <p:cNvPr id="14" name="Content Placeholder 1">
            <a:extLst>
              <a:ext uri="{FF2B5EF4-FFF2-40B4-BE49-F238E27FC236}">
                <a16:creationId xmlns:a16="http://schemas.microsoft.com/office/drawing/2014/main" id="{C7B9C627-8D05-4371-BCC2-A8C329A4666F}"/>
              </a:ext>
            </a:extLst>
          </p:cNvPr>
          <p:cNvSpPr txBox="1">
            <a:spLocks/>
          </p:cNvSpPr>
          <p:nvPr/>
        </p:nvSpPr>
        <p:spPr>
          <a:xfrm>
            <a:off x="7211015" y="3925386"/>
            <a:ext cx="5141516" cy="2246769"/>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 CONCLUSIONS </a:t>
            </a:r>
            <a:r>
              <a:rPr lang="en-US" b="1" dirty="0">
                <a:solidFill>
                  <a:schemeClr val="bg1"/>
                </a:solidFill>
                <a:latin typeface="Arial" panose="020B0604020202020204" pitchFamily="34" charset="0"/>
                <a:cs typeface="Arial" panose="020B0604020202020204" pitchFamily="34" charset="0"/>
              </a:rPr>
              <a:t> </a:t>
            </a:r>
            <a:r>
              <a:rPr lang="en-US" dirty="0"/>
              <a:t>Adra2aR antagonism reduces fibrosis and inflammatory progression in NAFLD, associated with reduced immune activation. Adra2aR antagonism may slow NAFLD progression. The therapeutic potential of Adra2aR warrants further research</a:t>
            </a:r>
          </a:p>
        </p:txBody>
      </p:sp>
      <p:cxnSp>
        <p:nvCxnSpPr>
          <p:cNvPr id="22" name="Straight Connector 21">
            <a:extLst>
              <a:ext uri="{FF2B5EF4-FFF2-40B4-BE49-F238E27FC236}">
                <a16:creationId xmlns:a16="http://schemas.microsoft.com/office/drawing/2014/main" id="{106F3AB9-2291-47DC-B0F6-FA6EA9580516}"/>
              </a:ext>
            </a:extLst>
          </p:cNvPr>
          <p:cNvCxnSpPr>
            <a:cxnSpLocks/>
          </p:cNvCxnSpPr>
          <p:nvPr/>
        </p:nvCxnSpPr>
        <p:spPr>
          <a:xfrm flipH="1">
            <a:off x="7093494" y="3875071"/>
            <a:ext cx="4698459" cy="0"/>
          </a:xfrm>
          <a:prstGeom prst="line">
            <a:avLst/>
          </a:prstGeom>
          <a:noFill/>
          <a:ln w="9525" cap="flat" cmpd="sng" algn="ctr">
            <a:solidFill>
              <a:srgbClr val="1D498B">
                <a:shade val="95000"/>
                <a:satMod val="105000"/>
              </a:srgbClr>
            </a:solidFill>
            <a:prstDash val="solid"/>
          </a:ln>
          <a:effectLst/>
        </p:spPr>
      </p:cxnSp>
      <p:sp>
        <p:nvSpPr>
          <p:cNvPr id="8" name="Content Placeholder 8">
            <a:extLst>
              <a:ext uri="{FF2B5EF4-FFF2-40B4-BE49-F238E27FC236}">
                <a16:creationId xmlns:a16="http://schemas.microsoft.com/office/drawing/2014/main" id="{0197B29A-BD14-4CCD-BEF8-BE07EE246DC2}"/>
              </a:ext>
            </a:extLst>
          </p:cNvPr>
          <p:cNvSpPr txBox="1">
            <a:spLocks/>
          </p:cNvSpPr>
          <p:nvPr/>
        </p:nvSpPr>
        <p:spPr>
          <a:xfrm>
            <a:off x="437412" y="1380876"/>
            <a:ext cx="11163299" cy="341797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1D498B"/>
              </a:buClr>
              <a:buNone/>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RESULTS ‌</a:t>
            </a:r>
            <a:endParaRPr kumimoji="0" lang="en-US" sz="2000" i="0" u="none" strike="noStrike" kern="1200" cap="none" spc="0" normalizeH="0" baseline="0" noProof="0" dirty="0">
              <a:ln>
                <a:noFill/>
              </a:ln>
              <a:effectLst/>
              <a:highlight>
                <a:srgbClr val="004A86"/>
              </a:highlight>
              <a:uLnTx/>
              <a:uFillTx/>
              <a:latin typeface="Arial" panose="020B0604020202020204"/>
              <a:ea typeface="+mn-ea"/>
              <a:cs typeface="Arial" panose="020B0604020202020204" pitchFamily="34" charset="0"/>
            </a:endParaRPr>
          </a:p>
          <a:p>
            <a:pPr>
              <a:buClr>
                <a:srgbClr val="1D498B"/>
              </a:buClr>
              <a:defRPr/>
            </a:pPr>
            <a:r>
              <a:rPr lang="en-US" dirty="0">
                <a:solidFill>
                  <a:prstClr val="black"/>
                </a:solidFill>
              </a:rPr>
              <a:t>HFHC increased liver/body weight ratio, NAS score, and CPA, all reduced by </a:t>
            </a:r>
            <a:r>
              <a:rPr lang="en-US" dirty="0" err="1">
                <a:solidFill>
                  <a:prstClr val="black"/>
                </a:solidFill>
              </a:rPr>
              <a:t>YoHCl</a:t>
            </a:r>
            <a:r>
              <a:rPr lang="en-US" dirty="0">
                <a:solidFill>
                  <a:prstClr val="black"/>
                </a:solidFill>
              </a:rPr>
              <a:t> (Table)</a:t>
            </a:r>
          </a:p>
          <a:p>
            <a:pPr>
              <a:buClr>
                <a:srgbClr val="1D498B"/>
              </a:buClr>
              <a:defRPr/>
            </a:pPr>
            <a:r>
              <a:rPr lang="en-US" dirty="0">
                <a:solidFill>
                  <a:prstClr val="black"/>
                </a:solidFill>
              </a:rPr>
              <a:t>TIMP1 expression was increased in HFHC animals and significantly reduced by </a:t>
            </a:r>
            <a:r>
              <a:rPr lang="en-US" dirty="0" err="1">
                <a:solidFill>
                  <a:prstClr val="black"/>
                </a:solidFill>
              </a:rPr>
              <a:t>YoHCl</a:t>
            </a:r>
            <a:r>
              <a:rPr lang="en-US" dirty="0">
                <a:solidFill>
                  <a:prstClr val="black"/>
                </a:solidFill>
              </a:rPr>
              <a:t> </a:t>
            </a:r>
            <a:br>
              <a:rPr lang="en-US" dirty="0">
                <a:solidFill>
                  <a:prstClr val="black"/>
                </a:solidFill>
              </a:rPr>
            </a:br>
            <a:r>
              <a:rPr lang="en-US" dirty="0">
                <a:solidFill>
                  <a:prstClr val="black"/>
                </a:solidFill>
              </a:rPr>
              <a:t>(8.4 [6.1–9.2] vs 13.5 [9.2–25.8], p=0.03)</a:t>
            </a:r>
          </a:p>
          <a:p>
            <a:pPr>
              <a:buClr>
                <a:srgbClr val="1D498B"/>
              </a:buClr>
              <a:defRPr/>
            </a:pPr>
            <a:r>
              <a:rPr lang="en-US" dirty="0">
                <a:solidFill>
                  <a:prstClr val="black"/>
                </a:solidFill>
              </a:rPr>
              <a:t>HFHC diet increased CD68 staining (p&lt;0.0001), expression of chemokines (Ccl3, Cx3Cl1, CxCl1, CxCl5; all p&lt;0.001) and protein expression of CxCl5 and Cx3Cl1</a:t>
            </a:r>
          </a:p>
          <a:p>
            <a:pPr lvl="1">
              <a:buClr>
                <a:srgbClr val="1D498B"/>
              </a:buClr>
              <a:defRPr/>
            </a:pPr>
            <a:r>
              <a:rPr lang="en-US" dirty="0">
                <a:solidFill>
                  <a:prstClr val="black"/>
                </a:solidFill>
              </a:rPr>
              <a:t>All these factors were reduced by </a:t>
            </a:r>
            <a:r>
              <a:rPr lang="en-US" dirty="0" err="1">
                <a:solidFill>
                  <a:prstClr val="black"/>
                </a:solidFill>
              </a:rPr>
              <a:t>YoHCl</a:t>
            </a:r>
            <a:r>
              <a:rPr lang="en-US" dirty="0">
                <a:solidFill>
                  <a:prstClr val="black"/>
                </a:solidFill>
              </a:rPr>
              <a:t>, indicating lower hepatic inflammation</a:t>
            </a:r>
            <a:endParaRPr kumimoji="0" lang="en-US"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19C1B213-0911-46B4-ADAA-95B14684C791}"/>
              </a:ext>
            </a:extLst>
          </p:cNvPr>
          <p:cNvGraphicFramePr>
            <a:graphicFrameLocks noGrp="1"/>
          </p:cNvGraphicFramePr>
          <p:nvPr>
            <p:extLst>
              <p:ext uri="{D42A27DB-BD31-4B8C-83A1-F6EECF244321}">
                <p14:modId xmlns:p14="http://schemas.microsoft.com/office/powerpoint/2010/main" val="2403029964"/>
              </p:ext>
            </p:extLst>
          </p:nvPr>
        </p:nvGraphicFramePr>
        <p:xfrm>
          <a:off x="514350" y="4264216"/>
          <a:ext cx="6464841" cy="2204720"/>
        </p:xfrm>
        <a:graphic>
          <a:graphicData uri="http://schemas.openxmlformats.org/drawingml/2006/table">
            <a:tbl>
              <a:tblPr firstRow="1" bandRow="1">
                <a:tableStyleId>{5C22544A-7EE6-4342-B048-85BDC9FD1C3A}</a:tableStyleId>
              </a:tblPr>
              <a:tblGrid>
                <a:gridCol w="1211804">
                  <a:extLst>
                    <a:ext uri="{9D8B030D-6E8A-4147-A177-3AD203B41FA5}">
                      <a16:colId xmlns:a16="http://schemas.microsoft.com/office/drawing/2014/main" val="1820568739"/>
                    </a:ext>
                  </a:extLst>
                </a:gridCol>
                <a:gridCol w="1171488">
                  <a:extLst>
                    <a:ext uri="{9D8B030D-6E8A-4147-A177-3AD203B41FA5}">
                      <a16:colId xmlns:a16="http://schemas.microsoft.com/office/drawing/2014/main" val="1336986369"/>
                    </a:ext>
                  </a:extLst>
                </a:gridCol>
                <a:gridCol w="918569">
                  <a:extLst>
                    <a:ext uri="{9D8B030D-6E8A-4147-A177-3AD203B41FA5}">
                      <a16:colId xmlns:a16="http://schemas.microsoft.com/office/drawing/2014/main" val="3834277168"/>
                    </a:ext>
                  </a:extLst>
                </a:gridCol>
                <a:gridCol w="958623">
                  <a:extLst>
                    <a:ext uri="{9D8B030D-6E8A-4147-A177-3AD203B41FA5}">
                      <a16:colId xmlns:a16="http://schemas.microsoft.com/office/drawing/2014/main" val="1690746033"/>
                    </a:ext>
                  </a:extLst>
                </a:gridCol>
                <a:gridCol w="1061357">
                  <a:extLst>
                    <a:ext uri="{9D8B030D-6E8A-4147-A177-3AD203B41FA5}">
                      <a16:colId xmlns:a16="http://schemas.microsoft.com/office/drawing/2014/main" val="3605095005"/>
                    </a:ext>
                  </a:extLst>
                </a:gridCol>
                <a:gridCol w="1143000">
                  <a:extLst>
                    <a:ext uri="{9D8B030D-6E8A-4147-A177-3AD203B41FA5}">
                      <a16:colId xmlns:a16="http://schemas.microsoft.com/office/drawing/2014/main" val="2316448160"/>
                    </a:ext>
                  </a:extLst>
                </a:gridCol>
              </a:tblGrid>
              <a:tr h="370840">
                <a:tc>
                  <a:txBody>
                    <a:bodyPr/>
                    <a:lstStyle/>
                    <a:p>
                      <a:endParaRPr lang="en-GB" sz="1600" dirty="0"/>
                    </a:p>
                  </a:txBody>
                  <a:tcPr marL="36000" marR="36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tc>
                  <a:txBody>
                    <a:bodyPr/>
                    <a:lstStyle/>
                    <a:p>
                      <a:pPr algn="ctr"/>
                      <a:r>
                        <a:rPr lang="en-US" sz="1600" dirty="0"/>
                        <a:t>HFHC</a:t>
                      </a:r>
                      <a:endParaRPr lang="en-GB" sz="1600" dirty="0"/>
                    </a:p>
                  </a:txBody>
                  <a:tcPr marL="36000" marR="36000">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tcPr>
                </a:tc>
                <a:tc>
                  <a:txBody>
                    <a:bodyPr/>
                    <a:lstStyle/>
                    <a:p>
                      <a:pPr algn="ctr"/>
                      <a:r>
                        <a:rPr lang="en-US" sz="1600" dirty="0"/>
                        <a:t>Chow</a:t>
                      </a:r>
                      <a:endParaRPr lang="en-GB" sz="1600" dirty="0"/>
                    </a:p>
                  </a:txBody>
                  <a:tcPr marL="36000" marR="36000">
                    <a:lnT w="57150" cap="flat" cmpd="sng" algn="ctr">
                      <a:solidFill>
                        <a:schemeClr val="bg1"/>
                      </a:solidFill>
                      <a:prstDash val="solid"/>
                      <a:round/>
                      <a:headEnd type="none" w="med" len="med"/>
                      <a:tailEnd type="none" w="med" len="med"/>
                    </a:lnT>
                  </a:tcPr>
                </a:tc>
                <a:tc>
                  <a:txBody>
                    <a:bodyPr/>
                    <a:lstStyle/>
                    <a:p>
                      <a:pPr algn="ctr"/>
                      <a:r>
                        <a:rPr lang="en-US" sz="1600" dirty="0"/>
                        <a:t>p-value</a:t>
                      </a:r>
                    </a:p>
                  </a:txBody>
                  <a:tcPr marL="36000" marR="3600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tc>
                  <a:txBody>
                    <a:bodyPr/>
                    <a:lstStyle/>
                    <a:p>
                      <a:pPr algn="ctr"/>
                      <a:r>
                        <a:rPr lang="en-US" sz="1600" dirty="0"/>
                        <a:t>Adra2a </a:t>
                      </a:r>
                      <a:r>
                        <a:rPr lang="en-US" sz="1200" dirty="0"/>
                        <a:t>antagonist</a:t>
                      </a:r>
                      <a:endParaRPr lang="en-GB" sz="1600" dirty="0"/>
                    </a:p>
                  </a:txBody>
                  <a:tcPr marL="36000" marR="36000">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tcPr>
                </a:tc>
                <a:tc>
                  <a:txBody>
                    <a:bodyPr/>
                    <a:lstStyle/>
                    <a:p>
                      <a:pPr algn="ctr"/>
                      <a:r>
                        <a:rPr lang="en-US" sz="1600" dirty="0"/>
                        <a:t>p-value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(Adra2a antagonist</a:t>
                      </a:r>
                      <a:endParaRPr lang="en-GB" sz="1200" dirty="0"/>
                    </a:p>
                    <a:p>
                      <a:pPr algn="ctr"/>
                      <a:r>
                        <a:rPr lang="en-US" sz="1200" dirty="0"/>
                        <a:t> vs control)</a:t>
                      </a:r>
                      <a:endParaRPr lang="en-GB" sz="1200" dirty="0"/>
                    </a:p>
                  </a:txBody>
                  <a:tcPr marL="36000" marR="3600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1973123"/>
                  </a:ext>
                </a:extLst>
              </a:tr>
              <a:tr h="370840">
                <a:tc>
                  <a:txBody>
                    <a:bodyPr/>
                    <a:lstStyle/>
                    <a:p>
                      <a:r>
                        <a:rPr lang="en-GB" sz="1600" dirty="0"/>
                        <a:t>L/BW ratio</a:t>
                      </a:r>
                    </a:p>
                  </a:txBody>
                  <a:tcPr marL="36000" marR="36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tcPr>
                </a:tc>
                <a:tc>
                  <a:txBody>
                    <a:bodyPr/>
                    <a:lstStyle/>
                    <a:p>
                      <a:pPr algn="ctr"/>
                      <a:r>
                        <a:rPr lang="en-GB" sz="1600" dirty="0"/>
                        <a:t>6.5±0.9</a:t>
                      </a:r>
                    </a:p>
                  </a:txBody>
                  <a:tcPr marL="36000" marR="36000">
                    <a:lnL w="57150" cap="flat" cmpd="sng" algn="ctr">
                      <a:solidFill>
                        <a:schemeClr val="bg1"/>
                      </a:solidFill>
                      <a:prstDash val="solid"/>
                      <a:round/>
                      <a:headEnd type="none" w="med" len="med"/>
                      <a:tailEnd type="none" w="med" len="med"/>
                    </a:lnL>
                  </a:tcPr>
                </a:tc>
                <a:tc>
                  <a:txBody>
                    <a:bodyPr/>
                    <a:lstStyle/>
                    <a:p>
                      <a:pPr algn="ctr"/>
                      <a:r>
                        <a:rPr lang="en-GB" sz="1600" dirty="0"/>
                        <a:t>2.8±0.3</a:t>
                      </a:r>
                    </a:p>
                  </a:txBody>
                  <a:tcPr marL="36000" marR="36000"/>
                </a:tc>
                <a:tc>
                  <a:txBody>
                    <a:bodyPr/>
                    <a:lstStyle/>
                    <a:p>
                      <a:pPr algn="ctr"/>
                      <a:r>
                        <a:rPr lang="en-US" sz="1600" dirty="0">
                          <a:solidFill>
                            <a:prstClr val="black"/>
                          </a:solidFill>
                        </a:rPr>
                        <a:t>&lt;0.0001</a:t>
                      </a:r>
                      <a:endParaRPr lang="en-GB" sz="1600" dirty="0"/>
                    </a:p>
                  </a:txBody>
                  <a:tcPr marL="36000" marR="36000">
                    <a:lnR w="57150" cap="flat" cmpd="sng" algn="ctr">
                      <a:solidFill>
                        <a:schemeClr val="bg1"/>
                      </a:solidFill>
                      <a:prstDash val="solid"/>
                      <a:round/>
                      <a:headEnd type="none" w="med" len="med"/>
                      <a:tailEnd type="none" w="med" len="med"/>
                    </a:lnR>
                  </a:tcPr>
                </a:tc>
                <a:tc>
                  <a:txBody>
                    <a:bodyPr/>
                    <a:lstStyle/>
                    <a:p>
                      <a:pPr algn="ctr"/>
                      <a:r>
                        <a:rPr lang="en-US" sz="1600" dirty="0">
                          <a:solidFill>
                            <a:prstClr val="black"/>
                          </a:solidFill>
                        </a:rPr>
                        <a:t>5.7±0.4</a:t>
                      </a:r>
                      <a:endParaRPr lang="en-GB" sz="1600" dirty="0"/>
                    </a:p>
                  </a:txBody>
                  <a:tcPr marL="36000" marR="36000">
                    <a:lnL w="57150" cap="flat" cmpd="sng" algn="ctr">
                      <a:solidFill>
                        <a:schemeClr val="bg1"/>
                      </a:solidFill>
                      <a:prstDash val="solid"/>
                      <a:round/>
                      <a:headEnd type="none" w="med" len="med"/>
                      <a:tailEnd type="none" w="med" len="med"/>
                    </a:lnL>
                  </a:tcPr>
                </a:tc>
                <a:tc>
                  <a:txBody>
                    <a:bodyPr/>
                    <a:lstStyle/>
                    <a:p>
                      <a:pPr algn="ctr"/>
                      <a:r>
                        <a:rPr lang="en-US" sz="1600" dirty="0">
                          <a:solidFill>
                            <a:prstClr val="black"/>
                          </a:solidFill>
                        </a:rPr>
                        <a:t>0.03</a:t>
                      </a:r>
                      <a:endParaRPr lang="en-GB" sz="1600" dirty="0"/>
                    </a:p>
                  </a:txBody>
                  <a:tcPr marL="36000" marR="36000">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640248616"/>
                  </a:ext>
                </a:extLst>
              </a:tr>
              <a:tr h="370840">
                <a:tc>
                  <a:txBody>
                    <a:bodyPr/>
                    <a:lstStyle/>
                    <a:p>
                      <a:r>
                        <a:rPr lang="en-US" sz="1600" dirty="0"/>
                        <a:t>NAS score</a:t>
                      </a:r>
                      <a:endParaRPr lang="en-GB" sz="1600" dirty="0"/>
                    </a:p>
                  </a:txBody>
                  <a:tcPr marL="36000" marR="36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tcPr>
                </a:tc>
                <a:tc>
                  <a:txBody>
                    <a:bodyPr/>
                    <a:lstStyle/>
                    <a:p>
                      <a:pPr algn="ctr"/>
                      <a:r>
                        <a:rPr lang="en-US" sz="1600" dirty="0">
                          <a:solidFill>
                            <a:prstClr val="black"/>
                          </a:solidFill>
                        </a:rPr>
                        <a:t>5.8±0.4</a:t>
                      </a:r>
                      <a:endParaRPr lang="en-GB" sz="1600" dirty="0"/>
                    </a:p>
                  </a:txBody>
                  <a:tcPr marL="36000" marR="36000">
                    <a:lnL w="57150" cap="flat" cmpd="sng" algn="ctr">
                      <a:solidFill>
                        <a:schemeClr val="bg1"/>
                      </a:solidFill>
                      <a:prstDash val="solid"/>
                      <a:round/>
                      <a:headEnd type="none" w="med" len="med"/>
                      <a:tailEnd type="none" w="med" len="med"/>
                    </a:lnL>
                  </a:tcPr>
                </a:tc>
                <a:tc>
                  <a:txBody>
                    <a:bodyPr/>
                    <a:lstStyle/>
                    <a:p>
                      <a:pPr algn="ctr"/>
                      <a:r>
                        <a:rPr lang="en-US" sz="1600" dirty="0">
                          <a:solidFill>
                            <a:prstClr val="black"/>
                          </a:solidFill>
                        </a:rPr>
                        <a:t>0.1±0.3</a:t>
                      </a:r>
                      <a:endParaRPr lang="en-GB" sz="1600" dirty="0"/>
                    </a:p>
                  </a:txBody>
                  <a:tcPr marL="36000" marR="36000"/>
                </a:tc>
                <a:tc>
                  <a:txBody>
                    <a:bodyPr/>
                    <a:lstStyle/>
                    <a:p>
                      <a:pPr algn="ctr"/>
                      <a:r>
                        <a:rPr lang="en-US" sz="1600" dirty="0">
                          <a:solidFill>
                            <a:prstClr val="black"/>
                          </a:solidFill>
                        </a:rPr>
                        <a:t>&lt;0.0001</a:t>
                      </a:r>
                      <a:endParaRPr lang="en-GB" sz="1600" dirty="0"/>
                    </a:p>
                  </a:txBody>
                  <a:tcPr marL="36000" marR="36000">
                    <a:lnR w="57150" cap="flat" cmpd="sng" algn="ctr">
                      <a:solidFill>
                        <a:schemeClr val="bg1"/>
                      </a:solidFill>
                      <a:prstDash val="solid"/>
                      <a:round/>
                      <a:headEnd type="none" w="med" len="med"/>
                      <a:tailEnd type="none" w="med" len="med"/>
                    </a:lnR>
                  </a:tcPr>
                </a:tc>
                <a:tc>
                  <a:txBody>
                    <a:bodyPr/>
                    <a:lstStyle/>
                    <a:p>
                      <a:pPr algn="ctr"/>
                      <a:r>
                        <a:rPr lang="en-US" sz="1600" dirty="0">
                          <a:solidFill>
                            <a:prstClr val="black"/>
                          </a:solidFill>
                        </a:rPr>
                        <a:t>4.3±1.1</a:t>
                      </a:r>
                      <a:endParaRPr lang="en-GB" sz="1600" dirty="0"/>
                    </a:p>
                  </a:txBody>
                  <a:tcPr marL="36000" marR="36000">
                    <a:lnL w="57150" cap="flat" cmpd="sng" algn="ctr">
                      <a:solidFill>
                        <a:schemeClr val="bg1"/>
                      </a:solidFill>
                      <a:prstDash val="solid"/>
                      <a:round/>
                      <a:headEnd type="none" w="med" len="med"/>
                      <a:tailEnd type="none" w="med" len="med"/>
                    </a:lnL>
                  </a:tcPr>
                </a:tc>
                <a:tc>
                  <a:txBody>
                    <a:bodyPr/>
                    <a:lstStyle/>
                    <a:p>
                      <a:pPr algn="ctr"/>
                      <a:r>
                        <a:rPr lang="en-US" sz="1600" dirty="0">
                          <a:solidFill>
                            <a:prstClr val="black"/>
                          </a:solidFill>
                        </a:rPr>
                        <a:t>0.001</a:t>
                      </a:r>
                      <a:endParaRPr lang="en-GB" sz="1600" dirty="0"/>
                    </a:p>
                  </a:txBody>
                  <a:tcPr marL="36000" marR="36000">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101588901"/>
                  </a:ext>
                </a:extLst>
              </a:tr>
              <a:tr h="370840">
                <a:tc>
                  <a:txBody>
                    <a:bodyPr/>
                    <a:lstStyle/>
                    <a:p>
                      <a:r>
                        <a:rPr lang="en-US" sz="1600" dirty="0"/>
                        <a:t>CPA, %</a:t>
                      </a:r>
                      <a:endParaRPr lang="en-GB" sz="1600" dirty="0"/>
                    </a:p>
                  </a:txBody>
                  <a:tcPr marL="36000" marR="3600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600" dirty="0">
                          <a:solidFill>
                            <a:prstClr val="black"/>
                          </a:solidFill>
                        </a:rPr>
                        <a:t>15.0</a:t>
                      </a:r>
                    </a:p>
                    <a:p>
                      <a:pPr algn="ctr"/>
                      <a:r>
                        <a:rPr lang="en-US" sz="1600" dirty="0">
                          <a:solidFill>
                            <a:prstClr val="black"/>
                          </a:solidFill>
                        </a:rPr>
                        <a:t>13.0–19.5</a:t>
                      </a:r>
                      <a:endParaRPr lang="en-GB" sz="1600" dirty="0"/>
                    </a:p>
                  </a:txBody>
                  <a:tcPr marL="36000" marR="36000">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tc>
                  <a:txBody>
                    <a:bodyPr/>
                    <a:lstStyle/>
                    <a:p>
                      <a:pPr algn="ctr"/>
                      <a:r>
                        <a:rPr lang="en-US" sz="1600" dirty="0">
                          <a:solidFill>
                            <a:prstClr val="black"/>
                          </a:solidFill>
                        </a:rPr>
                        <a:t>1.4</a:t>
                      </a:r>
                    </a:p>
                    <a:p>
                      <a:pPr algn="ctr"/>
                      <a:r>
                        <a:rPr lang="en-US" sz="1600" dirty="0">
                          <a:solidFill>
                            <a:prstClr val="black"/>
                          </a:solidFill>
                        </a:rPr>
                        <a:t>0.6–1.5</a:t>
                      </a:r>
                      <a:endParaRPr lang="en-GB" sz="1600" dirty="0"/>
                    </a:p>
                  </a:txBody>
                  <a:tcPr marL="36000" marR="36000">
                    <a:lnB w="57150" cap="flat" cmpd="sng" algn="ctr">
                      <a:solidFill>
                        <a:schemeClr val="bg1"/>
                      </a:solidFill>
                      <a:prstDash val="solid"/>
                      <a:round/>
                      <a:headEnd type="none" w="med" len="med"/>
                      <a:tailEnd type="none" w="med" len="med"/>
                    </a:lnB>
                  </a:tcPr>
                </a:tc>
                <a:tc>
                  <a:txBody>
                    <a:bodyPr/>
                    <a:lstStyle/>
                    <a:p>
                      <a:pPr algn="ctr"/>
                      <a:r>
                        <a:rPr lang="en-US" sz="1600" dirty="0"/>
                        <a:t>&lt;0.01</a:t>
                      </a:r>
                      <a:endParaRPr lang="en-GB" sz="1600" dirty="0"/>
                    </a:p>
                  </a:txBody>
                  <a:tcPr marL="36000" marR="36000">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1600" dirty="0">
                          <a:solidFill>
                            <a:prstClr val="black"/>
                          </a:solidFill>
                        </a:rPr>
                        <a:t>7.6</a:t>
                      </a:r>
                    </a:p>
                    <a:p>
                      <a:pPr algn="ctr"/>
                      <a:r>
                        <a:rPr lang="en-US" sz="1600" dirty="0">
                          <a:solidFill>
                            <a:prstClr val="black"/>
                          </a:solidFill>
                        </a:rPr>
                        <a:t>4.1–9.2</a:t>
                      </a:r>
                      <a:endParaRPr lang="en-GB" sz="1600" dirty="0"/>
                    </a:p>
                  </a:txBody>
                  <a:tcPr marL="36000" marR="36000">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&lt;0.01</a:t>
                      </a:r>
                      <a:endParaRPr lang="en-GB" sz="1600" dirty="0"/>
                    </a:p>
                  </a:txBody>
                  <a:tcPr marL="36000" marR="36000">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99389642"/>
                  </a:ext>
                </a:extLst>
              </a:tr>
            </a:tbl>
          </a:graphicData>
        </a:graphic>
      </p:graphicFrame>
      <p:sp>
        <p:nvSpPr>
          <p:cNvPr id="11" name="Content Placeholder 8">
            <a:extLst>
              <a:ext uri="{FF2B5EF4-FFF2-40B4-BE49-F238E27FC236}">
                <a16:creationId xmlns:a16="http://schemas.microsoft.com/office/drawing/2014/main" id="{FC2A2CC6-B729-4F74-BFE3-05D9FE095EF8}"/>
              </a:ext>
            </a:extLst>
          </p:cNvPr>
          <p:cNvSpPr txBox="1">
            <a:spLocks/>
          </p:cNvSpPr>
          <p:nvPr/>
        </p:nvSpPr>
        <p:spPr>
          <a:xfrm>
            <a:off x="437412" y="3883861"/>
            <a:ext cx="1358732" cy="57474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1D498B"/>
              </a:buClr>
              <a:buNone/>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TABLE ‌</a:t>
            </a:r>
            <a:endParaRPr kumimoji="0" lang="en-US" sz="2000" i="0" u="none" strike="noStrike" kern="1200" cap="none" spc="0" normalizeH="0" baseline="0" noProof="0" dirty="0">
              <a:ln>
                <a:noFill/>
              </a:ln>
              <a:effectLst/>
              <a:highlight>
                <a:srgbClr val="004A86"/>
              </a:highlight>
              <a:uLnTx/>
              <a:uFillTx/>
              <a:latin typeface="Arial" panose="020B0604020202020204"/>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464585DF-91E6-4E91-96B2-7CB8714E3228}"/>
              </a:ext>
            </a:extLst>
          </p:cNvPr>
          <p:cNvCxnSpPr>
            <a:cxnSpLocks/>
          </p:cNvCxnSpPr>
          <p:nvPr/>
        </p:nvCxnSpPr>
        <p:spPr>
          <a:xfrm flipV="1">
            <a:off x="7093854" y="3876241"/>
            <a:ext cx="1" cy="2784565"/>
          </a:xfrm>
          <a:prstGeom prst="line">
            <a:avLst/>
          </a:prstGeom>
          <a:noFill/>
          <a:ln w="9525" cap="flat" cmpd="sng" algn="ctr">
            <a:solidFill>
              <a:srgbClr val="1D498B">
                <a:shade val="95000"/>
                <a:satMod val="105000"/>
              </a:srgbClr>
            </a:solidFill>
            <a:prstDash val="solid"/>
          </a:ln>
          <a:effectLst/>
        </p:spPr>
      </p:cxn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79931"/>
            <a:ext cx="6761981" cy="376990"/>
          </a:xfrm>
        </p:spPr>
        <p:txBody>
          <a:bodyPr/>
          <a:lstStyle/>
          <a:p>
            <a:r>
              <a:rPr lang="en-GB" dirty="0"/>
              <a:t>Thomsen KL, et al. NAFLD Summit 2019; P04-11</a:t>
            </a:r>
          </a:p>
        </p:txBody>
      </p:sp>
    </p:spTree>
    <p:extLst>
      <p:ext uri="{BB962C8B-B14F-4D97-AF65-F5344CB8AC3E}">
        <p14:creationId xmlns:p14="http://schemas.microsoft.com/office/powerpoint/2010/main" val="2257900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8C9F4-C06A-46C7-BC9D-B381DFB18164}"/>
              </a:ext>
            </a:extLst>
          </p:cNvPr>
          <p:cNvSpPr>
            <a:spLocks noGrp="1"/>
          </p:cNvSpPr>
          <p:nvPr>
            <p:ph type="title"/>
          </p:nvPr>
        </p:nvSpPr>
        <p:spPr/>
        <p:txBody>
          <a:bodyPr/>
          <a:lstStyle/>
          <a:p>
            <a:r>
              <a:rPr lang="en-GB"/>
              <a:t>About these slides</a:t>
            </a:r>
          </a:p>
        </p:txBody>
      </p:sp>
      <p:sp>
        <p:nvSpPr>
          <p:cNvPr id="5" name="Content Placeholder 4">
            <a:extLst>
              <a:ext uri="{FF2B5EF4-FFF2-40B4-BE49-F238E27FC236}">
                <a16:creationId xmlns:a16="http://schemas.microsoft.com/office/drawing/2014/main" id="{516D231D-4EB5-4F82-9D56-1FE1987DF199}"/>
              </a:ext>
            </a:extLst>
          </p:cNvPr>
          <p:cNvSpPr>
            <a:spLocks noGrp="1"/>
          </p:cNvSpPr>
          <p:nvPr>
            <p:ph sz="half" idx="1"/>
          </p:nvPr>
        </p:nvSpPr>
        <p:spPr/>
        <p:txBody>
          <a:bodyPr/>
          <a:lstStyle/>
          <a:p>
            <a:r>
              <a:rPr lang="en-US" dirty="0"/>
              <a:t>These slides provide highlights of new data presented at the EASL NAFLD Summit 2019</a:t>
            </a:r>
          </a:p>
          <a:p>
            <a:endParaRPr lang="en-US" dirty="0"/>
          </a:p>
          <a:p>
            <a:r>
              <a:rPr lang="en-US" dirty="0"/>
              <a:t>Please feel free to use, adapt and share these slides for your own personal use; however, please acknowledge EASL as the source</a:t>
            </a:r>
          </a:p>
          <a:p>
            <a:endParaRPr lang="en-US" dirty="0"/>
          </a:p>
          <a:p>
            <a:r>
              <a:rPr lang="en-US" dirty="0"/>
              <a:t>Definitions of all abbreviations shown in these slides, and a full copy of the original abstract text, are provided within the slide notes </a:t>
            </a:r>
          </a:p>
          <a:p>
            <a:endParaRPr lang="en-US" dirty="0"/>
          </a:p>
          <a:p>
            <a:r>
              <a:rPr lang="en-US" dirty="0"/>
              <a:t>Submitted abstracts are included in the slide notes, but data may not be identical to the final presented data shown on the slides</a:t>
            </a:r>
            <a:endParaRPr lang="en-GB" dirty="0"/>
          </a:p>
          <a:p>
            <a:endParaRPr lang="en-US" dirty="0"/>
          </a:p>
          <a:p>
            <a:endParaRPr lang="en-GB" dirty="0"/>
          </a:p>
        </p:txBody>
      </p:sp>
      <p:sp>
        <p:nvSpPr>
          <p:cNvPr id="7" name="TextBox 6">
            <a:extLst>
              <a:ext uri="{FF2B5EF4-FFF2-40B4-BE49-F238E27FC236}">
                <a16:creationId xmlns:a16="http://schemas.microsoft.com/office/drawing/2014/main" id="{02D79188-E9BB-4D50-9EF7-901DCC686A3A}"/>
              </a:ext>
            </a:extLst>
          </p:cNvPr>
          <p:cNvSpPr txBox="1"/>
          <p:nvPr/>
        </p:nvSpPr>
        <p:spPr>
          <a:xfrm>
            <a:off x="2279576" y="5069907"/>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1947981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494784" cy="769620"/>
          </a:xfrm>
        </p:spPr>
        <p:txBody>
          <a:bodyPr>
            <a:noAutofit/>
          </a:bodyPr>
          <a:lstStyle/>
          <a:p>
            <a:r>
              <a:rPr lang="en-US" sz="2400" dirty="0"/>
              <a:t>Propionic acid intervention in obese </a:t>
            </a:r>
            <a:r>
              <a:rPr lang="en-US" sz="2400" dirty="0" err="1"/>
              <a:t>Ldlr</a:t>
            </a:r>
            <a:r>
              <a:rPr lang="en-US" sz="2400" dirty="0"/>
              <a:t>-/-.Leiden mice attenuates NASH development, but negatively affects cognition</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79931"/>
            <a:ext cx="10025871" cy="376990"/>
          </a:xfrm>
        </p:spPr>
        <p:txBody>
          <a:bodyPr/>
          <a:lstStyle/>
          <a:p>
            <a:r>
              <a:rPr lang="en-GB" dirty="0" err="1"/>
              <a:t>Gart</a:t>
            </a:r>
            <a:r>
              <a:rPr lang="en-GB" dirty="0"/>
              <a:t> E, et al. NAFLD Summit 2019; P02-16</a:t>
            </a:r>
          </a:p>
        </p:txBody>
      </p:sp>
      <p:sp>
        <p:nvSpPr>
          <p:cNvPr id="13" name="Content Placeholder 1">
            <a:extLst>
              <a:ext uri="{FF2B5EF4-FFF2-40B4-BE49-F238E27FC236}">
                <a16:creationId xmlns:a16="http://schemas.microsoft.com/office/drawing/2014/main" id="{D4842B4C-6196-4BB2-8388-10D3FD9C9A88}"/>
              </a:ext>
            </a:extLst>
          </p:cNvPr>
          <p:cNvSpPr txBox="1">
            <a:spLocks/>
          </p:cNvSpPr>
          <p:nvPr/>
        </p:nvSpPr>
        <p:spPr>
          <a:xfrm>
            <a:off x="423862" y="1338263"/>
            <a:ext cx="11520488" cy="17573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a:p>
            <a:pPr marL="228600" indent="-228600">
              <a:buClr>
                <a:srgbClr val="1D498B"/>
              </a:buClr>
              <a:defRPr/>
            </a:pPr>
            <a:r>
              <a:rPr lang="en-US" dirty="0">
                <a:latin typeface="Arial" panose="020B0604020202020204" pitchFamily="34" charset="0"/>
                <a:ea typeface="Verdana" panose="020B0604030504040204" pitchFamily="34" charset="0"/>
                <a:cs typeface="Arial" panose="020B0604020202020204" pitchFamily="34" charset="0"/>
              </a:rPr>
              <a:t>In the context of the obesity epidemic, which is associated with NASH development and cognitive impairment, there is an increasing interest in elucidating the health effects of short-chain fatty </a:t>
            </a:r>
            <a:br>
              <a:rPr lang="en-US" dirty="0">
                <a:latin typeface="Arial" panose="020B0604020202020204" pitchFamily="34" charset="0"/>
                <a:ea typeface="Verdana" panose="020B0604030504040204" pitchFamily="34" charset="0"/>
                <a:cs typeface="Arial" panose="020B0604020202020204" pitchFamily="34" charset="0"/>
              </a:rPr>
            </a:br>
            <a:r>
              <a:rPr lang="en-US" dirty="0">
                <a:latin typeface="Arial" panose="020B0604020202020204" pitchFamily="34" charset="0"/>
                <a:ea typeface="Verdana" panose="020B0604030504040204" pitchFamily="34" charset="0"/>
                <a:cs typeface="Arial" panose="020B0604020202020204" pitchFamily="34" charset="0"/>
              </a:rPr>
              <a:t>acids (SCFAs)</a:t>
            </a:r>
            <a:endParaRPr lang="en-US" sz="600" b="1" dirty="0"/>
          </a:p>
          <a:p>
            <a:pPr marL="216000" lvl="0" indent="-216000">
              <a:buClr>
                <a:srgbClr val="1D498B"/>
              </a:buClr>
              <a:defRPr/>
            </a:pPr>
            <a:r>
              <a:rPr lang="en-US" b="1" dirty="0"/>
              <a:t>Aim: </a:t>
            </a:r>
            <a:r>
              <a:rPr lang="en-US" dirty="0"/>
              <a:t>to</a:t>
            </a:r>
            <a:r>
              <a:rPr lang="en-US" b="1" dirty="0"/>
              <a:t> </a:t>
            </a:r>
            <a:r>
              <a:rPr lang="en-US" dirty="0"/>
              <a:t>explore the effects of the SCFA propionic acid (PA) on obesity-associated NASH development, </a:t>
            </a:r>
            <a:r>
              <a:rPr lang="en-US" dirty="0">
                <a:latin typeface="Arial" panose="020B0604020202020204" pitchFamily="34" charset="0"/>
                <a:cs typeface="Arial" panose="020B0604020202020204" pitchFamily="34" charset="0"/>
              </a:rPr>
              <a:t>as well as cognitive dysfunction and structural brain tissue integrity</a:t>
            </a:r>
            <a:endParaRPr lang="en-GB" sz="2400" dirty="0">
              <a:solidFill>
                <a:prstClr val="black"/>
              </a:solidFill>
            </a:endParaRPr>
          </a:p>
        </p:txBody>
      </p:sp>
      <p:cxnSp>
        <p:nvCxnSpPr>
          <p:cNvPr id="15" name="Straight Connector 14">
            <a:extLst>
              <a:ext uri="{FF2B5EF4-FFF2-40B4-BE49-F238E27FC236}">
                <a16:creationId xmlns:a16="http://schemas.microsoft.com/office/drawing/2014/main" id="{D2ACBAF3-9990-4859-AE23-B05A2813AB19}"/>
              </a:ext>
            </a:extLst>
          </p:cNvPr>
          <p:cNvCxnSpPr>
            <a:cxnSpLocks/>
          </p:cNvCxnSpPr>
          <p:nvPr/>
        </p:nvCxnSpPr>
        <p:spPr>
          <a:xfrm flipH="1">
            <a:off x="604838" y="3368811"/>
            <a:ext cx="10982326" cy="0"/>
          </a:xfrm>
          <a:prstGeom prst="line">
            <a:avLst/>
          </a:prstGeom>
          <a:noFill/>
          <a:ln w="9525" cap="flat" cmpd="sng" algn="ctr">
            <a:solidFill>
              <a:srgbClr val="1D498B">
                <a:shade val="95000"/>
                <a:satMod val="105000"/>
              </a:srgbClr>
            </a:solidFill>
            <a:prstDash val="solid"/>
          </a:ln>
          <a:effectLst/>
        </p:spPr>
      </p:cxnSp>
      <p:sp>
        <p:nvSpPr>
          <p:cNvPr id="58" name="Content Placeholder 8">
            <a:extLst>
              <a:ext uri="{FF2B5EF4-FFF2-40B4-BE49-F238E27FC236}">
                <a16:creationId xmlns:a16="http://schemas.microsoft.com/office/drawing/2014/main" id="{6E2A446A-38C1-42CD-B39B-11F74D111344}"/>
              </a:ext>
            </a:extLst>
          </p:cNvPr>
          <p:cNvSpPr txBox="1">
            <a:spLocks/>
          </p:cNvSpPr>
          <p:nvPr/>
        </p:nvSpPr>
        <p:spPr>
          <a:xfrm>
            <a:off x="530718" y="3416980"/>
            <a:ext cx="11163295" cy="341797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1D498B"/>
              </a:buClr>
              <a:buNone/>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 ‌</a:t>
            </a:r>
          </a:p>
          <a:p>
            <a:pPr>
              <a:buClr>
                <a:srgbClr val="1D498B"/>
              </a:buClr>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grpSp>
        <p:nvGrpSpPr>
          <p:cNvPr id="35" name="Group 34">
            <a:extLst>
              <a:ext uri="{FF2B5EF4-FFF2-40B4-BE49-F238E27FC236}">
                <a16:creationId xmlns:a16="http://schemas.microsoft.com/office/drawing/2014/main" id="{CCEC88AF-178B-4920-B6A6-C6EBDE53B8FE}"/>
              </a:ext>
            </a:extLst>
          </p:cNvPr>
          <p:cNvGrpSpPr/>
          <p:nvPr/>
        </p:nvGrpSpPr>
        <p:grpSpPr>
          <a:xfrm>
            <a:off x="859803" y="3788675"/>
            <a:ext cx="9626682" cy="2537221"/>
            <a:chOff x="-12280633" y="4562961"/>
            <a:chExt cx="9626682" cy="2537221"/>
          </a:xfrm>
        </p:grpSpPr>
        <p:sp>
          <p:nvSpPr>
            <p:cNvPr id="43" name="Isosceles Triangle 42">
              <a:extLst>
                <a:ext uri="{FF2B5EF4-FFF2-40B4-BE49-F238E27FC236}">
                  <a16:creationId xmlns:a16="http://schemas.microsoft.com/office/drawing/2014/main" id="{AC608843-790C-4BCE-A487-44A7EAD04F7E}"/>
                </a:ext>
              </a:extLst>
            </p:cNvPr>
            <p:cNvSpPr/>
            <p:nvPr/>
          </p:nvSpPr>
          <p:spPr>
            <a:xfrm rot="10800000">
              <a:off x="-8093265" y="4562962"/>
              <a:ext cx="192638" cy="1660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Isosceles Triangle 43">
              <a:extLst>
                <a:ext uri="{FF2B5EF4-FFF2-40B4-BE49-F238E27FC236}">
                  <a16:creationId xmlns:a16="http://schemas.microsoft.com/office/drawing/2014/main" id="{DD010B92-81F2-47E3-B8AE-79F9B8EF3F86}"/>
                </a:ext>
              </a:extLst>
            </p:cNvPr>
            <p:cNvSpPr/>
            <p:nvPr/>
          </p:nvSpPr>
          <p:spPr>
            <a:xfrm rot="10800000">
              <a:off x="-5526447" y="4562961"/>
              <a:ext cx="192638" cy="1660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5" name="Group 44">
              <a:extLst>
                <a:ext uri="{FF2B5EF4-FFF2-40B4-BE49-F238E27FC236}">
                  <a16:creationId xmlns:a16="http://schemas.microsoft.com/office/drawing/2014/main" id="{8C47F983-E53D-4FC2-A244-F38D0BE90122}"/>
                </a:ext>
              </a:extLst>
            </p:cNvPr>
            <p:cNvGrpSpPr/>
            <p:nvPr/>
          </p:nvGrpSpPr>
          <p:grpSpPr>
            <a:xfrm>
              <a:off x="-12280633" y="4707737"/>
              <a:ext cx="9626682" cy="2392445"/>
              <a:chOff x="-12572706" y="4549241"/>
              <a:chExt cx="9626682" cy="2392445"/>
            </a:xfrm>
          </p:grpSpPr>
          <p:grpSp>
            <p:nvGrpSpPr>
              <p:cNvPr id="46" name="Group 45">
                <a:extLst>
                  <a:ext uri="{FF2B5EF4-FFF2-40B4-BE49-F238E27FC236}">
                    <a16:creationId xmlns:a16="http://schemas.microsoft.com/office/drawing/2014/main" id="{F2539FE4-4733-4188-B429-F5FDD3896B15}"/>
                  </a:ext>
                </a:extLst>
              </p:cNvPr>
              <p:cNvGrpSpPr/>
              <p:nvPr/>
            </p:nvGrpSpPr>
            <p:grpSpPr>
              <a:xfrm>
                <a:off x="-12572706" y="4549241"/>
                <a:ext cx="9626682" cy="2392445"/>
                <a:chOff x="-8820286" y="-688227"/>
                <a:chExt cx="9626682" cy="2392445"/>
              </a:xfrm>
            </p:grpSpPr>
            <p:grpSp>
              <p:nvGrpSpPr>
                <p:cNvPr id="49" name="Group 48">
                  <a:extLst>
                    <a:ext uri="{FF2B5EF4-FFF2-40B4-BE49-F238E27FC236}">
                      <a16:creationId xmlns:a16="http://schemas.microsoft.com/office/drawing/2014/main" id="{FF5718E2-A1F0-4D0E-8637-1D0A280AEF42}"/>
                    </a:ext>
                  </a:extLst>
                </p:cNvPr>
                <p:cNvGrpSpPr/>
                <p:nvPr/>
              </p:nvGrpSpPr>
              <p:grpSpPr>
                <a:xfrm>
                  <a:off x="-8820286" y="-688227"/>
                  <a:ext cx="9626682" cy="2392445"/>
                  <a:chOff x="4226367" y="3614602"/>
                  <a:chExt cx="5857823" cy="1581050"/>
                </a:xfrm>
              </p:grpSpPr>
              <p:sp>
                <p:nvSpPr>
                  <p:cNvPr id="51" name="TextBox 50">
                    <a:extLst>
                      <a:ext uri="{FF2B5EF4-FFF2-40B4-BE49-F238E27FC236}">
                        <a16:creationId xmlns:a16="http://schemas.microsoft.com/office/drawing/2014/main" id="{666BE571-AEAF-485A-A620-5E25FA8EC6CA}"/>
                      </a:ext>
                    </a:extLst>
                  </p:cNvPr>
                  <p:cNvSpPr txBox="1"/>
                  <p:nvPr/>
                </p:nvSpPr>
                <p:spPr>
                  <a:xfrm>
                    <a:off x="4226367" y="3927328"/>
                    <a:ext cx="1087791" cy="427129"/>
                  </a:xfrm>
                  <a:prstGeom prst="rect">
                    <a:avLst/>
                  </a:prstGeom>
                  <a:noFill/>
                  <a:ln w="19050">
                    <a:solidFill>
                      <a:schemeClr val="accent3"/>
                    </a:solidFill>
                  </a:ln>
                </p:spPr>
                <p:txBody>
                  <a:bodyPr wrap="square" rtlCol="0" anchor="ctr">
                    <a:spAutoFit/>
                  </a:bodyPr>
                  <a:lstStyle/>
                  <a:p>
                    <a:pPr algn="ctr"/>
                    <a:r>
                      <a:rPr lang="en-GB" b="1" dirty="0" err="1"/>
                      <a:t>Ldlr</a:t>
                    </a:r>
                    <a:r>
                      <a:rPr lang="en-GB" b="1" dirty="0"/>
                      <a:t>-/-.Leiden mice</a:t>
                    </a:r>
                  </a:p>
                </p:txBody>
              </p:sp>
              <p:sp>
                <p:nvSpPr>
                  <p:cNvPr id="52" name="TextBox 51">
                    <a:extLst>
                      <a:ext uri="{FF2B5EF4-FFF2-40B4-BE49-F238E27FC236}">
                        <a16:creationId xmlns:a16="http://schemas.microsoft.com/office/drawing/2014/main" id="{CED34FC1-15DC-4A7C-96DC-1033A2376948}"/>
                      </a:ext>
                    </a:extLst>
                  </p:cNvPr>
                  <p:cNvSpPr txBox="1"/>
                  <p:nvPr/>
                </p:nvSpPr>
                <p:spPr>
                  <a:xfrm>
                    <a:off x="5617269" y="4406494"/>
                    <a:ext cx="799315" cy="431006"/>
                  </a:xfrm>
                  <a:prstGeom prst="rect">
                    <a:avLst/>
                  </a:prstGeom>
                  <a:noFill/>
                  <a:ln>
                    <a:noFill/>
                  </a:ln>
                </p:spPr>
                <p:txBody>
                  <a:bodyPr wrap="square" rtlCol="0" anchor="ctr">
                    <a:noAutofit/>
                  </a:bodyPr>
                  <a:lstStyle/>
                  <a:p>
                    <a:pPr algn="ctr"/>
                    <a:r>
                      <a:rPr lang="en-GB" sz="1600" dirty="0"/>
                      <a:t>Run-in for 17 weeks</a:t>
                    </a:r>
                  </a:p>
                </p:txBody>
              </p:sp>
              <p:sp>
                <p:nvSpPr>
                  <p:cNvPr id="53" name="TextBox 52">
                    <a:extLst>
                      <a:ext uri="{FF2B5EF4-FFF2-40B4-BE49-F238E27FC236}">
                        <a16:creationId xmlns:a16="http://schemas.microsoft.com/office/drawing/2014/main" id="{FD2CB159-1A71-463A-8031-A4550ACEBCA2}"/>
                      </a:ext>
                    </a:extLst>
                  </p:cNvPr>
                  <p:cNvSpPr txBox="1"/>
                  <p:nvPr/>
                </p:nvSpPr>
                <p:spPr>
                  <a:xfrm>
                    <a:off x="8766111" y="3837564"/>
                    <a:ext cx="1281379" cy="427129"/>
                  </a:xfrm>
                  <a:prstGeom prst="rect">
                    <a:avLst/>
                  </a:prstGeom>
                  <a:noFill/>
                  <a:ln w="19050">
                    <a:solidFill>
                      <a:schemeClr val="accent3"/>
                    </a:solidFill>
                  </a:ln>
                </p:spPr>
                <p:txBody>
                  <a:bodyPr wrap="square" rtlCol="0" anchor="ctr">
                    <a:spAutoFit/>
                  </a:bodyPr>
                  <a:lstStyle/>
                  <a:p>
                    <a:pPr algn="ctr"/>
                    <a:r>
                      <a:rPr lang="en-US" b="1" dirty="0"/>
                      <a:t>Analysis of liver and brain tissue</a:t>
                    </a:r>
                    <a:endParaRPr lang="en-GB" sz="1600" dirty="0"/>
                  </a:p>
                </p:txBody>
              </p:sp>
              <p:cxnSp>
                <p:nvCxnSpPr>
                  <p:cNvPr id="54" name="Connector: Elbow 53">
                    <a:extLst>
                      <a:ext uri="{FF2B5EF4-FFF2-40B4-BE49-F238E27FC236}">
                        <a16:creationId xmlns:a16="http://schemas.microsoft.com/office/drawing/2014/main" id="{2EA34567-8C8F-401C-94E8-86BF678153AC}"/>
                      </a:ext>
                    </a:extLst>
                  </p:cNvPr>
                  <p:cNvCxnSpPr>
                    <a:cxnSpLocks/>
                    <a:stCxn id="65" idx="3"/>
                    <a:endCxn id="53" idx="1"/>
                  </p:cNvCxnSpPr>
                  <p:nvPr/>
                </p:nvCxnSpPr>
                <p:spPr>
                  <a:xfrm flipV="1">
                    <a:off x="8303772" y="4051129"/>
                    <a:ext cx="462338" cy="28802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E109E46-BF7B-4B64-B5BB-9FF38FAD6FE2}"/>
                      </a:ext>
                    </a:extLst>
                  </p:cNvPr>
                  <p:cNvSpPr txBox="1"/>
                  <p:nvPr/>
                </p:nvSpPr>
                <p:spPr>
                  <a:xfrm>
                    <a:off x="5628535" y="3824990"/>
                    <a:ext cx="807651" cy="206081"/>
                  </a:xfrm>
                  <a:prstGeom prst="rect">
                    <a:avLst/>
                  </a:prstGeom>
                  <a:solidFill>
                    <a:schemeClr val="tx2"/>
                  </a:solidFill>
                  <a:ln>
                    <a:solidFill>
                      <a:schemeClr val="accent1"/>
                    </a:solidFill>
                  </a:ln>
                </p:spPr>
                <p:txBody>
                  <a:bodyPr wrap="square" rtlCol="0" anchor="ctr">
                    <a:noAutofit/>
                  </a:bodyPr>
                  <a:lstStyle/>
                  <a:p>
                    <a:pPr algn="ctr"/>
                    <a:r>
                      <a:rPr lang="en-GB" b="1" dirty="0">
                        <a:solidFill>
                          <a:schemeClr val="bg1"/>
                        </a:solidFill>
                      </a:rPr>
                      <a:t>HFD</a:t>
                    </a:r>
                    <a:endParaRPr lang="en-GB" dirty="0">
                      <a:solidFill>
                        <a:schemeClr val="bg1"/>
                      </a:solidFill>
                    </a:endParaRPr>
                  </a:p>
                </p:txBody>
              </p:sp>
              <p:sp>
                <p:nvSpPr>
                  <p:cNvPr id="61" name="TextBox 60">
                    <a:extLst>
                      <a:ext uri="{FF2B5EF4-FFF2-40B4-BE49-F238E27FC236}">
                        <a16:creationId xmlns:a16="http://schemas.microsoft.com/office/drawing/2014/main" id="{138E405F-4B71-46FD-A246-3B56D9EEB246}"/>
                      </a:ext>
                    </a:extLst>
                  </p:cNvPr>
                  <p:cNvSpPr txBox="1"/>
                  <p:nvPr/>
                </p:nvSpPr>
                <p:spPr>
                  <a:xfrm>
                    <a:off x="5627525" y="4236029"/>
                    <a:ext cx="807479" cy="206238"/>
                  </a:xfrm>
                  <a:prstGeom prst="rect">
                    <a:avLst/>
                  </a:prstGeom>
                  <a:solidFill>
                    <a:schemeClr val="bg1">
                      <a:lumMod val="50000"/>
                    </a:schemeClr>
                  </a:solidFill>
                  <a:ln>
                    <a:solidFill>
                      <a:schemeClr val="bg1">
                        <a:lumMod val="50000"/>
                      </a:schemeClr>
                    </a:solidFill>
                  </a:ln>
                </p:spPr>
                <p:txBody>
                  <a:bodyPr wrap="square" rtlCol="0" anchor="ctr">
                    <a:noAutofit/>
                  </a:bodyPr>
                  <a:lstStyle/>
                  <a:p>
                    <a:pPr algn="ctr"/>
                    <a:r>
                      <a:rPr lang="en-GB" b="1" dirty="0">
                        <a:solidFill>
                          <a:schemeClr val="bg1"/>
                        </a:solidFill>
                      </a:rPr>
                      <a:t>Chow</a:t>
                    </a:r>
                  </a:p>
                </p:txBody>
              </p:sp>
              <p:sp>
                <p:nvSpPr>
                  <p:cNvPr id="64" name="TextBox 63">
                    <a:extLst>
                      <a:ext uri="{FF2B5EF4-FFF2-40B4-BE49-F238E27FC236}">
                        <a16:creationId xmlns:a16="http://schemas.microsoft.com/office/drawing/2014/main" id="{06859D89-F94C-43F3-8229-B3028FD558F9}"/>
                      </a:ext>
                    </a:extLst>
                  </p:cNvPr>
                  <p:cNvSpPr txBox="1"/>
                  <p:nvPr/>
                </p:nvSpPr>
                <p:spPr>
                  <a:xfrm>
                    <a:off x="6934044" y="3614602"/>
                    <a:ext cx="1368717" cy="240595"/>
                  </a:xfrm>
                  <a:prstGeom prst="rect">
                    <a:avLst/>
                  </a:prstGeom>
                  <a:solidFill>
                    <a:schemeClr val="tx2"/>
                  </a:solidFill>
                  <a:ln>
                    <a:solidFill>
                      <a:schemeClr val="accent1"/>
                    </a:solidFill>
                  </a:ln>
                </p:spPr>
                <p:txBody>
                  <a:bodyPr wrap="square" rtlCol="0" anchor="ctr">
                    <a:noAutofit/>
                  </a:bodyPr>
                  <a:lstStyle/>
                  <a:p>
                    <a:pPr algn="ctr"/>
                    <a:r>
                      <a:rPr lang="en-GB" b="1" dirty="0">
                        <a:solidFill>
                          <a:schemeClr val="bg1"/>
                        </a:solidFill>
                      </a:rPr>
                      <a:t>PA + HFD</a:t>
                    </a:r>
                    <a:endParaRPr lang="en-GB" dirty="0">
                      <a:solidFill>
                        <a:schemeClr val="bg1"/>
                      </a:solidFill>
                    </a:endParaRPr>
                  </a:p>
                </p:txBody>
              </p:sp>
              <p:sp>
                <p:nvSpPr>
                  <p:cNvPr id="65" name="TextBox 64">
                    <a:extLst>
                      <a:ext uri="{FF2B5EF4-FFF2-40B4-BE49-F238E27FC236}">
                        <a16:creationId xmlns:a16="http://schemas.microsoft.com/office/drawing/2014/main" id="{18D2DD7D-5C25-431E-96E4-35737E3114D8}"/>
                      </a:ext>
                    </a:extLst>
                  </p:cNvPr>
                  <p:cNvSpPr txBox="1"/>
                  <p:nvPr/>
                </p:nvSpPr>
                <p:spPr>
                  <a:xfrm>
                    <a:off x="6945627" y="4218760"/>
                    <a:ext cx="1358145" cy="240777"/>
                  </a:xfrm>
                  <a:prstGeom prst="rect">
                    <a:avLst/>
                  </a:prstGeom>
                  <a:solidFill>
                    <a:schemeClr val="bg1">
                      <a:lumMod val="50000"/>
                    </a:schemeClr>
                  </a:solidFill>
                  <a:ln>
                    <a:solidFill>
                      <a:schemeClr val="bg1">
                        <a:lumMod val="50000"/>
                      </a:schemeClr>
                    </a:solidFill>
                  </a:ln>
                </p:spPr>
                <p:txBody>
                  <a:bodyPr wrap="square" rtlCol="0" anchor="ctr">
                    <a:noAutofit/>
                  </a:bodyPr>
                  <a:lstStyle/>
                  <a:p>
                    <a:pPr algn="ctr"/>
                    <a:r>
                      <a:rPr lang="en-GB" b="1" dirty="0">
                        <a:solidFill>
                          <a:schemeClr val="bg1"/>
                        </a:solidFill>
                      </a:rPr>
                      <a:t>Healthy reference</a:t>
                    </a:r>
                  </a:p>
                </p:txBody>
              </p:sp>
              <p:sp>
                <p:nvSpPr>
                  <p:cNvPr id="66" name="TextBox 65">
                    <a:extLst>
                      <a:ext uri="{FF2B5EF4-FFF2-40B4-BE49-F238E27FC236}">
                        <a16:creationId xmlns:a16="http://schemas.microsoft.com/office/drawing/2014/main" id="{4ABAB549-92CA-4BF6-A945-E80FEB2CE083}"/>
                      </a:ext>
                    </a:extLst>
                  </p:cNvPr>
                  <p:cNvSpPr txBox="1"/>
                  <p:nvPr/>
                </p:nvSpPr>
                <p:spPr>
                  <a:xfrm>
                    <a:off x="6838540" y="4406494"/>
                    <a:ext cx="1420320" cy="431006"/>
                  </a:xfrm>
                  <a:prstGeom prst="rect">
                    <a:avLst/>
                  </a:prstGeom>
                  <a:noFill/>
                  <a:ln>
                    <a:noFill/>
                  </a:ln>
                </p:spPr>
                <p:txBody>
                  <a:bodyPr wrap="square" rtlCol="0" anchor="ctr">
                    <a:noAutofit/>
                  </a:bodyPr>
                  <a:lstStyle/>
                  <a:p>
                    <a:pPr algn="ctr"/>
                    <a:r>
                      <a:rPr lang="en-GB" sz="1600" dirty="0"/>
                      <a:t>Treatment diet </a:t>
                    </a:r>
                    <a:br>
                      <a:rPr lang="en-GB" sz="1600" dirty="0"/>
                    </a:br>
                    <a:r>
                      <a:rPr lang="en-GB" sz="1600" dirty="0"/>
                      <a:t>for 12 weeks</a:t>
                    </a:r>
                  </a:p>
                </p:txBody>
              </p:sp>
              <p:cxnSp>
                <p:nvCxnSpPr>
                  <p:cNvPr id="69" name="Connector: Elbow 68">
                    <a:extLst>
                      <a:ext uri="{FF2B5EF4-FFF2-40B4-BE49-F238E27FC236}">
                        <a16:creationId xmlns:a16="http://schemas.microsoft.com/office/drawing/2014/main" id="{DB46ED5B-E7FE-42CA-A661-C446D244A079}"/>
                      </a:ext>
                    </a:extLst>
                  </p:cNvPr>
                  <p:cNvCxnSpPr>
                    <a:cxnSpLocks/>
                    <a:stCxn id="51" idx="3"/>
                    <a:endCxn id="61" idx="1"/>
                  </p:cNvCxnSpPr>
                  <p:nvPr/>
                </p:nvCxnSpPr>
                <p:spPr>
                  <a:xfrm>
                    <a:off x="5314158" y="4140892"/>
                    <a:ext cx="313367" cy="19825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E43606E7-1E55-44A2-AF38-DBCB07887205}"/>
                      </a:ext>
                    </a:extLst>
                  </p:cNvPr>
                  <p:cNvCxnSpPr>
                    <a:cxnSpLocks/>
                    <a:stCxn id="51" idx="3"/>
                    <a:endCxn id="55" idx="1"/>
                  </p:cNvCxnSpPr>
                  <p:nvPr/>
                </p:nvCxnSpPr>
                <p:spPr>
                  <a:xfrm flipV="1">
                    <a:off x="5314158" y="3928030"/>
                    <a:ext cx="314377" cy="21286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6622357F-CB5A-4397-A762-2E99A915E575}"/>
                      </a:ext>
                    </a:extLst>
                  </p:cNvPr>
                  <p:cNvCxnSpPr>
                    <a:cxnSpLocks/>
                    <a:stCxn id="64" idx="3"/>
                    <a:endCxn id="53" idx="1"/>
                  </p:cNvCxnSpPr>
                  <p:nvPr/>
                </p:nvCxnSpPr>
                <p:spPr>
                  <a:xfrm>
                    <a:off x="8302761" y="3734899"/>
                    <a:ext cx="463350" cy="31622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A75DC743-6B24-46AD-B2E1-CC3289119A4C}"/>
                      </a:ext>
                    </a:extLst>
                  </p:cNvPr>
                  <p:cNvCxnSpPr>
                    <a:cxnSpLocks/>
                    <a:stCxn id="73" idx="3"/>
                    <a:endCxn id="53" idx="1"/>
                  </p:cNvCxnSpPr>
                  <p:nvPr/>
                </p:nvCxnSpPr>
                <p:spPr>
                  <a:xfrm flipV="1">
                    <a:off x="8302762" y="4051129"/>
                    <a:ext cx="463349" cy="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4FF539F-AE34-48F4-850A-F9CD60857550}"/>
                      </a:ext>
                    </a:extLst>
                  </p:cNvPr>
                  <p:cNvSpPr txBox="1"/>
                  <p:nvPr/>
                </p:nvSpPr>
                <p:spPr>
                  <a:xfrm>
                    <a:off x="6934045" y="3930832"/>
                    <a:ext cx="1368717" cy="240595"/>
                  </a:xfrm>
                  <a:prstGeom prst="rect">
                    <a:avLst/>
                  </a:prstGeom>
                  <a:solidFill>
                    <a:schemeClr val="tx2"/>
                  </a:solidFill>
                  <a:ln>
                    <a:solidFill>
                      <a:schemeClr val="accent1"/>
                    </a:solidFill>
                  </a:ln>
                </p:spPr>
                <p:txBody>
                  <a:bodyPr wrap="square" rtlCol="0" anchor="ctr">
                    <a:noAutofit/>
                  </a:bodyPr>
                  <a:lstStyle/>
                  <a:p>
                    <a:pPr algn="ctr"/>
                    <a:r>
                      <a:rPr lang="en-GB" b="1" dirty="0">
                        <a:solidFill>
                          <a:schemeClr val="bg1"/>
                        </a:solidFill>
                      </a:rPr>
                      <a:t>HFD</a:t>
                    </a:r>
                    <a:endParaRPr lang="en-GB" dirty="0">
                      <a:solidFill>
                        <a:schemeClr val="bg1"/>
                      </a:solidFill>
                    </a:endParaRPr>
                  </a:p>
                </p:txBody>
              </p:sp>
              <p:cxnSp>
                <p:nvCxnSpPr>
                  <p:cNvPr id="74" name="Connector: Elbow 73">
                    <a:extLst>
                      <a:ext uri="{FF2B5EF4-FFF2-40B4-BE49-F238E27FC236}">
                        <a16:creationId xmlns:a16="http://schemas.microsoft.com/office/drawing/2014/main" id="{9F11FE09-28E4-4193-B68E-A11E9653EACC}"/>
                      </a:ext>
                    </a:extLst>
                  </p:cNvPr>
                  <p:cNvCxnSpPr>
                    <a:cxnSpLocks/>
                    <a:stCxn id="55" idx="3"/>
                    <a:endCxn id="64" idx="1"/>
                  </p:cNvCxnSpPr>
                  <p:nvPr/>
                </p:nvCxnSpPr>
                <p:spPr>
                  <a:xfrm flipV="1">
                    <a:off x="6436186" y="3734899"/>
                    <a:ext cx="497858" cy="19313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7995576D-B258-4B8B-B76B-6DA7495909BA}"/>
                      </a:ext>
                    </a:extLst>
                  </p:cNvPr>
                  <p:cNvCxnSpPr>
                    <a:cxnSpLocks/>
                    <a:stCxn id="55" idx="3"/>
                    <a:endCxn id="73" idx="1"/>
                  </p:cNvCxnSpPr>
                  <p:nvPr/>
                </p:nvCxnSpPr>
                <p:spPr>
                  <a:xfrm>
                    <a:off x="6436186" y="3928030"/>
                    <a:ext cx="497859" cy="12309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C2A66759-55BE-4DB1-8917-24BD36F0E918}"/>
                      </a:ext>
                    </a:extLst>
                  </p:cNvPr>
                  <p:cNvSpPr txBox="1"/>
                  <p:nvPr/>
                </p:nvSpPr>
                <p:spPr>
                  <a:xfrm>
                    <a:off x="4326627" y="4938611"/>
                    <a:ext cx="5757563" cy="257041"/>
                  </a:xfrm>
                  <a:prstGeom prst="rect">
                    <a:avLst/>
                  </a:prstGeom>
                  <a:noFill/>
                  <a:ln>
                    <a:noFill/>
                  </a:ln>
                </p:spPr>
                <p:txBody>
                  <a:bodyPr wrap="square" rtlCol="0" anchor="ctr">
                    <a:noAutofit/>
                  </a:bodyPr>
                  <a:lstStyle/>
                  <a:p>
                    <a:pPr algn="ctr"/>
                    <a:r>
                      <a:rPr lang="en-US" sz="1600" dirty="0"/>
                      <a:t>Assessment of cognition and metabolic and inflammatory risk factors</a:t>
                    </a:r>
                    <a:endParaRPr lang="en-GB" sz="1600" dirty="0"/>
                  </a:p>
                </p:txBody>
              </p:sp>
            </p:grpSp>
            <p:cxnSp>
              <p:nvCxnSpPr>
                <p:cNvPr id="50" name="Straight Arrow Connector 49">
                  <a:extLst>
                    <a:ext uri="{FF2B5EF4-FFF2-40B4-BE49-F238E27FC236}">
                      <a16:creationId xmlns:a16="http://schemas.microsoft.com/office/drawing/2014/main" id="{15CA78F7-9AB9-42E8-8204-2EFA2A29822C}"/>
                    </a:ext>
                  </a:extLst>
                </p:cNvPr>
                <p:cNvCxnSpPr>
                  <a:cxnSpLocks/>
                  <a:stCxn id="61" idx="3"/>
                  <a:endCxn id="65" idx="1"/>
                </p:cNvCxnSpPr>
                <p:nvPr/>
              </p:nvCxnSpPr>
              <p:spPr>
                <a:xfrm>
                  <a:off x="-5190636" y="408156"/>
                  <a:ext cx="839152"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Isosceles Triangle 47">
                <a:extLst>
                  <a:ext uri="{FF2B5EF4-FFF2-40B4-BE49-F238E27FC236}">
                    <a16:creationId xmlns:a16="http://schemas.microsoft.com/office/drawing/2014/main" id="{3BBB49D5-6583-4110-B9F7-346ADD1A696E}"/>
                  </a:ext>
                </a:extLst>
              </p:cNvPr>
              <p:cNvSpPr/>
              <p:nvPr/>
            </p:nvSpPr>
            <p:spPr>
              <a:xfrm rot="10800000">
                <a:off x="-11086391" y="6686207"/>
                <a:ext cx="192638" cy="1660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Tree>
    <p:extLst>
      <p:ext uri="{BB962C8B-B14F-4D97-AF65-F5344CB8AC3E}">
        <p14:creationId xmlns:p14="http://schemas.microsoft.com/office/powerpoint/2010/main" val="2575089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400" dirty="0"/>
              <a:t>Propionic acid intervention in obese </a:t>
            </a:r>
            <a:r>
              <a:rPr lang="en-US" sz="2400" dirty="0" err="1"/>
              <a:t>Ldlr</a:t>
            </a:r>
            <a:r>
              <a:rPr lang="en-US" sz="2400" dirty="0"/>
              <a:t>-/-.Leiden mice attenuates NASH development, but negatively affects cognition</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79931"/>
            <a:ext cx="6761981" cy="376990"/>
          </a:xfrm>
        </p:spPr>
        <p:txBody>
          <a:bodyPr/>
          <a:lstStyle/>
          <a:p>
            <a:r>
              <a:rPr lang="en-GB" dirty="0" err="1"/>
              <a:t>Gart</a:t>
            </a:r>
            <a:r>
              <a:rPr lang="en-GB" dirty="0"/>
              <a:t> E, et al. NAFLD Summit 2019; P02-16</a:t>
            </a:r>
          </a:p>
        </p:txBody>
      </p:sp>
      <p:sp>
        <p:nvSpPr>
          <p:cNvPr id="14" name="Content Placeholder 1">
            <a:extLst>
              <a:ext uri="{FF2B5EF4-FFF2-40B4-BE49-F238E27FC236}">
                <a16:creationId xmlns:a16="http://schemas.microsoft.com/office/drawing/2014/main" id="{C7B9C627-8D05-4371-BCC2-A8C329A4666F}"/>
              </a:ext>
            </a:extLst>
          </p:cNvPr>
          <p:cNvSpPr txBox="1">
            <a:spLocks/>
          </p:cNvSpPr>
          <p:nvPr/>
        </p:nvSpPr>
        <p:spPr>
          <a:xfrm>
            <a:off x="423863" y="4493473"/>
            <a:ext cx="11342687" cy="1938992"/>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 CONCLUSIONS </a:t>
            </a:r>
            <a:r>
              <a:rPr lang="en-US" b="1" dirty="0">
                <a:solidFill>
                  <a:schemeClr val="bg1"/>
                </a:solidFill>
                <a:latin typeface="Arial" panose="020B0604020202020204" pitchFamily="34" charset="0"/>
                <a:cs typeface="Arial" panose="020B0604020202020204" pitchFamily="34" charset="0"/>
              </a:rPr>
              <a:t> </a:t>
            </a:r>
            <a:r>
              <a:rPr lang="en-US" dirty="0"/>
              <a:t>PA treatment during obesity had </a:t>
            </a:r>
            <a:r>
              <a:rPr lang="en-US" dirty="0" err="1"/>
              <a:t>favourable</a:t>
            </a:r>
            <a:r>
              <a:rPr lang="en-US" dirty="0"/>
              <a:t> metabolic effects, reducing body weight gain, improving metabolic risk factors and reducing the development of NASH and associated fibrosis. Simultaneously, PA had detrimental effects on the brain, reducing synaptogenesis and affecting spatial memory. Altogether, the results from this study indicate that while the beneficial metabolic effects of PA treatment seem promising, it can also have negative effects on brain functioning and cognition, and should therefore be treated with caution</a:t>
            </a:r>
          </a:p>
        </p:txBody>
      </p:sp>
      <p:cxnSp>
        <p:nvCxnSpPr>
          <p:cNvPr id="22" name="Straight Connector 21">
            <a:extLst>
              <a:ext uri="{FF2B5EF4-FFF2-40B4-BE49-F238E27FC236}">
                <a16:creationId xmlns:a16="http://schemas.microsoft.com/office/drawing/2014/main" id="{106F3AB9-2291-47DC-B0F6-FA6EA9580516}"/>
              </a:ext>
            </a:extLst>
          </p:cNvPr>
          <p:cNvCxnSpPr>
            <a:cxnSpLocks/>
          </p:cNvCxnSpPr>
          <p:nvPr/>
        </p:nvCxnSpPr>
        <p:spPr>
          <a:xfrm flipH="1">
            <a:off x="423863" y="4431749"/>
            <a:ext cx="11163300" cy="0"/>
          </a:xfrm>
          <a:prstGeom prst="line">
            <a:avLst/>
          </a:prstGeom>
          <a:noFill/>
          <a:ln w="9525" cap="flat" cmpd="sng" algn="ctr">
            <a:solidFill>
              <a:srgbClr val="1D498B">
                <a:shade val="95000"/>
                <a:satMod val="105000"/>
              </a:srgbClr>
            </a:solidFill>
            <a:prstDash val="solid"/>
          </a:ln>
          <a:effectLst/>
        </p:spPr>
      </p:cxnSp>
      <p:sp>
        <p:nvSpPr>
          <p:cNvPr id="8" name="Content Placeholder 8">
            <a:extLst>
              <a:ext uri="{FF2B5EF4-FFF2-40B4-BE49-F238E27FC236}">
                <a16:creationId xmlns:a16="http://schemas.microsoft.com/office/drawing/2014/main" id="{0197B29A-BD14-4CCD-BEF8-BE07EE246DC2}"/>
              </a:ext>
            </a:extLst>
          </p:cNvPr>
          <p:cNvSpPr txBox="1">
            <a:spLocks/>
          </p:cNvSpPr>
          <p:nvPr/>
        </p:nvSpPr>
        <p:spPr>
          <a:xfrm>
            <a:off x="437412" y="1380876"/>
            <a:ext cx="11329137" cy="341797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1D498B"/>
              </a:buClr>
              <a:buNone/>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RESULTS ‌</a:t>
            </a:r>
            <a:endParaRPr kumimoji="0" lang="en-US" sz="2000" i="0" u="none" strike="noStrike" kern="1200" cap="none" spc="0" normalizeH="0" baseline="0" noProof="0" dirty="0">
              <a:ln>
                <a:noFill/>
              </a:ln>
              <a:effectLst/>
              <a:highlight>
                <a:srgbClr val="004A86"/>
              </a:highlight>
              <a:uLnTx/>
              <a:uFillTx/>
              <a:latin typeface="Arial" panose="020B0604020202020204"/>
              <a:ea typeface="+mn-ea"/>
              <a:cs typeface="Arial" panose="020B0604020202020204" pitchFamily="34" charset="0"/>
            </a:endParaRPr>
          </a:p>
          <a:p>
            <a:pPr>
              <a:buClr>
                <a:srgbClr val="1D498B"/>
              </a:buClr>
              <a:defRPr/>
            </a:pPr>
            <a:r>
              <a:rPr lang="en-US" dirty="0">
                <a:solidFill>
                  <a:prstClr val="black"/>
                </a:solidFill>
              </a:rPr>
              <a:t>PA reduced body </a:t>
            </a:r>
            <a:r>
              <a:rPr lang="en-US" dirty="0"/>
              <a:t>weight (independent of food intake), fasting insulin levels and systolic blood pressure</a:t>
            </a:r>
          </a:p>
          <a:p>
            <a:pPr>
              <a:buClr>
                <a:srgbClr val="1D498B"/>
              </a:buClr>
              <a:defRPr/>
            </a:pPr>
            <a:r>
              <a:rPr lang="en-US" dirty="0"/>
              <a:t>PA reduced hepatic lipid accumulation, especially cholesterol ester storage, and hepatic inflammation with a corresponding trend towards a reduction in serum amyloid A and hepatic collagen content</a:t>
            </a:r>
          </a:p>
          <a:p>
            <a:pPr>
              <a:buClr>
                <a:srgbClr val="1D498B"/>
              </a:buClr>
              <a:defRPr/>
            </a:pPr>
            <a:r>
              <a:rPr lang="en-US" dirty="0"/>
              <a:t>PA-fed mice showed an increased latency in finding the platform in the Morris water maze, suggesting decreased spatial memory. In addition, we observed alterations in tissue integrity and gene expression in the hippocampus, a brain region important in memory consolidation</a:t>
            </a:r>
            <a:endParaRPr kumimoji="0" lang="en-US"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Tree>
    <p:extLst>
      <p:ext uri="{BB962C8B-B14F-4D97-AF65-F5344CB8AC3E}">
        <p14:creationId xmlns:p14="http://schemas.microsoft.com/office/powerpoint/2010/main" val="4142212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641E4-18D8-43B5-A0DF-EED2F3C289D7}"/>
              </a:ext>
            </a:extLst>
          </p:cNvPr>
          <p:cNvSpPr>
            <a:spLocks noGrp="1"/>
          </p:cNvSpPr>
          <p:nvPr>
            <p:ph type="title"/>
          </p:nvPr>
        </p:nvSpPr>
        <p:spPr/>
        <p:txBody>
          <a:bodyPr>
            <a:noAutofit/>
          </a:bodyPr>
          <a:lstStyle/>
          <a:p>
            <a:r>
              <a:rPr lang="en-US" sz="2400" dirty="0"/>
              <a:t>Moderate alcohol consumption is associated with higher grade of liver fibrosis in patients with non-alcoholic fatty liver disease</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*Rational for the measure: c</a:t>
            </a:r>
            <a:r>
              <a:rPr lang="en-US" dirty="0" err="1"/>
              <a:t>ohort</a:t>
            </a:r>
            <a:r>
              <a:rPr lang="en-US" dirty="0"/>
              <a:t> alcohol consumption varied during the week, with higher use at weekends. The time variable was used to evaluate cumulative lifetime risk</a:t>
            </a:r>
            <a:endParaRPr lang="en-GB" dirty="0"/>
          </a:p>
          <a:p>
            <a:r>
              <a:rPr lang="en-GB" dirty="0" err="1"/>
              <a:t>Mulazzani</a:t>
            </a:r>
            <a:r>
              <a:rPr lang="en-GB" dirty="0"/>
              <a:t> L, et al. NAFLD Summit 2019; P04-14YI</a:t>
            </a:r>
          </a:p>
        </p:txBody>
      </p:sp>
      <p:sp>
        <p:nvSpPr>
          <p:cNvPr id="13" name="Content Placeholder 1">
            <a:extLst>
              <a:ext uri="{FF2B5EF4-FFF2-40B4-BE49-F238E27FC236}">
                <a16:creationId xmlns:a16="http://schemas.microsoft.com/office/drawing/2014/main" id="{D4842B4C-6196-4BB2-8388-10D3FD9C9A88}"/>
              </a:ext>
            </a:extLst>
          </p:cNvPr>
          <p:cNvSpPr txBox="1">
            <a:spLocks/>
          </p:cNvSpPr>
          <p:nvPr/>
        </p:nvSpPr>
        <p:spPr>
          <a:xfrm>
            <a:off x="423863" y="1338263"/>
            <a:ext cx="4523362" cy="514166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a:p>
            <a:pPr marL="216000" lvl="0" indent="-216000">
              <a:buClr>
                <a:srgbClr val="1D498B"/>
              </a:buClr>
              <a:defRPr/>
            </a:pPr>
            <a:r>
              <a:rPr lang="en-US" dirty="0"/>
              <a:t>Despite a lack of strong evidence, moderate daily alcohol consumption (men: &lt;30 g; women: &lt;20 g) has been considered safe in patients with NAFLD</a:t>
            </a:r>
          </a:p>
          <a:p>
            <a:pPr marL="216000" lvl="0" indent="-216000">
              <a:buClr>
                <a:srgbClr val="1D498B"/>
              </a:buClr>
              <a:defRPr/>
            </a:pPr>
            <a:r>
              <a:rPr lang="en-US" b="1" dirty="0"/>
              <a:t>Aim: </a:t>
            </a:r>
            <a:r>
              <a:rPr lang="en-US" dirty="0"/>
              <a:t>to evaluate whether moderate alcohol consumption, lower than </a:t>
            </a:r>
            <a:br>
              <a:rPr lang="en-US" dirty="0"/>
            </a:br>
            <a:r>
              <a:rPr lang="en-US" dirty="0"/>
              <a:t>that defining alcoholic liver disease, may influence disease in patients with NAFLD</a:t>
            </a:r>
          </a:p>
        </p:txBody>
      </p:sp>
      <p:sp>
        <p:nvSpPr>
          <p:cNvPr id="14" name="Content Placeholder 8">
            <a:extLst>
              <a:ext uri="{FF2B5EF4-FFF2-40B4-BE49-F238E27FC236}">
                <a16:creationId xmlns:a16="http://schemas.microsoft.com/office/drawing/2014/main" id="{A31EC032-0138-4B90-83F3-E4DABFA77437}"/>
              </a:ext>
            </a:extLst>
          </p:cNvPr>
          <p:cNvSpPr txBox="1">
            <a:spLocks/>
          </p:cNvSpPr>
          <p:nvPr/>
        </p:nvSpPr>
        <p:spPr>
          <a:xfrm>
            <a:off x="4914900" y="1340769"/>
            <a:ext cx="6851348" cy="518464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a:p>
            <a:pPr marL="216000" indent="-216000">
              <a:buClr>
                <a:srgbClr val="1D498B"/>
              </a:buClr>
              <a:defRPr/>
            </a:pPr>
            <a:r>
              <a:rPr lang="en-US" dirty="0"/>
              <a:t>178 consecutive patients with clinical NAFLD diagnosis enrolled (Jan 2015–May 2019)</a:t>
            </a:r>
          </a:p>
          <a:p>
            <a:pPr marL="616050" lvl="1" indent="-216000">
              <a:buClr>
                <a:srgbClr val="1D498B"/>
              </a:buClr>
              <a:defRPr/>
            </a:pPr>
            <a:r>
              <a:rPr lang="en-US" dirty="0"/>
              <a:t>Liver stiffness measured with 2D-SWE</a:t>
            </a:r>
          </a:p>
          <a:p>
            <a:pPr marL="616050" lvl="1" indent="-216000">
              <a:buClr>
                <a:srgbClr val="1D498B"/>
              </a:buClr>
              <a:defRPr/>
            </a:pPr>
            <a:r>
              <a:rPr lang="en-US" dirty="0"/>
              <a:t>Anamnesis + questionnaire on lifetime alcohol use</a:t>
            </a:r>
          </a:p>
          <a:p>
            <a:pPr marL="216000" indent="-216000">
              <a:buClr>
                <a:srgbClr val="1D498B"/>
              </a:buClr>
              <a:defRPr/>
            </a:pPr>
            <a:r>
              <a:rPr lang="en-US" dirty="0"/>
              <a:t>LACU measured by median weekly alcohol units/7 per drinking year*</a:t>
            </a:r>
          </a:p>
          <a:p>
            <a:pPr marL="216000" indent="-216000">
              <a:buClr>
                <a:srgbClr val="1D498B"/>
              </a:buClr>
              <a:defRPr/>
            </a:pPr>
            <a:r>
              <a:rPr lang="en-US" dirty="0"/>
              <a:t>Population was divided into:</a:t>
            </a:r>
          </a:p>
          <a:p>
            <a:pPr marL="616050" lvl="1" indent="-216000">
              <a:buClr>
                <a:srgbClr val="1D498B"/>
              </a:buClr>
              <a:defRPr/>
            </a:pPr>
            <a:r>
              <a:rPr lang="en-US" dirty="0"/>
              <a:t>Group A (no fibrosis): &lt;7.1 kPa, n=121</a:t>
            </a:r>
          </a:p>
          <a:p>
            <a:pPr marL="616050" lvl="1" indent="-216000">
              <a:buClr>
                <a:srgbClr val="1D498B"/>
              </a:buClr>
              <a:defRPr/>
            </a:pPr>
            <a:r>
              <a:rPr lang="en-US" dirty="0"/>
              <a:t>Group B (moderate/severe fibrosis): 7.1–12.9 kPa, n=35</a:t>
            </a:r>
          </a:p>
          <a:p>
            <a:pPr marL="616050" lvl="1" indent="-216000">
              <a:buClr>
                <a:srgbClr val="1D498B"/>
              </a:buClr>
              <a:defRPr/>
            </a:pPr>
            <a:r>
              <a:rPr lang="en-US" dirty="0"/>
              <a:t>Group C (cirrhosis): ≥13 kPa, n=22</a:t>
            </a:r>
            <a:endParaRPr kumimoji="0" lang="en-US" sz="1600" b="0" i="1" u="none" strike="noStrike" kern="1200" cap="none" spc="0" normalizeH="0" baseline="0" noProof="0" dirty="0">
              <a:ln>
                <a:noFill/>
              </a:ln>
              <a:solidFill>
                <a:prstClr val="black"/>
              </a:solidFill>
              <a:effectLst/>
              <a:highlight>
                <a:srgbClr val="FEFCFC"/>
              </a:highlight>
              <a:uLnTx/>
              <a:uFillTx/>
              <a:latin typeface="Arial" panose="020B0604020202020204"/>
            </a:endParaRPr>
          </a:p>
        </p:txBody>
      </p:sp>
      <p:cxnSp>
        <p:nvCxnSpPr>
          <p:cNvPr id="8" name="Straight Connector 7">
            <a:extLst>
              <a:ext uri="{FF2B5EF4-FFF2-40B4-BE49-F238E27FC236}">
                <a16:creationId xmlns:a16="http://schemas.microsoft.com/office/drawing/2014/main" id="{04BE9583-E2F8-47AA-8C45-7D27B980EAA9}"/>
              </a:ext>
            </a:extLst>
          </p:cNvPr>
          <p:cNvCxnSpPr>
            <a:cxnSpLocks/>
          </p:cNvCxnSpPr>
          <p:nvPr/>
        </p:nvCxnSpPr>
        <p:spPr>
          <a:xfrm>
            <a:off x="4931062" y="1519238"/>
            <a:ext cx="0" cy="4810125"/>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2834378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 name="Table 136">
            <a:extLst>
              <a:ext uri="{FF2B5EF4-FFF2-40B4-BE49-F238E27FC236}">
                <a16:creationId xmlns:a16="http://schemas.microsoft.com/office/drawing/2014/main" id="{BD393053-FA5E-4012-9881-9D650CBA6B7E}"/>
              </a:ext>
            </a:extLst>
          </p:cNvPr>
          <p:cNvGraphicFramePr>
            <a:graphicFrameLocks noGrp="1"/>
          </p:cNvGraphicFramePr>
          <p:nvPr>
            <p:extLst>
              <p:ext uri="{D42A27DB-BD31-4B8C-83A1-F6EECF244321}">
                <p14:modId xmlns:p14="http://schemas.microsoft.com/office/powerpoint/2010/main" val="839453999"/>
              </p:ext>
            </p:extLst>
          </p:nvPr>
        </p:nvGraphicFramePr>
        <p:xfrm>
          <a:off x="347567" y="4154386"/>
          <a:ext cx="2738043" cy="699472"/>
        </p:xfrm>
        <a:graphic>
          <a:graphicData uri="http://schemas.openxmlformats.org/drawingml/2006/table">
            <a:tbl>
              <a:tblPr>
                <a:tableStyleId>{5C22544A-7EE6-4342-B048-85BDC9FD1C3A}</a:tableStyleId>
              </a:tblPr>
              <a:tblGrid>
                <a:gridCol w="710946">
                  <a:extLst>
                    <a:ext uri="{9D8B030D-6E8A-4147-A177-3AD203B41FA5}">
                      <a16:colId xmlns:a16="http://schemas.microsoft.com/office/drawing/2014/main" val="1800978702"/>
                    </a:ext>
                  </a:extLst>
                </a:gridCol>
                <a:gridCol w="675699">
                  <a:extLst>
                    <a:ext uri="{9D8B030D-6E8A-4147-A177-3AD203B41FA5}">
                      <a16:colId xmlns:a16="http://schemas.microsoft.com/office/drawing/2014/main" val="1318320792"/>
                    </a:ext>
                  </a:extLst>
                </a:gridCol>
                <a:gridCol w="675699">
                  <a:extLst>
                    <a:ext uri="{9D8B030D-6E8A-4147-A177-3AD203B41FA5}">
                      <a16:colId xmlns:a16="http://schemas.microsoft.com/office/drawing/2014/main" val="4145375161"/>
                    </a:ext>
                  </a:extLst>
                </a:gridCol>
                <a:gridCol w="675699">
                  <a:extLst>
                    <a:ext uri="{9D8B030D-6E8A-4147-A177-3AD203B41FA5}">
                      <a16:colId xmlns:a16="http://schemas.microsoft.com/office/drawing/2014/main" val="146844975"/>
                    </a:ext>
                  </a:extLst>
                </a:gridCol>
              </a:tblGrid>
              <a:tr h="261712">
                <a:tc>
                  <a:txBody>
                    <a:bodyPr/>
                    <a:lstStyle/>
                    <a:p>
                      <a:pPr algn="l"/>
                      <a:endParaRPr lang="en-GB" sz="1200" dirty="0"/>
                    </a:p>
                  </a:txBody>
                  <a:tcPr marL="18000" marR="18000" marT="18000" marB="18000">
                    <a:solidFill>
                      <a:schemeClr val="bg1"/>
                    </a:solidFill>
                  </a:tcPr>
                </a:tc>
                <a:tc>
                  <a:txBody>
                    <a:bodyPr/>
                    <a:lstStyle/>
                    <a:p>
                      <a:pPr algn="ctr"/>
                      <a:endParaRPr lang="en-GB" sz="1200" b="1" dirty="0"/>
                    </a:p>
                  </a:txBody>
                  <a:tcPr marL="18000" marR="18000" marT="18000" marB="18000">
                    <a:solidFill>
                      <a:schemeClr val="bg1"/>
                    </a:solidFill>
                  </a:tcPr>
                </a:tc>
                <a:tc>
                  <a:txBody>
                    <a:bodyPr/>
                    <a:lstStyle/>
                    <a:p>
                      <a:pPr algn="ctr"/>
                      <a:endParaRPr lang="en-GB" sz="1200" b="1" dirty="0"/>
                    </a:p>
                  </a:txBody>
                  <a:tcPr marL="18000" marR="18000" marT="18000" marB="18000">
                    <a:solidFill>
                      <a:schemeClr val="bg1"/>
                    </a:solidFill>
                  </a:tcPr>
                </a:tc>
                <a:tc>
                  <a:txBody>
                    <a:bodyPr/>
                    <a:lstStyle/>
                    <a:p>
                      <a:pPr algn="ctr"/>
                      <a:endParaRPr lang="en-GB" sz="1200" b="1" dirty="0"/>
                    </a:p>
                  </a:txBody>
                  <a:tcPr marL="18000" marR="18000" marT="18000" marB="18000">
                    <a:solidFill>
                      <a:schemeClr val="bg1"/>
                    </a:solidFill>
                  </a:tcPr>
                </a:tc>
                <a:extLst>
                  <a:ext uri="{0D108BD9-81ED-4DB2-BD59-A6C34878D82A}">
                    <a16:rowId xmlns:a16="http://schemas.microsoft.com/office/drawing/2014/main" val="2860803409"/>
                  </a:ext>
                </a:extLst>
              </a:tr>
              <a:tr h="205430">
                <a:tc>
                  <a:txBody>
                    <a:bodyPr/>
                    <a:lstStyle/>
                    <a:p>
                      <a:pPr algn="l"/>
                      <a:r>
                        <a:rPr lang="en-US" sz="1200" dirty="0"/>
                        <a:t>Median</a:t>
                      </a:r>
                      <a:endParaRPr lang="en-GB" sz="1200" dirty="0"/>
                    </a:p>
                  </a:txBody>
                  <a:tcPr marL="18000" marR="18000" marT="18000" marB="18000">
                    <a:solidFill>
                      <a:schemeClr val="bg1"/>
                    </a:solidFill>
                  </a:tcPr>
                </a:tc>
                <a:tc>
                  <a:txBody>
                    <a:bodyPr/>
                    <a:lstStyle/>
                    <a:p>
                      <a:pPr algn="ctr"/>
                      <a:r>
                        <a:rPr lang="en-US" sz="1200" dirty="0"/>
                        <a:t>1</a:t>
                      </a:r>
                      <a:endParaRPr lang="en-GB" sz="1200" dirty="0"/>
                    </a:p>
                  </a:txBody>
                  <a:tcPr marL="18000" marR="18000" marT="18000" marB="18000">
                    <a:solidFill>
                      <a:schemeClr val="bg1"/>
                    </a:solidFill>
                  </a:tcPr>
                </a:tc>
                <a:tc>
                  <a:txBody>
                    <a:bodyPr/>
                    <a:lstStyle/>
                    <a:p>
                      <a:pPr algn="ctr"/>
                      <a:r>
                        <a:rPr lang="en-US" sz="1200" dirty="0"/>
                        <a:t>3</a:t>
                      </a:r>
                      <a:endParaRPr lang="en-GB" sz="1200" dirty="0"/>
                    </a:p>
                  </a:txBody>
                  <a:tcPr marL="18000" marR="18000" marT="18000" marB="18000">
                    <a:solidFill>
                      <a:schemeClr val="bg1"/>
                    </a:solidFill>
                  </a:tcPr>
                </a:tc>
                <a:tc>
                  <a:txBody>
                    <a:bodyPr/>
                    <a:lstStyle/>
                    <a:p>
                      <a:pPr algn="ctr"/>
                      <a:r>
                        <a:rPr lang="en-US" sz="1200" dirty="0"/>
                        <a:t>0</a:t>
                      </a:r>
                      <a:endParaRPr lang="en-GB" sz="1200" dirty="0"/>
                    </a:p>
                  </a:txBody>
                  <a:tcPr marL="18000" marR="18000" marT="18000" marB="18000">
                    <a:solidFill>
                      <a:schemeClr val="bg1"/>
                    </a:solidFill>
                  </a:tcPr>
                </a:tc>
                <a:extLst>
                  <a:ext uri="{0D108BD9-81ED-4DB2-BD59-A6C34878D82A}">
                    <a16:rowId xmlns:a16="http://schemas.microsoft.com/office/drawing/2014/main" val="2592819759"/>
                  </a:ext>
                </a:extLst>
              </a:tr>
              <a:tr h="205430">
                <a:tc>
                  <a:txBody>
                    <a:bodyPr/>
                    <a:lstStyle/>
                    <a:p>
                      <a:pPr algn="l"/>
                      <a:r>
                        <a:rPr lang="en-US" sz="1200" dirty="0"/>
                        <a:t>IQR</a:t>
                      </a:r>
                      <a:endParaRPr lang="en-GB" sz="1200" dirty="0"/>
                    </a:p>
                  </a:txBody>
                  <a:tcPr marL="18000" marR="18000" marT="18000" marB="18000">
                    <a:solidFill>
                      <a:schemeClr val="bg1"/>
                    </a:solidFill>
                  </a:tcPr>
                </a:tc>
                <a:tc>
                  <a:txBody>
                    <a:bodyPr/>
                    <a:lstStyle/>
                    <a:p>
                      <a:pPr algn="ctr"/>
                      <a:r>
                        <a:rPr lang="en-US" sz="1200" dirty="0"/>
                        <a:t>0–3</a:t>
                      </a:r>
                      <a:endParaRPr lang="en-GB" sz="1200" dirty="0"/>
                    </a:p>
                  </a:txBody>
                  <a:tcPr marL="18000" marR="18000" marT="18000" marB="18000">
                    <a:solidFill>
                      <a:schemeClr val="bg1"/>
                    </a:solidFill>
                  </a:tcPr>
                </a:tc>
                <a:tc>
                  <a:txBody>
                    <a:bodyPr/>
                    <a:lstStyle/>
                    <a:p>
                      <a:pPr algn="ctr"/>
                      <a:r>
                        <a:rPr lang="en-US" sz="1200" dirty="0"/>
                        <a:t>0–10</a:t>
                      </a:r>
                      <a:endParaRPr lang="en-GB" sz="1200" dirty="0"/>
                    </a:p>
                  </a:txBody>
                  <a:tcPr marL="18000" marR="18000" marT="18000" marB="18000">
                    <a:solidFill>
                      <a:schemeClr val="bg1"/>
                    </a:solidFill>
                  </a:tcPr>
                </a:tc>
                <a:tc>
                  <a:txBody>
                    <a:bodyPr/>
                    <a:lstStyle/>
                    <a:p>
                      <a:pPr algn="ctr"/>
                      <a:r>
                        <a:rPr lang="en-US" sz="1200" dirty="0"/>
                        <a:t>0–2</a:t>
                      </a:r>
                      <a:endParaRPr lang="en-GB" sz="1200" dirty="0"/>
                    </a:p>
                  </a:txBody>
                  <a:tcPr marL="18000" marR="18000" marT="18000" marB="18000">
                    <a:solidFill>
                      <a:schemeClr val="bg1"/>
                    </a:solidFill>
                  </a:tcPr>
                </a:tc>
                <a:extLst>
                  <a:ext uri="{0D108BD9-81ED-4DB2-BD59-A6C34878D82A}">
                    <a16:rowId xmlns:a16="http://schemas.microsoft.com/office/drawing/2014/main" val="2005355240"/>
                  </a:ext>
                </a:extLst>
              </a:tr>
            </a:tbl>
          </a:graphicData>
        </a:graphic>
      </p:graphicFrame>
      <p:graphicFrame>
        <p:nvGraphicFramePr>
          <p:cNvPr id="138" name="Table 137">
            <a:extLst>
              <a:ext uri="{FF2B5EF4-FFF2-40B4-BE49-F238E27FC236}">
                <a16:creationId xmlns:a16="http://schemas.microsoft.com/office/drawing/2014/main" id="{96A47412-6B33-4F15-9B77-42EC09BB7DC8}"/>
              </a:ext>
            </a:extLst>
          </p:cNvPr>
          <p:cNvGraphicFramePr>
            <a:graphicFrameLocks noGrp="1"/>
          </p:cNvGraphicFramePr>
          <p:nvPr>
            <p:extLst>
              <p:ext uri="{D42A27DB-BD31-4B8C-83A1-F6EECF244321}">
                <p14:modId xmlns:p14="http://schemas.microsoft.com/office/powerpoint/2010/main" val="1866813047"/>
              </p:ext>
            </p:extLst>
          </p:nvPr>
        </p:nvGraphicFramePr>
        <p:xfrm>
          <a:off x="4047952" y="4140487"/>
          <a:ext cx="2027097" cy="699472"/>
        </p:xfrm>
        <a:graphic>
          <a:graphicData uri="http://schemas.openxmlformats.org/drawingml/2006/table">
            <a:tbl>
              <a:tblPr>
                <a:tableStyleId>{5C22544A-7EE6-4342-B048-85BDC9FD1C3A}</a:tableStyleId>
              </a:tblPr>
              <a:tblGrid>
                <a:gridCol w="620380">
                  <a:extLst>
                    <a:ext uri="{9D8B030D-6E8A-4147-A177-3AD203B41FA5}">
                      <a16:colId xmlns:a16="http://schemas.microsoft.com/office/drawing/2014/main" val="1318320792"/>
                    </a:ext>
                  </a:extLst>
                </a:gridCol>
                <a:gridCol w="731018">
                  <a:extLst>
                    <a:ext uri="{9D8B030D-6E8A-4147-A177-3AD203B41FA5}">
                      <a16:colId xmlns:a16="http://schemas.microsoft.com/office/drawing/2014/main" val="4145375161"/>
                    </a:ext>
                  </a:extLst>
                </a:gridCol>
                <a:gridCol w="675699">
                  <a:extLst>
                    <a:ext uri="{9D8B030D-6E8A-4147-A177-3AD203B41FA5}">
                      <a16:colId xmlns:a16="http://schemas.microsoft.com/office/drawing/2014/main" val="146844975"/>
                    </a:ext>
                  </a:extLst>
                </a:gridCol>
              </a:tblGrid>
              <a:tr h="261712">
                <a:tc>
                  <a:txBody>
                    <a:bodyPr/>
                    <a:lstStyle/>
                    <a:p>
                      <a:pPr algn="ctr"/>
                      <a:endParaRPr lang="en-GB" sz="1200" b="1" dirty="0"/>
                    </a:p>
                  </a:txBody>
                  <a:tcPr marL="18000" marR="18000" marT="18000" marB="18000">
                    <a:solidFill>
                      <a:schemeClr val="bg1"/>
                    </a:solidFill>
                  </a:tcPr>
                </a:tc>
                <a:tc>
                  <a:txBody>
                    <a:bodyPr/>
                    <a:lstStyle/>
                    <a:p>
                      <a:pPr algn="ctr"/>
                      <a:endParaRPr lang="en-GB" sz="1200" b="1" dirty="0"/>
                    </a:p>
                  </a:txBody>
                  <a:tcPr marL="18000" marR="18000" marT="18000" marB="18000">
                    <a:solidFill>
                      <a:schemeClr val="bg1"/>
                    </a:solidFill>
                  </a:tcPr>
                </a:tc>
                <a:tc>
                  <a:txBody>
                    <a:bodyPr/>
                    <a:lstStyle/>
                    <a:p>
                      <a:pPr algn="ctr"/>
                      <a:endParaRPr lang="en-GB" sz="1200" b="1" dirty="0"/>
                    </a:p>
                  </a:txBody>
                  <a:tcPr marL="18000" marR="18000" marT="18000" marB="18000">
                    <a:solidFill>
                      <a:schemeClr val="bg1"/>
                    </a:solidFill>
                  </a:tcPr>
                </a:tc>
                <a:extLst>
                  <a:ext uri="{0D108BD9-81ED-4DB2-BD59-A6C34878D82A}">
                    <a16:rowId xmlns:a16="http://schemas.microsoft.com/office/drawing/2014/main" val="2860803409"/>
                  </a:ext>
                </a:extLst>
              </a:tr>
              <a:tr h="205430">
                <a:tc>
                  <a:txBody>
                    <a:bodyPr/>
                    <a:lstStyle/>
                    <a:p>
                      <a:pPr algn="ctr"/>
                      <a:r>
                        <a:rPr lang="en-US" sz="1200" dirty="0"/>
                        <a:t>3.6</a:t>
                      </a:r>
                      <a:endParaRPr lang="en-GB" sz="1200" dirty="0"/>
                    </a:p>
                  </a:txBody>
                  <a:tcPr marL="18000" marR="18000" marT="18000" marB="18000">
                    <a:solidFill>
                      <a:schemeClr val="bg1"/>
                    </a:solidFill>
                  </a:tcPr>
                </a:tc>
                <a:tc>
                  <a:txBody>
                    <a:bodyPr/>
                    <a:lstStyle/>
                    <a:p>
                      <a:pPr algn="ctr"/>
                      <a:r>
                        <a:rPr lang="en-US" sz="1200" dirty="0"/>
                        <a:t>17.9</a:t>
                      </a:r>
                      <a:endParaRPr lang="en-GB" sz="1200" dirty="0"/>
                    </a:p>
                  </a:txBody>
                  <a:tcPr marL="18000" marR="18000" marT="18000" marB="18000">
                    <a:solidFill>
                      <a:schemeClr val="bg1"/>
                    </a:solidFill>
                  </a:tcPr>
                </a:tc>
                <a:tc>
                  <a:txBody>
                    <a:bodyPr/>
                    <a:lstStyle/>
                    <a:p>
                      <a:pPr algn="ctr"/>
                      <a:r>
                        <a:rPr lang="en-US" sz="1200" dirty="0"/>
                        <a:t>2.9</a:t>
                      </a:r>
                      <a:endParaRPr lang="en-GB" sz="1200" dirty="0"/>
                    </a:p>
                  </a:txBody>
                  <a:tcPr marL="18000" marR="18000" marT="18000" marB="18000">
                    <a:solidFill>
                      <a:schemeClr val="bg1"/>
                    </a:solidFill>
                  </a:tcPr>
                </a:tc>
                <a:extLst>
                  <a:ext uri="{0D108BD9-81ED-4DB2-BD59-A6C34878D82A}">
                    <a16:rowId xmlns:a16="http://schemas.microsoft.com/office/drawing/2014/main" val="2592819759"/>
                  </a:ext>
                </a:extLst>
              </a:tr>
              <a:tr h="205430">
                <a:tc>
                  <a:txBody>
                    <a:bodyPr/>
                    <a:lstStyle/>
                    <a:p>
                      <a:pPr algn="ctr"/>
                      <a:r>
                        <a:rPr lang="en-US" sz="1200" dirty="0"/>
                        <a:t>0–8.6</a:t>
                      </a:r>
                      <a:endParaRPr lang="en-GB" sz="1200" dirty="0"/>
                    </a:p>
                  </a:txBody>
                  <a:tcPr marL="18000" marR="18000" marT="18000" marB="18000">
                    <a:solidFill>
                      <a:schemeClr val="bg1"/>
                    </a:solidFill>
                  </a:tcPr>
                </a:tc>
                <a:tc>
                  <a:txBody>
                    <a:bodyPr/>
                    <a:lstStyle/>
                    <a:p>
                      <a:pPr algn="ctr"/>
                      <a:r>
                        <a:rPr lang="en-US" sz="1200" dirty="0"/>
                        <a:t>2.5–42.9</a:t>
                      </a:r>
                      <a:endParaRPr lang="en-GB" sz="1200" dirty="0"/>
                    </a:p>
                  </a:txBody>
                  <a:tcPr marL="18000" marR="18000" marT="18000" marB="18000">
                    <a:solidFill>
                      <a:schemeClr val="bg1"/>
                    </a:solidFill>
                  </a:tcPr>
                </a:tc>
                <a:tc>
                  <a:txBody>
                    <a:bodyPr/>
                    <a:lstStyle/>
                    <a:p>
                      <a:pPr algn="ctr"/>
                      <a:r>
                        <a:rPr lang="en-US" sz="1200" dirty="0"/>
                        <a:t>0–30</a:t>
                      </a:r>
                      <a:endParaRPr lang="en-GB" sz="1200" dirty="0"/>
                    </a:p>
                  </a:txBody>
                  <a:tcPr marL="18000" marR="18000" marT="18000" marB="18000">
                    <a:solidFill>
                      <a:schemeClr val="bg1"/>
                    </a:solidFill>
                  </a:tcPr>
                </a:tc>
                <a:extLst>
                  <a:ext uri="{0D108BD9-81ED-4DB2-BD59-A6C34878D82A}">
                    <a16:rowId xmlns:a16="http://schemas.microsoft.com/office/drawing/2014/main" val="2005355240"/>
                  </a:ext>
                </a:extLst>
              </a:tr>
            </a:tbl>
          </a:graphicData>
        </a:graphic>
      </p:graphicFrame>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400" dirty="0"/>
              <a:t>Moderate alcohol consumption is associated with higher grade of liver fibrosis in patients with non-alcoholic fatty liver disease</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err="1"/>
              <a:t>Mulazzani</a:t>
            </a:r>
            <a:r>
              <a:rPr lang="en-GB" dirty="0"/>
              <a:t> L, et al. NAFLD Summit 2019; P04-14YI </a:t>
            </a:r>
          </a:p>
        </p:txBody>
      </p:sp>
      <p:sp>
        <p:nvSpPr>
          <p:cNvPr id="9" name="Content Placeholder 1">
            <a:extLst>
              <a:ext uri="{FF2B5EF4-FFF2-40B4-BE49-F238E27FC236}">
                <a16:creationId xmlns:a16="http://schemas.microsoft.com/office/drawing/2014/main" id="{4C3A8D99-3436-473E-BD55-716618CF700C}"/>
              </a:ext>
            </a:extLst>
          </p:cNvPr>
          <p:cNvSpPr txBox="1">
            <a:spLocks/>
          </p:cNvSpPr>
          <p:nvPr/>
        </p:nvSpPr>
        <p:spPr>
          <a:xfrm>
            <a:off x="425753" y="1207419"/>
            <a:ext cx="8848876" cy="3714310"/>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highlight>
                  <a:srgbClr val="004A86"/>
                </a:highlight>
                <a:latin typeface="Arial" panose="020B0604020202020204" pitchFamily="34" charset="0"/>
                <a:cs typeface="Arial" panose="020B0604020202020204" pitchFamily="34" charset="0"/>
              </a:rPr>
              <a:t> RESULTS </a:t>
            </a:r>
            <a:r>
              <a:rPr lang="en-US" b="1" dirty="0">
                <a:solidFill>
                  <a:schemeClr val="bg1"/>
                </a:solidFill>
                <a:highlight>
                  <a:srgbClr val="FEFCFC"/>
                </a:highlight>
                <a:latin typeface="Arial" panose="020B0604020202020204" pitchFamily="34" charset="0"/>
                <a:cs typeface="Arial" panose="020B0604020202020204" pitchFamily="34" charset="0"/>
              </a:rPr>
              <a:t>​ </a:t>
            </a:r>
          </a:p>
          <a:p>
            <a:pPr marL="216000" indent="-216000"/>
            <a:endParaRPr lang="en-US" dirty="0"/>
          </a:p>
        </p:txBody>
      </p:sp>
      <p:sp>
        <p:nvSpPr>
          <p:cNvPr id="14" name="Content Placeholder 1">
            <a:extLst>
              <a:ext uri="{FF2B5EF4-FFF2-40B4-BE49-F238E27FC236}">
                <a16:creationId xmlns:a16="http://schemas.microsoft.com/office/drawing/2014/main" id="{C7B9C627-8D05-4371-BCC2-A8C329A4666F}"/>
              </a:ext>
            </a:extLst>
          </p:cNvPr>
          <p:cNvSpPr txBox="1">
            <a:spLocks/>
          </p:cNvSpPr>
          <p:nvPr/>
        </p:nvSpPr>
        <p:spPr>
          <a:xfrm>
            <a:off x="4176123" y="5029059"/>
            <a:ext cx="7551419" cy="1631216"/>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 CONCLUSIONS </a:t>
            </a:r>
            <a:r>
              <a:rPr lang="en-US" dirty="0"/>
              <a:t> A commonly considered safe alcohol consumption is associated with significant fibrosis in NAFLD patients, possibly due to synergistic hepatotoxicity on already distressed liver. Our data suggest risk-free alcohol </a:t>
            </a:r>
            <a:br>
              <a:rPr lang="en-US" dirty="0"/>
            </a:br>
            <a:r>
              <a:rPr lang="en-US" dirty="0"/>
              <a:t>consumption in NAFLD may be difficult to define</a:t>
            </a:r>
          </a:p>
        </p:txBody>
      </p:sp>
      <p:cxnSp>
        <p:nvCxnSpPr>
          <p:cNvPr id="10" name="Straight Connector 9">
            <a:extLst>
              <a:ext uri="{FF2B5EF4-FFF2-40B4-BE49-F238E27FC236}">
                <a16:creationId xmlns:a16="http://schemas.microsoft.com/office/drawing/2014/main" id="{574CFC34-1F9A-4A0F-967E-E6F2C658F4C6}"/>
              </a:ext>
            </a:extLst>
          </p:cNvPr>
          <p:cNvCxnSpPr>
            <a:cxnSpLocks/>
          </p:cNvCxnSpPr>
          <p:nvPr/>
        </p:nvCxnSpPr>
        <p:spPr>
          <a:xfrm flipH="1">
            <a:off x="3784600" y="4853693"/>
            <a:ext cx="7802564" cy="0"/>
          </a:xfrm>
          <a:prstGeom prst="line">
            <a:avLst/>
          </a:prstGeom>
          <a:noFill/>
          <a:ln w="9525" cap="flat" cmpd="sng" algn="ctr">
            <a:solidFill>
              <a:srgbClr val="1D498B">
                <a:shade val="95000"/>
                <a:satMod val="105000"/>
              </a:srgbClr>
            </a:solidFill>
            <a:prstDash val="solid"/>
          </a:ln>
          <a:effectLst/>
        </p:spPr>
      </p:cxnSp>
      <p:sp>
        <p:nvSpPr>
          <p:cNvPr id="50" name="TextBox 49">
            <a:extLst>
              <a:ext uri="{FF2B5EF4-FFF2-40B4-BE49-F238E27FC236}">
                <a16:creationId xmlns:a16="http://schemas.microsoft.com/office/drawing/2014/main" id="{3E64DF76-2993-4C6A-B821-B767741F2D81}"/>
              </a:ext>
            </a:extLst>
          </p:cNvPr>
          <p:cNvSpPr txBox="1"/>
          <p:nvPr/>
        </p:nvSpPr>
        <p:spPr>
          <a:xfrm>
            <a:off x="7027977" y="1687991"/>
            <a:ext cx="3934326" cy="523220"/>
          </a:xfrm>
          <a:prstGeom prst="rect">
            <a:avLst/>
          </a:prstGeom>
          <a:noFill/>
        </p:spPr>
        <p:txBody>
          <a:bodyPr wrap="square" rtlCol="0">
            <a:spAutoFit/>
          </a:bodyPr>
          <a:lstStyle/>
          <a:p>
            <a:pPr algn="ctr"/>
            <a:r>
              <a:rPr lang="en-US" sz="1400" b="1" dirty="0"/>
              <a:t>Figure</a:t>
            </a:r>
            <a:r>
              <a:rPr lang="en-GB" sz="1400" b="1" dirty="0"/>
              <a:t> 2: </a:t>
            </a:r>
            <a:r>
              <a:rPr lang="en-US" sz="1400" b="1" dirty="0"/>
              <a:t>Alcohol units/week and LACU in </a:t>
            </a:r>
            <a:r>
              <a:rPr lang="en-GB" sz="1400" b="1" dirty="0"/>
              <a:t>F0–1 (Groups A) and F</a:t>
            </a:r>
            <a:r>
              <a:rPr lang="en-US" sz="1400" b="1" dirty="0"/>
              <a:t>≥2 (Groups B&amp;C)</a:t>
            </a:r>
          </a:p>
        </p:txBody>
      </p:sp>
      <p:graphicFrame>
        <p:nvGraphicFramePr>
          <p:cNvPr id="52" name="Table 51">
            <a:extLst>
              <a:ext uri="{FF2B5EF4-FFF2-40B4-BE49-F238E27FC236}">
                <a16:creationId xmlns:a16="http://schemas.microsoft.com/office/drawing/2014/main" id="{AB1AE92C-19B8-4B25-8ACC-BEF4D4CB0C59}"/>
              </a:ext>
            </a:extLst>
          </p:cNvPr>
          <p:cNvGraphicFramePr>
            <a:graphicFrameLocks noGrp="1"/>
          </p:cNvGraphicFramePr>
          <p:nvPr>
            <p:extLst>
              <p:ext uri="{D42A27DB-BD31-4B8C-83A1-F6EECF244321}">
                <p14:modId xmlns:p14="http://schemas.microsoft.com/office/powerpoint/2010/main" val="17325703"/>
              </p:ext>
            </p:extLst>
          </p:nvPr>
        </p:nvGraphicFramePr>
        <p:xfrm>
          <a:off x="766517" y="5625433"/>
          <a:ext cx="2422739" cy="437760"/>
        </p:xfrm>
        <a:graphic>
          <a:graphicData uri="http://schemas.openxmlformats.org/drawingml/2006/table">
            <a:tbl>
              <a:tblPr firstRow="1" bandRow="1">
                <a:tableStyleId>{5C22544A-7EE6-4342-B048-85BDC9FD1C3A}</a:tableStyleId>
              </a:tblPr>
              <a:tblGrid>
                <a:gridCol w="581918">
                  <a:extLst>
                    <a:ext uri="{9D8B030D-6E8A-4147-A177-3AD203B41FA5}">
                      <a16:colId xmlns:a16="http://schemas.microsoft.com/office/drawing/2014/main" val="1256875233"/>
                    </a:ext>
                  </a:extLst>
                </a:gridCol>
                <a:gridCol w="1085518">
                  <a:extLst>
                    <a:ext uri="{9D8B030D-6E8A-4147-A177-3AD203B41FA5}">
                      <a16:colId xmlns:a16="http://schemas.microsoft.com/office/drawing/2014/main" val="31420147"/>
                    </a:ext>
                  </a:extLst>
                </a:gridCol>
                <a:gridCol w="755303">
                  <a:extLst>
                    <a:ext uri="{9D8B030D-6E8A-4147-A177-3AD203B41FA5}">
                      <a16:colId xmlns:a16="http://schemas.microsoft.com/office/drawing/2014/main" val="2939014801"/>
                    </a:ext>
                  </a:extLst>
                </a:gridCol>
              </a:tblGrid>
              <a:tr h="0">
                <a:tc>
                  <a:txBody>
                    <a:bodyPr/>
                    <a:lstStyle/>
                    <a:p>
                      <a:r>
                        <a:rPr lang="en-US" sz="1200" b="1" dirty="0">
                          <a:solidFill>
                            <a:schemeClr val="bg1"/>
                          </a:solidFill>
                        </a:rPr>
                        <a:t>OR</a:t>
                      </a:r>
                    </a:p>
                  </a:txBody>
                  <a:tcPr marL="18000" marR="1800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B9490"/>
                    </a:solidFill>
                  </a:tcPr>
                </a:tc>
                <a:tc>
                  <a:txBody>
                    <a:bodyPr/>
                    <a:lstStyle/>
                    <a:p>
                      <a:pPr algn="ctr"/>
                      <a:r>
                        <a:rPr lang="en-US" sz="1200" b="1" dirty="0">
                          <a:solidFill>
                            <a:schemeClr val="bg1"/>
                          </a:solidFill>
                        </a:rPr>
                        <a:t>95% CI</a:t>
                      </a:r>
                    </a:p>
                  </a:txBody>
                  <a:tcPr marL="18000" marR="1800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B9490"/>
                    </a:solidFill>
                  </a:tcPr>
                </a:tc>
                <a:tc>
                  <a:txBody>
                    <a:bodyPr/>
                    <a:lstStyle/>
                    <a:p>
                      <a:pPr algn="ctr"/>
                      <a:r>
                        <a:rPr lang="en-US" sz="1200" b="1" dirty="0">
                          <a:solidFill>
                            <a:schemeClr val="bg1"/>
                          </a:solidFill>
                        </a:rPr>
                        <a:t>p-value</a:t>
                      </a:r>
                    </a:p>
                  </a:txBody>
                  <a:tcPr marL="18000" marR="18000"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B9490"/>
                    </a:solidFill>
                  </a:tcPr>
                </a:tc>
                <a:extLst>
                  <a:ext uri="{0D108BD9-81ED-4DB2-BD59-A6C34878D82A}">
                    <a16:rowId xmlns:a16="http://schemas.microsoft.com/office/drawing/2014/main" val="173318622"/>
                  </a:ext>
                </a:extLst>
              </a:tr>
              <a:tr h="0">
                <a:tc>
                  <a:txBody>
                    <a:bodyPr/>
                    <a:lstStyle/>
                    <a:p>
                      <a:r>
                        <a:rPr lang="en-US" sz="1200" dirty="0"/>
                        <a:t>1.014</a:t>
                      </a:r>
                    </a:p>
                  </a:txBody>
                  <a:tcPr marL="18000" marR="18000" marT="18000" marB="18000">
                    <a:lnT w="38100" cap="flat" cmpd="sng" algn="ctr">
                      <a:solidFill>
                        <a:schemeClr val="bg1"/>
                      </a:solidFill>
                      <a:prstDash val="solid"/>
                      <a:round/>
                      <a:headEnd type="none" w="med" len="med"/>
                      <a:tailEnd type="none" w="med" len="med"/>
                    </a:lnT>
                  </a:tcPr>
                </a:tc>
                <a:tc>
                  <a:txBody>
                    <a:bodyPr/>
                    <a:lstStyle/>
                    <a:p>
                      <a:pPr algn="ctr"/>
                      <a:r>
                        <a:rPr lang="en-US" sz="1200" dirty="0"/>
                        <a:t>1.003–1.025</a:t>
                      </a:r>
                    </a:p>
                  </a:txBody>
                  <a:tcPr marL="18000" marR="18000" marT="18000" marB="18000">
                    <a:lnT w="38100" cap="flat" cmpd="sng" algn="ctr">
                      <a:solidFill>
                        <a:schemeClr val="bg1"/>
                      </a:solidFill>
                      <a:prstDash val="solid"/>
                      <a:round/>
                      <a:headEnd type="none" w="med" len="med"/>
                      <a:tailEnd type="none" w="med" len="med"/>
                    </a:lnT>
                  </a:tcPr>
                </a:tc>
                <a:tc>
                  <a:txBody>
                    <a:bodyPr/>
                    <a:lstStyle/>
                    <a:p>
                      <a:pPr algn="ctr"/>
                      <a:r>
                        <a:rPr lang="en-US" sz="1200" dirty="0"/>
                        <a:t>0.010</a:t>
                      </a:r>
                    </a:p>
                  </a:txBody>
                  <a:tcPr marL="18000" marR="18000" marT="18000" marB="18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7380021"/>
                  </a:ext>
                </a:extLst>
              </a:tr>
            </a:tbl>
          </a:graphicData>
        </a:graphic>
      </p:graphicFrame>
      <p:graphicFrame>
        <p:nvGraphicFramePr>
          <p:cNvPr id="90" name="Table 89">
            <a:extLst>
              <a:ext uri="{FF2B5EF4-FFF2-40B4-BE49-F238E27FC236}">
                <a16:creationId xmlns:a16="http://schemas.microsoft.com/office/drawing/2014/main" id="{D9AAD02F-4506-46C4-BFD5-15B2F7C39CC8}"/>
              </a:ext>
            </a:extLst>
          </p:cNvPr>
          <p:cNvGraphicFramePr>
            <a:graphicFrameLocks noGrp="1"/>
          </p:cNvGraphicFramePr>
          <p:nvPr>
            <p:extLst>
              <p:ext uri="{D42A27DB-BD31-4B8C-83A1-F6EECF244321}">
                <p14:modId xmlns:p14="http://schemas.microsoft.com/office/powerpoint/2010/main" val="3146599605"/>
              </p:ext>
            </p:extLst>
          </p:nvPr>
        </p:nvGraphicFramePr>
        <p:xfrm>
          <a:off x="6499393" y="4122311"/>
          <a:ext cx="1989681" cy="699472"/>
        </p:xfrm>
        <a:graphic>
          <a:graphicData uri="http://schemas.openxmlformats.org/drawingml/2006/table">
            <a:tbl>
              <a:tblPr>
                <a:tableStyleId>{5C22544A-7EE6-4342-B048-85BDC9FD1C3A}</a:tableStyleId>
              </a:tblPr>
              <a:tblGrid>
                <a:gridCol w="568653">
                  <a:extLst>
                    <a:ext uri="{9D8B030D-6E8A-4147-A177-3AD203B41FA5}">
                      <a16:colId xmlns:a16="http://schemas.microsoft.com/office/drawing/2014/main" val="1800978702"/>
                    </a:ext>
                  </a:extLst>
                </a:gridCol>
                <a:gridCol w="661593">
                  <a:extLst>
                    <a:ext uri="{9D8B030D-6E8A-4147-A177-3AD203B41FA5}">
                      <a16:colId xmlns:a16="http://schemas.microsoft.com/office/drawing/2014/main" val="1318320792"/>
                    </a:ext>
                  </a:extLst>
                </a:gridCol>
                <a:gridCol w="759435">
                  <a:extLst>
                    <a:ext uri="{9D8B030D-6E8A-4147-A177-3AD203B41FA5}">
                      <a16:colId xmlns:a16="http://schemas.microsoft.com/office/drawing/2014/main" val="4145375161"/>
                    </a:ext>
                  </a:extLst>
                </a:gridCol>
              </a:tblGrid>
              <a:tr h="261712">
                <a:tc>
                  <a:txBody>
                    <a:bodyPr/>
                    <a:lstStyle/>
                    <a:p>
                      <a:pPr algn="l"/>
                      <a:endParaRPr lang="en-GB" sz="1200" dirty="0"/>
                    </a:p>
                  </a:txBody>
                  <a:tcPr marL="18000" marR="18000" marT="18000" marB="18000">
                    <a:solidFill>
                      <a:schemeClr val="bg1"/>
                    </a:solidFill>
                  </a:tcPr>
                </a:tc>
                <a:tc>
                  <a:txBody>
                    <a:bodyPr/>
                    <a:lstStyle/>
                    <a:p>
                      <a:pPr algn="ctr"/>
                      <a:endParaRPr lang="en-GB" sz="1200" b="1" dirty="0"/>
                    </a:p>
                  </a:txBody>
                  <a:tcPr marL="18000" marR="18000" marT="18000" marB="18000">
                    <a:solidFill>
                      <a:schemeClr val="bg1"/>
                    </a:solidFill>
                  </a:tcPr>
                </a:tc>
                <a:tc>
                  <a:txBody>
                    <a:bodyPr/>
                    <a:lstStyle/>
                    <a:p>
                      <a:pPr algn="ctr"/>
                      <a:endParaRPr lang="en-GB" sz="1200" b="1" dirty="0"/>
                    </a:p>
                  </a:txBody>
                  <a:tcPr marL="18000" marR="18000" marT="18000" marB="18000">
                    <a:solidFill>
                      <a:schemeClr val="bg1"/>
                    </a:solidFill>
                  </a:tcPr>
                </a:tc>
                <a:extLst>
                  <a:ext uri="{0D108BD9-81ED-4DB2-BD59-A6C34878D82A}">
                    <a16:rowId xmlns:a16="http://schemas.microsoft.com/office/drawing/2014/main" val="2860803409"/>
                  </a:ext>
                </a:extLst>
              </a:tr>
              <a:tr h="205430">
                <a:tc>
                  <a:txBody>
                    <a:bodyPr/>
                    <a:lstStyle/>
                    <a:p>
                      <a:pPr algn="l"/>
                      <a:r>
                        <a:rPr lang="en-US" sz="1200" dirty="0"/>
                        <a:t>Median</a:t>
                      </a:r>
                      <a:endParaRPr lang="en-GB" sz="1200" dirty="0"/>
                    </a:p>
                  </a:txBody>
                  <a:tcPr marL="18000" marR="18000" marT="18000" marB="18000">
                    <a:solidFill>
                      <a:schemeClr val="bg1"/>
                    </a:solidFill>
                  </a:tcPr>
                </a:tc>
                <a:tc>
                  <a:txBody>
                    <a:bodyPr/>
                    <a:lstStyle/>
                    <a:p>
                      <a:pPr algn="ctr"/>
                      <a:r>
                        <a:rPr lang="en-US" sz="1200" dirty="0"/>
                        <a:t>1</a:t>
                      </a:r>
                      <a:endParaRPr lang="en-GB" sz="1200" dirty="0"/>
                    </a:p>
                  </a:txBody>
                  <a:tcPr marL="18000" marR="18000" marT="18000" marB="18000">
                    <a:solidFill>
                      <a:schemeClr val="bg1"/>
                    </a:solidFill>
                  </a:tcPr>
                </a:tc>
                <a:tc>
                  <a:txBody>
                    <a:bodyPr/>
                    <a:lstStyle/>
                    <a:p>
                      <a:pPr algn="ctr"/>
                      <a:r>
                        <a:rPr lang="en-US" sz="1200" dirty="0"/>
                        <a:t>1</a:t>
                      </a:r>
                      <a:endParaRPr lang="en-GB" sz="1200" dirty="0"/>
                    </a:p>
                  </a:txBody>
                  <a:tcPr marL="18000" marR="18000" marT="18000" marB="18000">
                    <a:solidFill>
                      <a:schemeClr val="bg1"/>
                    </a:solidFill>
                  </a:tcPr>
                </a:tc>
                <a:extLst>
                  <a:ext uri="{0D108BD9-81ED-4DB2-BD59-A6C34878D82A}">
                    <a16:rowId xmlns:a16="http://schemas.microsoft.com/office/drawing/2014/main" val="2592819759"/>
                  </a:ext>
                </a:extLst>
              </a:tr>
              <a:tr h="205430">
                <a:tc>
                  <a:txBody>
                    <a:bodyPr/>
                    <a:lstStyle/>
                    <a:p>
                      <a:pPr algn="l"/>
                      <a:r>
                        <a:rPr lang="en-US" sz="1200" dirty="0"/>
                        <a:t>IQR</a:t>
                      </a:r>
                      <a:endParaRPr lang="en-GB" sz="1200" dirty="0"/>
                    </a:p>
                  </a:txBody>
                  <a:tcPr marL="18000" marR="18000" marT="18000" marB="18000">
                    <a:solidFill>
                      <a:schemeClr val="bg1"/>
                    </a:solidFill>
                  </a:tcPr>
                </a:tc>
                <a:tc>
                  <a:txBody>
                    <a:bodyPr/>
                    <a:lstStyle/>
                    <a:p>
                      <a:pPr algn="ctr"/>
                      <a:r>
                        <a:rPr lang="en-US" sz="1200" dirty="0"/>
                        <a:t>0–3</a:t>
                      </a:r>
                      <a:endParaRPr lang="en-GB" sz="1200" dirty="0"/>
                    </a:p>
                  </a:txBody>
                  <a:tcPr marL="18000" marR="18000" marT="18000" marB="18000">
                    <a:solidFill>
                      <a:schemeClr val="bg1"/>
                    </a:solidFill>
                  </a:tcPr>
                </a:tc>
                <a:tc>
                  <a:txBody>
                    <a:bodyPr/>
                    <a:lstStyle/>
                    <a:p>
                      <a:pPr algn="ctr"/>
                      <a:r>
                        <a:rPr lang="en-US" sz="1200" dirty="0"/>
                        <a:t>0–7</a:t>
                      </a:r>
                      <a:endParaRPr lang="en-GB" sz="1200" dirty="0"/>
                    </a:p>
                  </a:txBody>
                  <a:tcPr marL="18000" marR="18000" marT="18000" marB="18000">
                    <a:solidFill>
                      <a:schemeClr val="bg1"/>
                    </a:solidFill>
                  </a:tcPr>
                </a:tc>
                <a:extLst>
                  <a:ext uri="{0D108BD9-81ED-4DB2-BD59-A6C34878D82A}">
                    <a16:rowId xmlns:a16="http://schemas.microsoft.com/office/drawing/2014/main" val="2005355240"/>
                  </a:ext>
                </a:extLst>
              </a:tr>
            </a:tbl>
          </a:graphicData>
        </a:graphic>
      </p:graphicFrame>
      <p:sp>
        <p:nvSpPr>
          <p:cNvPr id="131" name="TextBox 130">
            <a:extLst>
              <a:ext uri="{FF2B5EF4-FFF2-40B4-BE49-F238E27FC236}">
                <a16:creationId xmlns:a16="http://schemas.microsoft.com/office/drawing/2014/main" id="{0C43167A-95FA-4A57-A68F-E82ED9FA07FE}"/>
              </a:ext>
            </a:extLst>
          </p:cNvPr>
          <p:cNvSpPr txBox="1"/>
          <p:nvPr/>
        </p:nvSpPr>
        <p:spPr>
          <a:xfrm>
            <a:off x="258200" y="5082449"/>
            <a:ext cx="3383718" cy="523220"/>
          </a:xfrm>
          <a:prstGeom prst="rect">
            <a:avLst/>
          </a:prstGeom>
          <a:noFill/>
        </p:spPr>
        <p:txBody>
          <a:bodyPr wrap="square" rtlCol="0">
            <a:spAutoFit/>
          </a:bodyPr>
          <a:lstStyle/>
          <a:p>
            <a:pPr algn="ctr"/>
            <a:r>
              <a:rPr lang="en-US" sz="1400" b="1" dirty="0"/>
              <a:t>Table: Univariate model of LACU at </a:t>
            </a:r>
            <a:r>
              <a:rPr lang="en-GB" sz="1400" b="1" dirty="0"/>
              <a:t> F</a:t>
            </a:r>
            <a:r>
              <a:rPr lang="en-US" sz="1400" b="1" dirty="0"/>
              <a:t>≥2 as outcome vs F0–1 (n=121)</a:t>
            </a:r>
          </a:p>
        </p:txBody>
      </p:sp>
      <p:sp>
        <p:nvSpPr>
          <p:cNvPr id="132" name="TextBox 131">
            <a:extLst>
              <a:ext uri="{FF2B5EF4-FFF2-40B4-BE49-F238E27FC236}">
                <a16:creationId xmlns:a16="http://schemas.microsoft.com/office/drawing/2014/main" id="{C38677E5-C6A6-4AE8-AAC2-8E40ECAC0181}"/>
              </a:ext>
            </a:extLst>
          </p:cNvPr>
          <p:cNvSpPr txBox="1"/>
          <p:nvPr/>
        </p:nvSpPr>
        <p:spPr>
          <a:xfrm>
            <a:off x="258200" y="1690505"/>
            <a:ext cx="6554976" cy="307777"/>
          </a:xfrm>
          <a:prstGeom prst="rect">
            <a:avLst/>
          </a:prstGeom>
          <a:noFill/>
        </p:spPr>
        <p:txBody>
          <a:bodyPr wrap="square" rtlCol="0">
            <a:spAutoFit/>
          </a:bodyPr>
          <a:lstStyle/>
          <a:p>
            <a:pPr algn="ctr"/>
            <a:r>
              <a:rPr lang="en-US" sz="1400" b="1" dirty="0"/>
              <a:t>Figure</a:t>
            </a:r>
            <a:r>
              <a:rPr lang="en-GB" sz="1400" b="1" dirty="0"/>
              <a:t> 1: Alcohol units/week and LACU in F0–1, F2–3 and F4 groups</a:t>
            </a:r>
            <a:endParaRPr lang="en-US" sz="1400" b="1" dirty="0"/>
          </a:p>
        </p:txBody>
      </p:sp>
      <p:pic>
        <p:nvPicPr>
          <p:cNvPr id="2" name="Picture 1">
            <a:extLst>
              <a:ext uri="{FF2B5EF4-FFF2-40B4-BE49-F238E27FC236}">
                <a16:creationId xmlns:a16="http://schemas.microsoft.com/office/drawing/2014/main" id="{01142B3A-B6F9-4C8D-A1FD-33827A5C3E17}"/>
              </a:ext>
            </a:extLst>
          </p:cNvPr>
          <p:cNvPicPr>
            <a:picLocks noChangeAspect="1"/>
          </p:cNvPicPr>
          <p:nvPr/>
        </p:nvPicPr>
        <p:blipFill rotWithShape="1">
          <a:blip r:embed="rId3"/>
          <a:srcRect l="49277" t="5525" b="20115"/>
          <a:stretch/>
        </p:blipFill>
        <p:spPr>
          <a:xfrm>
            <a:off x="3702050" y="2009835"/>
            <a:ext cx="2521400" cy="2440459"/>
          </a:xfrm>
          <a:prstGeom prst="rect">
            <a:avLst/>
          </a:prstGeom>
        </p:spPr>
      </p:pic>
      <p:sp>
        <p:nvSpPr>
          <p:cNvPr id="93" name="TextBox 92">
            <a:extLst>
              <a:ext uri="{FF2B5EF4-FFF2-40B4-BE49-F238E27FC236}">
                <a16:creationId xmlns:a16="http://schemas.microsoft.com/office/drawing/2014/main" id="{04D40CA8-4F47-4119-996B-56EF6826E90F}"/>
              </a:ext>
            </a:extLst>
          </p:cNvPr>
          <p:cNvSpPr txBox="1"/>
          <p:nvPr/>
        </p:nvSpPr>
        <p:spPr>
          <a:xfrm>
            <a:off x="3704624" y="2472794"/>
            <a:ext cx="129843" cy="184666"/>
          </a:xfrm>
          <a:prstGeom prst="rect">
            <a:avLst/>
          </a:prstGeom>
          <a:solidFill>
            <a:schemeClr val="bg1"/>
          </a:solidFill>
        </p:spPr>
        <p:txBody>
          <a:bodyPr wrap="none" lIns="0" rIns="0" rtlCol="0">
            <a:spAutoFit/>
          </a:bodyPr>
          <a:lstStyle/>
          <a:p>
            <a:pPr algn="r"/>
            <a:r>
              <a:rPr lang="en-US" sz="600" dirty="0"/>
              <a:t>150</a:t>
            </a:r>
            <a:endParaRPr lang="en-GB" sz="600" dirty="0"/>
          </a:p>
        </p:txBody>
      </p:sp>
      <p:sp>
        <p:nvSpPr>
          <p:cNvPr id="100" name="TextBox 99">
            <a:extLst>
              <a:ext uri="{FF2B5EF4-FFF2-40B4-BE49-F238E27FC236}">
                <a16:creationId xmlns:a16="http://schemas.microsoft.com/office/drawing/2014/main" id="{02884616-13DE-454A-9CFF-69D5213761FA}"/>
              </a:ext>
            </a:extLst>
          </p:cNvPr>
          <p:cNvSpPr txBox="1"/>
          <p:nvPr/>
        </p:nvSpPr>
        <p:spPr>
          <a:xfrm>
            <a:off x="3666511" y="2891181"/>
            <a:ext cx="167956" cy="184666"/>
          </a:xfrm>
          <a:prstGeom prst="rect">
            <a:avLst/>
          </a:prstGeom>
          <a:solidFill>
            <a:schemeClr val="bg1"/>
          </a:solidFill>
        </p:spPr>
        <p:txBody>
          <a:bodyPr wrap="square" lIns="0" rIns="0" rtlCol="0">
            <a:spAutoFit/>
          </a:bodyPr>
          <a:lstStyle/>
          <a:p>
            <a:pPr algn="r"/>
            <a:r>
              <a:rPr lang="en-US" sz="600" dirty="0"/>
              <a:t>100</a:t>
            </a:r>
            <a:endParaRPr lang="en-GB" sz="600" dirty="0"/>
          </a:p>
        </p:txBody>
      </p:sp>
      <p:sp>
        <p:nvSpPr>
          <p:cNvPr id="106" name="TextBox 105">
            <a:extLst>
              <a:ext uri="{FF2B5EF4-FFF2-40B4-BE49-F238E27FC236}">
                <a16:creationId xmlns:a16="http://schemas.microsoft.com/office/drawing/2014/main" id="{7EA96038-338F-4DD5-A460-E91219834BBA}"/>
              </a:ext>
            </a:extLst>
          </p:cNvPr>
          <p:cNvSpPr txBox="1"/>
          <p:nvPr/>
        </p:nvSpPr>
        <p:spPr>
          <a:xfrm>
            <a:off x="3711553" y="3314559"/>
            <a:ext cx="122914" cy="184666"/>
          </a:xfrm>
          <a:prstGeom prst="rect">
            <a:avLst/>
          </a:prstGeom>
          <a:solidFill>
            <a:schemeClr val="bg1"/>
          </a:solidFill>
        </p:spPr>
        <p:txBody>
          <a:bodyPr wrap="none" lIns="36000" rIns="0" rtlCol="0">
            <a:spAutoFit/>
          </a:bodyPr>
          <a:lstStyle/>
          <a:p>
            <a:pPr algn="r"/>
            <a:r>
              <a:rPr lang="en-US" sz="600" dirty="0"/>
              <a:t>50</a:t>
            </a:r>
            <a:endParaRPr lang="en-GB" sz="600" dirty="0"/>
          </a:p>
        </p:txBody>
      </p:sp>
      <p:sp>
        <p:nvSpPr>
          <p:cNvPr id="114" name="TextBox 113">
            <a:extLst>
              <a:ext uri="{FF2B5EF4-FFF2-40B4-BE49-F238E27FC236}">
                <a16:creationId xmlns:a16="http://schemas.microsoft.com/office/drawing/2014/main" id="{CDA81164-2083-4D6C-BEB8-A26C2250C23B}"/>
              </a:ext>
            </a:extLst>
          </p:cNvPr>
          <p:cNvSpPr txBox="1"/>
          <p:nvPr/>
        </p:nvSpPr>
        <p:spPr>
          <a:xfrm>
            <a:off x="3754835" y="3728218"/>
            <a:ext cx="79632" cy="184666"/>
          </a:xfrm>
          <a:prstGeom prst="rect">
            <a:avLst/>
          </a:prstGeom>
          <a:solidFill>
            <a:schemeClr val="bg1"/>
          </a:solidFill>
        </p:spPr>
        <p:txBody>
          <a:bodyPr wrap="none" lIns="36000" rIns="0" rtlCol="0">
            <a:spAutoFit/>
          </a:bodyPr>
          <a:lstStyle/>
          <a:p>
            <a:pPr algn="r"/>
            <a:r>
              <a:rPr lang="en-US" sz="600" dirty="0"/>
              <a:t>0</a:t>
            </a:r>
            <a:endParaRPr lang="en-GB" sz="600" dirty="0"/>
          </a:p>
        </p:txBody>
      </p:sp>
      <p:sp>
        <p:nvSpPr>
          <p:cNvPr id="115" name="TextBox 114">
            <a:extLst>
              <a:ext uri="{FF2B5EF4-FFF2-40B4-BE49-F238E27FC236}">
                <a16:creationId xmlns:a16="http://schemas.microsoft.com/office/drawing/2014/main" id="{2BB9D9B1-6050-491D-A329-48B64D6990A1}"/>
              </a:ext>
            </a:extLst>
          </p:cNvPr>
          <p:cNvSpPr txBox="1"/>
          <p:nvPr/>
        </p:nvSpPr>
        <p:spPr>
          <a:xfrm>
            <a:off x="3704624" y="2051650"/>
            <a:ext cx="129843" cy="184666"/>
          </a:xfrm>
          <a:prstGeom prst="rect">
            <a:avLst/>
          </a:prstGeom>
          <a:solidFill>
            <a:schemeClr val="bg1"/>
          </a:solidFill>
        </p:spPr>
        <p:txBody>
          <a:bodyPr wrap="none" lIns="0" rIns="0" rtlCol="0">
            <a:spAutoFit/>
          </a:bodyPr>
          <a:lstStyle/>
          <a:p>
            <a:pPr algn="r"/>
            <a:r>
              <a:rPr lang="en-US" sz="600" dirty="0"/>
              <a:t>200</a:t>
            </a:r>
            <a:endParaRPr lang="en-GB" sz="600" dirty="0"/>
          </a:p>
        </p:txBody>
      </p:sp>
      <p:grpSp>
        <p:nvGrpSpPr>
          <p:cNvPr id="7" name="Group 6">
            <a:extLst>
              <a:ext uri="{FF2B5EF4-FFF2-40B4-BE49-F238E27FC236}">
                <a16:creationId xmlns:a16="http://schemas.microsoft.com/office/drawing/2014/main" id="{EEE930B4-7022-4769-B68F-C9DE296311B7}"/>
              </a:ext>
            </a:extLst>
          </p:cNvPr>
          <p:cNvGrpSpPr/>
          <p:nvPr/>
        </p:nvGrpSpPr>
        <p:grpSpPr>
          <a:xfrm>
            <a:off x="763081" y="2009835"/>
            <a:ext cx="2441492" cy="2440459"/>
            <a:chOff x="2229931" y="2136835"/>
            <a:chExt cx="2441492" cy="2440459"/>
          </a:xfrm>
        </p:grpSpPr>
        <p:pic>
          <p:nvPicPr>
            <p:cNvPr id="140" name="Picture 139">
              <a:extLst>
                <a:ext uri="{FF2B5EF4-FFF2-40B4-BE49-F238E27FC236}">
                  <a16:creationId xmlns:a16="http://schemas.microsoft.com/office/drawing/2014/main" id="{7DC6AF48-4D35-4E15-AA6E-109405CC30CE}"/>
                </a:ext>
              </a:extLst>
            </p:cNvPr>
            <p:cNvPicPr>
              <a:picLocks noChangeAspect="1"/>
            </p:cNvPicPr>
            <p:nvPr/>
          </p:nvPicPr>
          <p:blipFill rotWithShape="1">
            <a:blip r:embed="rId3"/>
            <a:srcRect t="5525" r="50885" b="20115"/>
            <a:stretch/>
          </p:blipFill>
          <p:spPr>
            <a:xfrm>
              <a:off x="2229931" y="2136835"/>
              <a:ext cx="2441492" cy="2440459"/>
            </a:xfrm>
            <a:prstGeom prst="rect">
              <a:avLst/>
            </a:prstGeom>
          </p:spPr>
        </p:pic>
        <p:sp>
          <p:nvSpPr>
            <p:cNvPr id="122" name="TextBox 121">
              <a:extLst>
                <a:ext uri="{FF2B5EF4-FFF2-40B4-BE49-F238E27FC236}">
                  <a16:creationId xmlns:a16="http://schemas.microsoft.com/office/drawing/2014/main" id="{FB7B6A44-D68F-4D42-9B97-5614E619B45F}"/>
                </a:ext>
              </a:extLst>
            </p:cNvPr>
            <p:cNvSpPr txBox="1"/>
            <p:nvPr/>
          </p:nvSpPr>
          <p:spPr>
            <a:xfrm>
              <a:off x="2241626" y="2455511"/>
              <a:ext cx="86562" cy="184666"/>
            </a:xfrm>
            <a:prstGeom prst="rect">
              <a:avLst/>
            </a:prstGeom>
            <a:solidFill>
              <a:schemeClr val="bg1"/>
            </a:solidFill>
          </p:spPr>
          <p:txBody>
            <a:bodyPr wrap="none" lIns="0" rIns="0" rtlCol="0">
              <a:spAutoFit/>
            </a:bodyPr>
            <a:lstStyle/>
            <a:p>
              <a:pPr algn="r"/>
              <a:r>
                <a:rPr lang="en-US" sz="600" dirty="0"/>
                <a:t>25</a:t>
              </a:r>
              <a:endParaRPr lang="en-GB" sz="600" dirty="0"/>
            </a:p>
          </p:txBody>
        </p:sp>
        <p:sp>
          <p:nvSpPr>
            <p:cNvPr id="123" name="TextBox 122">
              <a:extLst>
                <a:ext uri="{FF2B5EF4-FFF2-40B4-BE49-F238E27FC236}">
                  <a16:creationId xmlns:a16="http://schemas.microsoft.com/office/drawing/2014/main" id="{B6F691CA-B410-4A22-9E01-349B2351D5EA}"/>
                </a:ext>
              </a:extLst>
            </p:cNvPr>
            <p:cNvSpPr txBox="1"/>
            <p:nvPr/>
          </p:nvSpPr>
          <p:spPr>
            <a:xfrm>
              <a:off x="2241626" y="2740420"/>
              <a:ext cx="86562" cy="184666"/>
            </a:xfrm>
            <a:prstGeom prst="rect">
              <a:avLst/>
            </a:prstGeom>
            <a:solidFill>
              <a:schemeClr val="bg1"/>
            </a:solidFill>
          </p:spPr>
          <p:txBody>
            <a:bodyPr wrap="none" lIns="0" rIns="0" rtlCol="0">
              <a:spAutoFit/>
            </a:bodyPr>
            <a:lstStyle/>
            <a:p>
              <a:pPr algn="r"/>
              <a:r>
                <a:rPr lang="en-US" sz="600" dirty="0"/>
                <a:t>20</a:t>
              </a:r>
              <a:endParaRPr lang="en-GB" sz="600" dirty="0"/>
            </a:p>
          </p:txBody>
        </p:sp>
        <p:sp>
          <p:nvSpPr>
            <p:cNvPr id="125" name="TextBox 124">
              <a:extLst>
                <a:ext uri="{FF2B5EF4-FFF2-40B4-BE49-F238E27FC236}">
                  <a16:creationId xmlns:a16="http://schemas.microsoft.com/office/drawing/2014/main" id="{C17A4118-19B6-41A6-BC82-9406F1C31404}"/>
                </a:ext>
              </a:extLst>
            </p:cNvPr>
            <p:cNvSpPr txBox="1"/>
            <p:nvPr/>
          </p:nvSpPr>
          <p:spPr>
            <a:xfrm>
              <a:off x="2241626" y="3020799"/>
              <a:ext cx="86562" cy="184666"/>
            </a:xfrm>
            <a:prstGeom prst="rect">
              <a:avLst/>
            </a:prstGeom>
            <a:solidFill>
              <a:schemeClr val="bg1"/>
            </a:solidFill>
          </p:spPr>
          <p:txBody>
            <a:bodyPr wrap="none" lIns="0" rIns="0" rtlCol="0">
              <a:spAutoFit/>
            </a:bodyPr>
            <a:lstStyle/>
            <a:p>
              <a:pPr algn="r"/>
              <a:r>
                <a:rPr lang="en-US" sz="600" dirty="0"/>
                <a:t>15</a:t>
              </a:r>
              <a:endParaRPr lang="en-GB" sz="600" dirty="0"/>
            </a:p>
          </p:txBody>
        </p:sp>
        <p:sp>
          <p:nvSpPr>
            <p:cNvPr id="133" name="TextBox 132">
              <a:extLst>
                <a:ext uri="{FF2B5EF4-FFF2-40B4-BE49-F238E27FC236}">
                  <a16:creationId xmlns:a16="http://schemas.microsoft.com/office/drawing/2014/main" id="{4FA20867-A39E-4B56-9887-FE218FF5B22A}"/>
                </a:ext>
              </a:extLst>
            </p:cNvPr>
            <p:cNvSpPr txBox="1"/>
            <p:nvPr/>
          </p:nvSpPr>
          <p:spPr>
            <a:xfrm>
              <a:off x="2241626" y="3299972"/>
              <a:ext cx="86562" cy="184666"/>
            </a:xfrm>
            <a:prstGeom prst="rect">
              <a:avLst/>
            </a:prstGeom>
            <a:solidFill>
              <a:schemeClr val="bg1"/>
            </a:solidFill>
          </p:spPr>
          <p:txBody>
            <a:bodyPr wrap="none" lIns="0" rIns="0" rtlCol="0">
              <a:spAutoFit/>
            </a:bodyPr>
            <a:lstStyle/>
            <a:p>
              <a:pPr algn="r"/>
              <a:r>
                <a:rPr lang="en-US" sz="600" dirty="0"/>
                <a:t>10</a:t>
              </a:r>
              <a:endParaRPr lang="en-GB" sz="600" dirty="0"/>
            </a:p>
          </p:txBody>
        </p:sp>
        <p:sp>
          <p:nvSpPr>
            <p:cNvPr id="134" name="TextBox 133">
              <a:extLst>
                <a:ext uri="{FF2B5EF4-FFF2-40B4-BE49-F238E27FC236}">
                  <a16:creationId xmlns:a16="http://schemas.microsoft.com/office/drawing/2014/main" id="{A11775D5-5356-47BA-9ADA-E3E664644BA2}"/>
                </a:ext>
              </a:extLst>
            </p:cNvPr>
            <p:cNvSpPr txBox="1"/>
            <p:nvPr/>
          </p:nvSpPr>
          <p:spPr>
            <a:xfrm>
              <a:off x="2284907" y="3574709"/>
              <a:ext cx="43281" cy="184666"/>
            </a:xfrm>
            <a:prstGeom prst="rect">
              <a:avLst/>
            </a:prstGeom>
            <a:solidFill>
              <a:schemeClr val="bg1"/>
            </a:solidFill>
          </p:spPr>
          <p:txBody>
            <a:bodyPr wrap="none" lIns="0" rIns="0" rtlCol="0">
              <a:spAutoFit/>
            </a:bodyPr>
            <a:lstStyle/>
            <a:p>
              <a:pPr algn="r"/>
              <a:r>
                <a:rPr lang="en-US" sz="600" dirty="0"/>
                <a:t>5</a:t>
              </a:r>
              <a:endParaRPr lang="en-GB" sz="600" dirty="0"/>
            </a:p>
          </p:txBody>
        </p:sp>
        <p:sp>
          <p:nvSpPr>
            <p:cNvPr id="135" name="TextBox 134">
              <a:extLst>
                <a:ext uri="{FF2B5EF4-FFF2-40B4-BE49-F238E27FC236}">
                  <a16:creationId xmlns:a16="http://schemas.microsoft.com/office/drawing/2014/main" id="{8A516535-DEFA-4A66-82DE-BE8ADC8BB4A1}"/>
                </a:ext>
              </a:extLst>
            </p:cNvPr>
            <p:cNvSpPr txBox="1"/>
            <p:nvPr/>
          </p:nvSpPr>
          <p:spPr>
            <a:xfrm>
              <a:off x="2287041" y="3867528"/>
              <a:ext cx="43281" cy="184666"/>
            </a:xfrm>
            <a:prstGeom prst="rect">
              <a:avLst/>
            </a:prstGeom>
            <a:solidFill>
              <a:schemeClr val="bg1"/>
            </a:solidFill>
          </p:spPr>
          <p:txBody>
            <a:bodyPr wrap="none" lIns="0" rIns="0" rtlCol="0">
              <a:spAutoFit/>
            </a:bodyPr>
            <a:lstStyle/>
            <a:p>
              <a:pPr algn="r"/>
              <a:r>
                <a:rPr lang="en-US" sz="600" dirty="0"/>
                <a:t>0</a:t>
              </a:r>
              <a:endParaRPr lang="en-GB" sz="600" dirty="0"/>
            </a:p>
          </p:txBody>
        </p:sp>
        <p:sp>
          <p:nvSpPr>
            <p:cNvPr id="136" name="TextBox 135">
              <a:extLst>
                <a:ext uri="{FF2B5EF4-FFF2-40B4-BE49-F238E27FC236}">
                  <a16:creationId xmlns:a16="http://schemas.microsoft.com/office/drawing/2014/main" id="{8B1EC376-E74B-4A53-840E-0C63BB005ED2}"/>
                </a:ext>
              </a:extLst>
            </p:cNvPr>
            <p:cNvSpPr txBox="1"/>
            <p:nvPr/>
          </p:nvSpPr>
          <p:spPr>
            <a:xfrm>
              <a:off x="2241625" y="2175551"/>
              <a:ext cx="86563" cy="184666"/>
            </a:xfrm>
            <a:prstGeom prst="rect">
              <a:avLst/>
            </a:prstGeom>
            <a:solidFill>
              <a:schemeClr val="bg1"/>
            </a:solidFill>
          </p:spPr>
          <p:txBody>
            <a:bodyPr wrap="none" lIns="0" rIns="0" rtlCol="0">
              <a:spAutoFit/>
            </a:bodyPr>
            <a:lstStyle/>
            <a:p>
              <a:pPr algn="r"/>
              <a:r>
                <a:rPr lang="en-US" sz="600" dirty="0"/>
                <a:t>50</a:t>
              </a:r>
              <a:endParaRPr lang="en-GB" sz="600" dirty="0"/>
            </a:p>
          </p:txBody>
        </p:sp>
      </p:grpSp>
      <p:pic>
        <p:nvPicPr>
          <p:cNvPr id="6" name="Picture 5">
            <a:extLst>
              <a:ext uri="{FF2B5EF4-FFF2-40B4-BE49-F238E27FC236}">
                <a16:creationId xmlns:a16="http://schemas.microsoft.com/office/drawing/2014/main" id="{50FDA4C4-44EE-409A-BB15-126518618DE5}"/>
              </a:ext>
            </a:extLst>
          </p:cNvPr>
          <p:cNvPicPr>
            <a:picLocks noChangeAspect="1"/>
          </p:cNvPicPr>
          <p:nvPr/>
        </p:nvPicPr>
        <p:blipFill rotWithShape="1">
          <a:blip r:embed="rId4"/>
          <a:srcRect r="52345"/>
          <a:stretch/>
        </p:blipFill>
        <p:spPr>
          <a:xfrm>
            <a:off x="6736682" y="2393833"/>
            <a:ext cx="1842340" cy="1625405"/>
          </a:xfrm>
          <a:prstGeom prst="rect">
            <a:avLst/>
          </a:prstGeom>
        </p:spPr>
      </p:pic>
      <p:graphicFrame>
        <p:nvGraphicFramePr>
          <p:cNvPr id="139" name="Table 138">
            <a:extLst>
              <a:ext uri="{FF2B5EF4-FFF2-40B4-BE49-F238E27FC236}">
                <a16:creationId xmlns:a16="http://schemas.microsoft.com/office/drawing/2014/main" id="{437E3B62-835F-48D1-9800-31B2C5984805}"/>
              </a:ext>
            </a:extLst>
          </p:cNvPr>
          <p:cNvGraphicFramePr>
            <a:graphicFrameLocks noGrp="1"/>
          </p:cNvGraphicFramePr>
          <p:nvPr>
            <p:extLst>
              <p:ext uri="{D42A27DB-BD31-4B8C-83A1-F6EECF244321}">
                <p14:modId xmlns:p14="http://schemas.microsoft.com/office/powerpoint/2010/main" val="3261089105"/>
              </p:ext>
            </p:extLst>
          </p:nvPr>
        </p:nvGraphicFramePr>
        <p:xfrm>
          <a:off x="9348987" y="4122311"/>
          <a:ext cx="1613316" cy="699472"/>
        </p:xfrm>
        <a:graphic>
          <a:graphicData uri="http://schemas.openxmlformats.org/drawingml/2006/table">
            <a:tbl>
              <a:tblPr>
                <a:tableStyleId>{5C22544A-7EE6-4342-B048-85BDC9FD1C3A}</a:tableStyleId>
              </a:tblPr>
              <a:tblGrid>
                <a:gridCol w="661593">
                  <a:extLst>
                    <a:ext uri="{9D8B030D-6E8A-4147-A177-3AD203B41FA5}">
                      <a16:colId xmlns:a16="http://schemas.microsoft.com/office/drawing/2014/main" val="1318320792"/>
                    </a:ext>
                  </a:extLst>
                </a:gridCol>
                <a:gridCol w="951723">
                  <a:extLst>
                    <a:ext uri="{9D8B030D-6E8A-4147-A177-3AD203B41FA5}">
                      <a16:colId xmlns:a16="http://schemas.microsoft.com/office/drawing/2014/main" val="4145375161"/>
                    </a:ext>
                  </a:extLst>
                </a:gridCol>
              </a:tblGrid>
              <a:tr h="261712">
                <a:tc>
                  <a:txBody>
                    <a:bodyPr/>
                    <a:lstStyle/>
                    <a:p>
                      <a:pPr algn="ctr"/>
                      <a:endParaRPr lang="en-GB" sz="1200" b="1" dirty="0"/>
                    </a:p>
                  </a:txBody>
                  <a:tcPr marL="18000" marR="18000" marT="18000" marB="18000">
                    <a:solidFill>
                      <a:schemeClr val="bg1"/>
                    </a:solidFill>
                  </a:tcPr>
                </a:tc>
                <a:tc>
                  <a:txBody>
                    <a:bodyPr/>
                    <a:lstStyle/>
                    <a:p>
                      <a:pPr algn="ctr"/>
                      <a:endParaRPr lang="en-GB" sz="1200" b="1" dirty="0"/>
                    </a:p>
                  </a:txBody>
                  <a:tcPr marL="18000" marR="18000" marT="18000" marB="18000">
                    <a:solidFill>
                      <a:schemeClr val="bg1"/>
                    </a:solidFill>
                  </a:tcPr>
                </a:tc>
                <a:extLst>
                  <a:ext uri="{0D108BD9-81ED-4DB2-BD59-A6C34878D82A}">
                    <a16:rowId xmlns:a16="http://schemas.microsoft.com/office/drawing/2014/main" val="2860803409"/>
                  </a:ext>
                </a:extLst>
              </a:tr>
              <a:tr h="205430">
                <a:tc>
                  <a:txBody>
                    <a:bodyPr/>
                    <a:lstStyle/>
                    <a:p>
                      <a:pPr algn="ctr"/>
                      <a:r>
                        <a:rPr lang="en-US" sz="1200" dirty="0"/>
                        <a:t>4.3</a:t>
                      </a:r>
                      <a:endParaRPr lang="en-GB" sz="1200" dirty="0"/>
                    </a:p>
                  </a:txBody>
                  <a:tcPr marL="18000" marR="18000" marT="18000" marB="18000">
                    <a:solidFill>
                      <a:schemeClr val="bg1"/>
                    </a:solidFill>
                  </a:tcPr>
                </a:tc>
                <a:tc>
                  <a:txBody>
                    <a:bodyPr/>
                    <a:lstStyle/>
                    <a:p>
                      <a:pPr algn="ctr"/>
                      <a:r>
                        <a:rPr lang="en-US" sz="1200" dirty="0"/>
                        <a:t>8.6</a:t>
                      </a:r>
                      <a:endParaRPr lang="en-GB" sz="1200" dirty="0"/>
                    </a:p>
                  </a:txBody>
                  <a:tcPr marL="18000" marR="18000" marT="18000" marB="18000">
                    <a:solidFill>
                      <a:schemeClr val="bg1"/>
                    </a:solidFill>
                  </a:tcPr>
                </a:tc>
                <a:extLst>
                  <a:ext uri="{0D108BD9-81ED-4DB2-BD59-A6C34878D82A}">
                    <a16:rowId xmlns:a16="http://schemas.microsoft.com/office/drawing/2014/main" val="2592819759"/>
                  </a:ext>
                </a:extLst>
              </a:tr>
              <a:tr h="205430">
                <a:tc>
                  <a:txBody>
                    <a:bodyPr/>
                    <a:lstStyle/>
                    <a:p>
                      <a:pPr algn="ctr"/>
                      <a:r>
                        <a:rPr lang="en-US" sz="1200" dirty="0"/>
                        <a:t>0–8.5</a:t>
                      </a:r>
                      <a:endParaRPr lang="en-GB" sz="1200" dirty="0"/>
                    </a:p>
                  </a:txBody>
                  <a:tcPr marL="18000" marR="18000" marT="18000" marB="18000">
                    <a:solidFill>
                      <a:schemeClr val="bg1"/>
                    </a:solidFill>
                  </a:tcPr>
                </a:tc>
                <a:tc>
                  <a:txBody>
                    <a:bodyPr/>
                    <a:lstStyle/>
                    <a:p>
                      <a:pPr algn="ctr"/>
                      <a:r>
                        <a:rPr lang="en-US" sz="1200" dirty="0"/>
                        <a:t>0–40</a:t>
                      </a:r>
                      <a:endParaRPr lang="en-GB" sz="1200" dirty="0"/>
                    </a:p>
                  </a:txBody>
                  <a:tcPr marL="18000" marR="18000" marT="18000" marB="18000">
                    <a:solidFill>
                      <a:schemeClr val="bg1"/>
                    </a:solidFill>
                  </a:tcPr>
                </a:tc>
                <a:extLst>
                  <a:ext uri="{0D108BD9-81ED-4DB2-BD59-A6C34878D82A}">
                    <a16:rowId xmlns:a16="http://schemas.microsoft.com/office/drawing/2014/main" val="2005355240"/>
                  </a:ext>
                </a:extLst>
              </a:tr>
            </a:tbl>
          </a:graphicData>
        </a:graphic>
      </p:graphicFrame>
      <p:pic>
        <p:nvPicPr>
          <p:cNvPr id="141" name="Picture 140">
            <a:extLst>
              <a:ext uri="{FF2B5EF4-FFF2-40B4-BE49-F238E27FC236}">
                <a16:creationId xmlns:a16="http://schemas.microsoft.com/office/drawing/2014/main" id="{ABAC0348-0CF4-4FBE-BA53-6EBA615B461A}"/>
              </a:ext>
            </a:extLst>
          </p:cNvPr>
          <p:cNvPicPr>
            <a:picLocks noChangeAspect="1"/>
          </p:cNvPicPr>
          <p:nvPr/>
        </p:nvPicPr>
        <p:blipFill rotWithShape="1">
          <a:blip r:embed="rId4"/>
          <a:srcRect l="50333"/>
          <a:stretch/>
        </p:blipFill>
        <p:spPr>
          <a:xfrm>
            <a:off x="9023134" y="2393833"/>
            <a:ext cx="1920122" cy="1625405"/>
          </a:xfrm>
          <a:prstGeom prst="rect">
            <a:avLst/>
          </a:prstGeom>
        </p:spPr>
      </p:pic>
      <p:sp>
        <p:nvSpPr>
          <p:cNvPr id="116" name="TextBox 115">
            <a:extLst>
              <a:ext uri="{FF2B5EF4-FFF2-40B4-BE49-F238E27FC236}">
                <a16:creationId xmlns:a16="http://schemas.microsoft.com/office/drawing/2014/main" id="{91E11A63-BBCB-4F96-B811-ACAAA945F85A}"/>
              </a:ext>
            </a:extLst>
          </p:cNvPr>
          <p:cNvSpPr txBox="1"/>
          <p:nvPr/>
        </p:nvSpPr>
        <p:spPr>
          <a:xfrm>
            <a:off x="9036520" y="3780771"/>
            <a:ext cx="143235" cy="246221"/>
          </a:xfrm>
          <a:prstGeom prst="rect">
            <a:avLst/>
          </a:prstGeom>
          <a:solidFill>
            <a:schemeClr val="bg1"/>
          </a:solidFill>
        </p:spPr>
        <p:txBody>
          <a:bodyPr wrap="none" lIns="36000" rIns="36000" rtlCol="0">
            <a:spAutoFit/>
          </a:bodyPr>
          <a:lstStyle/>
          <a:p>
            <a:pPr algn="r"/>
            <a:r>
              <a:rPr lang="en-US" sz="1000" dirty="0"/>
              <a:t>0</a:t>
            </a:r>
            <a:endParaRPr lang="en-GB" sz="1000" dirty="0"/>
          </a:p>
        </p:txBody>
      </p:sp>
      <p:sp>
        <p:nvSpPr>
          <p:cNvPr id="117" name="TextBox 116">
            <a:extLst>
              <a:ext uri="{FF2B5EF4-FFF2-40B4-BE49-F238E27FC236}">
                <a16:creationId xmlns:a16="http://schemas.microsoft.com/office/drawing/2014/main" id="{31AFFA9E-5EAB-4D14-AD1A-724CF9547B54}"/>
              </a:ext>
            </a:extLst>
          </p:cNvPr>
          <p:cNvSpPr txBox="1"/>
          <p:nvPr/>
        </p:nvSpPr>
        <p:spPr>
          <a:xfrm>
            <a:off x="8965988" y="3428470"/>
            <a:ext cx="213767" cy="246221"/>
          </a:xfrm>
          <a:prstGeom prst="rect">
            <a:avLst/>
          </a:prstGeom>
          <a:solidFill>
            <a:schemeClr val="bg1"/>
          </a:solidFill>
        </p:spPr>
        <p:txBody>
          <a:bodyPr wrap="none" lIns="36000" rIns="36000" rtlCol="0">
            <a:spAutoFit/>
          </a:bodyPr>
          <a:lstStyle/>
          <a:p>
            <a:pPr algn="r"/>
            <a:r>
              <a:rPr lang="en-US" sz="1000" dirty="0"/>
              <a:t>50</a:t>
            </a:r>
            <a:endParaRPr lang="en-GB" sz="1000" dirty="0"/>
          </a:p>
        </p:txBody>
      </p:sp>
      <p:sp>
        <p:nvSpPr>
          <p:cNvPr id="118" name="TextBox 117">
            <a:extLst>
              <a:ext uri="{FF2B5EF4-FFF2-40B4-BE49-F238E27FC236}">
                <a16:creationId xmlns:a16="http://schemas.microsoft.com/office/drawing/2014/main" id="{B1A06A07-0EDC-4693-9A96-0C38CD668F0E}"/>
              </a:ext>
            </a:extLst>
          </p:cNvPr>
          <p:cNvSpPr txBox="1"/>
          <p:nvPr/>
        </p:nvSpPr>
        <p:spPr>
          <a:xfrm>
            <a:off x="8895454" y="3057588"/>
            <a:ext cx="284301" cy="246221"/>
          </a:xfrm>
          <a:prstGeom prst="rect">
            <a:avLst/>
          </a:prstGeom>
          <a:solidFill>
            <a:schemeClr val="bg1"/>
          </a:solidFill>
        </p:spPr>
        <p:txBody>
          <a:bodyPr wrap="none" lIns="36000" rIns="36000" rtlCol="0">
            <a:spAutoFit/>
          </a:bodyPr>
          <a:lstStyle/>
          <a:p>
            <a:pPr algn="r"/>
            <a:r>
              <a:rPr lang="en-US" sz="1000" dirty="0"/>
              <a:t>100</a:t>
            </a:r>
            <a:endParaRPr lang="en-GB" sz="1000" dirty="0"/>
          </a:p>
        </p:txBody>
      </p:sp>
      <p:sp>
        <p:nvSpPr>
          <p:cNvPr id="119" name="TextBox 118">
            <a:extLst>
              <a:ext uri="{FF2B5EF4-FFF2-40B4-BE49-F238E27FC236}">
                <a16:creationId xmlns:a16="http://schemas.microsoft.com/office/drawing/2014/main" id="{79473873-CCBB-4823-B6FD-F22680DDD3C6}"/>
              </a:ext>
            </a:extLst>
          </p:cNvPr>
          <p:cNvSpPr txBox="1"/>
          <p:nvPr/>
        </p:nvSpPr>
        <p:spPr>
          <a:xfrm>
            <a:off x="8895454" y="2723173"/>
            <a:ext cx="284301" cy="246221"/>
          </a:xfrm>
          <a:prstGeom prst="rect">
            <a:avLst/>
          </a:prstGeom>
          <a:solidFill>
            <a:schemeClr val="bg1"/>
          </a:solidFill>
        </p:spPr>
        <p:txBody>
          <a:bodyPr wrap="none" lIns="36000" rIns="36000" rtlCol="0">
            <a:spAutoFit/>
          </a:bodyPr>
          <a:lstStyle/>
          <a:p>
            <a:pPr algn="r"/>
            <a:r>
              <a:rPr lang="en-US" sz="1000" dirty="0"/>
              <a:t>150</a:t>
            </a:r>
            <a:endParaRPr lang="en-GB" sz="1000" dirty="0"/>
          </a:p>
        </p:txBody>
      </p:sp>
      <p:sp>
        <p:nvSpPr>
          <p:cNvPr id="120" name="TextBox 119">
            <a:extLst>
              <a:ext uri="{FF2B5EF4-FFF2-40B4-BE49-F238E27FC236}">
                <a16:creationId xmlns:a16="http://schemas.microsoft.com/office/drawing/2014/main" id="{E66CDC4A-05F7-4205-8F83-B81D98D6B2A8}"/>
              </a:ext>
            </a:extLst>
          </p:cNvPr>
          <p:cNvSpPr txBox="1"/>
          <p:nvPr/>
        </p:nvSpPr>
        <p:spPr>
          <a:xfrm>
            <a:off x="8895455" y="2351968"/>
            <a:ext cx="284300" cy="246221"/>
          </a:xfrm>
          <a:prstGeom prst="rect">
            <a:avLst/>
          </a:prstGeom>
          <a:solidFill>
            <a:schemeClr val="bg1"/>
          </a:solidFill>
        </p:spPr>
        <p:txBody>
          <a:bodyPr wrap="none" lIns="36000" rIns="36000" rtlCol="0">
            <a:spAutoFit/>
          </a:bodyPr>
          <a:lstStyle/>
          <a:p>
            <a:pPr algn="r"/>
            <a:r>
              <a:rPr lang="en-US" sz="1000" dirty="0"/>
              <a:t>200</a:t>
            </a:r>
            <a:endParaRPr lang="en-GB" sz="1000" dirty="0"/>
          </a:p>
        </p:txBody>
      </p:sp>
      <p:sp>
        <p:nvSpPr>
          <p:cNvPr id="129" name="TextBox 128">
            <a:extLst>
              <a:ext uri="{FF2B5EF4-FFF2-40B4-BE49-F238E27FC236}">
                <a16:creationId xmlns:a16="http://schemas.microsoft.com/office/drawing/2014/main" id="{4E54B135-6319-4A35-A298-1CFCFDC2225E}"/>
              </a:ext>
            </a:extLst>
          </p:cNvPr>
          <p:cNvSpPr txBox="1"/>
          <p:nvPr/>
        </p:nvSpPr>
        <p:spPr>
          <a:xfrm rot="16200000">
            <a:off x="8592686" y="3135590"/>
            <a:ext cx="430173" cy="263340"/>
          </a:xfrm>
          <a:prstGeom prst="rect">
            <a:avLst/>
          </a:prstGeom>
          <a:solidFill>
            <a:schemeClr val="bg1"/>
          </a:solidFill>
        </p:spPr>
        <p:txBody>
          <a:bodyPr wrap="none" lIns="36000" rIns="36000" rtlCol="0">
            <a:spAutoFit/>
          </a:bodyPr>
          <a:lstStyle/>
          <a:p>
            <a:pPr algn="r"/>
            <a:r>
              <a:rPr lang="en-US" sz="1000" b="1" dirty="0"/>
              <a:t>LACU</a:t>
            </a:r>
            <a:endParaRPr lang="en-GB" sz="1000" b="1" dirty="0"/>
          </a:p>
        </p:txBody>
      </p:sp>
      <p:sp>
        <p:nvSpPr>
          <p:cNvPr id="107" name="TextBox 106">
            <a:extLst>
              <a:ext uri="{FF2B5EF4-FFF2-40B4-BE49-F238E27FC236}">
                <a16:creationId xmlns:a16="http://schemas.microsoft.com/office/drawing/2014/main" id="{EA63FD73-A6BC-4094-86F9-F7EDA181F72E}"/>
              </a:ext>
            </a:extLst>
          </p:cNvPr>
          <p:cNvSpPr txBox="1"/>
          <p:nvPr/>
        </p:nvSpPr>
        <p:spPr>
          <a:xfrm>
            <a:off x="6622813" y="2369593"/>
            <a:ext cx="213767" cy="246221"/>
          </a:xfrm>
          <a:prstGeom prst="rect">
            <a:avLst/>
          </a:prstGeom>
          <a:solidFill>
            <a:schemeClr val="bg1"/>
          </a:solidFill>
        </p:spPr>
        <p:txBody>
          <a:bodyPr wrap="none" lIns="36000" rIns="36000" rtlCol="0">
            <a:spAutoFit/>
          </a:bodyPr>
          <a:lstStyle/>
          <a:p>
            <a:pPr algn="r"/>
            <a:r>
              <a:rPr lang="en-US" sz="1000" dirty="0"/>
              <a:t>30</a:t>
            </a:r>
            <a:endParaRPr lang="en-GB" sz="1000" dirty="0"/>
          </a:p>
        </p:txBody>
      </p:sp>
      <p:sp>
        <p:nvSpPr>
          <p:cNvPr id="108" name="TextBox 107">
            <a:extLst>
              <a:ext uri="{FF2B5EF4-FFF2-40B4-BE49-F238E27FC236}">
                <a16:creationId xmlns:a16="http://schemas.microsoft.com/office/drawing/2014/main" id="{0A494E43-F81B-4EC3-81B1-27A015091A65}"/>
              </a:ext>
            </a:extLst>
          </p:cNvPr>
          <p:cNvSpPr txBox="1"/>
          <p:nvPr/>
        </p:nvSpPr>
        <p:spPr>
          <a:xfrm>
            <a:off x="6622813" y="2599937"/>
            <a:ext cx="213767" cy="246221"/>
          </a:xfrm>
          <a:prstGeom prst="rect">
            <a:avLst/>
          </a:prstGeom>
          <a:solidFill>
            <a:schemeClr val="bg1"/>
          </a:solidFill>
        </p:spPr>
        <p:txBody>
          <a:bodyPr wrap="none" lIns="36000" rIns="36000" rtlCol="0">
            <a:spAutoFit/>
          </a:bodyPr>
          <a:lstStyle/>
          <a:p>
            <a:pPr algn="r"/>
            <a:r>
              <a:rPr lang="en-US" sz="1000" dirty="0"/>
              <a:t>25</a:t>
            </a:r>
            <a:endParaRPr lang="en-GB" sz="1000" dirty="0"/>
          </a:p>
        </p:txBody>
      </p:sp>
      <p:sp>
        <p:nvSpPr>
          <p:cNvPr id="109" name="TextBox 108">
            <a:extLst>
              <a:ext uri="{FF2B5EF4-FFF2-40B4-BE49-F238E27FC236}">
                <a16:creationId xmlns:a16="http://schemas.microsoft.com/office/drawing/2014/main" id="{580AAF17-81A0-4EF0-80B6-91ED63EAE907}"/>
              </a:ext>
            </a:extLst>
          </p:cNvPr>
          <p:cNvSpPr txBox="1"/>
          <p:nvPr/>
        </p:nvSpPr>
        <p:spPr>
          <a:xfrm>
            <a:off x="6622813" y="2823856"/>
            <a:ext cx="213767" cy="246221"/>
          </a:xfrm>
          <a:prstGeom prst="rect">
            <a:avLst/>
          </a:prstGeom>
          <a:solidFill>
            <a:schemeClr val="bg1"/>
          </a:solidFill>
        </p:spPr>
        <p:txBody>
          <a:bodyPr wrap="none" lIns="36000" rIns="36000" rtlCol="0">
            <a:spAutoFit/>
          </a:bodyPr>
          <a:lstStyle/>
          <a:p>
            <a:pPr algn="r"/>
            <a:r>
              <a:rPr lang="en-US" sz="1000" dirty="0"/>
              <a:t>20</a:t>
            </a:r>
            <a:endParaRPr lang="en-GB" sz="1000" dirty="0"/>
          </a:p>
        </p:txBody>
      </p:sp>
      <p:sp>
        <p:nvSpPr>
          <p:cNvPr id="110" name="TextBox 109">
            <a:extLst>
              <a:ext uri="{FF2B5EF4-FFF2-40B4-BE49-F238E27FC236}">
                <a16:creationId xmlns:a16="http://schemas.microsoft.com/office/drawing/2014/main" id="{425497EA-5859-463B-BF7F-E3E3B95C79CD}"/>
              </a:ext>
            </a:extLst>
          </p:cNvPr>
          <p:cNvSpPr txBox="1"/>
          <p:nvPr/>
        </p:nvSpPr>
        <p:spPr>
          <a:xfrm>
            <a:off x="6622813" y="3070010"/>
            <a:ext cx="213767" cy="246221"/>
          </a:xfrm>
          <a:prstGeom prst="rect">
            <a:avLst/>
          </a:prstGeom>
          <a:solidFill>
            <a:schemeClr val="bg1"/>
          </a:solidFill>
        </p:spPr>
        <p:txBody>
          <a:bodyPr wrap="none" lIns="36000" rIns="36000" rtlCol="0">
            <a:spAutoFit/>
          </a:bodyPr>
          <a:lstStyle/>
          <a:p>
            <a:pPr algn="r"/>
            <a:r>
              <a:rPr lang="en-US" sz="1000" dirty="0"/>
              <a:t>15</a:t>
            </a:r>
            <a:endParaRPr lang="en-GB" sz="1000" dirty="0"/>
          </a:p>
        </p:txBody>
      </p:sp>
      <p:sp>
        <p:nvSpPr>
          <p:cNvPr id="111" name="TextBox 110">
            <a:extLst>
              <a:ext uri="{FF2B5EF4-FFF2-40B4-BE49-F238E27FC236}">
                <a16:creationId xmlns:a16="http://schemas.microsoft.com/office/drawing/2014/main" id="{966F9043-D9BD-42AB-B479-BC9DB5F0061D}"/>
              </a:ext>
            </a:extLst>
          </p:cNvPr>
          <p:cNvSpPr txBox="1"/>
          <p:nvPr/>
        </p:nvSpPr>
        <p:spPr>
          <a:xfrm>
            <a:off x="6622813" y="3314087"/>
            <a:ext cx="213767" cy="246221"/>
          </a:xfrm>
          <a:prstGeom prst="rect">
            <a:avLst/>
          </a:prstGeom>
          <a:solidFill>
            <a:schemeClr val="bg1"/>
          </a:solidFill>
        </p:spPr>
        <p:txBody>
          <a:bodyPr wrap="none" lIns="36000" rIns="36000" rtlCol="0">
            <a:spAutoFit/>
          </a:bodyPr>
          <a:lstStyle/>
          <a:p>
            <a:pPr algn="r"/>
            <a:r>
              <a:rPr lang="en-US" sz="1000" dirty="0"/>
              <a:t>10</a:t>
            </a:r>
            <a:endParaRPr lang="en-GB" sz="1000" dirty="0"/>
          </a:p>
        </p:txBody>
      </p:sp>
      <p:sp>
        <p:nvSpPr>
          <p:cNvPr id="112" name="TextBox 111">
            <a:extLst>
              <a:ext uri="{FF2B5EF4-FFF2-40B4-BE49-F238E27FC236}">
                <a16:creationId xmlns:a16="http://schemas.microsoft.com/office/drawing/2014/main" id="{43DCC296-8596-4939-A960-465A99C72E04}"/>
              </a:ext>
            </a:extLst>
          </p:cNvPr>
          <p:cNvSpPr txBox="1"/>
          <p:nvPr/>
        </p:nvSpPr>
        <p:spPr>
          <a:xfrm>
            <a:off x="6693345" y="3544431"/>
            <a:ext cx="143235" cy="246221"/>
          </a:xfrm>
          <a:prstGeom prst="rect">
            <a:avLst/>
          </a:prstGeom>
          <a:solidFill>
            <a:schemeClr val="bg1"/>
          </a:solidFill>
        </p:spPr>
        <p:txBody>
          <a:bodyPr wrap="none" lIns="36000" rIns="36000" rtlCol="0">
            <a:spAutoFit/>
          </a:bodyPr>
          <a:lstStyle/>
          <a:p>
            <a:pPr algn="r"/>
            <a:r>
              <a:rPr lang="en-US" sz="1000" dirty="0"/>
              <a:t>5</a:t>
            </a:r>
            <a:endParaRPr lang="en-GB" sz="1000" dirty="0"/>
          </a:p>
        </p:txBody>
      </p:sp>
      <p:sp>
        <p:nvSpPr>
          <p:cNvPr id="113" name="TextBox 112">
            <a:extLst>
              <a:ext uri="{FF2B5EF4-FFF2-40B4-BE49-F238E27FC236}">
                <a16:creationId xmlns:a16="http://schemas.microsoft.com/office/drawing/2014/main" id="{67D4C789-A0AE-4089-88F7-5F507BD4FEBD}"/>
              </a:ext>
            </a:extLst>
          </p:cNvPr>
          <p:cNvSpPr txBox="1"/>
          <p:nvPr/>
        </p:nvSpPr>
        <p:spPr>
          <a:xfrm>
            <a:off x="6693345" y="3779331"/>
            <a:ext cx="143235" cy="246221"/>
          </a:xfrm>
          <a:prstGeom prst="rect">
            <a:avLst/>
          </a:prstGeom>
          <a:solidFill>
            <a:schemeClr val="bg1"/>
          </a:solidFill>
        </p:spPr>
        <p:txBody>
          <a:bodyPr wrap="none" lIns="36000" rIns="36000" rtlCol="0">
            <a:spAutoFit/>
          </a:bodyPr>
          <a:lstStyle/>
          <a:p>
            <a:pPr algn="r"/>
            <a:r>
              <a:rPr lang="en-US" sz="1000" dirty="0"/>
              <a:t>0</a:t>
            </a:r>
            <a:endParaRPr lang="en-GB" sz="1000" dirty="0"/>
          </a:p>
        </p:txBody>
      </p:sp>
      <p:sp>
        <p:nvSpPr>
          <p:cNvPr id="130" name="TextBox 129">
            <a:extLst>
              <a:ext uri="{FF2B5EF4-FFF2-40B4-BE49-F238E27FC236}">
                <a16:creationId xmlns:a16="http://schemas.microsoft.com/office/drawing/2014/main" id="{F9B51C25-2DA1-4C2E-84FB-864779785786}"/>
              </a:ext>
            </a:extLst>
          </p:cNvPr>
          <p:cNvSpPr txBox="1"/>
          <p:nvPr/>
        </p:nvSpPr>
        <p:spPr>
          <a:xfrm rot="16200000">
            <a:off x="5907574" y="3016667"/>
            <a:ext cx="1230072" cy="246221"/>
          </a:xfrm>
          <a:prstGeom prst="rect">
            <a:avLst/>
          </a:prstGeom>
          <a:solidFill>
            <a:schemeClr val="bg1"/>
          </a:solidFill>
        </p:spPr>
        <p:txBody>
          <a:bodyPr wrap="none" lIns="36000" rIns="36000" rtlCol="0">
            <a:spAutoFit/>
          </a:bodyPr>
          <a:lstStyle/>
          <a:p>
            <a:pPr algn="r"/>
            <a:r>
              <a:rPr lang="en-US" sz="1000" b="1" dirty="0"/>
              <a:t>Alcohol units/week</a:t>
            </a:r>
            <a:endParaRPr lang="en-GB" sz="1000" b="1" dirty="0"/>
          </a:p>
        </p:txBody>
      </p:sp>
      <p:sp>
        <p:nvSpPr>
          <p:cNvPr id="142" name="TextBox 141">
            <a:extLst>
              <a:ext uri="{FF2B5EF4-FFF2-40B4-BE49-F238E27FC236}">
                <a16:creationId xmlns:a16="http://schemas.microsoft.com/office/drawing/2014/main" id="{C8623C0E-2007-4302-BF63-B5B63A8C2349}"/>
              </a:ext>
            </a:extLst>
          </p:cNvPr>
          <p:cNvSpPr txBox="1"/>
          <p:nvPr/>
        </p:nvSpPr>
        <p:spPr>
          <a:xfrm rot="16200000">
            <a:off x="-74414" y="2768070"/>
            <a:ext cx="1230072" cy="246221"/>
          </a:xfrm>
          <a:prstGeom prst="rect">
            <a:avLst/>
          </a:prstGeom>
          <a:solidFill>
            <a:schemeClr val="bg1"/>
          </a:solidFill>
        </p:spPr>
        <p:txBody>
          <a:bodyPr wrap="none" lIns="36000" rIns="36000" rtlCol="0">
            <a:spAutoFit/>
          </a:bodyPr>
          <a:lstStyle/>
          <a:p>
            <a:pPr algn="r"/>
            <a:r>
              <a:rPr lang="en-US" sz="1000" b="1" dirty="0"/>
              <a:t>Alcohol units/week</a:t>
            </a:r>
            <a:endParaRPr lang="en-GB" sz="1000" b="1" dirty="0"/>
          </a:p>
        </p:txBody>
      </p:sp>
      <p:sp>
        <p:nvSpPr>
          <p:cNvPr id="143" name="TextBox 142">
            <a:extLst>
              <a:ext uri="{FF2B5EF4-FFF2-40B4-BE49-F238E27FC236}">
                <a16:creationId xmlns:a16="http://schemas.microsoft.com/office/drawing/2014/main" id="{7CF3363F-153D-44E7-80A2-E102F3EB0F50}"/>
              </a:ext>
            </a:extLst>
          </p:cNvPr>
          <p:cNvSpPr txBox="1"/>
          <p:nvPr/>
        </p:nvSpPr>
        <p:spPr>
          <a:xfrm rot="16200000">
            <a:off x="3293209" y="2822250"/>
            <a:ext cx="430173" cy="263340"/>
          </a:xfrm>
          <a:prstGeom prst="rect">
            <a:avLst/>
          </a:prstGeom>
          <a:solidFill>
            <a:schemeClr val="bg1"/>
          </a:solidFill>
        </p:spPr>
        <p:txBody>
          <a:bodyPr wrap="none" lIns="36000" rIns="36000" rtlCol="0">
            <a:spAutoFit/>
          </a:bodyPr>
          <a:lstStyle/>
          <a:p>
            <a:pPr algn="r"/>
            <a:r>
              <a:rPr lang="en-US" sz="1000" b="1" dirty="0"/>
              <a:t>LACU</a:t>
            </a:r>
            <a:endParaRPr lang="en-GB" sz="1000" b="1" dirty="0"/>
          </a:p>
        </p:txBody>
      </p:sp>
      <p:sp>
        <p:nvSpPr>
          <p:cNvPr id="144" name="TextBox 143">
            <a:extLst>
              <a:ext uri="{FF2B5EF4-FFF2-40B4-BE49-F238E27FC236}">
                <a16:creationId xmlns:a16="http://schemas.microsoft.com/office/drawing/2014/main" id="{94B70FDF-8666-4461-A6A3-7BEDF6643E7D}"/>
              </a:ext>
            </a:extLst>
          </p:cNvPr>
          <p:cNvSpPr txBox="1"/>
          <p:nvPr/>
        </p:nvSpPr>
        <p:spPr>
          <a:xfrm>
            <a:off x="3765930" y="3710822"/>
            <a:ext cx="70532" cy="246221"/>
          </a:xfrm>
          <a:prstGeom prst="rect">
            <a:avLst/>
          </a:prstGeom>
          <a:solidFill>
            <a:schemeClr val="bg1"/>
          </a:solidFill>
        </p:spPr>
        <p:txBody>
          <a:bodyPr wrap="none" lIns="0" rIns="0" rtlCol="0">
            <a:spAutoFit/>
          </a:bodyPr>
          <a:lstStyle/>
          <a:p>
            <a:pPr algn="r"/>
            <a:r>
              <a:rPr lang="en-US" sz="1000" dirty="0"/>
              <a:t>0</a:t>
            </a:r>
            <a:endParaRPr lang="en-GB" sz="1000" dirty="0"/>
          </a:p>
        </p:txBody>
      </p:sp>
      <p:sp>
        <p:nvSpPr>
          <p:cNvPr id="145" name="TextBox 144">
            <a:extLst>
              <a:ext uri="{FF2B5EF4-FFF2-40B4-BE49-F238E27FC236}">
                <a16:creationId xmlns:a16="http://schemas.microsoft.com/office/drawing/2014/main" id="{8D778FD8-B2BA-4D8A-8F9B-429C478A570E}"/>
              </a:ext>
            </a:extLst>
          </p:cNvPr>
          <p:cNvSpPr txBox="1"/>
          <p:nvPr/>
        </p:nvSpPr>
        <p:spPr>
          <a:xfrm>
            <a:off x="3695398" y="3291846"/>
            <a:ext cx="141064" cy="246221"/>
          </a:xfrm>
          <a:prstGeom prst="rect">
            <a:avLst/>
          </a:prstGeom>
          <a:solidFill>
            <a:schemeClr val="bg1"/>
          </a:solidFill>
        </p:spPr>
        <p:txBody>
          <a:bodyPr wrap="none" lIns="0" rIns="0" rtlCol="0">
            <a:spAutoFit/>
          </a:bodyPr>
          <a:lstStyle/>
          <a:p>
            <a:pPr algn="r"/>
            <a:r>
              <a:rPr lang="en-US" sz="1000" dirty="0"/>
              <a:t>50</a:t>
            </a:r>
            <a:endParaRPr lang="en-GB" sz="1000" dirty="0"/>
          </a:p>
        </p:txBody>
      </p:sp>
      <p:sp>
        <p:nvSpPr>
          <p:cNvPr id="146" name="TextBox 145">
            <a:extLst>
              <a:ext uri="{FF2B5EF4-FFF2-40B4-BE49-F238E27FC236}">
                <a16:creationId xmlns:a16="http://schemas.microsoft.com/office/drawing/2014/main" id="{16465C18-7CFA-4DB2-9C2A-B2216532A826}"/>
              </a:ext>
            </a:extLst>
          </p:cNvPr>
          <p:cNvSpPr txBox="1"/>
          <p:nvPr/>
        </p:nvSpPr>
        <p:spPr>
          <a:xfrm>
            <a:off x="3624866" y="2870164"/>
            <a:ext cx="211596" cy="246221"/>
          </a:xfrm>
          <a:prstGeom prst="rect">
            <a:avLst/>
          </a:prstGeom>
          <a:solidFill>
            <a:schemeClr val="bg1"/>
          </a:solidFill>
        </p:spPr>
        <p:txBody>
          <a:bodyPr wrap="none" lIns="0" rIns="0" rtlCol="0">
            <a:spAutoFit/>
          </a:bodyPr>
          <a:lstStyle/>
          <a:p>
            <a:pPr algn="r"/>
            <a:r>
              <a:rPr lang="en-US" sz="1000" dirty="0"/>
              <a:t>100</a:t>
            </a:r>
            <a:endParaRPr lang="en-GB" sz="1000" dirty="0"/>
          </a:p>
        </p:txBody>
      </p:sp>
      <p:sp>
        <p:nvSpPr>
          <p:cNvPr id="147" name="TextBox 146">
            <a:extLst>
              <a:ext uri="{FF2B5EF4-FFF2-40B4-BE49-F238E27FC236}">
                <a16:creationId xmlns:a16="http://schemas.microsoft.com/office/drawing/2014/main" id="{20640826-5E3C-4BF2-9584-551A6525ED4B}"/>
              </a:ext>
            </a:extLst>
          </p:cNvPr>
          <p:cNvSpPr txBox="1"/>
          <p:nvPr/>
        </p:nvSpPr>
        <p:spPr>
          <a:xfrm>
            <a:off x="3624866" y="2446849"/>
            <a:ext cx="211596" cy="246221"/>
          </a:xfrm>
          <a:prstGeom prst="rect">
            <a:avLst/>
          </a:prstGeom>
          <a:solidFill>
            <a:schemeClr val="bg1"/>
          </a:solidFill>
        </p:spPr>
        <p:txBody>
          <a:bodyPr wrap="none" lIns="0" rIns="0" rtlCol="0">
            <a:spAutoFit/>
          </a:bodyPr>
          <a:lstStyle/>
          <a:p>
            <a:pPr algn="r"/>
            <a:r>
              <a:rPr lang="en-US" sz="1000" dirty="0"/>
              <a:t>150</a:t>
            </a:r>
            <a:endParaRPr lang="en-GB" sz="1000" dirty="0"/>
          </a:p>
        </p:txBody>
      </p:sp>
      <p:sp>
        <p:nvSpPr>
          <p:cNvPr id="148" name="TextBox 147">
            <a:extLst>
              <a:ext uri="{FF2B5EF4-FFF2-40B4-BE49-F238E27FC236}">
                <a16:creationId xmlns:a16="http://schemas.microsoft.com/office/drawing/2014/main" id="{0CA63245-501B-44E8-B66D-7AA013B52B1A}"/>
              </a:ext>
            </a:extLst>
          </p:cNvPr>
          <p:cNvSpPr txBox="1"/>
          <p:nvPr/>
        </p:nvSpPr>
        <p:spPr>
          <a:xfrm>
            <a:off x="3624866" y="2021669"/>
            <a:ext cx="211596" cy="246221"/>
          </a:xfrm>
          <a:prstGeom prst="rect">
            <a:avLst/>
          </a:prstGeom>
          <a:solidFill>
            <a:schemeClr val="bg1"/>
          </a:solidFill>
        </p:spPr>
        <p:txBody>
          <a:bodyPr wrap="none" lIns="0" rIns="0" rtlCol="0">
            <a:spAutoFit/>
          </a:bodyPr>
          <a:lstStyle/>
          <a:p>
            <a:pPr algn="r"/>
            <a:r>
              <a:rPr lang="en-US" sz="1000" dirty="0"/>
              <a:t>200</a:t>
            </a:r>
            <a:endParaRPr lang="en-GB" sz="1000" dirty="0"/>
          </a:p>
        </p:txBody>
      </p:sp>
      <p:sp>
        <p:nvSpPr>
          <p:cNvPr id="149" name="TextBox 148">
            <a:extLst>
              <a:ext uri="{FF2B5EF4-FFF2-40B4-BE49-F238E27FC236}">
                <a16:creationId xmlns:a16="http://schemas.microsoft.com/office/drawing/2014/main" id="{2C5C1B4F-7799-4D76-9DC9-BD92C2745A04}"/>
              </a:ext>
            </a:extLst>
          </p:cNvPr>
          <p:cNvSpPr txBox="1"/>
          <p:nvPr/>
        </p:nvSpPr>
        <p:spPr>
          <a:xfrm>
            <a:off x="718827" y="2020236"/>
            <a:ext cx="141064" cy="246221"/>
          </a:xfrm>
          <a:prstGeom prst="rect">
            <a:avLst/>
          </a:prstGeom>
          <a:solidFill>
            <a:schemeClr val="bg1"/>
          </a:solidFill>
        </p:spPr>
        <p:txBody>
          <a:bodyPr wrap="none" lIns="0" rIns="0" rtlCol="0">
            <a:spAutoFit/>
          </a:bodyPr>
          <a:lstStyle/>
          <a:p>
            <a:pPr algn="r"/>
            <a:r>
              <a:rPr lang="en-US" sz="1000" dirty="0"/>
              <a:t>30</a:t>
            </a:r>
            <a:endParaRPr lang="en-GB" sz="1000" dirty="0"/>
          </a:p>
        </p:txBody>
      </p:sp>
      <p:sp>
        <p:nvSpPr>
          <p:cNvPr id="150" name="TextBox 149">
            <a:extLst>
              <a:ext uri="{FF2B5EF4-FFF2-40B4-BE49-F238E27FC236}">
                <a16:creationId xmlns:a16="http://schemas.microsoft.com/office/drawing/2014/main" id="{ED5C8A52-676D-4BB5-ABC2-400EB161D2A8}"/>
              </a:ext>
            </a:extLst>
          </p:cNvPr>
          <p:cNvSpPr txBox="1"/>
          <p:nvPr/>
        </p:nvSpPr>
        <p:spPr>
          <a:xfrm>
            <a:off x="718827" y="2302969"/>
            <a:ext cx="141064" cy="246221"/>
          </a:xfrm>
          <a:prstGeom prst="rect">
            <a:avLst/>
          </a:prstGeom>
          <a:solidFill>
            <a:schemeClr val="bg1"/>
          </a:solidFill>
        </p:spPr>
        <p:txBody>
          <a:bodyPr wrap="none" lIns="0" rIns="0" rtlCol="0">
            <a:spAutoFit/>
          </a:bodyPr>
          <a:lstStyle/>
          <a:p>
            <a:pPr algn="r"/>
            <a:r>
              <a:rPr lang="en-US" sz="1000" dirty="0"/>
              <a:t>25</a:t>
            </a:r>
            <a:endParaRPr lang="en-GB" sz="1000" dirty="0"/>
          </a:p>
        </p:txBody>
      </p:sp>
      <p:sp>
        <p:nvSpPr>
          <p:cNvPr id="151" name="TextBox 150">
            <a:extLst>
              <a:ext uri="{FF2B5EF4-FFF2-40B4-BE49-F238E27FC236}">
                <a16:creationId xmlns:a16="http://schemas.microsoft.com/office/drawing/2014/main" id="{3DC75103-BA69-4396-A736-DE762964D1B3}"/>
              </a:ext>
            </a:extLst>
          </p:cNvPr>
          <p:cNvSpPr txBox="1"/>
          <p:nvPr/>
        </p:nvSpPr>
        <p:spPr>
          <a:xfrm>
            <a:off x="718827" y="2581656"/>
            <a:ext cx="141064" cy="246221"/>
          </a:xfrm>
          <a:prstGeom prst="rect">
            <a:avLst/>
          </a:prstGeom>
          <a:solidFill>
            <a:schemeClr val="bg1"/>
          </a:solidFill>
        </p:spPr>
        <p:txBody>
          <a:bodyPr wrap="none" lIns="0" rIns="0" rtlCol="0">
            <a:spAutoFit/>
          </a:bodyPr>
          <a:lstStyle/>
          <a:p>
            <a:pPr algn="r"/>
            <a:r>
              <a:rPr lang="en-US" sz="1000" dirty="0"/>
              <a:t>20</a:t>
            </a:r>
            <a:endParaRPr lang="en-GB" sz="1000" dirty="0"/>
          </a:p>
        </p:txBody>
      </p:sp>
      <p:sp>
        <p:nvSpPr>
          <p:cNvPr id="152" name="TextBox 151">
            <a:extLst>
              <a:ext uri="{FF2B5EF4-FFF2-40B4-BE49-F238E27FC236}">
                <a16:creationId xmlns:a16="http://schemas.microsoft.com/office/drawing/2014/main" id="{ED64CF87-063A-4D5E-B135-BB94E5E677C2}"/>
              </a:ext>
            </a:extLst>
          </p:cNvPr>
          <p:cNvSpPr txBox="1"/>
          <p:nvPr/>
        </p:nvSpPr>
        <p:spPr>
          <a:xfrm>
            <a:off x="718827" y="2863529"/>
            <a:ext cx="141064" cy="246221"/>
          </a:xfrm>
          <a:prstGeom prst="rect">
            <a:avLst/>
          </a:prstGeom>
          <a:solidFill>
            <a:schemeClr val="bg1"/>
          </a:solidFill>
        </p:spPr>
        <p:txBody>
          <a:bodyPr wrap="none" lIns="0" rIns="0" rtlCol="0">
            <a:spAutoFit/>
          </a:bodyPr>
          <a:lstStyle/>
          <a:p>
            <a:pPr algn="r"/>
            <a:r>
              <a:rPr lang="en-US" sz="1000" dirty="0"/>
              <a:t>15</a:t>
            </a:r>
            <a:endParaRPr lang="en-GB" sz="1000" dirty="0"/>
          </a:p>
        </p:txBody>
      </p:sp>
      <p:sp>
        <p:nvSpPr>
          <p:cNvPr id="153" name="TextBox 152">
            <a:extLst>
              <a:ext uri="{FF2B5EF4-FFF2-40B4-BE49-F238E27FC236}">
                <a16:creationId xmlns:a16="http://schemas.microsoft.com/office/drawing/2014/main" id="{30BF6C80-BE56-4C72-890D-9E6DB2D96553}"/>
              </a:ext>
            </a:extLst>
          </p:cNvPr>
          <p:cNvSpPr txBox="1"/>
          <p:nvPr/>
        </p:nvSpPr>
        <p:spPr>
          <a:xfrm>
            <a:off x="718827" y="3145705"/>
            <a:ext cx="141064" cy="246221"/>
          </a:xfrm>
          <a:prstGeom prst="rect">
            <a:avLst/>
          </a:prstGeom>
          <a:solidFill>
            <a:schemeClr val="bg1"/>
          </a:solidFill>
        </p:spPr>
        <p:txBody>
          <a:bodyPr wrap="none" lIns="0" rIns="0" rtlCol="0">
            <a:spAutoFit/>
          </a:bodyPr>
          <a:lstStyle/>
          <a:p>
            <a:pPr algn="r"/>
            <a:r>
              <a:rPr lang="en-US" sz="1000" dirty="0"/>
              <a:t>10</a:t>
            </a:r>
            <a:endParaRPr lang="en-GB" sz="1000" dirty="0"/>
          </a:p>
        </p:txBody>
      </p:sp>
      <p:sp>
        <p:nvSpPr>
          <p:cNvPr id="154" name="TextBox 153">
            <a:extLst>
              <a:ext uri="{FF2B5EF4-FFF2-40B4-BE49-F238E27FC236}">
                <a16:creationId xmlns:a16="http://schemas.microsoft.com/office/drawing/2014/main" id="{047C8E9D-7502-43D4-8E27-1F511F93D708}"/>
              </a:ext>
            </a:extLst>
          </p:cNvPr>
          <p:cNvSpPr txBox="1"/>
          <p:nvPr/>
        </p:nvSpPr>
        <p:spPr>
          <a:xfrm>
            <a:off x="789359" y="3426055"/>
            <a:ext cx="70532" cy="246221"/>
          </a:xfrm>
          <a:prstGeom prst="rect">
            <a:avLst/>
          </a:prstGeom>
          <a:solidFill>
            <a:schemeClr val="bg1"/>
          </a:solidFill>
        </p:spPr>
        <p:txBody>
          <a:bodyPr wrap="none" lIns="0" rIns="0" rtlCol="0">
            <a:spAutoFit/>
          </a:bodyPr>
          <a:lstStyle/>
          <a:p>
            <a:pPr algn="r"/>
            <a:r>
              <a:rPr lang="en-US" sz="1000" dirty="0"/>
              <a:t>5</a:t>
            </a:r>
            <a:endParaRPr lang="en-GB" sz="1000" dirty="0"/>
          </a:p>
        </p:txBody>
      </p:sp>
      <p:sp>
        <p:nvSpPr>
          <p:cNvPr id="155" name="TextBox 154">
            <a:extLst>
              <a:ext uri="{FF2B5EF4-FFF2-40B4-BE49-F238E27FC236}">
                <a16:creationId xmlns:a16="http://schemas.microsoft.com/office/drawing/2014/main" id="{50B2716D-BC73-43DB-BF4A-EB3C7F4925B1}"/>
              </a:ext>
            </a:extLst>
          </p:cNvPr>
          <p:cNvSpPr txBox="1"/>
          <p:nvPr/>
        </p:nvSpPr>
        <p:spPr>
          <a:xfrm>
            <a:off x="789359" y="3703819"/>
            <a:ext cx="70532" cy="246221"/>
          </a:xfrm>
          <a:prstGeom prst="rect">
            <a:avLst/>
          </a:prstGeom>
          <a:solidFill>
            <a:schemeClr val="bg1"/>
          </a:solidFill>
        </p:spPr>
        <p:txBody>
          <a:bodyPr wrap="none" lIns="0" rIns="0" rtlCol="0">
            <a:spAutoFit/>
          </a:bodyPr>
          <a:lstStyle/>
          <a:p>
            <a:pPr algn="r"/>
            <a:r>
              <a:rPr lang="en-US" sz="1000" dirty="0"/>
              <a:t>0</a:t>
            </a:r>
            <a:endParaRPr lang="en-GB" sz="1000" dirty="0"/>
          </a:p>
        </p:txBody>
      </p:sp>
      <p:sp>
        <p:nvSpPr>
          <p:cNvPr id="157" name="Left Bracket 156">
            <a:extLst>
              <a:ext uri="{FF2B5EF4-FFF2-40B4-BE49-F238E27FC236}">
                <a16:creationId xmlns:a16="http://schemas.microsoft.com/office/drawing/2014/main" id="{348A38EA-CFC0-43D8-B4FD-6CDD0BDF67E5}"/>
              </a:ext>
            </a:extLst>
          </p:cNvPr>
          <p:cNvSpPr/>
          <p:nvPr/>
        </p:nvSpPr>
        <p:spPr>
          <a:xfrm rot="16200000">
            <a:off x="7634227" y="3709886"/>
            <a:ext cx="180482" cy="776911"/>
          </a:xfrm>
          <a:prstGeom prst="leftBracket">
            <a:avLst>
              <a:gd name="adj" fmla="val 0"/>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9" name="TextBox 158">
            <a:extLst>
              <a:ext uri="{FF2B5EF4-FFF2-40B4-BE49-F238E27FC236}">
                <a16:creationId xmlns:a16="http://schemas.microsoft.com/office/drawing/2014/main" id="{3338A4EB-C439-45FC-BC65-3CB6FB488155}"/>
              </a:ext>
            </a:extLst>
          </p:cNvPr>
          <p:cNvSpPr txBox="1"/>
          <p:nvPr/>
        </p:nvSpPr>
        <p:spPr>
          <a:xfrm>
            <a:off x="7494233" y="4188583"/>
            <a:ext cx="454219" cy="215444"/>
          </a:xfrm>
          <a:prstGeom prst="rect">
            <a:avLst/>
          </a:prstGeom>
          <a:noFill/>
        </p:spPr>
        <p:txBody>
          <a:bodyPr wrap="none" lIns="36000" rIns="36000" rtlCol="0">
            <a:spAutoFit/>
          </a:bodyPr>
          <a:lstStyle/>
          <a:p>
            <a:pPr algn="r"/>
            <a:r>
              <a:rPr lang="en-US" sz="800" b="1" dirty="0"/>
              <a:t>p=0.411</a:t>
            </a:r>
            <a:endParaRPr lang="en-GB" sz="800" b="1" dirty="0"/>
          </a:p>
        </p:txBody>
      </p:sp>
      <p:sp>
        <p:nvSpPr>
          <p:cNvPr id="160" name="Left Bracket 159">
            <a:extLst>
              <a:ext uri="{FF2B5EF4-FFF2-40B4-BE49-F238E27FC236}">
                <a16:creationId xmlns:a16="http://schemas.microsoft.com/office/drawing/2014/main" id="{F3A77834-1883-4473-AB40-D6A9C879D10A}"/>
              </a:ext>
            </a:extLst>
          </p:cNvPr>
          <p:cNvSpPr/>
          <p:nvPr/>
        </p:nvSpPr>
        <p:spPr>
          <a:xfrm rot="16200000">
            <a:off x="9978591" y="3709886"/>
            <a:ext cx="180482" cy="776911"/>
          </a:xfrm>
          <a:prstGeom prst="leftBracket">
            <a:avLst>
              <a:gd name="adj" fmla="val 0"/>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1" name="TextBox 160">
            <a:extLst>
              <a:ext uri="{FF2B5EF4-FFF2-40B4-BE49-F238E27FC236}">
                <a16:creationId xmlns:a16="http://schemas.microsoft.com/office/drawing/2014/main" id="{B03C2140-F2EA-4A32-B5C3-84400EA71BD3}"/>
              </a:ext>
            </a:extLst>
          </p:cNvPr>
          <p:cNvSpPr txBox="1"/>
          <p:nvPr/>
        </p:nvSpPr>
        <p:spPr>
          <a:xfrm>
            <a:off x="9887661" y="4188583"/>
            <a:ext cx="454219" cy="215444"/>
          </a:xfrm>
          <a:prstGeom prst="rect">
            <a:avLst/>
          </a:prstGeom>
          <a:noFill/>
        </p:spPr>
        <p:txBody>
          <a:bodyPr wrap="none" lIns="36000" rIns="36000" rtlCol="0">
            <a:spAutoFit/>
          </a:bodyPr>
          <a:lstStyle/>
          <a:p>
            <a:pPr algn="r"/>
            <a:r>
              <a:rPr lang="en-US" sz="800" b="1" dirty="0"/>
              <a:t>p=0.029</a:t>
            </a:r>
            <a:endParaRPr lang="en-GB" sz="800" b="1" dirty="0"/>
          </a:p>
        </p:txBody>
      </p:sp>
      <p:cxnSp>
        <p:nvCxnSpPr>
          <p:cNvPr id="163" name="Straight Connector 162">
            <a:extLst>
              <a:ext uri="{FF2B5EF4-FFF2-40B4-BE49-F238E27FC236}">
                <a16:creationId xmlns:a16="http://schemas.microsoft.com/office/drawing/2014/main" id="{6D2BDA0A-ECC9-4B32-A902-E2BD25F139D6}"/>
              </a:ext>
            </a:extLst>
          </p:cNvPr>
          <p:cNvCxnSpPr>
            <a:cxnSpLocks/>
          </p:cNvCxnSpPr>
          <p:nvPr/>
        </p:nvCxnSpPr>
        <p:spPr>
          <a:xfrm>
            <a:off x="3784600" y="4853693"/>
            <a:ext cx="0" cy="1626238"/>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20870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641E4-18D8-43B5-A0DF-EED2F3C289D7}"/>
              </a:ext>
            </a:extLst>
          </p:cNvPr>
          <p:cNvSpPr>
            <a:spLocks noGrp="1"/>
          </p:cNvSpPr>
          <p:nvPr>
            <p:ph type="title"/>
          </p:nvPr>
        </p:nvSpPr>
        <p:spPr/>
        <p:txBody>
          <a:bodyPr>
            <a:noAutofit/>
          </a:bodyPr>
          <a:lstStyle/>
          <a:p>
            <a:r>
              <a:rPr lang="en-US" sz="2400" dirty="0"/>
              <a:t>Establishment of a 3D human liver model to recapitulate NASH </a:t>
            </a:r>
            <a:br>
              <a:rPr lang="en-US" sz="2400" dirty="0"/>
            </a:br>
            <a:r>
              <a:rPr lang="en-US" sz="2400" dirty="0"/>
              <a:t>progression </a:t>
            </a:r>
            <a:r>
              <a:rPr lang="en-US" sz="2400" i="1" dirty="0"/>
              <a:t>in vitro</a:t>
            </a:r>
            <a:endParaRPr lang="en-GB" sz="2400" i="1"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err="1"/>
              <a:t>Ströbel</a:t>
            </a:r>
            <a:r>
              <a:rPr lang="en-GB" dirty="0"/>
              <a:t> S, et al. NAFLD Summit 2019; P06-05</a:t>
            </a:r>
          </a:p>
        </p:txBody>
      </p:sp>
      <p:sp>
        <p:nvSpPr>
          <p:cNvPr id="13" name="Content Placeholder 1">
            <a:extLst>
              <a:ext uri="{FF2B5EF4-FFF2-40B4-BE49-F238E27FC236}">
                <a16:creationId xmlns:a16="http://schemas.microsoft.com/office/drawing/2014/main" id="{D4842B4C-6196-4BB2-8388-10D3FD9C9A88}"/>
              </a:ext>
            </a:extLst>
          </p:cNvPr>
          <p:cNvSpPr txBox="1">
            <a:spLocks/>
          </p:cNvSpPr>
          <p:nvPr/>
        </p:nvSpPr>
        <p:spPr>
          <a:xfrm>
            <a:off x="423863" y="1180613"/>
            <a:ext cx="5251724" cy="4624906"/>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a:p>
            <a:pPr fontAlgn="base"/>
            <a:r>
              <a:rPr lang="en-US" dirty="0"/>
              <a:t>NAFLD is the most prevalent liver disease and currently affects ~30% of the population​</a:t>
            </a:r>
          </a:p>
          <a:p>
            <a:pPr fontAlgn="base"/>
            <a:r>
              <a:rPr lang="en-US" dirty="0"/>
              <a:t>Progression to NASH eventually leads to liver cirrhosis/failure​</a:t>
            </a:r>
          </a:p>
          <a:p>
            <a:pPr fontAlgn="base"/>
            <a:r>
              <a:rPr lang="en-US" dirty="0"/>
              <a:t>With no approved NASH medications, drug development has been impeded by the lack of predictive </a:t>
            </a:r>
            <a:r>
              <a:rPr lang="en-US" i="1" dirty="0"/>
              <a:t>in vitro</a:t>
            </a:r>
            <a:r>
              <a:rPr lang="en-US" dirty="0"/>
              <a:t> models reflecting its complex pathology ​</a:t>
            </a:r>
          </a:p>
          <a:p>
            <a:pPr fontAlgn="base"/>
            <a:r>
              <a:rPr lang="en-US" b="1" dirty="0"/>
              <a:t>Aim:</a:t>
            </a:r>
            <a:r>
              <a:rPr lang="en-US" dirty="0"/>
              <a:t> Creation of a 96-well platform based human </a:t>
            </a:r>
            <a:r>
              <a:rPr lang="en-US" i="1" dirty="0"/>
              <a:t>in vitro</a:t>
            </a:r>
            <a:r>
              <a:rPr lang="en-US" dirty="0"/>
              <a:t> 3D NASH model containing relevant primary liver cell types and following disease specific stimuli to recapitulate hallmarks of NASH such as, steatosis, inflammation and fibrosis</a:t>
            </a:r>
          </a:p>
        </p:txBody>
      </p:sp>
      <p:sp>
        <p:nvSpPr>
          <p:cNvPr id="14" name="Content Placeholder 8">
            <a:extLst>
              <a:ext uri="{FF2B5EF4-FFF2-40B4-BE49-F238E27FC236}">
                <a16:creationId xmlns:a16="http://schemas.microsoft.com/office/drawing/2014/main" id="{A31EC032-0138-4B90-83F3-E4DABFA77437}"/>
              </a:ext>
            </a:extLst>
          </p:cNvPr>
          <p:cNvSpPr txBox="1">
            <a:spLocks/>
          </p:cNvSpPr>
          <p:nvPr/>
        </p:nvSpPr>
        <p:spPr>
          <a:xfrm>
            <a:off x="5696608" y="1183119"/>
            <a:ext cx="6069642" cy="518464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a:p>
            <a:pPr fontAlgn="base"/>
            <a:r>
              <a:rPr lang="en-US" dirty="0"/>
              <a:t>A microtissue model was developed to incorporate relevant primary liver cells like hepatocytes, endothelial cells, Kupffer cells and hepatic stellate cells​</a:t>
            </a:r>
          </a:p>
          <a:p>
            <a:pPr fontAlgn="base"/>
            <a:r>
              <a:rPr lang="en-US" dirty="0"/>
              <a:t>A protocol for induction of NASH with free fatty acids and LPS in medium containing high levels of sugars was developed using liver microtissues to recapitulate NASH pathogenesis and for drug efficacy testing ​</a:t>
            </a:r>
          </a:p>
          <a:p>
            <a:pPr fontAlgn="base"/>
            <a:r>
              <a:rPr lang="en-US" dirty="0"/>
              <a:t>Characteristic end points were measured: ​</a:t>
            </a:r>
          </a:p>
          <a:p>
            <a:pPr lvl="1" fontAlgn="base"/>
            <a:r>
              <a:rPr lang="en-US" dirty="0"/>
              <a:t>Tissue lipid content (</a:t>
            </a:r>
            <a:r>
              <a:rPr lang="en-GB" dirty="0"/>
              <a:t>high-content imaging /</a:t>
            </a:r>
            <a:r>
              <a:rPr lang="en-US" dirty="0"/>
              <a:t>triglyceride assay (</a:t>
            </a:r>
            <a:r>
              <a:rPr lang="en-GB" dirty="0"/>
              <a:t>biochemical assay</a:t>
            </a:r>
            <a:r>
              <a:rPr lang="en-US" dirty="0"/>
              <a:t>))​</a:t>
            </a:r>
          </a:p>
          <a:p>
            <a:pPr lvl="1" fontAlgn="base"/>
            <a:r>
              <a:rPr lang="en-US" dirty="0"/>
              <a:t>Secretion of proinflammatory markers (Luminex)​</a:t>
            </a:r>
          </a:p>
          <a:p>
            <a:pPr lvl="1" fontAlgn="base"/>
            <a:r>
              <a:rPr lang="en-US" dirty="0"/>
              <a:t>Fibrosis (pro-collagen type I secretion [ELISA] and deposition of fibril collagens [histology])​</a:t>
            </a:r>
          </a:p>
          <a:p>
            <a:pPr lvl="1" fontAlgn="base"/>
            <a:r>
              <a:rPr lang="en-US" dirty="0"/>
              <a:t>NGS (</a:t>
            </a:r>
            <a:r>
              <a:rPr lang="en-US" dirty="0" err="1"/>
              <a:t>TempO</a:t>
            </a:r>
            <a:r>
              <a:rPr lang="en-US" dirty="0"/>
              <a:t>-seq, </a:t>
            </a:r>
            <a:r>
              <a:rPr lang="en-US" dirty="0" err="1"/>
              <a:t>BioSpyder</a:t>
            </a:r>
            <a:r>
              <a:rPr lang="en-US" dirty="0"/>
              <a:t>)</a:t>
            </a:r>
          </a:p>
          <a:p>
            <a:pPr>
              <a:buClr>
                <a:srgbClr val="1D498B"/>
              </a:buClr>
              <a:defRPr/>
            </a:pPr>
            <a:endParaRPr kumimoji="0" lang="en-US" sz="1800" b="0" i="0" u="none" strike="noStrike" kern="1200" cap="none" spc="0" normalizeH="0" baseline="0" noProof="0" dirty="0">
              <a:ln>
                <a:noFill/>
              </a:ln>
              <a:solidFill>
                <a:prstClr val="black"/>
              </a:solidFill>
              <a:effectLst/>
              <a:highlight>
                <a:srgbClr val="FEFCFC"/>
              </a:highlight>
              <a:uLnTx/>
              <a:uFillTx/>
              <a:latin typeface="Arial" panose="020B0604020202020204"/>
            </a:endParaRPr>
          </a:p>
        </p:txBody>
      </p:sp>
      <p:cxnSp>
        <p:nvCxnSpPr>
          <p:cNvPr id="8" name="Straight Connector 7">
            <a:extLst>
              <a:ext uri="{FF2B5EF4-FFF2-40B4-BE49-F238E27FC236}">
                <a16:creationId xmlns:a16="http://schemas.microsoft.com/office/drawing/2014/main" id="{04BE9583-E2F8-47AA-8C45-7D27B980EAA9}"/>
              </a:ext>
            </a:extLst>
          </p:cNvPr>
          <p:cNvCxnSpPr>
            <a:cxnSpLocks/>
          </p:cNvCxnSpPr>
          <p:nvPr/>
        </p:nvCxnSpPr>
        <p:spPr>
          <a:xfrm>
            <a:off x="5717628" y="1361588"/>
            <a:ext cx="0" cy="4810125"/>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221068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400" dirty="0"/>
              <a:t>Establishment of a 3D human liver model to recapitulate NASH </a:t>
            </a:r>
            <a:br>
              <a:rPr lang="en-US" sz="2400" dirty="0"/>
            </a:br>
            <a:r>
              <a:rPr lang="en-US" sz="2400" dirty="0"/>
              <a:t>progression </a:t>
            </a:r>
            <a:r>
              <a:rPr lang="en-US" sz="2400" i="1" dirty="0"/>
              <a:t>in vitro</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err="1"/>
              <a:t>Ströbel</a:t>
            </a:r>
            <a:r>
              <a:rPr lang="en-GB" dirty="0"/>
              <a:t> S, et al. NAFLD Summit 2019; P06-05</a:t>
            </a:r>
          </a:p>
        </p:txBody>
      </p:sp>
      <p:sp>
        <p:nvSpPr>
          <p:cNvPr id="9" name="Content Placeholder 1">
            <a:extLst>
              <a:ext uri="{FF2B5EF4-FFF2-40B4-BE49-F238E27FC236}">
                <a16:creationId xmlns:a16="http://schemas.microsoft.com/office/drawing/2014/main" id="{4C3A8D99-3436-473E-BD55-716618CF700C}"/>
              </a:ext>
            </a:extLst>
          </p:cNvPr>
          <p:cNvSpPr txBox="1">
            <a:spLocks/>
          </p:cNvSpPr>
          <p:nvPr/>
        </p:nvSpPr>
        <p:spPr>
          <a:xfrm>
            <a:off x="425752" y="1340769"/>
            <a:ext cx="11123999" cy="3714310"/>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highlight>
                  <a:srgbClr val="004A86"/>
                </a:highlight>
                <a:latin typeface="Arial" panose="020B0604020202020204" pitchFamily="34" charset="0"/>
                <a:cs typeface="Arial" panose="020B0604020202020204" pitchFamily="34" charset="0"/>
              </a:rPr>
              <a:t> RESULTS </a:t>
            </a:r>
            <a:r>
              <a:rPr lang="en-US" b="1" dirty="0">
                <a:solidFill>
                  <a:schemeClr val="bg1"/>
                </a:solidFill>
                <a:highlight>
                  <a:srgbClr val="FEFCFC"/>
                </a:highlight>
                <a:latin typeface="Arial" panose="020B0604020202020204" pitchFamily="34" charset="0"/>
                <a:cs typeface="Arial" panose="020B0604020202020204" pitchFamily="34" charset="0"/>
              </a:rPr>
              <a:t>​ </a:t>
            </a:r>
          </a:p>
          <a:p>
            <a:pPr fontAlgn="base"/>
            <a:r>
              <a:rPr lang="en-GB" dirty="0"/>
              <a:t>NASH-treated microtissues have shown key physiological manifestations of the disease compared with the control such as:​</a:t>
            </a:r>
          </a:p>
          <a:p>
            <a:pPr lvl="1" fontAlgn="base"/>
            <a:r>
              <a:rPr lang="en-GB" dirty="0"/>
              <a:t>Increased tissue lipid accumulation </a:t>
            </a:r>
            <a:r>
              <a:rPr lang="en-US" dirty="0"/>
              <a:t>​</a:t>
            </a:r>
          </a:p>
          <a:p>
            <a:pPr lvl="1" fontAlgn="base"/>
            <a:r>
              <a:rPr lang="en-GB" dirty="0"/>
              <a:t>Secretion of pro-inflammatory markers: TNF-</a:t>
            </a:r>
            <a:r>
              <a:rPr lang="el-GR" dirty="0"/>
              <a:t>α</a:t>
            </a:r>
            <a:r>
              <a:rPr lang="en-GB" dirty="0"/>
              <a:t>, IL-6, IL-8, MCP-1, MIP-</a:t>
            </a:r>
            <a:r>
              <a:rPr lang="el-GR" dirty="0"/>
              <a:t>1α</a:t>
            </a:r>
            <a:r>
              <a:rPr lang="en-US" dirty="0"/>
              <a:t>,</a:t>
            </a:r>
            <a:r>
              <a:rPr lang="el-GR" dirty="0"/>
              <a:t> </a:t>
            </a:r>
            <a:r>
              <a:rPr lang="en-GB" dirty="0"/>
              <a:t>and IP-10 </a:t>
            </a:r>
            <a:r>
              <a:rPr lang="en-US" dirty="0"/>
              <a:t>​</a:t>
            </a:r>
          </a:p>
          <a:p>
            <a:pPr lvl="1" fontAlgn="base"/>
            <a:r>
              <a:rPr lang="en-GB" dirty="0"/>
              <a:t>Elevated secretion of pro-collagen type I and deposition of fibril collagens ​</a:t>
            </a:r>
          </a:p>
          <a:p>
            <a:pPr fontAlgn="base"/>
            <a:r>
              <a:rPr lang="en-GB" dirty="0"/>
              <a:t>NGS analysis of NASH-treated microtissues exhibited differential gene expression signatures for inflammation and TGF-β signalling compared with controls</a:t>
            </a:r>
          </a:p>
        </p:txBody>
      </p:sp>
      <p:sp>
        <p:nvSpPr>
          <p:cNvPr id="14" name="Content Placeholder 1">
            <a:extLst>
              <a:ext uri="{FF2B5EF4-FFF2-40B4-BE49-F238E27FC236}">
                <a16:creationId xmlns:a16="http://schemas.microsoft.com/office/drawing/2014/main" id="{C7B9C627-8D05-4371-BCC2-A8C329A4666F}"/>
              </a:ext>
            </a:extLst>
          </p:cNvPr>
          <p:cNvSpPr txBox="1">
            <a:spLocks/>
          </p:cNvSpPr>
          <p:nvPr/>
        </p:nvSpPr>
        <p:spPr>
          <a:xfrm>
            <a:off x="425752" y="4124155"/>
            <a:ext cx="11340798" cy="2308324"/>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b="1" dirty="0">
                <a:solidFill>
                  <a:schemeClr val="bg1"/>
                </a:solidFill>
                <a:highlight>
                  <a:srgbClr val="004A86"/>
                </a:highlight>
                <a:latin typeface="Arial" panose="020B0604020202020204" pitchFamily="34" charset="0"/>
                <a:cs typeface="Arial" panose="020B0604020202020204" pitchFamily="34" charset="0"/>
              </a:rPr>
              <a:t> CONCLUSIONS </a:t>
            </a:r>
            <a:r>
              <a:rPr lang="en-US" b="1" dirty="0">
                <a:solidFill>
                  <a:schemeClr val="bg1"/>
                </a:solidFill>
                <a:latin typeface="Arial" panose="020B0604020202020204" pitchFamily="34" charset="0"/>
                <a:cs typeface="Arial" panose="020B0604020202020204" pitchFamily="34" charset="0"/>
              </a:rPr>
              <a:t> </a:t>
            </a:r>
            <a:r>
              <a:rPr lang="en-US" dirty="0"/>
              <a:t>A </a:t>
            </a:r>
            <a:r>
              <a:rPr lang="en-GB" dirty="0"/>
              <a:t>human 3D NASH model that recapitulates the key biological aspects of the disease (inflammation, steatosis, and fibrosis) is presented in a novel platform. Traditional biochemical and histological assays were implemented for increased throughput compatibility.</a:t>
            </a:r>
            <a:r>
              <a:rPr lang="en-US" dirty="0"/>
              <a:t>​ </a:t>
            </a:r>
            <a:r>
              <a:rPr lang="en-GB" dirty="0"/>
              <a:t>Furthermore, with the integration of high-content imaging and sequencing technologies more in-depth information of disease and drug efficacy can be gained.</a:t>
            </a:r>
            <a:r>
              <a:rPr lang="en-US" dirty="0"/>
              <a:t>​ </a:t>
            </a:r>
            <a:r>
              <a:rPr lang="en-GB" dirty="0"/>
              <a:t>In conclusion, the microtissue based model is a powerful tool for assessing efficacy of anti-NASH drugs.</a:t>
            </a:r>
          </a:p>
          <a:p>
            <a:pPr marL="0" indent="0">
              <a:buNone/>
            </a:pPr>
            <a:endParaRPr lang="en-GB"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574CFC34-1F9A-4A0F-967E-E6F2C658F4C6}"/>
              </a:ext>
            </a:extLst>
          </p:cNvPr>
          <p:cNvCxnSpPr>
            <a:cxnSpLocks/>
          </p:cNvCxnSpPr>
          <p:nvPr/>
        </p:nvCxnSpPr>
        <p:spPr>
          <a:xfrm flipH="1">
            <a:off x="571500" y="4071947"/>
            <a:ext cx="11015663" cy="0"/>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402410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1396-BD34-413F-8CA5-C0F1F8F4389B}"/>
              </a:ext>
            </a:extLst>
          </p:cNvPr>
          <p:cNvSpPr>
            <a:spLocks noGrp="1"/>
          </p:cNvSpPr>
          <p:nvPr>
            <p:ph type="title"/>
          </p:nvPr>
        </p:nvSpPr>
        <p:spPr/>
        <p:txBody>
          <a:bodyPr/>
          <a:lstStyle/>
          <a:p>
            <a:r>
              <a:rPr lang="en-US" dirty="0"/>
              <a:t>Contents</a:t>
            </a:r>
            <a:endParaRPr lang="en-GB" dirty="0"/>
          </a:p>
        </p:txBody>
      </p:sp>
      <p:graphicFrame>
        <p:nvGraphicFramePr>
          <p:cNvPr id="3" name="Table 2">
            <a:extLst>
              <a:ext uri="{FF2B5EF4-FFF2-40B4-BE49-F238E27FC236}">
                <a16:creationId xmlns:a16="http://schemas.microsoft.com/office/drawing/2014/main" id="{59329688-C5F5-4ACD-BAC1-9929EF047C64}"/>
              </a:ext>
            </a:extLst>
          </p:cNvPr>
          <p:cNvGraphicFramePr>
            <a:graphicFrameLocks noGrp="1"/>
          </p:cNvGraphicFramePr>
          <p:nvPr>
            <p:extLst>
              <p:ext uri="{D42A27DB-BD31-4B8C-83A1-F6EECF244321}">
                <p14:modId xmlns:p14="http://schemas.microsoft.com/office/powerpoint/2010/main" val="1465152256"/>
              </p:ext>
            </p:extLst>
          </p:nvPr>
        </p:nvGraphicFramePr>
        <p:xfrm>
          <a:off x="888663" y="1482575"/>
          <a:ext cx="10414674" cy="38484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991665204"/>
                    </a:ext>
                  </a:extLst>
                </a:gridCol>
                <a:gridCol w="8614674">
                  <a:extLst>
                    <a:ext uri="{9D8B030D-6E8A-4147-A177-3AD203B41FA5}">
                      <a16:colId xmlns:a16="http://schemas.microsoft.com/office/drawing/2014/main" val="1435428784"/>
                    </a:ext>
                  </a:extLst>
                </a:gridCol>
                <a:gridCol w="720000">
                  <a:extLst>
                    <a:ext uri="{9D8B030D-6E8A-4147-A177-3AD203B41FA5}">
                      <a16:colId xmlns:a16="http://schemas.microsoft.com/office/drawing/2014/main" val="3731890136"/>
                    </a:ext>
                  </a:extLst>
                </a:gridCol>
              </a:tblGrid>
              <a:tr h="0">
                <a:tc>
                  <a:txBody>
                    <a:bodyPr/>
                    <a:lstStyle/>
                    <a:p>
                      <a:r>
                        <a:rPr lang="en-GB" sz="1400" dirty="0">
                          <a:latin typeface="+mn-lt"/>
                        </a:rPr>
                        <a:t>Abstract</a:t>
                      </a:r>
                      <a:endParaRPr lang="en-US" sz="1400" dirty="0">
                        <a:latin typeface="+mn-lt"/>
                      </a:endParaRPr>
                    </a:p>
                  </a:txBody>
                  <a:tcPr marL="36000" marR="36000" marT="36000" marB="36000" anchor="b">
                    <a:solidFill>
                      <a:srgbClr val="004B87"/>
                    </a:solidFill>
                  </a:tcPr>
                </a:tc>
                <a:tc>
                  <a:txBody>
                    <a:bodyPr/>
                    <a:lstStyle/>
                    <a:p>
                      <a:pPr algn="l"/>
                      <a:r>
                        <a:rPr lang="en-GB" sz="1400" dirty="0">
                          <a:latin typeface="+mn-lt"/>
                        </a:rPr>
                        <a:t>Title</a:t>
                      </a:r>
                      <a:endParaRPr lang="en-US" sz="1400" dirty="0">
                        <a:latin typeface="+mn-lt"/>
                      </a:endParaRPr>
                    </a:p>
                  </a:txBody>
                  <a:tcPr marL="36000" marR="36000" marT="36000" marB="36000" anchor="b">
                    <a:solidFill>
                      <a:srgbClr val="004B87"/>
                    </a:solidFill>
                  </a:tcPr>
                </a:tc>
                <a:tc>
                  <a:txBody>
                    <a:bodyPr/>
                    <a:lstStyle/>
                    <a:p>
                      <a:pPr algn="ctr"/>
                      <a:r>
                        <a:rPr lang="en-GB" sz="1400" dirty="0">
                          <a:latin typeface="+mn-lt"/>
                        </a:rPr>
                        <a:t>Slide</a:t>
                      </a:r>
                      <a:endParaRPr lang="en-US" sz="1400" dirty="0">
                        <a:latin typeface="+mn-lt"/>
                      </a:endParaRPr>
                    </a:p>
                  </a:txBody>
                  <a:tcPr marL="36000" marR="36000" marT="36000" marB="36000" anchor="b">
                    <a:solidFill>
                      <a:srgbClr val="004B87"/>
                    </a:solidFill>
                  </a:tcPr>
                </a:tc>
                <a:extLst>
                  <a:ext uri="{0D108BD9-81ED-4DB2-BD59-A6C34878D82A}">
                    <a16:rowId xmlns:a16="http://schemas.microsoft.com/office/drawing/2014/main" val="1772808326"/>
                  </a:ext>
                </a:extLst>
              </a:tr>
              <a:tr h="163366">
                <a:tc>
                  <a:txBody>
                    <a:bodyPr/>
                    <a:lstStyle/>
                    <a:p>
                      <a:pPr marL="36000" algn="l" fontAlgn="t"/>
                      <a:r>
                        <a:rPr lang="en-US" sz="1400" b="0" i="0" u="none" strike="noStrike" dirty="0">
                          <a:solidFill>
                            <a:srgbClr val="000000"/>
                          </a:solidFill>
                          <a:effectLst/>
                          <a:latin typeface="+mn-lt"/>
                        </a:rPr>
                        <a:t>P03-12YI</a:t>
                      </a:r>
                      <a:endParaRPr lang="en-GB" sz="1400" b="0" i="0" u="none" strike="noStrike" dirty="0">
                        <a:solidFill>
                          <a:srgbClr val="000000"/>
                        </a:solidFill>
                        <a:effectLst/>
                        <a:latin typeface="+mn-lt"/>
                      </a:endParaRPr>
                    </a:p>
                  </a:txBody>
                  <a:tcPr marL="36000" marR="36000" marT="36000" marB="36000" anchor="ctr"/>
                </a:tc>
                <a:tc>
                  <a:txBody>
                    <a:bodyPr/>
                    <a:lstStyle/>
                    <a:p>
                      <a:pPr marL="36000" algn="l" fontAlgn="t"/>
                      <a:r>
                        <a:rPr lang="en-US" sz="1400" b="0" i="1" u="none" strike="noStrike" dirty="0">
                          <a:solidFill>
                            <a:srgbClr val="000000"/>
                          </a:solidFill>
                          <a:effectLst/>
                          <a:latin typeface="+mn-lt"/>
                        </a:rPr>
                        <a:t>HSD17B13</a:t>
                      </a:r>
                      <a:r>
                        <a:rPr lang="en-US" sz="1400" b="0" i="0" u="none" strike="noStrike" dirty="0">
                          <a:solidFill>
                            <a:srgbClr val="000000"/>
                          </a:solidFill>
                          <a:effectLst/>
                          <a:latin typeface="+mn-lt"/>
                        </a:rPr>
                        <a:t> and </a:t>
                      </a:r>
                      <a:r>
                        <a:rPr lang="en-US" sz="1400" b="0" i="1" u="none" strike="noStrike" dirty="0">
                          <a:solidFill>
                            <a:srgbClr val="000000"/>
                          </a:solidFill>
                          <a:effectLst/>
                          <a:latin typeface="+mn-lt"/>
                        </a:rPr>
                        <a:t>PNPLA3</a:t>
                      </a:r>
                      <a:r>
                        <a:rPr lang="en-US" sz="1400" b="0" i="0" u="none" strike="noStrike" dirty="0">
                          <a:solidFill>
                            <a:srgbClr val="000000"/>
                          </a:solidFill>
                          <a:effectLst/>
                          <a:latin typeface="+mn-lt"/>
                        </a:rPr>
                        <a:t> gene variants exert opposite effects on non-alcoholic fatty liver phenotypes: Results from the ‘real-life’ FLAG cohort </a:t>
                      </a:r>
                      <a:endParaRPr lang="en-GB" sz="1400" b="0" i="0" u="none" strike="noStrike" dirty="0">
                        <a:solidFill>
                          <a:srgbClr val="000000"/>
                        </a:solidFill>
                        <a:effectLst/>
                        <a:latin typeface="+mn-lt"/>
                      </a:endParaRPr>
                    </a:p>
                  </a:txBody>
                  <a:tcPr marL="36000" marR="36000" marT="36000" marB="36000" anchor="ctr"/>
                </a:tc>
                <a:tc>
                  <a:txBody>
                    <a:bodyPr/>
                    <a:lstStyle/>
                    <a:p>
                      <a:pPr algn="ctr"/>
                      <a:r>
                        <a:rPr lang="en-US" sz="1400" dirty="0">
                          <a:latin typeface="+mn-lt"/>
                          <a:hlinkClick r:id="rId3" action="ppaction://hlinksldjump"/>
                        </a:rPr>
                        <a:t>4</a:t>
                      </a:r>
                      <a:endParaRPr lang="en-US" sz="1400" dirty="0">
                        <a:latin typeface="+mn-lt"/>
                      </a:endParaRPr>
                    </a:p>
                  </a:txBody>
                  <a:tcPr marL="36000" marR="36000" marT="36000" marB="36000" anchor="ctr"/>
                </a:tc>
                <a:extLst>
                  <a:ext uri="{0D108BD9-81ED-4DB2-BD59-A6C34878D82A}">
                    <a16:rowId xmlns:a16="http://schemas.microsoft.com/office/drawing/2014/main" val="1249467882"/>
                  </a:ext>
                </a:extLst>
              </a:tr>
              <a:tr h="163366">
                <a:tc>
                  <a:txBody>
                    <a:bodyPr/>
                    <a:lstStyle/>
                    <a:p>
                      <a:pPr marL="36000" algn="l" fontAlgn="t"/>
                      <a:r>
                        <a:rPr lang="en-GB" sz="1400" b="0" i="0" u="none" strike="noStrike" dirty="0">
                          <a:solidFill>
                            <a:srgbClr val="000000"/>
                          </a:solidFill>
                          <a:effectLst/>
                          <a:latin typeface="+mn-lt"/>
                        </a:rPr>
                        <a:t>P04-18</a:t>
                      </a:r>
                    </a:p>
                  </a:txBody>
                  <a:tcPr marL="36000" marR="36000" marT="36000" marB="36000" anchor="ctr"/>
                </a:tc>
                <a:tc>
                  <a:txBody>
                    <a:bodyPr/>
                    <a:lstStyle/>
                    <a:p>
                      <a:pPr marL="36000" algn="l" fontAlgn="t"/>
                      <a:r>
                        <a:rPr lang="en-US" sz="1400" b="0" i="0" u="none" strike="noStrike" dirty="0">
                          <a:solidFill>
                            <a:srgbClr val="000000"/>
                          </a:solidFill>
                          <a:effectLst/>
                          <a:latin typeface="+mn-lt"/>
                        </a:rPr>
                        <a:t>Ablation of high mobility group box-1 in intestinal epithelial cells causes intestinal lipid accumulation and reduced non-alcoholic steatohepatitis</a:t>
                      </a:r>
                      <a:endParaRPr lang="en-GB" sz="1400" b="0" i="0" u="none" strike="noStrike" dirty="0">
                        <a:solidFill>
                          <a:srgbClr val="000000"/>
                        </a:solidFill>
                        <a:effectLst/>
                        <a:latin typeface="+mn-lt"/>
                      </a:endParaRPr>
                    </a:p>
                  </a:txBody>
                  <a:tcPr marL="36000" marR="36000" marT="36000" marB="36000" anchor="ctr"/>
                </a:tc>
                <a:tc>
                  <a:txBody>
                    <a:bodyPr/>
                    <a:lstStyle/>
                    <a:p>
                      <a:pPr algn="ctr"/>
                      <a:r>
                        <a:rPr lang="en-US" sz="1400" dirty="0">
                          <a:latin typeface="+mn-lt"/>
                          <a:hlinkClick r:id="rId4" action="ppaction://hlinksldjump"/>
                        </a:rPr>
                        <a:t>6</a:t>
                      </a:r>
                      <a:endParaRPr lang="en-US" sz="1400" dirty="0">
                        <a:latin typeface="+mn-lt"/>
                      </a:endParaRPr>
                    </a:p>
                  </a:txBody>
                  <a:tcPr marL="36000" marR="36000" marT="36000" marB="36000" anchor="ctr"/>
                </a:tc>
                <a:extLst>
                  <a:ext uri="{0D108BD9-81ED-4DB2-BD59-A6C34878D82A}">
                    <a16:rowId xmlns:a16="http://schemas.microsoft.com/office/drawing/2014/main" val="675615572"/>
                  </a:ext>
                </a:extLst>
              </a:tr>
              <a:tr h="0">
                <a:tc>
                  <a:txBody>
                    <a:bodyPr/>
                    <a:lstStyle/>
                    <a:p>
                      <a:pPr marL="36000" algn="l" fontAlgn="t"/>
                      <a:r>
                        <a:rPr lang="en-GB" sz="1400" b="0" i="0" u="none" strike="noStrike" dirty="0">
                          <a:solidFill>
                            <a:srgbClr val="000000"/>
                          </a:solidFill>
                          <a:effectLst/>
                          <a:latin typeface="+mn-lt"/>
                        </a:rPr>
                        <a:t>P06-15YI</a:t>
                      </a:r>
                    </a:p>
                  </a:txBody>
                  <a:tcPr marL="36000" marR="36000" marT="36000" marB="36000" anchor="ctr"/>
                </a:tc>
                <a:tc>
                  <a:txBody>
                    <a:bodyPr/>
                    <a:lstStyle/>
                    <a:p>
                      <a:pPr marL="36000" algn="l" fontAlgn="t"/>
                      <a:r>
                        <a:rPr lang="en-US" sz="1400" b="0" i="0" u="none" strike="noStrike" dirty="0">
                          <a:solidFill>
                            <a:srgbClr val="000000"/>
                          </a:solidFill>
                          <a:effectLst/>
                          <a:latin typeface="+mn-lt"/>
                        </a:rPr>
                        <a:t>Ductular reaction predicts the progression of non-alcoholic fatty liver disease</a:t>
                      </a:r>
                      <a:endParaRPr lang="en-GB" sz="1400" b="0" i="0" u="none" strike="noStrike" dirty="0">
                        <a:solidFill>
                          <a:srgbClr val="000000"/>
                        </a:solidFill>
                        <a:effectLst/>
                        <a:latin typeface="+mn-lt"/>
                      </a:endParaRPr>
                    </a:p>
                  </a:txBody>
                  <a:tcPr marL="36000" marR="36000" marT="36000" marB="36000" anchor="ctr"/>
                </a:tc>
                <a:tc>
                  <a:txBody>
                    <a:bodyPr/>
                    <a:lstStyle/>
                    <a:p>
                      <a:pPr algn="ctr"/>
                      <a:r>
                        <a:rPr lang="en-US" sz="1400" dirty="0">
                          <a:latin typeface="+mn-lt"/>
                          <a:hlinkClick r:id="rId5" action="ppaction://hlinksldjump"/>
                        </a:rPr>
                        <a:t>8</a:t>
                      </a:r>
                      <a:endParaRPr lang="en-US" sz="1400" dirty="0">
                        <a:latin typeface="+mn-lt"/>
                      </a:endParaRPr>
                    </a:p>
                  </a:txBody>
                  <a:tcPr marL="36000" marR="36000" marT="36000" marB="36000" anchor="ctr"/>
                </a:tc>
                <a:extLst>
                  <a:ext uri="{0D108BD9-81ED-4DB2-BD59-A6C34878D82A}">
                    <a16:rowId xmlns:a16="http://schemas.microsoft.com/office/drawing/2014/main" val="3718039872"/>
                  </a:ext>
                </a:extLst>
              </a:tr>
              <a:tr h="0">
                <a:tc>
                  <a:txBody>
                    <a:bodyPr/>
                    <a:lstStyle/>
                    <a:p>
                      <a:pPr marL="36000" algn="l" fontAlgn="t"/>
                      <a:r>
                        <a:rPr lang="en-GB" sz="1400" b="0" i="0" u="none" strike="noStrike" dirty="0">
                          <a:solidFill>
                            <a:srgbClr val="000000"/>
                          </a:solidFill>
                          <a:effectLst/>
                          <a:latin typeface="+mn-lt"/>
                        </a:rPr>
                        <a:t>P04-08YI</a:t>
                      </a:r>
                    </a:p>
                  </a:txBody>
                  <a:tcPr marL="36000" marR="36000" marT="36000" marB="36000" anchor="ctr"/>
                </a:tc>
                <a:tc>
                  <a:txBody>
                    <a:bodyPr/>
                    <a:lstStyle/>
                    <a:p>
                      <a:pPr marL="36000" algn="l" fontAlgn="t"/>
                      <a:r>
                        <a:rPr lang="en-US" sz="1400" b="0" i="0" u="none" strike="noStrike" dirty="0">
                          <a:solidFill>
                            <a:srgbClr val="000000"/>
                          </a:solidFill>
                          <a:effectLst/>
                          <a:latin typeface="+mn-lt"/>
                        </a:rPr>
                        <a:t>Metagenomics and molecular </a:t>
                      </a:r>
                      <a:r>
                        <a:rPr lang="en-US" sz="1400" b="0" i="0" u="none" strike="noStrike" dirty="0" err="1">
                          <a:solidFill>
                            <a:srgbClr val="000000"/>
                          </a:solidFill>
                          <a:effectLst/>
                          <a:latin typeface="+mn-lt"/>
                        </a:rPr>
                        <a:t>phenomics</a:t>
                      </a:r>
                      <a:r>
                        <a:rPr lang="en-US" sz="1400" b="0" i="0" u="none" strike="noStrike" dirty="0">
                          <a:solidFill>
                            <a:srgbClr val="000000"/>
                          </a:solidFill>
                          <a:effectLst/>
                          <a:latin typeface="+mn-lt"/>
                        </a:rPr>
                        <a:t> of obesity and hepatic steatosis</a:t>
                      </a:r>
                      <a:endParaRPr lang="en-GB" sz="1400" b="0" i="0" u="none" strike="noStrike" dirty="0">
                        <a:solidFill>
                          <a:srgbClr val="000000"/>
                        </a:solidFill>
                        <a:effectLst/>
                        <a:latin typeface="+mn-lt"/>
                      </a:endParaRPr>
                    </a:p>
                  </a:txBody>
                  <a:tcPr marL="36000" marR="36000" marT="36000" marB="36000" anchor="ctr"/>
                </a:tc>
                <a:tc>
                  <a:txBody>
                    <a:bodyPr/>
                    <a:lstStyle/>
                    <a:p>
                      <a:pPr algn="ctr"/>
                      <a:r>
                        <a:rPr lang="en-US" sz="1400" dirty="0">
                          <a:latin typeface="+mn-lt"/>
                          <a:hlinkClick r:id="rId6" action="ppaction://hlinksldjump"/>
                        </a:rPr>
                        <a:t>11</a:t>
                      </a:r>
                      <a:endParaRPr lang="en-US" sz="1400" dirty="0">
                        <a:latin typeface="+mn-lt"/>
                      </a:endParaRPr>
                    </a:p>
                  </a:txBody>
                  <a:tcPr marL="36000" marR="36000" marT="36000" marB="36000" anchor="ctr"/>
                </a:tc>
                <a:extLst>
                  <a:ext uri="{0D108BD9-81ED-4DB2-BD59-A6C34878D82A}">
                    <a16:rowId xmlns:a16="http://schemas.microsoft.com/office/drawing/2014/main" val="3983857262"/>
                  </a:ext>
                </a:extLst>
              </a:tr>
              <a:tr h="0">
                <a:tc>
                  <a:txBody>
                    <a:bodyPr/>
                    <a:lstStyle/>
                    <a:p>
                      <a:pPr marL="36000" algn="l" defTabSz="914400" rtl="0" eaLnBrk="1" fontAlgn="t" latinLnBrk="0" hangingPunct="1">
                        <a:spcAft>
                          <a:spcPts val="0"/>
                        </a:spcAft>
                      </a:pPr>
                      <a:r>
                        <a:rPr lang="en-US" sz="1400" b="0" i="0" u="none" strike="noStrike" kern="1200" dirty="0">
                          <a:solidFill>
                            <a:srgbClr val="000000"/>
                          </a:solidFill>
                          <a:effectLst/>
                          <a:latin typeface="+mn-lt"/>
                          <a:ea typeface="+mn-ea"/>
                          <a:cs typeface="+mn-cs"/>
                        </a:rPr>
                        <a:t>P06-20</a:t>
                      </a:r>
                    </a:p>
                  </a:txBody>
                  <a:tcPr marL="68580" marR="68580" marT="0" marB="0" anchor="ctr"/>
                </a:tc>
                <a:tc>
                  <a:txBody>
                    <a:bodyPr/>
                    <a:lstStyle/>
                    <a:p>
                      <a:pPr marL="36000" algn="l" defTabSz="914400" rtl="0" eaLnBrk="1" fontAlgn="t" latinLnBrk="0" hangingPunct="1">
                        <a:spcAft>
                          <a:spcPts val="0"/>
                        </a:spcAft>
                      </a:pPr>
                      <a:r>
                        <a:rPr lang="en-US" sz="1400" b="0" i="0" u="none" strike="noStrike" kern="1200" dirty="0">
                          <a:solidFill>
                            <a:srgbClr val="000000"/>
                          </a:solidFill>
                          <a:effectLst/>
                          <a:latin typeface="+mn-lt"/>
                          <a:ea typeface="+mn-ea"/>
                          <a:cs typeface="+mn-cs"/>
                        </a:rPr>
                        <a:t>Myeloid cell-derived </a:t>
                      </a:r>
                      <a:r>
                        <a:rPr lang="en-US" sz="1400" b="0" i="0" u="none" strike="noStrike" kern="1200" dirty="0" err="1">
                          <a:solidFill>
                            <a:srgbClr val="000000"/>
                          </a:solidFill>
                          <a:effectLst/>
                          <a:latin typeface="+mn-lt"/>
                          <a:ea typeface="+mn-ea"/>
                          <a:cs typeface="+mn-cs"/>
                        </a:rPr>
                        <a:t>osteopontin</a:t>
                      </a:r>
                      <a:r>
                        <a:rPr lang="en-US" sz="1400" b="0" i="0" u="none" strike="noStrike" kern="1200" dirty="0">
                          <a:solidFill>
                            <a:srgbClr val="000000"/>
                          </a:solidFill>
                          <a:effectLst/>
                          <a:latin typeface="+mn-lt"/>
                          <a:ea typeface="+mn-ea"/>
                          <a:cs typeface="+mn-cs"/>
                        </a:rPr>
                        <a:t> protects from diet-induced non-alcoholic fatty liver disease in mice</a:t>
                      </a:r>
                    </a:p>
                  </a:txBody>
                  <a:tcPr marL="68580" marR="68580" marT="0" marB="0" anchor="ctr"/>
                </a:tc>
                <a:tc>
                  <a:txBody>
                    <a:bodyPr/>
                    <a:lstStyle/>
                    <a:p>
                      <a:pPr algn="ctr"/>
                      <a:r>
                        <a:rPr lang="en-US" sz="1400" dirty="0">
                          <a:latin typeface="+mn-lt"/>
                          <a:hlinkClick r:id="rId7" action="ppaction://hlinksldjump"/>
                        </a:rPr>
                        <a:t>13</a:t>
                      </a:r>
                      <a:endParaRPr lang="en-US" sz="1400" dirty="0">
                        <a:latin typeface="+mn-lt"/>
                      </a:endParaRPr>
                    </a:p>
                  </a:txBody>
                  <a:tcPr marL="36000" marR="36000" marT="36000" marB="36000" anchor="ctr"/>
                </a:tc>
                <a:extLst>
                  <a:ext uri="{0D108BD9-81ED-4DB2-BD59-A6C34878D82A}">
                    <a16:rowId xmlns:a16="http://schemas.microsoft.com/office/drawing/2014/main" val="3809652574"/>
                  </a:ext>
                </a:extLst>
              </a:tr>
              <a:tr h="0">
                <a:tc>
                  <a:txBody>
                    <a:bodyPr/>
                    <a:lstStyle/>
                    <a:p>
                      <a:pPr marL="36000" algn="l" defTabSz="914400" rtl="0" eaLnBrk="1" fontAlgn="t" latinLnBrk="0" hangingPunct="1">
                        <a:spcAft>
                          <a:spcPts val="0"/>
                        </a:spcAft>
                      </a:pPr>
                      <a:r>
                        <a:rPr lang="en-US" sz="1400" b="0" i="0" u="none" strike="noStrike" kern="1200" dirty="0">
                          <a:solidFill>
                            <a:srgbClr val="000000"/>
                          </a:solidFill>
                          <a:effectLst/>
                          <a:latin typeface="+mn-lt"/>
                          <a:ea typeface="+mn-ea"/>
                          <a:cs typeface="+mn-cs"/>
                        </a:rPr>
                        <a:t>P01-07YI</a:t>
                      </a:r>
                    </a:p>
                  </a:txBody>
                  <a:tcPr marL="68580" marR="68580" marT="0" marB="0" anchor="ctr"/>
                </a:tc>
                <a:tc>
                  <a:txBody>
                    <a:bodyPr/>
                    <a:lstStyle/>
                    <a:p>
                      <a:pPr marL="36000" algn="l" defTabSz="914400" rtl="0" eaLnBrk="1" fontAlgn="t" latinLnBrk="0" hangingPunct="1">
                        <a:spcAft>
                          <a:spcPts val="0"/>
                        </a:spcAft>
                      </a:pPr>
                      <a:r>
                        <a:rPr lang="en-US" sz="1400" b="0" i="0" u="none" strike="noStrike" kern="1200" dirty="0" err="1">
                          <a:solidFill>
                            <a:srgbClr val="000000"/>
                          </a:solidFill>
                          <a:effectLst/>
                          <a:latin typeface="+mn-lt"/>
                          <a:ea typeface="+mn-ea"/>
                          <a:cs typeface="+mn-cs"/>
                        </a:rPr>
                        <a:t>Hyperferritinaemia</a:t>
                      </a:r>
                      <a:r>
                        <a:rPr lang="en-US" sz="1400" b="0" i="0" u="none" strike="noStrike" kern="1200" dirty="0">
                          <a:solidFill>
                            <a:srgbClr val="000000"/>
                          </a:solidFill>
                          <a:effectLst/>
                          <a:latin typeface="+mn-lt"/>
                          <a:ea typeface="+mn-ea"/>
                          <a:cs typeface="+mn-cs"/>
                        </a:rPr>
                        <a:t> and long-term outcomes in NAFLD patients: A longitudinal </a:t>
                      </a:r>
                      <a:r>
                        <a:rPr lang="en-US" sz="1400" b="0" i="0" u="none" strike="noStrike" kern="1200" dirty="0" err="1">
                          <a:solidFill>
                            <a:srgbClr val="000000"/>
                          </a:solidFill>
                          <a:effectLst/>
                          <a:latin typeface="+mn-lt"/>
                          <a:ea typeface="+mn-ea"/>
                          <a:cs typeface="+mn-cs"/>
                        </a:rPr>
                        <a:t>multicentre</a:t>
                      </a:r>
                      <a:r>
                        <a:rPr lang="en-US" sz="1400" b="0" i="0" u="none" strike="noStrike" kern="1200" dirty="0">
                          <a:solidFill>
                            <a:srgbClr val="000000"/>
                          </a:solidFill>
                          <a:effectLst/>
                          <a:latin typeface="+mn-lt"/>
                          <a:ea typeface="+mn-ea"/>
                          <a:cs typeface="+mn-cs"/>
                        </a:rPr>
                        <a:t> study</a:t>
                      </a:r>
                    </a:p>
                  </a:txBody>
                  <a:tcPr marL="68580" marR="68580" marT="0" marB="0" anchor="ctr"/>
                </a:tc>
                <a:tc>
                  <a:txBody>
                    <a:bodyPr/>
                    <a:lstStyle/>
                    <a:p>
                      <a:pPr algn="ctr"/>
                      <a:r>
                        <a:rPr lang="en-US" sz="1400" dirty="0">
                          <a:latin typeface="+mn-lt"/>
                          <a:hlinkClick r:id="rId8" action="ppaction://hlinksldjump"/>
                        </a:rPr>
                        <a:t>15</a:t>
                      </a:r>
                      <a:endParaRPr lang="en-US" sz="1400" dirty="0">
                        <a:latin typeface="+mn-lt"/>
                      </a:endParaRPr>
                    </a:p>
                  </a:txBody>
                  <a:tcPr marL="36000" marR="36000" marT="36000" marB="36000" anchor="ctr"/>
                </a:tc>
                <a:extLst>
                  <a:ext uri="{0D108BD9-81ED-4DB2-BD59-A6C34878D82A}">
                    <a16:rowId xmlns:a16="http://schemas.microsoft.com/office/drawing/2014/main" val="2926721714"/>
                  </a:ext>
                </a:extLst>
              </a:tr>
              <a:tr h="0">
                <a:tc>
                  <a:txBody>
                    <a:bodyPr/>
                    <a:lstStyle/>
                    <a:p>
                      <a:pPr marL="36000" algn="l" defTabSz="914400" rtl="0" eaLnBrk="1" fontAlgn="t" latinLnBrk="0" hangingPunct="1">
                        <a:spcAft>
                          <a:spcPts val="0"/>
                        </a:spcAft>
                      </a:pPr>
                      <a:r>
                        <a:rPr lang="en-US" sz="1400" b="0" i="0" u="none" strike="noStrike" kern="1200" dirty="0">
                          <a:solidFill>
                            <a:srgbClr val="000000"/>
                          </a:solidFill>
                          <a:effectLst/>
                          <a:latin typeface="+mn-lt"/>
                          <a:ea typeface="+mn-ea"/>
                          <a:cs typeface="+mn-cs"/>
                        </a:rPr>
                        <a:t>P04-11</a:t>
                      </a:r>
                    </a:p>
                  </a:txBody>
                  <a:tcPr marL="68580" marR="68580" marT="0" marB="0" anchor="ctr"/>
                </a:tc>
                <a:tc>
                  <a:txBody>
                    <a:bodyPr/>
                    <a:lstStyle/>
                    <a:p>
                      <a:pPr marL="36000" algn="l" defTabSz="914400" rtl="0" eaLnBrk="1" fontAlgn="t" latinLnBrk="0" hangingPunct="1">
                        <a:spcAft>
                          <a:spcPts val="0"/>
                        </a:spcAft>
                      </a:pPr>
                      <a:r>
                        <a:rPr lang="en-US" sz="1400" b="0" i="0" u="none" strike="noStrike" kern="1200" dirty="0">
                          <a:solidFill>
                            <a:srgbClr val="000000"/>
                          </a:solidFill>
                          <a:effectLst/>
                          <a:latin typeface="+mn-lt"/>
                          <a:ea typeface="+mn-ea"/>
                          <a:cs typeface="+mn-cs"/>
                        </a:rPr>
                        <a:t>Inhibition of alpha 2A adrenergic receptors reduces liver inflammation and fibrosis in experimental NASH</a:t>
                      </a:r>
                    </a:p>
                  </a:txBody>
                  <a:tcPr marL="68580" marR="68580" marT="0" marB="0" anchor="ctr"/>
                </a:tc>
                <a:tc>
                  <a:txBody>
                    <a:bodyPr/>
                    <a:lstStyle/>
                    <a:p>
                      <a:pPr algn="ctr"/>
                      <a:r>
                        <a:rPr lang="en-US" sz="1400" dirty="0">
                          <a:latin typeface="+mn-lt"/>
                          <a:hlinkClick r:id="rId9" action="ppaction://hlinksldjump"/>
                        </a:rPr>
                        <a:t>18</a:t>
                      </a:r>
                      <a:endParaRPr lang="en-US" sz="1400" dirty="0">
                        <a:latin typeface="+mn-lt"/>
                      </a:endParaRPr>
                    </a:p>
                  </a:txBody>
                  <a:tcPr marL="36000" marR="36000" marT="36000" marB="36000" anchor="ctr"/>
                </a:tc>
                <a:extLst>
                  <a:ext uri="{0D108BD9-81ED-4DB2-BD59-A6C34878D82A}">
                    <a16:rowId xmlns:a16="http://schemas.microsoft.com/office/drawing/2014/main" val="1058746916"/>
                  </a:ext>
                </a:extLst>
              </a:tr>
              <a:tr h="139781">
                <a:tc>
                  <a:txBody>
                    <a:bodyPr/>
                    <a:lstStyle/>
                    <a:p>
                      <a:pPr marL="36000" algn="l" defTabSz="914400" rtl="0" eaLnBrk="1" fontAlgn="t" latinLnBrk="0" hangingPunct="1">
                        <a:spcAft>
                          <a:spcPts val="0"/>
                        </a:spcAft>
                      </a:pPr>
                      <a:r>
                        <a:rPr lang="en-US" sz="1400" b="0" i="0" u="none" strike="noStrike" kern="1200" dirty="0">
                          <a:solidFill>
                            <a:srgbClr val="000000"/>
                          </a:solidFill>
                          <a:effectLst/>
                          <a:latin typeface="+mn-lt"/>
                          <a:ea typeface="+mn-ea"/>
                          <a:cs typeface="+mn-cs"/>
                        </a:rPr>
                        <a:t>P02-16</a:t>
                      </a:r>
                    </a:p>
                  </a:txBody>
                  <a:tcPr marL="68580" marR="68580" marT="0" marB="0" anchor="ctr"/>
                </a:tc>
                <a:tc>
                  <a:txBody>
                    <a:bodyPr/>
                    <a:lstStyle/>
                    <a:p>
                      <a:pPr marL="36000" algn="l" defTabSz="914400" rtl="0" eaLnBrk="1" fontAlgn="t" latinLnBrk="0" hangingPunct="1">
                        <a:spcAft>
                          <a:spcPts val="0"/>
                        </a:spcAft>
                      </a:pPr>
                      <a:r>
                        <a:rPr lang="en-US" sz="1400" b="0" i="0" u="none" strike="noStrike" kern="1200" dirty="0">
                          <a:solidFill>
                            <a:srgbClr val="000000"/>
                          </a:solidFill>
                          <a:effectLst/>
                          <a:latin typeface="+mn-lt"/>
                          <a:ea typeface="+mn-ea"/>
                          <a:cs typeface="+mn-cs"/>
                        </a:rPr>
                        <a:t>Propionic acid intervention in obese </a:t>
                      </a:r>
                      <a:r>
                        <a:rPr lang="en-US" sz="1400" b="0" i="0" u="none" strike="noStrike" kern="1200" dirty="0" err="1">
                          <a:solidFill>
                            <a:srgbClr val="000000"/>
                          </a:solidFill>
                          <a:effectLst/>
                          <a:latin typeface="+mn-lt"/>
                          <a:ea typeface="+mn-ea"/>
                          <a:cs typeface="+mn-cs"/>
                        </a:rPr>
                        <a:t>Ldlr</a:t>
                      </a:r>
                      <a:r>
                        <a:rPr lang="en-US" sz="1400" b="0" i="0" u="none" strike="noStrike" kern="1200" dirty="0">
                          <a:solidFill>
                            <a:srgbClr val="000000"/>
                          </a:solidFill>
                          <a:effectLst/>
                          <a:latin typeface="+mn-lt"/>
                          <a:ea typeface="+mn-ea"/>
                          <a:cs typeface="+mn-cs"/>
                        </a:rPr>
                        <a:t>-/-.Leiden mice attenuates NASH development, but negatively affects cognition</a:t>
                      </a:r>
                    </a:p>
                  </a:txBody>
                  <a:tcPr marL="68580" marR="68580" marT="0" marB="0" anchor="ctr"/>
                </a:tc>
                <a:tc>
                  <a:txBody>
                    <a:bodyPr/>
                    <a:lstStyle/>
                    <a:p>
                      <a:pPr algn="ctr"/>
                      <a:r>
                        <a:rPr lang="en-US" sz="1400" dirty="0">
                          <a:latin typeface="+mn-lt"/>
                          <a:hlinkClick r:id="rId10" action="ppaction://hlinksldjump"/>
                        </a:rPr>
                        <a:t>20</a:t>
                      </a:r>
                      <a:endParaRPr lang="en-US" sz="1400" dirty="0">
                        <a:latin typeface="+mn-lt"/>
                      </a:endParaRPr>
                    </a:p>
                  </a:txBody>
                  <a:tcPr marL="36000" marR="36000" marT="36000" marB="36000" anchor="ctr"/>
                </a:tc>
                <a:extLst>
                  <a:ext uri="{0D108BD9-81ED-4DB2-BD59-A6C34878D82A}">
                    <a16:rowId xmlns:a16="http://schemas.microsoft.com/office/drawing/2014/main" val="3741183965"/>
                  </a:ext>
                </a:extLst>
              </a:tr>
              <a:tr h="139781">
                <a:tc>
                  <a:txBody>
                    <a:bodyPr/>
                    <a:lstStyle/>
                    <a:p>
                      <a:pPr marL="36000" algn="l" defTabSz="914400" rtl="0" eaLnBrk="1" fontAlgn="t" latinLnBrk="0" hangingPunct="1">
                        <a:spcAft>
                          <a:spcPts val="0"/>
                        </a:spcAft>
                      </a:pPr>
                      <a:r>
                        <a:rPr lang="en-US" sz="1400" b="0" i="0" u="none" strike="noStrike" kern="1200" dirty="0">
                          <a:solidFill>
                            <a:srgbClr val="000000"/>
                          </a:solidFill>
                          <a:effectLst/>
                          <a:latin typeface="+mn-lt"/>
                          <a:ea typeface="+mn-ea"/>
                          <a:cs typeface="+mn-cs"/>
                        </a:rPr>
                        <a:t>P04-14YI</a:t>
                      </a:r>
                    </a:p>
                  </a:txBody>
                  <a:tcPr marL="68580" marR="68580" marT="0" marB="0" anchor="ctr"/>
                </a:tc>
                <a:tc>
                  <a:txBody>
                    <a:bodyPr/>
                    <a:lstStyle/>
                    <a:p>
                      <a:pPr marL="36000" algn="l" defTabSz="914400" rtl="0" eaLnBrk="1" fontAlgn="t" latinLnBrk="0" hangingPunct="1">
                        <a:spcAft>
                          <a:spcPts val="0"/>
                        </a:spcAft>
                      </a:pPr>
                      <a:r>
                        <a:rPr lang="en-US" sz="1400" b="0" i="0" u="none" strike="noStrike" kern="1200" dirty="0">
                          <a:solidFill>
                            <a:srgbClr val="000000"/>
                          </a:solidFill>
                          <a:effectLst/>
                          <a:latin typeface="+mn-lt"/>
                          <a:ea typeface="+mn-ea"/>
                          <a:cs typeface="+mn-cs"/>
                        </a:rPr>
                        <a:t>Moderate alcohol consumption is associated with higher grade of liver fibrosis in patients with non-alcoholic fatty liver disease</a:t>
                      </a:r>
                    </a:p>
                  </a:txBody>
                  <a:tcPr marL="68580" marR="68580" marT="0" marB="0" anchor="ctr"/>
                </a:tc>
                <a:tc>
                  <a:txBody>
                    <a:bodyPr/>
                    <a:lstStyle/>
                    <a:p>
                      <a:pPr algn="ctr"/>
                      <a:r>
                        <a:rPr lang="en-US" sz="1400" dirty="0">
                          <a:latin typeface="+mn-lt"/>
                          <a:hlinkClick r:id="rId11" action="ppaction://hlinksldjump"/>
                        </a:rPr>
                        <a:t>22</a:t>
                      </a:r>
                      <a:endParaRPr lang="en-US" sz="1400" dirty="0">
                        <a:latin typeface="+mn-lt"/>
                      </a:endParaRPr>
                    </a:p>
                  </a:txBody>
                  <a:tcPr marL="36000" marR="36000" marT="36000" marB="36000" anchor="ctr"/>
                </a:tc>
                <a:extLst>
                  <a:ext uri="{0D108BD9-81ED-4DB2-BD59-A6C34878D82A}">
                    <a16:rowId xmlns:a16="http://schemas.microsoft.com/office/drawing/2014/main" val="3714587822"/>
                  </a:ext>
                </a:extLst>
              </a:tr>
              <a:tr h="0">
                <a:tc>
                  <a:txBody>
                    <a:bodyPr/>
                    <a:lstStyle/>
                    <a:p>
                      <a:pPr marL="36000" algn="l" defTabSz="914400" rtl="0" eaLnBrk="1" fontAlgn="t" latinLnBrk="0" hangingPunct="1">
                        <a:spcAft>
                          <a:spcPts val="0"/>
                        </a:spcAft>
                      </a:pPr>
                      <a:r>
                        <a:rPr lang="en-US" sz="1400" b="0" i="0" u="none" strike="noStrike" kern="1200" dirty="0">
                          <a:solidFill>
                            <a:srgbClr val="000000"/>
                          </a:solidFill>
                          <a:effectLst/>
                          <a:latin typeface="+mn-lt"/>
                          <a:ea typeface="+mn-ea"/>
                          <a:cs typeface="+mn-cs"/>
                        </a:rPr>
                        <a:t>P06-05</a:t>
                      </a:r>
                    </a:p>
                  </a:txBody>
                  <a:tcPr marL="68580" marR="68580" marT="0" marB="0" anchor="ctr"/>
                </a:tc>
                <a:tc>
                  <a:txBody>
                    <a:bodyPr/>
                    <a:lstStyle/>
                    <a:p>
                      <a:pPr marL="36000" algn="l" defTabSz="914400" rtl="0" eaLnBrk="1" fontAlgn="t" latinLnBrk="0" hangingPunct="1">
                        <a:spcAft>
                          <a:spcPts val="0"/>
                        </a:spcAft>
                      </a:pPr>
                      <a:r>
                        <a:rPr lang="en-US" sz="1400" b="0" i="0" u="none" strike="noStrike" kern="1200" dirty="0">
                          <a:solidFill>
                            <a:srgbClr val="000000"/>
                          </a:solidFill>
                          <a:effectLst/>
                          <a:latin typeface="+mn-lt"/>
                          <a:ea typeface="+mn-ea"/>
                          <a:cs typeface="+mn-cs"/>
                        </a:rPr>
                        <a:t>Establishment of a 3D human liver model to recapitulate NASH progression </a:t>
                      </a:r>
                      <a:r>
                        <a:rPr lang="en-US" sz="1400" b="0" i="1" u="none" strike="noStrike" kern="1200" dirty="0">
                          <a:solidFill>
                            <a:srgbClr val="000000"/>
                          </a:solidFill>
                          <a:effectLst/>
                          <a:latin typeface="+mn-lt"/>
                          <a:ea typeface="+mn-ea"/>
                          <a:cs typeface="+mn-cs"/>
                        </a:rPr>
                        <a:t>in vitro</a:t>
                      </a:r>
                    </a:p>
                  </a:txBody>
                  <a:tcPr marL="68580" marR="68580" marT="0" marB="0" anchor="ctr"/>
                </a:tc>
                <a:tc>
                  <a:txBody>
                    <a:bodyPr/>
                    <a:lstStyle/>
                    <a:p>
                      <a:pPr algn="ctr"/>
                      <a:r>
                        <a:rPr lang="en-US" sz="1400" dirty="0">
                          <a:latin typeface="+mn-lt"/>
                          <a:hlinkClick r:id="rId12" action="ppaction://hlinksldjump"/>
                        </a:rPr>
                        <a:t>24</a:t>
                      </a:r>
                      <a:endParaRPr lang="en-US" sz="1400" dirty="0">
                        <a:latin typeface="+mn-lt"/>
                      </a:endParaRPr>
                    </a:p>
                  </a:txBody>
                  <a:tcPr marL="36000" marR="36000" marT="36000" marB="36000" anchor="ctr"/>
                </a:tc>
                <a:extLst>
                  <a:ext uri="{0D108BD9-81ED-4DB2-BD59-A6C34878D82A}">
                    <a16:rowId xmlns:a16="http://schemas.microsoft.com/office/drawing/2014/main" val="2915611166"/>
                  </a:ext>
                </a:extLst>
              </a:tr>
            </a:tbl>
          </a:graphicData>
        </a:graphic>
      </p:graphicFrame>
    </p:spTree>
    <p:extLst>
      <p:ext uri="{BB962C8B-B14F-4D97-AF65-F5344CB8AC3E}">
        <p14:creationId xmlns:p14="http://schemas.microsoft.com/office/powerpoint/2010/main" val="1021917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400" i="1" dirty="0"/>
              <a:t>HSD17B13</a:t>
            </a:r>
            <a:r>
              <a:rPr lang="en-US" sz="2400" dirty="0"/>
              <a:t> and </a:t>
            </a:r>
            <a:r>
              <a:rPr lang="en-US" sz="2400" i="1" dirty="0"/>
              <a:t>PNPLA3 </a:t>
            </a:r>
            <a:r>
              <a:rPr lang="en-US" sz="2400" dirty="0"/>
              <a:t>gene variants exert opposite effects on </a:t>
            </a:r>
            <a:br>
              <a:rPr lang="en-US" sz="2400" dirty="0"/>
            </a:br>
            <a:r>
              <a:rPr lang="en-US" sz="2400" dirty="0"/>
              <a:t>non-alcoholic fatty liver phenotypes: Results from the ‘real-life’ FLAG cohort </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79931"/>
            <a:ext cx="10025871" cy="376990"/>
          </a:xfrm>
        </p:spPr>
        <p:txBody>
          <a:bodyPr/>
          <a:lstStyle/>
          <a:p>
            <a:br>
              <a:rPr lang="en-GB" dirty="0"/>
            </a:br>
            <a:br>
              <a:rPr lang="en-GB" dirty="0"/>
            </a:br>
            <a:r>
              <a:rPr lang="en-GB" dirty="0"/>
              <a:t>Krawczyk M, et al. NAFLD Summit 2019; P03-12YI</a:t>
            </a:r>
          </a:p>
        </p:txBody>
      </p:sp>
      <p:sp>
        <p:nvSpPr>
          <p:cNvPr id="13" name="Content Placeholder 1">
            <a:extLst>
              <a:ext uri="{FF2B5EF4-FFF2-40B4-BE49-F238E27FC236}">
                <a16:creationId xmlns:a16="http://schemas.microsoft.com/office/drawing/2014/main" id="{D4842B4C-6196-4BB2-8388-10D3FD9C9A88}"/>
              </a:ext>
            </a:extLst>
          </p:cNvPr>
          <p:cNvSpPr txBox="1">
            <a:spLocks/>
          </p:cNvSpPr>
          <p:nvPr/>
        </p:nvSpPr>
        <p:spPr>
          <a:xfrm>
            <a:off x="423862" y="1281113"/>
            <a:ext cx="11342687" cy="17573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a:p>
            <a:pPr marL="216000" lvl="0" indent="-216000">
              <a:buClr>
                <a:srgbClr val="1D498B"/>
              </a:buClr>
              <a:defRPr/>
            </a:pPr>
            <a:r>
              <a:rPr lang="en-GB" dirty="0">
                <a:solidFill>
                  <a:prstClr val="black"/>
                </a:solidFill>
              </a:rPr>
              <a:t>NAFLD is prevalent among </a:t>
            </a:r>
            <a:r>
              <a:rPr lang="en-US" dirty="0"/>
              <a:t>overweight and obese individuals</a:t>
            </a:r>
          </a:p>
          <a:p>
            <a:pPr marL="216000" lvl="0" indent="-216000">
              <a:buClr>
                <a:srgbClr val="1D498B"/>
              </a:buClr>
              <a:defRPr/>
            </a:pPr>
            <a:r>
              <a:rPr lang="en-US" i="1" dirty="0"/>
              <a:t>PNPLA3</a:t>
            </a:r>
            <a:r>
              <a:rPr lang="en-US" dirty="0"/>
              <a:t> p.I148M and </a:t>
            </a:r>
            <a:r>
              <a:rPr lang="en-US" i="1" dirty="0"/>
              <a:t>HSD17B13 </a:t>
            </a:r>
            <a:r>
              <a:rPr lang="en-US" dirty="0"/>
              <a:t>rs72613567 polymorphisms are reported to influence chronic liver disease progression, including fatty liver disease</a:t>
            </a:r>
            <a:endParaRPr lang="en-GB" dirty="0">
              <a:solidFill>
                <a:prstClr val="black"/>
              </a:solidFill>
            </a:endParaRPr>
          </a:p>
          <a:p>
            <a:pPr marL="216000" indent="-216000">
              <a:buClr>
                <a:srgbClr val="1D498B"/>
              </a:buClr>
              <a:defRPr/>
            </a:pPr>
            <a:r>
              <a:rPr lang="en-GB" b="1" dirty="0">
                <a:solidFill>
                  <a:prstClr val="black"/>
                </a:solidFill>
              </a:rPr>
              <a:t>Aim: </a:t>
            </a:r>
            <a:r>
              <a:rPr lang="en-GB" dirty="0">
                <a:solidFill>
                  <a:prstClr val="black"/>
                </a:solidFill>
              </a:rPr>
              <a:t>to </a:t>
            </a:r>
            <a:r>
              <a:rPr lang="en-US" dirty="0"/>
              <a:t>investigate the effects of these gene variants on fatty liver phenotypes in a ‘real-life’ cohort of German NAFLD patients</a:t>
            </a:r>
          </a:p>
        </p:txBody>
      </p:sp>
      <p:sp>
        <p:nvSpPr>
          <p:cNvPr id="14" name="Content Placeholder 8">
            <a:extLst>
              <a:ext uri="{FF2B5EF4-FFF2-40B4-BE49-F238E27FC236}">
                <a16:creationId xmlns:a16="http://schemas.microsoft.com/office/drawing/2014/main" id="{A31EC032-0138-4B90-83F3-E4DABFA77437}"/>
              </a:ext>
            </a:extLst>
          </p:cNvPr>
          <p:cNvSpPr txBox="1">
            <a:spLocks/>
          </p:cNvSpPr>
          <p:nvPr/>
        </p:nvSpPr>
        <p:spPr>
          <a:xfrm>
            <a:off x="423862" y="3398747"/>
            <a:ext cx="5914179" cy="341797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1D498B"/>
              </a:buClr>
              <a:buNone/>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 ‌</a:t>
            </a:r>
            <a:endParaRPr kumimoji="0" lang="en-US" sz="2000" i="0" u="none" strike="noStrike" kern="1200" cap="none" spc="0" normalizeH="0" baseline="0" noProof="0" dirty="0">
              <a:ln>
                <a:noFill/>
              </a:ln>
              <a:effectLst/>
              <a:highlight>
                <a:srgbClr val="004A86"/>
              </a:highlight>
              <a:uLnTx/>
              <a:uFillTx/>
              <a:latin typeface="Arial" panose="020B0604020202020204"/>
              <a:ea typeface="+mn-ea"/>
              <a:cs typeface="Arial" panose="020B0604020202020204" pitchFamily="34" charset="0"/>
            </a:endParaRPr>
          </a:p>
        </p:txBody>
      </p:sp>
      <p:sp>
        <p:nvSpPr>
          <p:cNvPr id="11" name="Content Placeholder 8">
            <a:extLst>
              <a:ext uri="{FF2B5EF4-FFF2-40B4-BE49-F238E27FC236}">
                <a16:creationId xmlns:a16="http://schemas.microsoft.com/office/drawing/2014/main" id="{80102CCB-8C4F-41B3-9908-CC2C2B300489}"/>
              </a:ext>
            </a:extLst>
          </p:cNvPr>
          <p:cNvSpPr txBox="1">
            <a:spLocks/>
          </p:cNvSpPr>
          <p:nvPr/>
        </p:nvSpPr>
        <p:spPr>
          <a:xfrm>
            <a:off x="6336263" y="3398747"/>
            <a:ext cx="5168723" cy="341797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1D498B"/>
              </a:buClr>
              <a:buNone/>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RESULTS ‌</a:t>
            </a:r>
            <a:endParaRPr kumimoji="0" lang="en-US" sz="2000" i="0" u="none" strike="noStrike" kern="1200" cap="none" spc="0" normalizeH="0" baseline="0" noProof="0" dirty="0">
              <a:ln>
                <a:noFill/>
              </a:ln>
              <a:effectLst/>
              <a:highlight>
                <a:srgbClr val="004A86"/>
              </a:highlight>
              <a:uLnTx/>
              <a:uFillTx/>
              <a:latin typeface="Arial" panose="020B0604020202020204"/>
              <a:ea typeface="+mn-ea"/>
              <a:cs typeface="Arial" panose="020B0604020202020204" pitchFamily="34" charset="0"/>
            </a:endParaRPr>
          </a:p>
          <a:p>
            <a:pPr marL="216000" indent="-216000">
              <a:buClr>
                <a:srgbClr val="1D498B"/>
              </a:buClr>
              <a:defRPr/>
            </a:pPr>
            <a:r>
              <a:rPr kumimoji="0" lang="en-US" sz="2000" i="0" u="none" strike="noStrike" kern="1200" cap="none" spc="0" normalizeH="0" baseline="0" noProof="0" dirty="0">
                <a:ln>
                  <a:noFill/>
                </a:ln>
                <a:effectLst/>
                <a:highlight>
                  <a:srgbClr val="FEFCFC"/>
                </a:highlight>
                <a:uLnTx/>
                <a:uFillTx/>
                <a:latin typeface="Arial" panose="020B0604020202020204"/>
                <a:ea typeface="+mn-ea"/>
                <a:cs typeface="Arial" panose="020B0604020202020204" pitchFamily="34" charset="0"/>
              </a:rPr>
              <a:t>​</a:t>
            </a:r>
            <a:r>
              <a:rPr lang="en-GB" dirty="0">
                <a:cs typeface="Arial" panose="020B0604020202020204" pitchFamily="34" charset="0"/>
              </a:rPr>
              <a:t>N=475 (255 male, 220 female)</a:t>
            </a:r>
          </a:p>
          <a:p>
            <a:pPr marL="216000" indent="-216000">
              <a:buClr>
                <a:srgbClr val="1D498B"/>
              </a:buClr>
              <a:defRPr/>
            </a:pPr>
            <a:r>
              <a:rPr lang="en-US" dirty="0">
                <a:highlight>
                  <a:srgbClr val="FEFCFC"/>
                </a:highlight>
              </a:rPr>
              <a:t>The </a:t>
            </a:r>
            <a:r>
              <a:rPr lang="en-US" i="1" dirty="0">
                <a:highlight>
                  <a:srgbClr val="FEFCFC"/>
                </a:highlight>
              </a:rPr>
              <a:t>PNPLA3, </a:t>
            </a:r>
            <a:r>
              <a:rPr lang="en-US" dirty="0">
                <a:highlight>
                  <a:srgbClr val="FEFCFC"/>
                </a:highlight>
              </a:rPr>
              <a:t>but not the </a:t>
            </a:r>
            <a:r>
              <a:rPr lang="en-US" i="1" dirty="0">
                <a:highlight>
                  <a:srgbClr val="FEFCFC"/>
                </a:highlight>
              </a:rPr>
              <a:t>HSD17B13</a:t>
            </a:r>
            <a:r>
              <a:rPr lang="en-US" dirty="0">
                <a:highlight>
                  <a:srgbClr val="FEFCFC"/>
                </a:highlight>
              </a:rPr>
              <a:t>, polymorphism deviated significantly (p&lt;0.001) from Hardy–Weinberg equilibrium due to over-representation</a:t>
            </a:r>
            <a:br>
              <a:rPr lang="en-US" dirty="0">
                <a:highlight>
                  <a:srgbClr val="FEFCFC"/>
                </a:highlight>
              </a:rPr>
            </a:br>
            <a:r>
              <a:rPr lang="en-US" dirty="0">
                <a:highlight>
                  <a:srgbClr val="FEFCFC"/>
                </a:highlight>
              </a:rPr>
              <a:t>of the </a:t>
            </a:r>
            <a:r>
              <a:rPr lang="en-US" dirty="0" err="1">
                <a:highlight>
                  <a:srgbClr val="FEFCFC"/>
                </a:highlight>
              </a:rPr>
              <a:t>prosteatotic</a:t>
            </a:r>
            <a:r>
              <a:rPr lang="en-US" dirty="0">
                <a:highlight>
                  <a:srgbClr val="FEFCFC"/>
                </a:highlight>
              </a:rPr>
              <a:t> risk allele</a:t>
            </a:r>
          </a:p>
          <a:p>
            <a:pPr>
              <a:buClr>
                <a:srgbClr val="1D498B"/>
              </a:buClr>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D2ACBAF3-9990-4859-AE23-B05A2813AB19}"/>
              </a:ext>
            </a:extLst>
          </p:cNvPr>
          <p:cNvCxnSpPr>
            <a:cxnSpLocks/>
          </p:cNvCxnSpPr>
          <p:nvPr/>
        </p:nvCxnSpPr>
        <p:spPr>
          <a:xfrm flipH="1">
            <a:off x="514350" y="3375930"/>
            <a:ext cx="5142034" cy="0"/>
          </a:xfrm>
          <a:prstGeom prst="line">
            <a:avLst/>
          </a:prstGeom>
          <a:noFill/>
          <a:ln w="9525" cap="flat" cmpd="sng" algn="ctr">
            <a:solidFill>
              <a:srgbClr val="1D498B">
                <a:shade val="95000"/>
                <a:satMod val="105000"/>
              </a:srgbClr>
            </a:solidFill>
            <a:prstDash val="solid"/>
          </a:ln>
          <a:effectLst/>
        </p:spPr>
      </p:cxnSp>
      <p:cxnSp>
        <p:nvCxnSpPr>
          <p:cNvPr id="12" name="Straight Connector 11">
            <a:extLst>
              <a:ext uri="{FF2B5EF4-FFF2-40B4-BE49-F238E27FC236}">
                <a16:creationId xmlns:a16="http://schemas.microsoft.com/office/drawing/2014/main" id="{97DDC42A-8D1A-41C0-A30B-479E1335B23C}"/>
              </a:ext>
            </a:extLst>
          </p:cNvPr>
          <p:cNvCxnSpPr>
            <a:cxnSpLocks/>
          </p:cNvCxnSpPr>
          <p:nvPr/>
        </p:nvCxnSpPr>
        <p:spPr>
          <a:xfrm>
            <a:off x="6096000" y="3375930"/>
            <a:ext cx="0" cy="2953433"/>
          </a:xfrm>
          <a:prstGeom prst="line">
            <a:avLst/>
          </a:prstGeom>
          <a:noFill/>
          <a:ln w="9525" cap="flat" cmpd="sng" algn="ctr">
            <a:solidFill>
              <a:srgbClr val="1D498B">
                <a:shade val="95000"/>
                <a:satMod val="105000"/>
              </a:srgbClr>
            </a:solidFill>
            <a:prstDash val="solid"/>
          </a:ln>
          <a:effectLst/>
        </p:spPr>
      </p:cxnSp>
      <p:cxnSp>
        <p:nvCxnSpPr>
          <p:cNvPr id="10" name="Straight Connector 9">
            <a:extLst>
              <a:ext uri="{FF2B5EF4-FFF2-40B4-BE49-F238E27FC236}">
                <a16:creationId xmlns:a16="http://schemas.microsoft.com/office/drawing/2014/main" id="{EB90DB07-A7B1-4367-AD4D-947BF6FA3CC3}"/>
              </a:ext>
            </a:extLst>
          </p:cNvPr>
          <p:cNvCxnSpPr>
            <a:cxnSpLocks/>
          </p:cNvCxnSpPr>
          <p:nvPr/>
        </p:nvCxnSpPr>
        <p:spPr>
          <a:xfrm flipH="1">
            <a:off x="5649868" y="3375930"/>
            <a:ext cx="5729332" cy="0"/>
          </a:xfrm>
          <a:prstGeom prst="line">
            <a:avLst/>
          </a:prstGeom>
          <a:noFill/>
          <a:ln w="9525" cap="flat" cmpd="sng" algn="ctr">
            <a:solidFill>
              <a:srgbClr val="1D498B">
                <a:shade val="95000"/>
                <a:satMod val="105000"/>
              </a:srgbClr>
            </a:solidFill>
            <a:prstDash val="solid"/>
          </a:ln>
          <a:effectLst/>
        </p:spPr>
      </p:cxnSp>
      <p:sp>
        <p:nvSpPr>
          <p:cNvPr id="3" name="Rectangle: Rounded Corners 2">
            <a:extLst>
              <a:ext uri="{FF2B5EF4-FFF2-40B4-BE49-F238E27FC236}">
                <a16:creationId xmlns:a16="http://schemas.microsoft.com/office/drawing/2014/main" id="{54554DF1-570C-49BB-AB6E-56AEBFD80DF7}"/>
              </a:ext>
            </a:extLst>
          </p:cNvPr>
          <p:cNvSpPr/>
          <p:nvPr/>
        </p:nvSpPr>
        <p:spPr>
          <a:xfrm>
            <a:off x="514350" y="3864898"/>
            <a:ext cx="3149600" cy="850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​475 NAFLD patients from private and public outpatient clinics (FLAG </a:t>
            </a:r>
            <a:r>
              <a:rPr lang="en-US" dirty="0" err="1"/>
              <a:t>programme</a:t>
            </a:r>
            <a:r>
              <a:rPr lang="en-US" dirty="0"/>
              <a:t>)</a:t>
            </a:r>
          </a:p>
        </p:txBody>
      </p:sp>
      <p:sp>
        <p:nvSpPr>
          <p:cNvPr id="16" name="Rectangle: Rounded Corners 15">
            <a:extLst>
              <a:ext uri="{FF2B5EF4-FFF2-40B4-BE49-F238E27FC236}">
                <a16:creationId xmlns:a16="http://schemas.microsoft.com/office/drawing/2014/main" id="{A4A98F38-9928-4231-A99E-689ECD6B176E}"/>
              </a:ext>
            </a:extLst>
          </p:cNvPr>
          <p:cNvSpPr/>
          <p:nvPr/>
        </p:nvSpPr>
        <p:spPr>
          <a:xfrm>
            <a:off x="3811448" y="3864898"/>
            <a:ext cx="1925621" cy="850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​174 healthy controls</a:t>
            </a:r>
          </a:p>
        </p:txBody>
      </p:sp>
      <p:sp>
        <p:nvSpPr>
          <p:cNvPr id="17" name="Rectangle: Rounded Corners 16">
            <a:extLst>
              <a:ext uri="{FF2B5EF4-FFF2-40B4-BE49-F238E27FC236}">
                <a16:creationId xmlns:a16="http://schemas.microsoft.com/office/drawing/2014/main" id="{9E0F2348-ADC1-46A6-B9D1-06B957A21041}"/>
              </a:ext>
            </a:extLst>
          </p:cNvPr>
          <p:cNvSpPr/>
          <p:nvPr/>
        </p:nvSpPr>
        <p:spPr>
          <a:xfrm>
            <a:off x="1288286" y="4927488"/>
            <a:ext cx="3623515" cy="621879"/>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​Polymorphisms genotyped using allelic discrimination assays</a:t>
            </a:r>
          </a:p>
        </p:txBody>
      </p:sp>
      <p:cxnSp>
        <p:nvCxnSpPr>
          <p:cNvPr id="7" name="Connector: Elbow 6">
            <a:extLst>
              <a:ext uri="{FF2B5EF4-FFF2-40B4-BE49-F238E27FC236}">
                <a16:creationId xmlns:a16="http://schemas.microsoft.com/office/drawing/2014/main" id="{A570120B-E34E-417E-974D-7531D0A3668D}"/>
              </a:ext>
            </a:extLst>
          </p:cNvPr>
          <p:cNvCxnSpPr>
            <a:cxnSpLocks/>
            <a:stCxn id="3" idx="1"/>
            <a:endCxn id="17" idx="1"/>
          </p:cNvCxnSpPr>
          <p:nvPr/>
        </p:nvCxnSpPr>
        <p:spPr>
          <a:xfrm rot="10800000" flipH="1" flipV="1">
            <a:off x="514350" y="4290348"/>
            <a:ext cx="773936" cy="948080"/>
          </a:xfrm>
          <a:prstGeom prst="bentConnector3">
            <a:avLst>
              <a:gd name="adj1" fmla="val -2953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623CDF50-056E-47CE-83D5-EA5D412A46B7}"/>
              </a:ext>
            </a:extLst>
          </p:cNvPr>
          <p:cNvCxnSpPr>
            <a:cxnSpLocks/>
            <a:stCxn id="16" idx="3"/>
            <a:endCxn id="17" idx="3"/>
          </p:cNvCxnSpPr>
          <p:nvPr/>
        </p:nvCxnSpPr>
        <p:spPr>
          <a:xfrm flipH="1">
            <a:off x="4911801" y="4290348"/>
            <a:ext cx="825268" cy="948080"/>
          </a:xfrm>
          <a:prstGeom prst="bentConnector3">
            <a:avLst>
              <a:gd name="adj1" fmla="val -27700"/>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59B5B042-F715-4378-B9ED-18538AA92F3E}"/>
              </a:ext>
            </a:extLst>
          </p:cNvPr>
          <p:cNvSpPr/>
          <p:nvPr/>
        </p:nvSpPr>
        <p:spPr>
          <a:xfrm>
            <a:off x="386396" y="5782768"/>
            <a:ext cx="5427294" cy="62187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Phenotypic effect of each polymorphism </a:t>
            </a:r>
            <a:r>
              <a:rPr lang="en-US" dirty="0" err="1">
                <a:solidFill>
                  <a:schemeClr val="tx1"/>
                </a:solidFill>
              </a:rPr>
              <a:t>analysed</a:t>
            </a:r>
            <a:r>
              <a:rPr lang="en-US" dirty="0">
                <a:solidFill>
                  <a:schemeClr val="tx1"/>
                </a:solidFill>
              </a:rPr>
              <a:t> in contingency tables and regression analyses</a:t>
            </a:r>
          </a:p>
        </p:txBody>
      </p:sp>
      <p:cxnSp>
        <p:nvCxnSpPr>
          <p:cNvPr id="27" name="Straight Arrow Connector 26">
            <a:extLst>
              <a:ext uri="{FF2B5EF4-FFF2-40B4-BE49-F238E27FC236}">
                <a16:creationId xmlns:a16="http://schemas.microsoft.com/office/drawing/2014/main" id="{E4362E03-AD9C-4967-A0A0-AA5AF2FE79EA}"/>
              </a:ext>
            </a:extLst>
          </p:cNvPr>
          <p:cNvCxnSpPr>
            <a:cxnSpLocks/>
            <a:stCxn id="17" idx="2"/>
            <a:endCxn id="25" idx="0"/>
          </p:cNvCxnSpPr>
          <p:nvPr/>
        </p:nvCxnSpPr>
        <p:spPr>
          <a:xfrm flipH="1">
            <a:off x="3100043" y="5549367"/>
            <a:ext cx="1" cy="233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34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400" i="1" dirty="0"/>
              <a:t>HSD17B13</a:t>
            </a:r>
            <a:r>
              <a:rPr lang="en-US" sz="2400" dirty="0"/>
              <a:t> and </a:t>
            </a:r>
            <a:r>
              <a:rPr lang="en-US" sz="2400" i="1" dirty="0"/>
              <a:t>PNPLA3 </a:t>
            </a:r>
            <a:r>
              <a:rPr lang="en-US" sz="2400" dirty="0"/>
              <a:t>gene variants exert opposite effects on </a:t>
            </a:r>
            <a:br>
              <a:rPr lang="en-US" sz="2400" dirty="0"/>
            </a:br>
            <a:r>
              <a:rPr lang="en-US" sz="2400" dirty="0"/>
              <a:t>non-alcoholic fatty liver phenotypes: Results from the ‘real-life’ FLAG cohort </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79931"/>
            <a:ext cx="6761981" cy="376990"/>
          </a:xfrm>
        </p:spPr>
        <p:txBody>
          <a:bodyPr/>
          <a:lstStyle/>
          <a:p>
            <a:r>
              <a:rPr lang="en-GB" dirty="0"/>
              <a:t>Krawczyk M, et al. NAFLD Summit 2019; P03-12YI</a:t>
            </a:r>
          </a:p>
        </p:txBody>
      </p:sp>
      <p:sp>
        <p:nvSpPr>
          <p:cNvPr id="9" name="Content Placeholder 1">
            <a:extLst>
              <a:ext uri="{FF2B5EF4-FFF2-40B4-BE49-F238E27FC236}">
                <a16:creationId xmlns:a16="http://schemas.microsoft.com/office/drawing/2014/main" id="{4C3A8D99-3436-473E-BD55-716618CF700C}"/>
              </a:ext>
            </a:extLst>
          </p:cNvPr>
          <p:cNvSpPr txBox="1">
            <a:spLocks/>
          </p:cNvSpPr>
          <p:nvPr/>
        </p:nvSpPr>
        <p:spPr>
          <a:xfrm>
            <a:off x="423863" y="1281113"/>
            <a:ext cx="11163297" cy="2328862"/>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highlight>
                  <a:srgbClr val="004A86"/>
                </a:highlight>
                <a:latin typeface="Arial" panose="020B0604020202020204" pitchFamily="34" charset="0"/>
                <a:cs typeface="Arial" panose="020B0604020202020204" pitchFamily="34" charset="0"/>
              </a:rPr>
              <a:t> RESULTS (Cont.) ‌ </a:t>
            </a:r>
            <a:endParaRPr lang="en-US" b="1" dirty="0">
              <a:solidFill>
                <a:schemeClr val="bg1"/>
              </a:solidFill>
              <a:highlight>
                <a:srgbClr val="FEFCFC"/>
              </a:highlight>
              <a:latin typeface="Arial" panose="020B0604020202020204" pitchFamily="34" charset="0"/>
              <a:cs typeface="Arial" panose="020B0604020202020204" pitchFamily="34" charset="0"/>
            </a:endParaRPr>
          </a:p>
          <a:p>
            <a:pPr marL="216000" lvl="0" indent="-216000"/>
            <a:r>
              <a:rPr lang="en-US" i="1" dirty="0">
                <a:highlight>
                  <a:srgbClr val="FEFCFC"/>
                </a:highlight>
              </a:rPr>
              <a:t>PNPLA3</a:t>
            </a:r>
            <a:r>
              <a:rPr lang="en-US" dirty="0">
                <a:highlight>
                  <a:srgbClr val="FEFCFC"/>
                </a:highlight>
              </a:rPr>
              <a:t> p.I148M variant more prevalent among the FLAG cohort compared with control cohort</a:t>
            </a:r>
          </a:p>
          <a:p>
            <a:pPr marL="216000" lvl="0" indent="-216000"/>
            <a:r>
              <a:rPr lang="en-US" i="1" dirty="0">
                <a:highlight>
                  <a:srgbClr val="FEFCFC"/>
                </a:highlight>
              </a:rPr>
              <a:t>PNPLA3</a:t>
            </a:r>
            <a:r>
              <a:rPr lang="en-US" dirty="0">
                <a:highlight>
                  <a:srgbClr val="FEFCFC"/>
                </a:highlight>
              </a:rPr>
              <a:t> p.I148M variant associated with greater risk of NAFLD (common OR=2.47, p=5 x10</a:t>
            </a:r>
            <a:r>
              <a:rPr lang="en-US" baseline="30000" dirty="0">
                <a:highlight>
                  <a:srgbClr val="FEFCFC"/>
                </a:highlight>
              </a:rPr>
              <a:t>-9</a:t>
            </a:r>
            <a:r>
              <a:rPr lang="en-US" dirty="0">
                <a:highlight>
                  <a:srgbClr val="FEFCFC"/>
                </a:highlight>
              </a:rPr>
              <a:t>) as well as AST and ALT activity (p=0.04 and p=0.01, respectively)</a:t>
            </a:r>
          </a:p>
          <a:p>
            <a:pPr marL="216000" indent="-216000"/>
            <a:r>
              <a:rPr lang="en-US" dirty="0">
                <a:highlight>
                  <a:srgbClr val="FEFCFC"/>
                </a:highlight>
              </a:rPr>
              <a:t>Among carriers of the </a:t>
            </a:r>
            <a:r>
              <a:rPr lang="en-US" i="1" dirty="0">
                <a:highlight>
                  <a:srgbClr val="FEFCFC"/>
                </a:highlight>
              </a:rPr>
              <a:t>PNPLA3</a:t>
            </a:r>
            <a:r>
              <a:rPr lang="en-US" dirty="0">
                <a:highlight>
                  <a:srgbClr val="FEFCFC"/>
                </a:highlight>
              </a:rPr>
              <a:t> p.I148M variant, </a:t>
            </a:r>
            <a:r>
              <a:rPr lang="en-US" i="1" dirty="0">
                <a:highlight>
                  <a:srgbClr val="FEFCFC"/>
                </a:highlight>
              </a:rPr>
              <a:t>HSD17B13 </a:t>
            </a:r>
            <a:r>
              <a:rPr lang="en-US" dirty="0">
                <a:highlight>
                  <a:srgbClr val="FEFCFC"/>
                </a:highlight>
              </a:rPr>
              <a:t>rs72613567 was associated with reduced AST and ALT activity (p=0.006 and p=0.002, respectively)</a:t>
            </a:r>
          </a:p>
          <a:p>
            <a:pPr marL="216000" indent="-216000"/>
            <a:r>
              <a:rPr lang="en-US" i="1" dirty="0">
                <a:highlight>
                  <a:srgbClr val="FEFCFC"/>
                </a:highlight>
              </a:rPr>
              <a:t>PNPLA3</a:t>
            </a:r>
            <a:r>
              <a:rPr lang="en-US" dirty="0">
                <a:highlight>
                  <a:srgbClr val="FEFCFC"/>
                </a:highlight>
              </a:rPr>
              <a:t> p.I148M variant associated with increased risk of liver stiffness ≥9.2 kPa</a:t>
            </a:r>
            <a:br>
              <a:rPr lang="en-US" dirty="0">
                <a:highlight>
                  <a:srgbClr val="FEFCFC"/>
                </a:highlight>
              </a:rPr>
            </a:br>
            <a:r>
              <a:rPr lang="en-US" dirty="0">
                <a:highlight>
                  <a:srgbClr val="FEFCFC"/>
                </a:highlight>
              </a:rPr>
              <a:t>(common OR=1.50, p=0.03)</a:t>
            </a:r>
          </a:p>
          <a:p>
            <a:pPr marL="616050" lvl="1" indent="-216000"/>
            <a:r>
              <a:rPr lang="en-US" dirty="0">
                <a:highlight>
                  <a:srgbClr val="FEFCFC"/>
                </a:highlight>
              </a:rPr>
              <a:t>This association remained significant in a multivariate model including the </a:t>
            </a:r>
            <a:r>
              <a:rPr lang="en-US" i="1" dirty="0">
                <a:highlight>
                  <a:srgbClr val="FEFCFC"/>
                </a:highlight>
              </a:rPr>
              <a:t>HSD17B13</a:t>
            </a:r>
            <a:r>
              <a:rPr lang="en-US" dirty="0">
                <a:highlight>
                  <a:srgbClr val="FEFCFC"/>
                </a:highlight>
              </a:rPr>
              <a:t> </a:t>
            </a:r>
            <a:br>
              <a:rPr lang="en-US" dirty="0">
                <a:highlight>
                  <a:srgbClr val="FEFCFC"/>
                </a:highlight>
              </a:rPr>
            </a:br>
            <a:r>
              <a:rPr lang="en-US" dirty="0">
                <a:highlight>
                  <a:srgbClr val="FEFCFC"/>
                </a:highlight>
              </a:rPr>
              <a:t>polymorphism (p=0.04)</a:t>
            </a:r>
          </a:p>
          <a:p>
            <a:pPr marL="216000" lvl="0" indent="-216000"/>
            <a:endParaRPr lang="en-US" dirty="0">
              <a:highlight>
                <a:srgbClr val="FEFCFC"/>
              </a:highlight>
            </a:endParaRPr>
          </a:p>
          <a:p>
            <a:pPr lvl="0"/>
            <a:endParaRPr lang="en-US" dirty="0">
              <a:highlight>
                <a:srgbClr val="FEFCFC"/>
              </a:highlight>
            </a:endParaRPr>
          </a:p>
          <a:p>
            <a:pPr marL="0" lvl="0" indent="0">
              <a:buNone/>
            </a:pPr>
            <a:endParaRPr lang="en-US" sz="2400" dirty="0">
              <a:highlight>
                <a:srgbClr val="FEFCFC"/>
              </a:highlight>
            </a:endParaRPr>
          </a:p>
          <a:p>
            <a:pPr lvl="0"/>
            <a:endParaRPr lang="en-US" sz="2400" dirty="0">
              <a:highlight>
                <a:srgbClr val="FEFCFC"/>
              </a:highlight>
            </a:endParaRPr>
          </a:p>
          <a:p>
            <a:pPr marL="0" indent="0">
              <a:buFont typeface="Arial" panose="020B0604020202020204" pitchFamily="34" charset="0"/>
              <a:buNone/>
            </a:pPr>
            <a:r>
              <a:rPr lang="en-US" b="1" dirty="0">
                <a:solidFill>
                  <a:schemeClr val="bg1"/>
                </a:solidFill>
                <a:highlight>
                  <a:srgbClr val="FEFCFC"/>
                </a:highlight>
                <a:latin typeface="Arial" panose="020B0604020202020204" pitchFamily="34" charset="0"/>
                <a:cs typeface="Arial" panose="020B0604020202020204" pitchFamily="34" charset="0"/>
              </a:rPr>
              <a:t> </a:t>
            </a:r>
          </a:p>
        </p:txBody>
      </p:sp>
      <p:sp>
        <p:nvSpPr>
          <p:cNvPr id="14" name="Content Placeholder 1">
            <a:extLst>
              <a:ext uri="{FF2B5EF4-FFF2-40B4-BE49-F238E27FC236}">
                <a16:creationId xmlns:a16="http://schemas.microsoft.com/office/drawing/2014/main" id="{C7B9C627-8D05-4371-BCC2-A8C329A4666F}"/>
              </a:ext>
            </a:extLst>
          </p:cNvPr>
          <p:cNvSpPr txBox="1">
            <a:spLocks/>
          </p:cNvSpPr>
          <p:nvPr/>
        </p:nvSpPr>
        <p:spPr>
          <a:xfrm>
            <a:off x="423862" y="4868364"/>
            <a:ext cx="11031537" cy="1754326"/>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 CONCLUSIONS ‌ </a:t>
            </a:r>
          </a:p>
          <a:p>
            <a:pPr marL="216000" indent="-216000"/>
            <a:r>
              <a:rPr lang="en-US" dirty="0">
                <a:highlight>
                  <a:srgbClr val="FEFCFC"/>
                </a:highlight>
              </a:rPr>
              <a:t>This study has highlighted the role of </a:t>
            </a:r>
            <a:r>
              <a:rPr lang="en-US" i="1" dirty="0">
                <a:highlight>
                  <a:srgbClr val="FEFCFC"/>
                </a:highlight>
              </a:rPr>
              <a:t>PNPLA3</a:t>
            </a:r>
            <a:r>
              <a:rPr lang="en-US" dirty="0">
                <a:highlight>
                  <a:srgbClr val="FEFCFC"/>
                </a:highlight>
              </a:rPr>
              <a:t> p.I148M as a central genetic trigger and modulator of NAFLD among a ‘real-life’ NAFLD cohort</a:t>
            </a:r>
          </a:p>
          <a:p>
            <a:pPr marL="216000" indent="-216000"/>
            <a:r>
              <a:rPr lang="en-US" dirty="0">
                <a:highlight>
                  <a:srgbClr val="FEFCFC"/>
                </a:highlight>
              </a:rPr>
              <a:t>The role of </a:t>
            </a:r>
            <a:r>
              <a:rPr lang="en-US" i="1" dirty="0">
                <a:highlight>
                  <a:srgbClr val="FEFCFC"/>
                </a:highlight>
              </a:rPr>
              <a:t>HSD17B13 </a:t>
            </a:r>
            <a:r>
              <a:rPr lang="en-US" dirty="0">
                <a:highlight>
                  <a:srgbClr val="FEFCFC"/>
                </a:highlight>
              </a:rPr>
              <a:t>rs72613567 was also shown to attenuate some of the harmful </a:t>
            </a:r>
            <a:r>
              <a:rPr lang="en-US" i="1" dirty="0">
                <a:highlight>
                  <a:srgbClr val="FEFCFC"/>
                </a:highlight>
              </a:rPr>
              <a:t>PNPLA3</a:t>
            </a:r>
            <a:r>
              <a:rPr lang="en-US" dirty="0">
                <a:highlight>
                  <a:srgbClr val="FEFCFC"/>
                </a:highlight>
              </a:rPr>
              <a:t>-associated effects</a:t>
            </a:r>
          </a:p>
        </p:txBody>
      </p:sp>
      <p:cxnSp>
        <p:nvCxnSpPr>
          <p:cNvPr id="22" name="Straight Connector 21">
            <a:extLst>
              <a:ext uri="{FF2B5EF4-FFF2-40B4-BE49-F238E27FC236}">
                <a16:creationId xmlns:a16="http://schemas.microsoft.com/office/drawing/2014/main" id="{106F3AB9-2291-47DC-B0F6-FA6EA9580516}"/>
              </a:ext>
            </a:extLst>
          </p:cNvPr>
          <p:cNvCxnSpPr>
            <a:cxnSpLocks/>
          </p:cNvCxnSpPr>
          <p:nvPr/>
        </p:nvCxnSpPr>
        <p:spPr>
          <a:xfrm flipH="1">
            <a:off x="502271" y="4774626"/>
            <a:ext cx="10953129" cy="0"/>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232522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F641E4-18D8-43B5-A0DF-EED2F3C289D7}"/>
              </a:ext>
            </a:extLst>
          </p:cNvPr>
          <p:cNvSpPr>
            <a:spLocks noGrp="1"/>
          </p:cNvSpPr>
          <p:nvPr>
            <p:ph type="title"/>
          </p:nvPr>
        </p:nvSpPr>
        <p:spPr/>
        <p:txBody>
          <a:bodyPr>
            <a:noAutofit/>
          </a:bodyPr>
          <a:lstStyle/>
          <a:p>
            <a:r>
              <a:rPr lang="en-US" sz="2400" dirty="0"/>
              <a:t>Ablation of high mobility group box-1 in intestinal epithelial cells causes intestinal lipid accumulation and reduced non-alcoholic steatohepatitis</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Gaskell H, et al. NAFLD Summit 2019; P04-18 </a:t>
            </a:r>
          </a:p>
        </p:txBody>
      </p:sp>
      <p:sp>
        <p:nvSpPr>
          <p:cNvPr id="13" name="Content Placeholder 1">
            <a:extLst>
              <a:ext uri="{FF2B5EF4-FFF2-40B4-BE49-F238E27FC236}">
                <a16:creationId xmlns:a16="http://schemas.microsoft.com/office/drawing/2014/main" id="{D4842B4C-6196-4BB2-8388-10D3FD9C9A88}"/>
              </a:ext>
            </a:extLst>
          </p:cNvPr>
          <p:cNvSpPr txBox="1">
            <a:spLocks/>
          </p:cNvSpPr>
          <p:nvPr/>
        </p:nvSpPr>
        <p:spPr>
          <a:xfrm>
            <a:off x="423862" y="1338263"/>
            <a:ext cx="5108241" cy="514166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a:p>
            <a:pPr marL="216000" lvl="0" indent="-216000">
              <a:buClr>
                <a:srgbClr val="1D498B"/>
              </a:buClr>
              <a:defRPr/>
            </a:pPr>
            <a:r>
              <a:rPr lang="en-US" dirty="0"/>
              <a:t>NASH is a metabolic disorder whereby impaired gut–liver interaction may contribute to liver steatosis</a:t>
            </a:r>
          </a:p>
          <a:p>
            <a:pPr marL="216000" lvl="0" indent="-216000">
              <a:buClr>
                <a:srgbClr val="1D498B"/>
              </a:buClr>
              <a:defRPr/>
            </a:pPr>
            <a:r>
              <a:rPr lang="en-US" dirty="0"/>
              <a:t>HMGB1 associates with a molecular pattern of damage linked to liver disease </a:t>
            </a:r>
          </a:p>
          <a:p>
            <a:pPr marL="616050" lvl="1" indent="-216000">
              <a:buClr>
                <a:srgbClr val="1D498B"/>
              </a:buClr>
              <a:defRPr/>
            </a:pPr>
            <a:r>
              <a:rPr lang="en-US" dirty="0"/>
              <a:t>Increased HMGB1 levels are seen in patients with NASH</a:t>
            </a:r>
          </a:p>
          <a:p>
            <a:pPr marL="216000" indent="-216000">
              <a:buClr>
                <a:srgbClr val="1D498B"/>
              </a:buClr>
              <a:defRPr/>
            </a:pPr>
            <a:r>
              <a:rPr lang="en-GB" b="1" dirty="0">
                <a:solidFill>
                  <a:prstClr val="black"/>
                </a:solidFill>
              </a:rPr>
              <a:t>Aim: </a:t>
            </a:r>
            <a:r>
              <a:rPr lang="en-US" dirty="0"/>
              <a:t>investigate the role of IEC-derived HMGB1 in regulating the hepatic steatosis phenotype characteristic</a:t>
            </a:r>
            <a:br>
              <a:rPr lang="en-US" dirty="0"/>
            </a:br>
            <a:r>
              <a:rPr lang="en-US" dirty="0"/>
              <a:t>of NASH</a:t>
            </a:r>
          </a:p>
          <a:p>
            <a:pPr lvl="0">
              <a:buClr>
                <a:srgbClr val="1D498B"/>
              </a:buClr>
              <a:defRPr/>
            </a:pPr>
            <a:endParaRPr lang="en-US" dirty="0"/>
          </a:p>
          <a:p>
            <a:pPr lvl="0">
              <a:buClr>
                <a:srgbClr val="1D498B"/>
              </a:buClr>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Content Placeholder 8">
            <a:extLst>
              <a:ext uri="{FF2B5EF4-FFF2-40B4-BE49-F238E27FC236}">
                <a16:creationId xmlns:a16="http://schemas.microsoft.com/office/drawing/2014/main" id="{A31EC032-0138-4B90-83F3-E4DABFA77437}"/>
              </a:ext>
            </a:extLst>
          </p:cNvPr>
          <p:cNvSpPr txBox="1">
            <a:spLocks/>
          </p:cNvSpPr>
          <p:nvPr/>
        </p:nvSpPr>
        <p:spPr>
          <a:xfrm>
            <a:off x="5968314" y="1340769"/>
            <a:ext cx="5797934" cy="518464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a:p>
            <a:pPr marL="216000" indent="-216000">
              <a:buClr>
                <a:srgbClr val="1D498B"/>
              </a:buClr>
              <a:defRPr/>
            </a:pPr>
            <a:r>
              <a:rPr lang="en-US" i="1" dirty="0"/>
              <a:t>In vivo</a:t>
            </a:r>
            <a:r>
              <a:rPr lang="en-US" dirty="0"/>
              <a:t> study using mice with conditional ablation of </a:t>
            </a:r>
            <a:r>
              <a:rPr lang="en-US" i="1" dirty="0"/>
              <a:t>Hmgb1</a:t>
            </a:r>
            <a:r>
              <a:rPr lang="en-US" dirty="0"/>
              <a:t> in IEC (</a:t>
            </a:r>
            <a:r>
              <a:rPr lang="en-US" i="1" dirty="0"/>
              <a:t>Hmgb1</a:t>
            </a:r>
            <a:r>
              <a:rPr lang="en-US" baseline="30000" dirty="0"/>
              <a:t>ΔIEC</a:t>
            </a:r>
            <a:r>
              <a:rPr lang="en-US" dirty="0"/>
              <a:t>) and</a:t>
            </a:r>
            <a:br>
              <a:rPr lang="en-US" dirty="0"/>
            </a:br>
            <a:r>
              <a:rPr lang="en-US" dirty="0"/>
              <a:t>control littermates</a:t>
            </a:r>
          </a:p>
        </p:txBody>
      </p:sp>
      <p:cxnSp>
        <p:nvCxnSpPr>
          <p:cNvPr id="8" name="Straight Connector 7">
            <a:extLst>
              <a:ext uri="{FF2B5EF4-FFF2-40B4-BE49-F238E27FC236}">
                <a16:creationId xmlns:a16="http://schemas.microsoft.com/office/drawing/2014/main" id="{04BE9583-E2F8-47AA-8C45-7D27B980EAA9}"/>
              </a:ext>
            </a:extLst>
          </p:cNvPr>
          <p:cNvCxnSpPr>
            <a:cxnSpLocks/>
          </p:cNvCxnSpPr>
          <p:nvPr/>
        </p:nvCxnSpPr>
        <p:spPr>
          <a:xfrm>
            <a:off x="5750211" y="1519238"/>
            <a:ext cx="0" cy="4810125"/>
          </a:xfrm>
          <a:prstGeom prst="line">
            <a:avLst/>
          </a:prstGeom>
          <a:noFill/>
          <a:ln w="9525" cap="flat" cmpd="sng" algn="ctr">
            <a:solidFill>
              <a:srgbClr val="1D498B">
                <a:shade val="95000"/>
                <a:satMod val="105000"/>
              </a:srgbClr>
            </a:solidFill>
            <a:prstDash val="solid"/>
          </a:ln>
          <a:effectLst/>
        </p:spPr>
      </p:cxnSp>
      <p:sp>
        <p:nvSpPr>
          <p:cNvPr id="9" name="Rectangle: Rounded Corners 8">
            <a:extLst>
              <a:ext uri="{FF2B5EF4-FFF2-40B4-BE49-F238E27FC236}">
                <a16:creationId xmlns:a16="http://schemas.microsoft.com/office/drawing/2014/main" id="{000BAE04-F84D-4305-8111-FB20C46A7AE0}"/>
              </a:ext>
            </a:extLst>
          </p:cNvPr>
          <p:cNvSpPr/>
          <p:nvPr/>
        </p:nvSpPr>
        <p:spPr>
          <a:xfrm>
            <a:off x="9413259" y="2849964"/>
            <a:ext cx="2044700" cy="650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 mice</a:t>
            </a:r>
          </a:p>
        </p:txBody>
      </p:sp>
      <p:sp>
        <p:nvSpPr>
          <p:cNvPr id="2" name="Rectangle: Rounded Corners 1">
            <a:extLst>
              <a:ext uri="{FF2B5EF4-FFF2-40B4-BE49-F238E27FC236}">
                <a16:creationId xmlns:a16="http://schemas.microsoft.com/office/drawing/2014/main" id="{2D726C92-5EF0-4C2F-B200-1A71C3D4E715}"/>
              </a:ext>
            </a:extLst>
          </p:cNvPr>
          <p:cNvSpPr/>
          <p:nvPr/>
        </p:nvSpPr>
        <p:spPr>
          <a:xfrm>
            <a:off x="6153150" y="2849964"/>
            <a:ext cx="2044700" cy="650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Hmgb1</a:t>
            </a:r>
            <a:r>
              <a:rPr lang="en-US" baseline="30000" dirty="0"/>
              <a:t>ΔIEC </a:t>
            </a:r>
            <a:r>
              <a:rPr lang="en-US" dirty="0"/>
              <a:t>mice</a:t>
            </a:r>
          </a:p>
        </p:txBody>
      </p:sp>
      <p:sp>
        <p:nvSpPr>
          <p:cNvPr id="4" name="Rectangle: Rounded Corners 3">
            <a:extLst>
              <a:ext uri="{FF2B5EF4-FFF2-40B4-BE49-F238E27FC236}">
                <a16:creationId xmlns:a16="http://schemas.microsoft.com/office/drawing/2014/main" id="{761177D7-8C87-4BC0-806D-0793DEE6F70F}"/>
              </a:ext>
            </a:extLst>
          </p:cNvPr>
          <p:cNvSpPr/>
          <p:nvPr/>
        </p:nvSpPr>
        <p:spPr>
          <a:xfrm>
            <a:off x="6921500" y="3771686"/>
            <a:ext cx="3822700" cy="65028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HFCFD for 1 or 24 weeks</a:t>
            </a:r>
          </a:p>
        </p:txBody>
      </p:sp>
      <p:sp>
        <p:nvSpPr>
          <p:cNvPr id="27" name="Rectangle: Rounded Corners 26">
            <a:extLst>
              <a:ext uri="{FF2B5EF4-FFF2-40B4-BE49-F238E27FC236}">
                <a16:creationId xmlns:a16="http://schemas.microsoft.com/office/drawing/2014/main" id="{31051BFA-5D2C-40BC-B1A7-15DF4911A6B4}"/>
              </a:ext>
            </a:extLst>
          </p:cNvPr>
          <p:cNvSpPr/>
          <p:nvPr/>
        </p:nvSpPr>
        <p:spPr>
          <a:xfrm>
            <a:off x="6921500" y="4747894"/>
            <a:ext cx="3822700" cy="65028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Equicaloric CD for 1 or 24 weeks</a:t>
            </a:r>
          </a:p>
        </p:txBody>
      </p:sp>
      <p:cxnSp>
        <p:nvCxnSpPr>
          <p:cNvPr id="31" name="Connector: Elbow 30">
            <a:extLst>
              <a:ext uri="{FF2B5EF4-FFF2-40B4-BE49-F238E27FC236}">
                <a16:creationId xmlns:a16="http://schemas.microsoft.com/office/drawing/2014/main" id="{BDBC85E7-D8E2-4696-9004-D12096B99754}"/>
              </a:ext>
            </a:extLst>
          </p:cNvPr>
          <p:cNvCxnSpPr>
            <a:stCxn id="2" idx="1"/>
            <a:endCxn id="4" idx="1"/>
          </p:cNvCxnSpPr>
          <p:nvPr/>
        </p:nvCxnSpPr>
        <p:spPr>
          <a:xfrm rot="10800000" flipH="1" flipV="1">
            <a:off x="6153150" y="3175105"/>
            <a:ext cx="768350" cy="921722"/>
          </a:xfrm>
          <a:prstGeom prst="bentConnector3">
            <a:avLst>
              <a:gd name="adj1" fmla="val -297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E092B335-C4F1-4D87-98EA-CEC8A2E9353E}"/>
              </a:ext>
            </a:extLst>
          </p:cNvPr>
          <p:cNvCxnSpPr>
            <a:stCxn id="2" idx="1"/>
            <a:endCxn id="27" idx="1"/>
          </p:cNvCxnSpPr>
          <p:nvPr/>
        </p:nvCxnSpPr>
        <p:spPr>
          <a:xfrm rot="10800000" flipH="1" flipV="1">
            <a:off x="6153150" y="3175105"/>
            <a:ext cx="768350" cy="1897930"/>
          </a:xfrm>
          <a:prstGeom prst="bentConnector3">
            <a:avLst>
              <a:gd name="adj1" fmla="val -297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B2A4AA81-288F-4CA7-894F-81B897125EED}"/>
              </a:ext>
            </a:extLst>
          </p:cNvPr>
          <p:cNvCxnSpPr>
            <a:stCxn id="9" idx="3"/>
            <a:endCxn id="4" idx="3"/>
          </p:cNvCxnSpPr>
          <p:nvPr/>
        </p:nvCxnSpPr>
        <p:spPr>
          <a:xfrm flipH="1">
            <a:off x="10744200" y="3175105"/>
            <a:ext cx="713759" cy="921722"/>
          </a:xfrm>
          <a:prstGeom prst="bentConnector3">
            <a:avLst>
              <a:gd name="adj1" fmla="val -320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3E2CB22D-2CCB-4490-883E-37E72C55CD0A}"/>
              </a:ext>
            </a:extLst>
          </p:cNvPr>
          <p:cNvCxnSpPr>
            <a:stCxn id="9" idx="3"/>
            <a:endCxn id="27" idx="3"/>
          </p:cNvCxnSpPr>
          <p:nvPr/>
        </p:nvCxnSpPr>
        <p:spPr>
          <a:xfrm flipH="1">
            <a:off x="10744200" y="3175105"/>
            <a:ext cx="713759" cy="1897930"/>
          </a:xfrm>
          <a:prstGeom prst="bentConnector3">
            <a:avLst>
              <a:gd name="adj1" fmla="val -32028"/>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02CE1F57-BDD5-4C2F-9581-30862323CF41}"/>
              </a:ext>
            </a:extLst>
          </p:cNvPr>
          <p:cNvSpPr/>
          <p:nvPr/>
        </p:nvSpPr>
        <p:spPr>
          <a:xfrm>
            <a:off x="7542459" y="5686996"/>
            <a:ext cx="2580781" cy="92799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Analysis of hepatic and intestinal</a:t>
            </a:r>
            <a:br>
              <a:rPr lang="en-US" dirty="0">
                <a:solidFill>
                  <a:schemeClr val="tx1"/>
                </a:solidFill>
              </a:rPr>
            </a:br>
            <a:r>
              <a:rPr lang="en-US" dirty="0">
                <a:solidFill>
                  <a:schemeClr val="tx1"/>
                </a:solidFill>
              </a:rPr>
              <a:t>injury parameters</a:t>
            </a:r>
          </a:p>
        </p:txBody>
      </p:sp>
      <p:sp>
        <p:nvSpPr>
          <p:cNvPr id="41" name="TextBox 40">
            <a:extLst>
              <a:ext uri="{FF2B5EF4-FFF2-40B4-BE49-F238E27FC236}">
                <a16:creationId xmlns:a16="http://schemas.microsoft.com/office/drawing/2014/main" id="{447D6945-AA24-43C9-9530-77C10684ECA9}"/>
              </a:ext>
            </a:extLst>
          </p:cNvPr>
          <p:cNvSpPr txBox="1"/>
          <p:nvPr/>
        </p:nvSpPr>
        <p:spPr>
          <a:xfrm>
            <a:off x="8543925" y="4396568"/>
            <a:ext cx="577850" cy="369332"/>
          </a:xfrm>
          <a:prstGeom prst="rect">
            <a:avLst/>
          </a:prstGeom>
          <a:noFill/>
        </p:spPr>
        <p:txBody>
          <a:bodyPr wrap="square" rtlCol="0">
            <a:spAutoFit/>
          </a:bodyPr>
          <a:lstStyle/>
          <a:p>
            <a:r>
              <a:rPr lang="en-GB" b="1" dirty="0"/>
              <a:t>OR</a:t>
            </a:r>
            <a:endParaRPr lang="en-US" b="1" dirty="0"/>
          </a:p>
        </p:txBody>
      </p:sp>
      <p:cxnSp>
        <p:nvCxnSpPr>
          <p:cNvPr id="45" name="Straight Arrow Connector 44">
            <a:extLst>
              <a:ext uri="{FF2B5EF4-FFF2-40B4-BE49-F238E27FC236}">
                <a16:creationId xmlns:a16="http://schemas.microsoft.com/office/drawing/2014/main" id="{CE8026A9-611F-4FA9-BA45-9B24BC532FD5}"/>
              </a:ext>
            </a:extLst>
          </p:cNvPr>
          <p:cNvCxnSpPr>
            <a:stCxn id="27" idx="2"/>
            <a:endCxn id="40" idx="0"/>
          </p:cNvCxnSpPr>
          <p:nvPr/>
        </p:nvCxnSpPr>
        <p:spPr>
          <a:xfrm>
            <a:off x="8832850" y="5398176"/>
            <a:ext cx="0" cy="288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30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400" dirty="0"/>
              <a:t>Ablation of high mobility group box-1 in intestinal epithelial cells causes intestinal lipid accumulation and reduced non-alcoholic steatohepatitis</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Gaskell H, et al. NAFLD Summit 2019; P04-18 </a:t>
            </a:r>
          </a:p>
        </p:txBody>
      </p:sp>
      <p:sp>
        <p:nvSpPr>
          <p:cNvPr id="9" name="Content Placeholder 1">
            <a:extLst>
              <a:ext uri="{FF2B5EF4-FFF2-40B4-BE49-F238E27FC236}">
                <a16:creationId xmlns:a16="http://schemas.microsoft.com/office/drawing/2014/main" id="{4C3A8D99-3436-473E-BD55-716618CF700C}"/>
              </a:ext>
            </a:extLst>
          </p:cNvPr>
          <p:cNvSpPr txBox="1">
            <a:spLocks/>
          </p:cNvSpPr>
          <p:nvPr/>
        </p:nvSpPr>
        <p:spPr>
          <a:xfrm>
            <a:off x="425753" y="1340769"/>
            <a:ext cx="6635448" cy="3714310"/>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highlight>
                  <a:srgbClr val="004A86"/>
                </a:highlight>
                <a:latin typeface="Arial" panose="020B0604020202020204" pitchFamily="34" charset="0"/>
                <a:cs typeface="Arial" panose="020B0604020202020204" pitchFamily="34" charset="0"/>
              </a:rPr>
              <a:t> RESULTS </a:t>
            </a:r>
            <a:r>
              <a:rPr lang="en-US" b="1" dirty="0">
                <a:solidFill>
                  <a:schemeClr val="bg1"/>
                </a:solidFill>
                <a:highlight>
                  <a:srgbClr val="FEFCFC"/>
                </a:highlight>
                <a:latin typeface="Arial" panose="020B0604020202020204" pitchFamily="34" charset="0"/>
                <a:cs typeface="Arial" panose="020B0604020202020204" pitchFamily="34" charset="0"/>
              </a:rPr>
              <a:t>​ </a:t>
            </a:r>
          </a:p>
          <a:p>
            <a:pPr marL="216000" indent="-216000"/>
            <a:r>
              <a:rPr lang="en-US" i="1" dirty="0"/>
              <a:t>Hmgb1</a:t>
            </a:r>
            <a:r>
              <a:rPr lang="en-US" i="1" baseline="30000" dirty="0"/>
              <a:t>ΔIEC</a:t>
            </a:r>
            <a:r>
              <a:rPr lang="en-US" i="1" dirty="0"/>
              <a:t> </a:t>
            </a:r>
            <a:r>
              <a:rPr lang="en-US" dirty="0"/>
              <a:t>mice were protected from HFCFD-induced NASH after both 1 week and 24 weeks of feeding</a:t>
            </a:r>
          </a:p>
          <a:p>
            <a:pPr marL="216000" indent="-216000"/>
            <a:r>
              <a:rPr lang="en-US" i="1" dirty="0"/>
              <a:t>Hmgb1</a:t>
            </a:r>
            <a:r>
              <a:rPr lang="en-US" i="1" baseline="30000" dirty="0"/>
              <a:t>ΔIEC</a:t>
            </a:r>
            <a:r>
              <a:rPr lang="en-US" i="1" dirty="0"/>
              <a:t> </a:t>
            </a:r>
            <a:r>
              <a:rPr lang="en-US" dirty="0"/>
              <a:t>mice displayed lipid droplet accumulation in IEC, increased TG and CHO concentrations in IEC</a:t>
            </a:r>
          </a:p>
          <a:p>
            <a:pPr marL="216000" indent="-216000"/>
            <a:r>
              <a:rPr lang="en-US" i="1" dirty="0"/>
              <a:t>Hmgb1</a:t>
            </a:r>
            <a:r>
              <a:rPr lang="en-US" i="1" baseline="30000" dirty="0"/>
              <a:t>ΔIEC</a:t>
            </a:r>
            <a:r>
              <a:rPr lang="en-US" i="1" dirty="0"/>
              <a:t> </a:t>
            </a:r>
            <a:r>
              <a:rPr lang="en-US" dirty="0"/>
              <a:t>mice showed decreased TG and other lipid species in serum</a:t>
            </a:r>
          </a:p>
          <a:p>
            <a:pPr marL="216000" indent="-216000"/>
            <a:r>
              <a:rPr lang="en-US" dirty="0"/>
              <a:t>Following olive oil or CHO gavage, serum TG and CHO were reduced in </a:t>
            </a:r>
            <a:r>
              <a:rPr lang="en-US" i="1" dirty="0"/>
              <a:t>Hmgb1</a:t>
            </a:r>
            <a:r>
              <a:rPr lang="en-US" i="1" baseline="30000" dirty="0"/>
              <a:t>ΔIEC</a:t>
            </a:r>
            <a:r>
              <a:rPr lang="en-US" dirty="0"/>
              <a:t> mice, respectively, indicating delayed and reduced chylomicron release</a:t>
            </a:r>
            <a:endParaRPr lang="en-GB" dirty="0"/>
          </a:p>
        </p:txBody>
      </p:sp>
      <p:sp>
        <p:nvSpPr>
          <p:cNvPr id="14" name="Content Placeholder 1">
            <a:extLst>
              <a:ext uri="{FF2B5EF4-FFF2-40B4-BE49-F238E27FC236}">
                <a16:creationId xmlns:a16="http://schemas.microsoft.com/office/drawing/2014/main" id="{C7B9C627-8D05-4371-BCC2-A8C329A4666F}"/>
              </a:ext>
            </a:extLst>
          </p:cNvPr>
          <p:cNvSpPr txBox="1">
            <a:spLocks/>
          </p:cNvSpPr>
          <p:nvPr/>
        </p:nvSpPr>
        <p:spPr>
          <a:xfrm>
            <a:off x="425752" y="5311807"/>
            <a:ext cx="10178748" cy="1015663"/>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highlight>
                  <a:srgbClr val="004A86"/>
                </a:highlight>
                <a:latin typeface="Arial" panose="020B0604020202020204" pitchFamily="34" charset="0"/>
                <a:cs typeface="Arial" panose="020B0604020202020204" pitchFamily="34" charset="0"/>
              </a:rPr>
              <a:t> CONCLUSIONS </a:t>
            </a:r>
            <a:r>
              <a:rPr lang="en-US" dirty="0"/>
              <a:t> IEC </a:t>
            </a:r>
            <a:r>
              <a:rPr lang="en-US" i="1" dirty="0"/>
              <a:t>Hmgb1</a:t>
            </a:r>
            <a:r>
              <a:rPr lang="en-US" dirty="0"/>
              <a:t> ablation resulted in a NASH protective effect mediated by ApoB48 and </a:t>
            </a:r>
            <a:r>
              <a:rPr lang="en-US" i="1" dirty="0" err="1"/>
              <a:t>Mttp</a:t>
            </a:r>
            <a:r>
              <a:rPr lang="en-US" dirty="0"/>
              <a:t> downregulation which led to IEC lipid accumulation, decreased chylomicron release, reduced serum TG, and less hepatocytic lipid accumulation</a:t>
            </a:r>
          </a:p>
        </p:txBody>
      </p:sp>
      <p:cxnSp>
        <p:nvCxnSpPr>
          <p:cNvPr id="10" name="Straight Connector 9">
            <a:extLst>
              <a:ext uri="{FF2B5EF4-FFF2-40B4-BE49-F238E27FC236}">
                <a16:creationId xmlns:a16="http://schemas.microsoft.com/office/drawing/2014/main" id="{574CFC34-1F9A-4A0F-967E-E6F2C658F4C6}"/>
              </a:ext>
            </a:extLst>
          </p:cNvPr>
          <p:cNvCxnSpPr>
            <a:cxnSpLocks/>
          </p:cNvCxnSpPr>
          <p:nvPr/>
        </p:nvCxnSpPr>
        <p:spPr>
          <a:xfrm flipH="1">
            <a:off x="571500" y="5145299"/>
            <a:ext cx="11015663" cy="0"/>
          </a:xfrm>
          <a:prstGeom prst="line">
            <a:avLst/>
          </a:prstGeom>
          <a:noFill/>
          <a:ln w="9525" cap="flat" cmpd="sng" algn="ctr">
            <a:solidFill>
              <a:srgbClr val="1D498B">
                <a:shade val="95000"/>
                <a:satMod val="105000"/>
              </a:srgbClr>
            </a:solidFill>
            <a:prstDash val="solid"/>
          </a:ln>
          <a:effectLst/>
        </p:spPr>
      </p:cxnSp>
      <p:pic>
        <p:nvPicPr>
          <p:cNvPr id="7" name="Picture 6">
            <a:extLst>
              <a:ext uri="{FF2B5EF4-FFF2-40B4-BE49-F238E27FC236}">
                <a16:creationId xmlns:a16="http://schemas.microsoft.com/office/drawing/2014/main" id="{E5858FEC-7E43-4015-AC57-25E3385C6D0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11" y="1712700"/>
            <a:ext cx="3159125" cy="3327128"/>
          </a:xfrm>
          <a:prstGeom prst="rect">
            <a:avLst/>
          </a:prstGeom>
          <a:noFill/>
        </p:spPr>
      </p:pic>
      <p:sp>
        <p:nvSpPr>
          <p:cNvPr id="2" name="TextBox 1">
            <a:extLst>
              <a:ext uri="{FF2B5EF4-FFF2-40B4-BE49-F238E27FC236}">
                <a16:creationId xmlns:a16="http://schemas.microsoft.com/office/drawing/2014/main" id="{36A04009-2C6C-4258-9531-016FA20F6989}"/>
              </a:ext>
            </a:extLst>
          </p:cNvPr>
          <p:cNvSpPr txBox="1"/>
          <p:nvPr/>
        </p:nvSpPr>
        <p:spPr>
          <a:xfrm>
            <a:off x="6689449" y="1152523"/>
            <a:ext cx="5269467" cy="523220"/>
          </a:xfrm>
          <a:prstGeom prst="rect">
            <a:avLst/>
          </a:prstGeom>
          <a:noFill/>
        </p:spPr>
        <p:txBody>
          <a:bodyPr wrap="square" rtlCol="0">
            <a:spAutoFit/>
          </a:bodyPr>
          <a:lstStyle/>
          <a:p>
            <a:pPr algn="ctr"/>
            <a:r>
              <a:rPr lang="en-GB" sz="1400" b="1" dirty="0"/>
              <a:t>Downregulation of MTP and ApoB48 were suggestive of </a:t>
            </a:r>
            <a:r>
              <a:rPr lang="en-US" sz="1400" b="1" dirty="0"/>
              <a:t>decreased lipid packaging and chylomicron formation</a:t>
            </a:r>
          </a:p>
        </p:txBody>
      </p:sp>
    </p:spTree>
    <p:extLst>
      <p:ext uri="{BB962C8B-B14F-4D97-AF65-F5344CB8AC3E}">
        <p14:creationId xmlns:p14="http://schemas.microsoft.com/office/powerpoint/2010/main" val="396776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494784" cy="769620"/>
          </a:xfrm>
        </p:spPr>
        <p:txBody>
          <a:bodyPr>
            <a:noAutofit/>
          </a:bodyPr>
          <a:lstStyle/>
          <a:p>
            <a:r>
              <a:rPr lang="en-US" sz="2400" dirty="0"/>
              <a:t>Ductular reaction (DR) predicts the progression of non-alcoholic fatty </a:t>
            </a:r>
            <a:br>
              <a:rPr lang="en-US" sz="2400" dirty="0"/>
            </a:br>
            <a:r>
              <a:rPr lang="en-US" sz="2400" dirty="0"/>
              <a:t>liver disease</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79931"/>
            <a:ext cx="10025871" cy="376990"/>
          </a:xfrm>
        </p:spPr>
        <p:txBody>
          <a:bodyPr/>
          <a:lstStyle/>
          <a:p>
            <a:br>
              <a:rPr lang="en-GB" dirty="0"/>
            </a:br>
            <a:br>
              <a:rPr lang="en-GB" dirty="0"/>
            </a:br>
            <a:r>
              <a:rPr lang="en-GB" dirty="0"/>
              <a:t>Younes R, et al. NAFLD Summit 2019; P06-15YI</a:t>
            </a:r>
          </a:p>
        </p:txBody>
      </p:sp>
      <p:sp>
        <p:nvSpPr>
          <p:cNvPr id="13" name="Content Placeholder 1">
            <a:extLst>
              <a:ext uri="{FF2B5EF4-FFF2-40B4-BE49-F238E27FC236}">
                <a16:creationId xmlns:a16="http://schemas.microsoft.com/office/drawing/2014/main" id="{D4842B4C-6196-4BB2-8388-10D3FD9C9A88}"/>
              </a:ext>
            </a:extLst>
          </p:cNvPr>
          <p:cNvSpPr txBox="1">
            <a:spLocks/>
          </p:cNvSpPr>
          <p:nvPr/>
        </p:nvSpPr>
        <p:spPr>
          <a:xfrm>
            <a:off x="423862" y="1338263"/>
            <a:ext cx="11342687" cy="1757362"/>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1D498B"/>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BACKGROUND &amp; AIMS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p>
          <a:p>
            <a:pPr marL="216000" lvl="0" indent="-216000">
              <a:buClr>
                <a:srgbClr val="1D498B"/>
              </a:buClr>
              <a:defRPr/>
            </a:pPr>
            <a:r>
              <a:rPr lang="en-GB" dirty="0">
                <a:solidFill>
                  <a:prstClr val="black"/>
                </a:solidFill>
              </a:rPr>
              <a:t>DR (often seen in advanced NAFLD) is </a:t>
            </a:r>
            <a:r>
              <a:rPr lang="en-US" dirty="0">
                <a:solidFill>
                  <a:prstClr val="black"/>
                </a:solidFill>
              </a:rPr>
              <a:t>characterized by </a:t>
            </a:r>
            <a:r>
              <a:rPr lang="en-US" dirty="0"/>
              <a:t>expansion of the transit-amplifying cells of biliary tree terminal branches, believed to be due to hepatic progenitor cell (HPC) activation</a:t>
            </a:r>
            <a:endParaRPr lang="en-GB" dirty="0">
              <a:solidFill>
                <a:prstClr val="black"/>
              </a:solidFill>
            </a:endParaRPr>
          </a:p>
          <a:p>
            <a:pPr marL="216000" lvl="0" indent="-216000">
              <a:buClr>
                <a:srgbClr val="1D498B"/>
              </a:buClr>
              <a:defRPr/>
            </a:pPr>
            <a:r>
              <a:rPr lang="en-GB" b="1" dirty="0">
                <a:solidFill>
                  <a:prstClr val="black"/>
                </a:solidFill>
              </a:rPr>
              <a:t>Aim: </a:t>
            </a:r>
            <a:r>
              <a:rPr lang="en-GB" dirty="0">
                <a:solidFill>
                  <a:prstClr val="black"/>
                </a:solidFill>
              </a:rPr>
              <a:t>To </a:t>
            </a:r>
            <a:r>
              <a:rPr lang="en-US" dirty="0"/>
              <a:t>investigate the prognostic value of DR/HPCs in NAFLD for NASH development and</a:t>
            </a:r>
            <a:br>
              <a:rPr lang="en-US" dirty="0"/>
            </a:br>
            <a:r>
              <a:rPr lang="en-US" dirty="0"/>
              <a:t>fibrosis progression</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Content Placeholder 8">
            <a:extLst>
              <a:ext uri="{FF2B5EF4-FFF2-40B4-BE49-F238E27FC236}">
                <a16:creationId xmlns:a16="http://schemas.microsoft.com/office/drawing/2014/main" id="{A31EC032-0138-4B90-83F3-E4DABFA77437}"/>
              </a:ext>
            </a:extLst>
          </p:cNvPr>
          <p:cNvSpPr txBox="1">
            <a:spLocks/>
          </p:cNvSpPr>
          <p:nvPr/>
        </p:nvSpPr>
        <p:spPr>
          <a:xfrm>
            <a:off x="423864" y="3376522"/>
            <a:ext cx="5468936" cy="341797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1D498B"/>
              </a:buClr>
              <a:buNone/>
              <a:defRPr/>
            </a:pP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 ‌</a:t>
            </a:r>
            <a:endParaRPr kumimoji="0" lang="en-US" i="0" u="none" strike="noStrike" kern="1200" cap="none" spc="0" normalizeH="0" baseline="0" noProof="0" dirty="0">
              <a:ln>
                <a:noFill/>
              </a:ln>
              <a:effectLst/>
              <a:highlight>
                <a:srgbClr val="004A86"/>
              </a:highlight>
              <a:uLnTx/>
              <a:uFillTx/>
              <a:latin typeface="Arial" panose="020B0604020202020204"/>
              <a:ea typeface="+mn-ea"/>
              <a:cs typeface="Arial" panose="020B0604020202020204" pitchFamily="34" charset="0"/>
            </a:endParaRPr>
          </a:p>
          <a:p>
            <a:pPr>
              <a:buClr>
                <a:srgbClr val="1D498B"/>
              </a:buClr>
              <a:defRPr/>
            </a:pPr>
            <a:r>
              <a:rPr kumimoji="0" lang="en-US" i="0" u="none" strike="noStrike" kern="1200" cap="none" spc="0" normalizeH="0" baseline="0" noProof="0" dirty="0">
                <a:ln>
                  <a:noFill/>
                </a:ln>
                <a:effectLst/>
                <a:highlight>
                  <a:srgbClr val="FEFCFC"/>
                </a:highlight>
                <a:uLnTx/>
                <a:uFillTx/>
                <a:latin typeface="Arial" panose="020B0604020202020204"/>
                <a:ea typeface="+mn-ea"/>
                <a:cs typeface="Arial" panose="020B0604020202020204" pitchFamily="34" charset="0"/>
              </a:rPr>
              <a:t>​</a:t>
            </a:r>
            <a:r>
              <a:rPr lang="en-GB" dirty="0">
                <a:cs typeface="Arial" panose="020B0604020202020204" pitchFamily="34" charset="0"/>
              </a:rPr>
              <a:t>36 patients with b</a:t>
            </a:r>
            <a:r>
              <a:rPr lang="en-GB" dirty="0">
                <a:solidFill>
                  <a:prstClr val="black"/>
                </a:solidFill>
                <a:highlight>
                  <a:srgbClr val="FEFCFC"/>
                </a:highlight>
                <a:latin typeface="Arial" panose="020B0604020202020204"/>
                <a:cs typeface="Arial" panose="020B0604020202020204" pitchFamily="34" charset="0"/>
              </a:rPr>
              <a:t>iopsy-proven NAFLD who underwent ≥2 liver biopsies &gt;1 year apart</a:t>
            </a:r>
          </a:p>
          <a:p>
            <a:pPr>
              <a:buClr>
                <a:srgbClr val="1D498B"/>
              </a:buClr>
              <a:defRPr/>
            </a:pPr>
            <a:r>
              <a:rPr lang="en-US" dirty="0">
                <a:highlight>
                  <a:srgbClr val="FEFCFC"/>
                </a:highlight>
              </a:rPr>
              <a:t>Histological semi-quantitative NAS CRN system used to score the following:</a:t>
            </a:r>
            <a:endParaRPr lang="en-GB" dirty="0">
              <a:solidFill>
                <a:prstClr val="black"/>
              </a:solidFill>
              <a:highlight>
                <a:srgbClr val="FEFCFC"/>
              </a:highlight>
              <a:latin typeface="Arial" panose="020B0604020202020204"/>
              <a:cs typeface="Arial" panose="020B0604020202020204" pitchFamily="34" charset="0"/>
            </a:endParaRPr>
          </a:p>
          <a:p>
            <a:pPr lvl="1">
              <a:buClr>
                <a:srgbClr val="1D498B"/>
              </a:buClr>
              <a:defRPr/>
            </a:pP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11" name="Content Placeholder 8">
            <a:extLst>
              <a:ext uri="{FF2B5EF4-FFF2-40B4-BE49-F238E27FC236}">
                <a16:creationId xmlns:a16="http://schemas.microsoft.com/office/drawing/2014/main" id="{80102CCB-8C4F-41B3-9908-CC2C2B300489}"/>
              </a:ext>
            </a:extLst>
          </p:cNvPr>
          <p:cNvSpPr txBox="1">
            <a:spLocks/>
          </p:cNvSpPr>
          <p:nvPr/>
        </p:nvSpPr>
        <p:spPr>
          <a:xfrm>
            <a:off x="5880100" y="3376522"/>
            <a:ext cx="5707064" cy="3417978"/>
          </a:xfrm>
          <a:prstGeom prst="rect">
            <a:avLst/>
          </a:prstGeom>
        </p:spPr>
        <p:txBody>
          <a:bodyPr/>
          <a:lst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1D498B"/>
              </a:buClr>
              <a:buNone/>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a:t>
            </a:r>
            <a:endParaRPr kumimoji="0" lang="en-US" sz="2000" i="0" u="none" strike="noStrike" kern="1200" cap="none" spc="0" normalizeH="0" baseline="0" noProof="0" dirty="0">
              <a:ln>
                <a:noFill/>
              </a:ln>
              <a:effectLst/>
              <a:highlight>
                <a:srgbClr val="004A86"/>
              </a:highlight>
              <a:uLnTx/>
              <a:uFillTx/>
              <a:latin typeface="Arial" panose="020B0604020202020204"/>
              <a:ea typeface="+mn-ea"/>
              <a:cs typeface="Arial" panose="020B0604020202020204" pitchFamily="34" charset="0"/>
            </a:endParaRPr>
          </a:p>
          <a:p>
            <a:pPr>
              <a:buClr>
                <a:srgbClr val="1D498B"/>
              </a:buClr>
              <a:defRPr/>
            </a:pPr>
            <a:r>
              <a:rPr lang="en-US" dirty="0">
                <a:highlight>
                  <a:srgbClr val="FEFCFC"/>
                </a:highlight>
                <a:cs typeface="Arial" panose="020B0604020202020204" pitchFamily="34" charset="0"/>
              </a:rPr>
              <a:t>​Baseline biopsy </a:t>
            </a:r>
            <a:r>
              <a:rPr lang="en-US" dirty="0">
                <a:cs typeface="Arial" panose="020B0604020202020204" pitchFamily="34" charset="0"/>
              </a:rPr>
              <a:t>HPCs quantified in the portal/periportal area and parenchyma based on keratin 19 immunostaining</a:t>
            </a:r>
          </a:p>
          <a:p>
            <a:pPr>
              <a:buClr>
                <a:srgbClr val="1D498B"/>
              </a:buClr>
              <a:defRPr/>
            </a:pPr>
            <a:r>
              <a:rPr lang="en-US" dirty="0">
                <a:cs typeface="Arial" panose="020B0604020202020204" pitchFamily="34" charset="0"/>
              </a:rPr>
              <a:t>PDCs scored based on acinar zone topography (1–3) and pattern</a:t>
            </a:r>
          </a:p>
          <a:p>
            <a:pPr>
              <a:buClr>
                <a:srgbClr val="1D498B"/>
              </a:buClr>
              <a:defRPr/>
            </a:pPr>
            <a:r>
              <a:rPr lang="en-US" dirty="0">
                <a:cs typeface="Arial" panose="020B0604020202020204" pitchFamily="34" charset="0"/>
              </a:rPr>
              <a:t>p21 immunostaining used to identify senescent cells</a:t>
            </a:r>
            <a:endParaRPr kumimoji="0" lang="en-US" sz="20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D2ACBAF3-9990-4859-AE23-B05A2813AB19}"/>
              </a:ext>
            </a:extLst>
          </p:cNvPr>
          <p:cNvCxnSpPr>
            <a:cxnSpLocks/>
          </p:cNvCxnSpPr>
          <p:nvPr/>
        </p:nvCxnSpPr>
        <p:spPr>
          <a:xfrm flipH="1">
            <a:off x="604838" y="3266759"/>
            <a:ext cx="10982326" cy="0"/>
          </a:xfrm>
          <a:prstGeom prst="line">
            <a:avLst/>
          </a:prstGeom>
          <a:noFill/>
          <a:ln w="9525" cap="flat" cmpd="sng" algn="ctr">
            <a:solidFill>
              <a:srgbClr val="1D498B">
                <a:shade val="95000"/>
                <a:satMod val="105000"/>
              </a:srgbClr>
            </a:solidFill>
            <a:prstDash val="solid"/>
          </a:ln>
          <a:effectLst/>
        </p:spPr>
      </p:cxnSp>
      <p:graphicFrame>
        <p:nvGraphicFramePr>
          <p:cNvPr id="3" name="Table 2">
            <a:extLst>
              <a:ext uri="{FF2B5EF4-FFF2-40B4-BE49-F238E27FC236}">
                <a16:creationId xmlns:a16="http://schemas.microsoft.com/office/drawing/2014/main" id="{DDE58F66-3838-41AC-987E-EAEF93181C05}"/>
              </a:ext>
            </a:extLst>
          </p:cNvPr>
          <p:cNvGraphicFramePr>
            <a:graphicFrameLocks noGrp="1"/>
          </p:cNvGraphicFramePr>
          <p:nvPr>
            <p:extLst>
              <p:ext uri="{D42A27DB-BD31-4B8C-83A1-F6EECF244321}">
                <p14:modId xmlns:p14="http://schemas.microsoft.com/office/powerpoint/2010/main" val="3181780861"/>
              </p:ext>
            </p:extLst>
          </p:nvPr>
        </p:nvGraphicFramePr>
        <p:xfrm>
          <a:off x="837092" y="5216571"/>
          <a:ext cx="3767906" cy="1263360"/>
        </p:xfrm>
        <a:graphic>
          <a:graphicData uri="http://schemas.openxmlformats.org/drawingml/2006/table">
            <a:tbl>
              <a:tblPr firstRow="1" bandRow="1">
                <a:tableStyleId>{8A107856-5554-42FB-B03E-39F5DBC370BA}</a:tableStyleId>
              </a:tblPr>
              <a:tblGrid>
                <a:gridCol w="2543906">
                  <a:extLst>
                    <a:ext uri="{9D8B030D-6E8A-4147-A177-3AD203B41FA5}">
                      <a16:colId xmlns:a16="http://schemas.microsoft.com/office/drawing/2014/main" val="3599706602"/>
                    </a:ext>
                  </a:extLst>
                </a:gridCol>
                <a:gridCol w="1224000">
                  <a:extLst>
                    <a:ext uri="{9D8B030D-6E8A-4147-A177-3AD203B41FA5}">
                      <a16:colId xmlns:a16="http://schemas.microsoft.com/office/drawing/2014/main" val="3518478309"/>
                    </a:ext>
                  </a:extLst>
                </a:gridCol>
              </a:tblGrid>
              <a:tr h="288000">
                <a:tc>
                  <a:txBody>
                    <a:bodyPr/>
                    <a:lstStyle/>
                    <a:p>
                      <a:r>
                        <a:rPr lang="en-GB" sz="1600" b="0" dirty="0"/>
                        <a:t>Steatosis</a:t>
                      </a:r>
                      <a:endParaRPr lang="en-US" sz="1600" b="0" dirty="0"/>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b="0" dirty="0"/>
                        <a:t>S0–3</a:t>
                      </a:r>
                      <a:endParaRPr lang="en-US" sz="1600" b="0" dirty="0"/>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661083"/>
                  </a:ext>
                </a:extLst>
              </a:tr>
              <a:tr h="288000">
                <a:tc>
                  <a:txBody>
                    <a:bodyPr/>
                    <a:lstStyle/>
                    <a:p>
                      <a:r>
                        <a:rPr lang="en-GB" sz="1600" b="0" dirty="0"/>
                        <a:t>Ballooning</a:t>
                      </a:r>
                      <a:endParaRPr lang="en-US" sz="1600" b="0" dirty="0"/>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B0–2</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6177847"/>
                  </a:ext>
                </a:extLst>
              </a:tr>
              <a:tr h="288000">
                <a:tc>
                  <a:txBody>
                    <a:bodyPr/>
                    <a:lstStyle/>
                    <a:p>
                      <a:r>
                        <a:rPr lang="en-GB" sz="1600" b="0" dirty="0"/>
                        <a:t>Lobular inflammation</a:t>
                      </a:r>
                      <a:endParaRPr lang="en-US" sz="1600" b="0" dirty="0"/>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t>I0–3</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0765866"/>
                  </a:ext>
                </a:extLst>
              </a:tr>
              <a:tr h="288000">
                <a:tc>
                  <a:txBody>
                    <a:bodyPr/>
                    <a:lstStyle/>
                    <a:p>
                      <a:r>
                        <a:rPr lang="en-GB" sz="1600" b="0" dirty="0"/>
                        <a:t>Fibrosis</a:t>
                      </a:r>
                      <a:endParaRPr lang="en-US" sz="1600" b="0" dirty="0"/>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t>F0–4</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7978306"/>
                  </a:ext>
                </a:extLst>
              </a:tr>
            </a:tbl>
          </a:graphicData>
        </a:graphic>
      </p:graphicFrame>
    </p:spTree>
    <p:extLst>
      <p:ext uri="{BB962C8B-B14F-4D97-AF65-F5344CB8AC3E}">
        <p14:creationId xmlns:p14="http://schemas.microsoft.com/office/powerpoint/2010/main" val="370196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400" dirty="0"/>
              <a:t>Ductular reaction (DR) predicts the progression of non-alcoholic fatty </a:t>
            </a:r>
            <a:br>
              <a:rPr lang="en-US" sz="2400" dirty="0"/>
            </a:br>
            <a:r>
              <a:rPr lang="en-US" sz="2400" dirty="0"/>
              <a:t>liver disease</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79931"/>
            <a:ext cx="6761981" cy="376990"/>
          </a:xfrm>
        </p:spPr>
        <p:txBody>
          <a:bodyPr/>
          <a:lstStyle/>
          <a:p>
            <a:r>
              <a:rPr lang="en-GB" dirty="0"/>
              <a:t>Younes R, et al. NAFLD Summit 2019; P06-15YI</a:t>
            </a:r>
          </a:p>
        </p:txBody>
      </p:sp>
      <p:sp>
        <p:nvSpPr>
          <p:cNvPr id="9" name="Content Placeholder 1">
            <a:extLst>
              <a:ext uri="{FF2B5EF4-FFF2-40B4-BE49-F238E27FC236}">
                <a16:creationId xmlns:a16="http://schemas.microsoft.com/office/drawing/2014/main" id="{4C3A8D99-3436-473E-BD55-716618CF700C}"/>
              </a:ext>
            </a:extLst>
          </p:cNvPr>
          <p:cNvSpPr txBox="1">
            <a:spLocks/>
          </p:cNvSpPr>
          <p:nvPr/>
        </p:nvSpPr>
        <p:spPr>
          <a:xfrm>
            <a:off x="423863" y="1338263"/>
            <a:ext cx="11344275" cy="1574790"/>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highlight>
                  <a:srgbClr val="004A86"/>
                </a:highlight>
                <a:latin typeface="Arial" panose="020B0604020202020204" pitchFamily="34" charset="0"/>
                <a:cs typeface="Arial" panose="020B0604020202020204" pitchFamily="34" charset="0"/>
              </a:rPr>
              <a:t> RESULTS ‌ </a:t>
            </a:r>
            <a:endParaRPr lang="en-US" b="1" dirty="0">
              <a:solidFill>
                <a:schemeClr val="bg1"/>
              </a:solidFill>
              <a:highlight>
                <a:srgbClr val="FEFCFC"/>
              </a:highlight>
              <a:latin typeface="Arial" panose="020B0604020202020204" pitchFamily="34" charset="0"/>
              <a:cs typeface="Arial" panose="020B0604020202020204" pitchFamily="34" charset="0"/>
            </a:endParaRPr>
          </a:p>
          <a:p>
            <a:pPr marL="216000" lvl="0" indent="-216000"/>
            <a:r>
              <a:rPr lang="en-US" dirty="0">
                <a:highlight>
                  <a:srgbClr val="FEFCFC"/>
                </a:highlight>
              </a:rPr>
              <a:t>Absolute periportal HPC number </a:t>
            </a:r>
            <a:br>
              <a:rPr lang="en-US" dirty="0">
                <a:highlight>
                  <a:srgbClr val="FEFCFC"/>
                </a:highlight>
              </a:rPr>
            </a:br>
            <a:r>
              <a:rPr lang="en-US" dirty="0">
                <a:highlight>
                  <a:srgbClr val="FEFCFC"/>
                </a:highlight>
              </a:rPr>
              <a:t>correlated with elevated AST levels </a:t>
            </a:r>
            <a:br>
              <a:rPr lang="en-US" dirty="0">
                <a:highlight>
                  <a:srgbClr val="FEFCFC"/>
                </a:highlight>
              </a:rPr>
            </a:br>
            <a:r>
              <a:rPr lang="en-US" dirty="0">
                <a:highlight>
                  <a:srgbClr val="FEFCFC"/>
                </a:highlight>
              </a:rPr>
              <a:t>(p&lt;0.001)</a:t>
            </a:r>
          </a:p>
          <a:p>
            <a:pPr marL="216000" lvl="0" indent="-216000"/>
            <a:r>
              <a:rPr lang="en-US" dirty="0">
                <a:highlight>
                  <a:srgbClr val="FEFCFC"/>
                </a:highlight>
              </a:rPr>
              <a:t>Parenchymal HPCs correlated with:</a:t>
            </a:r>
          </a:p>
          <a:p>
            <a:pPr marL="616050" lvl="1" indent="-216000"/>
            <a:r>
              <a:rPr lang="en-US" dirty="0">
                <a:highlight>
                  <a:srgbClr val="FEFCFC"/>
                </a:highlight>
              </a:rPr>
              <a:t>Increased AST (p&lt;0.01)</a:t>
            </a:r>
          </a:p>
          <a:p>
            <a:pPr marL="616050" lvl="1" indent="-216000"/>
            <a:r>
              <a:rPr lang="en-US" dirty="0">
                <a:highlight>
                  <a:srgbClr val="FEFCFC"/>
                </a:highlight>
              </a:rPr>
              <a:t>Increased ALT (p&lt;0.05)</a:t>
            </a:r>
          </a:p>
          <a:p>
            <a:pPr marL="616050" lvl="1" indent="-216000"/>
            <a:r>
              <a:rPr lang="en-US" dirty="0">
                <a:highlight>
                  <a:srgbClr val="FEFCFC"/>
                </a:highlight>
              </a:rPr>
              <a:t>Progressive insulin elevation (p&lt;0.01)</a:t>
            </a:r>
          </a:p>
          <a:p>
            <a:pPr lvl="0"/>
            <a:endParaRPr lang="en-US" dirty="0">
              <a:highlight>
                <a:srgbClr val="FEFCFC"/>
              </a:highlight>
            </a:endParaRPr>
          </a:p>
          <a:p>
            <a:pPr lvl="0"/>
            <a:endParaRPr lang="en-US" dirty="0">
              <a:highlight>
                <a:srgbClr val="FEFCFC"/>
              </a:highlight>
            </a:endParaRPr>
          </a:p>
          <a:p>
            <a:pPr lvl="0"/>
            <a:endParaRPr lang="en-US" dirty="0">
              <a:highlight>
                <a:srgbClr val="FEFCFC"/>
              </a:highlight>
            </a:endParaRPr>
          </a:p>
          <a:p>
            <a:pPr lvl="0"/>
            <a:endParaRPr lang="en-US" dirty="0">
              <a:highlight>
                <a:srgbClr val="FEFCFC"/>
              </a:highlight>
            </a:endParaRPr>
          </a:p>
          <a:p>
            <a:pPr lvl="0"/>
            <a:endParaRPr lang="en-US" dirty="0">
              <a:highlight>
                <a:srgbClr val="FEFCFC"/>
              </a:highlight>
            </a:endParaRPr>
          </a:p>
          <a:p>
            <a:pPr marL="0" lvl="0" indent="0">
              <a:buNone/>
            </a:pPr>
            <a:endParaRPr lang="en-US" dirty="0">
              <a:highlight>
                <a:srgbClr val="FEFCFC"/>
              </a:highlight>
            </a:endParaRPr>
          </a:p>
          <a:p>
            <a:pPr marL="0" indent="0">
              <a:buFont typeface="Arial" panose="020B0604020202020204" pitchFamily="34" charset="0"/>
              <a:buNone/>
            </a:pPr>
            <a:r>
              <a:rPr lang="en-US" b="1" dirty="0">
                <a:solidFill>
                  <a:schemeClr val="bg1"/>
                </a:solidFill>
                <a:highlight>
                  <a:srgbClr val="FEFCFC"/>
                </a:highlight>
                <a:latin typeface="Arial" panose="020B0604020202020204" pitchFamily="34" charset="0"/>
                <a:cs typeface="Arial" panose="020B0604020202020204" pitchFamily="34" charset="0"/>
              </a:rPr>
              <a:t> </a:t>
            </a:r>
          </a:p>
        </p:txBody>
      </p:sp>
      <p:sp>
        <p:nvSpPr>
          <p:cNvPr id="10" name="Content Placeholder 1">
            <a:extLst>
              <a:ext uri="{FF2B5EF4-FFF2-40B4-BE49-F238E27FC236}">
                <a16:creationId xmlns:a16="http://schemas.microsoft.com/office/drawing/2014/main" id="{3731C546-B6BA-4DFC-ADDB-81A2F9BC5315}"/>
              </a:ext>
            </a:extLst>
          </p:cNvPr>
          <p:cNvSpPr txBox="1">
            <a:spLocks/>
          </p:cNvSpPr>
          <p:nvPr/>
        </p:nvSpPr>
        <p:spPr>
          <a:xfrm>
            <a:off x="423863" y="3995187"/>
            <a:ext cx="6344685" cy="1574790"/>
          </a:xfrm>
          <a:prstGeom prst="rect">
            <a:avLst/>
          </a:prstGeom>
        </p:spPr>
        <p:txBody>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6000" lvl="0" indent="-216000"/>
            <a:r>
              <a:rPr lang="en-US" dirty="0">
                <a:highlight>
                  <a:srgbClr val="FEFCFC"/>
                </a:highlight>
              </a:rPr>
              <a:t>Senescent p21-positive hepatocytes:</a:t>
            </a:r>
          </a:p>
          <a:p>
            <a:pPr marL="616050" lvl="1" indent="-216000"/>
            <a:r>
              <a:rPr lang="en-US" dirty="0">
                <a:highlight>
                  <a:srgbClr val="FEFCFC"/>
                </a:highlight>
              </a:rPr>
              <a:t>Predicted advanced fibrosis</a:t>
            </a:r>
          </a:p>
          <a:p>
            <a:pPr marL="616050" lvl="1" indent="-216000"/>
            <a:r>
              <a:rPr lang="en-US" dirty="0">
                <a:highlight>
                  <a:srgbClr val="FEFCFC"/>
                </a:highlight>
              </a:rPr>
              <a:t>Correlated with GGT and ALP levels</a:t>
            </a:r>
          </a:p>
          <a:p>
            <a:pPr marL="216000" lvl="0" indent="-216000"/>
            <a:r>
              <a:rPr lang="en-US" dirty="0">
                <a:highlight>
                  <a:srgbClr val="FEFCFC"/>
                </a:highlight>
              </a:rPr>
              <a:t>Baseline parenchyma ductular </a:t>
            </a:r>
            <a:br>
              <a:rPr lang="en-US" dirty="0">
                <a:highlight>
                  <a:srgbClr val="FEFCFC"/>
                </a:highlight>
              </a:rPr>
            </a:br>
            <a:r>
              <a:rPr lang="en-US" dirty="0">
                <a:highlight>
                  <a:srgbClr val="FEFCFC"/>
                </a:highlight>
              </a:rPr>
              <a:t>structures correlated with:</a:t>
            </a:r>
          </a:p>
          <a:p>
            <a:pPr marL="616050" lvl="1" indent="-216000"/>
            <a:r>
              <a:rPr lang="en-US" dirty="0">
                <a:highlight>
                  <a:srgbClr val="FEFCFC"/>
                </a:highlight>
              </a:rPr>
              <a:t>Progression ≥1 fibrosis stage </a:t>
            </a:r>
            <a:br>
              <a:rPr lang="en-US" dirty="0">
                <a:highlight>
                  <a:srgbClr val="FEFCFC"/>
                </a:highlight>
              </a:rPr>
            </a:br>
            <a:r>
              <a:rPr lang="en-US" dirty="0">
                <a:highlight>
                  <a:srgbClr val="FEFCFC"/>
                </a:highlight>
              </a:rPr>
              <a:t>(35% vs 6%, p&lt;0.05)</a:t>
            </a:r>
          </a:p>
          <a:p>
            <a:pPr marL="616050" lvl="1" indent="-216000"/>
            <a:r>
              <a:rPr lang="en-US" dirty="0">
                <a:highlight>
                  <a:srgbClr val="FEFCFC"/>
                </a:highlight>
              </a:rPr>
              <a:t>Increased AST and ALT</a:t>
            </a:r>
          </a:p>
        </p:txBody>
      </p:sp>
      <p:grpSp>
        <p:nvGrpSpPr>
          <p:cNvPr id="2" name="Group 1">
            <a:extLst>
              <a:ext uri="{FF2B5EF4-FFF2-40B4-BE49-F238E27FC236}">
                <a16:creationId xmlns:a16="http://schemas.microsoft.com/office/drawing/2014/main" id="{4ECE5EBD-8758-4794-9AAE-EFE1ECFCEB82}"/>
              </a:ext>
            </a:extLst>
          </p:cNvPr>
          <p:cNvGrpSpPr/>
          <p:nvPr/>
        </p:nvGrpSpPr>
        <p:grpSpPr>
          <a:xfrm>
            <a:off x="5025941" y="1628800"/>
            <a:ext cx="7007471" cy="4229712"/>
            <a:chOff x="12288893" y="1864326"/>
            <a:chExt cx="8273147" cy="4993674"/>
          </a:xfrm>
        </p:grpSpPr>
        <p:pic>
          <p:nvPicPr>
            <p:cNvPr id="16" name="Picture 15">
              <a:extLst>
                <a:ext uri="{FF2B5EF4-FFF2-40B4-BE49-F238E27FC236}">
                  <a16:creationId xmlns:a16="http://schemas.microsoft.com/office/drawing/2014/main" id="{A7F24D52-635E-4F2F-A8BE-B21BF08222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408405" y="1981946"/>
              <a:ext cx="8153635" cy="4876054"/>
            </a:xfrm>
            <a:prstGeom prst="rect">
              <a:avLst/>
            </a:prstGeom>
          </p:spPr>
        </p:pic>
        <p:sp>
          <p:nvSpPr>
            <p:cNvPr id="3" name="TextBox 2">
              <a:extLst>
                <a:ext uri="{FF2B5EF4-FFF2-40B4-BE49-F238E27FC236}">
                  <a16:creationId xmlns:a16="http://schemas.microsoft.com/office/drawing/2014/main" id="{2A3B3D7D-F218-4267-86CE-1B47BCF2F9ED}"/>
                </a:ext>
              </a:extLst>
            </p:cNvPr>
            <p:cNvSpPr txBox="1"/>
            <p:nvPr/>
          </p:nvSpPr>
          <p:spPr>
            <a:xfrm>
              <a:off x="12691731" y="1864326"/>
              <a:ext cx="1574470" cy="338554"/>
            </a:xfrm>
            <a:prstGeom prst="rect">
              <a:avLst/>
            </a:prstGeom>
            <a:solidFill>
              <a:schemeClr val="bg1"/>
            </a:solidFill>
          </p:spPr>
          <p:txBody>
            <a:bodyPr wrap="none" rtlCol="0">
              <a:spAutoFit/>
            </a:bodyPr>
            <a:lstStyle/>
            <a:p>
              <a:r>
                <a:rPr lang="en-GB" sz="1600" dirty="0" err="1"/>
                <a:t>Picro</a:t>
              </a:r>
              <a:r>
                <a:rPr lang="en-GB" sz="1600" dirty="0"/>
                <a:t> Sirius red</a:t>
              </a:r>
            </a:p>
          </p:txBody>
        </p:sp>
        <p:sp>
          <p:nvSpPr>
            <p:cNvPr id="11" name="TextBox 10">
              <a:extLst>
                <a:ext uri="{FF2B5EF4-FFF2-40B4-BE49-F238E27FC236}">
                  <a16:creationId xmlns:a16="http://schemas.microsoft.com/office/drawing/2014/main" id="{5C718D67-31AB-4167-821F-4919F21C9066}"/>
                </a:ext>
              </a:extLst>
            </p:cNvPr>
            <p:cNvSpPr txBox="1"/>
            <p:nvPr/>
          </p:nvSpPr>
          <p:spPr>
            <a:xfrm>
              <a:off x="14933514" y="1864326"/>
              <a:ext cx="1119216" cy="338554"/>
            </a:xfrm>
            <a:prstGeom prst="rect">
              <a:avLst/>
            </a:prstGeom>
            <a:solidFill>
              <a:schemeClr val="bg1"/>
            </a:solidFill>
          </p:spPr>
          <p:txBody>
            <a:bodyPr wrap="none" rtlCol="0">
              <a:spAutoFit/>
            </a:bodyPr>
            <a:lstStyle/>
            <a:p>
              <a:r>
                <a:rPr lang="en-GB" sz="1600" dirty="0"/>
                <a:t>Keratin 19</a:t>
              </a:r>
            </a:p>
          </p:txBody>
        </p:sp>
        <p:sp>
          <p:nvSpPr>
            <p:cNvPr id="13" name="TextBox 12">
              <a:extLst>
                <a:ext uri="{FF2B5EF4-FFF2-40B4-BE49-F238E27FC236}">
                  <a16:creationId xmlns:a16="http://schemas.microsoft.com/office/drawing/2014/main" id="{34CEBBBF-43B9-4F2C-A81A-2DE8717C20BA}"/>
                </a:ext>
              </a:extLst>
            </p:cNvPr>
            <p:cNvSpPr txBox="1"/>
            <p:nvPr/>
          </p:nvSpPr>
          <p:spPr>
            <a:xfrm>
              <a:off x="16917361" y="1864326"/>
              <a:ext cx="1119216" cy="338554"/>
            </a:xfrm>
            <a:prstGeom prst="rect">
              <a:avLst/>
            </a:prstGeom>
            <a:solidFill>
              <a:schemeClr val="bg1"/>
            </a:solidFill>
          </p:spPr>
          <p:txBody>
            <a:bodyPr wrap="none" rtlCol="0">
              <a:spAutoFit/>
            </a:bodyPr>
            <a:lstStyle/>
            <a:p>
              <a:r>
                <a:rPr lang="en-GB" sz="1600" dirty="0"/>
                <a:t>Keratin 19</a:t>
              </a:r>
            </a:p>
          </p:txBody>
        </p:sp>
        <p:sp>
          <p:nvSpPr>
            <p:cNvPr id="14" name="TextBox 13">
              <a:extLst>
                <a:ext uri="{FF2B5EF4-FFF2-40B4-BE49-F238E27FC236}">
                  <a16:creationId xmlns:a16="http://schemas.microsoft.com/office/drawing/2014/main" id="{C63C9DBB-B310-4847-8BD9-DA736B403A01}"/>
                </a:ext>
              </a:extLst>
            </p:cNvPr>
            <p:cNvSpPr txBox="1"/>
            <p:nvPr/>
          </p:nvSpPr>
          <p:spPr>
            <a:xfrm>
              <a:off x="14196994" y="5137803"/>
              <a:ext cx="2521844" cy="276999"/>
            </a:xfrm>
            <a:prstGeom prst="rect">
              <a:avLst/>
            </a:prstGeom>
            <a:solidFill>
              <a:schemeClr val="bg1"/>
            </a:solidFill>
          </p:spPr>
          <p:txBody>
            <a:bodyPr wrap="none" rtlCol="0">
              <a:spAutoFit/>
            </a:bodyPr>
            <a:lstStyle/>
            <a:p>
              <a:r>
                <a:rPr lang="en-GB" sz="1200" dirty="0"/>
                <a:t>Ductular structures in parenchyma</a:t>
              </a:r>
            </a:p>
          </p:txBody>
        </p:sp>
        <p:sp>
          <p:nvSpPr>
            <p:cNvPr id="17" name="TextBox 16">
              <a:extLst>
                <a:ext uri="{FF2B5EF4-FFF2-40B4-BE49-F238E27FC236}">
                  <a16:creationId xmlns:a16="http://schemas.microsoft.com/office/drawing/2014/main" id="{A9B012DC-58AD-4E79-A2C1-AF6A0F32B189}"/>
                </a:ext>
              </a:extLst>
            </p:cNvPr>
            <p:cNvSpPr txBox="1"/>
            <p:nvPr/>
          </p:nvSpPr>
          <p:spPr>
            <a:xfrm>
              <a:off x="12957125" y="5137803"/>
              <a:ext cx="1029449" cy="276999"/>
            </a:xfrm>
            <a:prstGeom prst="rect">
              <a:avLst/>
            </a:prstGeom>
            <a:solidFill>
              <a:schemeClr val="bg1"/>
            </a:solidFill>
          </p:spPr>
          <p:txBody>
            <a:bodyPr wrap="none" rtlCol="0">
              <a:spAutoFit/>
            </a:bodyPr>
            <a:lstStyle/>
            <a:p>
              <a:r>
                <a:rPr lang="en-GB" sz="1200" dirty="0"/>
                <a:t>Portal HPCs</a:t>
              </a:r>
            </a:p>
          </p:txBody>
        </p:sp>
        <p:sp>
          <p:nvSpPr>
            <p:cNvPr id="19" name="TextBox 18">
              <a:extLst>
                <a:ext uri="{FF2B5EF4-FFF2-40B4-BE49-F238E27FC236}">
                  <a16:creationId xmlns:a16="http://schemas.microsoft.com/office/drawing/2014/main" id="{EDE35982-8FC6-4C41-95D4-3D8D837E9B19}"/>
                </a:ext>
              </a:extLst>
            </p:cNvPr>
            <p:cNvSpPr txBox="1"/>
            <p:nvPr/>
          </p:nvSpPr>
          <p:spPr>
            <a:xfrm>
              <a:off x="19160348" y="1864326"/>
              <a:ext cx="537326" cy="338554"/>
            </a:xfrm>
            <a:prstGeom prst="rect">
              <a:avLst/>
            </a:prstGeom>
            <a:solidFill>
              <a:schemeClr val="bg1"/>
            </a:solidFill>
          </p:spPr>
          <p:txBody>
            <a:bodyPr wrap="none" rtlCol="0">
              <a:spAutoFit/>
            </a:bodyPr>
            <a:lstStyle/>
            <a:p>
              <a:r>
                <a:rPr lang="en-GB" sz="1600" dirty="0"/>
                <a:t>p21</a:t>
              </a:r>
            </a:p>
          </p:txBody>
        </p:sp>
        <p:sp>
          <p:nvSpPr>
            <p:cNvPr id="20" name="TextBox 19">
              <a:extLst>
                <a:ext uri="{FF2B5EF4-FFF2-40B4-BE49-F238E27FC236}">
                  <a16:creationId xmlns:a16="http://schemas.microsoft.com/office/drawing/2014/main" id="{4A84DA53-146C-465C-B092-1038D3F4F391}"/>
                </a:ext>
              </a:extLst>
            </p:cNvPr>
            <p:cNvSpPr txBox="1"/>
            <p:nvPr/>
          </p:nvSpPr>
          <p:spPr>
            <a:xfrm>
              <a:off x="17462864" y="5137803"/>
              <a:ext cx="1939955" cy="276999"/>
            </a:xfrm>
            <a:prstGeom prst="rect">
              <a:avLst/>
            </a:prstGeom>
            <a:solidFill>
              <a:schemeClr val="bg1"/>
            </a:solidFill>
          </p:spPr>
          <p:txBody>
            <a:bodyPr wrap="none" rtlCol="0">
              <a:spAutoFit/>
            </a:bodyPr>
            <a:lstStyle/>
            <a:p>
              <a:r>
                <a:rPr lang="en-GB" sz="1200" dirty="0"/>
                <a:t>Parenchymal senescence</a:t>
              </a:r>
            </a:p>
          </p:txBody>
        </p:sp>
        <p:sp>
          <p:nvSpPr>
            <p:cNvPr id="24" name="TextBox 23">
              <a:extLst>
                <a:ext uri="{FF2B5EF4-FFF2-40B4-BE49-F238E27FC236}">
                  <a16:creationId xmlns:a16="http://schemas.microsoft.com/office/drawing/2014/main" id="{47D37A38-5E16-4BFF-98A0-A864DFE959A0}"/>
                </a:ext>
              </a:extLst>
            </p:cNvPr>
            <p:cNvSpPr txBox="1"/>
            <p:nvPr/>
          </p:nvSpPr>
          <p:spPr>
            <a:xfrm rot="16200000">
              <a:off x="11912829" y="4273058"/>
              <a:ext cx="1059906" cy="307776"/>
            </a:xfrm>
            <a:prstGeom prst="rect">
              <a:avLst/>
            </a:prstGeom>
            <a:solidFill>
              <a:schemeClr val="bg1"/>
            </a:solidFill>
          </p:spPr>
          <p:txBody>
            <a:bodyPr wrap="none" rtlCol="0">
              <a:spAutoFit/>
            </a:bodyPr>
            <a:lstStyle/>
            <a:p>
              <a:r>
                <a:rPr lang="en-GB" sz="1400" dirty="0"/>
                <a:t>Progressor</a:t>
              </a:r>
            </a:p>
          </p:txBody>
        </p:sp>
        <p:sp>
          <p:nvSpPr>
            <p:cNvPr id="25" name="TextBox 24">
              <a:extLst>
                <a:ext uri="{FF2B5EF4-FFF2-40B4-BE49-F238E27FC236}">
                  <a16:creationId xmlns:a16="http://schemas.microsoft.com/office/drawing/2014/main" id="{4BC3E373-EF3E-4CDD-ACBC-428B482B7BA1}"/>
                </a:ext>
              </a:extLst>
            </p:cNvPr>
            <p:cNvSpPr txBox="1"/>
            <p:nvPr/>
          </p:nvSpPr>
          <p:spPr>
            <a:xfrm rot="16200000">
              <a:off x="11729284" y="2894658"/>
              <a:ext cx="1426994" cy="307776"/>
            </a:xfrm>
            <a:prstGeom prst="rect">
              <a:avLst/>
            </a:prstGeom>
            <a:solidFill>
              <a:schemeClr val="bg1"/>
            </a:solidFill>
          </p:spPr>
          <p:txBody>
            <a:bodyPr wrap="none" rtlCol="0">
              <a:spAutoFit/>
            </a:bodyPr>
            <a:lstStyle/>
            <a:p>
              <a:r>
                <a:rPr lang="en-GB" sz="1400" dirty="0"/>
                <a:t>Non-progressor</a:t>
              </a:r>
            </a:p>
          </p:txBody>
        </p:sp>
      </p:grpSp>
    </p:spTree>
    <p:extLst>
      <p:ext uri="{BB962C8B-B14F-4D97-AF65-F5344CB8AC3E}">
        <p14:creationId xmlns:p14="http://schemas.microsoft.com/office/powerpoint/2010/main" val="1373707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0" ma:contentTypeDescription="Create a new document." ma:contentTypeScope="" ma:versionID="2d6c107b1119d96e5371ce417dd20e1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e3cae602cf0cbbfe18684b4c4b072ed"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C213EB-C68F-4542-9CF7-BAF16BD2F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89176F-A8AE-45EE-BEE8-50C3F078B65E}">
  <ds:schemaRefs>
    <ds:schemaRef ds:uri="http://schemas.microsoft.com/sharepoint/v3/contenttype/forms"/>
  </ds:schemaRefs>
</ds:datastoreItem>
</file>

<file path=customXml/itemProps3.xml><?xml version="1.0" encoding="utf-8"?>
<ds:datastoreItem xmlns:ds="http://schemas.openxmlformats.org/officeDocument/2006/customXml" ds:itemID="{DC655285-0295-4DC9-BB3C-AA4FB57D4246}">
  <ds:schemaRefs>
    <ds:schemaRef ds:uri="http://purl.org/dc/terms/"/>
    <ds:schemaRef ds:uri="8b4f0aa6-f811-4d6e-9450-92a67e22359a"/>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7a3f0d49-cb9d-4d28-b6b4-cb24b886583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8051</TotalTime>
  <Words>5059</Words>
  <Application>Microsoft Office PowerPoint</Application>
  <PresentationFormat>Widescreen</PresentationFormat>
  <Paragraphs>904</Paragraphs>
  <Slides>25</Slides>
  <Notes>25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25</vt:i4>
      </vt:variant>
    </vt:vector>
  </HeadingPairs>
  <TitlesOfParts>
    <vt:vector size="33" baseType="lpstr">
      <vt:lpstr>Arial</vt:lpstr>
      <vt:lpstr>Calibri</vt:lpstr>
      <vt:lpstr>Calibri Light</vt:lpstr>
      <vt:lpstr>Times New Roman</vt:lpstr>
      <vt:lpstr>4_blank</vt:lpstr>
      <vt:lpstr>3_blank</vt:lpstr>
      <vt:lpstr>2_blank</vt:lpstr>
      <vt:lpstr>1_blank</vt:lpstr>
      <vt:lpstr>EASL NAFLD Summit 2019 </vt:lpstr>
      <vt:lpstr>About these slides</vt:lpstr>
      <vt:lpstr>Contents</vt:lpstr>
      <vt:lpstr>HSD17B13 and PNPLA3 gene variants exert opposite effects on  non-alcoholic fatty liver phenotypes: Results from the ‘real-life’ FLAG cohort </vt:lpstr>
      <vt:lpstr>HSD17B13 and PNPLA3 gene variants exert opposite effects on  non-alcoholic fatty liver phenotypes: Results from the ‘real-life’ FLAG cohort </vt:lpstr>
      <vt:lpstr>Ablation of high mobility group box-1 in intestinal epithelial cells causes intestinal lipid accumulation and reduced non-alcoholic steatohepatitis</vt:lpstr>
      <vt:lpstr>Ablation of high mobility group box-1 in intestinal epithelial cells causes intestinal lipid accumulation and reduced non-alcoholic steatohepatitis</vt:lpstr>
      <vt:lpstr>Ductular reaction (DR) predicts the progression of non-alcoholic fatty  liver disease</vt:lpstr>
      <vt:lpstr>Ductular reaction (DR) predicts the progression of non-alcoholic fatty  liver disease</vt:lpstr>
      <vt:lpstr>Ductular reaction (DR) predicts the progression of non-alcoholic fatty  liver disease</vt:lpstr>
      <vt:lpstr>Metagenomics and molecular phenomics of obesity and hepatic steatosis</vt:lpstr>
      <vt:lpstr>Metagenomics and molecular phenomics of obesity and hepatic steatosis</vt:lpstr>
      <vt:lpstr>Myeloid cell-derived osteopontin (OPN) protects from diet-induced  non-alcoholic fatty liver disease in mice </vt:lpstr>
      <vt:lpstr>Myeloid cell-derived osteopontin (OPN) protects from diet-induced  non-alcoholic fatty liver disease in mice </vt:lpstr>
      <vt:lpstr>Hyperferritinaemia and long-term outcomes in NAFLD patients:  A longitudinal multicentre study</vt:lpstr>
      <vt:lpstr>Hyperferritinaemia and long-term outcomes in NAFLD patients:  A longitudinal multicentre study</vt:lpstr>
      <vt:lpstr>Hyperferritinaemia and long-term outcomes in NAFLD patients:  A longitudinal multicentre study</vt:lpstr>
      <vt:lpstr>Inhibition of alpha 2A adrenergic receptors reduces liver inflammation and fibrosis in experimental NASH</vt:lpstr>
      <vt:lpstr>Inhibition of alpha 2A adrenergic receptors reduces liver inflammation and fibrosis in experimental NASH</vt:lpstr>
      <vt:lpstr>Propionic acid intervention in obese Ldlr-/-.Leiden mice attenuates NASH development, but negatively affects cognition</vt:lpstr>
      <vt:lpstr>Propionic acid intervention in obese Ldlr-/-.Leiden mice attenuates NASH development, but negatively affects cognition</vt:lpstr>
      <vt:lpstr>Moderate alcohol consumption is associated with higher grade of liver fibrosis in patients with non-alcoholic fatty liver disease</vt:lpstr>
      <vt:lpstr>Moderate alcohol consumption is associated with higher grade of liver fibrosis in patients with non-alcoholic fatty liver disease</vt:lpstr>
      <vt:lpstr>Establishment of a 3D human liver model to recapitulate NASH  progression in vitro</vt:lpstr>
      <vt:lpstr>Establishment of a 3D human liver model to recapitulate NASH  progression in vitro</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Jamil Bacha</cp:lastModifiedBy>
  <cp:revision>593</cp:revision>
  <dcterms:created xsi:type="dcterms:W3CDTF">2016-10-10T16:35:57Z</dcterms:created>
  <dcterms:modified xsi:type="dcterms:W3CDTF">2019-09-27T09:35:08Z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