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Lst>
  <p:notesMasterIdLst>
    <p:notesMasterId r:id="rId52"/>
  </p:notesMasterIdLst>
  <p:sldIdLst>
    <p:sldId id="366" r:id="rId8"/>
    <p:sldId id="263" r:id="rId9"/>
    <p:sldId id="367" r:id="rId10"/>
    <p:sldId id="368" r:id="rId11"/>
    <p:sldId id="369" r:id="rId12"/>
    <p:sldId id="370" r:id="rId13"/>
    <p:sldId id="457" r:id="rId14"/>
    <p:sldId id="458" r:id="rId15"/>
    <p:sldId id="459" r:id="rId16"/>
    <p:sldId id="460" r:id="rId17"/>
    <p:sldId id="337" r:id="rId18"/>
    <p:sldId id="461" r:id="rId19"/>
    <p:sldId id="371" r:id="rId20"/>
    <p:sldId id="372" r:id="rId21"/>
    <p:sldId id="439" r:id="rId22"/>
    <p:sldId id="440" r:id="rId23"/>
    <p:sldId id="462" r:id="rId24"/>
    <p:sldId id="413" r:id="rId25"/>
    <p:sldId id="441" r:id="rId26"/>
    <p:sldId id="442" r:id="rId27"/>
    <p:sldId id="463" r:id="rId28"/>
    <p:sldId id="348" r:id="rId29"/>
    <p:sldId id="464" r:id="rId30"/>
    <p:sldId id="350" r:id="rId31"/>
    <p:sldId id="426" r:id="rId32"/>
    <p:sldId id="443" r:id="rId33"/>
    <p:sldId id="428" r:id="rId34"/>
    <p:sldId id="425" r:id="rId35"/>
    <p:sldId id="429" r:id="rId36"/>
    <p:sldId id="465" r:id="rId37"/>
    <p:sldId id="466" r:id="rId38"/>
    <p:sldId id="353" r:id="rId39"/>
    <p:sldId id="467" r:id="rId40"/>
    <p:sldId id="468" r:id="rId41"/>
    <p:sldId id="469" r:id="rId42"/>
    <p:sldId id="470" r:id="rId43"/>
    <p:sldId id="471" r:id="rId44"/>
    <p:sldId id="472" r:id="rId45"/>
    <p:sldId id="473" r:id="rId46"/>
    <p:sldId id="474" r:id="rId47"/>
    <p:sldId id="444" r:id="rId48"/>
    <p:sldId id="475" r:id="rId49"/>
    <p:sldId id="437" r:id="rId50"/>
    <p:sldId id="291"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3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mil Bacha" initials="JB" lastIdx="1" clrIdx="6">
    <p:extLst>
      <p:ext uri="{19B8F6BF-5375-455C-9EA6-DF929625EA0E}">
        <p15:presenceInfo xmlns:p15="http://schemas.microsoft.com/office/powerpoint/2012/main" userId="S-1-5-21-2416720587-102252390-449953431-4705"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5"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CDB"/>
    <a:srgbClr val="E7EFEE"/>
    <a:srgbClr val="004A86"/>
    <a:srgbClr val="EB5F17"/>
    <a:srgbClr val="0A9390"/>
    <a:srgbClr val="DC204E"/>
    <a:srgbClr val="F8BE3D"/>
    <a:srgbClr val="D8E9B1"/>
    <a:srgbClr val="9DC93B"/>
    <a:srgbClr val="71C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87437" autoAdjust="0"/>
  </p:normalViewPr>
  <p:slideViewPr>
    <p:cSldViewPr snapToGrid="0">
      <p:cViewPr varScale="1">
        <p:scale>
          <a:sx n="71" d="100"/>
          <a:sy n="71" d="100"/>
        </p:scale>
        <p:origin x="1214" y="67"/>
      </p:cViewPr>
      <p:guideLst>
        <p:guide orient="horz" pos="843"/>
        <p:guide pos="267"/>
        <p:guide pos="7412"/>
        <p:guide pos="381"/>
        <p:guide pos="7299"/>
        <p:guide orient="horz" pos="3987"/>
        <p:guide orient="horz" pos="957"/>
        <p:guide orient="horz" pos="138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1308"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dirty="0"/>
              <a:t>Spain</a:t>
            </a:r>
            <a:r>
              <a:rPr lang="en-US" b="1" baseline="30000" dirty="0"/>
              <a:t>1</a:t>
            </a:r>
          </a:p>
        </c:rich>
      </c:tx>
      <c:layout>
        <c:manualLayout>
          <c:xMode val="edge"/>
          <c:yMode val="edge"/>
          <c:x val="0.48947628828806933"/>
          <c:y val="5.04979013549342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0DA7-40DF-881E-2B4B3BF08B0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5C1-4BD6-B71A-FA5E6A18A4CF}"/>
              </c:ext>
            </c:extLst>
          </c:dPt>
          <c:dPt>
            <c:idx val="2"/>
            <c:invertIfNegative val="0"/>
            <c:bubble3D val="0"/>
            <c:spPr>
              <a:solidFill>
                <a:srgbClr val="9DC93B"/>
              </a:solidFill>
              <a:ln>
                <a:noFill/>
              </a:ln>
              <a:effectLst/>
            </c:spPr>
            <c:extLst>
              <c:ext xmlns:c16="http://schemas.microsoft.com/office/drawing/2014/chart" uri="{C3380CC4-5D6E-409C-BE32-E72D297353CC}">
                <c16:uniqueId val="{00000004-75C1-4BD6-B71A-FA5E6A18A4C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Anti-infectives</c:v>
                </c:pt>
                <c:pt idx="1">
                  <c:v>Nervous system 
drugs</c:v>
                </c:pt>
                <c:pt idx="2">
                  <c:v>Musculoskeletal drugs</c:v>
                </c:pt>
              </c:strCache>
            </c:strRef>
          </c:cat>
          <c:val>
            <c:numRef>
              <c:f>Sheet1!$B$2:$B$4</c:f>
              <c:numCache>
                <c:formatCode>General</c:formatCode>
                <c:ptCount val="3"/>
                <c:pt idx="0">
                  <c:v>32</c:v>
                </c:pt>
                <c:pt idx="1">
                  <c:v>17</c:v>
                </c:pt>
                <c:pt idx="2">
                  <c:v>17</c:v>
                </c:pt>
              </c:numCache>
            </c:numRef>
          </c:val>
          <c:extLst>
            <c:ext xmlns:c16="http://schemas.microsoft.com/office/drawing/2014/chart" uri="{C3380CC4-5D6E-409C-BE32-E72D297353CC}">
              <c16:uniqueId val="{00000000-75C1-4BD6-B71A-FA5E6A18A4CF}"/>
            </c:ext>
          </c:extLst>
        </c:ser>
        <c:dLbls>
          <c:dLblPos val="outEnd"/>
          <c:showLegendKey val="0"/>
          <c:showVal val="1"/>
          <c:showCatName val="0"/>
          <c:showSerName val="0"/>
          <c:showPercent val="0"/>
          <c:showBubbleSize val="0"/>
        </c:dLbls>
        <c:gapWidth val="87"/>
        <c:overlap val="-27"/>
        <c:axId val="726318128"/>
        <c:axId val="726315176"/>
      </c:barChart>
      <c:catAx>
        <c:axId val="72631812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26315176"/>
        <c:crosses val="autoZero"/>
        <c:auto val="1"/>
        <c:lblAlgn val="ctr"/>
        <c:lblOffset val="100"/>
        <c:noMultiLvlLbl val="0"/>
      </c:catAx>
      <c:valAx>
        <c:axId val="726315176"/>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a:t>Total population (%)</a:t>
                </a:r>
              </a:p>
            </c:rich>
          </c:tx>
          <c:layout>
            <c:manualLayout>
              <c:xMode val="edge"/>
              <c:yMode val="edge"/>
              <c:x val="1.5715807875476797E-2"/>
              <c:y val="0.1671595845016771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263181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dirty="0"/>
              <a:t>USA</a:t>
            </a:r>
            <a:r>
              <a:rPr lang="en-US" b="1" baseline="30000" dirty="0"/>
              <a:t>2</a:t>
            </a:r>
          </a:p>
        </c:rich>
      </c:tx>
      <c:layout>
        <c:manualLayout>
          <c:xMode val="edge"/>
          <c:yMode val="edge"/>
          <c:x val="0.50466461285291953"/>
          <c:y val="5.04979013549342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936315558361638"/>
          <c:y val="0.1881555780697555"/>
          <c:w val="0.84377867018777264"/>
          <c:h val="0.6177809870232322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5725-4CC6-A798-D52C2351EA4F}"/>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1-6169-4ED3-89B8-0595195CBC9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6169-4ED3-89B8-0595195CBC9F}"/>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0-746D-41B3-9B2E-CF88B409E36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Anti- infectives</c:v>
                </c:pt>
                <c:pt idx="1">
                  <c:v>HDS</c:v>
                </c:pt>
                <c:pt idx="2">
                  <c:v>CV drugs</c:v>
                </c:pt>
                <c:pt idx="3">
                  <c:v>Anti- neoplastics</c:v>
                </c:pt>
              </c:strCache>
            </c:strRef>
          </c:cat>
          <c:val>
            <c:numRef>
              <c:f>Sheet1!$B$2:$B$5</c:f>
              <c:numCache>
                <c:formatCode>General</c:formatCode>
                <c:ptCount val="4"/>
                <c:pt idx="0">
                  <c:v>45</c:v>
                </c:pt>
                <c:pt idx="1">
                  <c:v>16</c:v>
                </c:pt>
                <c:pt idx="2">
                  <c:v>10</c:v>
                </c:pt>
                <c:pt idx="3">
                  <c:v>5</c:v>
                </c:pt>
              </c:numCache>
            </c:numRef>
          </c:val>
          <c:extLst>
            <c:ext xmlns:c16="http://schemas.microsoft.com/office/drawing/2014/chart" uri="{C3380CC4-5D6E-409C-BE32-E72D297353CC}">
              <c16:uniqueId val="{00000004-6169-4ED3-89B8-0595195CBC9F}"/>
            </c:ext>
          </c:extLst>
        </c:ser>
        <c:dLbls>
          <c:dLblPos val="outEnd"/>
          <c:showLegendKey val="0"/>
          <c:showVal val="1"/>
          <c:showCatName val="0"/>
          <c:showSerName val="0"/>
          <c:showPercent val="0"/>
          <c:showBubbleSize val="0"/>
        </c:dLbls>
        <c:gapWidth val="87"/>
        <c:overlap val="-27"/>
        <c:axId val="726318128"/>
        <c:axId val="726315176"/>
      </c:barChart>
      <c:catAx>
        <c:axId val="72631812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26315176"/>
        <c:crosses val="autoZero"/>
        <c:auto val="1"/>
        <c:lblAlgn val="ctr"/>
        <c:lblOffset val="100"/>
        <c:noMultiLvlLbl val="0"/>
      </c:catAx>
      <c:valAx>
        <c:axId val="726315176"/>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a:t>Total population (%)</a:t>
                </a:r>
              </a:p>
            </c:rich>
          </c:tx>
          <c:layout>
            <c:manualLayout>
              <c:xMode val="edge"/>
              <c:yMode val="edge"/>
              <c:x val="1.5715807875476797E-2"/>
              <c:y val="0.1671595845016771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263181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dirty="0"/>
              <a:t>Latin America</a:t>
            </a:r>
            <a:r>
              <a:rPr lang="en-US" b="1" baseline="30000" dirty="0"/>
              <a:t>3</a:t>
            </a:r>
          </a:p>
        </c:rich>
      </c:tx>
      <c:layout>
        <c:manualLayout>
          <c:xMode val="edge"/>
          <c:yMode val="edge"/>
          <c:x val="0.4071591127328596"/>
          <c:y val="5.04979013549342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1D498B"/>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9110-412B-91B1-CDB889E0668B}"/>
              </c:ext>
            </c:extLst>
          </c:dPt>
          <c:dPt>
            <c:idx val="1"/>
            <c:invertIfNegative val="0"/>
            <c:bubble3D val="0"/>
            <c:spPr>
              <a:solidFill>
                <a:srgbClr val="1D498B"/>
              </a:solidFill>
              <a:ln>
                <a:noFill/>
              </a:ln>
              <a:effectLst/>
            </c:spPr>
            <c:extLst>
              <c:ext xmlns:c16="http://schemas.microsoft.com/office/drawing/2014/chart" uri="{C3380CC4-5D6E-409C-BE32-E72D297353CC}">
                <c16:uniqueId val="{00000003-75C1-4BD6-B71A-FA5E6A18A4CF}"/>
              </c:ext>
            </c:extLst>
          </c:dPt>
          <c:dPt>
            <c:idx val="2"/>
            <c:invertIfNegative val="0"/>
            <c:bubble3D val="0"/>
            <c:spPr>
              <a:solidFill>
                <a:srgbClr val="6693B7"/>
              </a:solidFill>
              <a:ln>
                <a:noFill/>
              </a:ln>
              <a:effectLst/>
            </c:spPr>
            <c:extLst>
              <c:ext xmlns:c16="http://schemas.microsoft.com/office/drawing/2014/chart" uri="{C3380CC4-5D6E-409C-BE32-E72D297353CC}">
                <c16:uniqueId val="{00000004-75C1-4BD6-B71A-FA5E6A18A4C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NSAIDs</c:v>
                </c:pt>
                <c:pt idx="1">
                  <c:v>Anti-infectives</c:v>
                </c:pt>
                <c:pt idx="2">
                  <c:v>Anti-androgens</c:v>
                </c:pt>
              </c:strCache>
            </c:strRef>
          </c:cat>
          <c:val>
            <c:numRef>
              <c:f>Sheet1!$B$2:$B$4</c:f>
              <c:numCache>
                <c:formatCode>General</c:formatCode>
                <c:ptCount val="3"/>
                <c:pt idx="0">
                  <c:v>32</c:v>
                </c:pt>
                <c:pt idx="1">
                  <c:v>19</c:v>
                </c:pt>
                <c:pt idx="2">
                  <c:v>16</c:v>
                </c:pt>
              </c:numCache>
            </c:numRef>
          </c:val>
          <c:extLst>
            <c:ext xmlns:c16="http://schemas.microsoft.com/office/drawing/2014/chart" uri="{C3380CC4-5D6E-409C-BE32-E72D297353CC}">
              <c16:uniqueId val="{00000000-75C1-4BD6-B71A-FA5E6A18A4CF}"/>
            </c:ext>
          </c:extLst>
        </c:ser>
        <c:dLbls>
          <c:dLblPos val="outEnd"/>
          <c:showLegendKey val="0"/>
          <c:showVal val="1"/>
          <c:showCatName val="0"/>
          <c:showSerName val="0"/>
          <c:showPercent val="0"/>
          <c:showBubbleSize val="0"/>
        </c:dLbls>
        <c:gapWidth val="87"/>
        <c:overlap val="-27"/>
        <c:axId val="726318128"/>
        <c:axId val="726315176"/>
      </c:barChart>
      <c:catAx>
        <c:axId val="72631812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26315176"/>
        <c:crosses val="autoZero"/>
        <c:auto val="1"/>
        <c:lblAlgn val="ctr"/>
        <c:lblOffset val="100"/>
        <c:noMultiLvlLbl val="0"/>
      </c:catAx>
      <c:valAx>
        <c:axId val="726315176"/>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a:t>Total population (%)</a:t>
                </a:r>
              </a:p>
            </c:rich>
          </c:tx>
          <c:layout>
            <c:manualLayout>
              <c:xMode val="edge"/>
              <c:yMode val="edge"/>
              <c:x val="1.5715807875476797E-2"/>
              <c:y val="0.1671595845016771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263181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dirty="0"/>
              <a:t>Iceland</a:t>
            </a:r>
            <a:r>
              <a:rPr lang="en-US" b="1" baseline="30000" dirty="0"/>
              <a:t>4</a:t>
            </a:r>
          </a:p>
        </c:rich>
      </c:tx>
      <c:layout>
        <c:manualLayout>
          <c:xMode val="edge"/>
          <c:yMode val="edge"/>
          <c:x val="0.47729602846538216"/>
          <c:y val="5.04979013549342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1011-480C-8BCC-F715A7E65076}"/>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1-6169-4ED3-89B8-0595195CBC9F}"/>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3-6169-4ED3-89B8-0595195CBC9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Anti-infectives</c:v>
                </c:pt>
                <c:pt idx="1">
                  <c:v>HDS</c:v>
                </c:pt>
                <c:pt idx="2">
                  <c:v>ISD</c:v>
                </c:pt>
              </c:strCache>
            </c:strRef>
          </c:cat>
          <c:val>
            <c:numRef>
              <c:f>Sheet1!$B$2:$B$4</c:f>
              <c:numCache>
                <c:formatCode>General</c:formatCode>
                <c:ptCount val="3"/>
                <c:pt idx="0">
                  <c:v>37</c:v>
                </c:pt>
                <c:pt idx="1">
                  <c:v>16</c:v>
                </c:pt>
                <c:pt idx="2">
                  <c:v>10</c:v>
                </c:pt>
              </c:numCache>
            </c:numRef>
          </c:val>
          <c:extLst>
            <c:ext xmlns:c16="http://schemas.microsoft.com/office/drawing/2014/chart" uri="{C3380CC4-5D6E-409C-BE32-E72D297353CC}">
              <c16:uniqueId val="{00000004-6169-4ED3-89B8-0595195CBC9F}"/>
            </c:ext>
          </c:extLst>
        </c:ser>
        <c:dLbls>
          <c:dLblPos val="outEnd"/>
          <c:showLegendKey val="0"/>
          <c:showVal val="1"/>
          <c:showCatName val="0"/>
          <c:showSerName val="0"/>
          <c:showPercent val="0"/>
          <c:showBubbleSize val="0"/>
        </c:dLbls>
        <c:gapWidth val="87"/>
        <c:overlap val="-27"/>
        <c:axId val="726318128"/>
        <c:axId val="726315176"/>
      </c:barChart>
      <c:catAx>
        <c:axId val="72631812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26315176"/>
        <c:crosses val="autoZero"/>
        <c:auto val="1"/>
        <c:lblAlgn val="ctr"/>
        <c:lblOffset val="100"/>
        <c:noMultiLvlLbl val="0"/>
      </c:catAx>
      <c:valAx>
        <c:axId val="726315176"/>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a:t>Total population (%)</a:t>
                </a:r>
              </a:p>
            </c:rich>
          </c:tx>
          <c:layout>
            <c:manualLayout>
              <c:xMode val="edge"/>
              <c:yMode val="edge"/>
              <c:x val="1.5715807875476797E-2"/>
              <c:y val="0.1671595845016771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263181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2.xml"/><Relationship Id="rId1" Type="http://schemas.openxmlformats.org/officeDocument/2006/relationships/slide" Target="../slides/slide6.xml"/><Relationship Id="rId4"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General concepts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Future prospects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New biomarkers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22D6C605-74A3-4690-8278-4A197CC531CC}">
      <dgm:prSet custT="1"/>
      <dgm:spPr>
        <a:solidFill>
          <a:schemeClr val="bg1"/>
        </a:solidFill>
        <a:ln>
          <a:solidFill>
            <a:schemeClr val="tx2"/>
          </a:solidFill>
        </a:ln>
      </dgm:spPr>
      <dgm:t>
        <a:bodyPr/>
        <a:lstStyle/>
        <a:p>
          <a:r>
            <a:rPr lang="en-GB" sz="2000" dirty="0"/>
            <a:t>Unresolved issues</a:t>
          </a:r>
        </a:p>
      </dgm:t>
    </dgm:pt>
    <dgm:pt modelId="{D11B00F9-1581-4EBA-AA6B-4DFB5A1C1D34}" type="parTrans" cxnId="{5AD5353F-8EC5-4D60-912D-252B5E07F532}">
      <dgm:prSet/>
      <dgm:spPr/>
      <dgm:t>
        <a:bodyPr/>
        <a:lstStyle/>
        <a:p>
          <a:endParaRPr lang="en-GB"/>
        </a:p>
      </dgm:t>
    </dgm:pt>
    <dgm:pt modelId="{E60652EB-07B0-4A71-A0E3-2041871EB1A7}" type="sibTrans" cxnId="{5AD5353F-8EC5-4D60-912D-252B5E07F532}">
      <dgm:prSet/>
      <dgm:spPr/>
      <dgm:t>
        <a:bodyPr/>
        <a:lstStyle/>
        <a:p>
          <a:endParaRPr lang="en-GB"/>
        </a:p>
      </dgm:t>
    </dgm:pt>
    <dgm:pt modelId="{E863ACFD-4154-4BE1-B68C-79A5DCB1D54A}">
      <dgm:prSet phldrT="[Text]" custT="1"/>
      <dgm:spPr>
        <a:solidFill>
          <a:schemeClr val="bg1"/>
        </a:solidFill>
        <a:ln>
          <a:solidFill>
            <a:schemeClr val="tx2"/>
          </a:solidFill>
        </a:ln>
      </dgm:spPr>
      <dgm:t>
        <a:bodyPr/>
        <a:lstStyle/>
        <a:p>
          <a:r>
            <a:rPr lang="en-GB" sz="2000" dirty="0"/>
            <a:t>Epidemiology </a:t>
          </a:r>
        </a:p>
      </dgm:t>
    </dgm:pt>
    <dgm:pt modelId="{C0818219-29B7-4330-97BD-857071D81097}" type="parTrans" cxnId="{F1D7C8E1-ACAC-4894-8B22-D3C7F5E0D913}">
      <dgm:prSet/>
      <dgm:spPr/>
      <dgm:t>
        <a:bodyPr/>
        <a:lstStyle/>
        <a:p>
          <a:endParaRPr lang="es-ES"/>
        </a:p>
      </dgm:t>
    </dgm:pt>
    <dgm:pt modelId="{4EDAA913-F3E9-4029-A46D-4C9E554F2BDF}" type="sibTrans" cxnId="{F1D7C8E1-ACAC-4894-8B22-D3C7F5E0D913}">
      <dgm:prSet/>
      <dgm:spPr/>
      <dgm:t>
        <a:bodyPr/>
        <a:lstStyle/>
        <a:p>
          <a:endParaRPr lang="es-ES"/>
        </a:p>
      </dgm:t>
    </dgm:pt>
    <dgm:pt modelId="{858800FE-F566-4AE1-BD74-D249E9B40562}">
      <dgm:prSet custT="1"/>
      <dgm:spPr>
        <a:solidFill>
          <a:schemeClr val="bg1"/>
        </a:solidFill>
        <a:ln>
          <a:solidFill>
            <a:schemeClr val="tx2"/>
          </a:solidFill>
        </a:ln>
      </dgm:spPr>
      <dgm:t>
        <a:bodyPr/>
        <a:lstStyle/>
        <a:p>
          <a:r>
            <a:rPr lang="en-GB" sz="2000" dirty="0"/>
            <a:t>Unmet needs</a:t>
          </a:r>
        </a:p>
      </dgm:t>
    </dgm:pt>
    <dgm:pt modelId="{4BEE1F89-AC3D-44F8-AADB-061422337090}" type="parTrans" cxnId="{A1C0035B-E0F1-427B-9B2D-BC44A32F49D2}">
      <dgm:prSet/>
      <dgm:spPr/>
      <dgm:t>
        <a:bodyPr/>
        <a:lstStyle/>
        <a:p>
          <a:endParaRPr lang="es-ES"/>
        </a:p>
      </dgm:t>
    </dgm:pt>
    <dgm:pt modelId="{1CC2AD69-7790-4BE7-B0E1-C3DAAA5E63D7}" type="sibTrans" cxnId="{A1C0035B-E0F1-427B-9B2D-BC44A32F49D2}">
      <dgm:prSet/>
      <dgm:spPr/>
      <dgm:t>
        <a:bodyPr/>
        <a:lstStyle/>
        <a:p>
          <a:endParaRPr lang="es-ES"/>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custScaleY="108543">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custScaleY="113632">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custScaleY="116558">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custScaleY="117924">
        <dgm:presLayoutVars>
          <dgm:bulletEnabled val="1"/>
        </dgm:presLayoutVars>
      </dgm:prSet>
      <dgm:spPr/>
    </dgm:pt>
  </dgm:ptLst>
  <dgm:cxnLst>
    <dgm:cxn modelId="{B15CE40A-1C4C-418E-8C44-28BE365BDA58}" type="presOf" srcId="{E863ACFD-4154-4BE1-B68C-79A5DCB1D54A}" destId="{32A41B45-68F6-4AC1-9583-5420FD4CFB41}" srcOrd="0" destOrd="1"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5AD5353F-8EC5-4D60-912D-252B5E07F532}" srcId="{8AF71301-04C9-4317-A812-527F2B91A2AD}" destId="{22D6C605-74A3-4690-8278-4A197CC531CC}" srcOrd="1" destOrd="0" parTransId="{D11B00F9-1581-4EBA-AA6B-4DFB5A1C1D34}" sibTransId="{E60652EB-07B0-4A71-A0E3-2041871EB1A7}"/>
    <dgm:cxn modelId="{A1C0035B-E0F1-427B-9B2D-BC44A32F49D2}" srcId="{8AF71301-04C9-4317-A812-527F2B91A2AD}" destId="{858800FE-F566-4AE1-BD74-D249E9B40562}" srcOrd="2" destOrd="0" parTransId="{4BEE1F89-AC3D-44F8-AADB-061422337090}" sibTransId="{1CC2AD69-7790-4BE7-B0E1-C3DAAA5E63D7}"/>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F1D7C8E1-ACAC-4894-8B22-D3C7F5E0D913}" srcId="{89F0AF2C-9BF5-4CF3-9103-6667E274E04F}" destId="{E863ACFD-4154-4BE1-B68C-79A5DCB1D54A}" srcOrd="1" destOrd="0" parTransId="{C0818219-29B7-4330-97BD-857071D81097}" sibTransId="{4EDAA913-F3E9-4029-A46D-4C9E554F2BDF}"/>
    <dgm:cxn modelId="{8B8B44E8-13F8-467F-A274-0203656B81D4}" type="presOf" srcId="{858800FE-F566-4AE1-BD74-D249E9B40562}" destId="{D21E8413-FAB2-4011-AEFD-713AF5902E56}" srcOrd="0" destOrd="2" presId="urn:microsoft.com/office/officeart/2005/8/layout/vList5"/>
    <dgm:cxn modelId="{0F2819F5-58D8-4B1F-AA09-0E93737DF354}" srcId="{8AF71301-04C9-4317-A812-527F2B91A2AD}" destId="{16177A9B-C279-4BF7-B1E1-927F2E24C8AD}" srcOrd="0" destOrd="0" parTransId="{3128C90E-2752-4793-9EEB-0D9957452339}" sibTransId="{C830F3D8-DE4B-4572-9F73-A3D9A7D99F1E}"/>
    <dgm:cxn modelId="{D30C53FB-DD5B-492E-85D4-154B51C7EEF8}" type="presOf" srcId="{22D6C605-74A3-4690-8278-4A197CC531CC}" destId="{D21E8413-FAB2-4011-AEFD-713AF5902E56}" srcOrd="0" destOrd="1" presId="urn:microsoft.com/office/officeart/2005/8/layout/vList5"/>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30041" y="-3071132"/>
          <a:ext cx="965972"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22696"/>
        <a:ext cx="7212165" cy="871662"/>
      </dsp:txXfrm>
    </dsp:sp>
    <dsp:sp modelId="{558480F4-FAA4-434B-AD99-028C17C687B3}">
      <dsp:nvSpPr>
        <dsp:cNvPr id="0" name=""/>
        <dsp:cNvSpPr/>
      </dsp:nvSpPr>
      <dsp:spPr>
        <a:xfrm>
          <a:off x="0" y="2312"/>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974759" cy="1003822"/>
      </dsp:txXfrm>
    </dsp:sp>
    <dsp:sp modelId="{32A41B45-68F6-4AC1-9583-5420FD4CFB41}">
      <dsp:nvSpPr>
        <dsp:cNvPr id="0" name=""/>
        <dsp:cNvSpPr/>
      </dsp:nvSpPr>
      <dsp:spPr>
        <a:xfrm rot="5400000">
          <a:off x="7207397" y="-1903080"/>
          <a:ext cx="1011261"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General concepts</a:t>
          </a:r>
        </a:p>
        <a:p>
          <a:pPr marL="228600" lvl="1" indent="-228600" algn="l" defTabSz="889000">
            <a:lnSpc>
              <a:spcPct val="90000"/>
            </a:lnSpc>
            <a:spcBef>
              <a:spcPct val="0"/>
            </a:spcBef>
            <a:spcAft>
              <a:spcPct val="15000"/>
            </a:spcAft>
            <a:buChar char="•"/>
          </a:pPr>
          <a:r>
            <a:rPr lang="en-GB" sz="2000" kern="1200" dirty="0"/>
            <a:t>Epidemiology </a:t>
          </a:r>
        </a:p>
      </dsp:txBody>
      <dsp:txXfrm rot="-5400000">
        <a:off x="4083368" y="1270315"/>
        <a:ext cx="7209954" cy="912529"/>
      </dsp:txXfrm>
    </dsp:sp>
    <dsp:sp modelId="{CCB8CD55-3C3D-4583-82FB-52AAD531040C}">
      <dsp:nvSpPr>
        <dsp:cNvPr id="0" name=""/>
        <dsp:cNvSpPr/>
      </dsp:nvSpPr>
      <dsp:spPr>
        <a:xfrm>
          <a:off x="0" y="1170364"/>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974759" cy="1003822"/>
      </dsp:txXfrm>
    </dsp:sp>
    <dsp:sp modelId="{00385CE4-843E-44D2-9505-5E0E8F710E48}">
      <dsp:nvSpPr>
        <dsp:cNvPr id="0" name=""/>
        <dsp:cNvSpPr/>
      </dsp:nvSpPr>
      <dsp:spPr>
        <a:xfrm rot="5400000">
          <a:off x="7194377" y="-735028"/>
          <a:ext cx="1037301"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26618"/>
        <a:ext cx="7208683" cy="936027"/>
      </dsp:txXfrm>
    </dsp:sp>
    <dsp:sp modelId="{B75631AB-3EF3-4AB2-9679-609D9E2A97C3}">
      <dsp:nvSpPr>
        <dsp:cNvPr id="0" name=""/>
        <dsp:cNvSpPr/>
      </dsp:nvSpPr>
      <dsp:spPr>
        <a:xfrm>
          <a:off x="0" y="2338416"/>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974759" cy="1003822"/>
      </dsp:txXfrm>
    </dsp:sp>
    <dsp:sp modelId="{D21E8413-FAB2-4011-AEFD-713AF5902E56}">
      <dsp:nvSpPr>
        <dsp:cNvPr id="0" name=""/>
        <dsp:cNvSpPr/>
      </dsp:nvSpPr>
      <dsp:spPr>
        <a:xfrm rot="5400000">
          <a:off x="7188298" y="433023"/>
          <a:ext cx="1049457"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New biomarkers</a:t>
          </a:r>
        </a:p>
        <a:p>
          <a:pPr marL="228600" lvl="1" indent="-228600" algn="l" defTabSz="889000">
            <a:lnSpc>
              <a:spcPct val="90000"/>
            </a:lnSpc>
            <a:spcBef>
              <a:spcPct val="0"/>
            </a:spcBef>
            <a:spcAft>
              <a:spcPct val="15000"/>
            </a:spcAft>
            <a:buChar char="•"/>
          </a:pPr>
          <a:r>
            <a:rPr lang="en-GB" sz="2000" kern="1200" dirty="0"/>
            <a:t>Unresolved issues</a:t>
          </a:r>
        </a:p>
        <a:p>
          <a:pPr marL="228600" lvl="1" indent="-228600" algn="l" defTabSz="889000">
            <a:lnSpc>
              <a:spcPct val="90000"/>
            </a:lnSpc>
            <a:spcBef>
              <a:spcPct val="0"/>
            </a:spcBef>
            <a:spcAft>
              <a:spcPct val="15000"/>
            </a:spcAft>
            <a:buChar char="•"/>
          </a:pPr>
          <a:r>
            <a:rPr lang="en-GB" sz="2000" kern="1200" dirty="0"/>
            <a:t>Unmet needs</a:t>
          </a:r>
        </a:p>
      </dsp:txBody>
      <dsp:txXfrm rot="-5400000">
        <a:off x="4083367" y="3589184"/>
        <a:ext cx="7208090" cy="946997"/>
      </dsp:txXfrm>
    </dsp:sp>
    <dsp:sp modelId="{130C8671-EBD0-4193-93F9-65C6D3CFC47F}">
      <dsp:nvSpPr>
        <dsp:cNvPr id="0" name=""/>
        <dsp:cNvSpPr/>
      </dsp:nvSpPr>
      <dsp:spPr>
        <a:xfrm>
          <a:off x="0" y="3506468"/>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Future prospects</a:t>
          </a:r>
        </a:p>
      </dsp:txBody>
      <dsp:txXfrm>
        <a:off x="54304" y="3560772"/>
        <a:ext cx="3974759"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a:p>
        </p:txBody>
      </p:sp>
    </p:spTree>
    <p:extLst>
      <p:ext uri="{BB962C8B-B14F-4D97-AF65-F5344CB8AC3E}">
        <p14:creationId xmlns:p14="http://schemas.microsoft.com/office/powerpoint/2010/main" val="169832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ALP, alkaline phosphatase; ALT, alanine aminotransferase; TBL, total bilirubin; ULN, upper limit of normal;</a:t>
            </a:r>
          </a:p>
        </p:txBody>
      </p:sp>
      <p:sp>
        <p:nvSpPr>
          <p:cNvPr id="4" name="Slide Number Placeholder 3"/>
          <p:cNvSpPr>
            <a:spLocks noGrp="1"/>
          </p:cNvSpPr>
          <p:nvPr>
            <p:ph type="sldNum" sz="quarter" idx="5"/>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81696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ALP,</a:t>
            </a:r>
            <a:r>
              <a:rPr lang="en-US" sz="1200" i="1" dirty="0"/>
              <a:t> alkaline phosphatase; </a:t>
            </a:r>
            <a:r>
              <a:rPr lang="en-GB" i="1" dirty="0"/>
              <a:t>ALT, alanine aminotransferase; AST, aspartate aminotransferase; AUROC, area under receiver operating characteristic; FDA, US Food &amp; Drug Administration; </a:t>
            </a:r>
            <a:r>
              <a:rPr lang="en-GB" i="1" dirty="0" err="1"/>
              <a:t>nR</a:t>
            </a:r>
            <a:r>
              <a:rPr lang="en-GB" i="1" dirty="0"/>
              <a:t>, new R ratio; TBL, total bilirubin; ULN, upper limit of normal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994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ALP,</a:t>
            </a:r>
            <a:r>
              <a:rPr lang="en-US" sz="1200" i="1" dirty="0"/>
              <a:t> alkaline phosphatase; </a:t>
            </a:r>
            <a:r>
              <a:rPr lang="en-GB" i="1" dirty="0"/>
              <a:t>ALT, alanine aminotransferase; AST, aspartate aminotransferase; AUROC, area under receiver operating characteristic; FDA, US Food &amp; Drug Administration; </a:t>
            </a:r>
            <a:r>
              <a:rPr lang="en-GB" i="1" dirty="0" err="1"/>
              <a:t>nR</a:t>
            </a:r>
            <a:r>
              <a:rPr lang="en-GB" i="1" dirty="0"/>
              <a:t>, new R ratio; TBL, total bilirubin; ULN, upper limit of normal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778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AFBBAD97-B6EA-450E-B34E-10D8644E9459}" type="slidenum">
              <a:rPr lang="en-GB" smtClean="0"/>
              <a:pPr/>
              <a:t>20</a:t>
            </a:fld>
            <a:endParaRPr lang="en-GB"/>
          </a:p>
        </p:txBody>
      </p:sp>
    </p:spTree>
    <p:extLst>
      <p:ext uri="{BB962C8B-B14F-4D97-AF65-F5344CB8AC3E}">
        <p14:creationId xmlns:p14="http://schemas.microsoft.com/office/powerpoint/2010/main" val="57299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ALP,</a:t>
            </a:r>
            <a:r>
              <a:rPr lang="en-US" sz="1200" i="1" dirty="0"/>
              <a:t> alkaline phosphatase; </a:t>
            </a:r>
            <a:r>
              <a:rPr lang="en-GB" i="1" dirty="0"/>
              <a:t>ALT, alanine aminotransferase; AST, aspartate aminotransferase; GGT, gamma-</a:t>
            </a:r>
            <a:r>
              <a:rPr lang="en-GB" i="1" dirty="0" err="1"/>
              <a:t>glutamyltransferase</a:t>
            </a:r>
            <a:r>
              <a:rPr lang="en-GB" i="1" dirty="0"/>
              <a:t>; TBL, total bilirubin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HCV hepatitis C virus; HEV, hepatitis E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CIOMS, Council for International Organizations of Medical Sciences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GWAS, genome-wide association study; HLA, human leukocyte antigen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ALT, alanine aminotransferase; Chol, cholestatic injury pattern; CMV, cytomegalovirus; EBV, Epstein-Barr virus; HAV, hepatitis A virus; HBV, hepatitis B virus; HCV, hepatitis C virus; HDS, herbal and dietary supplements; Hep, hepatocellular injury pattern; HEV, hepatitis E virus; IgG, immunoglobulin G; Mix, mixed injury pattern; OTC, over-the-counter drugs;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36539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ALT, alanine aminotransferase; Chol, cholestatic injury pattern; CMV, cytomegalovirus; EBV, Epstein-Barr virus; HAV, hepatitis A virus; HBV, hepatitis B virus; HCV, hepatitis C virus; HDS, herbal and dietary supplements; Hep, hepatocellular injury pattern; HEV, hepatitis E virus; IgG, immunoglobulin G; Mix, mixed injury pattern; OTC, over-the-counter drugs;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260313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9822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ALT, alanine aminotransferase; Chol, cholestatic injury pattern; CMV, cytomegalovirus; EBV, Epstein-Barr virus; HAV, hepatitis A virus; HBV, hepatitis B virus; HCV, hepatitis C virus; HDS, herbal and dietary supplements; Hep, hepatocellular injury pattern; HEV, hepatitis E virus; IgG, immunoglobulin G; Mix, mixed injury pattern; OTC, over-the-counter drugs;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1997428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ALT, alanine aminotransferase; Chol, cholestatic injury pattern; CMV, cytomegalovirus; EBV, Epstein-Barr virus; HAV, hepatitis A virus; HBV, hepatitis B virus; HCV, hepatitis C virus; HDS, herbal and dietary supplements; Hep, hepatocellular injury pattern; HEV, hepatitis E virus; IgG, immunoglobulin G; Mix, mixed injury pattern; OTC, over-the-counter drugs;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338242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ALT, alanine aminotransferase; Chol, cholestatic injury pattern; CMV, cytomegalovirus; EBV, Epstein-Barr virus; HAV, hepatitis A virus; HBV, hepatitis B virus; HCV, hepatitis C virus; HDS, herbal and dietary supplements; Hep, hepatocellular injury pattern; HEV, hepatitis E virus; IgG, immunoglobulin G; Mix, mixed injury pattern; OTC, over-the-counter drugs; ULN, upper limit of normal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138058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NAC, N-acetylcysteine; UDCA,</a:t>
            </a:r>
            <a:r>
              <a:rPr lang="en-GB" sz="1200" b="0" i="1" kern="1200" dirty="0">
                <a:solidFill>
                  <a:schemeClr val="tx1"/>
                </a:solidFill>
                <a:effectLst/>
                <a:latin typeface="Arial" panose="020B0604020202020204" pitchFamily="34" charset="0"/>
                <a:ea typeface="+mn-ea"/>
                <a:cs typeface="Arial" panose="020B0604020202020204" pitchFamily="34" charset="0"/>
              </a:rPr>
              <a:t> </a:t>
            </a:r>
            <a:r>
              <a:rPr lang="en-GB" sz="1200" b="0" i="1" kern="1200" dirty="0" err="1">
                <a:solidFill>
                  <a:schemeClr val="tx1"/>
                </a:solidFill>
                <a:effectLst/>
                <a:latin typeface="Arial" panose="020B0604020202020204" pitchFamily="34" charset="0"/>
                <a:ea typeface="+mn-ea"/>
                <a:cs typeface="Arial" panose="020B0604020202020204" pitchFamily="34" charset="0"/>
              </a:rPr>
              <a:t>ursodeoxycholic</a:t>
            </a:r>
            <a:r>
              <a:rPr lang="en-GB" sz="1200" b="0" i="1" kern="1200" dirty="0">
                <a:solidFill>
                  <a:schemeClr val="tx1"/>
                </a:solidFill>
                <a:effectLst/>
                <a:latin typeface="Arial" panose="020B0604020202020204" pitchFamily="34" charset="0"/>
                <a:ea typeface="+mn-ea"/>
                <a:cs typeface="Arial" panose="020B0604020202020204" pitchFamily="34" charset="0"/>
              </a:rPr>
              <a:t> acid</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ALF acute liver failure; NAC, N-acetylcysteine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FDA, US Food &amp; Drug Administration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CTLA-4, cytotoxic T-lymphocyte-associated protein 4; PD-L1,</a:t>
            </a:r>
            <a:r>
              <a:rPr lang="en-GB" sz="1200" b="0" i="1" kern="1200" dirty="0">
                <a:solidFill>
                  <a:schemeClr val="tx1"/>
                </a:solidFill>
                <a:effectLst/>
                <a:latin typeface="Arial" panose="020B0604020202020204" pitchFamily="34" charset="0"/>
                <a:ea typeface="+mn-ea"/>
                <a:cs typeface="Arial" panose="020B0604020202020204" pitchFamily="34" charset="0"/>
              </a:rPr>
              <a:t> programmed death-ligand 1</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ERCP, endoscopic retrograde cholangiopancreatography; MRCP, magnetic resonance cholangiopancreatography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RCT, randomized controlled trial; SR, systematic review</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801120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812091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NAFLD, </a:t>
            </a:r>
            <a:r>
              <a:rPr lang="en-GB" i="1" dirty="0" err="1"/>
              <a:t>nonalcoholic</a:t>
            </a:r>
            <a:r>
              <a:rPr lang="en-GB" i="1" dirty="0"/>
              <a:t> fatty liver disease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i="1" dirty="0"/>
              <a:t>ALT, alanine aminotransferase; GLDH, glutamate dehydrogenase; HMGB1, high mobility group box 1; M-CSF1, </a:t>
            </a:r>
            <a:r>
              <a:rPr lang="en-GB" sz="1200" b="0" i="1" kern="1200" dirty="0">
                <a:solidFill>
                  <a:schemeClr val="tx1"/>
                </a:solidFill>
                <a:effectLst/>
                <a:latin typeface="Arial" panose="020B0604020202020204" pitchFamily="34" charset="0"/>
                <a:ea typeface="+mn-ea"/>
                <a:cs typeface="Arial" panose="020B0604020202020204" pitchFamily="34" charset="0"/>
              </a:rPr>
              <a:t>macrophage colony-stimulating factor 1</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171870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EMA, European Medicines Agency; FDA, US Food &amp; Drug Administration; GLDH, glutamate dehydrogenase; HMGB1, high mobility group box 1; M-CSFR, </a:t>
            </a:r>
            <a:r>
              <a:rPr lang="en-GB" sz="1200" b="0" i="1" kern="1200" dirty="0">
                <a:solidFill>
                  <a:schemeClr val="tx1"/>
                </a:solidFill>
                <a:effectLst/>
                <a:latin typeface="Arial" panose="020B0604020202020204" pitchFamily="34" charset="0"/>
                <a:ea typeface="+mn-ea"/>
                <a:cs typeface="Arial" panose="020B0604020202020204" pitchFamily="34" charset="0"/>
              </a:rPr>
              <a:t>macrophage colony-stimulating factor; receptor </a:t>
            </a:r>
            <a:r>
              <a:rPr lang="en-GB" i="1" dirty="0"/>
              <a:t>SAFE-T, Safer And Faster Evidence-based Translation consortium; SDH, succinate dehydrogenase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3678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ALF, acute liver failure; HDS, herbal or dietary supplements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191311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CDR, clinical decision rule; RCT, randomized controlled trial; SR, systematic review</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2846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CDR, clinical decision rule; SR, systematic review</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94537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SR, systematic review</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233693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DAMP, damage-associated molecular-pattern; ER, endoplasmic reticulum</a:t>
            </a:r>
          </a:p>
          <a:p>
            <a:pPr marL="0" indent="0">
              <a:buNone/>
            </a:pP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403457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316379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HDS, herbal or dietary supplements; ISD, immunosuppressant drugs; NSAIDs, non-steroidal anti-inflammatory drugs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324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ACFFF6-5695-478E-B2FB-142B85890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31371" y="1268761"/>
            <a:ext cx="11319104" cy="794373"/>
          </a:xfrm>
        </p:spPr>
        <p:txBody>
          <a:bodyPr anchor="t">
            <a:noAutofit/>
          </a:bodyPr>
          <a:lstStyle>
            <a:lvl1pPr marL="0" indent="0" algn="r">
              <a:buNone/>
              <a:defRPr sz="4000" b="0">
                <a:solidFill>
                  <a:schemeClr val="tx2"/>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0528" y="5733257"/>
            <a:ext cx="2558457" cy="972343"/>
          </a:xfrm>
          <a:prstGeom prst="rect">
            <a:avLst/>
          </a:prstGeom>
        </p:spPr>
      </p:pic>
    </p:spTree>
    <p:extLst>
      <p:ext uri="{BB962C8B-B14F-4D97-AF65-F5344CB8AC3E}">
        <p14:creationId xmlns:p14="http://schemas.microsoft.com/office/powerpoint/2010/main" val="3522875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91"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slide" Target="slide30.xml"/><Relationship Id="rId11" Type="http://schemas.openxmlformats.org/officeDocument/2006/relationships/image" Target="../media/image12.png"/><Relationship Id="rId5" Type="http://schemas.openxmlformats.org/officeDocument/2006/relationships/slide" Target="slide24.xml"/><Relationship Id="rId10" Type="http://schemas.openxmlformats.org/officeDocument/2006/relationships/slide" Target="slide5.xml"/><Relationship Id="rId4" Type="http://schemas.openxmlformats.org/officeDocument/2006/relationships/slide" Target="slide32.xml"/><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092ECC-133E-4A07-9F30-DEF6B54AD7D7}"/>
              </a:ext>
            </a:extLst>
          </p:cNvPr>
          <p:cNvSpPr>
            <a:spLocks noGrp="1"/>
          </p:cNvSpPr>
          <p:nvPr>
            <p:ph type="body" sz="quarter" idx="11"/>
          </p:nvPr>
        </p:nvSpPr>
        <p:spPr/>
        <p:txBody>
          <a:bodyPr/>
          <a:lstStyle/>
          <a:p>
            <a:endParaRPr lang="en-GB"/>
          </a:p>
        </p:txBody>
      </p:sp>
      <p:sp>
        <p:nvSpPr>
          <p:cNvPr id="18" name="Subtitle 17">
            <a:extLst>
              <a:ext uri="{FF2B5EF4-FFF2-40B4-BE49-F238E27FC236}">
                <a16:creationId xmlns:a16="http://schemas.microsoft.com/office/drawing/2014/main" id="{CBF19061-DD7A-4F04-A2AB-D181774DDFAE}"/>
              </a:ext>
            </a:extLst>
          </p:cNvPr>
          <p:cNvSpPr>
            <a:spLocks noGrp="1"/>
          </p:cNvSpPr>
          <p:nvPr>
            <p:ph type="subTitle" idx="1"/>
          </p:nvPr>
        </p:nvSpPr>
        <p:spPr/>
        <p:txBody>
          <a:bodyPr/>
          <a:lstStyle/>
          <a:p>
            <a:r>
              <a:rPr lang="en-GB" dirty="0"/>
              <a:t>Drug-induced liver injury</a:t>
            </a:r>
          </a:p>
          <a:p>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a:t>Clinical Practice Guidelines</a:t>
            </a:r>
            <a:endParaRPr lang="en-GB" dirty="0"/>
          </a:p>
        </p:txBody>
      </p:sp>
    </p:spTree>
    <p:extLst>
      <p:ext uri="{BB962C8B-B14F-4D97-AF65-F5344CB8AC3E}">
        <p14:creationId xmlns:p14="http://schemas.microsoft.com/office/powerpoint/2010/main" val="299338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Evidence </a:t>
            </a:r>
            <a:endParaRPr lang="en-GB" dirty="0">
              <a:solidFill>
                <a:schemeClr val="tx1"/>
              </a:solidFill>
            </a:endParaRPr>
          </a:p>
        </p:txBody>
      </p:sp>
      <p:sp>
        <p:nvSpPr>
          <p:cNvPr id="10"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1. Oxford Centre for Evidence Based Medicine. Levels of evidence (March 2009). Available at: https://www.cebm.net/2009/06/oxford-centre-evidence-based-medicine-levels-evidence-march-2009/. Accessed March 2019; 2. </a:t>
            </a:r>
            <a:r>
              <a:rPr lang="en-US" dirty="0" err="1"/>
              <a:t>Aithal</a:t>
            </a:r>
            <a:r>
              <a:rPr lang="en-US" dirty="0"/>
              <a:t> GP, et al. Clin </a:t>
            </a:r>
            <a:r>
              <a:rPr lang="en-US" dirty="0" err="1"/>
              <a:t>Pharmacol</a:t>
            </a:r>
            <a:r>
              <a:rPr lang="en-US" dirty="0"/>
              <a:t> </a:t>
            </a:r>
            <a:r>
              <a:rPr lang="en-US" dirty="0" err="1"/>
              <a:t>Ther</a:t>
            </a:r>
            <a:r>
              <a:rPr lang="en-US" dirty="0"/>
              <a:t> 2011;89:806–15. </a:t>
            </a: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Level of evidence based on the Oxford Centre for Evidence-based Medicine</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1455150591"/>
              </p:ext>
            </p:extLst>
          </p:nvPr>
        </p:nvGraphicFramePr>
        <p:xfrm>
          <a:off x="423848" y="1958400"/>
          <a:ext cx="11342400" cy="3315840"/>
        </p:xfrm>
        <a:graphic>
          <a:graphicData uri="http://schemas.openxmlformats.org/drawingml/2006/table">
            <a:tbl>
              <a:tblPr firstRow="1" bandRow="1">
                <a:tableStyleId>{5C22544A-7EE6-4342-B048-85BDC9FD1C3A}</a:tableStyleId>
              </a:tblPr>
              <a:tblGrid>
                <a:gridCol w="1018058">
                  <a:extLst>
                    <a:ext uri="{9D8B030D-6E8A-4147-A177-3AD203B41FA5}">
                      <a16:colId xmlns:a16="http://schemas.microsoft.com/office/drawing/2014/main" val="20000"/>
                    </a:ext>
                  </a:extLst>
                </a:gridCol>
                <a:gridCol w="10324342">
                  <a:extLst>
                    <a:ext uri="{9D8B030D-6E8A-4147-A177-3AD203B41FA5}">
                      <a16:colId xmlns:a16="http://schemas.microsoft.com/office/drawing/2014/main" val="20001"/>
                    </a:ext>
                  </a:extLst>
                </a:gridCol>
              </a:tblGrid>
              <a:tr h="103391">
                <a:tc>
                  <a:txBody>
                    <a:bodyPr/>
                    <a:lstStyle/>
                    <a:p>
                      <a:r>
                        <a:rPr lang="en-GB" sz="1600" dirty="0">
                          <a:solidFill>
                            <a:schemeClr val="bg1"/>
                          </a:solidFill>
                          <a:latin typeface="Arial" panose="020B0604020202020204" pitchFamily="34" charset="0"/>
                          <a:cs typeface="Arial" panose="020B0604020202020204" pitchFamily="34" charset="0"/>
                        </a:rPr>
                        <a:t>Level</a:t>
                      </a:r>
                    </a:p>
                  </a:txBody>
                  <a:tcPr marL="90000" marR="90000" marT="28800" marB="28800" anchor="ct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err="1">
                          <a:solidFill>
                            <a:schemeClr val="bg1"/>
                          </a:solidFill>
                          <a:latin typeface="Arial" panose="020B0604020202020204" pitchFamily="34" charset="0"/>
                          <a:cs typeface="Arial" panose="020B0604020202020204" pitchFamily="34" charset="0"/>
                        </a:rPr>
                        <a:t>Differential</a:t>
                      </a:r>
                      <a:r>
                        <a:rPr lang="es-ES" sz="1600" b="1" dirty="0">
                          <a:solidFill>
                            <a:schemeClr val="bg1"/>
                          </a:solidFill>
                          <a:latin typeface="Arial" panose="020B0604020202020204" pitchFamily="34" charset="0"/>
                          <a:cs typeface="Arial" panose="020B0604020202020204" pitchFamily="34" charset="0"/>
                        </a:rPr>
                        <a:t> diagnosis / </a:t>
                      </a:r>
                      <a:r>
                        <a:rPr lang="es-ES" sz="1600" b="1" dirty="0" err="1">
                          <a:solidFill>
                            <a:schemeClr val="bg1"/>
                          </a:solidFill>
                          <a:latin typeface="Arial" panose="020B0604020202020204" pitchFamily="34" charset="0"/>
                          <a:cs typeface="Arial" panose="020B0604020202020204" pitchFamily="34" charset="0"/>
                        </a:rPr>
                        <a:t>symptom</a:t>
                      </a:r>
                      <a:r>
                        <a:rPr lang="es-ES" sz="1600" b="1" dirty="0">
                          <a:solidFill>
                            <a:schemeClr val="bg1"/>
                          </a:solidFill>
                          <a:latin typeface="Arial" panose="020B0604020202020204" pitchFamily="34" charset="0"/>
                          <a:cs typeface="Arial" panose="020B0604020202020204" pitchFamily="34" charset="0"/>
                        </a:rPr>
                        <a:t> </a:t>
                      </a:r>
                      <a:r>
                        <a:rPr lang="es-ES" sz="1600" b="1" dirty="0" err="1">
                          <a:solidFill>
                            <a:schemeClr val="bg1"/>
                          </a:solidFill>
                          <a:latin typeface="Arial" panose="020B0604020202020204" pitchFamily="34" charset="0"/>
                          <a:cs typeface="Arial" panose="020B0604020202020204" pitchFamily="34" charset="0"/>
                        </a:rPr>
                        <a:t>prevalence</a:t>
                      </a:r>
                      <a:r>
                        <a:rPr lang="es-ES" sz="1600" b="1" dirty="0">
                          <a:solidFill>
                            <a:schemeClr val="bg1"/>
                          </a:solidFill>
                          <a:latin typeface="Arial" panose="020B0604020202020204" pitchFamily="34" charset="0"/>
                          <a:cs typeface="Arial" panose="020B0604020202020204" pitchFamily="34" charset="0"/>
                        </a:rPr>
                        <a:t> </a:t>
                      </a:r>
                      <a:r>
                        <a:rPr lang="es-ES" sz="1600" b="1" dirty="0" err="1">
                          <a:solidFill>
                            <a:schemeClr val="bg1"/>
                          </a:solidFill>
                          <a:latin typeface="Arial" panose="020B0604020202020204" pitchFamily="34" charset="0"/>
                          <a:cs typeface="Arial" panose="020B0604020202020204" pitchFamily="34" charset="0"/>
                        </a:rPr>
                        <a:t>study</a:t>
                      </a:r>
                      <a:endParaRPr lang="es-ES" sz="1600" b="1" dirty="0">
                        <a:solidFill>
                          <a:schemeClr val="bg1"/>
                        </a:solidFill>
                        <a:latin typeface="Arial" panose="020B0604020202020204" pitchFamily="34" charset="0"/>
                        <a:cs typeface="Arial" panose="020B0604020202020204" pitchFamily="34" charset="0"/>
                      </a:endParaRPr>
                    </a:p>
                  </a:txBody>
                  <a:tcPr marL="90000" marR="90000" marT="28800" marB="28800" anchor="ctr">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pPr algn="l"/>
                      <a:r>
                        <a:rPr lang="en-GB" sz="1600" dirty="0">
                          <a:latin typeface="Arial" panose="020B0604020202020204" pitchFamily="34" charset="0"/>
                          <a:cs typeface="Arial" panose="020B0604020202020204" pitchFamily="34" charset="0"/>
                        </a:rPr>
                        <a:t>1a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SR (with homogeneity) of </a:t>
                      </a:r>
                      <a:r>
                        <a:rPr lang="en-US" sz="1600" dirty="0" err="1">
                          <a:latin typeface="Arial" panose="020B0604020202020204" pitchFamily="34" charset="0"/>
                          <a:cs typeface="Arial" panose="020B0604020202020204" pitchFamily="34" charset="0"/>
                        </a:rPr>
                        <a:t>of</a:t>
                      </a:r>
                      <a:r>
                        <a:rPr lang="en-US" sz="1600" dirty="0">
                          <a:latin typeface="Arial" panose="020B0604020202020204" pitchFamily="34" charset="0"/>
                          <a:cs typeface="Arial" panose="020B0604020202020204" pitchFamily="34" charset="0"/>
                        </a:rPr>
                        <a:t> prospective cohort studies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0">
                <a:tc>
                  <a:txBody>
                    <a:bodyPr/>
                    <a:lstStyle/>
                    <a:p>
                      <a:pPr algn="l"/>
                      <a:r>
                        <a:rPr lang="en-GB" sz="1600" dirty="0">
                          <a:latin typeface="Arial" panose="020B0604020202020204" pitchFamily="34" charset="0"/>
                          <a:cs typeface="Arial" panose="020B0604020202020204" pitchFamily="34" charset="0"/>
                        </a:rPr>
                        <a:t>1b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Prospective cohort study with good follow-up</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02964534"/>
                  </a:ext>
                </a:extLst>
              </a:tr>
              <a:tr h="0">
                <a:tc>
                  <a:txBody>
                    <a:bodyPr/>
                    <a:lstStyle/>
                    <a:p>
                      <a:pPr algn="l"/>
                      <a:r>
                        <a:rPr lang="en-GB" sz="1600" dirty="0">
                          <a:latin typeface="Arial" panose="020B0604020202020204" pitchFamily="34" charset="0"/>
                          <a:cs typeface="Arial" panose="020B0604020202020204" pitchFamily="34" charset="0"/>
                        </a:rPr>
                        <a:t>1c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All or none case-series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733549286"/>
                  </a:ext>
                </a:extLst>
              </a:tr>
              <a:tr h="0">
                <a:tc>
                  <a:txBody>
                    <a:bodyPr/>
                    <a:lstStyle/>
                    <a:p>
                      <a:pPr algn="l"/>
                      <a:r>
                        <a:rPr lang="en-GB" sz="1600" dirty="0">
                          <a:latin typeface="Arial" panose="020B0604020202020204" pitchFamily="34" charset="0"/>
                          <a:cs typeface="Arial" panose="020B0604020202020204" pitchFamily="34" charset="0"/>
                        </a:rPr>
                        <a:t>2a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SR (with homogeneity) of 2b and better studies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548311414"/>
                  </a:ext>
                </a:extLst>
              </a:tr>
              <a:tr h="0">
                <a:tc>
                  <a:txBody>
                    <a:bodyPr/>
                    <a:lstStyle/>
                    <a:p>
                      <a:pPr algn="l"/>
                      <a:r>
                        <a:rPr lang="en-GB" sz="1600" dirty="0">
                          <a:latin typeface="Arial" panose="020B0604020202020204" pitchFamily="34" charset="0"/>
                          <a:cs typeface="Arial" panose="020B0604020202020204" pitchFamily="34" charset="0"/>
                        </a:rPr>
                        <a:t>2b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Retrospective cohort study, or poor follow-up</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755684784"/>
                  </a:ext>
                </a:extLst>
              </a:tr>
              <a:tr h="0">
                <a:tc>
                  <a:txBody>
                    <a:bodyPr/>
                    <a:lstStyle/>
                    <a:p>
                      <a:pPr algn="l"/>
                      <a:r>
                        <a:rPr lang="en-GB" sz="1600" dirty="0">
                          <a:latin typeface="Arial" panose="020B0604020202020204" pitchFamily="34" charset="0"/>
                          <a:cs typeface="Arial" panose="020B0604020202020204" pitchFamily="34" charset="0"/>
                        </a:rPr>
                        <a:t>2c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Ecological studies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0">
                <a:tc>
                  <a:txBody>
                    <a:bodyPr/>
                    <a:lstStyle/>
                    <a:p>
                      <a:pPr algn="l"/>
                      <a:r>
                        <a:rPr lang="en-GB" sz="1600" dirty="0">
                          <a:latin typeface="Arial" panose="020B0604020202020204" pitchFamily="34" charset="0"/>
                          <a:cs typeface="Arial" panose="020B0604020202020204" pitchFamily="34" charset="0"/>
                        </a:rPr>
                        <a:t>3a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SR (with homogeneity) of 3b and better studies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130295777"/>
                  </a:ext>
                </a:extLst>
              </a:tr>
              <a:tr h="0">
                <a:tc>
                  <a:txBody>
                    <a:bodyPr/>
                    <a:lstStyle/>
                    <a:p>
                      <a:pPr algn="l"/>
                      <a:r>
                        <a:rPr lang="en-GB" sz="1600" dirty="0">
                          <a:latin typeface="Arial" panose="020B0604020202020204" pitchFamily="34" charset="0"/>
                          <a:cs typeface="Arial" panose="020B0604020202020204" pitchFamily="34" charset="0"/>
                        </a:rPr>
                        <a:t>3b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Non-consecutive cohort study, or very limited population</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538173094"/>
                  </a:ext>
                </a:extLst>
              </a:tr>
              <a:tr h="0">
                <a:tc>
                  <a:txBody>
                    <a:bodyPr/>
                    <a:lstStyle/>
                    <a:p>
                      <a:pPr algn="l"/>
                      <a:r>
                        <a:rPr lang="en-GB" sz="1600" dirty="0">
                          <a:latin typeface="Arial" panose="020B0604020202020204" pitchFamily="34" charset="0"/>
                          <a:cs typeface="Arial" panose="020B0604020202020204" pitchFamily="34" charset="0"/>
                        </a:rPr>
                        <a:t>4</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Case-series or superseded reference standards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150671">
                <a:tc>
                  <a:txBody>
                    <a:bodyPr/>
                    <a:lstStyle/>
                    <a:p>
                      <a:pPr algn="l"/>
                      <a:r>
                        <a:rPr lang="en-GB" sz="1600" dirty="0">
                          <a:latin typeface="Arial" panose="020B0604020202020204" pitchFamily="34" charset="0"/>
                          <a:cs typeface="Arial" panose="020B0604020202020204" pitchFamily="34" charset="0"/>
                        </a:rPr>
                        <a:t>5</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Expert opinion without explicit critical appraisal, or based on physiology, bench research or ‘first principles’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bl>
          </a:graphicData>
        </a:graphic>
      </p:graphicFrame>
      <p:pic>
        <p:nvPicPr>
          <p:cNvPr id="7" name="Picture 6">
            <a:hlinkClick r:id="rId3" action="ppaction://hlinksldjump"/>
            <a:extLst>
              <a:ext uri="{FF2B5EF4-FFF2-40B4-BE49-F238E27FC236}">
                <a16:creationId xmlns:a16="http://schemas.microsoft.com/office/drawing/2014/main" id="{CB4DED2E-5C11-4063-8786-BD31F78519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7401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Grades of recommendation </a:t>
            </a:r>
            <a:endParaRPr lang="en-GB" dirty="0">
              <a:solidFill>
                <a:schemeClr val="tx1"/>
              </a:solidFill>
            </a:endParaRPr>
          </a:p>
        </p:txBody>
      </p:sp>
      <p:sp>
        <p:nvSpPr>
          <p:cNvPr id="9"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*Data used in a situation that has potentially clinically important differences from the original study situation</a:t>
            </a:r>
          </a:p>
          <a:p>
            <a:r>
              <a:rPr lang="en-US" dirty="0"/>
              <a:t>1. Oxford Centre for Evidence Based Medicine. Levels of evidence (March 2009). Available at: https://www.cebm.net/2009/06/oxford-centre-evidence-based-medicine-levels-evidence-march-2009/. Accessed March 2019; 2. </a:t>
            </a:r>
            <a:r>
              <a:rPr lang="en-US" dirty="0" err="1"/>
              <a:t>Aithal</a:t>
            </a:r>
            <a:r>
              <a:rPr lang="en-US" dirty="0"/>
              <a:t> GP, et al. Clin </a:t>
            </a:r>
            <a:r>
              <a:rPr lang="en-US" dirty="0" err="1"/>
              <a:t>Pharmacol</a:t>
            </a:r>
            <a:r>
              <a:rPr lang="en-US" dirty="0"/>
              <a:t> </a:t>
            </a:r>
            <a:r>
              <a:rPr lang="en-US" dirty="0" err="1"/>
              <a:t>Ther</a:t>
            </a:r>
            <a:r>
              <a:rPr lang="en-US" dirty="0"/>
              <a:t> 2011;89:806–15. </a:t>
            </a: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 name="Content Placeholder 2"/>
          <p:cNvSpPr>
            <a:spLocks noGrp="1"/>
          </p:cNvSpPr>
          <p:nvPr>
            <p:ph sz="half" idx="1"/>
          </p:nvPr>
        </p:nvSpPr>
        <p:spPr/>
        <p:txBody>
          <a:bodyPr>
            <a:normAutofit/>
          </a:bodyPr>
          <a:lstStyle/>
          <a:p>
            <a:r>
              <a:rPr lang="en-GB" dirty="0">
                <a:latin typeface="Arial" panose="020B0604020202020204" pitchFamily="34" charset="0"/>
                <a:cs typeface="Arial" panose="020B0604020202020204" pitchFamily="34" charset="0"/>
              </a:rPr>
              <a:t>Grading is adapted from the Oxford Centre for Evidence-based Medicine</a:t>
            </a:r>
            <a:r>
              <a:rPr lang="en-GB" baseline="30000" dirty="0">
                <a:latin typeface="Arial" panose="020B0604020202020204" pitchFamily="34" charset="0"/>
                <a:cs typeface="Arial" panose="020B0604020202020204" pitchFamily="34" charset="0"/>
              </a:rPr>
              <a:t>1,2</a:t>
            </a: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endParaRPr lang="en-GB" baseline="30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Grade of recommendation is not applicable where an evidence-based statement, rather than recommendation, is provided</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2242789984"/>
              </p:ext>
            </p:extLst>
          </p:nvPr>
        </p:nvGraphicFramePr>
        <p:xfrm>
          <a:off x="423848" y="2349000"/>
          <a:ext cx="11342400" cy="2160000"/>
        </p:xfrm>
        <a:graphic>
          <a:graphicData uri="http://schemas.openxmlformats.org/drawingml/2006/table">
            <a:tbl>
              <a:tblPr firstRow="1" bandRow="1">
                <a:tableStyleId>{5C22544A-7EE6-4342-B048-85BDC9FD1C3A}</a:tableStyleId>
              </a:tblPr>
              <a:tblGrid>
                <a:gridCol w="1038246">
                  <a:extLst>
                    <a:ext uri="{9D8B030D-6E8A-4147-A177-3AD203B41FA5}">
                      <a16:colId xmlns:a16="http://schemas.microsoft.com/office/drawing/2014/main" val="20000"/>
                    </a:ext>
                  </a:extLst>
                </a:gridCol>
                <a:gridCol w="10304154">
                  <a:extLst>
                    <a:ext uri="{9D8B030D-6E8A-4147-A177-3AD203B41FA5}">
                      <a16:colId xmlns:a16="http://schemas.microsoft.com/office/drawing/2014/main" val="20001"/>
                    </a:ext>
                  </a:extLst>
                </a:gridCol>
              </a:tblGrid>
              <a:tr h="432000">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a:t>
                      </a:r>
                    </a:p>
                  </a:txBody>
                  <a:tcPr marT="28800" marB="28800">
                    <a:lnL w="12700" cap="flat" cmpd="sng" algn="ctr">
                      <a:solidFill>
                        <a:srgbClr val="004B87"/>
                      </a:solid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432000">
                <a:tc>
                  <a:txBody>
                    <a:bodyPr/>
                    <a:lstStyle/>
                    <a:p>
                      <a:pPr algn="l"/>
                      <a:r>
                        <a:rPr lang="en-GB" sz="1600" dirty="0">
                          <a:latin typeface="Arial" panose="020B0604020202020204" pitchFamily="34" charset="0"/>
                          <a:cs typeface="Arial" panose="020B0604020202020204" pitchFamily="34" charset="0"/>
                        </a:rPr>
                        <a:t>A</a:t>
                      </a:r>
                    </a:p>
                  </a:txBody>
                  <a:tcPr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Consistent level 1 studies</a:t>
                      </a:r>
                    </a:p>
                  </a:txBody>
                  <a:tcPr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432000">
                <a:tc>
                  <a:txBody>
                    <a:bodyPr/>
                    <a:lstStyle/>
                    <a:p>
                      <a:pPr algn="l"/>
                      <a:r>
                        <a:rPr lang="en-GB" sz="1600" dirty="0">
                          <a:latin typeface="Arial" panose="020B0604020202020204" pitchFamily="34" charset="0"/>
                          <a:cs typeface="Arial" panose="020B0604020202020204" pitchFamily="34" charset="0"/>
                        </a:rPr>
                        <a:t>B</a:t>
                      </a:r>
                    </a:p>
                  </a:txBody>
                  <a:tcPr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US" sz="1600" dirty="0">
                          <a:latin typeface="Arial" panose="020B0604020202020204" pitchFamily="34" charset="0"/>
                          <a:cs typeface="Arial" panose="020B0604020202020204" pitchFamily="34" charset="0"/>
                        </a:rPr>
                        <a:t>Consistent level 2 or 3 studies </a:t>
                      </a:r>
                      <a:r>
                        <a:rPr lang="en-US" sz="1600" u="sng" dirty="0">
                          <a:latin typeface="Arial" panose="020B0604020202020204" pitchFamily="34" charset="0"/>
                          <a:cs typeface="Arial" panose="020B0604020202020204" pitchFamily="34" charset="0"/>
                        </a:rPr>
                        <a:t>OR</a:t>
                      </a:r>
                      <a:r>
                        <a:rPr lang="en-US" sz="1600" dirty="0">
                          <a:latin typeface="Arial" panose="020B0604020202020204" pitchFamily="34" charset="0"/>
                          <a:cs typeface="Arial" panose="020B0604020202020204" pitchFamily="34" charset="0"/>
                        </a:rPr>
                        <a:t> extrapolations* from level 1 studies</a:t>
                      </a:r>
                      <a:endParaRPr lang="en-GB" sz="1600" dirty="0">
                        <a:latin typeface="Arial" panose="020B0604020202020204" pitchFamily="34" charset="0"/>
                        <a:cs typeface="Arial" panose="020B0604020202020204" pitchFamily="34" charset="0"/>
                      </a:endParaRPr>
                    </a:p>
                  </a:txBody>
                  <a:tcPr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r h="432000">
                <a:tc>
                  <a:txBody>
                    <a:bodyPr/>
                    <a:lstStyle/>
                    <a:p>
                      <a:pPr algn="l"/>
                      <a:r>
                        <a:rPr lang="en-GB" sz="1600" dirty="0">
                          <a:latin typeface="Arial" panose="020B0604020202020204" pitchFamily="34" charset="0"/>
                          <a:cs typeface="Arial" panose="020B0604020202020204" pitchFamily="34" charset="0"/>
                        </a:rPr>
                        <a:t>C</a:t>
                      </a:r>
                    </a:p>
                  </a:txBody>
                  <a:tcPr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US" sz="1600" dirty="0">
                          <a:latin typeface="Arial" panose="020B0604020202020204" pitchFamily="34" charset="0"/>
                          <a:cs typeface="Arial" panose="020B0604020202020204" pitchFamily="34" charset="0"/>
                        </a:rPr>
                        <a:t>Level 4 studies </a:t>
                      </a:r>
                      <a:r>
                        <a:rPr lang="en-US" sz="1600" u="sng" dirty="0">
                          <a:latin typeface="Arial" panose="020B0604020202020204" pitchFamily="34" charset="0"/>
                          <a:cs typeface="Arial" panose="020B0604020202020204" pitchFamily="34" charset="0"/>
                        </a:rPr>
                        <a:t>OR</a:t>
                      </a:r>
                      <a:r>
                        <a:rPr lang="en-US" sz="1600" dirty="0">
                          <a:latin typeface="Arial" panose="020B0604020202020204" pitchFamily="34" charset="0"/>
                          <a:cs typeface="Arial" panose="020B0604020202020204" pitchFamily="34" charset="0"/>
                        </a:rPr>
                        <a:t> extrapolations* from level 2 or 3 studies</a:t>
                      </a:r>
                      <a:endParaRPr lang="en-GB" sz="1600" dirty="0">
                        <a:latin typeface="Arial" panose="020B0604020202020204" pitchFamily="34" charset="0"/>
                        <a:cs typeface="Arial" panose="020B0604020202020204" pitchFamily="34" charset="0"/>
                      </a:endParaRPr>
                    </a:p>
                  </a:txBody>
                  <a:tcPr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432000">
                <a:tc>
                  <a:txBody>
                    <a:bodyPr/>
                    <a:lstStyle/>
                    <a:p>
                      <a:pPr algn="l"/>
                      <a:r>
                        <a:rPr lang="en-GB" sz="1600" dirty="0">
                          <a:latin typeface="Arial" panose="020B0604020202020204" pitchFamily="34" charset="0"/>
                          <a:cs typeface="Arial" panose="020B0604020202020204" pitchFamily="34" charset="0"/>
                        </a:rPr>
                        <a:t>D</a:t>
                      </a:r>
                    </a:p>
                  </a:txBody>
                  <a:tcPr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US" sz="1600" dirty="0">
                          <a:latin typeface="Arial" panose="020B0604020202020204" pitchFamily="34" charset="0"/>
                          <a:cs typeface="Arial" panose="020B0604020202020204" pitchFamily="34" charset="0"/>
                        </a:rPr>
                        <a:t>Level 5 evidence </a:t>
                      </a:r>
                      <a:r>
                        <a:rPr lang="en-US" sz="1600" u="sng" dirty="0">
                          <a:latin typeface="Arial" panose="020B0604020202020204" pitchFamily="34" charset="0"/>
                          <a:cs typeface="Arial" panose="020B0604020202020204" pitchFamily="34" charset="0"/>
                        </a:rPr>
                        <a:t>OR</a:t>
                      </a:r>
                      <a:r>
                        <a:rPr lang="en-US" sz="1600" dirty="0">
                          <a:latin typeface="Arial" panose="020B0604020202020204" pitchFamily="34" charset="0"/>
                          <a:cs typeface="Arial" panose="020B0604020202020204" pitchFamily="34" charset="0"/>
                        </a:rPr>
                        <a:t> troublingly inconsistent or inconclusive studies of any level</a:t>
                      </a:r>
                      <a:endParaRPr lang="en-GB" sz="1600" dirty="0">
                        <a:latin typeface="Arial" panose="020B0604020202020204" pitchFamily="34" charset="0"/>
                        <a:cs typeface="Arial" panose="020B0604020202020204" pitchFamily="34" charset="0"/>
                      </a:endParaRPr>
                    </a:p>
                  </a:txBody>
                  <a:tcPr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bl>
          </a:graphicData>
        </a:graphic>
      </p:graphicFrame>
      <p:pic>
        <p:nvPicPr>
          <p:cNvPr id="7" name="Picture 6">
            <a:hlinkClick r:id="rId2" action="ppaction://hlinksldjump"/>
            <a:extLst>
              <a:ext uri="{FF2B5EF4-FFF2-40B4-BE49-F238E27FC236}">
                <a16:creationId xmlns:a16="http://schemas.microsoft.com/office/drawing/2014/main" id="{5F6F1825-CB80-491B-8045-31C5F752F0FC}"/>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5884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General concepts</a:t>
            </a:r>
          </a:p>
          <a:p>
            <a:r>
              <a:rPr lang="en-GB" dirty="0"/>
              <a:t>Epidemiology</a:t>
            </a:r>
          </a:p>
        </p:txBody>
      </p:sp>
    </p:spTree>
    <p:extLst>
      <p:ext uri="{BB962C8B-B14F-4D97-AF65-F5344CB8AC3E}">
        <p14:creationId xmlns:p14="http://schemas.microsoft.com/office/powerpoint/2010/main" val="179356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w: Right 36">
            <a:extLst>
              <a:ext uri="{FF2B5EF4-FFF2-40B4-BE49-F238E27FC236}">
                <a16:creationId xmlns:a16="http://schemas.microsoft.com/office/drawing/2014/main" id="{729B4EEA-90C4-4B49-860C-CA66702E44B8}"/>
              </a:ext>
            </a:extLst>
          </p:cNvPr>
          <p:cNvSpPr/>
          <p:nvPr/>
        </p:nvSpPr>
        <p:spPr>
          <a:xfrm>
            <a:off x="2701464" y="4355200"/>
            <a:ext cx="1365076" cy="4574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C853992-8063-4007-819C-31F0D53DE6C0}"/>
              </a:ext>
            </a:extLst>
          </p:cNvPr>
          <p:cNvSpPr>
            <a:spLocks noGrp="1"/>
          </p:cNvSpPr>
          <p:nvPr>
            <p:ph type="title"/>
          </p:nvPr>
        </p:nvSpPr>
        <p:spPr/>
        <p:txBody>
          <a:bodyPr>
            <a:normAutofit/>
          </a:bodyPr>
          <a:lstStyle/>
          <a:p>
            <a:r>
              <a:rPr lang="en-GB" dirty="0"/>
              <a:t>Idiosyncratic DILI: a complex drug–host interaction</a:t>
            </a:r>
            <a:r>
              <a:rPr lang="en-GB" baseline="30000" dirty="0"/>
              <a:t>1</a:t>
            </a:r>
          </a:p>
        </p:txBody>
      </p:sp>
      <p:sp>
        <p:nvSpPr>
          <p:cNvPr id="3" name="Text Placeholder 2">
            <a:extLst>
              <a:ext uri="{FF2B5EF4-FFF2-40B4-BE49-F238E27FC236}">
                <a16:creationId xmlns:a16="http://schemas.microsoft.com/office/drawing/2014/main" id="{782D2FB9-F541-425C-A757-6EFCA4C43C30}"/>
              </a:ext>
            </a:extLst>
          </p:cNvPr>
          <p:cNvSpPr>
            <a:spLocks noGrp="1"/>
          </p:cNvSpPr>
          <p:nvPr>
            <p:ph type="body" sz="quarter" idx="10"/>
          </p:nvPr>
        </p:nvSpPr>
        <p:spPr/>
        <p:txBody>
          <a:bodyPr/>
          <a:lstStyle/>
          <a:p>
            <a:r>
              <a:rPr lang="en-GB" dirty="0"/>
              <a:t>1. Chen, et al. J </a:t>
            </a:r>
            <a:r>
              <a:rPr lang="en-GB" dirty="0" err="1"/>
              <a:t>Hepatol</a:t>
            </a:r>
            <a:r>
              <a:rPr lang="en-GB" dirty="0"/>
              <a:t> </a:t>
            </a:r>
            <a:r>
              <a:rPr lang="nl-NL" dirty="0"/>
              <a:t>2015;63:503–14.</a:t>
            </a:r>
            <a:r>
              <a:rPr lang="en-GB" dirty="0"/>
              <a:t> EASL CPG DILI. J </a:t>
            </a:r>
            <a:r>
              <a:rPr lang="en-GB" dirty="0" err="1"/>
              <a:t>Hepatol</a:t>
            </a:r>
            <a:r>
              <a:rPr lang="en-GB" dirty="0"/>
              <a:t> 2019;70:1222</a:t>
            </a:r>
            <a:r>
              <a:rPr lang="en-GB" dirty="0">
                <a:sym typeface="Symbol" panose="05050102010706020507" pitchFamily="18" charset="2"/>
              </a:rPr>
              <a:t></a:t>
            </a:r>
            <a:r>
              <a:rPr lang="en-GB" dirty="0"/>
              <a:t>61.</a:t>
            </a:r>
          </a:p>
        </p:txBody>
      </p:sp>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4" t="12159" r="81131" b="69171"/>
          <a:stretch/>
        </p:blipFill>
        <p:spPr bwMode="auto">
          <a:xfrm>
            <a:off x="1635760" y="1788160"/>
            <a:ext cx="1778001" cy="148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41E28946-1AF9-42FE-B51F-C14EABA80430}"/>
              </a:ext>
            </a:extLst>
          </p:cNvPr>
          <p:cNvSpPr/>
          <p:nvPr/>
        </p:nvSpPr>
        <p:spPr>
          <a:xfrm rot="10800000">
            <a:off x="7644368" y="3472304"/>
            <a:ext cx="1008112" cy="4574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7C99BA5D-5F1E-41F2-8002-4652CDC6C246}"/>
              </a:ext>
            </a:extLst>
          </p:cNvPr>
          <p:cNvSpPr/>
          <p:nvPr/>
        </p:nvSpPr>
        <p:spPr>
          <a:xfrm rot="10800000">
            <a:off x="7310120" y="4355199"/>
            <a:ext cx="1385319" cy="4574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C3AE586-DFFE-4C8C-AC69-06668083E0D3}"/>
              </a:ext>
            </a:extLst>
          </p:cNvPr>
          <p:cNvSpPr txBox="1"/>
          <p:nvPr/>
        </p:nvSpPr>
        <p:spPr>
          <a:xfrm>
            <a:off x="7961019" y="3356992"/>
            <a:ext cx="2260555" cy="2492990"/>
          </a:xfrm>
          <a:prstGeom prst="rect">
            <a:avLst/>
          </a:prstGeom>
          <a:solidFill>
            <a:schemeClr val="bg1"/>
          </a:solidFill>
          <a:ln>
            <a:solidFill>
              <a:schemeClr val="accent1"/>
            </a:solidFill>
          </a:ln>
        </p:spPr>
        <p:txBody>
          <a:bodyPr wrap="none" rtlCol="0">
            <a:spAutoFit/>
          </a:bodyPr>
          <a:lstStyle/>
          <a:p>
            <a:pPr algn="ctr"/>
            <a:r>
              <a:rPr lang="en-GB" sz="1600" b="1" dirty="0"/>
              <a:t>Possible host factors</a:t>
            </a:r>
          </a:p>
          <a:p>
            <a:pPr algn="ctr"/>
            <a:r>
              <a:rPr lang="en-GB" sz="1400" dirty="0"/>
              <a:t>Genetic variants</a:t>
            </a:r>
          </a:p>
          <a:p>
            <a:pPr algn="ctr"/>
            <a:r>
              <a:rPr lang="en-GB" sz="1400" dirty="0"/>
              <a:t>Race/ethnicity</a:t>
            </a:r>
          </a:p>
          <a:p>
            <a:pPr algn="ctr"/>
            <a:r>
              <a:rPr lang="en-GB" sz="1400" dirty="0"/>
              <a:t>Age</a:t>
            </a:r>
          </a:p>
          <a:p>
            <a:pPr algn="ctr"/>
            <a:r>
              <a:rPr lang="en-GB" sz="1400" dirty="0"/>
              <a:t>Gender</a:t>
            </a:r>
          </a:p>
          <a:p>
            <a:pPr algn="ctr"/>
            <a:r>
              <a:rPr lang="en-GB" sz="1400" dirty="0"/>
              <a:t>Reproductive state</a:t>
            </a:r>
          </a:p>
          <a:p>
            <a:pPr algn="ctr"/>
            <a:r>
              <a:rPr lang="en-GB" sz="1400" dirty="0"/>
              <a:t>Nutrition/alcohol/smoking</a:t>
            </a:r>
          </a:p>
          <a:p>
            <a:pPr algn="ctr"/>
            <a:r>
              <a:rPr lang="en-GB" sz="1400" dirty="0"/>
              <a:t>Lifestyles</a:t>
            </a:r>
          </a:p>
          <a:p>
            <a:pPr algn="ctr"/>
            <a:r>
              <a:rPr lang="en-GB" sz="1400" dirty="0"/>
              <a:t>Disease conditions</a:t>
            </a:r>
          </a:p>
          <a:p>
            <a:pPr algn="ctr"/>
            <a:r>
              <a:rPr lang="en-GB" sz="1400" dirty="0"/>
              <a:t>Medications</a:t>
            </a:r>
          </a:p>
          <a:p>
            <a:pPr algn="ctr"/>
            <a:r>
              <a:rPr lang="en-GB" sz="1400" dirty="0"/>
              <a:t>Gut flora</a:t>
            </a:r>
          </a:p>
        </p:txBody>
      </p:sp>
      <p:sp>
        <p:nvSpPr>
          <p:cNvPr id="10" name="TextBox 9">
            <a:extLst>
              <a:ext uri="{FF2B5EF4-FFF2-40B4-BE49-F238E27FC236}">
                <a16:creationId xmlns:a16="http://schemas.microsoft.com/office/drawing/2014/main" id="{C1197596-F21F-44F7-B8DA-B0415400112A}"/>
              </a:ext>
            </a:extLst>
          </p:cNvPr>
          <p:cNvSpPr txBox="1"/>
          <p:nvPr/>
        </p:nvSpPr>
        <p:spPr>
          <a:xfrm>
            <a:off x="3719736" y="1730401"/>
            <a:ext cx="3923958" cy="2246769"/>
          </a:xfrm>
          <a:prstGeom prst="rect">
            <a:avLst/>
          </a:prstGeom>
          <a:solidFill>
            <a:srgbClr val="BEE5F5"/>
          </a:solidFill>
        </p:spPr>
        <p:txBody>
          <a:bodyPr wrap="none" rtlCol="0">
            <a:spAutoFit/>
          </a:bodyPr>
          <a:lstStyle/>
          <a:p>
            <a:pPr algn="ctr"/>
            <a:r>
              <a:rPr lang="en-GB" b="1" dirty="0"/>
              <a:t>Cellular injury initiation</a:t>
            </a:r>
          </a:p>
          <a:p>
            <a:pPr algn="ctr"/>
            <a:r>
              <a:rPr lang="en-GB" sz="800" b="1" dirty="0"/>
              <a:t> </a:t>
            </a:r>
            <a:br>
              <a:rPr lang="en-GB" sz="1400" b="1" dirty="0"/>
            </a:br>
            <a:r>
              <a:rPr lang="en-GB" sz="1400" b="1" dirty="0"/>
              <a:t>Pharmacological responses</a:t>
            </a:r>
          </a:p>
          <a:p>
            <a:pPr algn="ctr"/>
            <a:r>
              <a:rPr lang="en-GB" sz="1400" dirty="0"/>
              <a:t>Reactive metabolites, drug elimination</a:t>
            </a:r>
          </a:p>
          <a:p>
            <a:pPr algn="ctr"/>
            <a:r>
              <a:rPr lang="en-GB" sz="800" b="1" dirty="0"/>
              <a:t> </a:t>
            </a:r>
            <a:br>
              <a:rPr lang="en-GB" sz="1400" b="1" dirty="0"/>
            </a:br>
            <a:r>
              <a:rPr lang="en-GB" sz="1400" b="1" dirty="0"/>
              <a:t>Toxicological responses</a:t>
            </a:r>
          </a:p>
          <a:p>
            <a:pPr algn="ctr"/>
            <a:r>
              <a:rPr lang="en-GB" sz="1400" dirty="0"/>
              <a:t>Covalent binding, haptenization,</a:t>
            </a:r>
            <a:br>
              <a:rPr lang="en-GB" sz="1400" dirty="0"/>
            </a:br>
            <a:r>
              <a:rPr lang="en-GB" sz="1400" dirty="0"/>
              <a:t>oxidative stress, mitochondrial injury, ER stress</a:t>
            </a:r>
          </a:p>
          <a:p>
            <a:pPr algn="ctr"/>
            <a:endParaRPr lang="en-GB" sz="800" dirty="0"/>
          </a:p>
          <a:p>
            <a:pPr algn="ctr"/>
            <a:r>
              <a:rPr lang="en-GB" sz="1400" b="1" dirty="0"/>
              <a:t>Cell death</a:t>
            </a:r>
            <a:br>
              <a:rPr lang="en-GB" sz="1400" dirty="0"/>
            </a:br>
            <a:r>
              <a:rPr lang="en-GB" sz="1400" dirty="0"/>
              <a:t>Apoptosis, necrosis, DAMP release</a:t>
            </a:r>
            <a:endParaRPr lang="en-GB" sz="1400" b="1" dirty="0"/>
          </a:p>
        </p:txBody>
      </p:sp>
      <p:sp>
        <p:nvSpPr>
          <p:cNvPr id="11" name="TextBox 10">
            <a:extLst>
              <a:ext uri="{FF2B5EF4-FFF2-40B4-BE49-F238E27FC236}">
                <a16:creationId xmlns:a16="http://schemas.microsoft.com/office/drawing/2014/main" id="{EA89517F-8FD0-49D3-B7E4-7C3465F23091}"/>
              </a:ext>
            </a:extLst>
          </p:cNvPr>
          <p:cNvSpPr txBox="1"/>
          <p:nvPr/>
        </p:nvSpPr>
        <p:spPr>
          <a:xfrm>
            <a:off x="4140269" y="4410696"/>
            <a:ext cx="3082895" cy="338554"/>
          </a:xfrm>
          <a:prstGeom prst="rect">
            <a:avLst/>
          </a:prstGeom>
          <a:noFill/>
        </p:spPr>
        <p:txBody>
          <a:bodyPr wrap="none" rtlCol="0">
            <a:spAutoFit/>
          </a:bodyPr>
          <a:lstStyle/>
          <a:p>
            <a:pPr algn="ctr"/>
            <a:r>
              <a:rPr lang="en-GB" sz="1600" b="1" dirty="0"/>
              <a:t>Host response to injury insult</a:t>
            </a:r>
            <a:endParaRPr lang="en-GB" sz="1400" b="1" dirty="0"/>
          </a:p>
        </p:txBody>
      </p:sp>
      <p:sp>
        <p:nvSpPr>
          <p:cNvPr id="18" name="TextBox 17">
            <a:extLst>
              <a:ext uri="{FF2B5EF4-FFF2-40B4-BE49-F238E27FC236}">
                <a16:creationId xmlns:a16="http://schemas.microsoft.com/office/drawing/2014/main" id="{194E367C-5457-4A59-AE6C-FF4AE6738870}"/>
              </a:ext>
            </a:extLst>
          </p:cNvPr>
          <p:cNvSpPr txBox="1"/>
          <p:nvPr/>
        </p:nvSpPr>
        <p:spPr>
          <a:xfrm>
            <a:off x="3756155" y="6138888"/>
            <a:ext cx="3642344" cy="338554"/>
          </a:xfrm>
          <a:prstGeom prst="rect">
            <a:avLst/>
          </a:prstGeom>
          <a:noFill/>
        </p:spPr>
        <p:txBody>
          <a:bodyPr wrap="none" rtlCol="0">
            <a:spAutoFit/>
          </a:bodyPr>
          <a:lstStyle/>
          <a:p>
            <a:pPr algn="ctr"/>
            <a:r>
              <a:rPr lang="en-GB" sz="1600" b="1" dirty="0"/>
              <a:t>Clinical manifestation and outcome</a:t>
            </a:r>
            <a:endParaRPr lang="en-GB" sz="1400" b="1" dirty="0"/>
          </a:p>
        </p:txBody>
      </p:sp>
      <p:sp>
        <p:nvSpPr>
          <p:cNvPr id="19" name="TextBox 18">
            <a:extLst>
              <a:ext uri="{FF2B5EF4-FFF2-40B4-BE49-F238E27FC236}">
                <a16:creationId xmlns:a16="http://schemas.microsoft.com/office/drawing/2014/main" id="{9BE62843-1DC9-4771-B00C-4D95EDE0A35E}"/>
              </a:ext>
            </a:extLst>
          </p:cNvPr>
          <p:cNvSpPr txBox="1"/>
          <p:nvPr/>
        </p:nvSpPr>
        <p:spPr>
          <a:xfrm>
            <a:off x="5320077" y="1062008"/>
            <a:ext cx="723276" cy="369332"/>
          </a:xfrm>
          <a:prstGeom prst="rect">
            <a:avLst/>
          </a:prstGeom>
          <a:noFill/>
        </p:spPr>
        <p:txBody>
          <a:bodyPr wrap="none" rtlCol="0">
            <a:spAutoFit/>
          </a:bodyPr>
          <a:lstStyle/>
          <a:p>
            <a:pPr algn="ctr"/>
            <a:r>
              <a:rPr lang="en-GB" b="1" dirty="0"/>
              <a:t>Drug</a:t>
            </a:r>
            <a:endParaRPr lang="en-GB" sz="1600" b="1" dirty="0"/>
          </a:p>
        </p:txBody>
      </p:sp>
      <p:grpSp>
        <p:nvGrpSpPr>
          <p:cNvPr id="23" name="Group 22">
            <a:extLst>
              <a:ext uri="{FF2B5EF4-FFF2-40B4-BE49-F238E27FC236}">
                <a16:creationId xmlns:a16="http://schemas.microsoft.com/office/drawing/2014/main" id="{5F6C20C5-2D81-4B36-9DCA-C2FED8FF79D3}"/>
              </a:ext>
            </a:extLst>
          </p:cNvPr>
          <p:cNvGrpSpPr/>
          <p:nvPr/>
        </p:nvGrpSpPr>
        <p:grpSpPr>
          <a:xfrm>
            <a:off x="4082193" y="4842744"/>
            <a:ext cx="3511314" cy="986626"/>
            <a:chOff x="2868045" y="5085184"/>
            <a:chExt cx="3511314" cy="986626"/>
          </a:xfrm>
        </p:grpSpPr>
        <p:sp>
          <p:nvSpPr>
            <p:cNvPr id="12" name="TextBox 11">
              <a:extLst>
                <a:ext uri="{FF2B5EF4-FFF2-40B4-BE49-F238E27FC236}">
                  <a16:creationId xmlns:a16="http://schemas.microsoft.com/office/drawing/2014/main" id="{265DC5C0-EE01-4170-93D8-843651235191}"/>
                </a:ext>
              </a:extLst>
            </p:cNvPr>
            <p:cNvSpPr txBox="1"/>
            <p:nvPr/>
          </p:nvSpPr>
          <p:spPr>
            <a:xfrm>
              <a:off x="3313185" y="5085184"/>
              <a:ext cx="2308645" cy="338554"/>
            </a:xfrm>
            <a:prstGeom prst="rect">
              <a:avLst/>
            </a:prstGeom>
            <a:solidFill>
              <a:schemeClr val="tx2"/>
            </a:solidFill>
          </p:spPr>
          <p:txBody>
            <a:bodyPr wrap="none" rtlCol="0">
              <a:spAutoFit/>
            </a:bodyPr>
            <a:lstStyle/>
            <a:p>
              <a:pPr algn="ctr"/>
              <a:r>
                <a:rPr lang="en-GB" sz="1600" b="1" dirty="0">
                  <a:solidFill>
                    <a:schemeClr val="bg1"/>
                  </a:solidFill>
                </a:rPr>
                <a:t>Immune/inflammation</a:t>
              </a:r>
              <a:endParaRPr lang="en-GB" sz="1400" b="1" dirty="0">
                <a:solidFill>
                  <a:schemeClr val="bg1"/>
                </a:solidFill>
              </a:endParaRPr>
            </a:p>
          </p:txBody>
        </p:sp>
        <p:sp>
          <p:nvSpPr>
            <p:cNvPr id="16" name="TextBox 15">
              <a:extLst>
                <a:ext uri="{FF2B5EF4-FFF2-40B4-BE49-F238E27FC236}">
                  <a16:creationId xmlns:a16="http://schemas.microsoft.com/office/drawing/2014/main" id="{7F421A31-9092-478F-B134-66ADBBBF4348}"/>
                </a:ext>
              </a:extLst>
            </p:cNvPr>
            <p:cNvSpPr txBox="1"/>
            <p:nvPr/>
          </p:nvSpPr>
          <p:spPr>
            <a:xfrm>
              <a:off x="2868045" y="5733256"/>
              <a:ext cx="822661" cy="338554"/>
            </a:xfrm>
            <a:prstGeom prst="rect">
              <a:avLst/>
            </a:prstGeom>
            <a:solidFill>
              <a:schemeClr val="tx2"/>
            </a:solidFill>
          </p:spPr>
          <p:txBody>
            <a:bodyPr wrap="none" rtlCol="0">
              <a:spAutoFit/>
            </a:bodyPr>
            <a:lstStyle/>
            <a:p>
              <a:pPr algn="ctr"/>
              <a:r>
                <a:rPr lang="en-GB" sz="1600" b="1" dirty="0">
                  <a:solidFill>
                    <a:schemeClr val="bg1"/>
                  </a:solidFill>
                </a:rPr>
                <a:t>Repair</a:t>
              </a:r>
              <a:endParaRPr lang="en-GB" sz="1400" b="1" dirty="0">
                <a:solidFill>
                  <a:schemeClr val="bg1"/>
                </a:solidFill>
              </a:endParaRPr>
            </a:p>
          </p:txBody>
        </p:sp>
        <p:sp>
          <p:nvSpPr>
            <p:cNvPr id="17" name="TextBox 16">
              <a:extLst>
                <a:ext uri="{FF2B5EF4-FFF2-40B4-BE49-F238E27FC236}">
                  <a16:creationId xmlns:a16="http://schemas.microsoft.com/office/drawing/2014/main" id="{B29FA400-07CE-4319-A98D-9C6D2C7DAF07}"/>
                </a:ext>
              </a:extLst>
            </p:cNvPr>
            <p:cNvSpPr txBox="1"/>
            <p:nvPr/>
          </p:nvSpPr>
          <p:spPr>
            <a:xfrm>
              <a:off x="4932040" y="5733256"/>
              <a:ext cx="1447319" cy="338554"/>
            </a:xfrm>
            <a:prstGeom prst="rect">
              <a:avLst/>
            </a:prstGeom>
            <a:solidFill>
              <a:schemeClr val="tx2"/>
            </a:solidFill>
          </p:spPr>
          <p:txBody>
            <a:bodyPr wrap="none" rtlCol="0">
              <a:spAutoFit/>
            </a:bodyPr>
            <a:lstStyle/>
            <a:p>
              <a:pPr algn="ctr"/>
              <a:r>
                <a:rPr lang="en-GB" sz="1600" b="1" dirty="0">
                  <a:solidFill>
                    <a:schemeClr val="bg1"/>
                  </a:solidFill>
                </a:rPr>
                <a:t>Tissue injury</a:t>
              </a:r>
              <a:endParaRPr lang="en-GB" sz="1400" b="1" dirty="0">
                <a:solidFill>
                  <a:schemeClr val="bg1"/>
                </a:solidFill>
              </a:endParaRPr>
            </a:p>
          </p:txBody>
        </p:sp>
        <p:cxnSp>
          <p:nvCxnSpPr>
            <p:cNvPr id="15" name="Straight Arrow Connector 14">
              <a:extLst>
                <a:ext uri="{FF2B5EF4-FFF2-40B4-BE49-F238E27FC236}">
                  <a16:creationId xmlns:a16="http://schemas.microsoft.com/office/drawing/2014/main" id="{569CBC98-9FB7-4160-A80D-21335BB40547}"/>
                </a:ext>
              </a:extLst>
            </p:cNvPr>
            <p:cNvCxnSpPr>
              <a:cxnSpLocks/>
              <a:stCxn id="16" idx="3"/>
              <a:endCxn id="17" idx="1"/>
            </p:cNvCxnSpPr>
            <p:nvPr/>
          </p:nvCxnSpPr>
          <p:spPr>
            <a:xfrm>
              <a:off x="3690706" y="5902533"/>
              <a:ext cx="1241334"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42D634-C0FF-4BCA-9D6A-FE3E816495DB}"/>
                </a:ext>
              </a:extLst>
            </p:cNvPr>
            <p:cNvCxnSpPr>
              <a:cxnSpLocks/>
            </p:cNvCxnSpPr>
            <p:nvPr/>
          </p:nvCxnSpPr>
          <p:spPr>
            <a:xfrm flipV="1">
              <a:off x="3275856" y="5425299"/>
              <a:ext cx="316833" cy="31683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3F4F47-7A94-435B-8C02-E283A8F03AC3}"/>
                </a:ext>
              </a:extLst>
            </p:cNvPr>
            <p:cNvCxnSpPr>
              <a:cxnSpLocks/>
            </p:cNvCxnSpPr>
            <p:nvPr/>
          </p:nvCxnSpPr>
          <p:spPr>
            <a:xfrm rot="16200000" flipV="1">
              <a:off x="5341228" y="5425299"/>
              <a:ext cx="316833" cy="31683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Arrow: Right 27">
            <a:extLst>
              <a:ext uri="{FF2B5EF4-FFF2-40B4-BE49-F238E27FC236}">
                <a16:creationId xmlns:a16="http://schemas.microsoft.com/office/drawing/2014/main" id="{C63013A1-F06E-4FAB-9BA9-E43E37751409}"/>
              </a:ext>
            </a:extLst>
          </p:cNvPr>
          <p:cNvSpPr/>
          <p:nvPr/>
        </p:nvSpPr>
        <p:spPr>
          <a:xfrm rot="5400000">
            <a:off x="5531957" y="1405965"/>
            <a:ext cx="288033" cy="2998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BC1C1030-C59E-4A85-BB76-70C36C5AEEFC}"/>
              </a:ext>
            </a:extLst>
          </p:cNvPr>
          <p:cNvSpPr/>
          <p:nvPr/>
        </p:nvSpPr>
        <p:spPr>
          <a:xfrm rot="5400000">
            <a:off x="5531957" y="4153317"/>
            <a:ext cx="288033" cy="2998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0C36F0C3-AC55-4426-AC00-0E06B7C8B5DA}"/>
              </a:ext>
            </a:extLst>
          </p:cNvPr>
          <p:cNvSpPr/>
          <p:nvPr/>
        </p:nvSpPr>
        <p:spPr>
          <a:xfrm rot="5400000">
            <a:off x="5427569" y="5844933"/>
            <a:ext cx="288033" cy="2998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5F6E422F-7771-4666-91D6-6CB11E90417F}"/>
              </a:ext>
            </a:extLst>
          </p:cNvPr>
          <p:cNvSpPr/>
          <p:nvPr/>
        </p:nvSpPr>
        <p:spPr>
          <a:xfrm>
            <a:off x="2701464" y="3472304"/>
            <a:ext cx="1008112" cy="4574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8AD592A-9BD5-49BC-9862-BC5E1559444C}"/>
              </a:ext>
            </a:extLst>
          </p:cNvPr>
          <p:cNvSpPr txBox="1"/>
          <p:nvPr/>
        </p:nvSpPr>
        <p:spPr>
          <a:xfrm>
            <a:off x="1633825" y="3356992"/>
            <a:ext cx="1723550" cy="1415772"/>
          </a:xfrm>
          <a:prstGeom prst="rect">
            <a:avLst/>
          </a:prstGeom>
          <a:solidFill>
            <a:schemeClr val="bg1"/>
          </a:solidFill>
          <a:ln>
            <a:solidFill>
              <a:schemeClr val="tx2"/>
            </a:solidFill>
          </a:ln>
        </p:spPr>
        <p:txBody>
          <a:bodyPr wrap="none" rtlCol="0">
            <a:spAutoFit/>
          </a:bodyPr>
          <a:lstStyle/>
          <a:p>
            <a:pPr algn="ctr"/>
            <a:r>
              <a:rPr lang="en-GB" sz="1600" b="1" dirty="0"/>
              <a:t>Drug properties</a:t>
            </a:r>
          </a:p>
          <a:p>
            <a:pPr algn="ctr"/>
            <a:r>
              <a:rPr lang="en-GB" sz="1400" dirty="0"/>
              <a:t>Physicochemical</a:t>
            </a:r>
          </a:p>
          <a:p>
            <a:pPr algn="ctr"/>
            <a:r>
              <a:rPr lang="en-US" sz="1400" dirty="0"/>
              <a:t>P</a:t>
            </a:r>
            <a:r>
              <a:rPr lang="en-GB" sz="1400" dirty="0" err="1"/>
              <a:t>harmacological</a:t>
            </a:r>
            <a:endParaRPr lang="en-GB" sz="1400" dirty="0"/>
          </a:p>
          <a:p>
            <a:pPr algn="ctr"/>
            <a:r>
              <a:rPr lang="en-US" sz="1400" dirty="0"/>
              <a:t>T</a:t>
            </a:r>
            <a:r>
              <a:rPr lang="en-GB" sz="1400" dirty="0" err="1"/>
              <a:t>oxicological</a:t>
            </a:r>
            <a:endParaRPr lang="en-GB" sz="1400" dirty="0"/>
          </a:p>
          <a:p>
            <a:pPr algn="ctr"/>
            <a:endParaRPr lang="en-GB" sz="1400" dirty="0"/>
          </a:p>
          <a:p>
            <a:pPr algn="ctr"/>
            <a:r>
              <a:rPr lang="en-US" sz="1400" dirty="0"/>
              <a:t>B</a:t>
            </a:r>
            <a:r>
              <a:rPr lang="en-GB" sz="1400" dirty="0" err="1"/>
              <a:t>iophysical</a:t>
            </a:r>
            <a:r>
              <a:rPr lang="en-GB" sz="1400" dirty="0"/>
              <a:t> effects</a:t>
            </a:r>
          </a:p>
        </p:txBody>
      </p:sp>
      <p:cxnSp>
        <p:nvCxnSpPr>
          <p:cNvPr id="32" name="Straight Connector 31">
            <a:extLst>
              <a:ext uri="{FF2B5EF4-FFF2-40B4-BE49-F238E27FC236}">
                <a16:creationId xmlns:a16="http://schemas.microsoft.com/office/drawing/2014/main" id="{4F7436E9-842C-4C38-8F98-033FD52F9885}"/>
              </a:ext>
            </a:extLst>
          </p:cNvPr>
          <p:cNvCxnSpPr>
            <a:cxnSpLocks/>
          </p:cNvCxnSpPr>
          <p:nvPr/>
        </p:nvCxnSpPr>
        <p:spPr>
          <a:xfrm>
            <a:off x="1739516" y="4407520"/>
            <a:ext cx="151216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9" name="Picture 2">
            <a:extLst>
              <a:ext uri="{FF2B5EF4-FFF2-40B4-BE49-F238E27FC236}">
                <a16:creationId xmlns:a16="http://schemas.microsoft.com/office/drawing/2014/main" id="{D0129CFA-6C24-4588-AD8B-8A2CDEB0E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436" t="10618" r="2081" b="70711"/>
          <a:stretch/>
        </p:blipFill>
        <p:spPr bwMode="auto">
          <a:xfrm>
            <a:off x="7824193" y="1700809"/>
            <a:ext cx="2468879" cy="157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hlinkClick r:id="rId4" action="ppaction://hlinksldjump"/>
            <a:extLst>
              <a:ext uri="{FF2B5EF4-FFF2-40B4-BE49-F238E27FC236}">
                <a16:creationId xmlns:a16="http://schemas.microsoft.com/office/drawing/2014/main" id="{23C203AD-2EEE-4443-8F47-80F863A28EF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06468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Epidemiology</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*Lower incidence may be due to: use of higher liver enzyme cut-offs vs. previous prospective studies; limitation of surveillance to subspecialists.</a:t>
            </a:r>
          </a:p>
          <a:p>
            <a:r>
              <a:rPr lang="en-GB" dirty="0"/>
              <a:t>1. </a:t>
            </a:r>
            <a:r>
              <a:rPr lang="en-GB" dirty="0" err="1"/>
              <a:t>Sgro</a:t>
            </a:r>
            <a:r>
              <a:rPr lang="en-GB" dirty="0"/>
              <a:t> C, et al. Hepatology 2002;36:451–5; 2. </a:t>
            </a:r>
            <a:r>
              <a:rPr lang="en-GB" dirty="0" err="1"/>
              <a:t>Björnsson</a:t>
            </a:r>
            <a:r>
              <a:rPr lang="en-GB" dirty="0"/>
              <a:t> ES, et al. Gastroenterology 2013;144:1419–25.e3;</a:t>
            </a:r>
          </a:p>
          <a:p>
            <a:r>
              <a:rPr lang="en-GB" dirty="0"/>
              <a:t>3. Suk KT, et al. Am J Gastroenterol 2012;107:1380–7; 4. Vega M, et al. Drug </a:t>
            </a:r>
            <a:r>
              <a:rPr lang="en-GB" dirty="0" err="1"/>
              <a:t>Saf</a:t>
            </a:r>
            <a:r>
              <a:rPr lang="en-GB" dirty="0"/>
              <a:t> 2017;40:783–87; 5. Andrade RJ, et al. Gastroenterology 2005;129:512–21; </a:t>
            </a:r>
            <a:br>
              <a:rPr lang="en-GB" dirty="0"/>
            </a:br>
            <a:r>
              <a:rPr lang="en-GB" dirty="0"/>
              <a:t>6. </a:t>
            </a:r>
            <a:r>
              <a:rPr lang="en-GB" dirty="0" err="1"/>
              <a:t>Chalasani</a:t>
            </a:r>
            <a:r>
              <a:rPr lang="en-GB" dirty="0"/>
              <a:t> N, et al. Gastroenterology 2015;148:1340–52.e7; 7. </a:t>
            </a:r>
            <a:r>
              <a:rPr lang="en-GB" dirty="0" err="1"/>
              <a:t>Bessone</a:t>
            </a:r>
            <a:r>
              <a:rPr lang="en-GB" dirty="0"/>
              <a:t> F, et al. </a:t>
            </a:r>
            <a:r>
              <a:rPr lang="nl-NL" dirty="0"/>
              <a:t>Int J Mol Sci 2016;17:313. </a:t>
            </a: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 name="Content Placeholder 2"/>
          <p:cNvSpPr>
            <a:spLocks noGrp="1"/>
          </p:cNvSpPr>
          <p:nvPr>
            <p:ph sz="half" idx="1"/>
          </p:nvPr>
        </p:nvSpPr>
        <p:spPr/>
        <p:txBody>
          <a:bodyPr>
            <a:normAutofit/>
          </a:bodyPr>
          <a:lstStyle/>
          <a:p>
            <a:r>
              <a:rPr lang="en-US" dirty="0"/>
              <a:t>The incidence of DILI in the general population is not well known  </a:t>
            </a:r>
          </a:p>
          <a:p>
            <a:endParaRPr lang="en-US" dirty="0"/>
          </a:p>
          <a:p>
            <a:r>
              <a:rPr lang="en-US" dirty="0"/>
              <a:t>Population-based studies:</a:t>
            </a:r>
          </a:p>
          <a:p>
            <a:pPr lvl="1"/>
            <a:r>
              <a:rPr lang="es-ES" dirty="0"/>
              <a:t>France: </a:t>
            </a:r>
            <a:r>
              <a:rPr lang="en-US" dirty="0"/>
              <a:t>14 cases per 100,000 inhabitants per year</a:t>
            </a:r>
            <a:r>
              <a:rPr lang="en-US" baseline="30000" dirty="0"/>
              <a:t>1</a:t>
            </a:r>
          </a:p>
          <a:p>
            <a:pPr lvl="1"/>
            <a:r>
              <a:rPr lang="en-US" dirty="0"/>
              <a:t>Iceland: 19 cases per 100,000 inhabitants per year</a:t>
            </a:r>
            <a:r>
              <a:rPr lang="en-US" baseline="30000" dirty="0"/>
              <a:t>2</a:t>
            </a:r>
          </a:p>
          <a:p>
            <a:pPr lvl="1"/>
            <a:r>
              <a:rPr lang="en-US" dirty="0"/>
              <a:t>Korea: 12 cases of hospitalization per 100,000 inhabitants per year</a:t>
            </a:r>
            <a:r>
              <a:rPr lang="en-US" baseline="30000" dirty="0"/>
              <a:t>3</a:t>
            </a:r>
          </a:p>
          <a:p>
            <a:pPr lvl="1"/>
            <a:r>
              <a:rPr lang="en-US" dirty="0"/>
              <a:t>USA: 2.7 cases per 100,000 adults attending gastroenterology practices*</a:t>
            </a:r>
            <a:r>
              <a:rPr lang="en-US" baseline="30000" dirty="0"/>
              <a:t>4</a:t>
            </a:r>
          </a:p>
          <a:p>
            <a:pPr lvl="1"/>
            <a:endParaRPr lang="en-US" dirty="0"/>
          </a:p>
          <a:p>
            <a:r>
              <a:rPr lang="en-US" dirty="0"/>
              <a:t>Prospective registries: recruit bona fide cases, a bias for more severe hospitalized DILI </a:t>
            </a:r>
          </a:p>
          <a:p>
            <a:pPr lvl="1"/>
            <a:r>
              <a:rPr lang="en-US" dirty="0"/>
              <a:t>Spanish DILI Registry</a:t>
            </a:r>
            <a:r>
              <a:rPr lang="en-US" baseline="30000" dirty="0"/>
              <a:t>5</a:t>
            </a:r>
          </a:p>
          <a:p>
            <a:pPr lvl="1"/>
            <a:r>
              <a:rPr lang="en-US" dirty="0"/>
              <a:t>DILIN</a:t>
            </a:r>
            <a:r>
              <a:rPr lang="en-US" baseline="30000" dirty="0"/>
              <a:t>6</a:t>
            </a:r>
          </a:p>
          <a:p>
            <a:pPr lvl="1"/>
            <a:r>
              <a:rPr lang="en-US" dirty="0"/>
              <a:t>LATINDILIN</a:t>
            </a:r>
            <a:r>
              <a:rPr lang="en-US" baseline="30000" dirty="0"/>
              <a:t>7</a:t>
            </a:r>
            <a:endParaRPr lang="it-IT" baseline="30000" dirty="0"/>
          </a:p>
        </p:txBody>
      </p:sp>
      <p:pic>
        <p:nvPicPr>
          <p:cNvPr id="8" name="Picture 7">
            <a:hlinkClick r:id="rId3" action="ppaction://hlinksldjump"/>
            <a:extLst>
              <a:ext uri="{FF2B5EF4-FFF2-40B4-BE49-F238E27FC236}">
                <a16:creationId xmlns:a16="http://schemas.microsoft.com/office/drawing/2014/main" id="{23DDDE7D-5F2A-49C2-99EC-2D9D19AC778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62919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causative drug classes in large DILI populations</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1. Andrade RJ, et al. Gastroenterology 2005;129:512–21; 2. </a:t>
            </a:r>
            <a:r>
              <a:rPr lang="en-GB" dirty="0" err="1"/>
              <a:t>Chalasani</a:t>
            </a:r>
            <a:r>
              <a:rPr lang="en-GB" dirty="0"/>
              <a:t> N, et al. Gastroenterology 2015;148:1340–52.e7; </a:t>
            </a:r>
            <a:br>
              <a:rPr lang="en-GB" dirty="0"/>
            </a:br>
            <a:r>
              <a:rPr lang="en-GB" dirty="0"/>
              <a:t>3. </a:t>
            </a:r>
            <a:r>
              <a:rPr lang="en-GB" dirty="0" err="1"/>
              <a:t>Bessone</a:t>
            </a:r>
            <a:r>
              <a:rPr lang="en-GB" dirty="0"/>
              <a:t> F, et al. </a:t>
            </a:r>
            <a:r>
              <a:rPr lang="nl-NL" dirty="0"/>
              <a:t>Int J Mol Sci 2016;17:313;</a:t>
            </a:r>
            <a:r>
              <a:rPr lang="en-GB" dirty="0"/>
              <a:t> 4. </a:t>
            </a:r>
            <a:r>
              <a:rPr lang="en-GB" dirty="0" err="1"/>
              <a:t>Björnsson</a:t>
            </a:r>
            <a:r>
              <a:rPr lang="en-GB" dirty="0"/>
              <a:t> ES, et al. Gastroenterology 2013;144:1419–25.e3.</a:t>
            </a:r>
            <a:r>
              <a:rPr lang="en-GB" dirty="0">
                <a:highlight>
                  <a:srgbClr val="FFFF00"/>
                </a:highlight>
              </a:rPr>
              <a:t> </a:t>
            </a:r>
            <a:br>
              <a:rPr lang="en-GB" dirty="0">
                <a:highlight>
                  <a:srgbClr val="FFFF00"/>
                </a:highlight>
              </a:rPr>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graphicFrame>
        <p:nvGraphicFramePr>
          <p:cNvPr id="5" name="Chart 4">
            <a:extLst>
              <a:ext uri="{FF2B5EF4-FFF2-40B4-BE49-F238E27FC236}">
                <a16:creationId xmlns:a16="http://schemas.microsoft.com/office/drawing/2014/main" id="{2862F3F5-EF83-44E3-BC10-31F3787BF754}"/>
              </a:ext>
            </a:extLst>
          </p:cNvPr>
          <p:cNvGraphicFramePr/>
          <p:nvPr>
            <p:extLst>
              <p:ext uri="{D42A27DB-BD31-4B8C-83A1-F6EECF244321}">
                <p14:modId xmlns:p14="http://schemas.microsoft.com/office/powerpoint/2010/main" val="940632709"/>
              </p:ext>
            </p:extLst>
          </p:nvPr>
        </p:nvGraphicFramePr>
        <p:xfrm>
          <a:off x="447450" y="1124744"/>
          <a:ext cx="5412575" cy="2514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91D5378B-2037-4027-9CF7-8E7448B42564}"/>
              </a:ext>
            </a:extLst>
          </p:cNvPr>
          <p:cNvGraphicFramePr/>
          <p:nvPr>
            <p:extLst>
              <p:ext uri="{D42A27DB-BD31-4B8C-83A1-F6EECF244321}">
                <p14:modId xmlns:p14="http://schemas.microsoft.com/office/powerpoint/2010/main" val="419246543"/>
              </p:ext>
            </p:extLst>
          </p:nvPr>
        </p:nvGraphicFramePr>
        <p:xfrm>
          <a:off x="6163951" y="1124744"/>
          <a:ext cx="5201396" cy="25149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1121D7FF-6432-4E25-8958-1D11C066E4BD}"/>
              </a:ext>
            </a:extLst>
          </p:cNvPr>
          <p:cNvGraphicFramePr/>
          <p:nvPr>
            <p:extLst>
              <p:ext uri="{D42A27DB-BD31-4B8C-83A1-F6EECF244321}">
                <p14:modId xmlns:p14="http://schemas.microsoft.com/office/powerpoint/2010/main" val="1798056885"/>
              </p:ext>
            </p:extLst>
          </p:nvPr>
        </p:nvGraphicFramePr>
        <p:xfrm>
          <a:off x="427130" y="3501008"/>
          <a:ext cx="5439107" cy="2514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DA0DB28D-DED9-4CE5-97B1-0BCD9D2D514C}"/>
              </a:ext>
            </a:extLst>
          </p:cNvPr>
          <p:cNvGraphicFramePr/>
          <p:nvPr>
            <p:extLst>
              <p:ext uri="{D42A27DB-BD31-4B8C-83A1-F6EECF244321}">
                <p14:modId xmlns:p14="http://schemas.microsoft.com/office/powerpoint/2010/main" val="3998620528"/>
              </p:ext>
            </p:extLst>
          </p:nvPr>
        </p:nvGraphicFramePr>
        <p:xfrm>
          <a:off x="6174111" y="3501008"/>
          <a:ext cx="5188756" cy="2514956"/>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8">
            <a:hlinkClick r:id="rId7" action="ppaction://hlinksldjump"/>
            <a:extLst>
              <a:ext uri="{FF2B5EF4-FFF2-40B4-BE49-F238E27FC236}">
                <a16:creationId xmlns:a16="http://schemas.microsoft.com/office/drawing/2014/main" id="{908CF799-DF22-4399-9D11-083B55B10574}"/>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95474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BB08-0C57-4935-AAF2-9C4A8A7AAA2E}"/>
              </a:ext>
            </a:extLst>
          </p:cNvPr>
          <p:cNvSpPr>
            <a:spLocks noGrp="1"/>
          </p:cNvSpPr>
          <p:nvPr>
            <p:ph type="title"/>
          </p:nvPr>
        </p:nvSpPr>
        <p:spPr/>
        <p:txBody>
          <a:bodyPr/>
          <a:lstStyle/>
          <a:p>
            <a:r>
              <a:rPr lang="en-GB" dirty="0"/>
              <a:t>DILI qualification</a:t>
            </a:r>
          </a:p>
        </p:txBody>
      </p:sp>
      <p:sp>
        <p:nvSpPr>
          <p:cNvPr id="3" name="Text Placeholder 2">
            <a:extLst>
              <a:ext uri="{FF2B5EF4-FFF2-40B4-BE49-F238E27FC236}">
                <a16:creationId xmlns:a16="http://schemas.microsoft.com/office/drawing/2014/main" id="{C27FC85E-CAF1-4E18-A539-3AB056CA9128}"/>
              </a:ext>
            </a:extLst>
          </p:cNvPr>
          <p:cNvSpPr>
            <a:spLocks noGrp="1"/>
          </p:cNvSpPr>
          <p:nvPr>
            <p:ph type="body" sz="quarter" idx="10"/>
          </p:nvPr>
        </p:nvSpPr>
        <p:spPr/>
        <p:txBody>
          <a:bodyPr/>
          <a:lstStyle/>
          <a:p>
            <a:r>
              <a:rPr lang="en-GB" dirty="0"/>
              <a:t>1. </a:t>
            </a:r>
            <a:r>
              <a:rPr lang="en-GB" dirty="0" err="1"/>
              <a:t>Aithal</a:t>
            </a:r>
            <a:r>
              <a:rPr lang="en-GB" dirty="0"/>
              <a:t> GP, et al. Clin </a:t>
            </a:r>
            <a:r>
              <a:rPr lang="en-GB" dirty="0" err="1"/>
              <a:t>Pharmacol</a:t>
            </a:r>
            <a:r>
              <a:rPr lang="en-GB" dirty="0"/>
              <a:t> </a:t>
            </a:r>
            <a:r>
              <a:rPr lang="en-GB" dirty="0" err="1"/>
              <a:t>Ther</a:t>
            </a:r>
            <a:r>
              <a:rPr lang="en-GB" dirty="0"/>
              <a:t> 2011;89:806–15.</a:t>
            </a:r>
          </a:p>
          <a:p>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4" name="Content Placeholder 3">
            <a:extLst>
              <a:ext uri="{FF2B5EF4-FFF2-40B4-BE49-F238E27FC236}">
                <a16:creationId xmlns:a16="http://schemas.microsoft.com/office/drawing/2014/main" id="{1EABFBD7-3F50-4E14-80AA-4F67A49246E3}"/>
              </a:ext>
            </a:extLst>
          </p:cNvPr>
          <p:cNvSpPr>
            <a:spLocks noGrp="1"/>
          </p:cNvSpPr>
          <p:nvPr>
            <p:ph sz="half" idx="1"/>
          </p:nvPr>
        </p:nvSpPr>
        <p:spPr/>
        <p:txBody>
          <a:bodyPr/>
          <a:lstStyle/>
          <a:p>
            <a:r>
              <a:rPr lang="en-GB" dirty="0"/>
              <a:t>DILI can present with a very heterogeneous phenotype</a:t>
            </a:r>
          </a:p>
          <a:p>
            <a:r>
              <a:rPr lang="en-GB" dirty="0"/>
              <a:t>Liver biopsy is not available in most instances</a:t>
            </a:r>
          </a:p>
          <a:p>
            <a:r>
              <a:rPr lang="en-US" dirty="0"/>
              <a:t>Qualification of liver injury for practical and scientific purposes is made by liver biochemistry</a:t>
            </a:r>
            <a:r>
              <a:rPr lang="en-US" baseline="30000" dirty="0"/>
              <a:t>1</a:t>
            </a:r>
            <a:endParaRPr lang="en-US" dirty="0"/>
          </a:p>
          <a:p>
            <a:pPr lvl="1"/>
            <a:r>
              <a:rPr lang="en-US" dirty="0"/>
              <a:t>ALT ≥5x ULN</a:t>
            </a:r>
          </a:p>
          <a:p>
            <a:pPr lvl="1"/>
            <a:r>
              <a:rPr lang="en-US" dirty="0"/>
              <a:t>ALP ≥2x ULN</a:t>
            </a:r>
          </a:p>
          <a:p>
            <a:pPr lvl="1"/>
            <a:r>
              <a:rPr lang="en-US" dirty="0"/>
              <a:t>ALT ≥3x ULN + TBL &gt;2x ULN</a:t>
            </a:r>
          </a:p>
          <a:p>
            <a:endParaRPr lang="en-US" dirty="0"/>
          </a:p>
          <a:p>
            <a:r>
              <a:rPr lang="en-US" dirty="0"/>
              <a:t>Pattern of liver injury is classified according to R (ALT x ULN/ALP x ULN)</a:t>
            </a:r>
            <a:r>
              <a:rPr lang="en-US" baseline="30000" dirty="0"/>
              <a:t>1</a:t>
            </a:r>
            <a:endParaRPr lang="en-US" dirty="0"/>
          </a:p>
          <a:p>
            <a:pPr lvl="1"/>
            <a:r>
              <a:rPr lang="en-US" sz="2000" dirty="0"/>
              <a:t>Hepatocellular = R≥5</a:t>
            </a:r>
          </a:p>
          <a:p>
            <a:pPr lvl="1"/>
            <a:r>
              <a:rPr lang="en-US" sz="2000" dirty="0"/>
              <a:t>Cholestatic = R≤2</a:t>
            </a:r>
          </a:p>
          <a:p>
            <a:pPr lvl="1"/>
            <a:r>
              <a:rPr lang="en-US" sz="2000" dirty="0"/>
              <a:t>Mixed =  2&gt;R&lt;5</a:t>
            </a:r>
            <a:endParaRPr lang="en-GB" dirty="0"/>
          </a:p>
        </p:txBody>
      </p:sp>
      <p:pic>
        <p:nvPicPr>
          <p:cNvPr id="5" name="Picture 4">
            <a:hlinkClick r:id="rId3" action="ppaction://hlinksldjump"/>
            <a:extLst>
              <a:ext uri="{FF2B5EF4-FFF2-40B4-BE49-F238E27FC236}">
                <a16:creationId xmlns:a16="http://schemas.microsoft.com/office/drawing/2014/main" id="{1D870EAA-9DAB-4737-BBCE-37C58BC7E18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03873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3 Tabla"/>
          <p:cNvGraphicFramePr>
            <a:graphicFrameLocks noGrp="1"/>
          </p:cNvGraphicFramePr>
          <p:nvPr>
            <p:extLst>
              <p:ext uri="{D42A27DB-BD31-4B8C-83A1-F6EECF244321}">
                <p14:modId xmlns:p14="http://schemas.microsoft.com/office/powerpoint/2010/main" val="2138093732"/>
              </p:ext>
            </p:extLst>
          </p:nvPr>
        </p:nvGraphicFramePr>
        <p:xfrm>
          <a:off x="425752" y="3746766"/>
          <a:ext cx="11340496" cy="1659600"/>
        </p:xfrm>
        <a:graphic>
          <a:graphicData uri="http://schemas.openxmlformats.org/drawingml/2006/table">
            <a:tbl>
              <a:tblPr firstRow="1">
                <a:tableStyleId>{793D81CF-94F2-401A-BA57-92F5A7B2D0C5}</a:tableStyleId>
              </a:tblPr>
              <a:tblGrid>
                <a:gridCol w="2523895">
                  <a:extLst>
                    <a:ext uri="{9D8B030D-6E8A-4147-A177-3AD203B41FA5}">
                      <a16:colId xmlns:a16="http://schemas.microsoft.com/office/drawing/2014/main" val="20000"/>
                    </a:ext>
                  </a:extLst>
                </a:gridCol>
                <a:gridCol w="2938867">
                  <a:extLst>
                    <a:ext uri="{9D8B030D-6E8A-4147-A177-3AD203B41FA5}">
                      <a16:colId xmlns:a16="http://schemas.microsoft.com/office/drawing/2014/main" val="20001"/>
                    </a:ext>
                  </a:extLst>
                </a:gridCol>
                <a:gridCol w="2938867">
                  <a:extLst>
                    <a:ext uri="{9D8B030D-6E8A-4147-A177-3AD203B41FA5}">
                      <a16:colId xmlns:a16="http://schemas.microsoft.com/office/drawing/2014/main" val="20003"/>
                    </a:ext>
                  </a:extLst>
                </a:gridCol>
                <a:gridCol w="2938867">
                  <a:extLst>
                    <a:ext uri="{9D8B030D-6E8A-4147-A177-3AD203B41FA5}">
                      <a16:colId xmlns:a16="http://schemas.microsoft.com/office/drawing/2014/main" val="20006"/>
                    </a:ext>
                  </a:extLst>
                </a:gridCol>
              </a:tblGrid>
              <a:tr h="0">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863600" rtl="0" eaLnBrk="1" fontAlgn="base" latinLnBrk="0" hangingPunct="1">
                        <a:lnSpc>
                          <a:spcPct val="100000"/>
                        </a:lnSpc>
                        <a:spcBef>
                          <a:spcPts val="600"/>
                        </a:spcBef>
                        <a:spcAft>
                          <a:spcPts val="600"/>
                        </a:spcAft>
                        <a:buClrTx/>
                        <a:buSzTx/>
                        <a:buFontTx/>
                        <a:buNone/>
                        <a:tabLst/>
                      </a:pPr>
                      <a:r>
                        <a:rPr kumimoji="0" lang="en-US" sz="1800" b="0" u="none" strike="noStrike" cap="none" normalizeH="0" baseline="0" dirty="0">
                          <a:ln>
                            <a:noFill/>
                          </a:ln>
                          <a:effectLst/>
                          <a:latin typeface="+mj-lt"/>
                        </a:rPr>
                        <a:t>ALT &gt;3x ULN; </a:t>
                      </a:r>
                      <a:br>
                        <a:rPr kumimoji="0" lang="en-US" sz="1800" b="0" u="none" strike="noStrike" cap="none" normalizeH="0" baseline="0" dirty="0">
                          <a:ln>
                            <a:noFill/>
                          </a:ln>
                          <a:effectLst/>
                          <a:latin typeface="+mj-lt"/>
                        </a:rPr>
                      </a:br>
                      <a:r>
                        <a:rPr kumimoji="0" lang="en-US" sz="1800" b="0" u="none" strike="noStrike" cap="none" normalizeH="0" baseline="0" dirty="0">
                          <a:ln>
                            <a:noFill/>
                          </a:ln>
                          <a:effectLst/>
                          <a:latin typeface="+mj-lt"/>
                        </a:rPr>
                        <a:t>TBL &gt;2x ULN</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863600" rtl="0" eaLnBrk="1" fontAlgn="base" latinLnBrk="0" hangingPunct="1">
                        <a:lnSpc>
                          <a:spcPct val="100000"/>
                        </a:lnSpc>
                        <a:spcBef>
                          <a:spcPts val="600"/>
                        </a:spcBef>
                        <a:spcAft>
                          <a:spcPts val="600"/>
                        </a:spcAft>
                        <a:buClrTx/>
                        <a:buSzTx/>
                        <a:buFontTx/>
                        <a:buNone/>
                        <a:tabLst/>
                      </a:pPr>
                      <a:r>
                        <a:rPr kumimoji="0" lang="en-US" sz="1800" b="0" u="none" strike="noStrike" cap="none" normalizeH="0" baseline="0" dirty="0">
                          <a:ln>
                            <a:noFill/>
                          </a:ln>
                          <a:effectLst/>
                          <a:latin typeface="+mj-lt"/>
                        </a:rPr>
                        <a:t>R ≥5;</a:t>
                      </a:r>
                      <a:br>
                        <a:rPr kumimoji="0" lang="en-US" sz="1800" b="0" u="none" strike="noStrike" cap="none" normalizeH="0" baseline="0" dirty="0">
                          <a:ln>
                            <a:noFill/>
                          </a:ln>
                          <a:effectLst/>
                          <a:latin typeface="+mj-lt"/>
                        </a:rPr>
                      </a:br>
                      <a:r>
                        <a:rPr kumimoji="0" lang="en-US" sz="1800" b="0" u="none" strike="noStrike" cap="none" normalizeH="0" baseline="0" dirty="0">
                          <a:ln>
                            <a:noFill/>
                          </a:ln>
                          <a:effectLst/>
                          <a:latin typeface="+mj-lt"/>
                        </a:rPr>
                        <a:t>TBL &gt;2x ULN</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863600" rtl="0" eaLnBrk="1" fontAlgn="base" latinLnBrk="0" hangingPunct="1">
                        <a:lnSpc>
                          <a:spcPct val="100000"/>
                        </a:lnSpc>
                        <a:spcBef>
                          <a:spcPts val="600"/>
                        </a:spcBef>
                        <a:spcAft>
                          <a:spcPts val="600"/>
                        </a:spcAft>
                        <a:buClrTx/>
                        <a:buSzTx/>
                        <a:buFontTx/>
                        <a:buNone/>
                        <a:tabLst/>
                      </a:pPr>
                      <a:r>
                        <a:rPr kumimoji="0" lang="en-US" sz="1800" b="0" u="none" strike="noStrike" cap="none" normalizeH="0" baseline="0" dirty="0" err="1">
                          <a:ln>
                            <a:noFill/>
                          </a:ln>
                          <a:effectLst/>
                          <a:latin typeface="+mj-lt"/>
                        </a:rPr>
                        <a:t>nR</a:t>
                      </a:r>
                      <a:r>
                        <a:rPr kumimoji="0" lang="en-US" sz="1800" b="0" u="none" strike="noStrike" cap="none" normalizeH="0" baseline="0" dirty="0">
                          <a:ln>
                            <a:noFill/>
                          </a:ln>
                          <a:effectLst/>
                          <a:latin typeface="+mj-lt"/>
                        </a:rPr>
                        <a:t> ≥5;</a:t>
                      </a:r>
                      <a:br>
                        <a:rPr kumimoji="0" lang="en-US" sz="1800" b="0" u="none" strike="noStrike" cap="none" normalizeH="0" baseline="0" dirty="0">
                          <a:ln>
                            <a:noFill/>
                          </a:ln>
                          <a:effectLst/>
                          <a:latin typeface="+mj-lt"/>
                        </a:rPr>
                      </a:br>
                      <a:r>
                        <a:rPr kumimoji="0" lang="en-US" sz="1800" b="0" u="none" strike="noStrike" cap="none" normalizeH="0" baseline="0" dirty="0">
                          <a:ln>
                            <a:noFill/>
                          </a:ln>
                          <a:effectLst/>
                          <a:latin typeface="+mj-lt"/>
                        </a:rPr>
                        <a:t>TBL &gt;2x ULN</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0">
                <a:tc>
                  <a:txBody>
                    <a:bodyPr/>
                    <a:lstStyle/>
                    <a:p>
                      <a:pPr marL="0" marR="0" lvl="0" indent="0" algn="l"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Sensitivity, %</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90</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83</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90</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lvl="0" indent="0" algn="l"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Specificity, %</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44</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67</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63</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lvl="0" indent="0" algn="l"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AUROC</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0.67</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0.74</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0.77</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itle 3">
            <a:extLst>
              <a:ext uri="{FF2B5EF4-FFF2-40B4-BE49-F238E27FC236}">
                <a16:creationId xmlns:a16="http://schemas.microsoft.com/office/drawing/2014/main" id="{434326D8-DC81-4AFC-9B0E-406B24CD5203}"/>
              </a:ext>
            </a:extLst>
          </p:cNvPr>
          <p:cNvSpPr>
            <a:spLocks noGrp="1"/>
          </p:cNvSpPr>
          <p:nvPr>
            <p:ph type="title"/>
          </p:nvPr>
        </p:nvSpPr>
        <p:spPr/>
        <p:txBody>
          <a:bodyPr>
            <a:noAutofit/>
          </a:bodyPr>
          <a:lstStyle/>
          <a:p>
            <a:r>
              <a:rPr lang="en-GB" sz="2600" dirty="0"/>
              <a:t>Hy’s law: a sensitive and specific predictor of a drug’s potential to cause severe liver injury</a:t>
            </a:r>
          </a:p>
        </p:txBody>
      </p:sp>
      <p:sp>
        <p:nvSpPr>
          <p:cNvPr id="7" name="Text Placeholder 6">
            <a:extLst>
              <a:ext uri="{FF2B5EF4-FFF2-40B4-BE49-F238E27FC236}">
                <a16:creationId xmlns:a16="http://schemas.microsoft.com/office/drawing/2014/main" id="{82AD5E31-9ADC-46E7-963D-6FBE32163D70}"/>
              </a:ext>
            </a:extLst>
          </p:cNvPr>
          <p:cNvSpPr>
            <a:spLocks noGrp="1"/>
          </p:cNvSpPr>
          <p:nvPr>
            <p:ph type="body" sz="quarter" idx="10"/>
          </p:nvPr>
        </p:nvSpPr>
        <p:spPr/>
        <p:txBody>
          <a:bodyPr/>
          <a:lstStyle/>
          <a:p>
            <a:r>
              <a:rPr lang="en-GB" dirty="0"/>
              <a:t>*whichever higher</a:t>
            </a:r>
            <a:br>
              <a:rPr lang="en-GB" dirty="0"/>
            </a:br>
            <a:r>
              <a:rPr lang="en-GB" dirty="0"/>
              <a:t>1. Robles–Diaz M, et al, Gastroenterology 2014;147:109–18; </a:t>
            </a:r>
            <a:r>
              <a:rPr lang="es-ES" dirty="0"/>
              <a:t>2. Hayashi PH, et al. </a:t>
            </a:r>
            <a:r>
              <a:rPr lang="es-ES" dirty="0" err="1"/>
              <a:t>Hepatology</a:t>
            </a:r>
            <a:r>
              <a:rPr lang="es-ES" dirty="0"/>
              <a:t>, 2017; 66:1275–85.</a:t>
            </a:r>
          </a:p>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5" name="Content Placeholder 4">
            <a:extLst>
              <a:ext uri="{FF2B5EF4-FFF2-40B4-BE49-F238E27FC236}">
                <a16:creationId xmlns:a16="http://schemas.microsoft.com/office/drawing/2014/main" id="{34512758-855B-4973-B197-DDD9F9B569E4}"/>
              </a:ext>
            </a:extLst>
          </p:cNvPr>
          <p:cNvSpPr>
            <a:spLocks noGrp="1"/>
          </p:cNvSpPr>
          <p:nvPr>
            <p:ph sz="half" idx="1"/>
          </p:nvPr>
        </p:nvSpPr>
        <p:spPr>
          <a:xfrm>
            <a:off x="425752" y="1340768"/>
            <a:ext cx="11342400" cy="2712783"/>
          </a:xfrm>
        </p:spPr>
        <p:txBody>
          <a:bodyPr/>
          <a:lstStyle/>
          <a:p>
            <a:r>
              <a:rPr lang="en-US" dirty="0"/>
              <a:t>In the late 1960s, </a:t>
            </a:r>
            <a:r>
              <a:rPr lang="en-US" b="1" dirty="0">
                <a:solidFill>
                  <a:srgbClr val="004B87"/>
                </a:solidFill>
              </a:rPr>
              <a:t>Hyman Zimmerman </a:t>
            </a:r>
            <a:r>
              <a:rPr lang="en-US" dirty="0"/>
              <a:t>discovered a combination of jaundice and drug-induced hepatocellular injury was associated with a 10–50% fatality rate from liver failure </a:t>
            </a:r>
          </a:p>
          <a:p>
            <a:pPr lvl="1"/>
            <a:r>
              <a:rPr lang="en-US" dirty="0"/>
              <a:t>Temple’s deﬁnition of ‘Hy’s Law cases’ used by the </a:t>
            </a:r>
            <a:r>
              <a:rPr lang="en-US" b="1" dirty="0">
                <a:solidFill>
                  <a:srgbClr val="1D498B"/>
                </a:solidFill>
              </a:rPr>
              <a:t>FDA</a:t>
            </a:r>
            <a:r>
              <a:rPr lang="en-US" dirty="0"/>
              <a:t> in drug development:</a:t>
            </a:r>
          </a:p>
          <a:p>
            <a:pPr lvl="2"/>
            <a:r>
              <a:rPr lang="en-US" dirty="0"/>
              <a:t>ALT &gt;3x ULN and TBL &gt;2x ULN without significant ALP increase</a:t>
            </a:r>
          </a:p>
          <a:p>
            <a:pPr lvl="1"/>
            <a:r>
              <a:rPr lang="en-US" b="1" dirty="0">
                <a:solidFill>
                  <a:srgbClr val="1D498B"/>
                </a:solidFill>
              </a:rPr>
              <a:t>‘New Hy’s Law’ proposed by the Spanish DILI Registry</a:t>
            </a:r>
            <a:r>
              <a:rPr lang="en-US" dirty="0"/>
              <a:t>:</a:t>
            </a:r>
          </a:p>
          <a:p>
            <a:pPr lvl="2"/>
            <a:r>
              <a:rPr lang="en-US" dirty="0" err="1"/>
              <a:t>nR</a:t>
            </a:r>
            <a:r>
              <a:rPr lang="en-US" dirty="0"/>
              <a:t> [(ALT or AST*/ULN)/(ALP/ULN)] &gt;5 and TBL &gt;2 ULN</a:t>
            </a:r>
            <a:r>
              <a:rPr lang="en-US" baseline="30000" dirty="0"/>
              <a:t>1</a:t>
            </a:r>
            <a:endParaRPr lang="es-ES" baseline="30000" dirty="0"/>
          </a:p>
        </p:txBody>
      </p:sp>
      <p:pic>
        <p:nvPicPr>
          <p:cNvPr id="9" name="Picture 8">
            <a:hlinkClick r:id="rId3" action="ppaction://hlinksldjump"/>
            <a:extLst>
              <a:ext uri="{FF2B5EF4-FFF2-40B4-BE49-F238E27FC236}">
                <a16:creationId xmlns:a16="http://schemas.microsoft.com/office/drawing/2014/main" id="{2DE04E0A-B49F-4B0A-BA16-19ACCA1A471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8621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3 Tabla"/>
          <p:cNvGraphicFramePr>
            <a:graphicFrameLocks noGrp="1"/>
          </p:cNvGraphicFramePr>
          <p:nvPr>
            <p:extLst>
              <p:ext uri="{D42A27DB-BD31-4B8C-83A1-F6EECF244321}">
                <p14:modId xmlns:p14="http://schemas.microsoft.com/office/powerpoint/2010/main" val="434211264"/>
              </p:ext>
            </p:extLst>
          </p:nvPr>
        </p:nvGraphicFramePr>
        <p:xfrm>
          <a:off x="425752" y="4146388"/>
          <a:ext cx="11340496" cy="1659600"/>
        </p:xfrm>
        <a:graphic>
          <a:graphicData uri="http://schemas.openxmlformats.org/drawingml/2006/table">
            <a:tbl>
              <a:tblPr firstRow="1">
                <a:tableStyleId>{793D81CF-94F2-401A-BA57-92F5A7B2D0C5}</a:tableStyleId>
              </a:tblPr>
              <a:tblGrid>
                <a:gridCol w="2523895">
                  <a:extLst>
                    <a:ext uri="{9D8B030D-6E8A-4147-A177-3AD203B41FA5}">
                      <a16:colId xmlns:a16="http://schemas.microsoft.com/office/drawing/2014/main" val="20000"/>
                    </a:ext>
                  </a:extLst>
                </a:gridCol>
                <a:gridCol w="2938867">
                  <a:extLst>
                    <a:ext uri="{9D8B030D-6E8A-4147-A177-3AD203B41FA5}">
                      <a16:colId xmlns:a16="http://schemas.microsoft.com/office/drawing/2014/main" val="20001"/>
                    </a:ext>
                  </a:extLst>
                </a:gridCol>
                <a:gridCol w="2938867">
                  <a:extLst>
                    <a:ext uri="{9D8B030D-6E8A-4147-A177-3AD203B41FA5}">
                      <a16:colId xmlns:a16="http://schemas.microsoft.com/office/drawing/2014/main" val="20003"/>
                    </a:ext>
                  </a:extLst>
                </a:gridCol>
                <a:gridCol w="2938867">
                  <a:extLst>
                    <a:ext uri="{9D8B030D-6E8A-4147-A177-3AD203B41FA5}">
                      <a16:colId xmlns:a16="http://schemas.microsoft.com/office/drawing/2014/main" val="20006"/>
                    </a:ext>
                  </a:extLst>
                </a:gridCol>
              </a:tblGrid>
              <a:tr h="0">
                <a:tc>
                  <a:txBody>
                    <a:bodyPr/>
                    <a:lstStyle/>
                    <a:p>
                      <a:pPr marL="0" marR="0" lvl="0" indent="0" algn="l" defTabSz="8636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863600" rtl="0" eaLnBrk="1" fontAlgn="base" latinLnBrk="0" hangingPunct="1">
                        <a:lnSpc>
                          <a:spcPct val="100000"/>
                        </a:lnSpc>
                        <a:spcBef>
                          <a:spcPts val="600"/>
                        </a:spcBef>
                        <a:spcAft>
                          <a:spcPts val="600"/>
                        </a:spcAft>
                        <a:buClrTx/>
                        <a:buSzTx/>
                        <a:buFontTx/>
                        <a:buNone/>
                        <a:tabLst/>
                      </a:pPr>
                      <a:r>
                        <a:rPr kumimoji="0" lang="en-US" sz="1800" b="0" u="none" strike="noStrike" cap="none" normalizeH="0" baseline="0" dirty="0">
                          <a:ln>
                            <a:noFill/>
                          </a:ln>
                          <a:effectLst/>
                          <a:latin typeface="+mj-lt"/>
                        </a:rPr>
                        <a:t>ALT &gt;3x ULN; </a:t>
                      </a:r>
                      <a:br>
                        <a:rPr kumimoji="0" lang="en-US" sz="1800" b="0" u="none" strike="noStrike" cap="none" normalizeH="0" baseline="0" dirty="0">
                          <a:ln>
                            <a:noFill/>
                          </a:ln>
                          <a:effectLst/>
                          <a:latin typeface="+mj-lt"/>
                        </a:rPr>
                      </a:br>
                      <a:r>
                        <a:rPr kumimoji="0" lang="en-US" sz="1800" b="0" u="none" strike="noStrike" cap="none" normalizeH="0" baseline="0" dirty="0">
                          <a:ln>
                            <a:noFill/>
                          </a:ln>
                          <a:effectLst/>
                          <a:latin typeface="+mj-lt"/>
                        </a:rPr>
                        <a:t>TBL &gt;2x ULN</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863600" rtl="0" eaLnBrk="1" fontAlgn="base" latinLnBrk="0" hangingPunct="1">
                        <a:lnSpc>
                          <a:spcPct val="100000"/>
                        </a:lnSpc>
                        <a:spcBef>
                          <a:spcPts val="600"/>
                        </a:spcBef>
                        <a:spcAft>
                          <a:spcPts val="600"/>
                        </a:spcAft>
                        <a:buClrTx/>
                        <a:buSzTx/>
                        <a:buFontTx/>
                        <a:buNone/>
                        <a:tabLst/>
                      </a:pPr>
                      <a:r>
                        <a:rPr kumimoji="0" lang="en-US" sz="1800" b="0" u="none" strike="noStrike" cap="none" normalizeH="0" baseline="0" dirty="0">
                          <a:ln>
                            <a:noFill/>
                          </a:ln>
                          <a:effectLst/>
                          <a:latin typeface="+mj-lt"/>
                        </a:rPr>
                        <a:t>R ≥5;</a:t>
                      </a:r>
                      <a:br>
                        <a:rPr kumimoji="0" lang="en-US" sz="1800" b="0" u="none" strike="noStrike" cap="none" normalizeH="0" baseline="0" dirty="0">
                          <a:ln>
                            <a:noFill/>
                          </a:ln>
                          <a:effectLst/>
                          <a:latin typeface="+mj-lt"/>
                        </a:rPr>
                      </a:br>
                      <a:r>
                        <a:rPr kumimoji="0" lang="en-US" sz="1800" b="0" u="none" strike="noStrike" cap="none" normalizeH="0" baseline="0" dirty="0">
                          <a:ln>
                            <a:noFill/>
                          </a:ln>
                          <a:effectLst/>
                          <a:latin typeface="+mj-lt"/>
                        </a:rPr>
                        <a:t>TBL &gt;2x ULN</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863600" rtl="0" eaLnBrk="1" fontAlgn="base" latinLnBrk="0" hangingPunct="1">
                        <a:lnSpc>
                          <a:spcPct val="100000"/>
                        </a:lnSpc>
                        <a:spcBef>
                          <a:spcPts val="600"/>
                        </a:spcBef>
                        <a:spcAft>
                          <a:spcPts val="600"/>
                        </a:spcAft>
                        <a:buClrTx/>
                        <a:buSzTx/>
                        <a:buFontTx/>
                        <a:buNone/>
                        <a:tabLst/>
                      </a:pPr>
                      <a:r>
                        <a:rPr kumimoji="0" lang="en-US" sz="1800" b="0" u="none" strike="noStrike" cap="none" normalizeH="0" baseline="0" dirty="0" err="1">
                          <a:ln>
                            <a:noFill/>
                          </a:ln>
                          <a:effectLst/>
                          <a:latin typeface="+mj-lt"/>
                        </a:rPr>
                        <a:t>nR</a:t>
                      </a:r>
                      <a:r>
                        <a:rPr kumimoji="0" lang="en-US" sz="1800" b="0" u="none" strike="noStrike" cap="none" normalizeH="0" baseline="0" dirty="0">
                          <a:ln>
                            <a:noFill/>
                          </a:ln>
                          <a:effectLst/>
                          <a:latin typeface="+mj-lt"/>
                        </a:rPr>
                        <a:t> ≥5;</a:t>
                      </a:r>
                      <a:br>
                        <a:rPr kumimoji="0" lang="en-US" sz="1800" b="0" u="none" strike="noStrike" cap="none" normalizeH="0" baseline="0" dirty="0">
                          <a:ln>
                            <a:noFill/>
                          </a:ln>
                          <a:effectLst/>
                          <a:latin typeface="+mj-lt"/>
                        </a:rPr>
                      </a:br>
                      <a:r>
                        <a:rPr kumimoji="0" lang="en-US" sz="1800" b="0" u="none" strike="noStrike" cap="none" normalizeH="0" baseline="0" dirty="0">
                          <a:ln>
                            <a:noFill/>
                          </a:ln>
                          <a:effectLst/>
                          <a:latin typeface="+mj-lt"/>
                        </a:rPr>
                        <a:t>TBL &gt;2x ULN</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0">
                <a:tc>
                  <a:txBody>
                    <a:bodyPr/>
                    <a:lstStyle/>
                    <a:p>
                      <a:pPr marL="0" marR="0" lvl="0" indent="0" algn="l"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Sensitivity, %</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90</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83</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90</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3"/>
                  </a:ext>
                </a:extLst>
              </a:tr>
              <a:tr h="0">
                <a:tc>
                  <a:txBody>
                    <a:bodyPr/>
                    <a:lstStyle/>
                    <a:p>
                      <a:pPr marL="0" marR="0" lvl="0" indent="0" algn="l"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Specificity, %</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44</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67</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n-US" sz="1800" b="0" u="none" strike="noStrike" cap="none" normalizeH="0" baseline="0" dirty="0">
                          <a:ln>
                            <a:noFill/>
                          </a:ln>
                          <a:effectLst/>
                          <a:latin typeface="+mj-lt"/>
                        </a:rPr>
                        <a:t>63</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r h="0">
                <a:tc>
                  <a:txBody>
                    <a:bodyPr/>
                    <a:lstStyle/>
                    <a:p>
                      <a:pPr marL="0" marR="0" lvl="0" indent="0" algn="l"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AUROC</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b"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0.67</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0.74</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863600" rtl="0" eaLnBrk="1" fontAlgn="base" latinLnBrk="0" hangingPunct="1">
                        <a:lnSpc>
                          <a:spcPct val="100000"/>
                        </a:lnSpc>
                        <a:spcBef>
                          <a:spcPts val="300"/>
                        </a:spcBef>
                        <a:spcAft>
                          <a:spcPct val="0"/>
                        </a:spcAft>
                        <a:buClrTx/>
                        <a:buSzTx/>
                        <a:buFontTx/>
                        <a:buNone/>
                        <a:tabLst/>
                      </a:pPr>
                      <a:r>
                        <a:rPr kumimoji="0" lang="es-ES" sz="1800" b="0" u="none" strike="noStrike" cap="none" normalizeH="0" baseline="0" dirty="0">
                          <a:ln>
                            <a:noFill/>
                          </a:ln>
                          <a:effectLst/>
                          <a:latin typeface="+mj-lt"/>
                        </a:rPr>
                        <a:t>0.77</a:t>
                      </a:r>
                      <a:endParaRPr kumimoji="0" lang="es-ES" sz="1800" b="0" i="0" u="none" strike="noStrike" cap="none" normalizeH="0" baseline="0" dirty="0">
                        <a:ln>
                          <a:noFill/>
                        </a:ln>
                        <a:solidFill>
                          <a:srgbClr val="231F20"/>
                        </a:solidFill>
                        <a:effectLst/>
                        <a:latin typeface="+mj-lt"/>
                        <a:cs typeface="Times New Roman" pitchFamily="18" charset="0"/>
                      </a:endParaRPr>
                    </a:p>
                  </a:txBody>
                  <a:tcPr marL="72000" marR="72000" marT="36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6"/>
                  </a:ext>
                </a:extLst>
              </a:tr>
            </a:tbl>
          </a:graphicData>
        </a:graphic>
      </p:graphicFrame>
      <p:sp>
        <p:nvSpPr>
          <p:cNvPr id="4" name="Title 3">
            <a:extLst>
              <a:ext uri="{FF2B5EF4-FFF2-40B4-BE49-F238E27FC236}">
                <a16:creationId xmlns:a16="http://schemas.microsoft.com/office/drawing/2014/main" id="{434326D8-DC81-4AFC-9B0E-406B24CD5203}"/>
              </a:ext>
            </a:extLst>
          </p:cNvPr>
          <p:cNvSpPr>
            <a:spLocks noGrp="1"/>
          </p:cNvSpPr>
          <p:nvPr>
            <p:ph type="title"/>
          </p:nvPr>
        </p:nvSpPr>
        <p:spPr/>
        <p:txBody>
          <a:bodyPr>
            <a:noAutofit/>
          </a:bodyPr>
          <a:lstStyle/>
          <a:p>
            <a:r>
              <a:rPr lang="en-GB" sz="2600"/>
              <a:t>Hy’s law: a sensitive and specific predictor of a drug’s potential to cause severe liver injury</a:t>
            </a:r>
            <a:endParaRPr lang="en-GB" sz="2600" dirty="0"/>
          </a:p>
        </p:txBody>
      </p:sp>
      <p:sp>
        <p:nvSpPr>
          <p:cNvPr id="7" name="Text Placeholder 6">
            <a:extLst>
              <a:ext uri="{FF2B5EF4-FFF2-40B4-BE49-F238E27FC236}">
                <a16:creationId xmlns:a16="http://schemas.microsoft.com/office/drawing/2014/main" id="{82AD5E31-9ADC-46E7-963D-6FBE32163D70}"/>
              </a:ext>
            </a:extLst>
          </p:cNvPr>
          <p:cNvSpPr>
            <a:spLocks noGrp="1"/>
          </p:cNvSpPr>
          <p:nvPr>
            <p:ph type="body" sz="quarter" idx="10"/>
          </p:nvPr>
        </p:nvSpPr>
        <p:spPr/>
        <p:txBody>
          <a:bodyPr/>
          <a:lstStyle/>
          <a:p>
            <a:r>
              <a:rPr lang="en-GB" dirty="0"/>
              <a:t>*whichever higher</a:t>
            </a:r>
            <a:br>
              <a:rPr lang="en-GB" dirty="0"/>
            </a:br>
            <a:r>
              <a:rPr lang="en-GB" dirty="0"/>
              <a:t>1. Robles–Diaz M, et al, Gastroenterology 2014;147:109–18; </a:t>
            </a:r>
            <a:r>
              <a:rPr lang="es-ES" dirty="0"/>
              <a:t>2. Hayashi PH, et al. </a:t>
            </a:r>
            <a:r>
              <a:rPr lang="es-ES" dirty="0" err="1"/>
              <a:t>Hepatology</a:t>
            </a:r>
            <a:r>
              <a:rPr lang="es-ES" dirty="0"/>
              <a:t>, 2017; 66:1275–85.</a:t>
            </a:r>
          </a:p>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5" name="Content Placeholder 4">
            <a:extLst>
              <a:ext uri="{FF2B5EF4-FFF2-40B4-BE49-F238E27FC236}">
                <a16:creationId xmlns:a16="http://schemas.microsoft.com/office/drawing/2014/main" id="{34512758-855B-4973-B197-DDD9F9B569E4}"/>
              </a:ext>
            </a:extLst>
          </p:cNvPr>
          <p:cNvSpPr>
            <a:spLocks noGrp="1"/>
          </p:cNvSpPr>
          <p:nvPr>
            <p:ph sz="half" idx="1"/>
          </p:nvPr>
        </p:nvSpPr>
        <p:spPr/>
        <p:txBody>
          <a:bodyPr/>
          <a:lstStyle/>
          <a:p>
            <a:r>
              <a:rPr lang="en-US" dirty="0"/>
              <a:t>In the late 1960s, </a:t>
            </a:r>
            <a:r>
              <a:rPr lang="en-US" b="1" dirty="0">
                <a:solidFill>
                  <a:srgbClr val="004B87"/>
                </a:solidFill>
              </a:rPr>
              <a:t>Hyman Zimmerman </a:t>
            </a:r>
            <a:r>
              <a:rPr lang="en-US" dirty="0"/>
              <a:t>discovered a combination of jaundice and drug-induced hepatocellular injury was associated with a 10–50% fatality rate from liver failure </a:t>
            </a:r>
          </a:p>
          <a:p>
            <a:pPr lvl="1"/>
            <a:r>
              <a:rPr lang="en-US" dirty="0"/>
              <a:t>Temple’s deﬁnition of ‘Hy’s Law cases’ used by the </a:t>
            </a:r>
            <a:r>
              <a:rPr lang="en-US" b="1" dirty="0">
                <a:solidFill>
                  <a:srgbClr val="1D498B"/>
                </a:solidFill>
              </a:rPr>
              <a:t>FDA</a:t>
            </a:r>
            <a:r>
              <a:rPr lang="en-US" dirty="0"/>
              <a:t> in drug development:</a:t>
            </a:r>
          </a:p>
          <a:p>
            <a:pPr lvl="2"/>
            <a:r>
              <a:rPr lang="en-US" dirty="0"/>
              <a:t>ALT &gt;3x ULN and TBL &gt;2x ULN without significant ALP increase</a:t>
            </a:r>
          </a:p>
          <a:p>
            <a:pPr lvl="1"/>
            <a:r>
              <a:rPr lang="en-US" b="1" dirty="0">
                <a:solidFill>
                  <a:srgbClr val="1D498B"/>
                </a:solidFill>
              </a:rPr>
              <a:t>‘New Hy’s Law’ proposed by the Spanish DILI Registry</a:t>
            </a:r>
            <a:r>
              <a:rPr lang="en-US" dirty="0"/>
              <a:t>:</a:t>
            </a:r>
          </a:p>
          <a:p>
            <a:pPr lvl="2"/>
            <a:r>
              <a:rPr lang="en-US" dirty="0" err="1"/>
              <a:t>nR</a:t>
            </a:r>
            <a:r>
              <a:rPr lang="en-US" dirty="0"/>
              <a:t> [(ALT or AST*/ULN)/(ALP/ULN)] &gt;5 and TBL&gt;2 ULN</a:t>
            </a:r>
            <a:r>
              <a:rPr lang="en-US" baseline="30000" dirty="0"/>
              <a:t>1</a:t>
            </a:r>
            <a:endParaRPr lang="es-ES" baseline="30000" dirty="0"/>
          </a:p>
        </p:txBody>
      </p:sp>
      <p:sp>
        <p:nvSpPr>
          <p:cNvPr id="9" name="CuadroTexto 8">
            <a:extLst>
              <a:ext uri="{FF2B5EF4-FFF2-40B4-BE49-F238E27FC236}">
                <a16:creationId xmlns:a16="http://schemas.microsoft.com/office/drawing/2014/main" id="{129B4183-06A3-4788-986A-B12FE4D9BF42}"/>
              </a:ext>
            </a:extLst>
          </p:cNvPr>
          <p:cNvSpPr txBox="1"/>
          <p:nvPr/>
        </p:nvSpPr>
        <p:spPr>
          <a:xfrm>
            <a:off x="2016671" y="2685572"/>
            <a:ext cx="8158658" cy="1200329"/>
          </a:xfrm>
          <a:prstGeom prst="rect">
            <a:avLst/>
          </a:prstGeom>
          <a:solidFill>
            <a:srgbClr val="BEE5F5"/>
          </a:solidFill>
          <a:ln>
            <a:solidFill>
              <a:srgbClr val="004B87"/>
            </a:solidFill>
          </a:ln>
        </p:spPr>
        <p:txBody>
          <a:bodyPr wrap="square" rtlCol="0">
            <a:spAutoFit/>
          </a:bodyPr>
          <a:lstStyle/>
          <a:p>
            <a:pPr algn="ctr">
              <a:defRPr/>
            </a:pPr>
            <a:r>
              <a:rPr lang="es-ES" sz="2400" b="1" dirty="0">
                <a:solidFill>
                  <a:srgbClr val="004B87"/>
                </a:solidFill>
                <a:latin typeface="Arial"/>
              </a:rPr>
              <a:t>In </a:t>
            </a:r>
            <a:r>
              <a:rPr lang="es-ES" sz="2400" b="1" dirty="0" err="1">
                <a:solidFill>
                  <a:srgbClr val="004B87"/>
                </a:solidFill>
                <a:latin typeface="Arial"/>
              </a:rPr>
              <a:t>an</a:t>
            </a:r>
            <a:r>
              <a:rPr lang="es-ES" sz="2400" b="1" dirty="0">
                <a:solidFill>
                  <a:srgbClr val="004B87"/>
                </a:solidFill>
                <a:latin typeface="Arial"/>
              </a:rPr>
              <a:t> </a:t>
            </a:r>
            <a:r>
              <a:rPr lang="es-ES" sz="2400" b="1" dirty="0" err="1">
                <a:solidFill>
                  <a:srgbClr val="004B87"/>
                </a:solidFill>
                <a:latin typeface="Arial"/>
              </a:rPr>
              <a:t>independent</a:t>
            </a:r>
            <a:r>
              <a:rPr lang="es-ES" sz="2400" b="1" dirty="0">
                <a:solidFill>
                  <a:srgbClr val="004B87"/>
                </a:solidFill>
                <a:latin typeface="Arial"/>
              </a:rPr>
              <a:t> </a:t>
            </a:r>
            <a:r>
              <a:rPr lang="es-ES" sz="2400" b="1" dirty="0" err="1">
                <a:solidFill>
                  <a:srgbClr val="004B87"/>
                </a:solidFill>
                <a:latin typeface="Arial"/>
              </a:rPr>
              <a:t>population</a:t>
            </a:r>
            <a:r>
              <a:rPr lang="es-ES" sz="2400" b="1" dirty="0">
                <a:solidFill>
                  <a:srgbClr val="004B87"/>
                </a:solidFill>
                <a:latin typeface="Arial"/>
              </a:rPr>
              <a:t> </a:t>
            </a:r>
            <a:r>
              <a:rPr lang="es-ES" sz="2400" b="1" dirty="0" err="1">
                <a:solidFill>
                  <a:srgbClr val="004B87"/>
                </a:solidFill>
                <a:latin typeface="Arial"/>
              </a:rPr>
              <a:t>cohort</a:t>
            </a:r>
            <a:endParaRPr lang="es-ES" sz="2400" b="1" dirty="0">
              <a:solidFill>
                <a:srgbClr val="004B87"/>
              </a:solidFill>
              <a:latin typeface="Arial"/>
            </a:endParaRPr>
          </a:p>
          <a:p>
            <a:pPr algn="ctr">
              <a:defRPr/>
            </a:pPr>
            <a:r>
              <a:rPr lang="es-ES" sz="2400" dirty="0">
                <a:solidFill>
                  <a:srgbClr val="004B87"/>
                </a:solidFill>
                <a:latin typeface="Arial"/>
              </a:rPr>
              <a:t>n</a:t>
            </a:r>
            <a:r>
              <a:rPr lang="en-US" sz="2400" dirty="0" err="1">
                <a:solidFill>
                  <a:srgbClr val="004B87"/>
                </a:solidFill>
                <a:latin typeface="Arial"/>
              </a:rPr>
              <a:t>ew</a:t>
            </a:r>
            <a:r>
              <a:rPr lang="en-US" sz="2400" dirty="0">
                <a:solidFill>
                  <a:srgbClr val="004B87"/>
                </a:solidFill>
                <a:latin typeface="Arial"/>
              </a:rPr>
              <a:t> R ratio for Hy’s law better identiﬁed risk for death compared with the original Hy’s law</a:t>
            </a:r>
            <a:r>
              <a:rPr lang="en-US" sz="2400" baseline="30000" dirty="0">
                <a:solidFill>
                  <a:srgbClr val="004B87"/>
                </a:solidFill>
                <a:latin typeface="Arial"/>
              </a:rPr>
              <a:t>2</a:t>
            </a:r>
            <a:endParaRPr lang="en-US" sz="2400" dirty="0">
              <a:solidFill>
                <a:srgbClr val="004B87"/>
              </a:solidFill>
              <a:latin typeface="Arial"/>
            </a:endParaRPr>
          </a:p>
        </p:txBody>
      </p:sp>
      <p:pic>
        <p:nvPicPr>
          <p:cNvPr id="10" name="Picture 9">
            <a:hlinkClick r:id="rId3" action="ppaction://hlinksldjump"/>
            <a:extLst>
              <a:ext uri="{FF2B5EF4-FFF2-40B4-BE49-F238E27FC236}">
                <a16:creationId xmlns:a16="http://schemas.microsoft.com/office/drawing/2014/main" id="{5129C58B-F83B-4194-AA2E-82FAD0C68F1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10120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71942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3333375B-943D-4879-BEC7-E6140F35717E}"/>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normAutofit/>
          </a:bodyPr>
          <a:lstStyle/>
          <a:p>
            <a:pPr lvl="0"/>
            <a:r>
              <a:rPr lang="it-IT" dirty="0"/>
              <a:t>These slides give a comprehensive overview of the EASL clinical practice guidelines on the management of drug-induced liver injury</a:t>
            </a:r>
          </a:p>
          <a:p>
            <a:pPr marL="0" indent="0">
              <a:buNone/>
            </a:pPr>
            <a:endParaRPr lang="en-GB" dirty="0">
              <a:highlight>
                <a:srgbClr val="FFFF00"/>
              </a:highlight>
            </a:endParaRPr>
          </a:p>
          <a:p>
            <a:pPr lvl="0"/>
            <a:r>
              <a:rPr lang="en-GB" dirty="0"/>
              <a:t>The guidelines were first presented at the International Liver Congress 2018 and are published in </a:t>
            </a:r>
            <a:r>
              <a:rPr lang="it-IT" dirty="0"/>
              <a:t>the Journal of Hepatology</a:t>
            </a:r>
          </a:p>
          <a:p>
            <a:pPr lvl="1"/>
            <a:r>
              <a:rPr lang="it-IT" dirty="0"/>
              <a:t>The full publication can be downloaded from the </a:t>
            </a:r>
            <a:r>
              <a:rPr lang="it-IT" dirty="0">
                <a:hlinkClick r:id="rId3"/>
              </a:rPr>
              <a:t>Clinical Practice Guidelines</a:t>
            </a:r>
            <a:r>
              <a:rPr lang="it-IT" dirty="0"/>
              <a:t> section of the </a:t>
            </a:r>
            <a:br>
              <a:rPr lang="it-IT" dirty="0"/>
            </a:br>
            <a:r>
              <a:rPr lang="it-IT" dirty="0"/>
              <a:t>EASL website</a:t>
            </a:r>
          </a:p>
          <a:p>
            <a:pPr marL="457200" lvl="1" indent="0">
              <a:buNone/>
            </a:pPr>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dirty="0"/>
              <a:t>Definition and classification of liver injury</a:t>
            </a:r>
          </a:p>
          <a:p>
            <a:pPr marL="457200" indent="-457200">
              <a:buFont typeface="+mj-lt"/>
              <a:buAutoNum type="arabicPeriod"/>
            </a:pPr>
            <a:r>
              <a:rPr lang="en-GB" dirty="0"/>
              <a:t>Diagnosis</a:t>
            </a:r>
          </a:p>
          <a:p>
            <a:pPr marL="457200" indent="-457200">
              <a:buFont typeface="+mj-lt"/>
              <a:buAutoNum type="arabicPeriod"/>
            </a:pPr>
            <a:r>
              <a:rPr lang="en-GB" dirty="0"/>
              <a:t>Genetic testing</a:t>
            </a:r>
          </a:p>
          <a:p>
            <a:pPr marL="457200" indent="-457200">
              <a:buFont typeface="+mj-lt"/>
              <a:buAutoNum type="arabicPeriod"/>
            </a:pPr>
            <a:r>
              <a:rPr lang="en-GB" dirty="0"/>
              <a:t>Therapy</a:t>
            </a:r>
          </a:p>
          <a:p>
            <a:pPr marL="457200" indent="-457200">
              <a:buFont typeface="+mj-lt"/>
              <a:buAutoNum type="arabicPeriod"/>
            </a:pPr>
            <a:r>
              <a:rPr lang="en-GB" dirty="0"/>
              <a:t>Management of drug-induced acute liver failure</a:t>
            </a:r>
          </a:p>
          <a:p>
            <a:pPr marL="457200" indent="-457200">
              <a:buFont typeface="+mj-lt"/>
              <a:buAutoNum type="arabicPeriod"/>
            </a:pPr>
            <a:r>
              <a:rPr lang="en-GB" dirty="0"/>
              <a:t>Preventing DILI</a:t>
            </a:r>
          </a:p>
          <a:p>
            <a:pPr marL="457200" indent="-457200">
              <a:buFont typeface="+mj-lt"/>
              <a:buAutoNum type="arabicPeriod"/>
            </a:pPr>
            <a:r>
              <a:rPr lang="en-GB" dirty="0"/>
              <a:t>Specific phenotypes</a:t>
            </a:r>
          </a:p>
        </p:txBody>
      </p:sp>
      <p:sp>
        <p:nvSpPr>
          <p:cNvPr id="2" name="TextBox 1"/>
          <p:cNvSpPr txBox="1"/>
          <p:nvPr/>
        </p:nvSpPr>
        <p:spPr>
          <a:xfrm>
            <a:off x="8930917" y="1340768"/>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9" name="Rectangle 8">
            <a:hlinkClick r:id="rId3" action="ppaction://hlinksldjump"/>
          </p:cNvPr>
          <p:cNvSpPr/>
          <p:nvPr/>
        </p:nvSpPr>
        <p:spPr>
          <a:xfrm>
            <a:off x="419423" y="1689252"/>
            <a:ext cx="184826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4" action="ppaction://hlinksldjump"/>
          </p:cNvPr>
          <p:cNvSpPr/>
          <p:nvPr/>
        </p:nvSpPr>
        <p:spPr>
          <a:xfrm>
            <a:off x="419419" y="3129319"/>
            <a:ext cx="246449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ction="ppaction://hlinksldjump"/>
          </p:cNvPr>
          <p:cNvSpPr/>
          <p:nvPr/>
        </p:nvSpPr>
        <p:spPr>
          <a:xfrm>
            <a:off x="419418" y="2045964"/>
            <a:ext cx="236510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6" action="ppaction://hlinksldjump"/>
          </p:cNvPr>
          <p:cNvSpPr/>
          <p:nvPr/>
        </p:nvSpPr>
        <p:spPr>
          <a:xfrm>
            <a:off x="419418" y="2406146"/>
            <a:ext cx="1609734"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7" action="ppaction://hlinksldjump"/>
          </p:cNvPr>
          <p:cNvSpPr/>
          <p:nvPr/>
        </p:nvSpPr>
        <p:spPr>
          <a:xfrm>
            <a:off x="419421" y="2789041"/>
            <a:ext cx="596307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8" action="ppaction://hlinksldjump"/>
          </p:cNvPr>
          <p:cNvSpPr/>
          <p:nvPr/>
        </p:nvSpPr>
        <p:spPr>
          <a:xfrm>
            <a:off x="434026" y="3509285"/>
            <a:ext cx="287200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hlinkClick r:id="rId9" action="ppaction://hlinksldjump"/>
            <a:extLst>
              <a:ext uri="{FF2B5EF4-FFF2-40B4-BE49-F238E27FC236}">
                <a16:creationId xmlns:a16="http://schemas.microsoft.com/office/drawing/2014/main" id="{05587770-B834-466D-BF5C-7D54C6244A94}"/>
              </a:ext>
            </a:extLst>
          </p:cNvPr>
          <p:cNvSpPr/>
          <p:nvPr/>
        </p:nvSpPr>
        <p:spPr>
          <a:xfrm>
            <a:off x="419422" y="1310952"/>
            <a:ext cx="518781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hlinkClick r:id="rId10" action="ppaction://hlinksldjump"/>
            <a:extLst>
              <a:ext uri="{FF2B5EF4-FFF2-40B4-BE49-F238E27FC236}">
                <a16:creationId xmlns:a16="http://schemas.microsoft.com/office/drawing/2014/main" id="{CA79FC26-8F28-4A9B-968F-6597911749CC}"/>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60201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lstStyle/>
          <a:p>
            <a:r>
              <a:rPr lang="en-US"/>
              <a:t>Definition and classification of liver injury</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4" name="Content Placeholder 3">
            <a:extLst>
              <a:ext uri="{FF2B5EF4-FFF2-40B4-BE49-F238E27FC236}">
                <a16:creationId xmlns:a16="http://schemas.microsoft.com/office/drawing/2014/main" id="{A29091CD-96A0-4142-894C-B8771B2190E6}"/>
              </a:ext>
            </a:extLst>
          </p:cNvPr>
          <p:cNvSpPr>
            <a:spLocks noGrp="1"/>
          </p:cNvSpPr>
          <p:nvPr>
            <p:ph sz="half" idx="1"/>
          </p:nvPr>
        </p:nvSpPr>
        <p:spPr/>
        <p:txBody>
          <a:bodyPr/>
          <a:lstStyle/>
          <a:p>
            <a:r>
              <a:rPr lang="en-GB" dirty="0"/>
              <a:t>Serum aminotransferases (ALT/AST), ALP, and TBL levels remain the mainstay for detecting and classifying liver damage in suspected DILI</a:t>
            </a:r>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1264383284"/>
              </p:ext>
            </p:extLst>
          </p:nvPr>
        </p:nvGraphicFramePr>
        <p:xfrm>
          <a:off x="423848" y="2589328"/>
          <a:ext cx="11342400" cy="2970240"/>
        </p:xfrm>
        <a:graphic>
          <a:graphicData uri="http://schemas.openxmlformats.org/drawingml/2006/table">
            <a:tbl>
              <a:tblPr firstRow="1" bandRow="1">
                <a:tableStyleId>{5C22544A-7EE6-4342-B048-85BDC9FD1C3A}</a:tableStyleId>
              </a:tblPr>
              <a:tblGrid>
                <a:gridCol w="8452708">
                  <a:extLst>
                    <a:ext uri="{9D8B030D-6E8A-4147-A177-3AD203B41FA5}">
                      <a16:colId xmlns:a16="http://schemas.microsoft.com/office/drawing/2014/main" val="20001"/>
                    </a:ext>
                  </a:extLst>
                </a:gridCol>
                <a:gridCol w="1880780">
                  <a:extLst>
                    <a:ext uri="{9D8B030D-6E8A-4147-A177-3AD203B41FA5}">
                      <a16:colId xmlns:a16="http://schemas.microsoft.com/office/drawing/2014/main" val="20002"/>
                    </a:ext>
                  </a:extLst>
                </a:gridCol>
                <a:gridCol w="1008912">
                  <a:extLst>
                    <a:ext uri="{9D8B030D-6E8A-4147-A177-3AD203B41FA5}">
                      <a16:colId xmlns:a16="http://schemas.microsoft.com/office/drawing/2014/main" val="20003"/>
                    </a:ext>
                  </a:extLst>
                </a:gridCol>
              </a:tblGrid>
              <a:tr h="11228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panose="020B0604020202020204" pitchFamily="34" charset="0"/>
                          <a:cs typeface="Arial" panose="020B0604020202020204" pitchFamily="34" charset="0"/>
                        </a:rPr>
                        <a:t>General</a:t>
                      </a:r>
                      <a:endParaRPr lang="en-US" sz="1600" b="0" kern="1200" noProof="0"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noProof="0" dirty="0">
                          <a:solidFill>
                            <a:schemeClr val="tx1"/>
                          </a:solidFill>
                          <a:latin typeface="Arial" panose="020B0604020202020204" pitchFamily="34" charset="0"/>
                          <a:ea typeface="+mn-ea"/>
                          <a:cs typeface="Arial" panose="020B0604020202020204" pitchFamily="34" charset="0"/>
                        </a:rPr>
                        <a:t>DILI should be classified as </a:t>
                      </a:r>
                      <a:r>
                        <a:rPr lang="en-US" sz="1600" b="1" kern="1200" noProof="0" dirty="0">
                          <a:solidFill>
                            <a:srgbClr val="004B87"/>
                          </a:solidFill>
                          <a:latin typeface="Arial" panose="020B0604020202020204" pitchFamily="34" charset="0"/>
                          <a:ea typeface="+mn-ea"/>
                          <a:cs typeface="Arial" panose="020B0604020202020204" pitchFamily="34" charset="0"/>
                        </a:rPr>
                        <a:t>hepatocellular</a:t>
                      </a:r>
                      <a:r>
                        <a:rPr lang="en-US" sz="1600" b="0" kern="1200" noProof="0" dirty="0">
                          <a:solidFill>
                            <a:schemeClr val="tx1"/>
                          </a:solidFill>
                          <a:latin typeface="Arial" panose="020B0604020202020204" pitchFamily="34" charset="0"/>
                          <a:ea typeface="+mn-ea"/>
                          <a:cs typeface="Arial" panose="020B0604020202020204" pitchFamily="34" charset="0"/>
                        </a:rPr>
                        <a:t>, </a:t>
                      </a:r>
                      <a:r>
                        <a:rPr lang="en-US" sz="1600" b="1" kern="1200" noProof="0" dirty="0" err="1">
                          <a:solidFill>
                            <a:srgbClr val="004B87"/>
                          </a:solidFill>
                          <a:latin typeface="Arial" panose="020B0604020202020204" pitchFamily="34" charset="0"/>
                          <a:ea typeface="+mn-ea"/>
                          <a:cs typeface="Arial" panose="020B0604020202020204" pitchFamily="34" charset="0"/>
                        </a:rPr>
                        <a:t>cholestatic</a:t>
                      </a:r>
                      <a:r>
                        <a:rPr lang="en-US" sz="1600" b="0" kern="1200" noProof="0" dirty="0">
                          <a:solidFill>
                            <a:schemeClr val="tx1"/>
                          </a:solidFill>
                          <a:latin typeface="Arial" panose="020B0604020202020204" pitchFamily="34" charset="0"/>
                          <a:ea typeface="+mn-ea"/>
                          <a:cs typeface="Arial" panose="020B0604020202020204" pitchFamily="34" charset="0"/>
                        </a:rPr>
                        <a:t> or </a:t>
                      </a:r>
                      <a:r>
                        <a:rPr lang="en-US" sz="1600" b="1" kern="1200" noProof="0" dirty="0">
                          <a:solidFill>
                            <a:srgbClr val="004B87"/>
                          </a:solidFill>
                          <a:latin typeface="Arial" panose="020B0604020202020204" pitchFamily="34" charset="0"/>
                          <a:ea typeface="+mn-ea"/>
                          <a:cs typeface="Arial" panose="020B0604020202020204" pitchFamily="34" charset="0"/>
                        </a:rPr>
                        <a:t>mixed</a:t>
                      </a:r>
                      <a:r>
                        <a:rPr lang="en-US" sz="1600" b="0" kern="1200" noProof="0" dirty="0">
                          <a:solidFill>
                            <a:schemeClr val="tx1"/>
                          </a:solidFill>
                          <a:latin typeface="Arial" panose="020B0604020202020204" pitchFamily="34" charset="0"/>
                          <a:ea typeface="+mn-ea"/>
                          <a:cs typeface="Arial" panose="020B0604020202020204" pitchFamily="34" charset="0"/>
                        </a:rPr>
                        <a:t> according to the pattern of elevation of liver enzymes based on the first set of laboratory tests available in relation to the clinical event</a:t>
                      </a:r>
                    </a:p>
                  </a:txBody>
                  <a:tcPr marL="54000" marR="54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Extrapolation</a:t>
                      </a:r>
                      <a:r>
                        <a:rPr lang="en-GB" sz="1600" baseline="0" dirty="0">
                          <a:solidFill>
                            <a:schemeClr val="tx1"/>
                          </a:solidFill>
                          <a:latin typeface="Arial" panose="020B0604020202020204" pitchFamily="34" charset="0"/>
                          <a:cs typeface="Arial" panose="020B0604020202020204" pitchFamily="34" charset="0"/>
                        </a:rPr>
                        <a:t> from level</a:t>
                      </a:r>
                      <a:r>
                        <a:rPr lang="en-GB" sz="1600" dirty="0">
                          <a:solidFill>
                            <a:schemeClr val="tx1"/>
                          </a:solidFill>
                          <a:latin typeface="Arial" panose="020B0604020202020204" pitchFamily="34" charset="0"/>
                          <a:cs typeface="Arial" panose="020B0604020202020204" pitchFamily="34" charset="0"/>
                        </a:rPr>
                        <a:t> 2 studies</a:t>
                      </a:r>
                    </a:p>
                  </a:txBody>
                  <a:tcPr marL="54000" marR="54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B</a:t>
                      </a:r>
                    </a:p>
                  </a:txBody>
                  <a:tcPr marL="54000" marR="54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4480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Aminotransferases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kern="1200" dirty="0">
                          <a:solidFill>
                            <a:schemeClr val="dk1"/>
                          </a:solidFill>
                          <a:effectLst/>
                          <a:latin typeface="+mn-lt"/>
                          <a:ea typeface="+mn-ea"/>
                          <a:cs typeface="+mn-cs"/>
                        </a:rPr>
                        <a:t>ALT, ALP and TBL are the standard </a:t>
                      </a:r>
                      <a:r>
                        <a:rPr lang="en-GB" sz="1600" kern="1200" dirty="0" err="1">
                          <a:solidFill>
                            <a:schemeClr val="dk1"/>
                          </a:solidFill>
                          <a:effectLst/>
                          <a:latin typeface="+mn-lt"/>
                          <a:ea typeface="+mn-ea"/>
                          <a:cs typeface="+mn-cs"/>
                        </a:rPr>
                        <a:t>analytes</a:t>
                      </a:r>
                      <a:r>
                        <a:rPr lang="en-GB" sz="1600" kern="1200" dirty="0">
                          <a:solidFill>
                            <a:schemeClr val="dk1"/>
                          </a:solidFill>
                          <a:effectLst/>
                          <a:latin typeface="+mn-lt"/>
                          <a:ea typeface="+mn-ea"/>
                          <a:cs typeface="+mn-cs"/>
                        </a:rPr>
                        <a:t> to define liver damage and liver dysfunction in DILI. AST values can reliably substitute ALT in calculating the pattern of injury when the latter is unavailable at DILI recognition, whereas GGT is less reliable as an ALP substitute</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54000" marR="54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Extrapolation from level 2b studies</a:t>
                      </a:r>
                    </a:p>
                  </a:txBody>
                  <a:tcPr marL="54000" marR="54000" marT="36000" marB="36000" anchor="ctr">
                    <a:lnL w="6350" cap="flat" cmpd="sng" algn="ctr">
                      <a:noFill/>
                      <a:prstDash val="solid"/>
                      <a:round/>
                      <a:headEnd type="none" w="med" len="med"/>
                      <a:tailEnd type="none" w="med" len="med"/>
                    </a:lnL>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p>
                      <a:pPr algn="ctr"/>
                      <a:r>
                        <a:rPr lang="en-GB" sz="1600" dirty="0">
                          <a:solidFill>
                            <a:schemeClr val="tx1"/>
                          </a:solidFill>
                          <a:latin typeface="Arial" panose="020B0604020202020204" pitchFamily="34" charset="0"/>
                          <a:cs typeface="Arial" panose="020B0604020202020204" pitchFamily="34" charset="0"/>
                        </a:rPr>
                        <a:t>C</a:t>
                      </a:r>
                    </a:p>
                  </a:txBody>
                  <a:tcPr marL="54000" marR="54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19623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50" dirty="0">
                          <a:effectLst/>
                          <a:latin typeface="+mn-lt"/>
                          <a:ea typeface="Arial Unicode MS"/>
                          <a:cs typeface="Times New Roman"/>
                        </a:rPr>
                        <a:t>Persistently elevated TBL and ALP in the second month from DILI onset should be used as a marker for chronic DILI</a:t>
                      </a:r>
                      <a:endParaRPr kumimoji="0" lang="it-IT" sz="160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endParaRPr>
                    </a:p>
                  </a:txBody>
                  <a:tcPr marL="54000" marR="54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Level 1b studies</a:t>
                      </a:r>
                    </a:p>
                  </a:txBody>
                  <a:tcPr marL="54000" marR="54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marL="54000" marR="54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grpSp>
        <p:nvGrpSpPr>
          <p:cNvPr id="12" name="Group 11"/>
          <p:cNvGrpSpPr/>
          <p:nvPr/>
        </p:nvGrpSpPr>
        <p:grpSpPr>
          <a:xfrm>
            <a:off x="8053166" y="2589329"/>
            <a:ext cx="3693418" cy="276999"/>
            <a:chOff x="4262958" y="3212976"/>
            <a:chExt cx="3693418" cy="276999"/>
          </a:xfrm>
        </p:grpSpPr>
        <p:sp>
          <p:nvSpPr>
            <p:cNvPr id="8" name="Rectangle 7"/>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56997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a:extLst>
              <a:ext uri="{FF2B5EF4-FFF2-40B4-BE49-F238E27FC236}">
                <a16:creationId xmlns:a16="http://schemas.microsoft.com/office/drawing/2014/main" id="{8BF4CC3F-587F-4BB3-BC0C-2619E9F7709A}"/>
              </a:ext>
            </a:extLst>
          </p:cNvPr>
          <p:cNvGraphicFramePr>
            <a:graphicFrameLocks noGrp="1"/>
          </p:cNvGraphicFramePr>
          <p:nvPr>
            <p:ph sz="half" idx="1"/>
            <p:extLst>
              <p:ext uri="{D42A27DB-BD31-4B8C-83A1-F6EECF244321}">
                <p14:modId xmlns:p14="http://schemas.microsoft.com/office/powerpoint/2010/main" val="780591164"/>
              </p:ext>
            </p:extLst>
          </p:nvPr>
        </p:nvGraphicFramePr>
        <p:xfrm>
          <a:off x="425450" y="1341438"/>
          <a:ext cx="11321134" cy="3942960"/>
        </p:xfrm>
        <a:graphic>
          <a:graphicData uri="http://schemas.openxmlformats.org/drawingml/2006/table">
            <a:tbl>
              <a:tblPr firstRow="1" bandRow="1">
                <a:tableStyleId>{5C22544A-7EE6-4342-B048-85BDC9FD1C3A}</a:tableStyleId>
              </a:tblPr>
              <a:tblGrid>
                <a:gridCol w="8779929">
                  <a:extLst>
                    <a:ext uri="{9D8B030D-6E8A-4147-A177-3AD203B41FA5}">
                      <a16:colId xmlns:a16="http://schemas.microsoft.com/office/drawing/2014/main" val="20001"/>
                    </a:ext>
                  </a:extLst>
                </a:gridCol>
                <a:gridCol w="1721386">
                  <a:extLst>
                    <a:ext uri="{9D8B030D-6E8A-4147-A177-3AD203B41FA5}">
                      <a16:colId xmlns:a16="http://schemas.microsoft.com/office/drawing/2014/main" val="20002"/>
                    </a:ext>
                  </a:extLst>
                </a:gridCol>
                <a:gridCol w="819819">
                  <a:extLst>
                    <a:ext uri="{9D8B030D-6E8A-4147-A177-3AD203B41FA5}">
                      <a16:colId xmlns:a16="http://schemas.microsoft.com/office/drawing/2014/main" val="20003"/>
                    </a:ext>
                  </a:extLst>
                </a:gridCol>
              </a:tblGrid>
              <a:tr h="176984">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8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solidFill>
                          <a:latin typeface="Arial" panose="020B0604020202020204" pitchFamily="34" charset="0"/>
                          <a:ea typeface="+mn-ea"/>
                          <a:cs typeface="Arial" panose="020B0604020202020204" pitchFamily="34" charset="0"/>
                        </a:rPr>
                        <a:t>Laboratory work-up</a:t>
                      </a:r>
                      <a:endParaRPr lang="en-US" sz="1400" b="0" kern="1200" noProof="0"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kern="1200" noProof="0" dirty="0">
                          <a:solidFill>
                            <a:schemeClr val="tx1"/>
                          </a:solidFill>
                          <a:latin typeface="Arial" panose="020B0604020202020204" pitchFamily="34" charset="0"/>
                          <a:ea typeface="+mn-ea"/>
                          <a:cs typeface="Arial" panose="020B0604020202020204" pitchFamily="34" charset="0"/>
                        </a:rPr>
                        <a:t>Tests for HCV-RNA and ant-HEV IgM (or HEV-RNA) are suggested in patients with suspected DILI to exclude acute hepatitis C and/or E, particularly in those cases not compatible with the drug signature of the suspected causative agent and/or with high transaminase levels</a:t>
                      </a:r>
                      <a:endParaRPr lang="en-US"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Extrapolation</a:t>
                      </a:r>
                      <a:r>
                        <a:rPr lang="en-GB" sz="1400" baseline="0" dirty="0">
                          <a:solidFill>
                            <a:schemeClr val="tx1"/>
                          </a:solidFill>
                          <a:latin typeface="Arial" panose="020B0604020202020204" pitchFamily="34" charset="0"/>
                          <a:cs typeface="Arial" panose="020B0604020202020204" pitchFamily="34" charset="0"/>
                        </a:rPr>
                        <a:t> from level 2</a:t>
                      </a:r>
                      <a:r>
                        <a:rPr lang="en-GB" sz="1400" dirty="0">
                          <a:solidFill>
                            <a:schemeClr val="tx1"/>
                          </a:solidFill>
                          <a:latin typeface="Arial" panose="020B0604020202020204" pitchFamily="34" charset="0"/>
                          <a:cs typeface="Arial" panose="020B0604020202020204" pitchFamily="34" charset="0"/>
                        </a:rPr>
                        <a:t> studies</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89254">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noProof="0" dirty="0">
                          <a:solidFill>
                            <a:schemeClr val="tx2"/>
                          </a:solidFill>
                          <a:latin typeface="Arial" panose="020B0604020202020204" pitchFamily="34" charset="0"/>
                          <a:ea typeface="+mn-ea"/>
                          <a:cs typeface="Arial" panose="020B0604020202020204" pitchFamily="34" charset="0"/>
                        </a:rPr>
                        <a:t>Imaging</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kern="1200" noProof="0" dirty="0">
                          <a:solidFill>
                            <a:schemeClr val="tx1"/>
                          </a:solidFill>
                          <a:latin typeface="Arial" panose="020B0604020202020204" pitchFamily="34" charset="0"/>
                          <a:ea typeface="+mn-ea"/>
                          <a:cs typeface="Arial" panose="020B0604020202020204" pitchFamily="34" charset="0"/>
                        </a:rPr>
                        <a:t>An abdominal ultrasound should be undertaken in all patients suspected of DILI. The use of additional imaging studies relies on the clinical context</a:t>
                      </a:r>
                      <a:endParaRPr lang="en-US"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Level 2a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797338877"/>
                  </a:ext>
                </a:extLst>
              </a:tr>
              <a:tr h="71835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Liver biopsy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effectLst/>
                          <a:latin typeface="+mn-lt"/>
                          <a:ea typeface="+mn-ea"/>
                          <a:cs typeface="+mn-cs"/>
                        </a:rPr>
                        <a:t>Liver biopsy </a:t>
                      </a:r>
                      <a:r>
                        <a:rPr lang="en-US" sz="1400" u="sng" kern="1200" dirty="0">
                          <a:solidFill>
                            <a:schemeClr val="dk1"/>
                          </a:solidFill>
                          <a:effectLst/>
                          <a:latin typeface="+mn-lt"/>
                          <a:ea typeface="+mn-ea"/>
                          <a:cs typeface="+mn-cs"/>
                        </a:rPr>
                        <a:t>may</a:t>
                      </a:r>
                      <a:r>
                        <a:rPr lang="en-US" sz="1400" kern="1200" dirty="0">
                          <a:solidFill>
                            <a:schemeClr val="dk1"/>
                          </a:solidFill>
                          <a:effectLst/>
                          <a:latin typeface="+mn-lt"/>
                          <a:ea typeface="+mn-ea"/>
                          <a:cs typeface="+mn-cs"/>
                        </a:rPr>
                        <a:t> be considered during the investigation of selected patients suspected to suffer DILI, as liver histology can provide information that can support the diagnosis of DILI or an alternative diagnosis</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EFCFC"/>
                    </a:solid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Level 5</a:t>
                      </a:r>
                    </a:p>
                  </a:txBody>
                  <a:tcPr anchor="ctr">
                    <a:lnL w="6350" cap="flat" cmpd="sng" algn="ctr">
                      <a:noFill/>
                      <a:prstDash val="solid"/>
                      <a:round/>
                      <a:headEnd type="none" w="med" len="med"/>
                      <a:tailEnd type="none" w="med" len="med"/>
                    </a:lnL>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D</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32137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50" dirty="0">
                          <a:effectLst/>
                          <a:latin typeface="+mn-lt"/>
                          <a:ea typeface="Arial Unicode MS"/>
                          <a:cs typeface="Times New Roman"/>
                        </a:rPr>
                        <a:t>Liver biopsy may be performed in patients suspected to have DILI when serology raises the possibility </a:t>
                      </a:r>
                      <a:br>
                        <a:rPr lang="en-US" sz="1400" kern="50" dirty="0">
                          <a:effectLst/>
                          <a:latin typeface="+mn-lt"/>
                          <a:ea typeface="Arial Unicode MS"/>
                          <a:cs typeface="Times New Roman"/>
                        </a:rPr>
                      </a:br>
                      <a:r>
                        <a:rPr lang="en-US" sz="1400" kern="50" dirty="0">
                          <a:effectLst/>
                          <a:latin typeface="+mn-lt"/>
                          <a:ea typeface="Arial Unicode MS"/>
                          <a:cs typeface="Times New Roman"/>
                        </a:rPr>
                        <a:t>of AIH</a:t>
                      </a:r>
                      <a:endParaRPr kumimoji="0" lang="it-IT" sz="140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Level 4 studies </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410505864"/>
                  </a:ext>
                </a:extLst>
              </a:tr>
              <a:tr h="5860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50" noProof="0" dirty="0">
                          <a:solidFill>
                            <a:schemeClr val="dk1"/>
                          </a:solidFill>
                          <a:effectLst/>
                          <a:latin typeface="+mn-lt"/>
                          <a:ea typeface="Arial Unicode MS"/>
                          <a:cs typeface="Times New Roman"/>
                        </a:rPr>
                        <a:t>Liver biopsy may be considered in patients when suspected DILI progresses or fails to resolve on withdrawal of the causal agent as the liver histology may provide prognostic information assisting clinical management</a:t>
                      </a:r>
                      <a:endParaRPr lang="it-IT" sz="1400" kern="50" noProof="0" dirty="0">
                        <a:solidFill>
                          <a:schemeClr val="dk1"/>
                        </a:solidFill>
                        <a:effectLst/>
                        <a:latin typeface="+mn-lt"/>
                        <a:ea typeface="Arial Unicode MS"/>
                        <a:cs typeface="Times New Roman"/>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Level 4</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r>
              <a:rPr lang="en-US" sz="2600" dirty="0"/>
              <a:t>Diagnosis of DILI relies largely on exclusion of alternative causes of </a:t>
            </a:r>
            <a:br>
              <a:rPr lang="en-US" sz="2600" dirty="0"/>
            </a:br>
            <a:r>
              <a:rPr lang="en-US" sz="2600" dirty="0"/>
              <a:t>liver damage</a:t>
            </a:r>
            <a:endParaRPr lang="en-GB" sz="2600"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grpSp>
        <p:nvGrpSpPr>
          <p:cNvPr id="14" name="Group 13">
            <a:extLst>
              <a:ext uri="{FF2B5EF4-FFF2-40B4-BE49-F238E27FC236}">
                <a16:creationId xmlns:a16="http://schemas.microsoft.com/office/drawing/2014/main" id="{74141A55-4E7C-4751-BBE1-03C8CA78078B}"/>
              </a:ext>
            </a:extLst>
          </p:cNvPr>
          <p:cNvGrpSpPr/>
          <p:nvPr/>
        </p:nvGrpSpPr>
        <p:grpSpPr>
          <a:xfrm>
            <a:off x="8053166" y="1339460"/>
            <a:ext cx="3693418" cy="276999"/>
            <a:chOff x="4262958" y="3212976"/>
            <a:chExt cx="3693418" cy="276999"/>
          </a:xfrm>
        </p:grpSpPr>
        <p:sp>
          <p:nvSpPr>
            <p:cNvPr id="15" name="Rectangle 14">
              <a:extLst>
                <a:ext uri="{FF2B5EF4-FFF2-40B4-BE49-F238E27FC236}">
                  <a16:creationId xmlns:a16="http://schemas.microsoft.com/office/drawing/2014/main" id="{64DA7079-8747-4D4D-BDE8-92C07FACDEF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6EFB083B-A5BB-4577-9EEE-52E6348746D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2C69F0E0-A76E-43A2-BFA8-89E07CBCAFF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D84E26EA-7726-44B4-89BD-1B1D0BB1C0FB}"/>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99958121-461F-472B-8703-86D7987880D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54901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lstStyle/>
          <a:p>
            <a:r>
              <a:rPr lang="en-US"/>
              <a:t>Diagnosis: determining causality</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endParaRPr lang="en-GB" dirty="0"/>
          </a:p>
          <a:p>
            <a:endParaRPr lang="en-GB" dirty="0"/>
          </a:p>
          <a:p>
            <a:endParaRPr lang="en-GB" dirty="0"/>
          </a:p>
          <a:p>
            <a:r>
              <a:rPr lang="en-GB" dirty="0"/>
              <a:t>1. Andrade RJ, et al. </a:t>
            </a:r>
            <a:r>
              <a:rPr lang="nl-NL" dirty="0"/>
              <a:t>Expert Opin Drug Saf 2009;8:709–14.</a:t>
            </a:r>
            <a:endParaRPr lang="en-GB" dirty="0"/>
          </a:p>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4" name="Content Placeholder 3">
            <a:extLst>
              <a:ext uri="{FF2B5EF4-FFF2-40B4-BE49-F238E27FC236}">
                <a16:creationId xmlns:a16="http://schemas.microsoft.com/office/drawing/2014/main" id="{A29091CD-96A0-4142-894C-B8771B2190E6}"/>
              </a:ext>
            </a:extLst>
          </p:cNvPr>
          <p:cNvSpPr>
            <a:spLocks noGrp="1"/>
          </p:cNvSpPr>
          <p:nvPr>
            <p:ph sz="half" idx="1"/>
          </p:nvPr>
        </p:nvSpPr>
        <p:spPr/>
        <p:txBody>
          <a:bodyPr>
            <a:normAutofit/>
          </a:bodyPr>
          <a:lstStyle/>
          <a:p>
            <a:r>
              <a:rPr lang="en-US" dirty="0"/>
              <a:t>Causality assessment may increase objectivity in the evaluation of suspected DILI</a:t>
            </a:r>
          </a:p>
          <a:p>
            <a:pPr marL="0" indent="0">
              <a:buNone/>
            </a:pPr>
            <a:endParaRPr lang="en-US" dirty="0"/>
          </a:p>
          <a:p>
            <a:pPr lvl="1"/>
            <a:endParaRPr lang="en-US" dirty="0"/>
          </a:p>
          <a:p>
            <a:pPr lvl="1"/>
            <a:endParaRPr lang="en-US" dirty="0"/>
          </a:p>
          <a:p>
            <a:pPr lvl="1"/>
            <a:endParaRPr lang="en-US" dirty="0"/>
          </a:p>
          <a:p>
            <a:endParaRPr lang="en-US" dirty="0"/>
          </a:p>
          <a:p>
            <a:pPr>
              <a:spcBef>
                <a:spcPts val="0"/>
              </a:spcBef>
            </a:pPr>
            <a:r>
              <a:rPr lang="en-US" dirty="0"/>
              <a:t>‘Positive’ </a:t>
            </a:r>
            <a:r>
              <a:rPr lang="en-US" dirty="0" err="1"/>
              <a:t>rechallenge</a:t>
            </a:r>
            <a:r>
              <a:rPr lang="en-US" dirty="0"/>
              <a:t> with suspected drug is strong proof of causality</a:t>
            </a:r>
            <a:r>
              <a:rPr lang="en-GB" baseline="30000" dirty="0"/>
              <a:t>1</a:t>
            </a:r>
          </a:p>
          <a:p>
            <a:endParaRPr lang="en-US" dirty="0"/>
          </a:p>
          <a:p>
            <a:endParaRPr lang="en-GB" dirty="0"/>
          </a:p>
        </p:txBody>
      </p:sp>
      <p:graphicFrame>
        <p:nvGraphicFramePr>
          <p:cNvPr id="15" name="Table 14">
            <a:extLst>
              <a:ext uri="{FF2B5EF4-FFF2-40B4-BE49-F238E27FC236}">
                <a16:creationId xmlns:a16="http://schemas.microsoft.com/office/drawing/2014/main" id="{A9DF6E67-BE7E-40ED-B7DC-1AED6C892F92}"/>
              </a:ext>
            </a:extLst>
          </p:cNvPr>
          <p:cNvGraphicFramePr>
            <a:graphicFrameLocks noGrp="1"/>
          </p:cNvGraphicFramePr>
          <p:nvPr>
            <p:extLst>
              <p:ext uri="{D42A27DB-BD31-4B8C-83A1-F6EECF244321}">
                <p14:modId xmlns:p14="http://schemas.microsoft.com/office/powerpoint/2010/main" val="684120882"/>
              </p:ext>
            </p:extLst>
          </p:nvPr>
        </p:nvGraphicFramePr>
        <p:xfrm>
          <a:off x="423848" y="1847963"/>
          <a:ext cx="11342400" cy="1138800"/>
        </p:xfrm>
        <a:graphic>
          <a:graphicData uri="http://schemas.openxmlformats.org/drawingml/2006/table">
            <a:tbl>
              <a:tblPr firstRow="1" bandRow="1">
                <a:tableStyleId>{5C22544A-7EE6-4342-B048-85BDC9FD1C3A}</a:tableStyleId>
              </a:tblPr>
              <a:tblGrid>
                <a:gridCol w="8796421">
                  <a:extLst>
                    <a:ext uri="{9D8B030D-6E8A-4147-A177-3AD203B41FA5}">
                      <a16:colId xmlns:a16="http://schemas.microsoft.com/office/drawing/2014/main" val="20001"/>
                    </a:ext>
                  </a:extLst>
                </a:gridCol>
                <a:gridCol w="1724620">
                  <a:extLst>
                    <a:ext uri="{9D8B030D-6E8A-4147-A177-3AD203B41FA5}">
                      <a16:colId xmlns:a16="http://schemas.microsoft.com/office/drawing/2014/main" val="20002"/>
                    </a:ext>
                  </a:extLst>
                </a:gridCol>
                <a:gridCol w="821359">
                  <a:extLst>
                    <a:ext uri="{9D8B030D-6E8A-4147-A177-3AD203B41FA5}">
                      <a16:colId xmlns:a16="http://schemas.microsoft.com/office/drawing/2014/main" val="20003"/>
                    </a:ext>
                  </a:extLst>
                </a:gridCol>
              </a:tblGrid>
              <a:tr h="195387">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00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noProof="0" dirty="0">
                          <a:solidFill>
                            <a:schemeClr val="tx2"/>
                          </a:solidFill>
                          <a:latin typeface="Arial" panose="020B0604020202020204" pitchFamily="34" charset="0"/>
                          <a:ea typeface="+mn-ea"/>
                          <a:cs typeface="Arial" panose="020B0604020202020204" pitchFamily="34" charset="0"/>
                        </a:rPr>
                        <a:t>Causality</a:t>
                      </a:r>
                      <a:r>
                        <a:rPr lang="en-US" sz="1600" b="1" kern="1200" baseline="0" noProof="0" dirty="0">
                          <a:solidFill>
                            <a:schemeClr val="tx2"/>
                          </a:solidFill>
                          <a:latin typeface="Arial" panose="020B0604020202020204" pitchFamily="34" charset="0"/>
                          <a:ea typeface="+mn-ea"/>
                          <a:cs typeface="Arial" panose="020B0604020202020204" pitchFamily="34" charset="0"/>
                        </a:rPr>
                        <a:t> assessment methods and scales</a:t>
                      </a:r>
                      <a:endParaRPr lang="en-US" sz="1600" b="0" kern="1200" noProof="0"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0" kern="1200" noProof="0" dirty="0">
                          <a:solidFill>
                            <a:schemeClr val="tx1"/>
                          </a:solidFill>
                          <a:latin typeface="Arial" panose="020B0604020202020204" pitchFamily="34" charset="0"/>
                          <a:ea typeface="+mn-ea"/>
                          <a:cs typeface="Arial" panose="020B0604020202020204" pitchFamily="34" charset="0"/>
                        </a:rPr>
                        <a:t>CIOMS can be used to assess causality, guiding a systematic and objective evaluation of patients suspected to have DILI</a:t>
                      </a:r>
                      <a:endParaRPr lang="en-US" sz="16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Level 2b</a:t>
                      </a:r>
                      <a:r>
                        <a:rPr lang="en-GB" sz="1600" dirty="0">
                          <a:solidFill>
                            <a:schemeClr val="tx1"/>
                          </a:solidFill>
                          <a:latin typeface="Arial" panose="020B0604020202020204" pitchFamily="34" charset="0"/>
                          <a:cs typeface="Arial" panose="020B0604020202020204" pitchFamily="34" charset="0"/>
                        </a:rPr>
                        <a:t> studies</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C27AC201-7710-4CF5-BDE4-2553BD53B786}"/>
              </a:ext>
            </a:extLst>
          </p:cNvPr>
          <p:cNvGrpSpPr/>
          <p:nvPr/>
        </p:nvGrpSpPr>
        <p:grpSpPr>
          <a:xfrm>
            <a:off x="8053166" y="1847963"/>
            <a:ext cx="3693418" cy="276999"/>
            <a:chOff x="4262958" y="3212976"/>
            <a:chExt cx="3693418" cy="276999"/>
          </a:xfrm>
        </p:grpSpPr>
        <p:sp>
          <p:nvSpPr>
            <p:cNvPr id="17" name="Rectangle 16">
              <a:extLst>
                <a:ext uri="{FF2B5EF4-FFF2-40B4-BE49-F238E27FC236}">
                  <a16:creationId xmlns:a16="http://schemas.microsoft.com/office/drawing/2014/main" id="{DC0FEB7A-D628-4BCD-8CA6-AA3185B0EE6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CAD89747-4397-4CA8-A282-AC649DA9E79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8A7AC2D2-9C4D-4E5D-9DDF-E6C85D1232A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8679C64B-DEB2-4B64-B2CE-AD543C2F544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aphicFrame>
        <p:nvGraphicFramePr>
          <p:cNvPr id="21" name="Table 20">
            <a:extLst>
              <a:ext uri="{FF2B5EF4-FFF2-40B4-BE49-F238E27FC236}">
                <a16:creationId xmlns:a16="http://schemas.microsoft.com/office/drawing/2014/main" id="{0DE8277F-9791-40DD-BEA2-239DCFB15DE7}"/>
              </a:ext>
            </a:extLst>
          </p:cNvPr>
          <p:cNvGraphicFramePr>
            <a:graphicFrameLocks noGrp="1"/>
          </p:cNvGraphicFramePr>
          <p:nvPr>
            <p:extLst>
              <p:ext uri="{D42A27DB-BD31-4B8C-83A1-F6EECF244321}">
                <p14:modId xmlns:p14="http://schemas.microsoft.com/office/powerpoint/2010/main" val="3414381596"/>
              </p:ext>
            </p:extLst>
          </p:nvPr>
        </p:nvGraphicFramePr>
        <p:xfrm>
          <a:off x="423848" y="3862054"/>
          <a:ext cx="11342400" cy="1961760"/>
        </p:xfrm>
        <a:graphic>
          <a:graphicData uri="http://schemas.openxmlformats.org/drawingml/2006/table">
            <a:tbl>
              <a:tblPr firstRow="1" bandRow="1">
                <a:tableStyleId>{5C22544A-7EE6-4342-B048-85BDC9FD1C3A}</a:tableStyleId>
              </a:tblPr>
              <a:tblGrid>
                <a:gridCol w="8796421">
                  <a:extLst>
                    <a:ext uri="{9D8B030D-6E8A-4147-A177-3AD203B41FA5}">
                      <a16:colId xmlns:a16="http://schemas.microsoft.com/office/drawing/2014/main" val="20001"/>
                    </a:ext>
                  </a:extLst>
                </a:gridCol>
                <a:gridCol w="1724620">
                  <a:extLst>
                    <a:ext uri="{9D8B030D-6E8A-4147-A177-3AD203B41FA5}">
                      <a16:colId xmlns:a16="http://schemas.microsoft.com/office/drawing/2014/main" val="20002"/>
                    </a:ext>
                  </a:extLst>
                </a:gridCol>
                <a:gridCol w="821359">
                  <a:extLst>
                    <a:ext uri="{9D8B030D-6E8A-4147-A177-3AD203B41FA5}">
                      <a16:colId xmlns:a16="http://schemas.microsoft.com/office/drawing/2014/main" val="20003"/>
                    </a:ext>
                  </a:extLst>
                </a:gridCol>
              </a:tblGrid>
              <a:tr h="195387">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008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Rechallenge</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kern="1200" dirty="0">
                          <a:solidFill>
                            <a:schemeClr val="dk1"/>
                          </a:solidFill>
                          <a:effectLst/>
                          <a:latin typeface="+mn-lt"/>
                          <a:ea typeface="+mn-ea"/>
                          <a:cs typeface="+mn-cs"/>
                        </a:rPr>
                        <a:t>Deliberate </a:t>
                      </a:r>
                      <a:r>
                        <a:rPr lang="en-GB" sz="1600" kern="1200" dirty="0" err="1">
                          <a:solidFill>
                            <a:schemeClr val="dk1"/>
                          </a:solidFill>
                          <a:effectLst/>
                          <a:latin typeface="+mn-lt"/>
                          <a:ea typeface="+mn-ea"/>
                          <a:cs typeface="+mn-cs"/>
                        </a:rPr>
                        <a:t>rechallenge</a:t>
                      </a:r>
                      <a:r>
                        <a:rPr lang="en-GB" sz="1600" kern="1200" dirty="0">
                          <a:solidFill>
                            <a:schemeClr val="dk1"/>
                          </a:solidFill>
                          <a:effectLst/>
                          <a:latin typeface="+mn-lt"/>
                          <a:ea typeface="+mn-ea"/>
                          <a:cs typeface="+mn-cs"/>
                        </a:rPr>
                        <a:t> with the causative drug in clinical practice </a:t>
                      </a:r>
                      <a:r>
                        <a:rPr lang="en-GB" sz="1600" u="sng" kern="1200" dirty="0">
                          <a:solidFill>
                            <a:schemeClr val="dk1"/>
                          </a:solidFill>
                          <a:effectLst/>
                          <a:latin typeface="+mn-lt"/>
                          <a:ea typeface="+mn-ea"/>
                          <a:cs typeface="+mn-cs"/>
                        </a:rPr>
                        <a:t>is not advocated</a:t>
                      </a:r>
                      <a:r>
                        <a:rPr lang="en-GB" sz="1600" kern="1200" dirty="0">
                          <a:solidFill>
                            <a:schemeClr val="dk1"/>
                          </a:solidFill>
                          <a:effectLst/>
                          <a:latin typeface="+mn-lt"/>
                          <a:ea typeface="+mn-ea"/>
                          <a:cs typeface="+mn-cs"/>
                        </a:rPr>
                        <a:t>, unless the clinical scenario demands such an exposure, as it can cause more severe hepatotoxicity</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FEFCFC"/>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Level 4</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50087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50" cap="none" spc="0" normalizeH="0" baseline="0" noProof="0" dirty="0">
                          <a:ln>
                            <a:noFill/>
                          </a:ln>
                          <a:solidFill>
                            <a:prstClr val="black"/>
                          </a:solidFill>
                          <a:effectLst/>
                          <a:uLnTx/>
                          <a:uFillTx/>
                          <a:latin typeface="+mn-lt"/>
                          <a:ea typeface="Arial Unicode MS"/>
                          <a:cs typeface="Times New Roman"/>
                        </a:rPr>
                        <a:t>Controlled </a:t>
                      </a:r>
                      <a:r>
                        <a:rPr kumimoji="0" lang="en-GB" sz="1600" b="0" i="0" u="none" strike="noStrike" kern="50" cap="none" spc="0" normalizeH="0" baseline="0" noProof="0" dirty="0" err="1">
                          <a:ln>
                            <a:noFill/>
                          </a:ln>
                          <a:solidFill>
                            <a:prstClr val="black"/>
                          </a:solidFill>
                          <a:effectLst/>
                          <a:uLnTx/>
                          <a:uFillTx/>
                          <a:latin typeface="+mn-lt"/>
                          <a:ea typeface="Arial Unicode MS"/>
                          <a:cs typeface="Times New Roman"/>
                        </a:rPr>
                        <a:t>rechallenge</a:t>
                      </a:r>
                      <a:r>
                        <a:rPr kumimoji="0" lang="en-GB" sz="1600" b="0" i="0" u="none" strike="noStrike" kern="50" cap="none" spc="0" normalizeH="0" baseline="0" noProof="0" dirty="0">
                          <a:ln>
                            <a:noFill/>
                          </a:ln>
                          <a:solidFill>
                            <a:prstClr val="black"/>
                          </a:solidFill>
                          <a:effectLst/>
                          <a:uLnTx/>
                          <a:uFillTx/>
                          <a:latin typeface="+mn-lt"/>
                          <a:ea typeface="Arial Unicode MS"/>
                          <a:cs typeface="Times New Roman"/>
                        </a:rPr>
                        <a:t> after an episode of liver injury </a:t>
                      </a:r>
                      <a:r>
                        <a:rPr kumimoji="0" lang="en-GB" sz="1600" b="0" i="0" u="sng" strike="noStrike" kern="50" cap="none" spc="0" normalizeH="0" baseline="0" noProof="0" dirty="0">
                          <a:ln>
                            <a:noFill/>
                          </a:ln>
                          <a:solidFill>
                            <a:prstClr val="black"/>
                          </a:solidFill>
                          <a:effectLst/>
                          <a:uLnTx/>
                          <a:uFillTx/>
                          <a:latin typeface="+mn-lt"/>
                          <a:ea typeface="Arial Unicode MS"/>
                          <a:cs typeface="Times New Roman"/>
                        </a:rPr>
                        <a:t>is</a:t>
                      </a:r>
                      <a:r>
                        <a:rPr kumimoji="0" lang="en-GB" sz="1600" b="0" i="0" u="none" strike="noStrike" kern="50" cap="none" spc="0" normalizeH="0" baseline="0" noProof="0" dirty="0">
                          <a:ln>
                            <a:noFill/>
                          </a:ln>
                          <a:solidFill>
                            <a:prstClr val="black"/>
                          </a:solidFill>
                          <a:effectLst/>
                          <a:uLnTx/>
                          <a:uFillTx/>
                          <a:latin typeface="+mn-lt"/>
                          <a:ea typeface="Arial Unicode MS"/>
                          <a:cs typeface="Times New Roman"/>
                        </a:rPr>
                        <a:t>, however, considered justified in relation to oncology and anti-TBC therapy, as they generally do not result in severe recurrence of hepatotoxicity</a:t>
                      </a:r>
                      <a:endParaRPr kumimoji="0" lang="it-IT" sz="1600" b="0" i="0" u="none" strike="noStrike" kern="1200" cap="none" spc="0" normalizeH="0" baseline="30000" noProof="0" dirty="0">
                        <a:ln>
                          <a:noFill/>
                        </a:ln>
                        <a:solidFill>
                          <a:srgbClr val="000000"/>
                        </a:solidFill>
                        <a:effectLst/>
                        <a:uLnTx/>
                        <a:uFillTx/>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Level 1b studies </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pic>
        <p:nvPicPr>
          <p:cNvPr id="13" name="Picture 12">
            <a:hlinkClick r:id="rId3" action="ppaction://hlinksldjump"/>
            <a:extLst>
              <a:ext uri="{FF2B5EF4-FFF2-40B4-BE49-F238E27FC236}">
                <a16:creationId xmlns:a16="http://schemas.microsoft.com/office/drawing/2014/main" id="{07F0B9EF-117A-4029-A44E-CE3D4A8519B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11866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Genetic testing</a:t>
            </a:r>
          </a:p>
        </p:txBody>
      </p:sp>
      <p:sp>
        <p:nvSpPr>
          <p:cNvPr id="3" name="Text Placeholder 2"/>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4" name="Content Placeholder 3"/>
          <p:cNvSpPr>
            <a:spLocks noGrp="1"/>
          </p:cNvSpPr>
          <p:nvPr>
            <p:ph sz="half" idx="1"/>
          </p:nvPr>
        </p:nvSpPr>
        <p:spPr/>
        <p:txBody>
          <a:bodyPr/>
          <a:lstStyle/>
          <a:p>
            <a:r>
              <a:rPr lang="en-GB" dirty="0"/>
              <a:t>Genetic testing in DILI with a number of drugs using GWAS has identified several common variants in HLA alleles implicating the immune system</a:t>
            </a:r>
          </a:p>
        </p:txBody>
      </p:sp>
      <p:graphicFrame>
        <p:nvGraphicFramePr>
          <p:cNvPr id="12" name="Table 11">
            <a:extLst>
              <a:ext uri="{FF2B5EF4-FFF2-40B4-BE49-F238E27FC236}">
                <a16:creationId xmlns:a16="http://schemas.microsoft.com/office/drawing/2014/main" id="{7DC227A2-9A21-4BD1-BEB8-282297B77A5C}"/>
              </a:ext>
            </a:extLst>
          </p:cNvPr>
          <p:cNvGraphicFramePr>
            <a:graphicFrameLocks noGrp="1"/>
          </p:cNvGraphicFramePr>
          <p:nvPr>
            <p:extLst>
              <p:ext uri="{D42A27DB-BD31-4B8C-83A1-F6EECF244321}">
                <p14:modId xmlns:p14="http://schemas.microsoft.com/office/powerpoint/2010/main" val="1013354235"/>
              </p:ext>
            </p:extLst>
          </p:nvPr>
        </p:nvGraphicFramePr>
        <p:xfrm>
          <a:off x="423848" y="2676607"/>
          <a:ext cx="11342400" cy="1717920"/>
        </p:xfrm>
        <a:graphic>
          <a:graphicData uri="http://schemas.openxmlformats.org/drawingml/2006/table">
            <a:tbl>
              <a:tblPr firstRow="1" bandRow="1">
                <a:tableStyleId>{5C22544A-7EE6-4342-B048-85BDC9FD1C3A}</a:tableStyleId>
              </a:tblPr>
              <a:tblGrid>
                <a:gridCol w="8452710">
                  <a:extLst>
                    <a:ext uri="{9D8B030D-6E8A-4147-A177-3AD203B41FA5}">
                      <a16:colId xmlns:a16="http://schemas.microsoft.com/office/drawing/2014/main" val="20001"/>
                    </a:ext>
                  </a:extLst>
                </a:gridCol>
                <a:gridCol w="1880779">
                  <a:extLst>
                    <a:ext uri="{9D8B030D-6E8A-4147-A177-3AD203B41FA5}">
                      <a16:colId xmlns:a16="http://schemas.microsoft.com/office/drawing/2014/main" val="20002"/>
                    </a:ext>
                  </a:extLst>
                </a:gridCol>
                <a:gridCol w="1008911">
                  <a:extLst>
                    <a:ext uri="{9D8B030D-6E8A-4147-A177-3AD203B41FA5}">
                      <a16:colId xmlns:a16="http://schemas.microsoft.com/office/drawing/2014/main" val="20003"/>
                    </a:ext>
                  </a:extLst>
                </a:gridCol>
              </a:tblGrid>
              <a:tr h="11228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4142">
                <a:tc>
                  <a:txBody>
                    <a:bodyPr/>
                    <a:lstStyle/>
                    <a:p>
                      <a:pPr marL="0" indent="0" defTabSz="914400">
                        <a:spcBef>
                          <a:spcPts val="600"/>
                        </a:spcBef>
                        <a:buClr>
                          <a:srgbClr val="000000"/>
                        </a:buClr>
                        <a:buFont typeface="+mj-lt"/>
                        <a:buNone/>
                        <a:defRPr/>
                      </a:pPr>
                      <a:r>
                        <a:rPr lang="en-GB" sz="1600" dirty="0">
                          <a:solidFill>
                            <a:srgbClr val="000000"/>
                          </a:solidFill>
                          <a:latin typeface="Arial" panose="020B0604020202020204" pitchFamily="34" charset="0"/>
                          <a:cs typeface="Arial" panose="020B0604020202020204" pitchFamily="34" charset="0"/>
                        </a:rPr>
                        <a:t>HLA genotyping should be utilised in selected clinical scenarios where genetic tests assist the diagnosis and management of patients</a:t>
                      </a:r>
                      <a:endParaRPr lang="en-US" sz="1600" dirty="0">
                        <a:solidFill>
                          <a:srgbClr val="000000"/>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Extrapolation from level 1 studies</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6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HLA genotyping </a:t>
                      </a:r>
                      <a:r>
                        <a:rPr kumimoji="0" lang="en-US" sz="160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may</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be used to support the diagnosis of DILI due to specific drugs or distinguish DILI from AIH. Further validation of genetic testing is required before routine implementation can be recommended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Level 5</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D</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4" name="Group 13">
            <a:extLst>
              <a:ext uri="{FF2B5EF4-FFF2-40B4-BE49-F238E27FC236}">
                <a16:creationId xmlns:a16="http://schemas.microsoft.com/office/drawing/2014/main" id="{81F834AA-8D04-4E15-8AA3-D500E63D90CA}"/>
              </a:ext>
            </a:extLst>
          </p:cNvPr>
          <p:cNvGrpSpPr/>
          <p:nvPr/>
        </p:nvGrpSpPr>
        <p:grpSpPr>
          <a:xfrm>
            <a:off x="8073782" y="2676608"/>
            <a:ext cx="3693418" cy="276999"/>
            <a:chOff x="4262958" y="3212976"/>
            <a:chExt cx="3693418" cy="276999"/>
          </a:xfrm>
        </p:grpSpPr>
        <p:sp>
          <p:nvSpPr>
            <p:cNvPr id="15" name="Rectangle 14">
              <a:extLst>
                <a:ext uri="{FF2B5EF4-FFF2-40B4-BE49-F238E27FC236}">
                  <a16:creationId xmlns:a16="http://schemas.microsoft.com/office/drawing/2014/main" id="{13AED9D0-0FBC-4F2B-9476-0D3963A6359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8D526DA-749F-46F6-8B94-D0A2A105838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6D48EE60-795E-4581-9A25-F2B5B73EE77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0AD6183E-77B6-41B6-9981-A2D259F3FBE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9" name="Picture 18">
            <a:hlinkClick r:id="rId3" action="ppaction://hlinksldjump"/>
            <a:extLst>
              <a:ext uri="{FF2B5EF4-FFF2-40B4-BE49-F238E27FC236}">
                <a16:creationId xmlns:a16="http://schemas.microsoft.com/office/drawing/2014/main" id="{DE8092F1-D6F3-4FE4-BC32-8589353596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68744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GB" dirty="0"/>
              <a:t>Diagnosis: a stepwise approach</a:t>
            </a:r>
          </a:p>
        </p:txBody>
      </p:sp>
      <p:sp>
        <p:nvSpPr>
          <p:cNvPr id="5" name="4 Marcador de texto"/>
          <p:cNvSpPr>
            <a:spLocks noGrp="1"/>
          </p:cNvSpPr>
          <p:nvPr>
            <p:ph type="body" sz="quarter" idx="10"/>
          </p:nvPr>
        </p:nvSpPr>
        <p:spPr/>
        <p:txBody>
          <a:bodyPr/>
          <a:lstStyle/>
          <a:p>
            <a:pPr lvl="0">
              <a:buClr>
                <a:srgbClr val="004B87"/>
              </a:buClr>
            </a:pPr>
            <a:r>
              <a:rPr lang="en-GB" dirty="0">
                <a:solidFill>
                  <a:prstClr val="black"/>
                </a:solidFill>
              </a:rPr>
              <a:t>*record start and stop dates; </a:t>
            </a:r>
            <a:br>
              <a:rPr lang="en-GB" dirty="0">
                <a:solidFill>
                  <a:prstClr val="black"/>
                </a:solidFill>
              </a:rPr>
            </a:br>
            <a:r>
              <a:rPr lang="en-US" baseline="30000" dirty="0"/>
              <a:t>†</a:t>
            </a:r>
            <a:r>
              <a:rPr lang="en-US" dirty="0"/>
              <a:t>hepatic </a:t>
            </a:r>
            <a:r>
              <a:rPr lang="en-GB" dirty="0"/>
              <a:t>vascular disease, chronic hepatitis,</a:t>
            </a:r>
            <a:br>
              <a:rPr lang="en-GB" dirty="0"/>
            </a:br>
            <a:r>
              <a:rPr lang="en-GB" dirty="0"/>
              <a:t>fibrosis, </a:t>
            </a:r>
            <a:r>
              <a:rPr lang="en-GB" dirty="0" err="1"/>
              <a:t>microvesicular</a:t>
            </a:r>
            <a:r>
              <a:rPr lang="en-GB" dirty="0"/>
              <a:t> steatosis</a:t>
            </a:r>
            <a:br>
              <a:rPr lang="en-GB" dirty="0">
                <a:solidFill>
                  <a:prstClr val="black"/>
                </a:solidFill>
              </a:rPr>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6" name="35 CuadroTexto"/>
          <p:cNvSpPr txBox="1"/>
          <p:nvPr/>
        </p:nvSpPr>
        <p:spPr>
          <a:xfrm>
            <a:off x="6798028" y="2973654"/>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Discontinue non-essential drugs/HDS treatment </a:t>
            </a:r>
          </a:p>
        </p:txBody>
      </p:sp>
      <p:sp>
        <p:nvSpPr>
          <p:cNvPr id="37" name="36 CuadroTexto"/>
          <p:cNvSpPr txBox="1"/>
          <p:nvPr/>
        </p:nvSpPr>
        <p:spPr>
          <a:xfrm>
            <a:off x="1737342" y="1992677"/>
            <a:ext cx="3665793" cy="430887"/>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Features supporting toxic aetiology</a:t>
            </a:r>
          </a:p>
          <a:p>
            <a:r>
              <a:rPr lang="en-GB" sz="1100" dirty="0">
                <a:latin typeface="+mj-lt"/>
                <a:cs typeface="Arial" panose="020B0604020202020204" pitchFamily="34" charset="0"/>
              </a:rPr>
              <a:t>Skin involvement, kidney injury, previous DILI episodes</a:t>
            </a:r>
          </a:p>
        </p:txBody>
      </p:sp>
      <p:sp>
        <p:nvSpPr>
          <p:cNvPr id="55" name="54 CuadroTexto"/>
          <p:cNvSpPr txBox="1"/>
          <p:nvPr/>
        </p:nvSpPr>
        <p:spPr>
          <a:xfrm>
            <a:off x="1741358" y="2977176"/>
            <a:ext cx="3661776" cy="600164"/>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Potential pitfalls</a:t>
            </a:r>
          </a:p>
          <a:p>
            <a:r>
              <a:rPr lang="en-GB" sz="1100" dirty="0">
                <a:latin typeface="+mj-lt"/>
                <a:cs typeface="Arial" panose="020B0604020202020204" pitchFamily="34" charset="0"/>
              </a:rPr>
              <a:t>Lack of information (</a:t>
            </a:r>
            <a:r>
              <a:rPr lang="en-GB" sz="1100" dirty="0" err="1">
                <a:latin typeface="+mj-lt"/>
                <a:cs typeface="Arial" panose="020B0604020202020204" pitchFamily="34" charset="0"/>
              </a:rPr>
              <a:t>eg.</a:t>
            </a:r>
            <a:r>
              <a:rPr lang="en-GB" sz="1100" dirty="0">
                <a:latin typeface="+mj-lt"/>
                <a:cs typeface="Arial" panose="020B0604020202020204" pitchFamily="34" charset="0"/>
              </a:rPr>
              <a:t> dose, duration), several medications, hidden HDS and OTC drug intake</a:t>
            </a:r>
          </a:p>
        </p:txBody>
      </p:sp>
      <p:sp>
        <p:nvSpPr>
          <p:cNvPr id="34" name="33 CuadroTexto"/>
          <p:cNvSpPr txBox="1"/>
          <p:nvPr/>
        </p:nvSpPr>
        <p:spPr>
          <a:xfrm>
            <a:off x="4137573" y="1158805"/>
            <a:ext cx="328646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Abnormal biochemistry/acute hepatitis</a:t>
            </a:r>
          </a:p>
        </p:txBody>
      </p:sp>
      <p:sp>
        <p:nvSpPr>
          <p:cNvPr id="35" name="34 CuadroTexto"/>
          <p:cNvSpPr txBox="1"/>
          <p:nvPr/>
        </p:nvSpPr>
        <p:spPr>
          <a:xfrm>
            <a:off x="4288798" y="1639309"/>
            <a:ext cx="298401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DILI suspicion</a:t>
            </a:r>
          </a:p>
        </p:txBody>
      </p:sp>
      <p:sp>
        <p:nvSpPr>
          <p:cNvPr id="39" name="38 CuadroTexto"/>
          <p:cNvSpPr txBox="1"/>
          <p:nvPr/>
        </p:nvSpPr>
        <p:spPr>
          <a:xfrm>
            <a:off x="3420749" y="2567693"/>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Careful enquiry of exposure to HDS, drugs, OTC drugs*</a:t>
            </a:r>
          </a:p>
        </p:txBody>
      </p:sp>
      <p:sp>
        <p:nvSpPr>
          <p:cNvPr id="40" name="39 CuadroTexto"/>
          <p:cNvSpPr txBox="1"/>
          <p:nvPr/>
        </p:nvSpPr>
        <p:spPr>
          <a:xfrm>
            <a:off x="3420749" y="3723907"/>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rPr>
              <a:t>Calculate biochemical pattern of liver injury</a:t>
            </a:r>
          </a:p>
        </p:txBody>
      </p:sp>
      <mc:AlternateContent xmlns:mc="http://schemas.openxmlformats.org/markup-compatibility/2006" xmlns:a14="http://schemas.microsoft.com/office/drawing/2010/main">
        <mc:Choice Requires="a14">
          <p:sp>
            <p:nvSpPr>
              <p:cNvPr id="41" name="40 CuadroTexto"/>
              <p:cNvSpPr txBox="1"/>
              <p:nvPr/>
            </p:nvSpPr>
            <p:spPr>
              <a:xfrm>
                <a:off x="2134986" y="4109129"/>
                <a:ext cx="1043959" cy="537711"/>
              </a:xfrm>
              <a:prstGeom prst="rect">
                <a:avLst/>
              </a:prstGeom>
              <a:noFill/>
              <a:ln>
                <a:noFill/>
              </a:ln>
            </p:spPr>
            <p:txBody>
              <a:bodyPr wrap="square" lIns="72000" rIns="72000" rtlCol="0" anchor="ctr">
                <a:spAutoFit/>
              </a:bodyPr>
              <a:lstStyle/>
              <a:p>
                <a:pPr algn="ctr"/>
                <a14:m>
                  <m:oMathPara xmlns:m="http://schemas.openxmlformats.org/officeDocument/2006/math">
                    <m:oMathParaPr>
                      <m:jc m:val="centerGroup"/>
                    </m:oMathParaPr>
                    <m:oMath xmlns:m="http://schemas.openxmlformats.org/officeDocument/2006/math">
                      <m:f>
                        <m:fPr>
                          <m:ctrlPr>
                            <a:rPr lang="en-GB" sz="1400" b="1" i="1">
                              <a:latin typeface="Cambria Math" panose="02040503050406030204" pitchFamily="18" charset="0"/>
                              <a:ea typeface="Cambria Math" panose="02040503050406030204" pitchFamily="18" charset="0"/>
                            </a:rPr>
                          </m:ctrlPr>
                        </m:fPr>
                        <m:num>
                          <m:r>
                            <a:rPr lang="en-GB" sz="1400" b="1">
                              <a:latin typeface="Cambria Math" panose="02040503050406030204" pitchFamily="18" charset="0"/>
                              <a:ea typeface="Cambria Math" panose="02040503050406030204" pitchFamily="18" charset="0"/>
                            </a:rPr>
                            <m:t>𝐀𝐋𝐓</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num>
                        <m:den>
                          <m:r>
                            <a:rPr lang="en-GB" sz="1400" b="1">
                              <a:latin typeface="Cambria Math" panose="02040503050406030204" pitchFamily="18" charset="0"/>
                              <a:ea typeface="Cambria Math" panose="02040503050406030204" pitchFamily="18" charset="0"/>
                            </a:rPr>
                            <m:t>𝐀𝐋𝐏</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den>
                      </m:f>
                      <m:r>
                        <a:rPr lang="en-GB" sz="1400" b="1" i="1">
                          <a:latin typeface="Cambria Math" panose="02040503050406030204" pitchFamily="18" charset="0"/>
                          <a:ea typeface="Cambria Math" panose="02040503050406030204" pitchFamily="18" charset="0"/>
                        </a:rPr>
                        <m:t>  </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𝐑</m:t>
                      </m:r>
                      <m:r>
                        <a:rPr lang="en-GB" sz="1400" b="1">
                          <a:latin typeface="Cambria Math" panose="02040503050406030204" pitchFamily="18" charset="0"/>
                          <a:ea typeface="Cambria Math" panose="02040503050406030204" pitchFamily="18" charset="0"/>
                        </a:rPr>
                        <m:t>)</m:t>
                      </m:r>
                      <m:r>
                        <a:rPr lang="en-GB" sz="1400" b="1" i="1">
                          <a:latin typeface="Cambria Math" panose="02040503050406030204" pitchFamily="18" charset="0"/>
                          <a:ea typeface="Cambria Math" panose="02040503050406030204" pitchFamily="18" charset="0"/>
                        </a:rPr>
                        <m:t> </m:t>
                      </m:r>
                    </m:oMath>
                  </m:oMathPara>
                </a14:m>
                <a:endParaRPr lang="en-GB" sz="1400" b="1" dirty="0">
                  <a:latin typeface="+mj-lt"/>
                  <a:cs typeface="Arial" panose="020B0604020202020204" pitchFamily="34" charset="0"/>
                </a:endParaRPr>
              </a:p>
            </p:txBody>
          </p:sp>
        </mc:Choice>
        <mc:Fallback xmlns="">
          <p:sp>
            <p:nvSpPr>
              <p:cNvPr id="41" name="40 CuadroTexto"/>
              <p:cNvSpPr txBox="1">
                <a:spLocks noRot="1" noChangeAspect="1" noMove="1" noResize="1" noEditPoints="1" noAdjustHandles="1" noChangeArrowheads="1" noChangeShapeType="1" noTextEdit="1"/>
              </p:cNvSpPr>
              <p:nvPr/>
            </p:nvSpPr>
            <p:spPr>
              <a:xfrm>
                <a:off x="2134986" y="4109129"/>
                <a:ext cx="1043959" cy="537711"/>
              </a:xfrm>
              <a:prstGeom prst="rect">
                <a:avLst/>
              </a:prstGeom>
              <a:blipFill>
                <a:blip r:embed="rId3"/>
                <a:stretch>
                  <a:fillRect l="-14620" r="-8772" b="-5682"/>
                </a:stretch>
              </a:blipFill>
              <a:ln>
                <a:noFill/>
              </a:ln>
            </p:spPr>
            <p:txBody>
              <a:bodyPr/>
              <a:lstStyle/>
              <a:p>
                <a:r>
                  <a:rPr lang="en-GB">
                    <a:noFill/>
                  </a:rPr>
                  <a:t> </a:t>
                </a:r>
              </a:p>
            </p:txBody>
          </p:sp>
        </mc:Fallback>
      </mc:AlternateContent>
      <p:sp>
        <p:nvSpPr>
          <p:cNvPr id="32" name="36 CuadroTexto">
            <a:extLst>
              <a:ext uri="{FF2B5EF4-FFF2-40B4-BE49-F238E27FC236}">
                <a16:creationId xmlns:a16="http://schemas.microsoft.com/office/drawing/2014/main" id="{37B6069C-B820-4DBB-9F12-64A2AFBFB8E2}"/>
              </a:ext>
            </a:extLst>
          </p:cNvPr>
          <p:cNvSpPr txBox="1"/>
          <p:nvPr/>
        </p:nvSpPr>
        <p:spPr>
          <a:xfrm>
            <a:off x="3570418" y="4109128"/>
            <a:ext cx="1560393"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Hepatocellular</a:t>
            </a:r>
          </a:p>
          <a:p>
            <a:pPr algn="ctr"/>
            <a:r>
              <a:rPr lang="en-GB" sz="1400" b="1" dirty="0">
                <a:latin typeface="+mj-lt"/>
                <a:cs typeface="Arial" panose="020B0604020202020204" pitchFamily="34" charset="0"/>
              </a:rPr>
              <a:t>R ≥ 5</a:t>
            </a:r>
          </a:p>
        </p:txBody>
      </p:sp>
      <p:sp>
        <p:nvSpPr>
          <p:cNvPr id="42" name="36 CuadroTexto">
            <a:extLst>
              <a:ext uri="{FF2B5EF4-FFF2-40B4-BE49-F238E27FC236}">
                <a16:creationId xmlns:a16="http://schemas.microsoft.com/office/drawing/2014/main" id="{F59D1660-6A4E-4884-B59B-F3E434941103}"/>
              </a:ext>
            </a:extLst>
          </p:cNvPr>
          <p:cNvSpPr txBox="1"/>
          <p:nvPr/>
        </p:nvSpPr>
        <p:spPr>
          <a:xfrm>
            <a:off x="5317277" y="4109128"/>
            <a:ext cx="965488"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Mixed</a:t>
            </a:r>
          </a:p>
          <a:p>
            <a:pPr algn="ctr"/>
            <a:r>
              <a:rPr lang="en-GB" sz="1400" b="1" dirty="0">
                <a:latin typeface="+mj-lt"/>
                <a:cs typeface="Arial" panose="020B0604020202020204" pitchFamily="34" charset="0"/>
              </a:rPr>
              <a:t>2 &gt; R &lt; 5</a:t>
            </a:r>
          </a:p>
        </p:txBody>
      </p:sp>
      <p:sp>
        <p:nvSpPr>
          <p:cNvPr id="43" name="36 CuadroTexto">
            <a:extLst>
              <a:ext uri="{FF2B5EF4-FFF2-40B4-BE49-F238E27FC236}">
                <a16:creationId xmlns:a16="http://schemas.microsoft.com/office/drawing/2014/main" id="{3E7E5714-EBEF-40BA-8A6D-1D6802E3CA23}"/>
              </a:ext>
            </a:extLst>
          </p:cNvPr>
          <p:cNvSpPr txBox="1"/>
          <p:nvPr/>
        </p:nvSpPr>
        <p:spPr>
          <a:xfrm>
            <a:off x="6578827" y="4109128"/>
            <a:ext cx="1279760"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Cholestatic</a:t>
            </a:r>
          </a:p>
          <a:p>
            <a:pPr algn="ctr"/>
            <a:r>
              <a:rPr lang="en-GB" sz="1400" b="1" dirty="0">
                <a:latin typeface="+mj-lt"/>
                <a:cs typeface="Arial" panose="020B0604020202020204" pitchFamily="34" charset="0"/>
              </a:rPr>
              <a:t>≤ 2</a:t>
            </a:r>
          </a:p>
        </p:txBody>
      </p:sp>
      <p:cxnSp>
        <p:nvCxnSpPr>
          <p:cNvPr id="4" name="Straight Arrow Connector 3">
            <a:extLst>
              <a:ext uri="{FF2B5EF4-FFF2-40B4-BE49-F238E27FC236}">
                <a16:creationId xmlns:a16="http://schemas.microsoft.com/office/drawing/2014/main" id="{4EB8D701-0662-427F-BC92-89B22D18FAE6}"/>
              </a:ext>
            </a:extLst>
          </p:cNvPr>
          <p:cNvCxnSpPr>
            <a:stCxn id="34" idx="2"/>
            <a:endCxn id="35" idx="0"/>
          </p:cNvCxnSpPr>
          <p:nvPr/>
        </p:nvCxnSpPr>
        <p:spPr>
          <a:xfrm>
            <a:off x="5780804" y="1466582"/>
            <a:ext cx="0" cy="17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58AC32-BD23-412C-AE5B-AA8225809491}"/>
              </a:ext>
            </a:extLst>
          </p:cNvPr>
          <p:cNvCxnSpPr>
            <a:cxnSpLocks/>
            <a:stCxn id="35" idx="2"/>
            <a:endCxn id="39" idx="0"/>
          </p:cNvCxnSpPr>
          <p:nvPr/>
        </p:nvCxnSpPr>
        <p:spPr>
          <a:xfrm>
            <a:off x="5780804" y="1947086"/>
            <a:ext cx="0" cy="62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35 CuadroTexto">
            <a:extLst>
              <a:ext uri="{FF2B5EF4-FFF2-40B4-BE49-F238E27FC236}">
                <a16:creationId xmlns:a16="http://schemas.microsoft.com/office/drawing/2014/main" id="{E841181F-3826-4EFA-9D92-AF8F121F8DC5}"/>
              </a:ext>
            </a:extLst>
          </p:cNvPr>
          <p:cNvSpPr txBox="1"/>
          <p:nvPr/>
        </p:nvSpPr>
        <p:spPr>
          <a:xfrm>
            <a:off x="6798028" y="3340343"/>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Search in hepatotoxicity resources (Liver tox)</a:t>
            </a:r>
          </a:p>
        </p:txBody>
      </p:sp>
      <p:cxnSp>
        <p:nvCxnSpPr>
          <p:cNvPr id="13" name="Straight Arrow Connector 12">
            <a:extLst>
              <a:ext uri="{FF2B5EF4-FFF2-40B4-BE49-F238E27FC236}">
                <a16:creationId xmlns:a16="http://schemas.microsoft.com/office/drawing/2014/main" id="{59D4ED10-1213-40F4-B23D-7BD155CE059D}"/>
              </a:ext>
            </a:extLst>
          </p:cNvPr>
          <p:cNvCxnSpPr>
            <a:cxnSpLocks/>
            <a:stCxn id="39" idx="2"/>
            <a:endCxn id="40" idx="0"/>
          </p:cNvCxnSpPr>
          <p:nvPr/>
        </p:nvCxnSpPr>
        <p:spPr>
          <a:xfrm>
            <a:off x="5780804" y="2875470"/>
            <a:ext cx="0" cy="848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hlinkClick r:id="rId4" action="ppaction://hlinksldjump"/>
            <a:extLst>
              <a:ext uri="{FF2B5EF4-FFF2-40B4-BE49-F238E27FC236}">
                <a16:creationId xmlns:a16="http://schemas.microsoft.com/office/drawing/2014/main" id="{7D56A0E6-3AA9-4346-B9B3-9FEDA46A200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39949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5" grpId="0" animBg="1"/>
      <p:bldP spid="39" grpId="0" animBg="1"/>
      <p:bldP spid="40" grpId="0" animBg="1"/>
      <p:bldP spid="41" grpId="0"/>
      <p:bldP spid="32" grpId="0" animBg="1"/>
      <p:bldP spid="42" grpId="0" animBg="1"/>
      <p:bldP spid="43"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GB" dirty="0"/>
              <a:t>Diagnosis: a stepwise approach</a:t>
            </a:r>
          </a:p>
        </p:txBody>
      </p:sp>
      <p:sp>
        <p:nvSpPr>
          <p:cNvPr id="5" name="4 Marcador de texto"/>
          <p:cNvSpPr>
            <a:spLocks noGrp="1"/>
          </p:cNvSpPr>
          <p:nvPr>
            <p:ph type="body" sz="quarter" idx="10"/>
          </p:nvPr>
        </p:nvSpPr>
        <p:spPr/>
        <p:txBody>
          <a:bodyPr/>
          <a:lstStyle/>
          <a:p>
            <a:pPr lvl="0">
              <a:buClr>
                <a:srgbClr val="004B87"/>
              </a:buClr>
            </a:pPr>
            <a:r>
              <a:rPr lang="en-GB" dirty="0">
                <a:solidFill>
                  <a:prstClr val="black"/>
                </a:solidFill>
              </a:rPr>
              <a:t>*record start and stop dates; </a:t>
            </a:r>
            <a:br>
              <a:rPr lang="en-GB" dirty="0">
                <a:solidFill>
                  <a:prstClr val="black"/>
                </a:solidFill>
              </a:rPr>
            </a:br>
            <a:r>
              <a:rPr lang="en-US" baseline="30000" dirty="0"/>
              <a:t>†</a:t>
            </a:r>
            <a:r>
              <a:rPr lang="en-US" dirty="0"/>
              <a:t>hepatic </a:t>
            </a:r>
            <a:r>
              <a:rPr lang="en-GB" dirty="0"/>
              <a:t>vascular disease, chronic hepatitis,</a:t>
            </a:r>
            <a:br>
              <a:rPr lang="en-GB" dirty="0"/>
            </a:br>
            <a:r>
              <a:rPr lang="en-GB" dirty="0"/>
              <a:t>fibrosis, </a:t>
            </a:r>
            <a:r>
              <a:rPr lang="en-GB" dirty="0" err="1"/>
              <a:t>microvesicular</a:t>
            </a:r>
            <a:r>
              <a:rPr lang="en-GB" dirty="0"/>
              <a:t> steatosis</a:t>
            </a:r>
            <a:br>
              <a:rPr lang="en-GB" dirty="0">
                <a:solidFill>
                  <a:prstClr val="black"/>
                </a:solidFill>
              </a:rPr>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6" name="35 CuadroTexto"/>
          <p:cNvSpPr txBox="1"/>
          <p:nvPr/>
        </p:nvSpPr>
        <p:spPr>
          <a:xfrm>
            <a:off x="6798028" y="2973654"/>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Discontinue non-essential drugs/HDS treatment </a:t>
            </a:r>
          </a:p>
        </p:txBody>
      </p:sp>
      <p:sp>
        <p:nvSpPr>
          <p:cNvPr id="37" name="36 CuadroTexto"/>
          <p:cNvSpPr txBox="1"/>
          <p:nvPr/>
        </p:nvSpPr>
        <p:spPr>
          <a:xfrm>
            <a:off x="1737342" y="1992677"/>
            <a:ext cx="3665793" cy="430887"/>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Features supporting toxic aetiology</a:t>
            </a:r>
          </a:p>
          <a:p>
            <a:r>
              <a:rPr lang="en-GB" sz="1100" dirty="0">
                <a:latin typeface="+mj-lt"/>
                <a:cs typeface="Arial" panose="020B0604020202020204" pitchFamily="34" charset="0"/>
              </a:rPr>
              <a:t>Skin involvement, kidney injury, previous DILI episodes</a:t>
            </a:r>
          </a:p>
        </p:txBody>
      </p:sp>
      <p:sp>
        <p:nvSpPr>
          <p:cNvPr id="55" name="54 CuadroTexto"/>
          <p:cNvSpPr txBox="1"/>
          <p:nvPr/>
        </p:nvSpPr>
        <p:spPr>
          <a:xfrm>
            <a:off x="1741358" y="2977176"/>
            <a:ext cx="3661776" cy="600164"/>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Potential pitfalls</a:t>
            </a:r>
          </a:p>
          <a:p>
            <a:r>
              <a:rPr lang="en-GB" sz="1100" dirty="0">
                <a:latin typeface="+mj-lt"/>
                <a:cs typeface="Arial" panose="020B0604020202020204" pitchFamily="34" charset="0"/>
              </a:rPr>
              <a:t>Lack of information (</a:t>
            </a:r>
            <a:r>
              <a:rPr lang="en-GB" sz="1100" dirty="0" err="1">
                <a:latin typeface="+mj-lt"/>
                <a:cs typeface="Arial" panose="020B0604020202020204" pitchFamily="34" charset="0"/>
              </a:rPr>
              <a:t>eg.</a:t>
            </a:r>
            <a:r>
              <a:rPr lang="en-GB" sz="1100" dirty="0">
                <a:latin typeface="+mj-lt"/>
                <a:cs typeface="Arial" panose="020B0604020202020204" pitchFamily="34" charset="0"/>
              </a:rPr>
              <a:t> dose, duration), several medications, hidden HDS and OTC drug intake</a:t>
            </a:r>
          </a:p>
        </p:txBody>
      </p:sp>
      <p:sp>
        <p:nvSpPr>
          <p:cNvPr id="34" name="33 CuadroTexto"/>
          <p:cNvSpPr txBox="1"/>
          <p:nvPr/>
        </p:nvSpPr>
        <p:spPr>
          <a:xfrm>
            <a:off x="4137573" y="1158805"/>
            <a:ext cx="328646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Abnormal biochemistry/acute hepatitis</a:t>
            </a:r>
          </a:p>
        </p:txBody>
      </p:sp>
      <p:sp>
        <p:nvSpPr>
          <p:cNvPr id="35" name="34 CuadroTexto"/>
          <p:cNvSpPr txBox="1"/>
          <p:nvPr/>
        </p:nvSpPr>
        <p:spPr>
          <a:xfrm>
            <a:off x="4288798" y="1639309"/>
            <a:ext cx="298401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DILI suspicion</a:t>
            </a:r>
          </a:p>
        </p:txBody>
      </p:sp>
      <p:sp>
        <p:nvSpPr>
          <p:cNvPr id="39" name="38 CuadroTexto"/>
          <p:cNvSpPr txBox="1"/>
          <p:nvPr/>
        </p:nvSpPr>
        <p:spPr>
          <a:xfrm>
            <a:off x="3420749" y="2567693"/>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Careful enquiry of exposure to HDS, drugs, OTC drugs*</a:t>
            </a:r>
          </a:p>
        </p:txBody>
      </p:sp>
      <p:sp>
        <p:nvSpPr>
          <p:cNvPr id="40" name="39 CuadroTexto"/>
          <p:cNvSpPr txBox="1"/>
          <p:nvPr/>
        </p:nvSpPr>
        <p:spPr>
          <a:xfrm>
            <a:off x="3420749" y="3723907"/>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rPr>
              <a:t>Calculate biochemical pattern of liver injury</a:t>
            </a:r>
          </a:p>
        </p:txBody>
      </p:sp>
      <p:sp>
        <p:nvSpPr>
          <p:cNvPr id="60" name="59 CuadroTexto"/>
          <p:cNvSpPr txBox="1"/>
          <p:nvPr/>
        </p:nvSpPr>
        <p:spPr>
          <a:xfrm>
            <a:off x="4288798" y="4747754"/>
            <a:ext cx="2984012"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a:latin typeface="+mj-lt"/>
              </a:rPr>
              <a:t>Search for alternative causes</a:t>
            </a:r>
          </a:p>
        </p:txBody>
      </p:sp>
      <mc:AlternateContent xmlns:mc="http://schemas.openxmlformats.org/markup-compatibility/2006" xmlns:a14="http://schemas.microsoft.com/office/drawing/2010/main">
        <mc:Choice Requires="a14">
          <p:sp>
            <p:nvSpPr>
              <p:cNvPr id="41" name="40 CuadroTexto"/>
              <p:cNvSpPr txBox="1"/>
              <p:nvPr/>
            </p:nvSpPr>
            <p:spPr>
              <a:xfrm>
                <a:off x="2134986" y="4109129"/>
                <a:ext cx="1043959" cy="537711"/>
              </a:xfrm>
              <a:prstGeom prst="rect">
                <a:avLst/>
              </a:prstGeom>
              <a:noFill/>
              <a:ln>
                <a:noFill/>
              </a:ln>
            </p:spPr>
            <p:txBody>
              <a:bodyPr wrap="square" lIns="72000" rIns="72000" rtlCol="0" anchor="ctr">
                <a:spAutoFit/>
              </a:bodyPr>
              <a:lstStyle/>
              <a:p>
                <a:pPr algn="ctr"/>
                <a14:m>
                  <m:oMathPara xmlns:m="http://schemas.openxmlformats.org/officeDocument/2006/math">
                    <m:oMathParaPr>
                      <m:jc m:val="centerGroup"/>
                    </m:oMathParaPr>
                    <m:oMath xmlns:m="http://schemas.openxmlformats.org/officeDocument/2006/math">
                      <m:f>
                        <m:fPr>
                          <m:ctrlPr>
                            <a:rPr lang="en-GB" sz="1400" b="1" i="1">
                              <a:latin typeface="Cambria Math" panose="02040503050406030204" pitchFamily="18" charset="0"/>
                              <a:ea typeface="Cambria Math" panose="02040503050406030204" pitchFamily="18" charset="0"/>
                            </a:rPr>
                          </m:ctrlPr>
                        </m:fPr>
                        <m:num>
                          <m:r>
                            <a:rPr lang="en-GB" sz="1400" b="1">
                              <a:latin typeface="Cambria Math" panose="02040503050406030204" pitchFamily="18" charset="0"/>
                              <a:ea typeface="Cambria Math" panose="02040503050406030204" pitchFamily="18" charset="0"/>
                            </a:rPr>
                            <m:t>𝐀𝐋𝐓</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num>
                        <m:den>
                          <m:r>
                            <a:rPr lang="en-GB" sz="1400" b="1">
                              <a:latin typeface="Cambria Math" panose="02040503050406030204" pitchFamily="18" charset="0"/>
                              <a:ea typeface="Cambria Math" panose="02040503050406030204" pitchFamily="18" charset="0"/>
                            </a:rPr>
                            <m:t>𝐀𝐋𝐏</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den>
                      </m:f>
                      <m:r>
                        <a:rPr lang="en-GB" sz="1400" b="1" i="1">
                          <a:latin typeface="Cambria Math" panose="02040503050406030204" pitchFamily="18" charset="0"/>
                          <a:ea typeface="Cambria Math" panose="02040503050406030204" pitchFamily="18" charset="0"/>
                        </a:rPr>
                        <m:t>  </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𝐑</m:t>
                      </m:r>
                      <m:r>
                        <a:rPr lang="en-GB" sz="1400" b="1">
                          <a:latin typeface="Cambria Math" panose="02040503050406030204" pitchFamily="18" charset="0"/>
                          <a:ea typeface="Cambria Math" panose="02040503050406030204" pitchFamily="18" charset="0"/>
                        </a:rPr>
                        <m:t>)</m:t>
                      </m:r>
                      <m:r>
                        <a:rPr lang="en-GB" sz="1400" b="1" i="1">
                          <a:latin typeface="Cambria Math" panose="02040503050406030204" pitchFamily="18" charset="0"/>
                          <a:ea typeface="Cambria Math" panose="02040503050406030204" pitchFamily="18" charset="0"/>
                        </a:rPr>
                        <m:t> </m:t>
                      </m:r>
                    </m:oMath>
                  </m:oMathPara>
                </a14:m>
                <a:endParaRPr lang="en-GB" sz="1400" b="1" dirty="0">
                  <a:latin typeface="+mj-lt"/>
                  <a:cs typeface="Arial" panose="020B0604020202020204" pitchFamily="34" charset="0"/>
                </a:endParaRPr>
              </a:p>
            </p:txBody>
          </p:sp>
        </mc:Choice>
        <mc:Fallback xmlns="">
          <p:sp>
            <p:nvSpPr>
              <p:cNvPr id="41" name="40 CuadroTexto"/>
              <p:cNvSpPr txBox="1">
                <a:spLocks noRot="1" noChangeAspect="1" noMove="1" noResize="1" noEditPoints="1" noAdjustHandles="1" noChangeArrowheads="1" noChangeShapeType="1" noTextEdit="1"/>
              </p:cNvSpPr>
              <p:nvPr/>
            </p:nvSpPr>
            <p:spPr>
              <a:xfrm>
                <a:off x="2134986" y="4109129"/>
                <a:ext cx="1043959" cy="537711"/>
              </a:xfrm>
              <a:prstGeom prst="rect">
                <a:avLst/>
              </a:prstGeom>
              <a:blipFill>
                <a:blip r:embed="rId3"/>
                <a:stretch>
                  <a:fillRect l="-14620" r="-8772" b="-5682"/>
                </a:stretch>
              </a:blipFill>
              <a:ln>
                <a:noFill/>
              </a:ln>
            </p:spPr>
            <p:txBody>
              <a:bodyPr/>
              <a:lstStyle/>
              <a:p>
                <a:r>
                  <a:rPr lang="en-GB">
                    <a:noFill/>
                  </a:rPr>
                  <a:t> </a:t>
                </a:r>
              </a:p>
            </p:txBody>
          </p:sp>
        </mc:Fallback>
      </mc:AlternateContent>
      <p:sp>
        <p:nvSpPr>
          <p:cNvPr id="32" name="36 CuadroTexto">
            <a:extLst>
              <a:ext uri="{FF2B5EF4-FFF2-40B4-BE49-F238E27FC236}">
                <a16:creationId xmlns:a16="http://schemas.microsoft.com/office/drawing/2014/main" id="{37B6069C-B820-4DBB-9F12-64A2AFBFB8E2}"/>
              </a:ext>
            </a:extLst>
          </p:cNvPr>
          <p:cNvSpPr txBox="1"/>
          <p:nvPr/>
        </p:nvSpPr>
        <p:spPr>
          <a:xfrm>
            <a:off x="3570418" y="4109128"/>
            <a:ext cx="1560393"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Hepatocellular</a:t>
            </a:r>
          </a:p>
          <a:p>
            <a:pPr algn="ctr"/>
            <a:r>
              <a:rPr lang="en-GB" sz="1400" b="1" dirty="0">
                <a:latin typeface="+mj-lt"/>
                <a:cs typeface="Arial" panose="020B0604020202020204" pitchFamily="34" charset="0"/>
              </a:rPr>
              <a:t>R ≥ 5</a:t>
            </a:r>
          </a:p>
        </p:txBody>
      </p:sp>
      <p:sp>
        <p:nvSpPr>
          <p:cNvPr id="42" name="36 CuadroTexto">
            <a:extLst>
              <a:ext uri="{FF2B5EF4-FFF2-40B4-BE49-F238E27FC236}">
                <a16:creationId xmlns:a16="http://schemas.microsoft.com/office/drawing/2014/main" id="{F59D1660-6A4E-4884-B59B-F3E434941103}"/>
              </a:ext>
            </a:extLst>
          </p:cNvPr>
          <p:cNvSpPr txBox="1"/>
          <p:nvPr/>
        </p:nvSpPr>
        <p:spPr>
          <a:xfrm>
            <a:off x="5317277" y="4109128"/>
            <a:ext cx="965488"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Mixed</a:t>
            </a:r>
          </a:p>
          <a:p>
            <a:pPr algn="ctr"/>
            <a:r>
              <a:rPr lang="en-GB" sz="1400" b="1" dirty="0">
                <a:latin typeface="+mj-lt"/>
                <a:cs typeface="Arial" panose="020B0604020202020204" pitchFamily="34" charset="0"/>
              </a:rPr>
              <a:t>2 &gt; R &lt; 5</a:t>
            </a:r>
          </a:p>
        </p:txBody>
      </p:sp>
      <p:sp>
        <p:nvSpPr>
          <p:cNvPr id="43" name="36 CuadroTexto">
            <a:extLst>
              <a:ext uri="{FF2B5EF4-FFF2-40B4-BE49-F238E27FC236}">
                <a16:creationId xmlns:a16="http://schemas.microsoft.com/office/drawing/2014/main" id="{3E7E5714-EBEF-40BA-8A6D-1D6802E3CA23}"/>
              </a:ext>
            </a:extLst>
          </p:cNvPr>
          <p:cNvSpPr txBox="1"/>
          <p:nvPr/>
        </p:nvSpPr>
        <p:spPr>
          <a:xfrm>
            <a:off x="6578827" y="4109128"/>
            <a:ext cx="1279760"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Cholestatic</a:t>
            </a:r>
          </a:p>
          <a:p>
            <a:pPr algn="ctr"/>
            <a:r>
              <a:rPr lang="en-GB" sz="1400" b="1" dirty="0">
                <a:latin typeface="+mj-lt"/>
                <a:cs typeface="Arial" panose="020B0604020202020204" pitchFamily="34" charset="0"/>
              </a:rPr>
              <a:t>≤ 2</a:t>
            </a:r>
          </a:p>
        </p:txBody>
      </p:sp>
      <p:cxnSp>
        <p:nvCxnSpPr>
          <p:cNvPr id="4" name="Straight Arrow Connector 3">
            <a:extLst>
              <a:ext uri="{FF2B5EF4-FFF2-40B4-BE49-F238E27FC236}">
                <a16:creationId xmlns:a16="http://schemas.microsoft.com/office/drawing/2014/main" id="{4EB8D701-0662-427F-BC92-89B22D18FAE6}"/>
              </a:ext>
            </a:extLst>
          </p:cNvPr>
          <p:cNvCxnSpPr>
            <a:stCxn id="34" idx="2"/>
            <a:endCxn id="35" idx="0"/>
          </p:cNvCxnSpPr>
          <p:nvPr/>
        </p:nvCxnSpPr>
        <p:spPr>
          <a:xfrm>
            <a:off x="5780804" y="1466582"/>
            <a:ext cx="0" cy="17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58AC32-BD23-412C-AE5B-AA8225809491}"/>
              </a:ext>
            </a:extLst>
          </p:cNvPr>
          <p:cNvCxnSpPr>
            <a:cxnSpLocks/>
            <a:stCxn id="35" idx="2"/>
            <a:endCxn id="39" idx="0"/>
          </p:cNvCxnSpPr>
          <p:nvPr/>
        </p:nvCxnSpPr>
        <p:spPr>
          <a:xfrm>
            <a:off x="5780804" y="1947086"/>
            <a:ext cx="0" cy="62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35 CuadroTexto">
            <a:extLst>
              <a:ext uri="{FF2B5EF4-FFF2-40B4-BE49-F238E27FC236}">
                <a16:creationId xmlns:a16="http://schemas.microsoft.com/office/drawing/2014/main" id="{E841181F-3826-4EFA-9D92-AF8F121F8DC5}"/>
              </a:ext>
            </a:extLst>
          </p:cNvPr>
          <p:cNvSpPr txBox="1"/>
          <p:nvPr/>
        </p:nvSpPr>
        <p:spPr>
          <a:xfrm>
            <a:off x="6798028" y="3340343"/>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Search in hepatotoxicity resources (Liver tox)</a:t>
            </a:r>
          </a:p>
        </p:txBody>
      </p:sp>
      <p:cxnSp>
        <p:nvCxnSpPr>
          <p:cNvPr id="13" name="Straight Arrow Connector 12">
            <a:extLst>
              <a:ext uri="{FF2B5EF4-FFF2-40B4-BE49-F238E27FC236}">
                <a16:creationId xmlns:a16="http://schemas.microsoft.com/office/drawing/2014/main" id="{59D4ED10-1213-40F4-B23D-7BD155CE059D}"/>
              </a:ext>
            </a:extLst>
          </p:cNvPr>
          <p:cNvCxnSpPr>
            <a:cxnSpLocks/>
            <a:stCxn id="39" idx="2"/>
            <a:endCxn id="40" idx="0"/>
          </p:cNvCxnSpPr>
          <p:nvPr/>
        </p:nvCxnSpPr>
        <p:spPr>
          <a:xfrm>
            <a:off x="5780804" y="2875470"/>
            <a:ext cx="0" cy="848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hlinkClick r:id="rId4" action="ppaction://hlinksldjump"/>
            <a:extLst>
              <a:ext uri="{FF2B5EF4-FFF2-40B4-BE49-F238E27FC236}">
                <a16:creationId xmlns:a16="http://schemas.microsoft.com/office/drawing/2014/main" id="{7E02F2B5-0199-4C18-95E4-E33B3E7959E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01247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GB" dirty="0"/>
              <a:t>Diagnosis: a stepwise approach</a:t>
            </a:r>
          </a:p>
        </p:txBody>
      </p:sp>
      <p:sp>
        <p:nvSpPr>
          <p:cNvPr id="5" name="4 Marcador de texto"/>
          <p:cNvSpPr>
            <a:spLocks noGrp="1"/>
          </p:cNvSpPr>
          <p:nvPr>
            <p:ph type="body" sz="quarter" idx="10"/>
          </p:nvPr>
        </p:nvSpPr>
        <p:spPr/>
        <p:txBody>
          <a:bodyPr/>
          <a:lstStyle/>
          <a:p>
            <a:pPr lvl="0">
              <a:buClr>
                <a:srgbClr val="004B87"/>
              </a:buClr>
            </a:pPr>
            <a:r>
              <a:rPr lang="en-GB" dirty="0">
                <a:solidFill>
                  <a:prstClr val="black"/>
                </a:solidFill>
              </a:rPr>
              <a:t>*record start and stop dates; </a:t>
            </a:r>
            <a:br>
              <a:rPr lang="en-GB" dirty="0">
                <a:solidFill>
                  <a:prstClr val="black"/>
                </a:solidFill>
              </a:rPr>
            </a:br>
            <a:r>
              <a:rPr lang="en-US" baseline="30000" dirty="0"/>
              <a:t>†</a:t>
            </a:r>
            <a:r>
              <a:rPr lang="en-US" dirty="0"/>
              <a:t>hepatic </a:t>
            </a:r>
            <a:r>
              <a:rPr lang="en-GB" dirty="0"/>
              <a:t>vascular disease, chronic hepatitis,</a:t>
            </a:r>
            <a:br>
              <a:rPr lang="en-GB" dirty="0"/>
            </a:br>
            <a:r>
              <a:rPr lang="en-GB" dirty="0"/>
              <a:t>fibrosis, </a:t>
            </a:r>
            <a:r>
              <a:rPr lang="en-GB" dirty="0" err="1"/>
              <a:t>microvesicular</a:t>
            </a:r>
            <a:r>
              <a:rPr lang="en-GB" dirty="0"/>
              <a:t> steatosis</a:t>
            </a:r>
            <a:br>
              <a:rPr lang="en-GB" dirty="0">
                <a:solidFill>
                  <a:prstClr val="black"/>
                </a:solidFill>
              </a:rPr>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6" name="35 CuadroTexto"/>
          <p:cNvSpPr txBox="1"/>
          <p:nvPr/>
        </p:nvSpPr>
        <p:spPr>
          <a:xfrm>
            <a:off x="6798028" y="2973654"/>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Discontinue non-essential drugs/HDS treatment </a:t>
            </a:r>
          </a:p>
        </p:txBody>
      </p:sp>
      <p:sp>
        <p:nvSpPr>
          <p:cNvPr id="37" name="36 CuadroTexto"/>
          <p:cNvSpPr txBox="1"/>
          <p:nvPr/>
        </p:nvSpPr>
        <p:spPr>
          <a:xfrm>
            <a:off x="1737342" y="1992677"/>
            <a:ext cx="3665793" cy="430887"/>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Features supporting toxic aetiology</a:t>
            </a:r>
          </a:p>
          <a:p>
            <a:r>
              <a:rPr lang="en-GB" sz="1100" dirty="0">
                <a:latin typeface="+mj-lt"/>
                <a:cs typeface="Arial" panose="020B0604020202020204" pitchFamily="34" charset="0"/>
              </a:rPr>
              <a:t>Skin involvement, kidney injury, previous DILI episodes</a:t>
            </a:r>
          </a:p>
        </p:txBody>
      </p:sp>
      <p:sp>
        <p:nvSpPr>
          <p:cNvPr id="55" name="54 CuadroTexto"/>
          <p:cNvSpPr txBox="1"/>
          <p:nvPr/>
        </p:nvSpPr>
        <p:spPr>
          <a:xfrm>
            <a:off x="1741358" y="2977176"/>
            <a:ext cx="3661776" cy="600164"/>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Potential pitfalls</a:t>
            </a:r>
          </a:p>
          <a:p>
            <a:r>
              <a:rPr lang="en-GB" sz="1100" dirty="0">
                <a:latin typeface="+mj-lt"/>
                <a:cs typeface="Arial" panose="020B0604020202020204" pitchFamily="34" charset="0"/>
              </a:rPr>
              <a:t>Lack of information (</a:t>
            </a:r>
            <a:r>
              <a:rPr lang="en-GB" sz="1100" dirty="0" err="1">
                <a:latin typeface="+mj-lt"/>
                <a:cs typeface="Arial" panose="020B0604020202020204" pitchFamily="34" charset="0"/>
              </a:rPr>
              <a:t>eg.</a:t>
            </a:r>
            <a:r>
              <a:rPr lang="en-GB" sz="1100" dirty="0">
                <a:latin typeface="+mj-lt"/>
                <a:cs typeface="Arial" panose="020B0604020202020204" pitchFamily="34" charset="0"/>
              </a:rPr>
              <a:t> dose, duration), several medications, hidden HDS and OTC drug intake</a:t>
            </a:r>
          </a:p>
        </p:txBody>
      </p:sp>
      <p:sp>
        <p:nvSpPr>
          <p:cNvPr id="61" name="60 CuadroTexto"/>
          <p:cNvSpPr txBox="1"/>
          <p:nvPr/>
        </p:nvSpPr>
        <p:spPr>
          <a:xfrm>
            <a:off x="1702542" y="5131191"/>
            <a:ext cx="3700593" cy="600164"/>
          </a:xfrm>
          <a:prstGeom prst="rect">
            <a:avLst/>
          </a:prstGeom>
          <a:solidFill>
            <a:schemeClr val="bg1"/>
          </a:solidFill>
          <a:ln w="3175">
            <a:solidFill>
              <a:schemeClr val="accent1"/>
            </a:solidFill>
          </a:ln>
        </p:spPr>
        <p:txBody>
          <a:bodyPr wrap="square" lIns="72000" rIns="72000" rtlCol="0">
            <a:spAutoFit/>
          </a:bodyPr>
          <a:lstStyle/>
          <a:p>
            <a:pPr marL="171450" indent="-171450">
              <a:buFont typeface="Arial" panose="020B0604020202020204" pitchFamily="34" charset="0"/>
              <a:buChar char="•"/>
            </a:pPr>
            <a:r>
              <a:rPr lang="en-GB" sz="1100" dirty="0">
                <a:latin typeface="+mj-lt"/>
              </a:rPr>
              <a:t>Viral infections (HAV, HBV, HCV, HEV, EBV, CMV)</a:t>
            </a:r>
          </a:p>
          <a:p>
            <a:pPr marL="171450" indent="-171450">
              <a:buFont typeface="Arial" panose="020B0604020202020204" pitchFamily="34" charset="0"/>
              <a:buChar char="•"/>
            </a:pPr>
            <a:r>
              <a:rPr lang="en-GB" sz="1100" dirty="0">
                <a:latin typeface="+mj-lt"/>
              </a:rPr>
              <a:t>Alcohol-related liver disease, hepatic ischaemia</a:t>
            </a:r>
          </a:p>
          <a:p>
            <a:pPr marL="171450" indent="-171450">
              <a:buFont typeface="Arial" panose="020B0604020202020204" pitchFamily="34" charset="0"/>
              <a:buChar char="•"/>
            </a:pPr>
            <a:r>
              <a:rPr lang="en-GB" sz="1100" dirty="0">
                <a:latin typeface="+mj-lt"/>
              </a:rPr>
              <a:t>Autoantibody titres, ↑ IgG</a:t>
            </a:r>
          </a:p>
        </p:txBody>
      </p:sp>
      <p:sp>
        <p:nvSpPr>
          <p:cNvPr id="34" name="33 CuadroTexto"/>
          <p:cNvSpPr txBox="1"/>
          <p:nvPr/>
        </p:nvSpPr>
        <p:spPr>
          <a:xfrm>
            <a:off x="4137573" y="1158805"/>
            <a:ext cx="328646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Abnormal biochemistry/acute hepatitis</a:t>
            </a:r>
          </a:p>
        </p:txBody>
      </p:sp>
      <p:sp>
        <p:nvSpPr>
          <p:cNvPr id="35" name="34 CuadroTexto"/>
          <p:cNvSpPr txBox="1"/>
          <p:nvPr/>
        </p:nvSpPr>
        <p:spPr>
          <a:xfrm>
            <a:off x="4288798" y="1639309"/>
            <a:ext cx="298401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DILI suspicion</a:t>
            </a:r>
          </a:p>
        </p:txBody>
      </p:sp>
      <p:sp>
        <p:nvSpPr>
          <p:cNvPr id="39" name="38 CuadroTexto"/>
          <p:cNvSpPr txBox="1"/>
          <p:nvPr/>
        </p:nvSpPr>
        <p:spPr>
          <a:xfrm>
            <a:off x="3420749" y="2567693"/>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Careful enquiry of exposure to HDS, drugs, OTC drugs*</a:t>
            </a:r>
          </a:p>
        </p:txBody>
      </p:sp>
      <p:sp>
        <p:nvSpPr>
          <p:cNvPr id="40" name="39 CuadroTexto"/>
          <p:cNvSpPr txBox="1"/>
          <p:nvPr/>
        </p:nvSpPr>
        <p:spPr>
          <a:xfrm>
            <a:off x="3420749" y="3723907"/>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rPr>
              <a:t>Calculate biochemical pattern of liver injury</a:t>
            </a:r>
          </a:p>
        </p:txBody>
      </p:sp>
      <p:sp>
        <p:nvSpPr>
          <p:cNvPr id="60" name="59 CuadroTexto"/>
          <p:cNvSpPr txBox="1"/>
          <p:nvPr/>
        </p:nvSpPr>
        <p:spPr>
          <a:xfrm>
            <a:off x="4288798" y="4747754"/>
            <a:ext cx="2984012"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a:latin typeface="+mj-lt"/>
              </a:rPr>
              <a:t>Search for alternative causes</a:t>
            </a:r>
          </a:p>
        </p:txBody>
      </p:sp>
      <mc:AlternateContent xmlns:mc="http://schemas.openxmlformats.org/markup-compatibility/2006" xmlns:a14="http://schemas.microsoft.com/office/drawing/2010/main">
        <mc:Choice Requires="a14">
          <p:sp>
            <p:nvSpPr>
              <p:cNvPr id="41" name="40 CuadroTexto"/>
              <p:cNvSpPr txBox="1"/>
              <p:nvPr/>
            </p:nvSpPr>
            <p:spPr>
              <a:xfrm>
                <a:off x="2134986" y="4109129"/>
                <a:ext cx="1043959" cy="537711"/>
              </a:xfrm>
              <a:prstGeom prst="rect">
                <a:avLst/>
              </a:prstGeom>
              <a:noFill/>
              <a:ln>
                <a:noFill/>
              </a:ln>
            </p:spPr>
            <p:txBody>
              <a:bodyPr wrap="square" lIns="72000" rIns="72000" rtlCol="0" anchor="ctr">
                <a:spAutoFit/>
              </a:bodyPr>
              <a:lstStyle/>
              <a:p>
                <a:pPr algn="ctr"/>
                <a14:m>
                  <m:oMathPara xmlns:m="http://schemas.openxmlformats.org/officeDocument/2006/math">
                    <m:oMathParaPr>
                      <m:jc m:val="centerGroup"/>
                    </m:oMathParaPr>
                    <m:oMath xmlns:m="http://schemas.openxmlformats.org/officeDocument/2006/math">
                      <m:f>
                        <m:fPr>
                          <m:ctrlPr>
                            <a:rPr lang="en-GB" sz="1400" b="1" i="1">
                              <a:latin typeface="Cambria Math" panose="02040503050406030204" pitchFamily="18" charset="0"/>
                              <a:ea typeface="Cambria Math" panose="02040503050406030204" pitchFamily="18" charset="0"/>
                            </a:rPr>
                          </m:ctrlPr>
                        </m:fPr>
                        <m:num>
                          <m:r>
                            <a:rPr lang="en-GB" sz="1400" b="1">
                              <a:latin typeface="Cambria Math" panose="02040503050406030204" pitchFamily="18" charset="0"/>
                              <a:ea typeface="Cambria Math" panose="02040503050406030204" pitchFamily="18" charset="0"/>
                            </a:rPr>
                            <m:t>𝐀𝐋𝐓</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num>
                        <m:den>
                          <m:r>
                            <a:rPr lang="en-GB" sz="1400" b="1">
                              <a:latin typeface="Cambria Math" panose="02040503050406030204" pitchFamily="18" charset="0"/>
                              <a:ea typeface="Cambria Math" panose="02040503050406030204" pitchFamily="18" charset="0"/>
                            </a:rPr>
                            <m:t>𝐀𝐋𝐏</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den>
                      </m:f>
                      <m:r>
                        <a:rPr lang="en-GB" sz="1400" b="1" i="1">
                          <a:latin typeface="Cambria Math" panose="02040503050406030204" pitchFamily="18" charset="0"/>
                          <a:ea typeface="Cambria Math" panose="02040503050406030204" pitchFamily="18" charset="0"/>
                        </a:rPr>
                        <m:t>  </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𝐑</m:t>
                      </m:r>
                      <m:r>
                        <a:rPr lang="en-GB" sz="1400" b="1">
                          <a:latin typeface="Cambria Math" panose="02040503050406030204" pitchFamily="18" charset="0"/>
                          <a:ea typeface="Cambria Math" panose="02040503050406030204" pitchFamily="18" charset="0"/>
                        </a:rPr>
                        <m:t>)</m:t>
                      </m:r>
                      <m:r>
                        <a:rPr lang="en-GB" sz="1400" b="1" i="1">
                          <a:latin typeface="Cambria Math" panose="02040503050406030204" pitchFamily="18" charset="0"/>
                          <a:ea typeface="Cambria Math" panose="02040503050406030204" pitchFamily="18" charset="0"/>
                        </a:rPr>
                        <m:t> </m:t>
                      </m:r>
                    </m:oMath>
                  </m:oMathPara>
                </a14:m>
                <a:endParaRPr lang="en-GB" sz="1400" b="1" dirty="0">
                  <a:latin typeface="+mj-lt"/>
                  <a:cs typeface="Arial" panose="020B0604020202020204" pitchFamily="34" charset="0"/>
                </a:endParaRPr>
              </a:p>
            </p:txBody>
          </p:sp>
        </mc:Choice>
        <mc:Fallback xmlns="">
          <p:sp>
            <p:nvSpPr>
              <p:cNvPr id="41" name="40 CuadroTexto"/>
              <p:cNvSpPr txBox="1">
                <a:spLocks noRot="1" noChangeAspect="1" noMove="1" noResize="1" noEditPoints="1" noAdjustHandles="1" noChangeArrowheads="1" noChangeShapeType="1" noTextEdit="1"/>
              </p:cNvSpPr>
              <p:nvPr/>
            </p:nvSpPr>
            <p:spPr>
              <a:xfrm>
                <a:off x="2134986" y="4109129"/>
                <a:ext cx="1043959" cy="537711"/>
              </a:xfrm>
              <a:prstGeom prst="rect">
                <a:avLst/>
              </a:prstGeom>
              <a:blipFill>
                <a:blip r:embed="rId3"/>
                <a:stretch>
                  <a:fillRect l="-14620" r="-8772" b="-5682"/>
                </a:stretch>
              </a:blipFill>
              <a:ln>
                <a:noFill/>
              </a:ln>
            </p:spPr>
            <p:txBody>
              <a:bodyPr/>
              <a:lstStyle/>
              <a:p>
                <a:r>
                  <a:rPr lang="en-GB">
                    <a:noFill/>
                  </a:rPr>
                  <a:t> </a:t>
                </a:r>
              </a:p>
            </p:txBody>
          </p:sp>
        </mc:Fallback>
      </mc:AlternateContent>
      <p:sp>
        <p:nvSpPr>
          <p:cNvPr id="32" name="36 CuadroTexto">
            <a:extLst>
              <a:ext uri="{FF2B5EF4-FFF2-40B4-BE49-F238E27FC236}">
                <a16:creationId xmlns:a16="http://schemas.microsoft.com/office/drawing/2014/main" id="{37B6069C-B820-4DBB-9F12-64A2AFBFB8E2}"/>
              </a:ext>
            </a:extLst>
          </p:cNvPr>
          <p:cNvSpPr txBox="1"/>
          <p:nvPr/>
        </p:nvSpPr>
        <p:spPr>
          <a:xfrm>
            <a:off x="3570418" y="4109128"/>
            <a:ext cx="1560393"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Hepatocellular</a:t>
            </a:r>
          </a:p>
          <a:p>
            <a:pPr algn="ctr"/>
            <a:r>
              <a:rPr lang="en-GB" sz="1400" b="1" dirty="0">
                <a:latin typeface="+mj-lt"/>
                <a:cs typeface="Arial" panose="020B0604020202020204" pitchFamily="34" charset="0"/>
              </a:rPr>
              <a:t>R ≥ 5</a:t>
            </a:r>
          </a:p>
        </p:txBody>
      </p:sp>
      <p:sp>
        <p:nvSpPr>
          <p:cNvPr id="42" name="36 CuadroTexto">
            <a:extLst>
              <a:ext uri="{FF2B5EF4-FFF2-40B4-BE49-F238E27FC236}">
                <a16:creationId xmlns:a16="http://schemas.microsoft.com/office/drawing/2014/main" id="{F59D1660-6A4E-4884-B59B-F3E434941103}"/>
              </a:ext>
            </a:extLst>
          </p:cNvPr>
          <p:cNvSpPr txBox="1"/>
          <p:nvPr/>
        </p:nvSpPr>
        <p:spPr>
          <a:xfrm>
            <a:off x="5317277" y="4109128"/>
            <a:ext cx="965488"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Mixed</a:t>
            </a:r>
          </a:p>
          <a:p>
            <a:pPr algn="ctr"/>
            <a:r>
              <a:rPr lang="en-GB" sz="1400" b="1" dirty="0">
                <a:latin typeface="+mj-lt"/>
                <a:cs typeface="Arial" panose="020B0604020202020204" pitchFamily="34" charset="0"/>
              </a:rPr>
              <a:t>2 &gt; R &lt; 5</a:t>
            </a:r>
          </a:p>
        </p:txBody>
      </p:sp>
      <p:sp>
        <p:nvSpPr>
          <p:cNvPr id="43" name="36 CuadroTexto">
            <a:extLst>
              <a:ext uri="{FF2B5EF4-FFF2-40B4-BE49-F238E27FC236}">
                <a16:creationId xmlns:a16="http://schemas.microsoft.com/office/drawing/2014/main" id="{3E7E5714-EBEF-40BA-8A6D-1D6802E3CA23}"/>
              </a:ext>
            </a:extLst>
          </p:cNvPr>
          <p:cNvSpPr txBox="1"/>
          <p:nvPr/>
        </p:nvSpPr>
        <p:spPr>
          <a:xfrm>
            <a:off x="6578827" y="4109128"/>
            <a:ext cx="1279760"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Cholestatic</a:t>
            </a:r>
          </a:p>
          <a:p>
            <a:pPr algn="ctr"/>
            <a:r>
              <a:rPr lang="en-GB" sz="1400" b="1" dirty="0">
                <a:latin typeface="+mj-lt"/>
                <a:cs typeface="Arial" panose="020B0604020202020204" pitchFamily="34" charset="0"/>
              </a:rPr>
              <a:t>≤ 2</a:t>
            </a:r>
          </a:p>
        </p:txBody>
      </p:sp>
      <p:cxnSp>
        <p:nvCxnSpPr>
          <p:cNvPr id="4" name="Straight Arrow Connector 3">
            <a:extLst>
              <a:ext uri="{FF2B5EF4-FFF2-40B4-BE49-F238E27FC236}">
                <a16:creationId xmlns:a16="http://schemas.microsoft.com/office/drawing/2014/main" id="{4EB8D701-0662-427F-BC92-89B22D18FAE6}"/>
              </a:ext>
            </a:extLst>
          </p:cNvPr>
          <p:cNvCxnSpPr>
            <a:stCxn id="34" idx="2"/>
            <a:endCxn id="35" idx="0"/>
          </p:cNvCxnSpPr>
          <p:nvPr/>
        </p:nvCxnSpPr>
        <p:spPr>
          <a:xfrm>
            <a:off x="5780804" y="1466582"/>
            <a:ext cx="0" cy="17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58AC32-BD23-412C-AE5B-AA8225809491}"/>
              </a:ext>
            </a:extLst>
          </p:cNvPr>
          <p:cNvCxnSpPr>
            <a:cxnSpLocks/>
            <a:stCxn id="35" idx="2"/>
            <a:endCxn id="39" idx="0"/>
          </p:cNvCxnSpPr>
          <p:nvPr/>
        </p:nvCxnSpPr>
        <p:spPr>
          <a:xfrm>
            <a:off x="5780804" y="1947086"/>
            <a:ext cx="0" cy="62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35 CuadroTexto">
            <a:extLst>
              <a:ext uri="{FF2B5EF4-FFF2-40B4-BE49-F238E27FC236}">
                <a16:creationId xmlns:a16="http://schemas.microsoft.com/office/drawing/2014/main" id="{E841181F-3826-4EFA-9D92-AF8F121F8DC5}"/>
              </a:ext>
            </a:extLst>
          </p:cNvPr>
          <p:cNvSpPr txBox="1"/>
          <p:nvPr/>
        </p:nvSpPr>
        <p:spPr>
          <a:xfrm>
            <a:off x="6798028" y="3340343"/>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Search in hepatotoxicity resources (Liver tox)</a:t>
            </a:r>
          </a:p>
        </p:txBody>
      </p:sp>
      <p:cxnSp>
        <p:nvCxnSpPr>
          <p:cNvPr id="13" name="Straight Arrow Connector 12">
            <a:extLst>
              <a:ext uri="{FF2B5EF4-FFF2-40B4-BE49-F238E27FC236}">
                <a16:creationId xmlns:a16="http://schemas.microsoft.com/office/drawing/2014/main" id="{59D4ED10-1213-40F4-B23D-7BD155CE059D}"/>
              </a:ext>
            </a:extLst>
          </p:cNvPr>
          <p:cNvCxnSpPr>
            <a:cxnSpLocks/>
            <a:stCxn id="39" idx="2"/>
            <a:endCxn id="40" idx="0"/>
          </p:cNvCxnSpPr>
          <p:nvPr/>
        </p:nvCxnSpPr>
        <p:spPr>
          <a:xfrm>
            <a:off x="5780804" y="2875470"/>
            <a:ext cx="0" cy="848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hlinkClick r:id="rId4" action="ppaction://hlinksldjump"/>
            <a:extLst>
              <a:ext uri="{FF2B5EF4-FFF2-40B4-BE49-F238E27FC236}">
                <a16:creationId xmlns:a16="http://schemas.microsoft.com/office/drawing/2014/main" id="{49C4FD0E-F5A2-41A0-83FD-E2762CD68D3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658577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GB" dirty="0"/>
              <a:t>Diagnosis: a stepwise approach</a:t>
            </a:r>
          </a:p>
        </p:txBody>
      </p:sp>
      <p:sp>
        <p:nvSpPr>
          <p:cNvPr id="5" name="4 Marcador de texto"/>
          <p:cNvSpPr>
            <a:spLocks noGrp="1"/>
          </p:cNvSpPr>
          <p:nvPr>
            <p:ph type="body" sz="quarter" idx="10"/>
          </p:nvPr>
        </p:nvSpPr>
        <p:spPr/>
        <p:txBody>
          <a:bodyPr/>
          <a:lstStyle/>
          <a:p>
            <a:pPr lvl="0">
              <a:buClr>
                <a:srgbClr val="004B87"/>
              </a:buClr>
            </a:pPr>
            <a:r>
              <a:rPr lang="en-GB" dirty="0">
                <a:solidFill>
                  <a:prstClr val="black"/>
                </a:solidFill>
              </a:rPr>
              <a:t>*record start and stop dates; </a:t>
            </a:r>
            <a:br>
              <a:rPr lang="en-GB" dirty="0">
                <a:solidFill>
                  <a:prstClr val="black"/>
                </a:solidFill>
              </a:rPr>
            </a:br>
            <a:r>
              <a:rPr lang="en-US" baseline="30000" dirty="0"/>
              <a:t>†</a:t>
            </a:r>
            <a:r>
              <a:rPr lang="en-US" dirty="0"/>
              <a:t>hepatic </a:t>
            </a:r>
            <a:r>
              <a:rPr lang="en-GB" dirty="0"/>
              <a:t>vascular disease, chronic hepatitis,</a:t>
            </a:r>
            <a:br>
              <a:rPr lang="en-GB" dirty="0"/>
            </a:br>
            <a:r>
              <a:rPr lang="en-GB" dirty="0"/>
              <a:t>fibrosis, </a:t>
            </a:r>
            <a:r>
              <a:rPr lang="en-GB" dirty="0" err="1"/>
              <a:t>microvesicular</a:t>
            </a:r>
            <a:r>
              <a:rPr lang="en-GB" dirty="0"/>
              <a:t> steatosis</a:t>
            </a:r>
            <a:br>
              <a:rPr lang="en-GB" dirty="0">
                <a:solidFill>
                  <a:prstClr val="black"/>
                </a:solidFill>
              </a:rPr>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6" name="35 CuadroTexto"/>
          <p:cNvSpPr txBox="1"/>
          <p:nvPr/>
        </p:nvSpPr>
        <p:spPr>
          <a:xfrm>
            <a:off x="6798028" y="2973654"/>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Discontinue non-essential drugs/HDS treatment </a:t>
            </a:r>
          </a:p>
        </p:txBody>
      </p:sp>
      <p:sp>
        <p:nvSpPr>
          <p:cNvPr id="37" name="36 CuadroTexto"/>
          <p:cNvSpPr txBox="1"/>
          <p:nvPr/>
        </p:nvSpPr>
        <p:spPr>
          <a:xfrm>
            <a:off x="1737342" y="1992677"/>
            <a:ext cx="3665793" cy="430887"/>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Features supporting toxic aetiology</a:t>
            </a:r>
          </a:p>
          <a:p>
            <a:r>
              <a:rPr lang="en-GB" sz="1100" dirty="0">
                <a:latin typeface="+mj-lt"/>
                <a:cs typeface="Arial" panose="020B0604020202020204" pitchFamily="34" charset="0"/>
              </a:rPr>
              <a:t>Skin involvement, kidney injury, previous DILI episodes</a:t>
            </a:r>
          </a:p>
        </p:txBody>
      </p:sp>
      <p:sp>
        <p:nvSpPr>
          <p:cNvPr id="55" name="54 CuadroTexto"/>
          <p:cNvSpPr txBox="1"/>
          <p:nvPr/>
        </p:nvSpPr>
        <p:spPr>
          <a:xfrm>
            <a:off x="1741358" y="2977176"/>
            <a:ext cx="3661776" cy="600164"/>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Potential pitfalls</a:t>
            </a:r>
          </a:p>
          <a:p>
            <a:r>
              <a:rPr lang="en-GB" sz="1100" dirty="0">
                <a:latin typeface="+mj-lt"/>
                <a:cs typeface="Arial" panose="020B0604020202020204" pitchFamily="34" charset="0"/>
              </a:rPr>
              <a:t>Lack of information (</a:t>
            </a:r>
            <a:r>
              <a:rPr lang="en-GB" sz="1100" dirty="0" err="1">
                <a:latin typeface="+mj-lt"/>
                <a:cs typeface="Arial" panose="020B0604020202020204" pitchFamily="34" charset="0"/>
              </a:rPr>
              <a:t>eg.</a:t>
            </a:r>
            <a:r>
              <a:rPr lang="en-GB" sz="1100" dirty="0">
                <a:latin typeface="+mj-lt"/>
                <a:cs typeface="Arial" panose="020B0604020202020204" pitchFamily="34" charset="0"/>
              </a:rPr>
              <a:t> dose, duration), several medications, hidden HDS and OTC drug intake</a:t>
            </a:r>
          </a:p>
        </p:txBody>
      </p:sp>
      <p:sp>
        <p:nvSpPr>
          <p:cNvPr id="61" name="60 CuadroTexto"/>
          <p:cNvSpPr txBox="1"/>
          <p:nvPr/>
        </p:nvSpPr>
        <p:spPr>
          <a:xfrm>
            <a:off x="1702542" y="5131191"/>
            <a:ext cx="3700593" cy="600164"/>
          </a:xfrm>
          <a:prstGeom prst="rect">
            <a:avLst/>
          </a:prstGeom>
          <a:solidFill>
            <a:schemeClr val="bg1"/>
          </a:solidFill>
          <a:ln w="3175">
            <a:solidFill>
              <a:schemeClr val="accent1"/>
            </a:solidFill>
          </a:ln>
        </p:spPr>
        <p:txBody>
          <a:bodyPr wrap="square" lIns="72000" rIns="72000" rtlCol="0">
            <a:spAutoFit/>
          </a:bodyPr>
          <a:lstStyle/>
          <a:p>
            <a:pPr marL="171450" indent="-171450">
              <a:buFont typeface="Arial" panose="020B0604020202020204" pitchFamily="34" charset="0"/>
              <a:buChar char="•"/>
            </a:pPr>
            <a:r>
              <a:rPr lang="en-GB" sz="1100" dirty="0">
                <a:latin typeface="+mj-lt"/>
              </a:rPr>
              <a:t>Viral infections (HAV, HBV, HCV, HEV, EBV, CMV)</a:t>
            </a:r>
          </a:p>
          <a:p>
            <a:pPr marL="171450" indent="-171450">
              <a:buFont typeface="Arial" panose="020B0604020202020204" pitchFamily="34" charset="0"/>
              <a:buChar char="•"/>
            </a:pPr>
            <a:r>
              <a:rPr lang="en-GB" sz="1100" dirty="0">
                <a:latin typeface="+mj-lt"/>
              </a:rPr>
              <a:t>Alcohol-related liver disease, hepatic ischaemia</a:t>
            </a:r>
          </a:p>
          <a:p>
            <a:pPr marL="171450" indent="-171450">
              <a:buFont typeface="Arial" panose="020B0604020202020204" pitchFamily="34" charset="0"/>
              <a:buChar char="•"/>
            </a:pPr>
            <a:r>
              <a:rPr lang="en-GB" sz="1100" dirty="0">
                <a:latin typeface="+mj-lt"/>
              </a:rPr>
              <a:t>Autoantibody titres, ↑ IgG</a:t>
            </a:r>
          </a:p>
        </p:txBody>
      </p:sp>
      <p:sp>
        <p:nvSpPr>
          <p:cNvPr id="62" name="61 CuadroTexto"/>
          <p:cNvSpPr txBox="1"/>
          <p:nvPr/>
        </p:nvSpPr>
        <p:spPr>
          <a:xfrm>
            <a:off x="7650638" y="5131191"/>
            <a:ext cx="2539380" cy="600164"/>
          </a:xfrm>
          <a:prstGeom prst="rect">
            <a:avLst/>
          </a:prstGeom>
          <a:solidFill>
            <a:schemeClr val="bg1"/>
          </a:solidFill>
          <a:ln w="3175">
            <a:solidFill>
              <a:schemeClr val="accent1"/>
            </a:solidFill>
          </a:ln>
        </p:spPr>
        <p:txBody>
          <a:bodyPr wrap="square" lIns="72000" rIns="72000" rtlCol="0">
            <a:spAutoFit/>
          </a:bodyPr>
          <a:lstStyle/>
          <a:p>
            <a:pPr marL="171450" indent="-171450">
              <a:buFont typeface="Arial" panose="020B0604020202020204" pitchFamily="34" charset="0"/>
              <a:buChar char="•"/>
            </a:pPr>
            <a:r>
              <a:rPr lang="en-GB" sz="1100" dirty="0">
                <a:latin typeface="+mj-lt"/>
              </a:rPr>
              <a:t>Benign/malignant biliary obstruction</a:t>
            </a:r>
          </a:p>
          <a:p>
            <a:pPr marL="171450" indent="-171450">
              <a:buFont typeface="Arial" panose="020B0604020202020204" pitchFamily="34" charset="0"/>
              <a:buChar char="•"/>
            </a:pPr>
            <a:r>
              <a:rPr lang="en-GB" sz="1100" dirty="0">
                <a:latin typeface="+mj-lt"/>
              </a:rPr>
              <a:t>Primary biliary cholangitis</a:t>
            </a:r>
          </a:p>
          <a:p>
            <a:pPr marL="171450" indent="-171450">
              <a:buFont typeface="Arial" panose="020B0604020202020204" pitchFamily="34" charset="0"/>
              <a:buChar char="•"/>
            </a:pPr>
            <a:r>
              <a:rPr lang="en-GB" sz="1100" dirty="0">
                <a:latin typeface="+mj-lt"/>
              </a:rPr>
              <a:t>Primary sclerosing cholangitis</a:t>
            </a:r>
          </a:p>
        </p:txBody>
      </p:sp>
      <p:sp>
        <p:nvSpPr>
          <p:cNvPr id="34" name="33 CuadroTexto"/>
          <p:cNvSpPr txBox="1"/>
          <p:nvPr/>
        </p:nvSpPr>
        <p:spPr>
          <a:xfrm>
            <a:off x="4137573" y="1158805"/>
            <a:ext cx="328646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Abnormal biochemistry/acute hepatitis</a:t>
            </a:r>
          </a:p>
        </p:txBody>
      </p:sp>
      <p:sp>
        <p:nvSpPr>
          <p:cNvPr id="35" name="34 CuadroTexto"/>
          <p:cNvSpPr txBox="1"/>
          <p:nvPr/>
        </p:nvSpPr>
        <p:spPr>
          <a:xfrm>
            <a:off x="4288798" y="1639309"/>
            <a:ext cx="298401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DILI suspicion</a:t>
            </a:r>
          </a:p>
        </p:txBody>
      </p:sp>
      <p:sp>
        <p:nvSpPr>
          <p:cNvPr id="39" name="38 CuadroTexto"/>
          <p:cNvSpPr txBox="1"/>
          <p:nvPr/>
        </p:nvSpPr>
        <p:spPr>
          <a:xfrm>
            <a:off x="3420749" y="2567693"/>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Careful enquiry of exposure to HDS, drugs, OTC drugs*</a:t>
            </a:r>
          </a:p>
        </p:txBody>
      </p:sp>
      <p:sp>
        <p:nvSpPr>
          <p:cNvPr id="40" name="39 CuadroTexto"/>
          <p:cNvSpPr txBox="1"/>
          <p:nvPr/>
        </p:nvSpPr>
        <p:spPr>
          <a:xfrm>
            <a:off x="3420749" y="3723907"/>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rPr>
              <a:t>Calculate biochemical pattern of liver injury</a:t>
            </a:r>
          </a:p>
        </p:txBody>
      </p:sp>
      <p:sp>
        <p:nvSpPr>
          <p:cNvPr id="60" name="59 CuadroTexto"/>
          <p:cNvSpPr txBox="1"/>
          <p:nvPr/>
        </p:nvSpPr>
        <p:spPr>
          <a:xfrm>
            <a:off x="4288798" y="4747754"/>
            <a:ext cx="2984012"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a:latin typeface="+mj-lt"/>
              </a:rPr>
              <a:t>Search for alternative causes</a:t>
            </a:r>
          </a:p>
        </p:txBody>
      </p:sp>
      <mc:AlternateContent xmlns:mc="http://schemas.openxmlformats.org/markup-compatibility/2006" xmlns:a14="http://schemas.microsoft.com/office/drawing/2010/main">
        <mc:Choice Requires="a14">
          <p:sp>
            <p:nvSpPr>
              <p:cNvPr id="41" name="40 CuadroTexto"/>
              <p:cNvSpPr txBox="1"/>
              <p:nvPr/>
            </p:nvSpPr>
            <p:spPr>
              <a:xfrm>
                <a:off x="2134986" y="4109129"/>
                <a:ext cx="1043959" cy="537711"/>
              </a:xfrm>
              <a:prstGeom prst="rect">
                <a:avLst/>
              </a:prstGeom>
              <a:noFill/>
              <a:ln>
                <a:noFill/>
              </a:ln>
            </p:spPr>
            <p:txBody>
              <a:bodyPr wrap="square" lIns="72000" rIns="72000" rtlCol="0" anchor="ctr">
                <a:spAutoFit/>
              </a:bodyPr>
              <a:lstStyle/>
              <a:p>
                <a:pPr algn="ctr"/>
                <a14:m>
                  <m:oMathPara xmlns:m="http://schemas.openxmlformats.org/officeDocument/2006/math">
                    <m:oMathParaPr>
                      <m:jc m:val="centerGroup"/>
                    </m:oMathParaPr>
                    <m:oMath xmlns:m="http://schemas.openxmlformats.org/officeDocument/2006/math">
                      <m:f>
                        <m:fPr>
                          <m:ctrlPr>
                            <a:rPr lang="en-GB" sz="1400" b="1" i="1">
                              <a:latin typeface="Cambria Math" panose="02040503050406030204" pitchFamily="18" charset="0"/>
                              <a:ea typeface="Cambria Math" panose="02040503050406030204" pitchFamily="18" charset="0"/>
                            </a:rPr>
                          </m:ctrlPr>
                        </m:fPr>
                        <m:num>
                          <m:r>
                            <a:rPr lang="en-GB" sz="1400" b="1">
                              <a:latin typeface="Cambria Math" panose="02040503050406030204" pitchFamily="18" charset="0"/>
                              <a:ea typeface="Cambria Math" panose="02040503050406030204" pitchFamily="18" charset="0"/>
                            </a:rPr>
                            <m:t>𝐀𝐋𝐓</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num>
                        <m:den>
                          <m:r>
                            <a:rPr lang="en-GB" sz="1400" b="1">
                              <a:latin typeface="Cambria Math" panose="02040503050406030204" pitchFamily="18" charset="0"/>
                              <a:ea typeface="Cambria Math" panose="02040503050406030204" pitchFamily="18" charset="0"/>
                            </a:rPr>
                            <m:t>𝐀𝐋𝐏</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den>
                      </m:f>
                      <m:r>
                        <a:rPr lang="en-GB" sz="1400" b="1" i="1">
                          <a:latin typeface="Cambria Math" panose="02040503050406030204" pitchFamily="18" charset="0"/>
                          <a:ea typeface="Cambria Math" panose="02040503050406030204" pitchFamily="18" charset="0"/>
                        </a:rPr>
                        <m:t>  </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𝐑</m:t>
                      </m:r>
                      <m:r>
                        <a:rPr lang="en-GB" sz="1400" b="1">
                          <a:latin typeface="Cambria Math" panose="02040503050406030204" pitchFamily="18" charset="0"/>
                          <a:ea typeface="Cambria Math" panose="02040503050406030204" pitchFamily="18" charset="0"/>
                        </a:rPr>
                        <m:t>)</m:t>
                      </m:r>
                      <m:r>
                        <a:rPr lang="en-GB" sz="1400" b="1" i="1">
                          <a:latin typeface="Cambria Math" panose="02040503050406030204" pitchFamily="18" charset="0"/>
                          <a:ea typeface="Cambria Math" panose="02040503050406030204" pitchFamily="18" charset="0"/>
                        </a:rPr>
                        <m:t> </m:t>
                      </m:r>
                    </m:oMath>
                  </m:oMathPara>
                </a14:m>
                <a:endParaRPr lang="en-GB" sz="1400" b="1" dirty="0">
                  <a:latin typeface="+mj-lt"/>
                  <a:cs typeface="Arial" panose="020B0604020202020204" pitchFamily="34" charset="0"/>
                </a:endParaRPr>
              </a:p>
            </p:txBody>
          </p:sp>
        </mc:Choice>
        <mc:Fallback xmlns="">
          <p:sp>
            <p:nvSpPr>
              <p:cNvPr id="41" name="40 CuadroTexto"/>
              <p:cNvSpPr txBox="1">
                <a:spLocks noRot="1" noChangeAspect="1" noMove="1" noResize="1" noEditPoints="1" noAdjustHandles="1" noChangeArrowheads="1" noChangeShapeType="1" noTextEdit="1"/>
              </p:cNvSpPr>
              <p:nvPr/>
            </p:nvSpPr>
            <p:spPr>
              <a:xfrm>
                <a:off x="2134986" y="4109129"/>
                <a:ext cx="1043959" cy="537711"/>
              </a:xfrm>
              <a:prstGeom prst="rect">
                <a:avLst/>
              </a:prstGeom>
              <a:blipFill>
                <a:blip r:embed="rId3"/>
                <a:stretch>
                  <a:fillRect l="-14620" r="-8772" b="-5682"/>
                </a:stretch>
              </a:blipFill>
              <a:ln>
                <a:noFill/>
              </a:ln>
            </p:spPr>
            <p:txBody>
              <a:bodyPr/>
              <a:lstStyle/>
              <a:p>
                <a:r>
                  <a:rPr lang="en-GB">
                    <a:noFill/>
                  </a:rPr>
                  <a:t> </a:t>
                </a:r>
              </a:p>
            </p:txBody>
          </p:sp>
        </mc:Fallback>
      </mc:AlternateContent>
      <p:sp>
        <p:nvSpPr>
          <p:cNvPr id="32" name="36 CuadroTexto">
            <a:extLst>
              <a:ext uri="{FF2B5EF4-FFF2-40B4-BE49-F238E27FC236}">
                <a16:creationId xmlns:a16="http://schemas.microsoft.com/office/drawing/2014/main" id="{37B6069C-B820-4DBB-9F12-64A2AFBFB8E2}"/>
              </a:ext>
            </a:extLst>
          </p:cNvPr>
          <p:cNvSpPr txBox="1"/>
          <p:nvPr/>
        </p:nvSpPr>
        <p:spPr>
          <a:xfrm>
            <a:off x="3570418" y="4109128"/>
            <a:ext cx="1560393"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Hepatocellular</a:t>
            </a:r>
          </a:p>
          <a:p>
            <a:pPr algn="ctr"/>
            <a:r>
              <a:rPr lang="en-GB" sz="1400" b="1" dirty="0">
                <a:latin typeface="+mj-lt"/>
                <a:cs typeface="Arial" panose="020B0604020202020204" pitchFamily="34" charset="0"/>
              </a:rPr>
              <a:t>R ≥ 5</a:t>
            </a:r>
          </a:p>
        </p:txBody>
      </p:sp>
      <p:sp>
        <p:nvSpPr>
          <p:cNvPr id="42" name="36 CuadroTexto">
            <a:extLst>
              <a:ext uri="{FF2B5EF4-FFF2-40B4-BE49-F238E27FC236}">
                <a16:creationId xmlns:a16="http://schemas.microsoft.com/office/drawing/2014/main" id="{F59D1660-6A4E-4884-B59B-F3E434941103}"/>
              </a:ext>
            </a:extLst>
          </p:cNvPr>
          <p:cNvSpPr txBox="1"/>
          <p:nvPr/>
        </p:nvSpPr>
        <p:spPr>
          <a:xfrm>
            <a:off x="5317277" y="4109128"/>
            <a:ext cx="965488"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Mixed</a:t>
            </a:r>
          </a:p>
          <a:p>
            <a:pPr algn="ctr"/>
            <a:r>
              <a:rPr lang="en-GB" sz="1400" b="1" dirty="0">
                <a:latin typeface="+mj-lt"/>
                <a:cs typeface="Arial" panose="020B0604020202020204" pitchFamily="34" charset="0"/>
              </a:rPr>
              <a:t>2 &gt; R &lt; 5</a:t>
            </a:r>
          </a:p>
        </p:txBody>
      </p:sp>
      <p:sp>
        <p:nvSpPr>
          <p:cNvPr id="43" name="36 CuadroTexto">
            <a:extLst>
              <a:ext uri="{FF2B5EF4-FFF2-40B4-BE49-F238E27FC236}">
                <a16:creationId xmlns:a16="http://schemas.microsoft.com/office/drawing/2014/main" id="{3E7E5714-EBEF-40BA-8A6D-1D6802E3CA23}"/>
              </a:ext>
            </a:extLst>
          </p:cNvPr>
          <p:cNvSpPr txBox="1"/>
          <p:nvPr/>
        </p:nvSpPr>
        <p:spPr>
          <a:xfrm>
            <a:off x="6578827" y="4109128"/>
            <a:ext cx="1279760"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Cholestatic</a:t>
            </a:r>
          </a:p>
          <a:p>
            <a:pPr algn="ctr"/>
            <a:r>
              <a:rPr lang="en-GB" sz="1400" b="1" dirty="0">
                <a:latin typeface="+mj-lt"/>
                <a:cs typeface="Arial" panose="020B0604020202020204" pitchFamily="34" charset="0"/>
              </a:rPr>
              <a:t>≤ 2</a:t>
            </a:r>
          </a:p>
        </p:txBody>
      </p:sp>
      <p:cxnSp>
        <p:nvCxnSpPr>
          <p:cNvPr id="4" name="Straight Arrow Connector 3">
            <a:extLst>
              <a:ext uri="{FF2B5EF4-FFF2-40B4-BE49-F238E27FC236}">
                <a16:creationId xmlns:a16="http://schemas.microsoft.com/office/drawing/2014/main" id="{4EB8D701-0662-427F-BC92-89B22D18FAE6}"/>
              </a:ext>
            </a:extLst>
          </p:cNvPr>
          <p:cNvCxnSpPr>
            <a:stCxn id="34" idx="2"/>
            <a:endCxn id="35" idx="0"/>
          </p:cNvCxnSpPr>
          <p:nvPr/>
        </p:nvCxnSpPr>
        <p:spPr>
          <a:xfrm>
            <a:off x="5780804" y="1466582"/>
            <a:ext cx="0" cy="17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58AC32-BD23-412C-AE5B-AA8225809491}"/>
              </a:ext>
            </a:extLst>
          </p:cNvPr>
          <p:cNvCxnSpPr>
            <a:cxnSpLocks/>
            <a:stCxn id="35" idx="2"/>
            <a:endCxn id="39" idx="0"/>
          </p:cNvCxnSpPr>
          <p:nvPr/>
        </p:nvCxnSpPr>
        <p:spPr>
          <a:xfrm>
            <a:off x="5780804" y="1947086"/>
            <a:ext cx="0" cy="62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35 CuadroTexto">
            <a:extLst>
              <a:ext uri="{FF2B5EF4-FFF2-40B4-BE49-F238E27FC236}">
                <a16:creationId xmlns:a16="http://schemas.microsoft.com/office/drawing/2014/main" id="{E841181F-3826-4EFA-9D92-AF8F121F8DC5}"/>
              </a:ext>
            </a:extLst>
          </p:cNvPr>
          <p:cNvSpPr txBox="1"/>
          <p:nvPr/>
        </p:nvSpPr>
        <p:spPr>
          <a:xfrm>
            <a:off x="6798028" y="3340343"/>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Search in hepatotoxicity resources (Liver tox)</a:t>
            </a:r>
          </a:p>
        </p:txBody>
      </p:sp>
      <p:cxnSp>
        <p:nvCxnSpPr>
          <p:cNvPr id="13" name="Straight Arrow Connector 12">
            <a:extLst>
              <a:ext uri="{FF2B5EF4-FFF2-40B4-BE49-F238E27FC236}">
                <a16:creationId xmlns:a16="http://schemas.microsoft.com/office/drawing/2014/main" id="{59D4ED10-1213-40F4-B23D-7BD155CE059D}"/>
              </a:ext>
            </a:extLst>
          </p:cNvPr>
          <p:cNvCxnSpPr>
            <a:cxnSpLocks/>
            <a:stCxn id="39" idx="2"/>
            <a:endCxn id="40" idx="0"/>
          </p:cNvCxnSpPr>
          <p:nvPr/>
        </p:nvCxnSpPr>
        <p:spPr>
          <a:xfrm>
            <a:off x="5780804" y="2875470"/>
            <a:ext cx="0" cy="848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hlinkClick r:id="rId4" action="ppaction://hlinksldjump"/>
            <a:extLst>
              <a:ext uri="{FF2B5EF4-FFF2-40B4-BE49-F238E27FC236}">
                <a16:creationId xmlns:a16="http://schemas.microsoft.com/office/drawing/2014/main" id="{0FA5AC64-CF62-4E37-BC5A-C9BC9332E030}"/>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4096909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GB" dirty="0"/>
              <a:t>Diagnosis: a stepwise approach</a:t>
            </a:r>
          </a:p>
        </p:txBody>
      </p:sp>
      <p:sp>
        <p:nvSpPr>
          <p:cNvPr id="5" name="4 Marcador de texto"/>
          <p:cNvSpPr>
            <a:spLocks noGrp="1"/>
          </p:cNvSpPr>
          <p:nvPr>
            <p:ph type="body" sz="quarter" idx="10"/>
          </p:nvPr>
        </p:nvSpPr>
        <p:spPr/>
        <p:txBody>
          <a:bodyPr/>
          <a:lstStyle/>
          <a:p>
            <a:pPr lvl="0">
              <a:buClr>
                <a:srgbClr val="004B87"/>
              </a:buClr>
            </a:pPr>
            <a:r>
              <a:rPr lang="en-GB" dirty="0">
                <a:solidFill>
                  <a:prstClr val="black"/>
                </a:solidFill>
              </a:rPr>
              <a:t>*record start and stop dates; </a:t>
            </a:r>
            <a:br>
              <a:rPr lang="en-GB" dirty="0">
                <a:solidFill>
                  <a:prstClr val="black"/>
                </a:solidFill>
              </a:rPr>
            </a:br>
            <a:r>
              <a:rPr lang="en-US" baseline="30000" dirty="0"/>
              <a:t>†</a:t>
            </a:r>
            <a:r>
              <a:rPr lang="en-US" dirty="0"/>
              <a:t>hepatic </a:t>
            </a:r>
            <a:r>
              <a:rPr lang="en-GB" dirty="0"/>
              <a:t>vascular disease, chronic hepatitis,</a:t>
            </a:r>
            <a:br>
              <a:rPr lang="en-GB" dirty="0"/>
            </a:br>
            <a:r>
              <a:rPr lang="en-GB" dirty="0"/>
              <a:t>fibrosis, </a:t>
            </a:r>
            <a:r>
              <a:rPr lang="en-GB" dirty="0" err="1"/>
              <a:t>microvesicular</a:t>
            </a:r>
            <a:r>
              <a:rPr lang="en-GB" dirty="0"/>
              <a:t> steatosis</a:t>
            </a:r>
            <a:br>
              <a:rPr lang="en-GB" dirty="0">
                <a:solidFill>
                  <a:prstClr val="black"/>
                </a:solidFill>
              </a:rPr>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6" name="35 CuadroTexto"/>
          <p:cNvSpPr txBox="1"/>
          <p:nvPr/>
        </p:nvSpPr>
        <p:spPr>
          <a:xfrm>
            <a:off x="6798028" y="2973654"/>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Discontinue non-essential drugs/HDS treatment </a:t>
            </a:r>
          </a:p>
        </p:txBody>
      </p:sp>
      <p:sp>
        <p:nvSpPr>
          <p:cNvPr id="37" name="36 CuadroTexto"/>
          <p:cNvSpPr txBox="1"/>
          <p:nvPr/>
        </p:nvSpPr>
        <p:spPr>
          <a:xfrm>
            <a:off x="1737342" y="1992677"/>
            <a:ext cx="3665793" cy="430887"/>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Features supporting toxic aetiology</a:t>
            </a:r>
          </a:p>
          <a:p>
            <a:r>
              <a:rPr lang="en-GB" sz="1100" dirty="0">
                <a:latin typeface="+mj-lt"/>
                <a:cs typeface="Arial" panose="020B0604020202020204" pitchFamily="34" charset="0"/>
              </a:rPr>
              <a:t>Skin involvement, kidney injury, previous DILI episodes</a:t>
            </a:r>
          </a:p>
        </p:txBody>
      </p:sp>
      <p:sp>
        <p:nvSpPr>
          <p:cNvPr id="55" name="54 CuadroTexto"/>
          <p:cNvSpPr txBox="1"/>
          <p:nvPr/>
        </p:nvSpPr>
        <p:spPr>
          <a:xfrm>
            <a:off x="1741358" y="2977176"/>
            <a:ext cx="3661776" cy="600164"/>
          </a:xfrm>
          <a:prstGeom prst="rect">
            <a:avLst/>
          </a:prstGeom>
          <a:solidFill>
            <a:schemeClr val="bg1"/>
          </a:solidFill>
          <a:ln w="3175">
            <a:solidFill>
              <a:schemeClr val="accent1"/>
            </a:solidFill>
          </a:ln>
        </p:spPr>
        <p:txBody>
          <a:bodyPr wrap="square" lIns="72000" rIns="72000" rtlCol="0">
            <a:spAutoFit/>
          </a:bodyPr>
          <a:lstStyle/>
          <a:p>
            <a:r>
              <a:rPr lang="en-GB" sz="1100" b="1" dirty="0">
                <a:latin typeface="+mj-lt"/>
                <a:cs typeface="Arial" panose="020B0604020202020204" pitchFamily="34" charset="0"/>
              </a:rPr>
              <a:t>Potential pitfalls</a:t>
            </a:r>
          </a:p>
          <a:p>
            <a:r>
              <a:rPr lang="en-GB" sz="1100" dirty="0">
                <a:latin typeface="+mj-lt"/>
                <a:cs typeface="Arial" panose="020B0604020202020204" pitchFamily="34" charset="0"/>
              </a:rPr>
              <a:t>Lack of information (</a:t>
            </a:r>
            <a:r>
              <a:rPr lang="en-GB" sz="1100" dirty="0" err="1">
                <a:latin typeface="+mj-lt"/>
                <a:cs typeface="Arial" panose="020B0604020202020204" pitchFamily="34" charset="0"/>
              </a:rPr>
              <a:t>eg.</a:t>
            </a:r>
            <a:r>
              <a:rPr lang="en-GB" sz="1100" dirty="0">
                <a:latin typeface="+mj-lt"/>
                <a:cs typeface="Arial" panose="020B0604020202020204" pitchFamily="34" charset="0"/>
              </a:rPr>
              <a:t> dose, duration), several medications, hidden HDS and OTC drug intake</a:t>
            </a:r>
          </a:p>
        </p:txBody>
      </p:sp>
      <p:sp>
        <p:nvSpPr>
          <p:cNvPr id="61" name="60 CuadroTexto"/>
          <p:cNvSpPr txBox="1"/>
          <p:nvPr/>
        </p:nvSpPr>
        <p:spPr>
          <a:xfrm>
            <a:off x="1702542" y="5131191"/>
            <a:ext cx="3700593" cy="600164"/>
          </a:xfrm>
          <a:prstGeom prst="rect">
            <a:avLst/>
          </a:prstGeom>
          <a:solidFill>
            <a:schemeClr val="bg1"/>
          </a:solidFill>
          <a:ln w="3175">
            <a:solidFill>
              <a:schemeClr val="accent1"/>
            </a:solidFill>
          </a:ln>
        </p:spPr>
        <p:txBody>
          <a:bodyPr wrap="square" lIns="72000" rIns="72000" rtlCol="0">
            <a:spAutoFit/>
          </a:bodyPr>
          <a:lstStyle/>
          <a:p>
            <a:pPr marL="171450" indent="-171450">
              <a:buFont typeface="Arial" panose="020B0604020202020204" pitchFamily="34" charset="0"/>
              <a:buChar char="•"/>
            </a:pPr>
            <a:r>
              <a:rPr lang="en-GB" sz="1100" dirty="0">
                <a:latin typeface="+mj-lt"/>
              </a:rPr>
              <a:t>Viral infections (HAV, HBV, HCV, HEV, EBV, CMV)</a:t>
            </a:r>
          </a:p>
          <a:p>
            <a:pPr marL="171450" indent="-171450">
              <a:buFont typeface="Arial" panose="020B0604020202020204" pitchFamily="34" charset="0"/>
              <a:buChar char="•"/>
            </a:pPr>
            <a:r>
              <a:rPr lang="en-GB" sz="1100" dirty="0">
                <a:latin typeface="+mj-lt"/>
              </a:rPr>
              <a:t>Alcohol-related liver disease, hepatic ischaemia</a:t>
            </a:r>
          </a:p>
          <a:p>
            <a:pPr marL="171450" indent="-171450">
              <a:buFont typeface="Arial" panose="020B0604020202020204" pitchFamily="34" charset="0"/>
              <a:buChar char="•"/>
            </a:pPr>
            <a:r>
              <a:rPr lang="en-GB" sz="1100" dirty="0">
                <a:latin typeface="+mj-lt"/>
              </a:rPr>
              <a:t>Autoantibody titres, ↑ IgG</a:t>
            </a:r>
          </a:p>
        </p:txBody>
      </p:sp>
      <p:sp>
        <p:nvSpPr>
          <p:cNvPr id="62" name="61 CuadroTexto"/>
          <p:cNvSpPr txBox="1"/>
          <p:nvPr/>
        </p:nvSpPr>
        <p:spPr>
          <a:xfrm>
            <a:off x="7650638" y="5131191"/>
            <a:ext cx="2539380" cy="600164"/>
          </a:xfrm>
          <a:prstGeom prst="rect">
            <a:avLst/>
          </a:prstGeom>
          <a:solidFill>
            <a:schemeClr val="bg1"/>
          </a:solidFill>
          <a:ln w="3175">
            <a:solidFill>
              <a:schemeClr val="accent1"/>
            </a:solidFill>
          </a:ln>
        </p:spPr>
        <p:txBody>
          <a:bodyPr wrap="square" lIns="72000" rIns="72000" rtlCol="0">
            <a:spAutoFit/>
          </a:bodyPr>
          <a:lstStyle/>
          <a:p>
            <a:pPr marL="171450" indent="-171450">
              <a:buFont typeface="Arial" panose="020B0604020202020204" pitchFamily="34" charset="0"/>
              <a:buChar char="•"/>
            </a:pPr>
            <a:r>
              <a:rPr lang="en-GB" sz="1100" dirty="0">
                <a:latin typeface="+mj-lt"/>
              </a:rPr>
              <a:t>Benign/malignant biliary obstruction</a:t>
            </a:r>
          </a:p>
          <a:p>
            <a:pPr marL="171450" indent="-171450">
              <a:buFont typeface="Arial" panose="020B0604020202020204" pitchFamily="34" charset="0"/>
              <a:buChar char="•"/>
            </a:pPr>
            <a:r>
              <a:rPr lang="en-GB" sz="1100" dirty="0">
                <a:latin typeface="+mj-lt"/>
              </a:rPr>
              <a:t>Primary biliary cholangitis</a:t>
            </a:r>
          </a:p>
          <a:p>
            <a:pPr marL="171450" indent="-171450">
              <a:buFont typeface="Arial" panose="020B0604020202020204" pitchFamily="34" charset="0"/>
              <a:buChar char="•"/>
            </a:pPr>
            <a:r>
              <a:rPr lang="en-GB" sz="1100" dirty="0">
                <a:latin typeface="+mj-lt"/>
              </a:rPr>
              <a:t>Primary sclerosing cholangitis</a:t>
            </a:r>
          </a:p>
        </p:txBody>
      </p:sp>
      <p:sp>
        <p:nvSpPr>
          <p:cNvPr id="34" name="33 CuadroTexto"/>
          <p:cNvSpPr txBox="1"/>
          <p:nvPr/>
        </p:nvSpPr>
        <p:spPr>
          <a:xfrm>
            <a:off x="4137573" y="1158805"/>
            <a:ext cx="328646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Abnormal biochemistry/acute hepatitis</a:t>
            </a:r>
          </a:p>
        </p:txBody>
      </p:sp>
      <p:sp>
        <p:nvSpPr>
          <p:cNvPr id="35" name="34 CuadroTexto"/>
          <p:cNvSpPr txBox="1"/>
          <p:nvPr/>
        </p:nvSpPr>
        <p:spPr>
          <a:xfrm>
            <a:off x="4288798" y="1639309"/>
            <a:ext cx="2984012" cy="307777"/>
          </a:xfrm>
          <a:prstGeom prst="rect">
            <a:avLst/>
          </a:prstGeom>
          <a:solidFill>
            <a:schemeClr val="bg1"/>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DILI suspicion</a:t>
            </a:r>
          </a:p>
        </p:txBody>
      </p:sp>
      <p:sp>
        <p:nvSpPr>
          <p:cNvPr id="39" name="38 CuadroTexto"/>
          <p:cNvSpPr txBox="1"/>
          <p:nvPr/>
        </p:nvSpPr>
        <p:spPr>
          <a:xfrm>
            <a:off x="3420749" y="2567693"/>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cs typeface="Arial" panose="020B0604020202020204" pitchFamily="34" charset="0"/>
              </a:rPr>
              <a:t>Careful enquiry of exposure to HDS, drugs, OTC drugs*</a:t>
            </a:r>
          </a:p>
        </p:txBody>
      </p:sp>
      <p:sp>
        <p:nvSpPr>
          <p:cNvPr id="40" name="39 CuadroTexto"/>
          <p:cNvSpPr txBox="1"/>
          <p:nvPr/>
        </p:nvSpPr>
        <p:spPr>
          <a:xfrm>
            <a:off x="3420749" y="3723907"/>
            <a:ext cx="4720110"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dirty="0">
                <a:latin typeface="+mj-lt"/>
              </a:rPr>
              <a:t>Calculate biochemical pattern of liver injury</a:t>
            </a:r>
          </a:p>
        </p:txBody>
      </p:sp>
      <p:sp>
        <p:nvSpPr>
          <p:cNvPr id="60" name="59 CuadroTexto"/>
          <p:cNvSpPr txBox="1"/>
          <p:nvPr/>
        </p:nvSpPr>
        <p:spPr>
          <a:xfrm>
            <a:off x="4288798" y="4747754"/>
            <a:ext cx="2984012" cy="307777"/>
          </a:xfrm>
          <a:prstGeom prst="rect">
            <a:avLst/>
          </a:prstGeom>
          <a:solidFill>
            <a:srgbClr val="BEE5F5"/>
          </a:solidFill>
          <a:ln w="3175">
            <a:solidFill>
              <a:schemeClr val="accent1"/>
            </a:solidFill>
          </a:ln>
        </p:spPr>
        <p:txBody>
          <a:bodyPr wrap="square" lIns="72000" rIns="72000" rtlCol="0">
            <a:spAutoFit/>
          </a:bodyPr>
          <a:lstStyle/>
          <a:p>
            <a:pPr algn="ctr"/>
            <a:r>
              <a:rPr lang="en-GB" sz="1400">
                <a:latin typeface="+mj-lt"/>
              </a:rPr>
              <a:t>Search for alternative causes</a:t>
            </a:r>
          </a:p>
        </p:txBody>
      </p:sp>
      <p:sp>
        <p:nvSpPr>
          <p:cNvPr id="63" name="62 CuadroTexto"/>
          <p:cNvSpPr txBox="1"/>
          <p:nvPr/>
        </p:nvSpPr>
        <p:spPr>
          <a:xfrm>
            <a:off x="4218660" y="5851122"/>
            <a:ext cx="3124288" cy="830997"/>
          </a:xfrm>
          <a:prstGeom prst="rect">
            <a:avLst/>
          </a:prstGeom>
          <a:solidFill>
            <a:srgbClr val="BEE5F5"/>
          </a:solidFill>
          <a:ln w="3175">
            <a:solidFill>
              <a:schemeClr val="accent1"/>
            </a:solidFill>
          </a:ln>
        </p:spPr>
        <p:txBody>
          <a:bodyPr wrap="square" lIns="72000" rIns="72000" rtlCol="0">
            <a:spAutoFit/>
          </a:bodyPr>
          <a:lstStyle/>
          <a:p>
            <a:pPr algn="ctr"/>
            <a:r>
              <a:rPr lang="en-GB" sz="1200" b="1" dirty="0">
                <a:latin typeface="+mj-lt"/>
              </a:rPr>
              <a:t>Consider liver biopsy if</a:t>
            </a:r>
          </a:p>
          <a:p>
            <a:pPr marL="171450" indent="-171450">
              <a:buFont typeface="Arial" panose="020B0604020202020204" pitchFamily="34" charset="0"/>
              <a:buChar char="•"/>
            </a:pPr>
            <a:r>
              <a:rPr lang="en-GB" sz="1200" dirty="0"/>
              <a:t>Negative or incomplete </a:t>
            </a:r>
            <a:r>
              <a:rPr lang="en-GB" sz="1200" dirty="0" err="1"/>
              <a:t>rechallenge</a:t>
            </a:r>
            <a:endParaRPr lang="en-GB" sz="1200" dirty="0"/>
          </a:p>
          <a:p>
            <a:pPr marL="171450" indent="-171450">
              <a:buFont typeface="Arial" panose="020B0604020202020204" pitchFamily="34" charset="0"/>
              <a:buChar char="•"/>
            </a:pPr>
            <a:r>
              <a:rPr lang="en-GB" sz="1200" dirty="0"/>
              <a:t>Acute or chronic atypical presentation</a:t>
            </a:r>
            <a:r>
              <a:rPr lang="en-US" sz="1200" baseline="30000" dirty="0"/>
              <a:t>†</a:t>
            </a:r>
            <a:r>
              <a:rPr lang="en-GB" sz="1200" dirty="0"/>
              <a:t> </a:t>
            </a:r>
          </a:p>
          <a:p>
            <a:pPr marL="171450" indent="-171450">
              <a:buFont typeface="Arial" panose="020B0604020202020204" pitchFamily="34" charset="0"/>
              <a:buChar char="•"/>
            </a:pPr>
            <a:r>
              <a:rPr lang="en-GB" sz="1200" dirty="0"/>
              <a:t>Autoimmune hepatitis</a:t>
            </a:r>
          </a:p>
        </p:txBody>
      </p:sp>
      <mc:AlternateContent xmlns:mc="http://schemas.openxmlformats.org/markup-compatibility/2006" xmlns:a14="http://schemas.microsoft.com/office/drawing/2010/main">
        <mc:Choice Requires="a14">
          <p:sp>
            <p:nvSpPr>
              <p:cNvPr id="41" name="40 CuadroTexto"/>
              <p:cNvSpPr txBox="1"/>
              <p:nvPr/>
            </p:nvSpPr>
            <p:spPr>
              <a:xfrm>
                <a:off x="2134986" y="4109129"/>
                <a:ext cx="1043959" cy="537711"/>
              </a:xfrm>
              <a:prstGeom prst="rect">
                <a:avLst/>
              </a:prstGeom>
              <a:noFill/>
              <a:ln>
                <a:noFill/>
              </a:ln>
            </p:spPr>
            <p:txBody>
              <a:bodyPr wrap="square" lIns="72000" rIns="72000" rtlCol="0" anchor="ctr">
                <a:spAutoFit/>
              </a:bodyPr>
              <a:lstStyle/>
              <a:p>
                <a:pPr algn="ctr"/>
                <a14:m>
                  <m:oMathPara xmlns:m="http://schemas.openxmlformats.org/officeDocument/2006/math">
                    <m:oMathParaPr>
                      <m:jc m:val="centerGroup"/>
                    </m:oMathParaPr>
                    <m:oMath xmlns:m="http://schemas.openxmlformats.org/officeDocument/2006/math">
                      <m:f>
                        <m:fPr>
                          <m:ctrlPr>
                            <a:rPr lang="en-GB" sz="1400" b="1" i="1">
                              <a:latin typeface="Cambria Math" panose="02040503050406030204" pitchFamily="18" charset="0"/>
                              <a:ea typeface="Cambria Math" panose="02040503050406030204" pitchFamily="18" charset="0"/>
                            </a:rPr>
                          </m:ctrlPr>
                        </m:fPr>
                        <m:num>
                          <m:r>
                            <a:rPr lang="en-GB" sz="1400" b="1">
                              <a:latin typeface="Cambria Math" panose="02040503050406030204" pitchFamily="18" charset="0"/>
                              <a:ea typeface="Cambria Math" panose="02040503050406030204" pitchFamily="18" charset="0"/>
                            </a:rPr>
                            <m:t>𝐀𝐋𝐓</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num>
                        <m:den>
                          <m:r>
                            <a:rPr lang="en-GB" sz="1400" b="1">
                              <a:latin typeface="Cambria Math" panose="02040503050406030204" pitchFamily="18" charset="0"/>
                              <a:ea typeface="Cambria Math" panose="02040503050406030204" pitchFamily="18" charset="0"/>
                            </a:rPr>
                            <m:t>𝐀𝐋𝐏</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𝐔𝐋𝐍</m:t>
                          </m:r>
                        </m:den>
                      </m:f>
                      <m:r>
                        <a:rPr lang="en-GB" sz="1400" b="1" i="1">
                          <a:latin typeface="Cambria Math" panose="02040503050406030204" pitchFamily="18" charset="0"/>
                          <a:ea typeface="Cambria Math" panose="02040503050406030204" pitchFamily="18" charset="0"/>
                        </a:rPr>
                        <m:t>  </m:t>
                      </m:r>
                      <m:r>
                        <a:rPr lang="en-GB" sz="1400" b="1">
                          <a:latin typeface="Cambria Math" panose="02040503050406030204" pitchFamily="18" charset="0"/>
                          <a:ea typeface="Cambria Math" panose="02040503050406030204" pitchFamily="18" charset="0"/>
                        </a:rPr>
                        <m:t>(</m:t>
                      </m:r>
                      <m:r>
                        <a:rPr lang="en-GB" sz="1400" b="1">
                          <a:latin typeface="Cambria Math" panose="02040503050406030204" pitchFamily="18" charset="0"/>
                          <a:ea typeface="Cambria Math" panose="02040503050406030204" pitchFamily="18" charset="0"/>
                        </a:rPr>
                        <m:t>𝐑</m:t>
                      </m:r>
                      <m:r>
                        <a:rPr lang="en-GB" sz="1400" b="1">
                          <a:latin typeface="Cambria Math" panose="02040503050406030204" pitchFamily="18" charset="0"/>
                          <a:ea typeface="Cambria Math" panose="02040503050406030204" pitchFamily="18" charset="0"/>
                        </a:rPr>
                        <m:t>)</m:t>
                      </m:r>
                      <m:r>
                        <a:rPr lang="en-GB" sz="1400" b="1" i="1">
                          <a:latin typeface="Cambria Math" panose="02040503050406030204" pitchFamily="18" charset="0"/>
                          <a:ea typeface="Cambria Math" panose="02040503050406030204" pitchFamily="18" charset="0"/>
                        </a:rPr>
                        <m:t> </m:t>
                      </m:r>
                    </m:oMath>
                  </m:oMathPara>
                </a14:m>
                <a:endParaRPr lang="en-GB" sz="1400" b="1" dirty="0">
                  <a:latin typeface="+mj-lt"/>
                  <a:cs typeface="Arial" panose="020B0604020202020204" pitchFamily="34" charset="0"/>
                </a:endParaRPr>
              </a:p>
            </p:txBody>
          </p:sp>
        </mc:Choice>
        <mc:Fallback xmlns="">
          <p:sp>
            <p:nvSpPr>
              <p:cNvPr id="41" name="40 CuadroTexto"/>
              <p:cNvSpPr txBox="1">
                <a:spLocks noRot="1" noChangeAspect="1" noMove="1" noResize="1" noEditPoints="1" noAdjustHandles="1" noChangeArrowheads="1" noChangeShapeType="1" noTextEdit="1"/>
              </p:cNvSpPr>
              <p:nvPr/>
            </p:nvSpPr>
            <p:spPr>
              <a:xfrm>
                <a:off x="2134986" y="4109129"/>
                <a:ext cx="1043959" cy="537711"/>
              </a:xfrm>
              <a:prstGeom prst="rect">
                <a:avLst/>
              </a:prstGeom>
              <a:blipFill>
                <a:blip r:embed="rId3"/>
                <a:stretch>
                  <a:fillRect l="-14620" r="-8772" b="-5682"/>
                </a:stretch>
              </a:blipFill>
              <a:ln>
                <a:noFill/>
              </a:ln>
            </p:spPr>
            <p:txBody>
              <a:bodyPr/>
              <a:lstStyle/>
              <a:p>
                <a:r>
                  <a:rPr lang="en-GB">
                    <a:noFill/>
                  </a:rPr>
                  <a:t> </a:t>
                </a:r>
              </a:p>
            </p:txBody>
          </p:sp>
        </mc:Fallback>
      </mc:AlternateContent>
      <p:sp>
        <p:nvSpPr>
          <p:cNvPr id="32" name="36 CuadroTexto">
            <a:extLst>
              <a:ext uri="{FF2B5EF4-FFF2-40B4-BE49-F238E27FC236}">
                <a16:creationId xmlns:a16="http://schemas.microsoft.com/office/drawing/2014/main" id="{37B6069C-B820-4DBB-9F12-64A2AFBFB8E2}"/>
              </a:ext>
            </a:extLst>
          </p:cNvPr>
          <p:cNvSpPr txBox="1"/>
          <p:nvPr/>
        </p:nvSpPr>
        <p:spPr>
          <a:xfrm>
            <a:off x="3570418" y="4109128"/>
            <a:ext cx="1560393"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Hepatocellular</a:t>
            </a:r>
          </a:p>
          <a:p>
            <a:pPr algn="ctr"/>
            <a:r>
              <a:rPr lang="en-GB" sz="1400" b="1" dirty="0">
                <a:latin typeface="+mj-lt"/>
                <a:cs typeface="Arial" panose="020B0604020202020204" pitchFamily="34" charset="0"/>
              </a:rPr>
              <a:t>R ≥ 5</a:t>
            </a:r>
          </a:p>
        </p:txBody>
      </p:sp>
      <p:sp>
        <p:nvSpPr>
          <p:cNvPr id="42" name="36 CuadroTexto">
            <a:extLst>
              <a:ext uri="{FF2B5EF4-FFF2-40B4-BE49-F238E27FC236}">
                <a16:creationId xmlns:a16="http://schemas.microsoft.com/office/drawing/2014/main" id="{F59D1660-6A4E-4884-B59B-F3E434941103}"/>
              </a:ext>
            </a:extLst>
          </p:cNvPr>
          <p:cNvSpPr txBox="1"/>
          <p:nvPr/>
        </p:nvSpPr>
        <p:spPr>
          <a:xfrm>
            <a:off x="5317277" y="4109128"/>
            <a:ext cx="965488"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Mixed</a:t>
            </a:r>
          </a:p>
          <a:p>
            <a:pPr algn="ctr"/>
            <a:r>
              <a:rPr lang="en-GB" sz="1400" b="1" dirty="0">
                <a:latin typeface="+mj-lt"/>
                <a:cs typeface="Arial" panose="020B0604020202020204" pitchFamily="34" charset="0"/>
              </a:rPr>
              <a:t>2 &gt; R &lt; 5</a:t>
            </a:r>
          </a:p>
        </p:txBody>
      </p:sp>
      <p:sp>
        <p:nvSpPr>
          <p:cNvPr id="43" name="36 CuadroTexto">
            <a:extLst>
              <a:ext uri="{FF2B5EF4-FFF2-40B4-BE49-F238E27FC236}">
                <a16:creationId xmlns:a16="http://schemas.microsoft.com/office/drawing/2014/main" id="{3E7E5714-EBEF-40BA-8A6D-1D6802E3CA23}"/>
              </a:ext>
            </a:extLst>
          </p:cNvPr>
          <p:cNvSpPr txBox="1"/>
          <p:nvPr/>
        </p:nvSpPr>
        <p:spPr>
          <a:xfrm>
            <a:off x="6578827" y="4109128"/>
            <a:ext cx="1279760" cy="523220"/>
          </a:xfrm>
          <a:prstGeom prst="rect">
            <a:avLst/>
          </a:prstGeom>
          <a:solidFill>
            <a:schemeClr val="bg1"/>
          </a:solidFill>
          <a:ln w="3175">
            <a:noFill/>
          </a:ln>
        </p:spPr>
        <p:txBody>
          <a:bodyPr wrap="square" lIns="72000" rIns="72000" rtlCol="0">
            <a:spAutoFit/>
          </a:bodyPr>
          <a:lstStyle/>
          <a:p>
            <a:pPr algn="ctr"/>
            <a:r>
              <a:rPr lang="en-GB" sz="1400" b="1" dirty="0">
                <a:latin typeface="+mj-lt"/>
                <a:cs typeface="Arial" panose="020B0604020202020204" pitchFamily="34" charset="0"/>
              </a:rPr>
              <a:t>Cholestatic</a:t>
            </a:r>
          </a:p>
          <a:p>
            <a:pPr algn="ctr"/>
            <a:r>
              <a:rPr lang="en-GB" sz="1400" b="1" dirty="0">
                <a:latin typeface="+mj-lt"/>
                <a:cs typeface="Arial" panose="020B0604020202020204" pitchFamily="34" charset="0"/>
              </a:rPr>
              <a:t>≤ 2</a:t>
            </a:r>
          </a:p>
        </p:txBody>
      </p:sp>
      <p:cxnSp>
        <p:nvCxnSpPr>
          <p:cNvPr id="4" name="Straight Arrow Connector 3">
            <a:extLst>
              <a:ext uri="{FF2B5EF4-FFF2-40B4-BE49-F238E27FC236}">
                <a16:creationId xmlns:a16="http://schemas.microsoft.com/office/drawing/2014/main" id="{4EB8D701-0662-427F-BC92-89B22D18FAE6}"/>
              </a:ext>
            </a:extLst>
          </p:cNvPr>
          <p:cNvCxnSpPr>
            <a:stCxn id="34" idx="2"/>
            <a:endCxn id="35" idx="0"/>
          </p:cNvCxnSpPr>
          <p:nvPr/>
        </p:nvCxnSpPr>
        <p:spPr>
          <a:xfrm>
            <a:off x="5780804" y="1466582"/>
            <a:ext cx="0" cy="17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58AC32-BD23-412C-AE5B-AA8225809491}"/>
              </a:ext>
            </a:extLst>
          </p:cNvPr>
          <p:cNvCxnSpPr>
            <a:cxnSpLocks/>
            <a:stCxn id="35" idx="2"/>
            <a:endCxn id="39" idx="0"/>
          </p:cNvCxnSpPr>
          <p:nvPr/>
        </p:nvCxnSpPr>
        <p:spPr>
          <a:xfrm>
            <a:off x="5780804" y="1947086"/>
            <a:ext cx="0" cy="62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35 CuadroTexto">
            <a:extLst>
              <a:ext uri="{FF2B5EF4-FFF2-40B4-BE49-F238E27FC236}">
                <a16:creationId xmlns:a16="http://schemas.microsoft.com/office/drawing/2014/main" id="{E841181F-3826-4EFA-9D92-AF8F121F8DC5}"/>
              </a:ext>
            </a:extLst>
          </p:cNvPr>
          <p:cNvSpPr txBox="1"/>
          <p:nvPr/>
        </p:nvSpPr>
        <p:spPr>
          <a:xfrm>
            <a:off x="6798028" y="3340343"/>
            <a:ext cx="3391990" cy="275892"/>
          </a:xfrm>
          <a:prstGeom prst="rect">
            <a:avLst/>
          </a:prstGeom>
          <a:solidFill>
            <a:schemeClr val="bg1"/>
          </a:solidFill>
          <a:ln w="3175">
            <a:solidFill>
              <a:schemeClr val="accent1"/>
            </a:solidFill>
          </a:ln>
        </p:spPr>
        <p:txBody>
          <a:bodyPr wrap="square" lIns="72000" rIns="72000" rtlCol="0">
            <a:spAutoFit/>
          </a:bodyPr>
          <a:lstStyle/>
          <a:p>
            <a:r>
              <a:rPr lang="en-GB" sz="1200" dirty="0">
                <a:latin typeface="+mj-lt"/>
                <a:cs typeface="Arial" panose="020B0604020202020204" pitchFamily="34" charset="0"/>
              </a:rPr>
              <a:t>Search in hepatotoxicity resources (Liver tox)</a:t>
            </a:r>
          </a:p>
        </p:txBody>
      </p:sp>
      <p:cxnSp>
        <p:nvCxnSpPr>
          <p:cNvPr id="13" name="Straight Arrow Connector 12">
            <a:extLst>
              <a:ext uri="{FF2B5EF4-FFF2-40B4-BE49-F238E27FC236}">
                <a16:creationId xmlns:a16="http://schemas.microsoft.com/office/drawing/2014/main" id="{59D4ED10-1213-40F4-B23D-7BD155CE059D}"/>
              </a:ext>
            </a:extLst>
          </p:cNvPr>
          <p:cNvCxnSpPr>
            <a:cxnSpLocks/>
            <a:stCxn id="39" idx="2"/>
            <a:endCxn id="40" idx="0"/>
          </p:cNvCxnSpPr>
          <p:nvPr/>
        </p:nvCxnSpPr>
        <p:spPr>
          <a:xfrm>
            <a:off x="5780804" y="2875470"/>
            <a:ext cx="0" cy="848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A51B1AA-B435-4EEA-BEDC-30B662CB979A}"/>
              </a:ext>
            </a:extLst>
          </p:cNvPr>
          <p:cNvCxnSpPr>
            <a:cxnSpLocks/>
            <a:stCxn id="60" idx="2"/>
            <a:endCxn id="63" idx="0"/>
          </p:cNvCxnSpPr>
          <p:nvPr/>
        </p:nvCxnSpPr>
        <p:spPr>
          <a:xfrm>
            <a:off x="5780804" y="5055531"/>
            <a:ext cx="0" cy="7955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hlinkClick r:id="rId4" action="ppaction://hlinksldjump"/>
            <a:extLst>
              <a:ext uri="{FF2B5EF4-FFF2-40B4-BE49-F238E27FC236}">
                <a16:creationId xmlns:a16="http://schemas.microsoft.com/office/drawing/2014/main" id="{81B242B4-69C9-4AF0-BE8E-CA96DF8A8230}"/>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05292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5" name="Text Placeholder 4">
            <a:extLst>
              <a:ext uri="{FF2B5EF4-FFF2-40B4-BE49-F238E27FC236}">
                <a16:creationId xmlns:a16="http://schemas.microsoft.com/office/drawing/2014/main" id="{9480B296-E032-409F-ABD5-3C9FC72DEFD6}"/>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2073853" y="3101104"/>
            <a:ext cx="8044295"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BE6346B9-EADA-4BCF-873C-6E680B70A14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818249" y="2032156"/>
            <a:ext cx="381237" cy="377560"/>
          </a:xfrm>
          <a:prstGeom prst="rect">
            <a:avLst/>
          </a:prstGeom>
        </p:spPr>
      </p:pic>
    </p:spTree>
    <p:extLst>
      <p:ext uri="{BB962C8B-B14F-4D97-AF65-F5344CB8AC3E}">
        <p14:creationId xmlns:p14="http://schemas.microsoft.com/office/powerpoint/2010/main" val="41495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Therapy</a:t>
            </a:r>
          </a:p>
        </p:txBody>
      </p:sp>
      <p:sp>
        <p:nvSpPr>
          <p:cNvPr id="3" name="Text Placeholder 2"/>
          <p:cNvSpPr>
            <a:spLocks noGrp="1"/>
          </p:cNvSpPr>
          <p:nvPr>
            <p:ph type="body" sz="quarter" idx="10"/>
          </p:nvPr>
        </p:nvSpPr>
        <p:spPr/>
        <p:txBody>
          <a:bodyPr/>
          <a:lstStyle/>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4" name="Content Placeholder 3"/>
          <p:cNvSpPr>
            <a:spLocks noGrp="1"/>
          </p:cNvSpPr>
          <p:nvPr>
            <p:ph sz="half" idx="1"/>
          </p:nvPr>
        </p:nvSpPr>
        <p:spPr/>
        <p:txBody>
          <a:bodyPr/>
          <a:lstStyle/>
          <a:p>
            <a:r>
              <a:rPr lang="en-US" dirty="0"/>
              <a:t>Toxic liver damage is still an orphan hepatic disease with respect to therapy</a:t>
            </a:r>
          </a:p>
          <a:p>
            <a:r>
              <a:rPr lang="en-GB" dirty="0"/>
              <a:t>Most important initial step in terms of management of suspected DILI is to discontinue the implicated agent</a:t>
            </a:r>
          </a:p>
        </p:txBody>
      </p:sp>
      <p:graphicFrame>
        <p:nvGraphicFramePr>
          <p:cNvPr id="12" name="Table 11">
            <a:extLst>
              <a:ext uri="{FF2B5EF4-FFF2-40B4-BE49-F238E27FC236}">
                <a16:creationId xmlns:a16="http://schemas.microsoft.com/office/drawing/2014/main" id="{7A4C45AF-4864-45DA-8903-7580AC86F1D5}"/>
              </a:ext>
            </a:extLst>
          </p:cNvPr>
          <p:cNvGraphicFramePr>
            <a:graphicFrameLocks noGrp="1"/>
          </p:cNvGraphicFramePr>
          <p:nvPr>
            <p:extLst>
              <p:ext uri="{D42A27DB-BD31-4B8C-83A1-F6EECF244321}">
                <p14:modId xmlns:p14="http://schemas.microsoft.com/office/powerpoint/2010/main" val="356500715"/>
              </p:ext>
            </p:extLst>
          </p:nvPr>
        </p:nvGraphicFramePr>
        <p:xfrm>
          <a:off x="423848" y="2573222"/>
          <a:ext cx="11342400" cy="2632320"/>
        </p:xfrm>
        <a:graphic>
          <a:graphicData uri="http://schemas.openxmlformats.org/drawingml/2006/table">
            <a:tbl>
              <a:tblPr firstRow="1" bandRow="1">
                <a:tableStyleId>{5C22544A-7EE6-4342-B048-85BDC9FD1C3A}</a:tableStyleId>
              </a:tblPr>
              <a:tblGrid>
                <a:gridCol w="8796421">
                  <a:extLst>
                    <a:ext uri="{9D8B030D-6E8A-4147-A177-3AD203B41FA5}">
                      <a16:colId xmlns:a16="http://schemas.microsoft.com/office/drawing/2014/main" val="20001"/>
                    </a:ext>
                  </a:extLst>
                </a:gridCol>
                <a:gridCol w="1724620">
                  <a:extLst>
                    <a:ext uri="{9D8B030D-6E8A-4147-A177-3AD203B41FA5}">
                      <a16:colId xmlns:a16="http://schemas.microsoft.com/office/drawing/2014/main" val="20002"/>
                    </a:ext>
                  </a:extLst>
                </a:gridCol>
                <a:gridCol w="821359">
                  <a:extLst>
                    <a:ext uri="{9D8B030D-6E8A-4147-A177-3AD203B41FA5}">
                      <a16:colId xmlns:a16="http://schemas.microsoft.com/office/drawing/2014/main" val="20003"/>
                    </a:ext>
                  </a:extLst>
                </a:gridCol>
              </a:tblGrid>
              <a:tr h="14897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81889">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b="1" kern="1200" dirty="0">
                          <a:solidFill>
                            <a:schemeClr val="tx2"/>
                          </a:solidFill>
                          <a:latin typeface="Arial" panose="020B0604020202020204" pitchFamily="34" charset="0"/>
                          <a:ea typeface="+mn-ea"/>
                          <a:cs typeface="Arial" panose="020B0604020202020204" pitchFamily="34" charset="0"/>
                        </a:rPr>
                        <a:t>Specific therapies</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1" kern="1200" dirty="0">
                          <a:solidFill>
                            <a:schemeClr val="tx2"/>
                          </a:solidFill>
                          <a:latin typeface="Arial" panose="020B0604020202020204" pitchFamily="34" charset="0"/>
                          <a:ea typeface="+mn-ea"/>
                          <a:cs typeface="Arial" panose="020B0604020202020204" pitchFamily="34" charset="0"/>
                        </a:rPr>
                        <a:t>Cholestyramine: </a:t>
                      </a:r>
                      <a:r>
                        <a:rPr lang="en-US" sz="1600" b="0" kern="1200" dirty="0">
                          <a:solidFill>
                            <a:schemeClr val="tx1"/>
                          </a:solidFill>
                          <a:latin typeface="Arial" panose="020B0604020202020204" pitchFamily="34" charset="0"/>
                          <a:ea typeface="+mn-ea"/>
                          <a:cs typeface="Arial" panose="020B0604020202020204" pitchFamily="34" charset="0"/>
                        </a:rPr>
                        <a:t>a </a:t>
                      </a:r>
                      <a:r>
                        <a:rPr lang="en-GB" sz="1600" b="0" dirty="0">
                          <a:solidFill>
                            <a:schemeClr val="tx1"/>
                          </a:solidFill>
                          <a:latin typeface="Arial" panose="020B0604020202020204" pitchFamily="34" charset="0"/>
                          <a:cs typeface="Arial" panose="020B0604020202020204" pitchFamily="34" charset="0"/>
                        </a:rPr>
                        <a:t>short administration may be used to decrease the course of hepatotoxicity induced by very selected drugs, such as leflunomide and terbinafine</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Level</a:t>
                      </a:r>
                      <a:r>
                        <a:rPr lang="en-GB" sz="1600" baseline="0" dirty="0">
                          <a:latin typeface="Arial" panose="020B0604020202020204" pitchFamily="34" charset="0"/>
                          <a:cs typeface="Arial" panose="020B0604020202020204" pitchFamily="34" charset="0"/>
                        </a:rPr>
                        <a:t> 4</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C</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5912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600" b="1" kern="1200" noProof="0" dirty="0" err="1">
                          <a:solidFill>
                            <a:schemeClr val="tx2"/>
                          </a:solidFill>
                          <a:latin typeface="Arial" panose="020B0604020202020204" pitchFamily="34" charset="0"/>
                          <a:ea typeface="+mn-ea"/>
                          <a:cs typeface="Arial" panose="020B0604020202020204" pitchFamily="34" charset="0"/>
                        </a:rPr>
                        <a:t>Carnitine</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may be used to decrease the course of valproate hepatotoxicity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Level</a:t>
                      </a:r>
                      <a:r>
                        <a:rPr lang="en-GB" sz="1600" baseline="0" dirty="0">
                          <a:latin typeface="Arial" panose="020B0604020202020204" pitchFamily="34" charset="0"/>
                          <a:cs typeface="Arial" panose="020B0604020202020204" pitchFamily="34" charset="0"/>
                        </a:rPr>
                        <a:t> 4</a:t>
                      </a:r>
                      <a:endParaRPr lang="es-ES" sz="2000" dirty="0"/>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7050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Arial" panose="020B0604020202020204" pitchFamily="34" charset="0"/>
                          <a:cs typeface="Arial" panose="020B0604020202020204" pitchFamily="34" charset="0"/>
                        </a:rPr>
                        <a:t>The efficacy of </a:t>
                      </a:r>
                      <a:r>
                        <a:rPr lang="en-US" sz="1600" b="1" kern="1200" dirty="0">
                          <a:solidFill>
                            <a:schemeClr val="tx2"/>
                          </a:solidFill>
                          <a:latin typeface="Arial" panose="020B0604020202020204" pitchFamily="34" charset="0"/>
                          <a:ea typeface="+mn-ea"/>
                          <a:cs typeface="Arial" panose="020B0604020202020204" pitchFamily="34" charset="0"/>
                        </a:rPr>
                        <a:t>NAC</a:t>
                      </a:r>
                      <a:r>
                        <a:rPr lang="en-US" sz="1600" b="0" dirty="0">
                          <a:solidFill>
                            <a:schemeClr val="tx1"/>
                          </a:solidFill>
                          <a:latin typeface="Arial" panose="020B0604020202020204" pitchFamily="34" charset="0"/>
                          <a:cs typeface="Arial" panose="020B0604020202020204" pitchFamily="34" charset="0"/>
                        </a:rPr>
                        <a:t> to improve the severity of liver injury from drugs other than paracetamol may not be significantly substantiated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Inconclusive</a:t>
                      </a:r>
                      <a:r>
                        <a:rPr lang="en-GB" sz="1600" baseline="0" dirty="0">
                          <a:latin typeface="Arial" panose="020B0604020202020204" pitchFamily="34" charset="0"/>
                          <a:cs typeface="Arial" panose="020B0604020202020204" pitchFamily="34" charset="0"/>
                        </a:rPr>
                        <a:t> Level 4</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Arial" panose="020B0604020202020204" pitchFamily="34" charset="0"/>
                          <a:cs typeface="Arial" panose="020B0604020202020204" pitchFamily="34" charset="0"/>
                        </a:rPr>
                        <a:t>D</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410505864"/>
                  </a:ext>
                </a:extLst>
              </a:tr>
              <a:tr h="27050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efficacy of </a:t>
                      </a:r>
                      <a:r>
                        <a:rPr lang="en-US" sz="1600" b="1" kern="1200" noProof="0" dirty="0">
                          <a:solidFill>
                            <a:schemeClr val="tx2"/>
                          </a:solidFill>
                          <a:latin typeface="Arial" panose="020B0604020202020204" pitchFamily="34" charset="0"/>
                          <a:ea typeface="+mn-ea"/>
                          <a:cs typeface="Arial" panose="020B0604020202020204" pitchFamily="34" charset="0"/>
                        </a:rPr>
                        <a:t>UDCA</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to reduce the severity of liver injury may not be significantly substantiated</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Inconclusive</a:t>
                      </a:r>
                      <a:r>
                        <a:rPr lang="en-GB" sz="1600" baseline="0" dirty="0">
                          <a:latin typeface="Arial" panose="020B0604020202020204" pitchFamily="34" charset="0"/>
                          <a:cs typeface="Arial" panose="020B0604020202020204" pitchFamily="34" charset="0"/>
                        </a:rPr>
                        <a:t> Level 4</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D</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4" name="Group 13">
            <a:extLst>
              <a:ext uri="{FF2B5EF4-FFF2-40B4-BE49-F238E27FC236}">
                <a16:creationId xmlns:a16="http://schemas.microsoft.com/office/drawing/2014/main" id="{F044F18A-AB4F-4230-96FE-684C272442BD}"/>
              </a:ext>
            </a:extLst>
          </p:cNvPr>
          <p:cNvGrpSpPr/>
          <p:nvPr/>
        </p:nvGrpSpPr>
        <p:grpSpPr>
          <a:xfrm>
            <a:off x="8073782" y="2576110"/>
            <a:ext cx="3693418" cy="276999"/>
            <a:chOff x="4262958" y="3212976"/>
            <a:chExt cx="3693418" cy="276999"/>
          </a:xfrm>
        </p:grpSpPr>
        <p:sp>
          <p:nvSpPr>
            <p:cNvPr id="15" name="Rectangle 14">
              <a:extLst>
                <a:ext uri="{FF2B5EF4-FFF2-40B4-BE49-F238E27FC236}">
                  <a16:creationId xmlns:a16="http://schemas.microsoft.com/office/drawing/2014/main" id="{9EFBCFD2-CEBC-48D7-9B80-B077476F6B6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0AF50A34-32CF-4BA7-9B5E-C494AEFB7B0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9B1284AE-BDEE-4CEC-B414-AC82D63BF9F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86DAD763-2595-4F10-A3FD-CCF39906C2E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9" name="Picture 18">
            <a:hlinkClick r:id="rId3" action="ppaction://hlinksldjump"/>
            <a:extLst>
              <a:ext uri="{FF2B5EF4-FFF2-40B4-BE49-F238E27FC236}">
                <a16:creationId xmlns:a16="http://schemas.microsoft.com/office/drawing/2014/main" id="{6DF93264-4A44-4FF8-8518-B236A60504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56941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Management of drug-induced acute liver failure</a:t>
            </a:r>
            <a:endParaRPr lang="en-GB" dirty="0"/>
          </a:p>
        </p:txBody>
      </p:sp>
      <p:sp>
        <p:nvSpPr>
          <p:cNvPr id="6" name="Text Placeholder 5">
            <a:extLst>
              <a:ext uri="{FF2B5EF4-FFF2-40B4-BE49-F238E27FC236}">
                <a16:creationId xmlns:a16="http://schemas.microsoft.com/office/drawing/2014/main" id="{5C0EB10E-A0B4-48AF-A986-BB1B01F5DD54}"/>
              </a:ext>
            </a:extLst>
          </p:cNvPr>
          <p:cNvSpPr>
            <a:spLocks noGrp="1"/>
          </p:cNvSpPr>
          <p:nvPr>
            <p:ph type="body" sz="quarter" idx="10"/>
          </p:nvPr>
        </p:nvSpPr>
        <p:spPr/>
        <p:txBody>
          <a:bodyPr/>
          <a:lstStyle/>
          <a:p>
            <a:r>
              <a:rPr lang="en-GB" dirty="0"/>
              <a:t>1. </a:t>
            </a:r>
            <a:r>
              <a:rPr lang="en-GB" dirty="0" err="1"/>
              <a:t>Ostapowitz</a:t>
            </a:r>
            <a:r>
              <a:rPr lang="en-GB" dirty="0"/>
              <a:t> G, et al. </a:t>
            </a:r>
            <a:r>
              <a:rPr lang="nl-NL" dirty="0"/>
              <a:t>Ann Intern Med 2002;137:947–54; 2. Wei G, et al. J Intern Med 2007;262:393–401. </a:t>
            </a:r>
            <a:br>
              <a:rPr lang="nl-NL" dirty="0"/>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4" name="Content Placeholder 3"/>
          <p:cNvSpPr>
            <a:spLocks noGrp="1"/>
          </p:cNvSpPr>
          <p:nvPr>
            <p:ph sz="half" idx="1"/>
          </p:nvPr>
        </p:nvSpPr>
        <p:spPr/>
        <p:txBody>
          <a:bodyPr/>
          <a:lstStyle/>
          <a:p>
            <a:r>
              <a:rPr lang="en-GB" dirty="0"/>
              <a:t>DILI is the most common cause of acute liver failure in western countries</a:t>
            </a:r>
            <a:r>
              <a:rPr lang="en-GB" baseline="30000" dirty="0"/>
              <a:t>1,2</a:t>
            </a:r>
          </a:p>
        </p:txBody>
      </p:sp>
      <p:graphicFrame>
        <p:nvGraphicFramePr>
          <p:cNvPr id="20" name="Table 19">
            <a:extLst>
              <a:ext uri="{FF2B5EF4-FFF2-40B4-BE49-F238E27FC236}">
                <a16:creationId xmlns:a16="http://schemas.microsoft.com/office/drawing/2014/main" id="{E3FB1909-CCAF-4BA5-81EB-BFD647F97D36}"/>
              </a:ext>
            </a:extLst>
          </p:cNvPr>
          <p:cNvGraphicFramePr>
            <a:graphicFrameLocks noGrp="1"/>
          </p:cNvGraphicFramePr>
          <p:nvPr>
            <p:extLst>
              <p:ext uri="{D42A27DB-BD31-4B8C-83A1-F6EECF244321}">
                <p14:modId xmlns:p14="http://schemas.microsoft.com/office/powerpoint/2010/main" val="573721756"/>
              </p:ext>
            </p:extLst>
          </p:nvPr>
        </p:nvGraphicFramePr>
        <p:xfrm>
          <a:off x="423848" y="2211662"/>
          <a:ext cx="11342400" cy="1858424"/>
        </p:xfrm>
        <a:graphic>
          <a:graphicData uri="http://schemas.openxmlformats.org/drawingml/2006/table">
            <a:tbl>
              <a:tblPr firstRow="1" bandRow="1">
                <a:tableStyleId>{5C22544A-7EE6-4342-B048-85BDC9FD1C3A}</a:tableStyleId>
              </a:tblPr>
              <a:tblGrid>
                <a:gridCol w="8452708">
                  <a:extLst>
                    <a:ext uri="{9D8B030D-6E8A-4147-A177-3AD203B41FA5}">
                      <a16:colId xmlns:a16="http://schemas.microsoft.com/office/drawing/2014/main" val="20001"/>
                    </a:ext>
                  </a:extLst>
                </a:gridCol>
                <a:gridCol w="1880780">
                  <a:extLst>
                    <a:ext uri="{9D8B030D-6E8A-4147-A177-3AD203B41FA5}">
                      <a16:colId xmlns:a16="http://schemas.microsoft.com/office/drawing/2014/main" val="20002"/>
                    </a:ext>
                  </a:extLst>
                </a:gridCol>
                <a:gridCol w="1008912">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5796">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b="0" dirty="0">
                          <a:solidFill>
                            <a:schemeClr val="tx1"/>
                          </a:solidFill>
                          <a:latin typeface="Arial" panose="020B0604020202020204" pitchFamily="34" charset="0"/>
                          <a:cs typeface="Arial" panose="020B0604020202020204" pitchFamily="34" charset="0"/>
                        </a:rPr>
                        <a:t>In case of drug-induced ALF, </a:t>
                      </a:r>
                      <a:r>
                        <a:rPr lang="en-US" sz="1600" b="1" kern="1200" dirty="0">
                          <a:solidFill>
                            <a:schemeClr val="tx2"/>
                          </a:solidFill>
                          <a:latin typeface="Arial" panose="020B0604020202020204" pitchFamily="34" charset="0"/>
                          <a:ea typeface="+mn-ea"/>
                          <a:cs typeface="Arial" panose="020B0604020202020204" pitchFamily="34" charset="0"/>
                        </a:rPr>
                        <a:t>liver transplantation </a:t>
                      </a:r>
                      <a:r>
                        <a:rPr lang="en-US" sz="1600" b="0" dirty="0">
                          <a:solidFill>
                            <a:schemeClr val="tx1"/>
                          </a:solidFill>
                          <a:latin typeface="Arial" panose="020B0604020202020204" pitchFamily="34" charset="0"/>
                          <a:cs typeface="Arial" panose="020B0604020202020204" pitchFamily="34" charset="0"/>
                        </a:rPr>
                        <a:t>should be considered as a therapeutic option</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Consistent</a:t>
                      </a:r>
                      <a:r>
                        <a:rPr lang="en-GB" sz="1600" baseline="0" dirty="0">
                          <a:latin typeface="Arial" panose="020B0604020202020204" pitchFamily="34" charset="0"/>
                          <a:cs typeface="Arial" panose="020B0604020202020204" pitchFamily="34" charset="0"/>
                        </a:rPr>
                        <a:t> level 2 studies</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62818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1"/>
                          </a:solidFill>
                          <a:latin typeface="Arial" panose="020B0604020202020204" pitchFamily="34" charset="0"/>
                          <a:cs typeface="Arial" panose="020B0604020202020204" pitchFamily="34" charset="0"/>
                        </a:rPr>
                        <a:t>Adults with idiosyncratic drug-induced ALF should receive</a:t>
                      </a:r>
                      <a:r>
                        <a:rPr lang="en-US" sz="1600" b="1" kern="1200" dirty="0">
                          <a:solidFill>
                            <a:schemeClr val="tx2"/>
                          </a:solidFill>
                          <a:latin typeface="Arial" panose="020B0604020202020204" pitchFamily="34" charset="0"/>
                          <a:ea typeface="+mn-ea"/>
                          <a:cs typeface="Arial" panose="020B0604020202020204" pitchFamily="34" charset="0"/>
                        </a:rPr>
                        <a:t> NAC </a:t>
                      </a:r>
                      <a:r>
                        <a:rPr lang="en-US" sz="1600" b="0" dirty="0">
                          <a:solidFill>
                            <a:schemeClr val="tx1"/>
                          </a:solidFill>
                          <a:latin typeface="Arial" panose="020B0604020202020204" pitchFamily="34" charset="0"/>
                          <a:cs typeface="Arial" panose="020B0604020202020204" pitchFamily="34" charset="0"/>
                        </a:rPr>
                        <a:t>early in the course (coma grade I–II)</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Extrapolation from level 1b study</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81533079"/>
                  </a:ext>
                </a:extLst>
              </a:tr>
              <a:tr h="15993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solidFill>
                            <a:schemeClr val="tx1"/>
                          </a:solidFill>
                          <a:latin typeface="Arial" panose="020B0604020202020204" pitchFamily="34" charset="0"/>
                          <a:cs typeface="Arial" panose="020B0604020202020204" pitchFamily="34" charset="0"/>
                        </a:rPr>
                        <a:t>In idiosyncratic DILI, routine use of </a:t>
                      </a:r>
                      <a:r>
                        <a:rPr lang="en-GB" sz="1600" b="1" dirty="0">
                          <a:solidFill>
                            <a:schemeClr val="tx2"/>
                          </a:solidFill>
                          <a:latin typeface="Arial" panose="020B0604020202020204" pitchFamily="34" charset="0"/>
                          <a:cs typeface="Arial" panose="020B0604020202020204" pitchFamily="34" charset="0"/>
                        </a:rPr>
                        <a:t>corticosteroid</a:t>
                      </a:r>
                      <a:r>
                        <a:rPr lang="en-GB" sz="1600" b="0" dirty="0">
                          <a:solidFill>
                            <a:schemeClr val="tx1"/>
                          </a:solidFill>
                          <a:latin typeface="Arial" panose="020B0604020202020204" pitchFamily="34" charset="0"/>
                          <a:cs typeface="Arial" panose="020B0604020202020204" pitchFamily="34" charset="0"/>
                        </a:rPr>
                        <a:t> treatment may not be substantiated</a:t>
                      </a:r>
                      <a:endParaRPr kumimoji="0" lang="it-IT"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Level</a:t>
                      </a:r>
                      <a:r>
                        <a:rPr lang="en-GB" sz="1600" baseline="0" dirty="0">
                          <a:latin typeface="Arial" panose="020B0604020202020204" pitchFamily="34" charset="0"/>
                          <a:cs typeface="Arial" panose="020B0604020202020204" pitchFamily="34" charset="0"/>
                        </a:rPr>
                        <a:t> 4 studies</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27" name="Group 26">
            <a:extLst>
              <a:ext uri="{FF2B5EF4-FFF2-40B4-BE49-F238E27FC236}">
                <a16:creationId xmlns:a16="http://schemas.microsoft.com/office/drawing/2014/main" id="{FA354E4C-A209-41C1-A425-D3695887CDDC}"/>
              </a:ext>
            </a:extLst>
          </p:cNvPr>
          <p:cNvGrpSpPr/>
          <p:nvPr/>
        </p:nvGrpSpPr>
        <p:grpSpPr>
          <a:xfrm>
            <a:off x="8053166" y="2211662"/>
            <a:ext cx="3693418" cy="276999"/>
            <a:chOff x="4262958" y="3212976"/>
            <a:chExt cx="3693418" cy="276999"/>
          </a:xfrm>
        </p:grpSpPr>
        <p:sp>
          <p:nvSpPr>
            <p:cNvPr id="28" name="Rectangle 27">
              <a:extLst>
                <a:ext uri="{FF2B5EF4-FFF2-40B4-BE49-F238E27FC236}">
                  <a16:creationId xmlns:a16="http://schemas.microsoft.com/office/drawing/2014/main" id="{DB5C5EB3-237D-494E-A04B-0C6B4FBB3DA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9" name="Rectangle 28">
              <a:extLst>
                <a:ext uri="{FF2B5EF4-FFF2-40B4-BE49-F238E27FC236}">
                  <a16:creationId xmlns:a16="http://schemas.microsoft.com/office/drawing/2014/main" id="{8E579AB1-7055-41B1-8AB4-52E90281DCF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43000DCD-155D-4CEA-BEAE-655E7588F2B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31" name="TextBox 30">
              <a:extLst>
                <a:ext uri="{FF2B5EF4-FFF2-40B4-BE49-F238E27FC236}">
                  <a16:creationId xmlns:a16="http://schemas.microsoft.com/office/drawing/2014/main" id="{A61BCEBD-43E2-4E65-89D0-31526037169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D1AF29B9-62C6-4CF9-BF45-EAD1452632E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29898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Preventing DILI</a:t>
            </a:r>
            <a:endParaRPr lang="en-GB" dirty="0"/>
          </a:p>
        </p:txBody>
      </p:sp>
      <p:sp>
        <p:nvSpPr>
          <p:cNvPr id="3" name="Text Placeholder 2"/>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4" name="Content Placeholder 3"/>
          <p:cNvSpPr>
            <a:spLocks noGrp="1"/>
          </p:cNvSpPr>
          <p:nvPr>
            <p:ph sz="half" idx="1"/>
          </p:nvPr>
        </p:nvSpPr>
        <p:spPr/>
        <p:txBody>
          <a:bodyPr/>
          <a:lstStyle/>
          <a:p>
            <a:r>
              <a:rPr lang="en-GB" dirty="0"/>
              <a:t>Pre- and post-marketing surveillance of drugs using liver biochemistry is warranted to decrease the incidence of DILI</a:t>
            </a:r>
          </a:p>
        </p:txBody>
      </p:sp>
      <p:graphicFrame>
        <p:nvGraphicFramePr>
          <p:cNvPr id="12" name="Table 11">
            <a:extLst>
              <a:ext uri="{FF2B5EF4-FFF2-40B4-BE49-F238E27FC236}">
                <a16:creationId xmlns:a16="http://schemas.microsoft.com/office/drawing/2014/main" id="{82CF1E5B-4DA1-4F2B-BC02-6A7D79A920EC}"/>
              </a:ext>
            </a:extLst>
          </p:cNvPr>
          <p:cNvGraphicFramePr>
            <a:graphicFrameLocks noGrp="1"/>
          </p:cNvGraphicFramePr>
          <p:nvPr>
            <p:extLst>
              <p:ext uri="{D42A27DB-BD31-4B8C-83A1-F6EECF244321}">
                <p14:modId xmlns:p14="http://schemas.microsoft.com/office/powerpoint/2010/main" val="1654107289"/>
              </p:ext>
            </p:extLst>
          </p:nvPr>
        </p:nvGraphicFramePr>
        <p:xfrm>
          <a:off x="423848" y="2211662"/>
          <a:ext cx="11322737" cy="2449440"/>
        </p:xfrm>
        <a:graphic>
          <a:graphicData uri="http://schemas.openxmlformats.org/drawingml/2006/table">
            <a:tbl>
              <a:tblPr firstRow="1" bandRow="1">
                <a:tableStyleId>{5C22544A-7EE6-4342-B048-85BDC9FD1C3A}</a:tableStyleId>
              </a:tblPr>
              <a:tblGrid>
                <a:gridCol w="8438054">
                  <a:extLst>
                    <a:ext uri="{9D8B030D-6E8A-4147-A177-3AD203B41FA5}">
                      <a16:colId xmlns:a16="http://schemas.microsoft.com/office/drawing/2014/main" val="20001"/>
                    </a:ext>
                  </a:extLst>
                </a:gridCol>
                <a:gridCol w="1877520">
                  <a:extLst>
                    <a:ext uri="{9D8B030D-6E8A-4147-A177-3AD203B41FA5}">
                      <a16:colId xmlns:a16="http://schemas.microsoft.com/office/drawing/2014/main" val="20002"/>
                    </a:ext>
                  </a:extLst>
                </a:gridCol>
                <a:gridCol w="1007163">
                  <a:extLst>
                    <a:ext uri="{9D8B030D-6E8A-4147-A177-3AD203B41FA5}">
                      <a16:colId xmlns:a16="http://schemas.microsoft.com/office/drawing/2014/main" val="20003"/>
                    </a:ext>
                  </a:extLst>
                </a:gridCol>
              </a:tblGrid>
              <a:tr h="28570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24375">
                <a:tc>
                  <a:txBody>
                    <a:bodyPr/>
                    <a:lstStyle/>
                    <a:p>
                      <a:pPr marL="0" indent="0" defTabSz="914400">
                        <a:spcBef>
                          <a:spcPts val="600"/>
                        </a:spcBef>
                        <a:buClr>
                          <a:srgbClr val="000000"/>
                        </a:buClr>
                        <a:buFont typeface="+mj-lt"/>
                        <a:buNone/>
                        <a:defRPr/>
                      </a:pPr>
                      <a:r>
                        <a:rPr lang="en-GB" sz="1600" b="1" dirty="0">
                          <a:solidFill>
                            <a:srgbClr val="004B87"/>
                          </a:solidFill>
                          <a:latin typeface="Arial" panose="020B0604020202020204" pitchFamily="34" charset="0"/>
                          <a:cs typeface="Arial" panose="020B0604020202020204" pitchFamily="34" charset="0"/>
                        </a:rPr>
                        <a:t>Systematic monitoring </a:t>
                      </a:r>
                      <a:r>
                        <a:rPr lang="en-GB" sz="1600" dirty="0">
                          <a:solidFill>
                            <a:srgbClr val="000000"/>
                          </a:solidFill>
                          <a:latin typeface="Arial" panose="020B0604020202020204" pitchFamily="34" charset="0"/>
                          <a:cs typeface="Arial" panose="020B0604020202020204" pitchFamily="34" charset="0"/>
                        </a:rPr>
                        <a:t>of liver tests </a:t>
                      </a:r>
                      <a:r>
                        <a:rPr lang="en-GB" sz="1600" u="none" dirty="0">
                          <a:solidFill>
                            <a:srgbClr val="000000"/>
                          </a:solidFill>
                          <a:latin typeface="Arial" panose="020B0604020202020204" pitchFamily="34" charset="0"/>
                          <a:cs typeface="Arial" panose="020B0604020202020204" pitchFamily="34" charset="0"/>
                        </a:rPr>
                        <a:t>can be </a:t>
                      </a:r>
                      <a:r>
                        <a:rPr lang="en-GB" sz="1600" dirty="0">
                          <a:solidFill>
                            <a:srgbClr val="000000"/>
                          </a:solidFill>
                          <a:latin typeface="Arial" panose="020B0604020202020204" pitchFamily="34" charset="0"/>
                          <a:cs typeface="Arial" panose="020B0604020202020204" pitchFamily="34" charset="0"/>
                        </a:rPr>
                        <a:t>necessary for drugs with known DILI liability in clinical development. In the </a:t>
                      </a:r>
                      <a:r>
                        <a:rPr lang="en-GB" sz="1600" dirty="0" err="1">
                          <a:solidFill>
                            <a:srgbClr val="000000"/>
                          </a:solidFill>
                          <a:latin typeface="Arial" panose="020B0604020202020204" pitchFamily="34" charset="0"/>
                          <a:cs typeface="Arial" panose="020B0604020202020204" pitchFamily="34" charset="0"/>
                        </a:rPr>
                        <a:t>postmarketing</a:t>
                      </a:r>
                      <a:r>
                        <a:rPr lang="en-GB" sz="1600" dirty="0">
                          <a:solidFill>
                            <a:srgbClr val="000000"/>
                          </a:solidFill>
                          <a:latin typeface="Arial" panose="020B0604020202020204" pitchFamily="34" charset="0"/>
                          <a:cs typeface="Arial" panose="020B0604020202020204" pitchFamily="34" charset="0"/>
                        </a:rPr>
                        <a:t> setting, drugs with a relevant risk may have a boxed warning for hepatotoxicity, in which case intensified monitoring and surveillance of liver function is indicated</a:t>
                      </a:r>
                      <a:endParaRPr lang="en-US" sz="1600" dirty="0">
                        <a:solidFill>
                          <a:srgbClr val="000000"/>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Inconclusive level 2b studies</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D</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62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Hy’s</a:t>
                      </a:r>
                      <a:r>
                        <a:rPr kumimoji="0" lang="en-US" sz="16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 law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should be considered to identify patients at risk of progressing to severe DILI in the setting of clinical trials. Thresholds for interrupting or stopping treatment with a study drug as recommended by the FDA are intended as guidelines for studies in drug development and may be adapted depending on individual risk-benefit assessment. </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Consistent level 2b  studies </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4" name="Group 13">
            <a:extLst>
              <a:ext uri="{FF2B5EF4-FFF2-40B4-BE49-F238E27FC236}">
                <a16:creationId xmlns:a16="http://schemas.microsoft.com/office/drawing/2014/main" id="{9E8B44AE-56CC-4F75-9ABB-432F7D819777}"/>
              </a:ext>
            </a:extLst>
          </p:cNvPr>
          <p:cNvGrpSpPr/>
          <p:nvPr/>
        </p:nvGrpSpPr>
        <p:grpSpPr>
          <a:xfrm>
            <a:off x="8063951" y="2211662"/>
            <a:ext cx="3693418" cy="276999"/>
            <a:chOff x="4262958" y="3212976"/>
            <a:chExt cx="3693418" cy="276999"/>
          </a:xfrm>
        </p:grpSpPr>
        <p:sp>
          <p:nvSpPr>
            <p:cNvPr id="15" name="Rectangle 14">
              <a:extLst>
                <a:ext uri="{FF2B5EF4-FFF2-40B4-BE49-F238E27FC236}">
                  <a16:creationId xmlns:a16="http://schemas.microsoft.com/office/drawing/2014/main" id="{8086009C-F4D3-4DA1-B80A-11DE530BF07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3399602E-8B56-4107-BD7A-08D887ED8F7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D6428B49-2807-491C-BF71-D3555F1AA44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D487563C-B01D-48E8-960C-F1E5B3CFD34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9" name="Picture 18">
            <a:hlinkClick r:id="rId3" action="ppaction://hlinksldjump"/>
            <a:extLst>
              <a:ext uri="{FF2B5EF4-FFF2-40B4-BE49-F238E27FC236}">
                <a16:creationId xmlns:a16="http://schemas.microsoft.com/office/drawing/2014/main" id="{98111CE3-F3F8-43BC-A8C9-32DCF446047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97590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Specific phenotypes: AIH</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5" name="Content Placeholder 4"/>
          <p:cNvSpPr>
            <a:spLocks noGrp="1"/>
          </p:cNvSpPr>
          <p:nvPr>
            <p:ph sz="half" idx="1"/>
          </p:nvPr>
        </p:nvSpPr>
        <p:spPr/>
        <p:txBody>
          <a:bodyPr/>
          <a:lstStyle/>
          <a:p>
            <a:r>
              <a:rPr lang="en-GB" dirty="0"/>
              <a:t>A number of drugs have been associated with drug-induced AIH</a:t>
            </a:r>
          </a:p>
          <a:p>
            <a:pPr lvl="1"/>
            <a:r>
              <a:rPr lang="en-GB" dirty="0"/>
              <a:t>A syndrome that shares many features of idiopathic AIH</a:t>
            </a:r>
            <a:r>
              <a:rPr lang="es-ES_tradnl" dirty="0"/>
              <a:t> </a:t>
            </a:r>
            <a:r>
              <a:rPr lang="en-GB" dirty="0"/>
              <a:t> </a:t>
            </a:r>
          </a:p>
          <a:p>
            <a:r>
              <a:rPr lang="en-GB" dirty="0"/>
              <a:t>In cohorts of cases with the diagnosis of AIH, 2</a:t>
            </a:r>
            <a:r>
              <a:rPr lang="en-GB" dirty="0">
                <a:sym typeface="Symbol" panose="05050102010706020507" pitchFamily="18" charset="2"/>
              </a:rPr>
              <a:t></a:t>
            </a:r>
            <a:r>
              <a:rPr lang="en-GB" dirty="0"/>
              <a:t>9% were considered to be drug-induced</a:t>
            </a:r>
          </a:p>
          <a:p>
            <a:pPr lvl="1"/>
            <a:r>
              <a:rPr lang="en-GB" dirty="0"/>
              <a:t>Conversely, drug-induced AIH accounts for 9% of all DILI</a:t>
            </a:r>
          </a:p>
        </p:txBody>
      </p:sp>
      <p:graphicFrame>
        <p:nvGraphicFramePr>
          <p:cNvPr id="15" name="Table 14">
            <a:extLst>
              <a:ext uri="{FF2B5EF4-FFF2-40B4-BE49-F238E27FC236}">
                <a16:creationId xmlns:a16="http://schemas.microsoft.com/office/drawing/2014/main" id="{5A52207F-CE2E-44C3-8076-B31090EEF935}"/>
              </a:ext>
            </a:extLst>
          </p:cNvPr>
          <p:cNvGraphicFramePr>
            <a:graphicFrameLocks noGrp="1"/>
          </p:cNvGraphicFramePr>
          <p:nvPr>
            <p:extLst>
              <p:ext uri="{D42A27DB-BD31-4B8C-83A1-F6EECF244321}">
                <p14:modId xmlns:p14="http://schemas.microsoft.com/office/powerpoint/2010/main" val="3290487893"/>
              </p:ext>
            </p:extLst>
          </p:nvPr>
        </p:nvGraphicFramePr>
        <p:xfrm>
          <a:off x="423848" y="3429000"/>
          <a:ext cx="11342400" cy="1564590"/>
        </p:xfrm>
        <a:graphic>
          <a:graphicData uri="http://schemas.openxmlformats.org/drawingml/2006/table">
            <a:tbl>
              <a:tblPr firstRow="1" bandRow="1">
                <a:tableStyleId>{5C22544A-7EE6-4342-B048-85BDC9FD1C3A}</a:tableStyleId>
              </a:tblPr>
              <a:tblGrid>
                <a:gridCol w="8452709">
                  <a:extLst>
                    <a:ext uri="{9D8B030D-6E8A-4147-A177-3AD203B41FA5}">
                      <a16:colId xmlns:a16="http://schemas.microsoft.com/office/drawing/2014/main" val="20001"/>
                    </a:ext>
                  </a:extLst>
                </a:gridCol>
                <a:gridCol w="1880779">
                  <a:extLst>
                    <a:ext uri="{9D8B030D-6E8A-4147-A177-3AD203B41FA5}">
                      <a16:colId xmlns:a16="http://schemas.microsoft.com/office/drawing/2014/main" val="20002"/>
                    </a:ext>
                  </a:extLst>
                </a:gridCol>
                <a:gridCol w="1008912">
                  <a:extLst>
                    <a:ext uri="{9D8B030D-6E8A-4147-A177-3AD203B41FA5}">
                      <a16:colId xmlns:a16="http://schemas.microsoft.com/office/drawing/2014/main" val="20003"/>
                    </a:ext>
                  </a:extLst>
                </a:gridCol>
              </a:tblGrid>
              <a:tr h="15383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2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Suspected </a:t>
                      </a:r>
                      <a:r>
                        <a:rPr kumimoji="0" lang="en-GB" sz="1600" b="1"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rPr>
                        <a:t>drug-induced AIH </a:t>
                      </a: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should be evaluated in detail including causality assessment, serology, genetic tests and liver biopsy whenever possible</a:t>
                      </a:r>
                      <a:endParaRPr kumimoji="0" lang="en-US"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kern="1200" dirty="0">
                          <a:solidFill>
                            <a:schemeClr val="dk1"/>
                          </a:solidFill>
                          <a:effectLst/>
                          <a:latin typeface="+mn-lt"/>
                          <a:ea typeface="+mn-ea"/>
                          <a:cs typeface="+mn-cs"/>
                        </a:rPr>
                        <a:t>Extrapolation from level 2 studies </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62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In patients with suspected </a:t>
                      </a:r>
                      <a:r>
                        <a:rPr lang="en-GB" sz="1600" b="1" kern="1200" dirty="0">
                          <a:solidFill>
                            <a:srgbClr val="004B87"/>
                          </a:solidFill>
                          <a:effectLst/>
                          <a:latin typeface="+mn-lt"/>
                          <a:ea typeface="+mn-ea"/>
                          <a:cs typeface="+mn-cs"/>
                        </a:rPr>
                        <a:t>drug-induced AIH </a:t>
                      </a:r>
                      <a:r>
                        <a:rPr lang="en-GB" sz="1600" kern="1200" dirty="0">
                          <a:solidFill>
                            <a:schemeClr val="dk1"/>
                          </a:solidFill>
                          <a:effectLst/>
                          <a:latin typeface="+mn-lt"/>
                          <a:ea typeface="+mn-ea"/>
                          <a:cs typeface="+mn-cs"/>
                        </a:rPr>
                        <a:t>and treated with corticosteroids, withdrawal of therapy once the liver injury has resolved should be accompanied by close monitoring</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kern="1200" dirty="0">
                          <a:solidFill>
                            <a:schemeClr val="dk1"/>
                          </a:solidFill>
                          <a:effectLst/>
                          <a:latin typeface="+mn-lt"/>
                          <a:ea typeface="+mn-ea"/>
                          <a:cs typeface="+mn-cs"/>
                        </a:rPr>
                        <a:t>Level 2a studies </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6" name="Group 15">
            <a:extLst>
              <a:ext uri="{FF2B5EF4-FFF2-40B4-BE49-F238E27FC236}">
                <a16:creationId xmlns:a16="http://schemas.microsoft.com/office/drawing/2014/main" id="{8BDF1E52-CDEE-4DCB-8046-7AE2E64ABDB7}"/>
              </a:ext>
            </a:extLst>
          </p:cNvPr>
          <p:cNvGrpSpPr/>
          <p:nvPr/>
        </p:nvGrpSpPr>
        <p:grpSpPr>
          <a:xfrm>
            <a:off x="8053166" y="3428652"/>
            <a:ext cx="3693418" cy="276999"/>
            <a:chOff x="4262958" y="3212976"/>
            <a:chExt cx="3693418" cy="276999"/>
          </a:xfrm>
        </p:grpSpPr>
        <p:sp>
          <p:nvSpPr>
            <p:cNvPr id="17" name="Rectangle 16">
              <a:extLst>
                <a:ext uri="{FF2B5EF4-FFF2-40B4-BE49-F238E27FC236}">
                  <a16:creationId xmlns:a16="http://schemas.microsoft.com/office/drawing/2014/main" id="{34C0A3B8-D19C-49CC-8DDA-4B66AC41009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84D1BCF4-D137-45B4-9087-5D69F7BAAA4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D5CACB89-822B-4857-A277-E935DF84C8D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631C52E9-E053-4064-8F1C-DB06607A666B}"/>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5FDA007-CC9F-4A56-8114-376CF68E67D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63716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pPr lvl="0"/>
            <a:r>
              <a:rPr lang="en-GB" dirty="0"/>
              <a:t>Specific phenotypes: Cancer immunotherapy-induced DILI</a:t>
            </a:r>
            <a:endParaRPr lang="en-US"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5" name="Content Placeholder 4"/>
          <p:cNvSpPr>
            <a:spLocks noGrp="1"/>
          </p:cNvSpPr>
          <p:nvPr>
            <p:ph sz="half" idx="1"/>
          </p:nvPr>
        </p:nvSpPr>
        <p:spPr/>
        <p:txBody>
          <a:bodyPr/>
          <a:lstStyle/>
          <a:p>
            <a:r>
              <a:rPr lang="en-GB" dirty="0"/>
              <a:t>Immune checkpoint inhibitors act by increasing anti-tumour immune response supressed </a:t>
            </a:r>
            <a:br>
              <a:rPr lang="en-GB" dirty="0"/>
            </a:br>
            <a:r>
              <a:rPr lang="en-GB" dirty="0"/>
              <a:t>in cancer</a:t>
            </a:r>
          </a:p>
          <a:p>
            <a:pPr lvl="1"/>
            <a:r>
              <a:rPr lang="en-GB" dirty="0"/>
              <a:t>The break in tumour tolerance is associated with inflammatory side effects and an increase in </a:t>
            </a:r>
            <a:br>
              <a:rPr lang="en-GB" dirty="0"/>
            </a:br>
            <a:r>
              <a:rPr lang="en-GB" dirty="0"/>
              <a:t>immune-related adverse events, including hepatotoxicity</a:t>
            </a:r>
          </a:p>
          <a:p>
            <a:endParaRPr lang="en-GB" dirty="0"/>
          </a:p>
        </p:txBody>
      </p:sp>
      <p:graphicFrame>
        <p:nvGraphicFramePr>
          <p:cNvPr id="15" name="Table 14">
            <a:extLst>
              <a:ext uri="{FF2B5EF4-FFF2-40B4-BE49-F238E27FC236}">
                <a16:creationId xmlns:a16="http://schemas.microsoft.com/office/drawing/2014/main" id="{9833521F-8610-4689-A76B-DD8506CEDD4C}"/>
              </a:ext>
            </a:extLst>
          </p:cNvPr>
          <p:cNvGraphicFramePr>
            <a:graphicFrameLocks noGrp="1"/>
          </p:cNvGraphicFramePr>
          <p:nvPr>
            <p:extLst>
              <p:ext uri="{D42A27DB-BD31-4B8C-83A1-F6EECF244321}">
                <p14:modId xmlns:p14="http://schemas.microsoft.com/office/powerpoint/2010/main" val="3547469350"/>
              </p:ext>
            </p:extLst>
          </p:nvPr>
        </p:nvGraphicFramePr>
        <p:xfrm>
          <a:off x="423848" y="4253799"/>
          <a:ext cx="11322736" cy="1382640"/>
        </p:xfrm>
        <a:graphic>
          <a:graphicData uri="http://schemas.openxmlformats.org/drawingml/2006/table">
            <a:tbl>
              <a:tblPr firstRow="1" bandRow="1">
                <a:tableStyleId>{5C22544A-7EE6-4342-B048-85BDC9FD1C3A}</a:tableStyleId>
              </a:tblPr>
              <a:tblGrid>
                <a:gridCol w="8438054">
                  <a:extLst>
                    <a:ext uri="{9D8B030D-6E8A-4147-A177-3AD203B41FA5}">
                      <a16:colId xmlns:a16="http://schemas.microsoft.com/office/drawing/2014/main" val="20001"/>
                    </a:ext>
                  </a:extLst>
                </a:gridCol>
                <a:gridCol w="1877520">
                  <a:extLst>
                    <a:ext uri="{9D8B030D-6E8A-4147-A177-3AD203B41FA5}">
                      <a16:colId xmlns:a16="http://schemas.microsoft.com/office/drawing/2014/main" val="20002"/>
                    </a:ext>
                  </a:extLst>
                </a:gridCol>
                <a:gridCol w="1007162">
                  <a:extLst>
                    <a:ext uri="{9D8B030D-6E8A-4147-A177-3AD203B41FA5}">
                      <a16:colId xmlns:a16="http://schemas.microsoft.com/office/drawing/2014/main" val="20003"/>
                    </a:ext>
                  </a:extLst>
                </a:gridCol>
              </a:tblGrid>
              <a:tr h="15383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243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suggested that decisions regarding corticosteroid treatment of immune mediated hepatitis associated with immune checkpoint inhibitors are made by a multidisciplinary team involving hepatologists if DILI is sufficiently severe based on clinical and histological assessment</a:t>
                      </a:r>
                      <a:endParaRPr kumimoji="0" lang="it-IT" sz="16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kern="1200" dirty="0">
                          <a:solidFill>
                            <a:schemeClr val="dk1"/>
                          </a:solidFill>
                          <a:effectLst/>
                          <a:latin typeface="+mn-lt"/>
                          <a:ea typeface="+mn-ea"/>
                          <a:cs typeface="+mn-cs"/>
                        </a:rPr>
                        <a:t> Level 2 studies </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6" name="Group 15">
            <a:extLst>
              <a:ext uri="{FF2B5EF4-FFF2-40B4-BE49-F238E27FC236}">
                <a16:creationId xmlns:a16="http://schemas.microsoft.com/office/drawing/2014/main" id="{5CAC7BEA-EBC7-4112-B209-DDEE1E20458F}"/>
              </a:ext>
            </a:extLst>
          </p:cNvPr>
          <p:cNvGrpSpPr/>
          <p:nvPr/>
        </p:nvGrpSpPr>
        <p:grpSpPr>
          <a:xfrm>
            <a:off x="8053166" y="4258089"/>
            <a:ext cx="3693418" cy="276999"/>
            <a:chOff x="4262958" y="3212976"/>
            <a:chExt cx="3693418" cy="276999"/>
          </a:xfrm>
        </p:grpSpPr>
        <p:sp>
          <p:nvSpPr>
            <p:cNvPr id="17" name="Rectangle 16">
              <a:extLst>
                <a:ext uri="{FF2B5EF4-FFF2-40B4-BE49-F238E27FC236}">
                  <a16:creationId xmlns:a16="http://schemas.microsoft.com/office/drawing/2014/main" id="{80A7F9B0-90C6-4330-BC58-4A3067D06D8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33622AC8-BB70-4485-B8D6-D7A68443E9B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E23FB595-EAAC-4624-9E42-0FAF8472295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521E63B6-CDF0-41EE-8FDE-15D07790D35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aphicFrame>
        <p:nvGraphicFramePr>
          <p:cNvPr id="12" name="Table 11">
            <a:extLst>
              <a:ext uri="{FF2B5EF4-FFF2-40B4-BE49-F238E27FC236}">
                <a16:creationId xmlns:a16="http://schemas.microsoft.com/office/drawing/2014/main" id="{E0E2BFEC-675C-4806-9E48-3E007868EC16}"/>
              </a:ext>
            </a:extLst>
          </p:cNvPr>
          <p:cNvGraphicFramePr>
            <a:graphicFrameLocks noGrp="1"/>
          </p:cNvGraphicFramePr>
          <p:nvPr>
            <p:extLst>
              <p:ext uri="{D42A27DB-BD31-4B8C-83A1-F6EECF244321}">
                <p14:modId xmlns:p14="http://schemas.microsoft.com/office/powerpoint/2010/main" val="2600231518"/>
              </p:ext>
            </p:extLst>
          </p:nvPr>
        </p:nvGraphicFramePr>
        <p:xfrm>
          <a:off x="423848" y="2848393"/>
          <a:ext cx="11342400" cy="1138800"/>
        </p:xfrm>
        <a:graphic>
          <a:graphicData uri="http://schemas.openxmlformats.org/drawingml/2006/table">
            <a:tbl>
              <a:tblPr firstRow="1" bandRow="1">
                <a:tableStyleId>{5C22544A-7EE6-4342-B048-85BDC9FD1C3A}</a:tableStyleId>
              </a:tblPr>
              <a:tblGrid>
                <a:gridCol w="9483141">
                  <a:extLst>
                    <a:ext uri="{9D8B030D-6E8A-4147-A177-3AD203B41FA5}">
                      <a16:colId xmlns:a16="http://schemas.microsoft.com/office/drawing/2014/main" val="3050132393"/>
                    </a:ext>
                  </a:extLst>
                </a:gridCol>
                <a:gridCol w="1859259">
                  <a:extLst>
                    <a:ext uri="{9D8B030D-6E8A-4147-A177-3AD203B41FA5}">
                      <a16:colId xmlns:a16="http://schemas.microsoft.com/office/drawing/2014/main" val="2195507891"/>
                    </a:ext>
                  </a:extLst>
                </a:gridCol>
              </a:tblGrid>
              <a:tr h="195387">
                <a:tc gridSpan="2">
                  <a:txBody>
                    <a:bodyPr/>
                    <a:lstStyle/>
                    <a:p>
                      <a:r>
                        <a:rPr lang="en-GB" sz="1600" dirty="0">
                          <a:solidFill>
                            <a:schemeClr val="bg1"/>
                          </a:solidFill>
                          <a:latin typeface="Arial" panose="020B0604020202020204" pitchFamily="34" charset="0"/>
                          <a:cs typeface="Arial" panose="020B0604020202020204" pitchFamily="34" charset="0"/>
                        </a:rPr>
                        <a:t>Statement</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414491645"/>
                  </a:ext>
                </a:extLst>
              </a:tr>
              <a:tr h="500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a:solidFill>
                            <a:schemeClr val="tx1"/>
                          </a:solidFill>
                          <a:latin typeface="Arial" panose="020B0604020202020204" pitchFamily="34" charset="0"/>
                          <a:ea typeface="+mn-ea"/>
                          <a:cs typeface="Arial" panose="020B0604020202020204" pitchFamily="34" charset="0"/>
                        </a:rPr>
                        <a:t>Immune checkpoint inhibitors can induce immune related hepatotoxicity in a substantial proportion of patients, with CTLA-4 inhibitors (ipilimumab) being more hepatotoxic than PD-L1 agents (nivolumab), and combination treatments carrying a greater risk</a:t>
                      </a:r>
                      <a:endParaRPr lang="en-US" sz="16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Level 1a studies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218459900"/>
                  </a:ext>
                </a:extLst>
              </a:tr>
            </a:tbl>
          </a:graphicData>
        </a:graphic>
      </p:graphicFrame>
      <p:pic>
        <p:nvPicPr>
          <p:cNvPr id="14" name="Picture 13">
            <a:hlinkClick r:id="rId3" action="ppaction://hlinksldjump"/>
            <a:extLst>
              <a:ext uri="{FF2B5EF4-FFF2-40B4-BE49-F238E27FC236}">
                <a16:creationId xmlns:a16="http://schemas.microsoft.com/office/drawing/2014/main" id="{FA978A20-3159-4A03-931B-F0F267CED9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403697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pPr lvl="0"/>
            <a:r>
              <a:rPr lang="en-US" dirty="0"/>
              <a:t>Specific phenotypes: Secondary sclerosing cholangitis</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endParaRPr lang="en-GB" dirty="0"/>
          </a:p>
          <a:p>
            <a:r>
              <a:rPr lang="en-GB" dirty="0"/>
              <a:t>1. </a:t>
            </a:r>
            <a:r>
              <a:rPr lang="en-GB" dirty="0" err="1"/>
              <a:t>Gudnason</a:t>
            </a:r>
            <a:r>
              <a:rPr lang="en-GB" dirty="0"/>
              <a:t> HO, et al. Dig Liver Dis 2015;47:502–7.</a:t>
            </a:r>
            <a:r>
              <a:rPr lang="es-ES_tradnl" dirty="0"/>
              <a:t> </a:t>
            </a:r>
          </a:p>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5" name="Content Placeholder 4"/>
          <p:cNvSpPr>
            <a:spLocks noGrp="1"/>
          </p:cNvSpPr>
          <p:nvPr>
            <p:ph sz="half" idx="1"/>
          </p:nvPr>
        </p:nvSpPr>
        <p:spPr/>
        <p:txBody>
          <a:bodyPr/>
          <a:lstStyle/>
          <a:p>
            <a:r>
              <a:rPr lang="en-GB" dirty="0"/>
              <a:t>Strictures of the bile tract may result from ischaemia or drug toxicity</a:t>
            </a:r>
            <a:r>
              <a:rPr lang="en-GB" baseline="30000" dirty="0"/>
              <a:t>1</a:t>
            </a:r>
            <a:r>
              <a:rPr lang="en-GB" dirty="0"/>
              <a:t> </a:t>
            </a:r>
            <a:br>
              <a:rPr lang="en-GB" dirty="0"/>
            </a:br>
            <a:endParaRPr lang="en-GB" dirty="0"/>
          </a:p>
        </p:txBody>
      </p:sp>
      <p:graphicFrame>
        <p:nvGraphicFramePr>
          <p:cNvPr id="14" name="Table 13">
            <a:extLst>
              <a:ext uri="{FF2B5EF4-FFF2-40B4-BE49-F238E27FC236}">
                <a16:creationId xmlns:a16="http://schemas.microsoft.com/office/drawing/2014/main" id="{F59799AC-E421-49F6-8561-E990D606F656}"/>
              </a:ext>
            </a:extLst>
          </p:cNvPr>
          <p:cNvGraphicFramePr>
            <a:graphicFrameLocks noGrp="1"/>
          </p:cNvGraphicFramePr>
          <p:nvPr>
            <p:extLst>
              <p:ext uri="{D42A27DB-BD31-4B8C-83A1-F6EECF244321}">
                <p14:modId xmlns:p14="http://schemas.microsoft.com/office/powerpoint/2010/main" val="3140634257"/>
              </p:ext>
            </p:extLst>
          </p:nvPr>
        </p:nvGraphicFramePr>
        <p:xfrm>
          <a:off x="423848" y="2198760"/>
          <a:ext cx="11342399" cy="1138800"/>
        </p:xfrm>
        <a:graphic>
          <a:graphicData uri="http://schemas.openxmlformats.org/drawingml/2006/table">
            <a:tbl>
              <a:tblPr firstRow="1" bandRow="1">
                <a:tableStyleId>{5C22544A-7EE6-4342-B048-85BDC9FD1C3A}</a:tableStyleId>
              </a:tblPr>
              <a:tblGrid>
                <a:gridCol w="8452709">
                  <a:extLst>
                    <a:ext uri="{9D8B030D-6E8A-4147-A177-3AD203B41FA5}">
                      <a16:colId xmlns:a16="http://schemas.microsoft.com/office/drawing/2014/main" val="20001"/>
                    </a:ext>
                  </a:extLst>
                </a:gridCol>
                <a:gridCol w="1880779">
                  <a:extLst>
                    <a:ext uri="{9D8B030D-6E8A-4147-A177-3AD203B41FA5}">
                      <a16:colId xmlns:a16="http://schemas.microsoft.com/office/drawing/2014/main" val="20002"/>
                    </a:ext>
                  </a:extLst>
                </a:gridCol>
                <a:gridCol w="1008911">
                  <a:extLst>
                    <a:ext uri="{9D8B030D-6E8A-4147-A177-3AD203B41FA5}">
                      <a16:colId xmlns:a16="http://schemas.microsoft.com/office/drawing/2014/main" val="20003"/>
                    </a:ext>
                  </a:extLst>
                </a:gridCol>
              </a:tblGrid>
              <a:tr h="15383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243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1"/>
                          </a:solidFill>
                          <a:latin typeface="+mj-lt"/>
                          <a:cs typeface="Arial" panose="020B0604020202020204" pitchFamily="34" charset="0"/>
                        </a:rPr>
                        <a:t>Diagnosis of drug-induced secondary sclerosing cholangitis can be considered in patients with a cholestatic pattern of DILI with slow resolution of liver injury and characteristic changes in the biliary system demonstrated on MRCP or ERCP</a:t>
                      </a:r>
                      <a:endParaRPr kumimoji="0" lang="en-US" sz="1600" i="0" u="none" strike="noStrike" kern="1200" cap="none" spc="0" normalizeH="0" baseline="0" noProof="0" dirty="0">
                        <a:ln>
                          <a:noFill/>
                        </a:ln>
                        <a:solidFill>
                          <a:srgbClr val="000000"/>
                        </a:solidFill>
                        <a:effectLst/>
                        <a:uLnTx/>
                        <a:uFillTx/>
                        <a:latin typeface="+mj-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kern="1200" dirty="0">
                          <a:solidFill>
                            <a:schemeClr val="dk1"/>
                          </a:solidFill>
                          <a:effectLst/>
                          <a:latin typeface="+mj-lt"/>
                          <a:ea typeface="+mn-ea"/>
                          <a:cs typeface="+mn-cs"/>
                        </a:rPr>
                        <a:t>Extrapolation from level 2</a:t>
                      </a:r>
                      <a:r>
                        <a:rPr lang="en-GB" sz="1600" kern="1200" baseline="0" dirty="0">
                          <a:solidFill>
                            <a:schemeClr val="dk1"/>
                          </a:solidFill>
                          <a:effectLst/>
                          <a:latin typeface="+mj-lt"/>
                          <a:ea typeface="+mn-ea"/>
                          <a:cs typeface="+mn-cs"/>
                        </a:rPr>
                        <a:t> </a:t>
                      </a:r>
                      <a:r>
                        <a:rPr lang="en-GB" sz="1600" kern="1200" dirty="0">
                          <a:solidFill>
                            <a:schemeClr val="dk1"/>
                          </a:solidFill>
                          <a:effectLst/>
                          <a:latin typeface="+mj-lt"/>
                          <a:ea typeface="+mn-ea"/>
                          <a:cs typeface="+mn-cs"/>
                        </a:rPr>
                        <a:t>studies </a:t>
                      </a:r>
                      <a:endParaRPr lang="en-GB" sz="1600" dirty="0">
                        <a:latin typeface="+mj-lt"/>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cs typeface="Arial" panose="020B0604020202020204" pitchFamily="34" charset="0"/>
                        </a:rPr>
                        <a:t>C</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00B50C3D-9A1C-4C64-9690-8879132C0062}"/>
              </a:ext>
            </a:extLst>
          </p:cNvPr>
          <p:cNvGrpSpPr/>
          <p:nvPr/>
        </p:nvGrpSpPr>
        <p:grpSpPr>
          <a:xfrm>
            <a:off x="8053166" y="2198760"/>
            <a:ext cx="3693418" cy="276999"/>
            <a:chOff x="4262958" y="3212976"/>
            <a:chExt cx="3693418" cy="276999"/>
          </a:xfrm>
        </p:grpSpPr>
        <p:sp>
          <p:nvSpPr>
            <p:cNvPr id="16" name="Rectangle 15">
              <a:extLst>
                <a:ext uri="{FF2B5EF4-FFF2-40B4-BE49-F238E27FC236}">
                  <a16:creationId xmlns:a16="http://schemas.microsoft.com/office/drawing/2014/main" id="{8E477491-2883-46B4-A8D9-65531785D88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0D8DB701-9C13-4C10-8303-DCB9484A8FE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7BF3B188-BC0A-4356-AB6B-CDD3276A93C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id="{9BF3FD6B-D2D6-4E4E-B3B8-97DF4ADC0B7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E40A69A9-632B-42DA-ABA9-C792AD3CA6E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194949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pPr lvl="0"/>
            <a:r>
              <a:rPr lang="en-US" dirty="0"/>
              <a:t>Specific phenotypes: Granulomatous hepatitis </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endParaRPr lang="en-GB" dirty="0"/>
          </a:p>
          <a:p>
            <a:r>
              <a:rPr lang="en-GB" dirty="0"/>
              <a:t>1. </a:t>
            </a:r>
            <a:r>
              <a:rPr lang="en-GB" dirty="0" err="1"/>
              <a:t>Drebber</a:t>
            </a:r>
            <a:r>
              <a:rPr lang="en-GB" dirty="0"/>
              <a:t> U, et al. Liver Int 2008;28:828–34.</a:t>
            </a:r>
            <a:r>
              <a:rPr lang="es-ES_tradnl" dirty="0"/>
              <a:t> </a:t>
            </a:r>
          </a:p>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5" name="Content Placeholder 4"/>
          <p:cNvSpPr>
            <a:spLocks noGrp="1"/>
          </p:cNvSpPr>
          <p:nvPr>
            <p:ph sz="half" idx="1"/>
          </p:nvPr>
        </p:nvSpPr>
        <p:spPr/>
        <p:txBody>
          <a:bodyPr/>
          <a:lstStyle/>
          <a:p>
            <a:r>
              <a:rPr lang="en-GB" dirty="0"/>
              <a:t>Hepatic granulomas are reported in 2–15% of liver biopsies</a:t>
            </a:r>
            <a:r>
              <a:rPr lang="en-GB" baseline="30000" dirty="0"/>
              <a:t>1</a:t>
            </a:r>
          </a:p>
          <a:p>
            <a:pPr lvl="1"/>
            <a:r>
              <a:rPr lang="en-GB" dirty="0"/>
              <a:t>Of those with granulomatous hepatitis, 2.5% are considered drug-related</a:t>
            </a:r>
          </a:p>
        </p:txBody>
      </p:sp>
      <p:graphicFrame>
        <p:nvGraphicFramePr>
          <p:cNvPr id="14" name="Table 13">
            <a:extLst>
              <a:ext uri="{FF2B5EF4-FFF2-40B4-BE49-F238E27FC236}">
                <a16:creationId xmlns:a16="http://schemas.microsoft.com/office/drawing/2014/main" id="{B2C7A23D-705D-4ED1-BF06-DCA4EACD9EBD}"/>
              </a:ext>
            </a:extLst>
          </p:cNvPr>
          <p:cNvGraphicFramePr>
            <a:graphicFrameLocks noGrp="1"/>
          </p:cNvGraphicFramePr>
          <p:nvPr>
            <p:extLst>
              <p:ext uri="{D42A27DB-BD31-4B8C-83A1-F6EECF244321}">
                <p14:modId xmlns:p14="http://schemas.microsoft.com/office/powerpoint/2010/main" val="426022354"/>
              </p:ext>
            </p:extLst>
          </p:nvPr>
        </p:nvGraphicFramePr>
        <p:xfrm>
          <a:off x="332510" y="2468924"/>
          <a:ext cx="11433738" cy="1138800"/>
        </p:xfrm>
        <a:graphic>
          <a:graphicData uri="http://schemas.openxmlformats.org/drawingml/2006/table">
            <a:tbl>
              <a:tblPr firstRow="1" bandRow="1">
                <a:tableStyleId>{5C22544A-7EE6-4342-B048-85BDC9FD1C3A}</a:tableStyleId>
              </a:tblPr>
              <a:tblGrid>
                <a:gridCol w="8520778">
                  <a:extLst>
                    <a:ext uri="{9D8B030D-6E8A-4147-A177-3AD203B41FA5}">
                      <a16:colId xmlns:a16="http://schemas.microsoft.com/office/drawing/2014/main" val="20001"/>
                    </a:ext>
                  </a:extLst>
                </a:gridCol>
                <a:gridCol w="1895925">
                  <a:extLst>
                    <a:ext uri="{9D8B030D-6E8A-4147-A177-3AD203B41FA5}">
                      <a16:colId xmlns:a16="http://schemas.microsoft.com/office/drawing/2014/main" val="20002"/>
                    </a:ext>
                  </a:extLst>
                </a:gridCol>
                <a:gridCol w="1017035">
                  <a:extLst>
                    <a:ext uri="{9D8B030D-6E8A-4147-A177-3AD203B41FA5}">
                      <a16:colId xmlns:a16="http://schemas.microsoft.com/office/drawing/2014/main" val="20003"/>
                    </a:ext>
                  </a:extLst>
                </a:gridCol>
              </a:tblGrid>
              <a:tr h="15383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2437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0" kern="1200" noProof="0" dirty="0">
                          <a:solidFill>
                            <a:schemeClr val="tx1"/>
                          </a:solidFill>
                          <a:latin typeface="Arial" panose="020B0604020202020204" pitchFamily="34" charset="0"/>
                          <a:ea typeface="+mn-ea"/>
                          <a:cs typeface="Arial" panose="020B0604020202020204" pitchFamily="34" charset="0"/>
                        </a:rPr>
                        <a:t>Diagnosis of drug-related granulomatous hepatitis is suggested to involve expert evaluation of liver histology as well as exclusion of specific infections, inflammatory and immunological conditions that are well recognized causes of hepatic granulomata</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kern="1200" dirty="0">
                          <a:solidFill>
                            <a:schemeClr val="dk1"/>
                          </a:solidFill>
                          <a:effectLst/>
                          <a:latin typeface="+mn-lt"/>
                          <a:ea typeface="+mn-ea"/>
                          <a:cs typeface="+mn-cs"/>
                        </a:rPr>
                        <a:t>Level 5</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D</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15ACA457-2F25-4026-8A1F-3F3D7DD833C9}"/>
              </a:ext>
            </a:extLst>
          </p:cNvPr>
          <p:cNvGrpSpPr/>
          <p:nvPr/>
        </p:nvGrpSpPr>
        <p:grpSpPr>
          <a:xfrm>
            <a:off x="8053166" y="2468924"/>
            <a:ext cx="3693418" cy="276999"/>
            <a:chOff x="4262958" y="3212976"/>
            <a:chExt cx="3693418" cy="276999"/>
          </a:xfrm>
        </p:grpSpPr>
        <p:sp>
          <p:nvSpPr>
            <p:cNvPr id="16" name="Rectangle 15">
              <a:extLst>
                <a:ext uri="{FF2B5EF4-FFF2-40B4-BE49-F238E27FC236}">
                  <a16:creationId xmlns:a16="http://schemas.microsoft.com/office/drawing/2014/main" id="{093D01D1-0C73-497F-9B7C-89C294F0C4D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F8D2320E-F0E5-4BC9-9FA5-3991156AEB6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566D47B-193F-4FBC-A94B-14909B7BDB2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id="{F14AF8E4-FFD3-491F-9B08-385EF42D7DA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CD5EEEA-8538-4140-8CC5-E00BED11B5F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46179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pPr lvl="0"/>
            <a:r>
              <a:rPr lang="en-US" dirty="0"/>
              <a:t>Specific phenotypes: Acute fatty liver</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pPr lvl="0"/>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5" name="Content Placeholder 4"/>
          <p:cNvSpPr>
            <a:spLocks noGrp="1"/>
          </p:cNvSpPr>
          <p:nvPr>
            <p:ph sz="half" idx="1"/>
          </p:nvPr>
        </p:nvSpPr>
        <p:spPr/>
        <p:txBody>
          <a:bodyPr/>
          <a:lstStyle/>
          <a:p>
            <a:r>
              <a:rPr lang="en-GB" dirty="0"/>
              <a:t>Rare form of acute hepatotoxicity related to </a:t>
            </a:r>
            <a:r>
              <a:rPr lang="en-GB" dirty="0" err="1"/>
              <a:t>microvesicular</a:t>
            </a:r>
            <a:r>
              <a:rPr lang="en-GB" dirty="0"/>
              <a:t> steatosis</a:t>
            </a:r>
          </a:p>
          <a:p>
            <a:pPr lvl="1"/>
            <a:r>
              <a:rPr lang="en-GB" dirty="0"/>
              <a:t>Manifested with hypoglycaemia, lactic acidosis, hyperammonaemia and cerebral oedema</a:t>
            </a:r>
          </a:p>
          <a:p>
            <a:r>
              <a:rPr lang="en-GB" dirty="0"/>
              <a:t>Dramatically rapid development of organ failure precedes clinical syndrome</a:t>
            </a:r>
          </a:p>
          <a:p>
            <a:pPr lvl="1"/>
            <a:r>
              <a:rPr lang="en-GB" dirty="0"/>
              <a:t>With an acute rise in liver enzymes and jaundice</a:t>
            </a:r>
          </a:p>
          <a:p>
            <a:r>
              <a:rPr lang="en-GB" dirty="0"/>
              <a:t> An index of suspicion is crucial in identifying the drug aetiology when approaching a patient </a:t>
            </a:r>
            <a:br>
              <a:rPr lang="en-GB" dirty="0"/>
            </a:br>
            <a:r>
              <a:rPr lang="en-GB" dirty="0"/>
              <a:t>with ‘anicteric hepatic encephalopathy’</a:t>
            </a:r>
          </a:p>
        </p:txBody>
      </p:sp>
      <p:graphicFrame>
        <p:nvGraphicFramePr>
          <p:cNvPr id="14" name="Table 13">
            <a:extLst>
              <a:ext uri="{FF2B5EF4-FFF2-40B4-BE49-F238E27FC236}">
                <a16:creationId xmlns:a16="http://schemas.microsoft.com/office/drawing/2014/main" id="{74C6BF69-614C-452E-AC84-B582F5476A3F}"/>
              </a:ext>
            </a:extLst>
          </p:cNvPr>
          <p:cNvGraphicFramePr>
            <a:graphicFrameLocks noGrp="1"/>
          </p:cNvGraphicFramePr>
          <p:nvPr>
            <p:extLst>
              <p:ext uri="{D42A27DB-BD31-4B8C-83A1-F6EECF244321}">
                <p14:modId xmlns:p14="http://schemas.microsoft.com/office/powerpoint/2010/main" val="4136770171"/>
              </p:ext>
            </p:extLst>
          </p:nvPr>
        </p:nvGraphicFramePr>
        <p:xfrm>
          <a:off x="423848" y="4042545"/>
          <a:ext cx="11322737" cy="1138800"/>
        </p:xfrm>
        <a:graphic>
          <a:graphicData uri="http://schemas.openxmlformats.org/drawingml/2006/table">
            <a:tbl>
              <a:tblPr firstRow="1" bandRow="1">
                <a:tableStyleId>{5C22544A-7EE6-4342-B048-85BDC9FD1C3A}</a:tableStyleId>
              </a:tblPr>
              <a:tblGrid>
                <a:gridCol w="8438054">
                  <a:extLst>
                    <a:ext uri="{9D8B030D-6E8A-4147-A177-3AD203B41FA5}">
                      <a16:colId xmlns:a16="http://schemas.microsoft.com/office/drawing/2014/main" val="20001"/>
                    </a:ext>
                  </a:extLst>
                </a:gridCol>
                <a:gridCol w="1877520">
                  <a:extLst>
                    <a:ext uri="{9D8B030D-6E8A-4147-A177-3AD203B41FA5}">
                      <a16:colId xmlns:a16="http://schemas.microsoft.com/office/drawing/2014/main" val="20002"/>
                    </a:ext>
                  </a:extLst>
                </a:gridCol>
                <a:gridCol w="1007163">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kern="1200" dirty="0">
                          <a:solidFill>
                            <a:schemeClr val="dk1"/>
                          </a:solidFill>
                          <a:effectLst/>
                          <a:latin typeface="+mn-lt"/>
                          <a:ea typeface="+mn-ea"/>
                          <a:cs typeface="+mn-cs"/>
                        </a:rPr>
                        <a:t>Acute drug-induced fatty liver can be recognized based on its distinct clinicopathological characteristics in people exposed to drugs such as </a:t>
                      </a:r>
                      <a:r>
                        <a:rPr lang="en-GB" sz="1600" b="1" kern="1200" baseline="0" dirty="0">
                          <a:solidFill>
                            <a:schemeClr val="tx2"/>
                          </a:solidFill>
                          <a:latin typeface="Arial" panose="020B0604020202020204" pitchFamily="34" charset="0"/>
                          <a:ea typeface="+mn-ea"/>
                          <a:cs typeface="Arial" panose="020B0604020202020204" pitchFamily="34" charset="0"/>
                        </a:rPr>
                        <a:t>valproate</a:t>
                      </a:r>
                      <a:r>
                        <a:rPr lang="en-GB" sz="1600" kern="1200" dirty="0">
                          <a:solidFill>
                            <a:schemeClr val="dk1"/>
                          </a:solidFill>
                          <a:effectLst/>
                          <a:latin typeface="+mn-lt"/>
                          <a:ea typeface="+mn-ea"/>
                          <a:cs typeface="+mn-cs"/>
                        </a:rPr>
                        <a:t> that are known to interfere with mitochondrial function</a:t>
                      </a:r>
                      <a:r>
                        <a:rPr lang="es-ES_tradnl" sz="1600" dirty="0">
                          <a:effectLst/>
                        </a:rPr>
                        <a:t> </a:t>
                      </a:r>
                      <a:endParaRPr kumimoji="0" lang="it-IT" sz="16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kern="1200" dirty="0">
                          <a:solidFill>
                            <a:schemeClr val="dk1"/>
                          </a:solidFill>
                          <a:effectLst/>
                          <a:latin typeface="+mn-lt"/>
                          <a:ea typeface="+mn-ea"/>
                          <a:cs typeface="+mn-cs"/>
                        </a:rPr>
                        <a:t>Level 2</a:t>
                      </a:r>
                    </a:p>
                    <a:p>
                      <a:pPr algn="ctr"/>
                      <a:r>
                        <a:rPr lang="en-GB" sz="1600" kern="1200" dirty="0">
                          <a:solidFill>
                            <a:schemeClr val="dk1"/>
                          </a:solidFill>
                          <a:effectLst/>
                          <a:latin typeface="+mn-lt"/>
                          <a:ea typeface="+mn-ea"/>
                          <a:cs typeface="+mn-cs"/>
                        </a:rPr>
                        <a:t>Studies</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B792D0D0-C9C7-4CD0-AC54-B9FFDDF6CCA0}"/>
              </a:ext>
            </a:extLst>
          </p:cNvPr>
          <p:cNvGrpSpPr/>
          <p:nvPr/>
        </p:nvGrpSpPr>
        <p:grpSpPr>
          <a:xfrm>
            <a:off x="8053166" y="4042545"/>
            <a:ext cx="3693418" cy="276999"/>
            <a:chOff x="4262958" y="3212976"/>
            <a:chExt cx="3693418" cy="276999"/>
          </a:xfrm>
        </p:grpSpPr>
        <p:sp>
          <p:nvSpPr>
            <p:cNvPr id="16" name="Rectangle 15">
              <a:extLst>
                <a:ext uri="{FF2B5EF4-FFF2-40B4-BE49-F238E27FC236}">
                  <a16:creationId xmlns:a16="http://schemas.microsoft.com/office/drawing/2014/main" id="{97C06954-D655-453E-A710-03168A5213A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8CA35A31-57FF-45CF-A26B-0FA6D01E11B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F97E36B4-39A3-483E-A0A7-0C41B912C48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id="{D19174EE-3BE6-4A18-93D4-FD030EA936D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0FF2EE52-59B9-4F62-BC70-18BAC0C088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21636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br>
              <a:rPr lang="en-US" sz="2600" dirty="0"/>
            </a:br>
            <a:r>
              <a:rPr lang="en-US" sz="2600" dirty="0"/>
              <a:t>Specific phenotypes: Drug-associated fatty liver disease (DAFLD)</a:t>
            </a:r>
            <a:br>
              <a:rPr lang="en-US" sz="2600" dirty="0"/>
            </a:br>
            <a:endParaRPr lang="en-GB" sz="2600"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32" name="Content Placeholder 31">
            <a:extLst>
              <a:ext uri="{FF2B5EF4-FFF2-40B4-BE49-F238E27FC236}">
                <a16:creationId xmlns:a16="http://schemas.microsoft.com/office/drawing/2014/main" id="{FDED6C2E-9595-4B4A-87B6-0F5FD84A925C}"/>
              </a:ext>
            </a:extLst>
          </p:cNvPr>
          <p:cNvSpPr>
            <a:spLocks noGrp="1"/>
          </p:cNvSpPr>
          <p:nvPr>
            <p:ph sz="half" idx="1"/>
          </p:nvPr>
        </p:nvSpPr>
        <p:spPr/>
        <p:txBody>
          <a:bodyPr>
            <a:normAutofit/>
          </a:bodyPr>
          <a:lstStyle/>
          <a:p>
            <a:r>
              <a:rPr lang="en-GB" dirty="0"/>
              <a:t>NAFLD is associated with accumulation of fat in &gt;5% of hepatocytes</a:t>
            </a:r>
          </a:p>
          <a:p>
            <a:pPr lvl="1"/>
            <a:r>
              <a:rPr lang="en-GB" dirty="0"/>
              <a:t>With or without inflammation and fibrosis</a:t>
            </a:r>
          </a:p>
          <a:p>
            <a:pPr lvl="1"/>
            <a:r>
              <a:rPr lang="en-GB" dirty="0"/>
              <a:t>In those with moderate or lower alcohol consumption</a:t>
            </a:r>
          </a:p>
          <a:p>
            <a:pPr lvl="2"/>
            <a:r>
              <a:rPr lang="en-GB" dirty="0"/>
              <a:t> &lt;21 units in men and &lt;14 units in women, per week</a:t>
            </a:r>
          </a:p>
          <a:p>
            <a:r>
              <a:rPr lang="en-GB" dirty="0"/>
              <a:t>Certain drugs may be one of the aetiologies behind a proportion of ‘secondary’ NAFLD</a:t>
            </a:r>
          </a:p>
          <a:p>
            <a:pPr lvl="1"/>
            <a:r>
              <a:rPr lang="en-GB" dirty="0"/>
              <a:t>Cases not associated with characteristic features of metabolic syndrome</a:t>
            </a:r>
          </a:p>
          <a:p>
            <a:pPr lvl="1"/>
            <a:r>
              <a:rPr lang="en-GB" dirty="0"/>
              <a:t>Where no risk factors are obvious</a:t>
            </a:r>
            <a:endParaRPr lang="en-US" dirty="0"/>
          </a:p>
          <a:p>
            <a:endParaRPr lang="en-GB" dirty="0"/>
          </a:p>
        </p:txBody>
      </p:sp>
      <p:graphicFrame>
        <p:nvGraphicFramePr>
          <p:cNvPr id="53" name="Table 52">
            <a:extLst>
              <a:ext uri="{FF2B5EF4-FFF2-40B4-BE49-F238E27FC236}">
                <a16:creationId xmlns:a16="http://schemas.microsoft.com/office/drawing/2014/main" id="{1F61A249-E10A-42B2-A8F7-3CC52A742EDA}"/>
              </a:ext>
            </a:extLst>
          </p:cNvPr>
          <p:cNvGraphicFramePr>
            <a:graphicFrameLocks noGrp="1"/>
          </p:cNvGraphicFramePr>
          <p:nvPr>
            <p:extLst>
              <p:ext uri="{D42A27DB-BD31-4B8C-83A1-F6EECF244321}">
                <p14:modId xmlns:p14="http://schemas.microsoft.com/office/powerpoint/2010/main" val="1097135689"/>
              </p:ext>
            </p:extLst>
          </p:nvPr>
        </p:nvGraphicFramePr>
        <p:xfrm>
          <a:off x="423848" y="4147590"/>
          <a:ext cx="11342400" cy="1382640"/>
        </p:xfrm>
        <a:graphic>
          <a:graphicData uri="http://schemas.openxmlformats.org/drawingml/2006/table">
            <a:tbl>
              <a:tblPr firstRow="1" bandRow="1">
                <a:tableStyleId>{5C22544A-7EE6-4342-B048-85BDC9FD1C3A}</a:tableStyleId>
              </a:tblPr>
              <a:tblGrid>
                <a:gridCol w="8452709">
                  <a:extLst>
                    <a:ext uri="{9D8B030D-6E8A-4147-A177-3AD203B41FA5}">
                      <a16:colId xmlns:a16="http://schemas.microsoft.com/office/drawing/2014/main" val="20001"/>
                    </a:ext>
                  </a:extLst>
                </a:gridCol>
                <a:gridCol w="1880779">
                  <a:extLst>
                    <a:ext uri="{9D8B030D-6E8A-4147-A177-3AD203B41FA5}">
                      <a16:colId xmlns:a16="http://schemas.microsoft.com/office/drawing/2014/main" val="20002"/>
                    </a:ext>
                  </a:extLst>
                </a:gridCol>
                <a:gridCol w="1008912">
                  <a:extLst>
                    <a:ext uri="{9D8B030D-6E8A-4147-A177-3AD203B41FA5}">
                      <a16:colId xmlns:a16="http://schemas.microsoft.com/office/drawing/2014/main" val="20003"/>
                    </a:ext>
                  </a:extLst>
                </a:gridCol>
              </a:tblGrid>
              <a:tr h="124449">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120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Particular drugs such as </a:t>
                      </a:r>
                      <a:r>
                        <a:rPr lang="en-US" sz="1600" b="1" kern="1200" baseline="0" noProof="0" dirty="0">
                          <a:solidFill>
                            <a:schemeClr val="tx2"/>
                          </a:solidFill>
                          <a:latin typeface="Arial" panose="020B0604020202020204" pitchFamily="34" charset="0"/>
                          <a:ea typeface="+mn-ea"/>
                          <a:cs typeface="Arial" panose="020B0604020202020204" pitchFamily="34" charset="0"/>
                        </a:rPr>
                        <a:t>amiodarone</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1600" b="1" kern="1200" baseline="0" noProof="0" dirty="0">
                          <a:solidFill>
                            <a:schemeClr val="tx2"/>
                          </a:solidFill>
                          <a:latin typeface="Arial" panose="020B0604020202020204" pitchFamily="34" charset="0"/>
                          <a:ea typeface="+mn-ea"/>
                          <a:cs typeface="Arial" panose="020B0604020202020204" pitchFamily="34" charset="0"/>
                        </a:rPr>
                        <a:t>methotrexate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1600" b="1" kern="1200" baseline="0" noProof="0" dirty="0">
                          <a:solidFill>
                            <a:schemeClr val="tx2"/>
                          </a:solidFill>
                          <a:latin typeface="Arial" panose="020B0604020202020204" pitchFamily="34" charset="0"/>
                          <a:ea typeface="+mn-ea"/>
                          <a:cs typeface="Arial" panose="020B0604020202020204" pitchFamily="34" charset="0"/>
                        </a:rPr>
                        <a:t>tamoxifen </a:t>
                      </a:r>
                      <a:r>
                        <a:rPr lang="en-US" sz="1600" b="0" kern="1200" baseline="0" noProof="0" dirty="0">
                          <a:solidFill>
                            <a:schemeClr val="tx1"/>
                          </a:solidFill>
                          <a:latin typeface="Arial" panose="020B0604020202020204" pitchFamily="34" charset="0"/>
                          <a:ea typeface="+mn-ea"/>
                          <a:cs typeface="Arial" panose="020B0604020202020204" pitchFamily="34" charset="0"/>
                        </a:rPr>
                        <a:t>and the chemotherapeutic agents 5-fluorouracil and irinotecan,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should be considered as risk factors for fatty liver disease and decisions to continue or withdraw the medication relies upon the benefits of the treatment against the risk of progressive liver disease</a:t>
                      </a:r>
                      <a:endParaRPr kumimoji="0" lang="it-IT" sz="16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Extrapolation from level 1 studies</a:t>
                      </a: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54" name="Group 53">
            <a:extLst>
              <a:ext uri="{FF2B5EF4-FFF2-40B4-BE49-F238E27FC236}">
                <a16:creationId xmlns:a16="http://schemas.microsoft.com/office/drawing/2014/main" id="{BEE4A200-ADE6-46FB-AA73-02C40119A84B}"/>
              </a:ext>
            </a:extLst>
          </p:cNvPr>
          <p:cNvGrpSpPr/>
          <p:nvPr/>
        </p:nvGrpSpPr>
        <p:grpSpPr>
          <a:xfrm>
            <a:off x="8053166" y="4147591"/>
            <a:ext cx="3693418" cy="276999"/>
            <a:chOff x="4262958" y="3212976"/>
            <a:chExt cx="3693418" cy="276999"/>
          </a:xfrm>
        </p:grpSpPr>
        <p:sp>
          <p:nvSpPr>
            <p:cNvPr id="55" name="Rectangle 54">
              <a:extLst>
                <a:ext uri="{FF2B5EF4-FFF2-40B4-BE49-F238E27FC236}">
                  <a16:creationId xmlns:a16="http://schemas.microsoft.com/office/drawing/2014/main" id="{07709CE3-FF35-4B29-9EAC-E33372D6303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6" name="Rectangle 55">
              <a:extLst>
                <a:ext uri="{FF2B5EF4-FFF2-40B4-BE49-F238E27FC236}">
                  <a16:creationId xmlns:a16="http://schemas.microsoft.com/office/drawing/2014/main" id="{8F208C4B-7B8D-48AE-8E25-B4EFCEC736E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7" name="TextBox 56">
              <a:extLst>
                <a:ext uri="{FF2B5EF4-FFF2-40B4-BE49-F238E27FC236}">
                  <a16:creationId xmlns:a16="http://schemas.microsoft.com/office/drawing/2014/main" id="{35A74776-371B-4E82-B130-417170D552E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58" name="TextBox 57">
              <a:extLst>
                <a:ext uri="{FF2B5EF4-FFF2-40B4-BE49-F238E27FC236}">
                  <a16:creationId xmlns:a16="http://schemas.microsoft.com/office/drawing/2014/main" id="{376F6F91-1791-4A2E-B055-08AC9C89948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0AD9F4EF-4E3F-4A81-BBF7-5D20A04664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168656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br>
              <a:rPr lang="en-US" dirty="0"/>
            </a:br>
            <a:r>
              <a:rPr lang="en-US" dirty="0"/>
              <a:t>Specific phenotypes: Nodular regenerative hyperplasia</a:t>
            </a:r>
            <a:br>
              <a:rPr lang="en-US" dirty="0"/>
            </a:b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pPr lvl="0">
              <a:buClr>
                <a:srgbClr val="004B87"/>
              </a:buClr>
            </a:pPr>
            <a:r>
              <a:rPr lang="en-US" dirty="0"/>
              <a:t>1. Vernier-</a:t>
            </a:r>
            <a:r>
              <a:rPr lang="en-US" dirty="0" err="1"/>
              <a:t>Massouille</a:t>
            </a:r>
            <a:r>
              <a:rPr lang="en-US" dirty="0"/>
              <a:t> G, et al. Gut 2007;56:1404–9.</a:t>
            </a:r>
            <a:br>
              <a:rPr lang="en-US" dirty="0"/>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23" name="Content Placeholder 22">
            <a:extLst>
              <a:ext uri="{FF2B5EF4-FFF2-40B4-BE49-F238E27FC236}">
                <a16:creationId xmlns:a16="http://schemas.microsoft.com/office/drawing/2014/main" id="{413DBC1F-49F2-48EA-95CB-DAC93B4C48DB}"/>
              </a:ext>
            </a:extLst>
          </p:cNvPr>
          <p:cNvSpPr>
            <a:spLocks noGrp="1"/>
          </p:cNvSpPr>
          <p:nvPr>
            <p:ph sz="half" idx="1"/>
          </p:nvPr>
        </p:nvSpPr>
        <p:spPr/>
        <p:txBody>
          <a:bodyPr/>
          <a:lstStyle/>
          <a:p>
            <a:r>
              <a:rPr lang="en-US" dirty="0"/>
              <a:t>Drugs can injure endothelial cells of sinusoids and portal venules</a:t>
            </a:r>
            <a:r>
              <a:rPr lang="en-US" baseline="30000" dirty="0"/>
              <a:t>1</a:t>
            </a:r>
          </a:p>
          <a:p>
            <a:r>
              <a:rPr lang="en-GB" dirty="0"/>
              <a:t>Wide spread vascular changes lead to diffuse nodularity within the hepatic parenchyma</a:t>
            </a:r>
          </a:p>
          <a:p>
            <a:pPr lvl="1"/>
            <a:r>
              <a:rPr lang="en-GB" dirty="0"/>
              <a:t>Withdrawal of associated medication has been shown to lead to histological resolution </a:t>
            </a:r>
          </a:p>
          <a:p>
            <a:r>
              <a:rPr lang="en-GB" dirty="0"/>
              <a:t>Otherwise, management is focused on surveillance and prevention of manifestations of </a:t>
            </a:r>
            <a:br>
              <a:rPr lang="en-GB" dirty="0"/>
            </a:br>
            <a:r>
              <a:rPr lang="en-GB" dirty="0"/>
              <a:t>portal hypertension</a:t>
            </a:r>
          </a:p>
        </p:txBody>
      </p:sp>
      <p:graphicFrame>
        <p:nvGraphicFramePr>
          <p:cNvPr id="26" name="Table 25">
            <a:extLst>
              <a:ext uri="{FF2B5EF4-FFF2-40B4-BE49-F238E27FC236}">
                <a16:creationId xmlns:a16="http://schemas.microsoft.com/office/drawing/2014/main" id="{C3F80EFD-FBDE-46EC-9725-6DAC4A33954C}"/>
              </a:ext>
            </a:extLst>
          </p:cNvPr>
          <p:cNvGraphicFramePr>
            <a:graphicFrameLocks noGrp="1"/>
          </p:cNvGraphicFramePr>
          <p:nvPr>
            <p:extLst>
              <p:ext uri="{D42A27DB-BD31-4B8C-83A1-F6EECF244321}">
                <p14:modId xmlns:p14="http://schemas.microsoft.com/office/powerpoint/2010/main" val="3092264561"/>
              </p:ext>
            </p:extLst>
          </p:nvPr>
        </p:nvGraphicFramePr>
        <p:xfrm>
          <a:off x="423848" y="4062693"/>
          <a:ext cx="11322737" cy="894960"/>
        </p:xfrm>
        <a:graphic>
          <a:graphicData uri="http://schemas.openxmlformats.org/drawingml/2006/table">
            <a:tbl>
              <a:tblPr firstRow="1" bandRow="1">
                <a:tableStyleId>{5C22544A-7EE6-4342-B048-85BDC9FD1C3A}</a:tableStyleId>
              </a:tblPr>
              <a:tblGrid>
                <a:gridCol w="8438056">
                  <a:extLst>
                    <a:ext uri="{9D8B030D-6E8A-4147-A177-3AD203B41FA5}">
                      <a16:colId xmlns:a16="http://schemas.microsoft.com/office/drawing/2014/main" val="20001"/>
                    </a:ext>
                  </a:extLst>
                </a:gridCol>
                <a:gridCol w="1877519">
                  <a:extLst>
                    <a:ext uri="{9D8B030D-6E8A-4147-A177-3AD203B41FA5}">
                      <a16:colId xmlns:a16="http://schemas.microsoft.com/office/drawing/2014/main" val="20002"/>
                    </a:ext>
                  </a:extLst>
                </a:gridCol>
                <a:gridCol w="1007162">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GB" sz="1600" b="0" kern="1200" dirty="0">
                          <a:solidFill>
                            <a:schemeClr val="tx1"/>
                          </a:solidFill>
                          <a:latin typeface="Arial" panose="020B0604020202020204" pitchFamily="34" charset="0"/>
                          <a:ea typeface="+mn-ea"/>
                          <a:cs typeface="Arial" panose="020B0604020202020204" pitchFamily="34" charset="0"/>
                        </a:rPr>
                        <a:t>Drugs may be considered as risk factors for nodular regenerative hyperplasia and when possible it is suggested that the specific drug that has been associated is withdrawn</a:t>
                      </a:r>
                      <a:endParaRPr lang="en-US" sz="16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Extrapolation level 4 studies </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D</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27" name="Group 26">
            <a:extLst>
              <a:ext uri="{FF2B5EF4-FFF2-40B4-BE49-F238E27FC236}">
                <a16:creationId xmlns:a16="http://schemas.microsoft.com/office/drawing/2014/main" id="{31D47716-85F6-4BF6-BDE6-7ED45EACFC78}"/>
              </a:ext>
            </a:extLst>
          </p:cNvPr>
          <p:cNvGrpSpPr/>
          <p:nvPr/>
        </p:nvGrpSpPr>
        <p:grpSpPr>
          <a:xfrm>
            <a:off x="8053166" y="4062694"/>
            <a:ext cx="3693418" cy="276999"/>
            <a:chOff x="4262958" y="3212976"/>
            <a:chExt cx="3693418" cy="276999"/>
          </a:xfrm>
        </p:grpSpPr>
        <p:sp>
          <p:nvSpPr>
            <p:cNvPr id="28" name="Rectangle 27">
              <a:extLst>
                <a:ext uri="{FF2B5EF4-FFF2-40B4-BE49-F238E27FC236}">
                  <a16:creationId xmlns:a16="http://schemas.microsoft.com/office/drawing/2014/main" id="{284EE1CB-CFEA-43C6-B362-20B3FC1EEB2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9" name="Rectangle 28">
              <a:extLst>
                <a:ext uri="{FF2B5EF4-FFF2-40B4-BE49-F238E27FC236}">
                  <a16:creationId xmlns:a16="http://schemas.microsoft.com/office/drawing/2014/main" id="{CA761E84-FD84-4231-AA3B-8E51B314C57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526F8216-119E-4E46-BD0C-0E2B30298A2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31" name="TextBox 30">
              <a:extLst>
                <a:ext uri="{FF2B5EF4-FFF2-40B4-BE49-F238E27FC236}">
                  <a16:creationId xmlns:a16="http://schemas.microsoft.com/office/drawing/2014/main" id="{D43FD55B-9E32-4584-913D-8C4C7E3F75C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A2BF6AA4-ADD6-4847-B292-593791C9C25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418633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highlight>
                <a:srgbClr val="FFFF00"/>
              </a:highlight>
            </a:endParaRPr>
          </a:p>
        </p:txBody>
      </p:sp>
      <p:sp>
        <p:nvSpPr>
          <p:cNvPr id="3" name="Content Placeholder 2"/>
          <p:cNvSpPr>
            <a:spLocks noGrp="1"/>
          </p:cNvSpPr>
          <p:nvPr>
            <p:ph sz="half" idx="11"/>
          </p:nvPr>
        </p:nvSpPr>
        <p:spPr>
          <a:xfrm>
            <a:off x="425752" y="1340768"/>
            <a:ext cx="5572800" cy="4735568"/>
          </a:xfrm>
        </p:spPr>
        <p:txBody>
          <a:bodyPr>
            <a:normAutofit/>
          </a:bodyPr>
          <a:lstStyle/>
          <a:p>
            <a:r>
              <a:rPr lang="en-US" b="1" dirty="0"/>
              <a:t>Chair</a:t>
            </a:r>
            <a:r>
              <a:rPr lang="en-US" dirty="0"/>
              <a:t> </a:t>
            </a:r>
          </a:p>
          <a:p>
            <a:pPr lvl="1"/>
            <a:r>
              <a:rPr lang="en-US" sz="2000" dirty="0"/>
              <a:t>Raul J Andrade</a:t>
            </a:r>
          </a:p>
          <a:p>
            <a:endParaRPr lang="en-US" dirty="0"/>
          </a:p>
          <a:p>
            <a:r>
              <a:rPr lang="en-US" b="1" dirty="0"/>
              <a:t>Panel members</a:t>
            </a:r>
            <a:r>
              <a:rPr lang="en-US" dirty="0"/>
              <a:t> </a:t>
            </a:r>
          </a:p>
          <a:p>
            <a:pPr lvl="1"/>
            <a:r>
              <a:rPr lang="it-IT" sz="2000" dirty="0"/>
              <a:t>Guruprasad P Aithal, Einar S Björnsson,</a:t>
            </a:r>
            <a:br>
              <a:rPr lang="it-IT" sz="2000" dirty="0"/>
            </a:br>
            <a:r>
              <a:rPr lang="it-IT" sz="2000" dirty="0"/>
              <a:t>Neil Kaplowitz, Gerd A Kullak-Ublick, Dominique Larrey</a:t>
            </a:r>
            <a:r>
              <a:rPr lang="en-US" sz="2000" dirty="0"/>
              <a:t>; Tom Hemming Karlsen (EASL Governing Board Representative)</a:t>
            </a:r>
          </a:p>
          <a:p>
            <a:endParaRPr lang="en-US" dirty="0"/>
          </a:p>
          <a:p>
            <a:r>
              <a:rPr lang="en-US" b="1" dirty="0"/>
              <a:t>Reviewers</a:t>
            </a:r>
            <a:r>
              <a:rPr lang="en-US" dirty="0"/>
              <a:t> </a:t>
            </a:r>
          </a:p>
          <a:p>
            <a:pPr lvl="1"/>
            <a:r>
              <a:rPr lang="en-US" sz="2000" dirty="0"/>
              <a:t>EASL Governing Board, Didier Samuel, Tom </a:t>
            </a:r>
            <a:r>
              <a:rPr lang="en-US" sz="2000" dirty="0" err="1"/>
              <a:t>Lüdde</a:t>
            </a:r>
            <a:r>
              <a:rPr lang="en-US" sz="2000" dirty="0"/>
              <a:t>, Naga </a:t>
            </a:r>
            <a:r>
              <a:rPr lang="en-US" sz="2000" dirty="0" err="1"/>
              <a:t>Chalasani</a:t>
            </a:r>
            <a:endParaRPr lang="it-IT" sz="2000" dirty="0"/>
          </a:p>
        </p:txBody>
      </p:sp>
      <p:pic>
        <p:nvPicPr>
          <p:cNvPr id="8" name="Content Placeholder 7">
            <a:extLst>
              <a:ext uri="{FF2B5EF4-FFF2-40B4-BE49-F238E27FC236}">
                <a16:creationId xmlns:a16="http://schemas.microsoft.com/office/drawing/2014/main" id="{E3BB2BBC-85B1-4BB4-9206-2D8BAF434DAA}"/>
              </a:ext>
            </a:extLst>
          </p:cNvPr>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7398753" y="1341438"/>
            <a:ext cx="3161881" cy="4621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520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br>
              <a:rPr lang="en-US" dirty="0"/>
            </a:br>
            <a:r>
              <a:rPr lang="en-US" dirty="0"/>
              <a:t>Specific phenotypes: Liver </a:t>
            </a:r>
            <a:r>
              <a:rPr lang="en-US" dirty="0" err="1"/>
              <a:t>tumours</a:t>
            </a:r>
            <a:br>
              <a:rPr lang="en-US" dirty="0"/>
            </a:b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pPr lvl="0"/>
            <a:br>
              <a:rPr lang="en-US" dirty="0"/>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17" name="Content Placeholder 16">
            <a:extLst>
              <a:ext uri="{FF2B5EF4-FFF2-40B4-BE49-F238E27FC236}">
                <a16:creationId xmlns:a16="http://schemas.microsoft.com/office/drawing/2014/main" id="{98471969-1E86-44F7-A415-F6588EDA441A}"/>
              </a:ext>
            </a:extLst>
          </p:cNvPr>
          <p:cNvSpPr>
            <a:spLocks noGrp="1"/>
          </p:cNvSpPr>
          <p:nvPr>
            <p:ph sz="half" idx="1"/>
          </p:nvPr>
        </p:nvSpPr>
        <p:spPr/>
        <p:txBody>
          <a:bodyPr/>
          <a:lstStyle/>
          <a:p>
            <a:r>
              <a:rPr lang="en-US" dirty="0"/>
              <a:t>Causal association between hormonal therapy and liver </a:t>
            </a:r>
            <a:r>
              <a:rPr lang="en-US" dirty="0" err="1"/>
              <a:t>tumours</a:t>
            </a:r>
            <a:r>
              <a:rPr lang="en-US" dirty="0"/>
              <a:t> is supported by epidemiological data</a:t>
            </a:r>
          </a:p>
          <a:p>
            <a:endParaRPr lang="en-GB" dirty="0"/>
          </a:p>
        </p:txBody>
      </p:sp>
      <p:graphicFrame>
        <p:nvGraphicFramePr>
          <p:cNvPr id="24" name="Table 23">
            <a:extLst>
              <a:ext uri="{FF2B5EF4-FFF2-40B4-BE49-F238E27FC236}">
                <a16:creationId xmlns:a16="http://schemas.microsoft.com/office/drawing/2014/main" id="{46DD5165-F6C3-4A2B-936D-C3564DF70A63}"/>
              </a:ext>
            </a:extLst>
          </p:cNvPr>
          <p:cNvGraphicFramePr>
            <a:graphicFrameLocks noGrp="1"/>
          </p:cNvGraphicFramePr>
          <p:nvPr>
            <p:extLst>
              <p:ext uri="{D42A27DB-BD31-4B8C-83A1-F6EECF244321}">
                <p14:modId xmlns:p14="http://schemas.microsoft.com/office/powerpoint/2010/main" val="2079959353"/>
              </p:ext>
            </p:extLst>
          </p:nvPr>
        </p:nvGraphicFramePr>
        <p:xfrm>
          <a:off x="423848" y="2211663"/>
          <a:ext cx="11342400" cy="1474080"/>
        </p:xfrm>
        <a:graphic>
          <a:graphicData uri="http://schemas.openxmlformats.org/drawingml/2006/table">
            <a:tbl>
              <a:tblPr firstRow="1" bandRow="1">
                <a:tableStyleId>{5C22544A-7EE6-4342-B048-85BDC9FD1C3A}</a:tableStyleId>
              </a:tblPr>
              <a:tblGrid>
                <a:gridCol w="9277992">
                  <a:extLst>
                    <a:ext uri="{9D8B030D-6E8A-4147-A177-3AD203B41FA5}">
                      <a16:colId xmlns:a16="http://schemas.microsoft.com/office/drawing/2014/main" val="20001"/>
                    </a:ext>
                  </a:extLst>
                </a:gridCol>
                <a:gridCol w="2064408">
                  <a:extLst>
                    <a:ext uri="{9D8B030D-6E8A-4147-A177-3AD203B41FA5}">
                      <a16:colId xmlns:a16="http://schemas.microsoft.com/office/drawing/2014/main" val="20002"/>
                    </a:ext>
                  </a:extLst>
                </a:gridCol>
              </a:tblGrid>
              <a:tr h="0">
                <a:tc gridSpan="2">
                  <a:txBody>
                    <a:bodyPr/>
                    <a:lstStyle/>
                    <a:p>
                      <a:r>
                        <a:rPr lang="en-GB" sz="1600" dirty="0">
                          <a:solidFill>
                            <a:schemeClr val="bg1"/>
                          </a:solidFill>
                          <a:latin typeface="Arial" panose="020B0604020202020204" pitchFamily="34" charset="0"/>
                          <a:cs typeface="Arial" panose="020B0604020202020204" pitchFamily="34" charset="0"/>
                        </a:rPr>
                        <a:t>Statements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293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baseline="0" noProof="0" dirty="0">
                          <a:solidFill>
                            <a:schemeClr val="tx2"/>
                          </a:solidFill>
                          <a:latin typeface="Arial" panose="020B0604020202020204" pitchFamily="34" charset="0"/>
                          <a:ea typeface="+mn-ea"/>
                          <a:cs typeface="Arial" panose="020B0604020202020204" pitchFamily="34" charset="0"/>
                        </a:rPr>
                        <a:t>Oral contraceptives </a:t>
                      </a: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may be considered risk factors for the development of liver </a:t>
                      </a:r>
                      <a:r>
                        <a:rPr kumimoji="0" lang="en-US" sz="160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tumours</a:t>
                      </a:r>
                      <a:endParaRPr kumimoji="0" lang="it-IT" sz="16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Consistent level 2 studies </a:t>
                      </a: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44210">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600" b="1" kern="1200" baseline="0" dirty="0">
                          <a:solidFill>
                            <a:schemeClr val="tx2"/>
                          </a:solidFill>
                          <a:latin typeface="Arial" panose="020B0604020202020204" pitchFamily="34" charset="0"/>
                          <a:ea typeface="+mn-ea"/>
                          <a:cs typeface="Arial" panose="020B0604020202020204" pitchFamily="34" charset="0"/>
                        </a:rPr>
                        <a:t>Androgens and androgenic steroids</a:t>
                      </a:r>
                      <a:r>
                        <a:rPr lang="en-US" sz="1600" b="0" dirty="0">
                          <a:solidFill>
                            <a:schemeClr val="tx1"/>
                          </a:solidFill>
                          <a:latin typeface="Arial" panose="020B0604020202020204" pitchFamily="34" charset="0"/>
                          <a:cs typeface="Arial" panose="020B0604020202020204" pitchFamily="34" charset="0"/>
                        </a:rPr>
                        <a:t> </a:t>
                      </a:r>
                      <a:r>
                        <a:rPr lang="en-GB" sz="1600" b="0" dirty="0">
                          <a:solidFill>
                            <a:schemeClr val="tx1"/>
                          </a:solidFill>
                          <a:latin typeface="Arial" panose="020B0604020202020204" pitchFamily="34" charset="0"/>
                          <a:cs typeface="Arial" panose="020B0604020202020204" pitchFamily="34" charset="0"/>
                        </a:rPr>
                        <a:t>particularly in the context of treating bone marrow failure, may be considered risk factors for the development of liver tumours</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Level 5</a:t>
                      </a: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0FD33630-3B6A-4F98-AC81-C71D15CB9749}"/>
              </a:ext>
            </a:extLst>
          </p:cNvPr>
          <p:cNvGraphicFramePr>
            <a:graphicFrameLocks noGrp="1"/>
          </p:cNvGraphicFramePr>
          <p:nvPr>
            <p:extLst>
              <p:ext uri="{D42A27DB-BD31-4B8C-83A1-F6EECF244321}">
                <p14:modId xmlns:p14="http://schemas.microsoft.com/office/powerpoint/2010/main" val="147502214"/>
              </p:ext>
            </p:extLst>
          </p:nvPr>
        </p:nvGraphicFramePr>
        <p:xfrm>
          <a:off x="423848" y="4112831"/>
          <a:ext cx="11322737" cy="894960"/>
        </p:xfrm>
        <a:graphic>
          <a:graphicData uri="http://schemas.openxmlformats.org/drawingml/2006/table">
            <a:tbl>
              <a:tblPr firstRow="1" bandRow="1">
                <a:tableStyleId>{5C22544A-7EE6-4342-B048-85BDC9FD1C3A}</a:tableStyleId>
              </a:tblPr>
              <a:tblGrid>
                <a:gridCol w="8438056">
                  <a:extLst>
                    <a:ext uri="{9D8B030D-6E8A-4147-A177-3AD203B41FA5}">
                      <a16:colId xmlns:a16="http://schemas.microsoft.com/office/drawing/2014/main" val="20001"/>
                    </a:ext>
                  </a:extLst>
                </a:gridCol>
                <a:gridCol w="1877519">
                  <a:extLst>
                    <a:ext uri="{9D8B030D-6E8A-4147-A177-3AD203B41FA5}">
                      <a16:colId xmlns:a16="http://schemas.microsoft.com/office/drawing/2014/main" val="20002"/>
                    </a:ext>
                  </a:extLst>
                </a:gridCol>
                <a:gridCol w="1007162">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035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kern="1200" baseline="0" noProof="0" dirty="0">
                          <a:solidFill>
                            <a:schemeClr val="tx1"/>
                          </a:solidFill>
                          <a:latin typeface="Arial" panose="020B0604020202020204" pitchFamily="34" charset="0"/>
                          <a:ea typeface="+mn-ea"/>
                          <a:cs typeface="Arial" panose="020B0604020202020204" pitchFamily="34" charset="0"/>
                        </a:rPr>
                        <a:t>Withdrawal of medications is suggested where possible with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kern="1200" baseline="0" noProof="0" dirty="0">
                          <a:solidFill>
                            <a:schemeClr val="tx1"/>
                          </a:solidFill>
                          <a:latin typeface="Arial" panose="020B0604020202020204" pitchFamily="34" charset="0"/>
                          <a:ea typeface="+mn-ea"/>
                          <a:cs typeface="Arial" panose="020B0604020202020204" pitchFamily="34" charset="0"/>
                        </a:rPr>
                        <a:t>continued monitoring until regression of adenoma or definitive treatment</a:t>
                      </a:r>
                      <a:endParaRPr kumimoji="0" lang="it-IT" sz="16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Inconsistent level 4 evidence </a:t>
                      </a: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D</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25" name="Group 24">
            <a:extLst>
              <a:ext uri="{FF2B5EF4-FFF2-40B4-BE49-F238E27FC236}">
                <a16:creationId xmlns:a16="http://schemas.microsoft.com/office/drawing/2014/main" id="{EBDC95D4-062F-4CAF-B501-81931EFBA8E0}"/>
              </a:ext>
            </a:extLst>
          </p:cNvPr>
          <p:cNvGrpSpPr/>
          <p:nvPr/>
        </p:nvGrpSpPr>
        <p:grpSpPr>
          <a:xfrm>
            <a:off x="8053166" y="4112832"/>
            <a:ext cx="3693418" cy="276999"/>
            <a:chOff x="4262958" y="3212976"/>
            <a:chExt cx="3693418" cy="276999"/>
          </a:xfrm>
        </p:grpSpPr>
        <p:sp>
          <p:nvSpPr>
            <p:cNvPr id="26" name="Rectangle 25">
              <a:extLst>
                <a:ext uri="{FF2B5EF4-FFF2-40B4-BE49-F238E27FC236}">
                  <a16:creationId xmlns:a16="http://schemas.microsoft.com/office/drawing/2014/main" id="{CF01925D-58CE-4936-86F7-01EEA997C4C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Rectangle 26">
              <a:extLst>
                <a:ext uri="{FF2B5EF4-FFF2-40B4-BE49-F238E27FC236}">
                  <a16:creationId xmlns:a16="http://schemas.microsoft.com/office/drawing/2014/main" id="{F2A328FE-1990-4654-AF75-76575779417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B9ACBFBB-BD0A-4086-8068-FA179D81F86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9" name="TextBox 28">
              <a:extLst>
                <a:ext uri="{FF2B5EF4-FFF2-40B4-BE49-F238E27FC236}">
                  <a16:creationId xmlns:a16="http://schemas.microsoft.com/office/drawing/2014/main" id="{B5CEB0AA-041E-45BF-BE17-EAA46E242B2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1EFD6B3D-9716-4CE8-8EAD-96CFDA1074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568844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Future prospects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New biomarkers</a:t>
            </a:r>
          </a:p>
          <a:p>
            <a:r>
              <a:rPr lang="en-GB" dirty="0"/>
              <a:t>Unresolved issues</a:t>
            </a:r>
          </a:p>
          <a:p>
            <a:r>
              <a:rPr lang="en-GB" dirty="0"/>
              <a:t>Unmet needs</a:t>
            </a:r>
          </a:p>
        </p:txBody>
      </p:sp>
    </p:spTree>
    <p:extLst>
      <p:ext uri="{BB962C8B-B14F-4D97-AF65-F5344CB8AC3E}">
        <p14:creationId xmlns:p14="http://schemas.microsoft.com/office/powerpoint/2010/main" val="137482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Beyond serum ALT: Exploratory circulating biomarkers for DILI</a:t>
            </a:r>
            <a:endParaRPr lang="de-CH" dirty="0"/>
          </a:p>
        </p:txBody>
      </p:sp>
      <p:sp>
        <p:nvSpPr>
          <p:cNvPr id="11" name="Text Placeholder 10">
            <a:extLst>
              <a:ext uri="{FF2B5EF4-FFF2-40B4-BE49-F238E27FC236}">
                <a16:creationId xmlns:a16="http://schemas.microsoft.com/office/drawing/2014/main" id="{A43EE691-6B72-448B-8839-A7EF3B6AFDF3}"/>
              </a:ext>
            </a:extLst>
          </p:cNvPr>
          <p:cNvSpPr>
            <a:spLocks noGrp="1"/>
          </p:cNvSpPr>
          <p:nvPr>
            <p:ph type="body" sz="quarter" idx="10"/>
          </p:nvPr>
        </p:nvSpPr>
        <p:spPr/>
        <p:txBody>
          <a:bodyPr/>
          <a:lstStyle/>
          <a:p>
            <a:r>
              <a:rPr lang="en-GB" dirty="0" err="1"/>
              <a:t>Kullak-Ublick</a:t>
            </a:r>
            <a:r>
              <a:rPr lang="en-GB" dirty="0"/>
              <a:t> G. DILI Conference XVII, 2017; </a:t>
            </a:r>
            <a:r>
              <a:rPr lang="de-CH" dirty="0"/>
              <a:t>Session IV.</a:t>
            </a:r>
            <a:br>
              <a:rPr lang="de-CH" dirty="0"/>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60" name="Freeform 25"/>
          <p:cNvSpPr>
            <a:spLocks/>
          </p:cNvSpPr>
          <p:nvPr/>
        </p:nvSpPr>
        <p:spPr bwMode="auto">
          <a:xfrm>
            <a:off x="3344916" y="2481999"/>
            <a:ext cx="4094466" cy="2276416"/>
          </a:xfrm>
          <a:custGeom>
            <a:avLst/>
            <a:gdLst/>
            <a:ahLst/>
            <a:cxnLst>
              <a:cxn ang="0">
                <a:pos x="0" y="371"/>
              </a:cxn>
              <a:cxn ang="0">
                <a:pos x="371" y="0"/>
              </a:cxn>
              <a:cxn ang="0">
                <a:pos x="371" y="0"/>
              </a:cxn>
              <a:cxn ang="0">
                <a:pos x="371" y="0"/>
              </a:cxn>
              <a:cxn ang="0">
                <a:pos x="7246" y="0"/>
              </a:cxn>
              <a:cxn ang="0">
                <a:pos x="7246" y="0"/>
              </a:cxn>
              <a:cxn ang="0">
                <a:pos x="7616" y="371"/>
              </a:cxn>
              <a:cxn ang="0">
                <a:pos x="7616" y="371"/>
              </a:cxn>
              <a:cxn ang="0">
                <a:pos x="7616" y="371"/>
              </a:cxn>
              <a:cxn ang="0">
                <a:pos x="7616" y="3582"/>
              </a:cxn>
              <a:cxn ang="0">
                <a:pos x="7616" y="3582"/>
              </a:cxn>
              <a:cxn ang="0">
                <a:pos x="7246" y="3952"/>
              </a:cxn>
              <a:cxn ang="0">
                <a:pos x="7246" y="3952"/>
              </a:cxn>
              <a:cxn ang="0">
                <a:pos x="7246" y="3952"/>
              </a:cxn>
              <a:cxn ang="0">
                <a:pos x="371" y="3952"/>
              </a:cxn>
              <a:cxn ang="0">
                <a:pos x="371" y="3952"/>
              </a:cxn>
              <a:cxn ang="0">
                <a:pos x="0" y="3582"/>
              </a:cxn>
              <a:cxn ang="0">
                <a:pos x="0" y="3582"/>
              </a:cxn>
              <a:cxn ang="0">
                <a:pos x="0" y="371"/>
              </a:cxn>
            </a:cxnLst>
            <a:rect l="0" t="0" r="r" b="b"/>
            <a:pathLst>
              <a:path w="7616" h="3952">
                <a:moveTo>
                  <a:pt x="0" y="371"/>
                </a:moveTo>
                <a:cubicBezTo>
                  <a:pt x="0" y="166"/>
                  <a:pt x="166" y="0"/>
                  <a:pt x="371" y="0"/>
                </a:cubicBezTo>
                <a:cubicBezTo>
                  <a:pt x="371" y="0"/>
                  <a:pt x="371" y="0"/>
                  <a:pt x="371" y="0"/>
                </a:cubicBezTo>
                <a:lnTo>
                  <a:pt x="371" y="0"/>
                </a:lnTo>
                <a:lnTo>
                  <a:pt x="7246" y="0"/>
                </a:lnTo>
                <a:lnTo>
                  <a:pt x="7246" y="0"/>
                </a:lnTo>
                <a:cubicBezTo>
                  <a:pt x="7451" y="0"/>
                  <a:pt x="7616" y="166"/>
                  <a:pt x="7616" y="371"/>
                </a:cubicBezTo>
                <a:cubicBezTo>
                  <a:pt x="7616" y="371"/>
                  <a:pt x="7616" y="371"/>
                  <a:pt x="7616" y="371"/>
                </a:cubicBezTo>
                <a:lnTo>
                  <a:pt x="7616" y="371"/>
                </a:lnTo>
                <a:lnTo>
                  <a:pt x="7616" y="3582"/>
                </a:lnTo>
                <a:lnTo>
                  <a:pt x="7616" y="3582"/>
                </a:lnTo>
                <a:cubicBezTo>
                  <a:pt x="7616" y="3787"/>
                  <a:pt x="7451" y="3952"/>
                  <a:pt x="7246" y="3952"/>
                </a:cubicBezTo>
                <a:cubicBezTo>
                  <a:pt x="7246" y="3952"/>
                  <a:pt x="7246" y="3952"/>
                  <a:pt x="7246" y="3952"/>
                </a:cubicBezTo>
                <a:lnTo>
                  <a:pt x="7246" y="3952"/>
                </a:lnTo>
                <a:lnTo>
                  <a:pt x="371" y="3952"/>
                </a:lnTo>
                <a:lnTo>
                  <a:pt x="371" y="3952"/>
                </a:lnTo>
                <a:cubicBezTo>
                  <a:pt x="166" y="3952"/>
                  <a:pt x="0" y="3787"/>
                  <a:pt x="0" y="3582"/>
                </a:cubicBezTo>
                <a:cubicBezTo>
                  <a:pt x="0" y="3582"/>
                  <a:pt x="0" y="3582"/>
                  <a:pt x="0" y="3582"/>
                </a:cubicBezTo>
                <a:lnTo>
                  <a:pt x="0" y="371"/>
                </a:lnTo>
                <a:close/>
              </a:path>
            </a:pathLst>
          </a:custGeom>
          <a:solidFill>
            <a:srgbClr val="EEEC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1" name="Freeform 26"/>
          <p:cNvSpPr>
            <a:spLocks noEditPoints="1"/>
          </p:cNvSpPr>
          <p:nvPr/>
        </p:nvSpPr>
        <p:spPr bwMode="auto">
          <a:xfrm>
            <a:off x="3328542" y="2464749"/>
            <a:ext cx="4110840" cy="2293666"/>
          </a:xfrm>
          <a:custGeom>
            <a:avLst/>
            <a:gdLst/>
            <a:ahLst/>
            <a:cxnLst>
              <a:cxn ang="0">
                <a:pos x="0" y="3166"/>
              </a:cxn>
              <a:cxn ang="0">
                <a:pos x="0" y="2462"/>
              </a:cxn>
              <a:cxn ang="0">
                <a:pos x="64" y="2014"/>
              </a:cxn>
              <a:cxn ang="0">
                <a:pos x="64" y="1822"/>
              </a:cxn>
              <a:cxn ang="0">
                <a:pos x="0" y="1374"/>
              </a:cxn>
              <a:cxn ang="0">
                <a:pos x="0" y="478"/>
              </a:cxn>
              <a:cxn ang="0">
                <a:pos x="49" y="215"/>
              </a:cxn>
              <a:cxn ang="0">
                <a:pos x="64" y="403"/>
              </a:cxn>
              <a:cxn ang="0">
                <a:pos x="319" y="10"/>
              </a:cxn>
              <a:cxn ang="0">
                <a:pos x="269" y="92"/>
              </a:cxn>
              <a:cxn ang="0">
                <a:pos x="451" y="64"/>
              </a:cxn>
              <a:cxn ang="0">
                <a:pos x="643" y="64"/>
              </a:cxn>
              <a:cxn ang="0">
                <a:pos x="1091" y="0"/>
              </a:cxn>
              <a:cxn ang="0">
                <a:pos x="1987" y="0"/>
              </a:cxn>
              <a:cxn ang="0">
                <a:pos x="2691" y="0"/>
              </a:cxn>
              <a:cxn ang="0">
                <a:pos x="3139" y="64"/>
              </a:cxn>
              <a:cxn ang="0">
                <a:pos x="3331" y="64"/>
              </a:cxn>
              <a:cxn ang="0">
                <a:pos x="3779" y="0"/>
              </a:cxn>
              <a:cxn ang="0">
                <a:pos x="4675" y="0"/>
              </a:cxn>
              <a:cxn ang="0">
                <a:pos x="5379" y="0"/>
              </a:cxn>
              <a:cxn ang="0">
                <a:pos x="5827" y="64"/>
              </a:cxn>
              <a:cxn ang="0">
                <a:pos x="6019" y="64"/>
              </a:cxn>
              <a:cxn ang="0">
                <a:pos x="6467" y="0"/>
              </a:cxn>
              <a:cxn ang="0">
                <a:pos x="7371" y="12"/>
              </a:cxn>
              <a:cxn ang="0">
                <a:pos x="7565" y="121"/>
              </a:cxn>
              <a:cxn ang="0">
                <a:pos x="7470" y="124"/>
              </a:cxn>
              <a:cxn ang="0">
                <a:pos x="7680" y="400"/>
              </a:cxn>
              <a:cxn ang="0">
                <a:pos x="7616" y="611"/>
              </a:cxn>
              <a:cxn ang="0">
                <a:pos x="7616" y="803"/>
              </a:cxn>
              <a:cxn ang="0">
                <a:pos x="7680" y="1251"/>
              </a:cxn>
              <a:cxn ang="0">
                <a:pos x="7680" y="2147"/>
              </a:cxn>
              <a:cxn ang="0">
                <a:pos x="7680" y="2851"/>
              </a:cxn>
              <a:cxn ang="0">
                <a:pos x="7616" y="3299"/>
              </a:cxn>
              <a:cxn ang="0">
                <a:pos x="7616" y="3491"/>
              </a:cxn>
              <a:cxn ang="0">
                <a:pos x="7594" y="3734"/>
              </a:cxn>
              <a:cxn ang="0">
                <a:pos x="7506" y="3946"/>
              </a:cxn>
              <a:cxn ang="0">
                <a:pos x="7282" y="4016"/>
              </a:cxn>
              <a:cxn ang="0">
                <a:pos x="7470" y="3893"/>
              </a:cxn>
              <a:cxn ang="0">
                <a:pos x="6831" y="3952"/>
              </a:cxn>
              <a:cxn ang="0">
                <a:pos x="6639" y="3952"/>
              </a:cxn>
              <a:cxn ang="0">
                <a:pos x="6191" y="4016"/>
              </a:cxn>
              <a:cxn ang="0">
                <a:pos x="5295" y="4016"/>
              </a:cxn>
              <a:cxn ang="0">
                <a:pos x="4591" y="4016"/>
              </a:cxn>
              <a:cxn ang="0">
                <a:pos x="4143" y="3952"/>
              </a:cxn>
              <a:cxn ang="0">
                <a:pos x="3951" y="3952"/>
              </a:cxn>
              <a:cxn ang="0">
                <a:pos x="3503" y="4016"/>
              </a:cxn>
              <a:cxn ang="0">
                <a:pos x="2607" y="4016"/>
              </a:cxn>
              <a:cxn ang="0">
                <a:pos x="1903" y="4016"/>
              </a:cxn>
              <a:cxn ang="0">
                <a:pos x="1455" y="3952"/>
              </a:cxn>
              <a:cxn ang="0">
                <a:pos x="1263" y="3952"/>
              </a:cxn>
              <a:cxn ang="0">
                <a:pos x="815" y="4016"/>
              </a:cxn>
              <a:cxn ang="0">
                <a:pos x="181" y="3950"/>
              </a:cxn>
              <a:cxn ang="0">
                <a:pos x="166" y="3856"/>
              </a:cxn>
              <a:cxn ang="0">
                <a:pos x="338" y="3947"/>
              </a:cxn>
              <a:cxn ang="0">
                <a:pos x="9" y="3693"/>
              </a:cxn>
              <a:cxn ang="0">
                <a:pos x="16" y="3719"/>
              </a:cxn>
            </a:cxnLst>
            <a:rect l="0" t="0" r="r" b="b"/>
            <a:pathLst>
              <a:path w="7680" h="4016">
                <a:moveTo>
                  <a:pt x="0" y="3614"/>
                </a:moveTo>
                <a:lnTo>
                  <a:pt x="0" y="3358"/>
                </a:lnTo>
                <a:lnTo>
                  <a:pt x="64" y="3358"/>
                </a:lnTo>
                <a:lnTo>
                  <a:pt x="64" y="3614"/>
                </a:lnTo>
                <a:lnTo>
                  <a:pt x="0" y="3614"/>
                </a:lnTo>
                <a:close/>
                <a:moveTo>
                  <a:pt x="0" y="3166"/>
                </a:moveTo>
                <a:lnTo>
                  <a:pt x="0" y="2910"/>
                </a:lnTo>
                <a:lnTo>
                  <a:pt x="64" y="2910"/>
                </a:lnTo>
                <a:lnTo>
                  <a:pt x="64" y="3166"/>
                </a:lnTo>
                <a:lnTo>
                  <a:pt x="0" y="3166"/>
                </a:lnTo>
                <a:close/>
                <a:moveTo>
                  <a:pt x="0" y="2718"/>
                </a:moveTo>
                <a:lnTo>
                  <a:pt x="0" y="2462"/>
                </a:lnTo>
                <a:lnTo>
                  <a:pt x="64" y="2462"/>
                </a:lnTo>
                <a:lnTo>
                  <a:pt x="64" y="2718"/>
                </a:lnTo>
                <a:lnTo>
                  <a:pt x="0" y="2718"/>
                </a:lnTo>
                <a:close/>
                <a:moveTo>
                  <a:pt x="0" y="2270"/>
                </a:moveTo>
                <a:lnTo>
                  <a:pt x="0" y="2014"/>
                </a:lnTo>
                <a:lnTo>
                  <a:pt x="64" y="2014"/>
                </a:lnTo>
                <a:lnTo>
                  <a:pt x="64" y="2270"/>
                </a:lnTo>
                <a:lnTo>
                  <a:pt x="0" y="2270"/>
                </a:lnTo>
                <a:close/>
                <a:moveTo>
                  <a:pt x="0" y="1822"/>
                </a:moveTo>
                <a:lnTo>
                  <a:pt x="0" y="1566"/>
                </a:lnTo>
                <a:lnTo>
                  <a:pt x="64" y="1566"/>
                </a:lnTo>
                <a:lnTo>
                  <a:pt x="64" y="1822"/>
                </a:lnTo>
                <a:lnTo>
                  <a:pt x="0" y="1822"/>
                </a:lnTo>
                <a:close/>
                <a:moveTo>
                  <a:pt x="0" y="1374"/>
                </a:moveTo>
                <a:lnTo>
                  <a:pt x="0" y="1118"/>
                </a:lnTo>
                <a:lnTo>
                  <a:pt x="64" y="1118"/>
                </a:lnTo>
                <a:lnTo>
                  <a:pt x="64" y="1374"/>
                </a:lnTo>
                <a:lnTo>
                  <a:pt x="0" y="1374"/>
                </a:lnTo>
                <a:close/>
                <a:moveTo>
                  <a:pt x="0" y="926"/>
                </a:moveTo>
                <a:lnTo>
                  <a:pt x="0" y="670"/>
                </a:lnTo>
                <a:lnTo>
                  <a:pt x="64" y="670"/>
                </a:lnTo>
                <a:lnTo>
                  <a:pt x="64" y="926"/>
                </a:lnTo>
                <a:lnTo>
                  <a:pt x="0" y="926"/>
                </a:lnTo>
                <a:close/>
                <a:moveTo>
                  <a:pt x="0" y="478"/>
                </a:moveTo>
                <a:lnTo>
                  <a:pt x="0" y="403"/>
                </a:lnTo>
                <a:lnTo>
                  <a:pt x="9" y="325"/>
                </a:lnTo>
                <a:cubicBezTo>
                  <a:pt x="9" y="323"/>
                  <a:pt x="9" y="321"/>
                  <a:pt x="10" y="319"/>
                </a:cubicBezTo>
                <a:lnTo>
                  <a:pt x="31" y="250"/>
                </a:lnTo>
                <a:cubicBezTo>
                  <a:pt x="31" y="248"/>
                  <a:pt x="32" y="246"/>
                  <a:pt x="33" y="244"/>
                </a:cubicBezTo>
                <a:lnTo>
                  <a:pt x="49" y="215"/>
                </a:lnTo>
                <a:lnTo>
                  <a:pt x="106" y="245"/>
                </a:lnTo>
                <a:lnTo>
                  <a:pt x="90" y="275"/>
                </a:lnTo>
                <a:lnTo>
                  <a:pt x="92" y="269"/>
                </a:lnTo>
                <a:lnTo>
                  <a:pt x="71" y="338"/>
                </a:lnTo>
                <a:lnTo>
                  <a:pt x="72" y="332"/>
                </a:lnTo>
                <a:lnTo>
                  <a:pt x="64" y="403"/>
                </a:lnTo>
                <a:lnTo>
                  <a:pt x="64" y="478"/>
                </a:lnTo>
                <a:lnTo>
                  <a:pt x="0" y="478"/>
                </a:lnTo>
                <a:close/>
                <a:moveTo>
                  <a:pt x="190" y="62"/>
                </a:moveTo>
                <a:lnTo>
                  <a:pt x="244" y="33"/>
                </a:lnTo>
                <a:cubicBezTo>
                  <a:pt x="246" y="32"/>
                  <a:pt x="248" y="31"/>
                  <a:pt x="250" y="31"/>
                </a:cubicBezTo>
                <a:lnTo>
                  <a:pt x="319" y="10"/>
                </a:lnTo>
                <a:cubicBezTo>
                  <a:pt x="321" y="9"/>
                  <a:pt x="323" y="9"/>
                  <a:pt x="325" y="9"/>
                </a:cubicBezTo>
                <a:lnTo>
                  <a:pt x="400" y="1"/>
                </a:lnTo>
                <a:lnTo>
                  <a:pt x="407" y="64"/>
                </a:lnTo>
                <a:lnTo>
                  <a:pt x="332" y="72"/>
                </a:lnTo>
                <a:lnTo>
                  <a:pt x="338" y="71"/>
                </a:lnTo>
                <a:lnTo>
                  <a:pt x="269" y="92"/>
                </a:lnTo>
                <a:lnTo>
                  <a:pt x="275" y="90"/>
                </a:lnTo>
                <a:lnTo>
                  <a:pt x="221" y="119"/>
                </a:lnTo>
                <a:lnTo>
                  <a:pt x="190" y="62"/>
                </a:lnTo>
                <a:close/>
                <a:moveTo>
                  <a:pt x="403" y="0"/>
                </a:moveTo>
                <a:lnTo>
                  <a:pt x="451" y="0"/>
                </a:lnTo>
                <a:lnTo>
                  <a:pt x="451" y="64"/>
                </a:lnTo>
                <a:lnTo>
                  <a:pt x="403" y="64"/>
                </a:lnTo>
                <a:lnTo>
                  <a:pt x="403" y="0"/>
                </a:lnTo>
                <a:close/>
                <a:moveTo>
                  <a:pt x="643" y="0"/>
                </a:moveTo>
                <a:lnTo>
                  <a:pt x="899" y="0"/>
                </a:lnTo>
                <a:lnTo>
                  <a:pt x="899" y="64"/>
                </a:lnTo>
                <a:lnTo>
                  <a:pt x="643" y="64"/>
                </a:lnTo>
                <a:lnTo>
                  <a:pt x="643" y="0"/>
                </a:lnTo>
                <a:close/>
                <a:moveTo>
                  <a:pt x="1091" y="0"/>
                </a:moveTo>
                <a:lnTo>
                  <a:pt x="1347" y="0"/>
                </a:lnTo>
                <a:lnTo>
                  <a:pt x="1347" y="64"/>
                </a:lnTo>
                <a:lnTo>
                  <a:pt x="1091" y="64"/>
                </a:lnTo>
                <a:lnTo>
                  <a:pt x="1091" y="0"/>
                </a:lnTo>
                <a:close/>
                <a:moveTo>
                  <a:pt x="1539" y="0"/>
                </a:moveTo>
                <a:lnTo>
                  <a:pt x="1795" y="0"/>
                </a:lnTo>
                <a:lnTo>
                  <a:pt x="1795" y="64"/>
                </a:lnTo>
                <a:lnTo>
                  <a:pt x="1539" y="64"/>
                </a:lnTo>
                <a:lnTo>
                  <a:pt x="1539" y="0"/>
                </a:lnTo>
                <a:close/>
                <a:moveTo>
                  <a:pt x="1987" y="0"/>
                </a:moveTo>
                <a:lnTo>
                  <a:pt x="2243" y="0"/>
                </a:lnTo>
                <a:lnTo>
                  <a:pt x="2243" y="64"/>
                </a:lnTo>
                <a:lnTo>
                  <a:pt x="1987" y="64"/>
                </a:lnTo>
                <a:lnTo>
                  <a:pt x="1987" y="0"/>
                </a:lnTo>
                <a:close/>
                <a:moveTo>
                  <a:pt x="2435" y="0"/>
                </a:moveTo>
                <a:lnTo>
                  <a:pt x="2691" y="0"/>
                </a:lnTo>
                <a:lnTo>
                  <a:pt x="2691" y="64"/>
                </a:lnTo>
                <a:lnTo>
                  <a:pt x="2435" y="64"/>
                </a:lnTo>
                <a:lnTo>
                  <a:pt x="2435" y="0"/>
                </a:lnTo>
                <a:close/>
                <a:moveTo>
                  <a:pt x="2883" y="0"/>
                </a:moveTo>
                <a:lnTo>
                  <a:pt x="3139" y="0"/>
                </a:lnTo>
                <a:lnTo>
                  <a:pt x="3139" y="64"/>
                </a:lnTo>
                <a:lnTo>
                  <a:pt x="2883" y="64"/>
                </a:lnTo>
                <a:lnTo>
                  <a:pt x="2883" y="0"/>
                </a:lnTo>
                <a:close/>
                <a:moveTo>
                  <a:pt x="3331" y="0"/>
                </a:moveTo>
                <a:lnTo>
                  <a:pt x="3587" y="0"/>
                </a:lnTo>
                <a:lnTo>
                  <a:pt x="3587" y="64"/>
                </a:lnTo>
                <a:lnTo>
                  <a:pt x="3331" y="64"/>
                </a:lnTo>
                <a:lnTo>
                  <a:pt x="3331" y="0"/>
                </a:lnTo>
                <a:close/>
                <a:moveTo>
                  <a:pt x="3779" y="0"/>
                </a:moveTo>
                <a:lnTo>
                  <a:pt x="4035" y="0"/>
                </a:lnTo>
                <a:lnTo>
                  <a:pt x="4035" y="64"/>
                </a:lnTo>
                <a:lnTo>
                  <a:pt x="3779" y="64"/>
                </a:lnTo>
                <a:lnTo>
                  <a:pt x="3779" y="0"/>
                </a:lnTo>
                <a:close/>
                <a:moveTo>
                  <a:pt x="4227" y="0"/>
                </a:moveTo>
                <a:lnTo>
                  <a:pt x="4483" y="0"/>
                </a:lnTo>
                <a:lnTo>
                  <a:pt x="4483" y="64"/>
                </a:lnTo>
                <a:lnTo>
                  <a:pt x="4227" y="64"/>
                </a:lnTo>
                <a:lnTo>
                  <a:pt x="4227" y="0"/>
                </a:lnTo>
                <a:close/>
                <a:moveTo>
                  <a:pt x="4675" y="0"/>
                </a:moveTo>
                <a:lnTo>
                  <a:pt x="4931" y="0"/>
                </a:lnTo>
                <a:lnTo>
                  <a:pt x="4931" y="64"/>
                </a:lnTo>
                <a:lnTo>
                  <a:pt x="4675" y="64"/>
                </a:lnTo>
                <a:lnTo>
                  <a:pt x="4675" y="0"/>
                </a:lnTo>
                <a:close/>
                <a:moveTo>
                  <a:pt x="5123" y="0"/>
                </a:moveTo>
                <a:lnTo>
                  <a:pt x="5379" y="0"/>
                </a:lnTo>
                <a:lnTo>
                  <a:pt x="5379" y="64"/>
                </a:lnTo>
                <a:lnTo>
                  <a:pt x="5123" y="64"/>
                </a:lnTo>
                <a:lnTo>
                  <a:pt x="5123" y="0"/>
                </a:lnTo>
                <a:close/>
                <a:moveTo>
                  <a:pt x="5571" y="0"/>
                </a:moveTo>
                <a:lnTo>
                  <a:pt x="5827" y="0"/>
                </a:lnTo>
                <a:lnTo>
                  <a:pt x="5827" y="64"/>
                </a:lnTo>
                <a:lnTo>
                  <a:pt x="5571" y="64"/>
                </a:lnTo>
                <a:lnTo>
                  <a:pt x="5571" y="0"/>
                </a:lnTo>
                <a:close/>
                <a:moveTo>
                  <a:pt x="6019" y="0"/>
                </a:moveTo>
                <a:lnTo>
                  <a:pt x="6275" y="0"/>
                </a:lnTo>
                <a:lnTo>
                  <a:pt x="6275" y="64"/>
                </a:lnTo>
                <a:lnTo>
                  <a:pt x="6019" y="64"/>
                </a:lnTo>
                <a:lnTo>
                  <a:pt x="6019" y="0"/>
                </a:lnTo>
                <a:close/>
                <a:moveTo>
                  <a:pt x="6467" y="0"/>
                </a:moveTo>
                <a:lnTo>
                  <a:pt x="6723" y="0"/>
                </a:lnTo>
                <a:lnTo>
                  <a:pt x="6723" y="64"/>
                </a:lnTo>
                <a:lnTo>
                  <a:pt x="6467" y="64"/>
                </a:lnTo>
                <a:lnTo>
                  <a:pt x="6467" y="0"/>
                </a:lnTo>
                <a:close/>
                <a:moveTo>
                  <a:pt x="6915" y="0"/>
                </a:moveTo>
                <a:lnTo>
                  <a:pt x="7171" y="0"/>
                </a:lnTo>
                <a:lnTo>
                  <a:pt x="7171" y="64"/>
                </a:lnTo>
                <a:lnTo>
                  <a:pt x="6915" y="64"/>
                </a:lnTo>
                <a:lnTo>
                  <a:pt x="6915" y="0"/>
                </a:lnTo>
                <a:close/>
                <a:moveTo>
                  <a:pt x="7371" y="12"/>
                </a:moveTo>
                <a:lnTo>
                  <a:pt x="7432" y="31"/>
                </a:lnTo>
                <a:cubicBezTo>
                  <a:pt x="7434" y="31"/>
                  <a:pt x="7436" y="32"/>
                  <a:pt x="7438" y="33"/>
                </a:cubicBezTo>
                <a:lnTo>
                  <a:pt x="7501" y="67"/>
                </a:lnTo>
                <a:cubicBezTo>
                  <a:pt x="7503" y="68"/>
                  <a:pt x="7504" y="70"/>
                  <a:pt x="7506" y="71"/>
                </a:cubicBezTo>
                <a:lnTo>
                  <a:pt x="7561" y="117"/>
                </a:lnTo>
                <a:cubicBezTo>
                  <a:pt x="7563" y="118"/>
                  <a:pt x="7564" y="120"/>
                  <a:pt x="7565" y="121"/>
                </a:cubicBezTo>
                <a:lnTo>
                  <a:pt x="7597" y="160"/>
                </a:lnTo>
                <a:lnTo>
                  <a:pt x="7547" y="200"/>
                </a:lnTo>
                <a:lnTo>
                  <a:pt x="7516" y="162"/>
                </a:lnTo>
                <a:lnTo>
                  <a:pt x="7520" y="166"/>
                </a:lnTo>
                <a:lnTo>
                  <a:pt x="7465" y="120"/>
                </a:lnTo>
                <a:lnTo>
                  <a:pt x="7470" y="124"/>
                </a:lnTo>
                <a:lnTo>
                  <a:pt x="7407" y="90"/>
                </a:lnTo>
                <a:lnTo>
                  <a:pt x="7413" y="92"/>
                </a:lnTo>
                <a:lnTo>
                  <a:pt x="7353" y="74"/>
                </a:lnTo>
                <a:lnTo>
                  <a:pt x="7371" y="12"/>
                </a:lnTo>
                <a:close/>
                <a:moveTo>
                  <a:pt x="7676" y="352"/>
                </a:moveTo>
                <a:lnTo>
                  <a:pt x="7680" y="400"/>
                </a:lnTo>
                <a:lnTo>
                  <a:pt x="7617" y="406"/>
                </a:lnTo>
                <a:lnTo>
                  <a:pt x="7612" y="358"/>
                </a:lnTo>
                <a:lnTo>
                  <a:pt x="7676" y="352"/>
                </a:lnTo>
                <a:close/>
                <a:moveTo>
                  <a:pt x="7680" y="403"/>
                </a:moveTo>
                <a:lnTo>
                  <a:pt x="7680" y="611"/>
                </a:lnTo>
                <a:lnTo>
                  <a:pt x="7616" y="611"/>
                </a:lnTo>
                <a:lnTo>
                  <a:pt x="7616" y="403"/>
                </a:lnTo>
                <a:lnTo>
                  <a:pt x="7680" y="403"/>
                </a:lnTo>
                <a:close/>
                <a:moveTo>
                  <a:pt x="7680" y="803"/>
                </a:moveTo>
                <a:lnTo>
                  <a:pt x="7680" y="1059"/>
                </a:lnTo>
                <a:lnTo>
                  <a:pt x="7616" y="1059"/>
                </a:lnTo>
                <a:lnTo>
                  <a:pt x="7616" y="803"/>
                </a:lnTo>
                <a:lnTo>
                  <a:pt x="7680" y="803"/>
                </a:lnTo>
                <a:close/>
                <a:moveTo>
                  <a:pt x="7680" y="1251"/>
                </a:moveTo>
                <a:lnTo>
                  <a:pt x="7680" y="1507"/>
                </a:lnTo>
                <a:lnTo>
                  <a:pt x="7616" y="1507"/>
                </a:lnTo>
                <a:lnTo>
                  <a:pt x="7616" y="1251"/>
                </a:lnTo>
                <a:lnTo>
                  <a:pt x="7680" y="1251"/>
                </a:lnTo>
                <a:close/>
                <a:moveTo>
                  <a:pt x="7680" y="1699"/>
                </a:moveTo>
                <a:lnTo>
                  <a:pt x="7680" y="1955"/>
                </a:lnTo>
                <a:lnTo>
                  <a:pt x="7616" y="1955"/>
                </a:lnTo>
                <a:lnTo>
                  <a:pt x="7616" y="1699"/>
                </a:lnTo>
                <a:lnTo>
                  <a:pt x="7680" y="1699"/>
                </a:lnTo>
                <a:close/>
                <a:moveTo>
                  <a:pt x="7680" y="2147"/>
                </a:moveTo>
                <a:lnTo>
                  <a:pt x="7680" y="2403"/>
                </a:lnTo>
                <a:lnTo>
                  <a:pt x="7616" y="2403"/>
                </a:lnTo>
                <a:lnTo>
                  <a:pt x="7616" y="2147"/>
                </a:lnTo>
                <a:lnTo>
                  <a:pt x="7680" y="2147"/>
                </a:lnTo>
                <a:close/>
                <a:moveTo>
                  <a:pt x="7680" y="2595"/>
                </a:moveTo>
                <a:lnTo>
                  <a:pt x="7680" y="2851"/>
                </a:lnTo>
                <a:lnTo>
                  <a:pt x="7616" y="2851"/>
                </a:lnTo>
                <a:lnTo>
                  <a:pt x="7616" y="2595"/>
                </a:lnTo>
                <a:lnTo>
                  <a:pt x="7680" y="2595"/>
                </a:lnTo>
                <a:close/>
                <a:moveTo>
                  <a:pt x="7680" y="3043"/>
                </a:moveTo>
                <a:lnTo>
                  <a:pt x="7680" y="3299"/>
                </a:lnTo>
                <a:lnTo>
                  <a:pt x="7616" y="3299"/>
                </a:lnTo>
                <a:lnTo>
                  <a:pt x="7616" y="3043"/>
                </a:lnTo>
                <a:lnTo>
                  <a:pt x="7680" y="3043"/>
                </a:lnTo>
                <a:close/>
                <a:moveTo>
                  <a:pt x="7680" y="3491"/>
                </a:moveTo>
                <a:lnTo>
                  <a:pt x="7680" y="3614"/>
                </a:lnTo>
                <a:lnTo>
                  <a:pt x="7616" y="3614"/>
                </a:lnTo>
                <a:lnTo>
                  <a:pt x="7616" y="3491"/>
                </a:lnTo>
                <a:lnTo>
                  <a:pt x="7680" y="3491"/>
                </a:lnTo>
                <a:close/>
                <a:moveTo>
                  <a:pt x="7680" y="3617"/>
                </a:moveTo>
                <a:lnTo>
                  <a:pt x="7673" y="3692"/>
                </a:lnTo>
                <a:cubicBezTo>
                  <a:pt x="7673" y="3695"/>
                  <a:pt x="7673" y="3697"/>
                  <a:pt x="7672" y="3699"/>
                </a:cubicBezTo>
                <a:lnTo>
                  <a:pt x="7655" y="3753"/>
                </a:lnTo>
                <a:lnTo>
                  <a:pt x="7594" y="3734"/>
                </a:lnTo>
                <a:lnTo>
                  <a:pt x="7611" y="3680"/>
                </a:lnTo>
                <a:lnTo>
                  <a:pt x="7610" y="3686"/>
                </a:lnTo>
                <a:lnTo>
                  <a:pt x="7617" y="3611"/>
                </a:lnTo>
                <a:lnTo>
                  <a:pt x="7680" y="3617"/>
                </a:lnTo>
                <a:close/>
                <a:moveTo>
                  <a:pt x="7535" y="3923"/>
                </a:moveTo>
                <a:lnTo>
                  <a:pt x="7506" y="3946"/>
                </a:lnTo>
                <a:cubicBezTo>
                  <a:pt x="7504" y="3948"/>
                  <a:pt x="7502" y="3949"/>
                  <a:pt x="7501" y="3950"/>
                </a:cubicBezTo>
                <a:lnTo>
                  <a:pt x="7438" y="3984"/>
                </a:lnTo>
                <a:cubicBezTo>
                  <a:pt x="7436" y="3985"/>
                  <a:pt x="7434" y="3985"/>
                  <a:pt x="7432" y="3986"/>
                </a:cubicBezTo>
                <a:lnTo>
                  <a:pt x="7363" y="4008"/>
                </a:lnTo>
                <a:cubicBezTo>
                  <a:pt x="7361" y="4009"/>
                  <a:pt x="7359" y="4009"/>
                  <a:pt x="7356" y="4009"/>
                </a:cubicBezTo>
                <a:lnTo>
                  <a:pt x="7282" y="4016"/>
                </a:lnTo>
                <a:lnTo>
                  <a:pt x="7276" y="3953"/>
                </a:lnTo>
                <a:lnTo>
                  <a:pt x="7350" y="3946"/>
                </a:lnTo>
                <a:lnTo>
                  <a:pt x="7344" y="3947"/>
                </a:lnTo>
                <a:lnTo>
                  <a:pt x="7413" y="3925"/>
                </a:lnTo>
                <a:lnTo>
                  <a:pt x="7407" y="3927"/>
                </a:lnTo>
                <a:lnTo>
                  <a:pt x="7470" y="3893"/>
                </a:lnTo>
                <a:lnTo>
                  <a:pt x="7465" y="3897"/>
                </a:lnTo>
                <a:lnTo>
                  <a:pt x="7494" y="3873"/>
                </a:lnTo>
                <a:lnTo>
                  <a:pt x="7535" y="3923"/>
                </a:lnTo>
                <a:close/>
                <a:moveTo>
                  <a:pt x="7087" y="4016"/>
                </a:moveTo>
                <a:lnTo>
                  <a:pt x="6831" y="4016"/>
                </a:lnTo>
                <a:lnTo>
                  <a:pt x="6831" y="3952"/>
                </a:lnTo>
                <a:lnTo>
                  <a:pt x="7087" y="3952"/>
                </a:lnTo>
                <a:lnTo>
                  <a:pt x="7087" y="4016"/>
                </a:lnTo>
                <a:close/>
                <a:moveTo>
                  <a:pt x="6639" y="4016"/>
                </a:moveTo>
                <a:lnTo>
                  <a:pt x="6383" y="4016"/>
                </a:lnTo>
                <a:lnTo>
                  <a:pt x="6383" y="3952"/>
                </a:lnTo>
                <a:lnTo>
                  <a:pt x="6639" y="3952"/>
                </a:lnTo>
                <a:lnTo>
                  <a:pt x="6639" y="4016"/>
                </a:lnTo>
                <a:close/>
                <a:moveTo>
                  <a:pt x="6191" y="4016"/>
                </a:moveTo>
                <a:lnTo>
                  <a:pt x="5935" y="4016"/>
                </a:lnTo>
                <a:lnTo>
                  <a:pt x="5935" y="3952"/>
                </a:lnTo>
                <a:lnTo>
                  <a:pt x="6191" y="3952"/>
                </a:lnTo>
                <a:lnTo>
                  <a:pt x="6191" y="4016"/>
                </a:lnTo>
                <a:close/>
                <a:moveTo>
                  <a:pt x="5743" y="4016"/>
                </a:moveTo>
                <a:lnTo>
                  <a:pt x="5487" y="4016"/>
                </a:lnTo>
                <a:lnTo>
                  <a:pt x="5487" y="3952"/>
                </a:lnTo>
                <a:lnTo>
                  <a:pt x="5743" y="3952"/>
                </a:lnTo>
                <a:lnTo>
                  <a:pt x="5743" y="4016"/>
                </a:lnTo>
                <a:close/>
                <a:moveTo>
                  <a:pt x="5295" y="4016"/>
                </a:moveTo>
                <a:lnTo>
                  <a:pt x="5039" y="4016"/>
                </a:lnTo>
                <a:lnTo>
                  <a:pt x="5039" y="3952"/>
                </a:lnTo>
                <a:lnTo>
                  <a:pt x="5295" y="3952"/>
                </a:lnTo>
                <a:lnTo>
                  <a:pt x="5295" y="4016"/>
                </a:lnTo>
                <a:close/>
                <a:moveTo>
                  <a:pt x="4847" y="4016"/>
                </a:moveTo>
                <a:lnTo>
                  <a:pt x="4591" y="4016"/>
                </a:lnTo>
                <a:lnTo>
                  <a:pt x="4591" y="3952"/>
                </a:lnTo>
                <a:lnTo>
                  <a:pt x="4847" y="3952"/>
                </a:lnTo>
                <a:lnTo>
                  <a:pt x="4847" y="4016"/>
                </a:lnTo>
                <a:close/>
                <a:moveTo>
                  <a:pt x="4399" y="4016"/>
                </a:moveTo>
                <a:lnTo>
                  <a:pt x="4143" y="4016"/>
                </a:lnTo>
                <a:lnTo>
                  <a:pt x="4143" y="3952"/>
                </a:lnTo>
                <a:lnTo>
                  <a:pt x="4399" y="3952"/>
                </a:lnTo>
                <a:lnTo>
                  <a:pt x="4399" y="4016"/>
                </a:lnTo>
                <a:close/>
                <a:moveTo>
                  <a:pt x="3951" y="4016"/>
                </a:moveTo>
                <a:lnTo>
                  <a:pt x="3695" y="4016"/>
                </a:lnTo>
                <a:lnTo>
                  <a:pt x="3695" y="3952"/>
                </a:lnTo>
                <a:lnTo>
                  <a:pt x="3951" y="3952"/>
                </a:lnTo>
                <a:lnTo>
                  <a:pt x="3951" y="4016"/>
                </a:lnTo>
                <a:close/>
                <a:moveTo>
                  <a:pt x="3503" y="4016"/>
                </a:moveTo>
                <a:lnTo>
                  <a:pt x="3247" y="4016"/>
                </a:lnTo>
                <a:lnTo>
                  <a:pt x="3247" y="3952"/>
                </a:lnTo>
                <a:lnTo>
                  <a:pt x="3503" y="3952"/>
                </a:lnTo>
                <a:lnTo>
                  <a:pt x="3503" y="4016"/>
                </a:lnTo>
                <a:close/>
                <a:moveTo>
                  <a:pt x="3055" y="4016"/>
                </a:moveTo>
                <a:lnTo>
                  <a:pt x="2799" y="4016"/>
                </a:lnTo>
                <a:lnTo>
                  <a:pt x="2799" y="3952"/>
                </a:lnTo>
                <a:lnTo>
                  <a:pt x="3055" y="3952"/>
                </a:lnTo>
                <a:lnTo>
                  <a:pt x="3055" y="4016"/>
                </a:lnTo>
                <a:close/>
                <a:moveTo>
                  <a:pt x="2607" y="4016"/>
                </a:moveTo>
                <a:lnTo>
                  <a:pt x="2351" y="4016"/>
                </a:lnTo>
                <a:lnTo>
                  <a:pt x="2351" y="3952"/>
                </a:lnTo>
                <a:lnTo>
                  <a:pt x="2607" y="3952"/>
                </a:lnTo>
                <a:lnTo>
                  <a:pt x="2607" y="4016"/>
                </a:lnTo>
                <a:close/>
                <a:moveTo>
                  <a:pt x="2159" y="4016"/>
                </a:moveTo>
                <a:lnTo>
                  <a:pt x="1903" y="4016"/>
                </a:lnTo>
                <a:lnTo>
                  <a:pt x="1903" y="3952"/>
                </a:lnTo>
                <a:lnTo>
                  <a:pt x="2159" y="3952"/>
                </a:lnTo>
                <a:lnTo>
                  <a:pt x="2159" y="4016"/>
                </a:lnTo>
                <a:close/>
                <a:moveTo>
                  <a:pt x="1711" y="4016"/>
                </a:moveTo>
                <a:lnTo>
                  <a:pt x="1455" y="4016"/>
                </a:lnTo>
                <a:lnTo>
                  <a:pt x="1455" y="3952"/>
                </a:lnTo>
                <a:lnTo>
                  <a:pt x="1711" y="3952"/>
                </a:lnTo>
                <a:lnTo>
                  <a:pt x="1711" y="4016"/>
                </a:lnTo>
                <a:close/>
                <a:moveTo>
                  <a:pt x="1263" y="4016"/>
                </a:moveTo>
                <a:lnTo>
                  <a:pt x="1007" y="4016"/>
                </a:lnTo>
                <a:lnTo>
                  <a:pt x="1007" y="3952"/>
                </a:lnTo>
                <a:lnTo>
                  <a:pt x="1263" y="3952"/>
                </a:lnTo>
                <a:lnTo>
                  <a:pt x="1263" y="4016"/>
                </a:lnTo>
                <a:close/>
                <a:moveTo>
                  <a:pt x="815" y="4016"/>
                </a:moveTo>
                <a:lnTo>
                  <a:pt x="559" y="4016"/>
                </a:lnTo>
                <a:lnTo>
                  <a:pt x="559" y="3952"/>
                </a:lnTo>
                <a:lnTo>
                  <a:pt x="815" y="3952"/>
                </a:lnTo>
                <a:lnTo>
                  <a:pt x="815" y="4016"/>
                </a:lnTo>
                <a:close/>
                <a:moveTo>
                  <a:pt x="364" y="4013"/>
                </a:moveTo>
                <a:lnTo>
                  <a:pt x="325" y="4009"/>
                </a:lnTo>
                <a:cubicBezTo>
                  <a:pt x="323" y="4009"/>
                  <a:pt x="321" y="4009"/>
                  <a:pt x="319" y="4008"/>
                </a:cubicBezTo>
                <a:lnTo>
                  <a:pt x="250" y="3986"/>
                </a:lnTo>
                <a:cubicBezTo>
                  <a:pt x="248" y="3985"/>
                  <a:pt x="246" y="3985"/>
                  <a:pt x="244" y="3984"/>
                </a:cubicBezTo>
                <a:lnTo>
                  <a:pt x="181" y="3950"/>
                </a:lnTo>
                <a:cubicBezTo>
                  <a:pt x="179" y="3949"/>
                  <a:pt x="178" y="3948"/>
                  <a:pt x="176" y="3946"/>
                </a:cubicBezTo>
                <a:lnTo>
                  <a:pt x="121" y="3901"/>
                </a:lnTo>
                <a:cubicBezTo>
                  <a:pt x="120" y="3900"/>
                  <a:pt x="118" y="3899"/>
                  <a:pt x="117" y="3897"/>
                </a:cubicBezTo>
                <a:lnTo>
                  <a:pt x="116" y="3896"/>
                </a:lnTo>
                <a:lnTo>
                  <a:pt x="165" y="3854"/>
                </a:lnTo>
                <a:lnTo>
                  <a:pt x="166" y="3856"/>
                </a:lnTo>
                <a:lnTo>
                  <a:pt x="162" y="3852"/>
                </a:lnTo>
                <a:lnTo>
                  <a:pt x="217" y="3897"/>
                </a:lnTo>
                <a:lnTo>
                  <a:pt x="212" y="3893"/>
                </a:lnTo>
                <a:lnTo>
                  <a:pt x="275" y="3927"/>
                </a:lnTo>
                <a:lnTo>
                  <a:pt x="269" y="3925"/>
                </a:lnTo>
                <a:lnTo>
                  <a:pt x="338" y="3947"/>
                </a:lnTo>
                <a:lnTo>
                  <a:pt x="331" y="3946"/>
                </a:lnTo>
                <a:lnTo>
                  <a:pt x="370" y="3949"/>
                </a:lnTo>
                <a:lnTo>
                  <a:pt x="364" y="4013"/>
                </a:lnTo>
                <a:close/>
                <a:moveTo>
                  <a:pt x="16" y="3719"/>
                </a:moveTo>
                <a:lnTo>
                  <a:pt x="10" y="3699"/>
                </a:lnTo>
                <a:cubicBezTo>
                  <a:pt x="9" y="3697"/>
                  <a:pt x="9" y="3695"/>
                  <a:pt x="9" y="3693"/>
                </a:cubicBezTo>
                <a:lnTo>
                  <a:pt x="1" y="3618"/>
                </a:lnTo>
                <a:lnTo>
                  <a:pt x="64" y="3611"/>
                </a:lnTo>
                <a:lnTo>
                  <a:pt x="72" y="3686"/>
                </a:lnTo>
                <a:lnTo>
                  <a:pt x="71" y="3680"/>
                </a:lnTo>
                <a:lnTo>
                  <a:pt x="77" y="3701"/>
                </a:lnTo>
                <a:lnTo>
                  <a:pt x="16" y="3719"/>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2" name="Freeform 27"/>
          <p:cNvSpPr>
            <a:spLocks/>
          </p:cNvSpPr>
          <p:nvPr/>
        </p:nvSpPr>
        <p:spPr bwMode="auto">
          <a:xfrm>
            <a:off x="7867641" y="1722270"/>
            <a:ext cx="1273903" cy="1442117"/>
          </a:xfrm>
          <a:custGeom>
            <a:avLst/>
            <a:gdLst/>
            <a:ahLst/>
            <a:cxnLst>
              <a:cxn ang="0">
                <a:pos x="1395" y="2775"/>
              </a:cxn>
              <a:cxn ang="0">
                <a:pos x="1544" y="2662"/>
              </a:cxn>
              <a:cxn ang="0">
                <a:pos x="1693" y="2652"/>
              </a:cxn>
              <a:cxn ang="0">
                <a:pos x="1809" y="2728"/>
              </a:cxn>
              <a:cxn ang="0">
                <a:pos x="1917" y="2624"/>
              </a:cxn>
              <a:cxn ang="0">
                <a:pos x="2016" y="2529"/>
              </a:cxn>
              <a:cxn ang="0">
                <a:pos x="2132" y="2501"/>
              </a:cxn>
              <a:cxn ang="0">
                <a:pos x="2265" y="2425"/>
              </a:cxn>
              <a:cxn ang="0">
                <a:pos x="2306" y="2293"/>
              </a:cxn>
              <a:cxn ang="0">
                <a:pos x="2464" y="2179"/>
              </a:cxn>
              <a:cxn ang="0">
                <a:pos x="2580" y="2009"/>
              </a:cxn>
              <a:cxn ang="0">
                <a:pos x="2539" y="1735"/>
              </a:cxn>
              <a:cxn ang="0">
                <a:pos x="2348" y="1631"/>
              </a:cxn>
              <a:cxn ang="0">
                <a:pos x="2215" y="1489"/>
              </a:cxn>
              <a:cxn ang="0">
                <a:pos x="2298" y="1376"/>
              </a:cxn>
              <a:cxn ang="0">
                <a:pos x="2364" y="1253"/>
              </a:cxn>
              <a:cxn ang="0">
                <a:pos x="2290" y="1158"/>
              </a:cxn>
              <a:cxn ang="0">
                <a:pos x="2398" y="884"/>
              </a:cxn>
              <a:cxn ang="0">
                <a:pos x="2439" y="639"/>
              </a:cxn>
              <a:cxn ang="0">
                <a:pos x="2315" y="525"/>
              </a:cxn>
              <a:cxn ang="0">
                <a:pos x="2058" y="459"/>
              </a:cxn>
              <a:cxn ang="0">
                <a:pos x="1967" y="336"/>
              </a:cxn>
              <a:cxn ang="0">
                <a:pos x="1801" y="175"/>
              </a:cxn>
              <a:cxn ang="0">
                <a:pos x="1660" y="270"/>
              </a:cxn>
              <a:cxn ang="0">
                <a:pos x="1535" y="185"/>
              </a:cxn>
              <a:cxn ang="0">
                <a:pos x="1519" y="52"/>
              </a:cxn>
              <a:cxn ang="0">
                <a:pos x="1279" y="15"/>
              </a:cxn>
              <a:cxn ang="0">
                <a:pos x="1030" y="138"/>
              </a:cxn>
              <a:cxn ang="0">
                <a:pos x="831" y="308"/>
              </a:cxn>
              <a:cxn ang="0">
                <a:pos x="458" y="431"/>
              </a:cxn>
              <a:cxn ang="0">
                <a:pos x="309" y="393"/>
              </a:cxn>
              <a:cxn ang="0">
                <a:pos x="143" y="478"/>
              </a:cxn>
              <a:cxn ang="0">
                <a:pos x="168" y="714"/>
              </a:cxn>
              <a:cxn ang="0">
                <a:pos x="259" y="1026"/>
              </a:cxn>
              <a:cxn ang="0">
                <a:pos x="126" y="1253"/>
              </a:cxn>
              <a:cxn ang="0">
                <a:pos x="2" y="1489"/>
              </a:cxn>
              <a:cxn ang="0">
                <a:pos x="134" y="1735"/>
              </a:cxn>
              <a:cxn ang="0">
                <a:pos x="483" y="1740"/>
              </a:cxn>
              <a:cxn ang="0">
                <a:pos x="375" y="2142"/>
              </a:cxn>
              <a:cxn ang="0">
                <a:pos x="516" y="2104"/>
              </a:cxn>
              <a:cxn ang="0">
                <a:pos x="590" y="2217"/>
              </a:cxn>
              <a:cxn ang="0">
                <a:pos x="367" y="2331"/>
              </a:cxn>
              <a:cxn ang="0">
                <a:pos x="251" y="2435"/>
              </a:cxn>
              <a:cxn ang="0">
                <a:pos x="383" y="2567"/>
              </a:cxn>
              <a:cxn ang="0">
                <a:pos x="624" y="2605"/>
              </a:cxn>
              <a:cxn ang="0">
                <a:pos x="856" y="2567"/>
              </a:cxn>
              <a:cxn ang="0">
                <a:pos x="1096" y="2595"/>
              </a:cxn>
              <a:cxn ang="0">
                <a:pos x="1279" y="2718"/>
              </a:cxn>
              <a:cxn ang="0">
                <a:pos x="1395" y="2775"/>
              </a:cxn>
            </a:cxnLst>
            <a:rect l="0" t="0" r="r" b="b"/>
            <a:pathLst>
              <a:path w="2592" h="2784">
                <a:moveTo>
                  <a:pt x="1395" y="2775"/>
                </a:moveTo>
                <a:cubicBezTo>
                  <a:pt x="1439" y="2766"/>
                  <a:pt x="1494" y="2682"/>
                  <a:pt x="1544" y="2662"/>
                </a:cubicBezTo>
                <a:cubicBezTo>
                  <a:pt x="1594" y="2641"/>
                  <a:pt x="1649" y="2641"/>
                  <a:pt x="1693" y="2652"/>
                </a:cubicBezTo>
                <a:cubicBezTo>
                  <a:pt x="1737" y="2663"/>
                  <a:pt x="1772" y="2732"/>
                  <a:pt x="1809" y="2728"/>
                </a:cubicBezTo>
                <a:cubicBezTo>
                  <a:pt x="1846" y="2723"/>
                  <a:pt x="1917" y="2624"/>
                  <a:pt x="1917" y="2624"/>
                </a:cubicBezTo>
                <a:cubicBezTo>
                  <a:pt x="1951" y="2591"/>
                  <a:pt x="1980" y="2550"/>
                  <a:pt x="2016" y="2529"/>
                </a:cubicBezTo>
                <a:cubicBezTo>
                  <a:pt x="2052" y="2509"/>
                  <a:pt x="2091" y="2518"/>
                  <a:pt x="2132" y="2501"/>
                </a:cubicBezTo>
                <a:cubicBezTo>
                  <a:pt x="2174" y="2484"/>
                  <a:pt x="2236" y="2460"/>
                  <a:pt x="2265" y="2425"/>
                </a:cubicBezTo>
                <a:cubicBezTo>
                  <a:pt x="2294" y="2391"/>
                  <a:pt x="2273" y="2334"/>
                  <a:pt x="2306" y="2293"/>
                </a:cubicBezTo>
                <a:cubicBezTo>
                  <a:pt x="2340" y="2252"/>
                  <a:pt x="2418" y="2227"/>
                  <a:pt x="2464" y="2179"/>
                </a:cubicBezTo>
                <a:cubicBezTo>
                  <a:pt x="2510" y="2132"/>
                  <a:pt x="2568" y="2083"/>
                  <a:pt x="2580" y="2009"/>
                </a:cubicBezTo>
                <a:cubicBezTo>
                  <a:pt x="2592" y="1935"/>
                  <a:pt x="2577" y="1798"/>
                  <a:pt x="2539" y="1735"/>
                </a:cubicBezTo>
                <a:cubicBezTo>
                  <a:pt x="2500" y="1672"/>
                  <a:pt x="2402" y="1672"/>
                  <a:pt x="2348" y="1631"/>
                </a:cubicBezTo>
                <a:cubicBezTo>
                  <a:pt x="2294" y="1590"/>
                  <a:pt x="2224" y="1532"/>
                  <a:pt x="2215" y="1489"/>
                </a:cubicBezTo>
                <a:cubicBezTo>
                  <a:pt x="2207" y="1447"/>
                  <a:pt x="2273" y="1415"/>
                  <a:pt x="2298" y="1376"/>
                </a:cubicBezTo>
                <a:cubicBezTo>
                  <a:pt x="2323" y="1337"/>
                  <a:pt x="2366" y="1289"/>
                  <a:pt x="2364" y="1253"/>
                </a:cubicBezTo>
                <a:cubicBezTo>
                  <a:pt x="2363" y="1217"/>
                  <a:pt x="2284" y="1220"/>
                  <a:pt x="2290" y="1158"/>
                </a:cubicBezTo>
                <a:cubicBezTo>
                  <a:pt x="2295" y="1097"/>
                  <a:pt x="2373" y="971"/>
                  <a:pt x="2398" y="884"/>
                </a:cubicBezTo>
                <a:cubicBezTo>
                  <a:pt x="2423" y="798"/>
                  <a:pt x="2453" y="698"/>
                  <a:pt x="2439" y="639"/>
                </a:cubicBezTo>
                <a:cubicBezTo>
                  <a:pt x="2425" y="579"/>
                  <a:pt x="2378" y="555"/>
                  <a:pt x="2315" y="525"/>
                </a:cubicBezTo>
                <a:cubicBezTo>
                  <a:pt x="2251" y="495"/>
                  <a:pt x="2116" y="490"/>
                  <a:pt x="2058" y="459"/>
                </a:cubicBezTo>
                <a:cubicBezTo>
                  <a:pt x="2000" y="427"/>
                  <a:pt x="2009" y="383"/>
                  <a:pt x="1967" y="336"/>
                </a:cubicBezTo>
                <a:cubicBezTo>
                  <a:pt x="1924" y="289"/>
                  <a:pt x="1852" y="186"/>
                  <a:pt x="1801" y="175"/>
                </a:cubicBezTo>
                <a:cubicBezTo>
                  <a:pt x="1750" y="164"/>
                  <a:pt x="1704" y="268"/>
                  <a:pt x="1660" y="270"/>
                </a:cubicBezTo>
                <a:cubicBezTo>
                  <a:pt x="1616" y="271"/>
                  <a:pt x="1559" y="221"/>
                  <a:pt x="1535" y="185"/>
                </a:cubicBezTo>
                <a:cubicBezTo>
                  <a:pt x="1512" y="149"/>
                  <a:pt x="1562" y="81"/>
                  <a:pt x="1519" y="52"/>
                </a:cubicBezTo>
                <a:cubicBezTo>
                  <a:pt x="1476" y="24"/>
                  <a:pt x="1360" y="0"/>
                  <a:pt x="1279" y="15"/>
                </a:cubicBezTo>
                <a:cubicBezTo>
                  <a:pt x="1197" y="29"/>
                  <a:pt x="1104" y="89"/>
                  <a:pt x="1030" y="138"/>
                </a:cubicBezTo>
                <a:cubicBezTo>
                  <a:pt x="955" y="186"/>
                  <a:pt x="926" y="259"/>
                  <a:pt x="831" y="308"/>
                </a:cubicBezTo>
                <a:cubicBezTo>
                  <a:pt x="736" y="357"/>
                  <a:pt x="545" y="416"/>
                  <a:pt x="458" y="431"/>
                </a:cubicBezTo>
                <a:cubicBezTo>
                  <a:pt x="371" y="445"/>
                  <a:pt x="361" y="385"/>
                  <a:pt x="309" y="393"/>
                </a:cubicBezTo>
                <a:cubicBezTo>
                  <a:pt x="256" y="401"/>
                  <a:pt x="166" y="424"/>
                  <a:pt x="143" y="478"/>
                </a:cubicBezTo>
                <a:cubicBezTo>
                  <a:pt x="119" y="531"/>
                  <a:pt x="148" y="623"/>
                  <a:pt x="168" y="714"/>
                </a:cubicBezTo>
                <a:cubicBezTo>
                  <a:pt x="187" y="806"/>
                  <a:pt x="266" y="936"/>
                  <a:pt x="259" y="1026"/>
                </a:cubicBezTo>
                <a:cubicBezTo>
                  <a:pt x="252" y="1116"/>
                  <a:pt x="169" y="1176"/>
                  <a:pt x="126" y="1253"/>
                </a:cubicBezTo>
                <a:cubicBezTo>
                  <a:pt x="83" y="1330"/>
                  <a:pt x="0" y="1409"/>
                  <a:pt x="2" y="1489"/>
                </a:cubicBezTo>
                <a:cubicBezTo>
                  <a:pt x="3" y="1570"/>
                  <a:pt x="54" y="1693"/>
                  <a:pt x="134" y="1735"/>
                </a:cubicBezTo>
                <a:cubicBezTo>
                  <a:pt x="215" y="1777"/>
                  <a:pt x="443" y="1673"/>
                  <a:pt x="483" y="1740"/>
                </a:cubicBezTo>
                <a:cubicBezTo>
                  <a:pt x="523" y="1808"/>
                  <a:pt x="369" y="2081"/>
                  <a:pt x="375" y="2142"/>
                </a:cubicBezTo>
                <a:cubicBezTo>
                  <a:pt x="380" y="2202"/>
                  <a:pt x="480" y="2091"/>
                  <a:pt x="516" y="2104"/>
                </a:cubicBezTo>
                <a:cubicBezTo>
                  <a:pt x="552" y="2116"/>
                  <a:pt x="615" y="2179"/>
                  <a:pt x="590" y="2217"/>
                </a:cubicBezTo>
                <a:cubicBezTo>
                  <a:pt x="566" y="2255"/>
                  <a:pt x="423" y="2294"/>
                  <a:pt x="367" y="2331"/>
                </a:cubicBezTo>
                <a:cubicBezTo>
                  <a:pt x="310" y="2367"/>
                  <a:pt x="248" y="2395"/>
                  <a:pt x="251" y="2435"/>
                </a:cubicBezTo>
                <a:cubicBezTo>
                  <a:pt x="253" y="2474"/>
                  <a:pt x="321" y="2539"/>
                  <a:pt x="383" y="2567"/>
                </a:cubicBezTo>
                <a:cubicBezTo>
                  <a:pt x="445" y="2595"/>
                  <a:pt x="545" y="2605"/>
                  <a:pt x="624" y="2605"/>
                </a:cubicBezTo>
                <a:cubicBezTo>
                  <a:pt x="702" y="2605"/>
                  <a:pt x="777" y="2569"/>
                  <a:pt x="856" y="2567"/>
                </a:cubicBezTo>
                <a:cubicBezTo>
                  <a:pt x="934" y="2565"/>
                  <a:pt x="1026" y="2570"/>
                  <a:pt x="1096" y="2595"/>
                </a:cubicBezTo>
                <a:cubicBezTo>
                  <a:pt x="1167" y="2621"/>
                  <a:pt x="1226" y="2690"/>
                  <a:pt x="1279" y="2718"/>
                </a:cubicBezTo>
                <a:cubicBezTo>
                  <a:pt x="1331" y="2747"/>
                  <a:pt x="1350" y="2784"/>
                  <a:pt x="1395" y="2775"/>
                </a:cubicBezTo>
              </a:path>
            </a:pathLst>
          </a:custGeom>
          <a:solidFill>
            <a:srgbClr val="D1FFD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3" name="Freeform 28"/>
          <p:cNvSpPr>
            <a:spLocks noEditPoints="1"/>
          </p:cNvSpPr>
          <p:nvPr/>
        </p:nvSpPr>
        <p:spPr bwMode="auto">
          <a:xfrm>
            <a:off x="7852905" y="1711920"/>
            <a:ext cx="1301739" cy="1466268"/>
          </a:xfrm>
          <a:custGeom>
            <a:avLst/>
            <a:gdLst/>
            <a:ahLst/>
            <a:cxnLst>
              <a:cxn ang="0">
                <a:pos x="482" y="793"/>
              </a:cxn>
              <a:cxn ang="0">
                <a:pos x="549" y="817"/>
              </a:cxn>
              <a:cxn ang="0">
                <a:pos x="592" y="772"/>
              </a:cxn>
              <a:cxn ang="0">
                <a:pos x="667" y="739"/>
              </a:cxn>
              <a:cxn ang="0">
                <a:pos x="706" y="679"/>
              </a:cxn>
              <a:cxn ang="0">
                <a:pos x="771" y="620"/>
              </a:cxn>
              <a:cxn ang="0">
                <a:pos x="767" y="540"/>
              </a:cxn>
              <a:cxn ang="0">
                <a:pos x="671" y="469"/>
              </a:cxn>
              <a:cxn ang="0">
                <a:pos x="704" y="396"/>
              </a:cxn>
              <a:cxn ang="0">
                <a:pos x="688" y="363"/>
              </a:cxn>
              <a:cxn ang="0">
                <a:pos x="730" y="230"/>
              </a:cxn>
              <a:cxn ang="0">
                <a:pos x="713" y="179"/>
              </a:cxn>
              <a:cxn ang="0">
                <a:pos x="615" y="148"/>
              </a:cxn>
              <a:cxn ang="0">
                <a:pos x="557" y="74"/>
              </a:cxn>
              <a:cxn ang="0">
                <a:pos x="524" y="90"/>
              </a:cxn>
              <a:cxn ang="0">
                <a:pos x="461" y="30"/>
              </a:cxn>
              <a:cxn ang="0">
                <a:pos x="433" y="21"/>
              </a:cxn>
              <a:cxn ang="0">
                <a:pos x="324" y="56"/>
              </a:cxn>
              <a:cxn ang="0">
                <a:pos x="174" y="139"/>
              </a:cxn>
              <a:cxn ang="0">
                <a:pos x="104" y="134"/>
              </a:cxn>
              <a:cxn ang="0">
                <a:pos x="59" y="166"/>
              </a:cxn>
              <a:cxn ang="0">
                <a:pos x="93" y="290"/>
              </a:cxn>
              <a:cxn ang="0">
                <a:pos x="31" y="423"/>
              </a:cxn>
              <a:cxn ang="0">
                <a:pos x="28" y="490"/>
              </a:cxn>
              <a:cxn ang="0">
                <a:pos x="88" y="519"/>
              </a:cxn>
              <a:cxn ang="0">
                <a:pos x="143" y="612"/>
              </a:cxn>
              <a:cxn ang="0">
                <a:pos x="124" y="646"/>
              </a:cxn>
              <a:cxn ang="0">
                <a:pos x="197" y="669"/>
              </a:cxn>
              <a:cxn ang="0">
                <a:pos x="124" y="715"/>
              </a:cxn>
              <a:cxn ang="0">
                <a:pos x="95" y="740"/>
              </a:cxn>
              <a:cxn ang="0">
                <a:pos x="142" y="773"/>
              </a:cxn>
              <a:cxn ang="0">
                <a:pos x="247" y="770"/>
              </a:cxn>
              <a:cxn ang="0">
                <a:pos x="409" y="821"/>
              </a:cxn>
              <a:cxn ang="0">
                <a:pos x="375" y="822"/>
              </a:cxn>
              <a:cxn ang="0">
                <a:pos x="266" y="787"/>
              </a:cxn>
              <a:cxn ang="0">
                <a:pos x="105" y="777"/>
              </a:cxn>
              <a:cxn ang="0">
                <a:pos x="132" y="689"/>
              </a:cxn>
              <a:cxn ang="0">
                <a:pos x="178" y="665"/>
              </a:cxn>
              <a:cxn ang="0">
                <a:pos x="163" y="647"/>
              </a:cxn>
              <a:cxn ang="0">
                <a:pos x="133" y="586"/>
              </a:cxn>
              <a:cxn ang="0">
                <a:pos x="146" y="533"/>
              </a:cxn>
              <a:cxn ang="0">
                <a:pos x="34" y="529"/>
              </a:cxn>
              <a:cxn ang="0">
                <a:pos x="50" y="361"/>
              </a:cxn>
              <a:cxn ang="0">
                <a:pos x="74" y="294"/>
              </a:cxn>
              <a:cxn ang="0">
                <a:pos x="54" y="132"/>
              </a:cxn>
              <a:cxn ang="0">
                <a:pos x="137" y="127"/>
              </a:cxn>
              <a:cxn ang="0">
                <a:pos x="243" y="96"/>
              </a:cxn>
              <a:cxn ang="0">
                <a:pos x="313" y="40"/>
              </a:cxn>
              <a:cxn ang="0">
                <a:pos x="480" y="29"/>
              </a:cxn>
              <a:cxn ang="0">
                <a:pos x="492" y="70"/>
              </a:cxn>
              <a:cxn ang="0">
                <a:pos x="542" y="50"/>
              </a:cxn>
              <a:cxn ang="0">
                <a:pos x="626" y="131"/>
              </a:cxn>
              <a:cxn ang="0">
                <a:pos x="667" y="145"/>
              </a:cxn>
              <a:cxn ang="0">
                <a:pos x="738" y="275"/>
              </a:cxn>
              <a:cxn ang="0">
                <a:pos x="708" y="361"/>
              </a:cxn>
              <a:cxn ang="0">
                <a:pos x="707" y="425"/>
              </a:cxn>
              <a:cxn ang="0">
                <a:pos x="687" y="458"/>
              </a:cxn>
              <a:cxn ang="0">
                <a:pos x="780" y="522"/>
              </a:cxn>
              <a:cxn ang="0">
                <a:pos x="729" y="687"/>
              </a:cxn>
              <a:cxn ang="0">
                <a:pos x="687" y="750"/>
              </a:cxn>
              <a:cxn ang="0">
                <a:pos x="612" y="779"/>
              </a:cxn>
              <a:cxn ang="0">
                <a:pos x="553" y="835"/>
              </a:cxn>
              <a:cxn ang="0">
                <a:pos x="487" y="811"/>
              </a:cxn>
            </a:cxnLst>
            <a:rect l="0" t="0" r="r" b="b"/>
            <a:pathLst>
              <a:path w="795" h="850">
                <a:moveTo>
                  <a:pt x="428" y="830"/>
                </a:moveTo>
                <a:lnTo>
                  <a:pt x="424" y="831"/>
                </a:lnTo>
                <a:lnTo>
                  <a:pt x="429" y="829"/>
                </a:lnTo>
                <a:lnTo>
                  <a:pt x="428" y="830"/>
                </a:lnTo>
                <a:lnTo>
                  <a:pt x="433" y="826"/>
                </a:lnTo>
                <a:lnTo>
                  <a:pt x="432" y="827"/>
                </a:lnTo>
                <a:lnTo>
                  <a:pt x="443" y="817"/>
                </a:lnTo>
                <a:lnTo>
                  <a:pt x="443" y="817"/>
                </a:lnTo>
                <a:lnTo>
                  <a:pt x="455" y="806"/>
                </a:lnTo>
                <a:lnTo>
                  <a:pt x="469" y="797"/>
                </a:lnTo>
                <a:lnTo>
                  <a:pt x="482" y="793"/>
                </a:lnTo>
                <a:lnTo>
                  <a:pt x="496" y="791"/>
                </a:lnTo>
                <a:lnTo>
                  <a:pt x="520" y="793"/>
                </a:lnTo>
                <a:lnTo>
                  <a:pt x="532" y="800"/>
                </a:lnTo>
                <a:lnTo>
                  <a:pt x="542" y="809"/>
                </a:lnTo>
                <a:lnTo>
                  <a:pt x="542" y="809"/>
                </a:lnTo>
                <a:lnTo>
                  <a:pt x="550" y="816"/>
                </a:lnTo>
                <a:lnTo>
                  <a:pt x="548" y="814"/>
                </a:lnTo>
                <a:lnTo>
                  <a:pt x="553" y="817"/>
                </a:lnTo>
                <a:lnTo>
                  <a:pt x="549" y="816"/>
                </a:lnTo>
                <a:lnTo>
                  <a:pt x="554" y="816"/>
                </a:lnTo>
                <a:lnTo>
                  <a:pt x="549" y="817"/>
                </a:lnTo>
                <a:lnTo>
                  <a:pt x="553" y="815"/>
                </a:lnTo>
                <a:lnTo>
                  <a:pt x="551" y="816"/>
                </a:lnTo>
                <a:lnTo>
                  <a:pt x="556" y="812"/>
                </a:lnTo>
                <a:lnTo>
                  <a:pt x="555" y="814"/>
                </a:lnTo>
                <a:lnTo>
                  <a:pt x="566" y="803"/>
                </a:lnTo>
                <a:lnTo>
                  <a:pt x="565" y="803"/>
                </a:lnTo>
                <a:lnTo>
                  <a:pt x="574" y="793"/>
                </a:lnTo>
                <a:lnTo>
                  <a:pt x="574" y="793"/>
                </a:lnTo>
                <a:lnTo>
                  <a:pt x="576" y="790"/>
                </a:lnTo>
                <a:lnTo>
                  <a:pt x="577" y="788"/>
                </a:lnTo>
                <a:lnTo>
                  <a:pt x="592" y="772"/>
                </a:lnTo>
                <a:lnTo>
                  <a:pt x="601" y="764"/>
                </a:lnTo>
                <a:lnTo>
                  <a:pt x="610" y="757"/>
                </a:lnTo>
                <a:lnTo>
                  <a:pt x="620" y="753"/>
                </a:lnTo>
                <a:lnTo>
                  <a:pt x="630" y="752"/>
                </a:lnTo>
                <a:lnTo>
                  <a:pt x="639" y="751"/>
                </a:lnTo>
                <a:lnTo>
                  <a:pt x="638" y="751"/>
                </a:lnTo>
                <a:lnTo>
                  <a:pt x="647" y="748"/>
                </a:lnTo>
                <a:lnTo>
                  <a:pt x="646" y="749"/>
                </a:lnTo>
                <a:lnTo>
                  <a:pt x="656" y="744"/>
                </a:lnTo>
                <a:lnTo>
                  <a:pt x="656" y="744"/>
                </a:lnTo>
                <a:lnTo>
                  <a:pt x="667" y="739"/>
                </a:lnTo>
                <a:lnTo>
                  <a:pt x="666" y="740"/>
                </a:lnTo>
                <a:lnTo>
                  <a:pt x="676" y="734"/>
                </a:lnTo>
                <a:lnTo>
                  <a:pt x="675" y="735"/>
                </a:lnTo>
                <a:lnTo>
                  <a:pt x="683" y="728"/>
                </a:lnTo>
                <a:lnTo>
                  <a:pt x="681" y="731"/>
                </a:lnTo>
                <a:lnTo>
                  <a:pt x="685" y="722"/>
                </a:lnTo>
                <a:lnTo>
                  <a:pt x="684" y="725"/>
                </a:lnTo>
                <a:lnTo>
                  <a:pt x="686" y="714"/>
                </a:lnTo>
                <a:lnTo>
                  <a:pt x="688" y="702"/>
                </a:lnTo>
                <a:lnTo>
                  <a:pt x="694" y="689"/>
                </a:lnTo>
                <a:lnTo>
                  <a:pt x="706" y="679"/>
                </a:lnTo>
                <a:lnTo>
                  <a:pt x="719" y="671"/>
                </a:lnTo>
                <a:lnTo>
                  <a:pt x="719" y="671"/>
                </a:lnTo>
                <a:lnTo>
                  <a:pt x="732" y="662"/>
                </a:lnTo>
                <a:lnTo>
                  <a:pt x="731" y="663"/>
                </a:lnTo>
                <a:lnTo>
                  <a:pt x="743" y="653"/>
                </a:lnTo>
                <a:lnTo>
                  <a:pt x="742" y="654"/>
                </a:lnTo>
                <a:lnTo>
                  <a:pt x="753" y="643"/>
                </a:lnTo>
                <a:lnTo>
                  <a:pt x="753" y="644"/>
                </a:lnTo>
                <a:lnTo>
                  <a:pt x="763" y="632"/>
                </a:lnTo>
                <a:lnTo>
                  <a:pt x="762" y="633"/>
                </a:lnTo>
                <a:lnTo>
                  <a:pt x="771" y="620"/>
                </a:lnTo>
                <a:lnTo>
                  <a:pt x="770" y="622"/>
                </a:lnTo>
                <a:lnTo>
                  <a:pt x="775" y="607"/>
                </a:lnTo>
                <a:lnTo>
                  <a:pt x="775" y="609"/>
                </a:lnTo>
                <a:lnTo>
                  <a:pt x="776" y="590"/>
                </a:lnTo>
                <a:lnTo>
                  <a:pt x="776" y="591"/>
                </a:lnTo>
                <a:lnTo>
                  <a:pt x="774" y="568"/>
                </a:lnTo>
                <a:lnTo>
                  <a:pt x="774" y="569"/>
                </a:lnTo>
                <a:lnTo>
                  <a:pt x="769" y="547"/>
                </a:lnTo>
                <a:lnTo>
                  <a:pt x="770" y="548"/>
                </a:lnTo>
                <a:lnTo>
                  <a:pt x="766" y="539"/>
                </a:lnTo>
                <a:lnTo>
                  <a:pt x="767" y="540"/>
                </a:lnTo>
                <a:lnTo>
                  <a:pt x="763" y="531"/>
                </a:lnTo>
                <a:lnTo>
                  <a:pt x="765" y="534"/>
                </a:lnTo>
                <a:lnTo>
                  <a:pt x="753" y="523"/>
                </a:lnTo>
                <a:lnTo>
                  <a:pt x="756" y="525"/>
                </a:lnTo>
                <a:lnTo>
                  <a:pt x="741" y="518"/>
                </a:lnTo>
                <a:lnTo>
                  <a:pt x="741" y="519"/>
                </a:lnTo>
                <a:lnTo>
                  <a:pt x="725" y="513"/>
                </a:lnTo>
                <a:lnTo>
                  <a:pt x="709" y="504"/>
                </a:lnTo>
                <a:lnTo>
                  <a:pt x="696" y="494"/>
                </a:lnTo>
                <a:lnTo>
                  <a:pt x="683" y="482"/>
                </a:lnTo>
                <a:lnTo>
                  <a:pt x="671" y="469"/>
                </a:lnTo>
                <a:lnTo>
                  <a:pt x="665" y="456"/>
                </a:lnTo>
                <a:lnTo>
                  <a:pt x="665" y="447"/>
                </a:lnTo>
                <a:lnTo>
                  <a:pt x="668" y="440"/>
                </a:lnTo>
                <a:lnTo>
                  <a:pt x="676" y="430"/>
                </a:lnTo>
                <a:lnTo>
                  <a:pt x="685" y="421"/>
                </a:lnTo>
                <a:lnTo>
                  <a:pt x="685" y="421"/>
                </a:lnTo>
                <a:lnTo>
                  <a:pt x="692" y="413"/>
                </a:lnTo>
                <a:lnTo>
                  <a:pt x="691" y="414"/>
                </a:lnTo>
                <a:lnTo>
                  <a:pt x="698" y="405"/>
                </a:lnTo>
                <a:lnTo>
                  <a:pt x="704" y="395"/>
                </a:lnTo>
                <a:lnTo>
                  <a:pt x="704" y="396"/>
                </a:lnTo>
                <a:lnTo>
                  <a:pt x="709" y="387"/>
                </a:lnTo>
                <a:lnTo>
                  <a:pt x="708" y="389"/>
                </a:lnTo>
                <a:lnTo>
                  <a:pt x="710" y="381"/>
                </a:lnTo>
                <a:lnTo>
                  <a:pt x="710" y="386"/>
                </a:lnTo>
                <a:lnTo>
                  <a:pt x="709" y="382"/>
                </a:lnTo>
                <a:lnTo>
                  <a:pt x="711" y="386"/>
                </a:lnTo>
                <a:lnTo>
                  <a:pt x="708" y="383"/>
                </a:lnTo>
                <a:lnTo>
                  <a:pt x="710" y="385"/>
                </a:lnTo>
                <a:lnTo>
                  <a:pt x="702" y="379"/>
                </a:lnTo>
                <a:lnTo>
                  <a:pt x="692" y="371"/>
                </a:lnTo>
                <a:lnTo>
                  <a:pt x="688" y="363"/>
                </a:lnTo>
                <a:lnTo>
                  <a:pt x="687" y="353"/>
                </a:lnTo>
                <a:lnTo>
                  <a:pt x="689" y="344"/>
                </a:lnTo>
                <a:lnTo>
                  <a:pt x="693" y="334"/>
                </a:lnTo>
                <a:lnTo>
                  <a:pt x="702" y="312"/>
                </a:lnTo>
                <a:lnTo>
                  <a:pt x="712" y="289"/>
                </a:lnTo>
                <a:lnTo>
                  <a:pt x="712" y="290"/>
                </a:lnTo>
                <a:lnTo>
                  <a:pt x="720" y="268"/>
                </a:lnTo>
                <a:lnTo>
                  <a:pt x="720" y="269"/>
                </a:lnTo>
                <a:lnTo>
                  <a:pt x="726" y="249"/>
                </a:lnTo>
                <a:lnTo>
                  <a:pt x="726" y="250"/>
                </a:lnTo>
                <a:lnTo>
                  <a:pt x="730" y="230"/>
                </a:lnTo>
                <a:lnTo>
                  <a:pt x="730" y="230"/>
                </a:lnTo>
                <a:lnTo>
                  <a:pt x="733" y="212"/>
                </a:lnTo>
                <a:lnTo>
                  <a:pt x="733" y="214"/>
                </a:lnTo>
                <a:lnTo>
                  <a:pt x="732" y="199"/>
                </a:lnTo>
                <a:lnTo>
                  <a:pt x="733" y="202"/>
                </a:lnTo>
                <a:lnTo>
                  <a:pt x="728" y="190"/>
                </a:lnTo>
                <a:lnTo>
                  <a:pt x="730" y="193"/>
                </a:lnTo>
                <a:lnTo>
                  <a:pt x="721" y="184"/>
                </a:lnTo>
                <a:lnTo>
                  <a:pt x="723" y="186"/>
                </a:lnTo>
                <a:lnTo>
                  <a:pt x="712" y="178"/>
                </a:lnTo>
                <a:lnTo>
                  <a:pt x="713" y="179"/>
                </a:lnTo>
                <a:lnTo>
                  <a:pt x="700" y="172"/>
                </a:lnTo>
                <a:lnTo>
                  <a:pt x="701" y="173"/>
                </a:lnTo>
                <a:lnTo>
                  <a:pt x="693" y="170"/>
                </a:lnTo>
                <a:lnTo>
                  <a:pt x="694" y="170"/>
                </a:lnTo>
                <a:lnTo>
                  <a:pt x="684" y="167"/>
                </a:lnTo>
                <a:lnTo>
                  <a:pt x="685" y="168"/>
                </a:lnTo>
                <a:lnTo>
                  <a:pt x="663" y="163"/>
                </a:lnTo>
                <a:lnTo>
                  <a:pt x="642" y="159"/>
                </a:lnTo>
                <a:lnTo>
                  <a:pt x="632" y="157"/>
                </a:lnTo>
                <a:lnTo>
                  <a:pt x="623" y="153"/>
                </a:lnTo>
                <a:lnTo>
                  <a:pt x="615" y="148"/>
                </a:lnTo>
                <a:lnTo>
                  <a:pt x="610" y="142"/>
                </a:lnTo>
                <a:lnTo>
                  <a:pt x="603" y="132"/>
                </a:lnTo>
                <a:lnTo>
                  <a:pt x="598" y="122"/>
                </a:lnTo>
                <a:lnTo>
                  <a:pt x="599" y="123"/>
                </a:lnTo>
                <a:lnTo>
                  <a:pt x="592" y="113"/>
                </a:lnTo>
                <a:lnTo>
                  <a:pt x="592" y="113"/>
                </a:lnTo>
                <a:lnTo>
                  <a:pt x="581" y="100"/>
                </a:lnTo>
                <a:lnTo>
                  <a:pt x="568" y="85"/>
                </a:lnTo>
                <a:lnTo>
                  <a:pt x="569" y="86"/>
                </a:lnTo>
                <a:lnTo>
                  <a:pt x="556" y="72"/>
                </a:lnTo>
                <a:lnTo>
                  <a:pt x="557" y="74"/>
                </a:lnTo>
                <a:lnTo>
                  <a:pt x="550" y="69"/>
                </a:lnTo>
                <a:lnTo>
                  <a:pt x="553" y="70"/>
                </a:lnTo>
                <a:lnTo>
                  <a:pt x="546" y="68"/>
                </a:lnTo>
                <a:lnTo>
                  <a:pt x="550" y="68"/>
                </a:lnTo>
                <a:lnTo>
                  <a:pt x="545" y="68"/>
                </a:lnTo>
                <a:lnTo>
                  <a:pt x="549" y="68"/>
                </a:lnTo>
                <a:lnTo>
                  <a:pt x="543" y="70"/>
                </a:lnTo>
                <a:lnTo>
                  <a:pt x="545" y="69"/>
                </a:lnTo>
                <a:lnTo>
                  <a:pt x="534" y="79"/>
                </a:lnTo>
                <a:lnTo>
                  <a:pt x="535" y="78"/>
                </a:lnTo>
                <a:lnTo>
                  <a:pt x="524" y="90"/>
                </a:lnTo>
                <a:lnTo>
                  <a:pt x="517" y="95"/>
                </a:lnTo>
                <a:lnTo>
                  <a:pt x="508" y="97"/>
                </a:lnTo>
                <a:lnTo>
                  <a:pt x="493" y="94"/>
                </a:lnTo>
                <a:lnTo>
                  <a:pt x="481" y="87"/>
                </a:lnTo>
                <a:lnTo>
                  <a:pt x="470" y="77"/>
                </a:lnTo>
                <a:lnTo>
                  <a:pt x="461" y="67"/>
                </a:lnTo>
                <a:lnTo>
                  <a:pt x="458" y="59"/>
                </a:lnTo>
                <a:lnTo>
                  <a:pt x="458" y="51"/>
                </a:lnTo>
                <a:lnTo>
                  <a:pt x="461" y="39"/>
                </a:lnTo>
                <a:lnTo>
                  <a:pt x="460" y="41"/>
                </a:lnTo>
                <a:lnTo>
                  <a:pt x="461" y="30"/>
                </a:lnTo>
                <a:lnTo>
                  <a:pt x="461" y="33"/>
                </a:lnTo>
                <a:lnTo>
                  <a:pt x="460" y="29"/>
                </a:lnTo>
                <a:lnTo>
                  <a:pt x="462" y="32"/>
                </a:lnTo>
                <a:lnTo>
                  <a:pt x="458" y="28"/>
                </a:lnTo>
                <a:lnTo>
                  <a:pt x="461" y="30"/>
                </a:lnTo>
                <a:lnTo>
                  <a:pt x="455" y="27"/>
                </a:lnTo>
                <a:lnTo>
                  <a:pt x="456" y="28"/>
                </a:lnTo>
                <a:lnTo>
                  <a:pt x="449" y="25"/>
                </a:lnTo>
                <a:lnTo>
                  <a:pt x="450" y="25"/>
                </a:lnTo>
                <a:lnTo>
                  <a:pt x="431" y="21"/>
                </a:lnTo>
                <a:lnTo>
                  <a:pt x="433" y="21"/>
                </a:lnTo>
                <a:lnTo>
                  <a:pt x="412" y="19"/>
                </a:lnTo>
                <a:lnTo>
                  <a:pt x="413" y="19"/>
                </a:lnTo>
                <a:lnTo>
                  <a:pt x="394" y="20"/>
                </a:lnTo>
                <a:lnTo>
                  <a:pt x="396" y="20"/>
                </a:lnTo>
                <a:lnTo>
                  <a:pt x="377" y="25"/>
                </a:lnTo>
                <a:lnTo>
                  <a:pt x="378" y="25"/>
                </a:lnTo>
                <a:lnTo>
                  <a:pt x="359" y="34"/>
                </a:lnTo>
                <a:lnTo>
                  <a:pt x="360" y="33"/>
                </a:lnTo>
                <a:lnTo>
                  <a:pt x="341" y="44"/>
                </a:lnTo>
                <a:lnTo>
                  <a:pt x="341" y="44"/>
                </a:lnTo>
                <a:lnTo>
                  <a:pt x="324" y="56"/>
                </a:lnTo>
                <a:lnTo>
                  <a:pt x="324" y="55"/>
                </a:lnTo>
                <a:lnTo>
                  <a:pt x="310" y="67"/>
                </a:lnTo>
                <a:lnTo>
                  <a:pt x="311" y="66"/>
                </a:lnTo>
                <a:lnTo>
                  <a:pt x="297" y="80"/>
                </a:lnTo>
                <a:lnTo>
                  <a:pt x="283" y="94"/>
                </a:lnTo>
                <a:lnTo>
                  <a:pt x="274" y="101"/>
                </a:lnTo>
                <a:lnTo>
                  <a:pt x="263" y="107"/>
                </a:lnTo>
                <a:lnTo>
                  <a:pt x="250" y="113"/>
                </a:lnTo>
                <a:lnTo>
                  <a:pt x="236" y="119"/>
                </a:lnTo>
                <a:lnTo>
                  <a:pt x="205" y="130"/>
                </a:lnTo>
                <a:lnTo>
                  <a:pt x="174" y="139"/>
                </a:lnTo>
                <a:lnTo>
                  <a:pt x="160" y="143"/>
                </a:lnTo>
                <a:lnTo>
                  <a:pt x="148" y="145"/>
                </a:lnTo>
                <a:lnTo>
                  <a:pt x="138" y="146"/>
                </a:lnTo>
                <a:lnTo>
                  <a:pt x="128" y="145"/>
                </a:lnTo>
                <a:lnTo>
                  <a:pt x="116" y="139"/>
                </a:lnTo>
                <a:lnTo>
                  <a:pt x="107" y="134"/>
                </a:lnTo>
                <a:lnTo>
                  <a:pt x="108" y="135"/>
                </a:lnTo>
                <a:lnTo>
                  <a:pt x="104" y="133"/>
                </a:lnTo>
                <a:lnTo>
                  <a:pt x="107" y="134"/>
                </a:lnTo>
                <a:lnTo>
                  <a:pt x="102" y="134"/>
                </a:lnTo>
                <a:lnTo>
                  <a:pt x="104" y="134"/>
                </a:lnTo>
                <a:lnTo>
                  <a:pt x="90" y="136"/>
                </a:lnTo>
                <a:lnTo>
                  <a:pt x="91" y="136"/>
                </a:lnTo>
                <a:lnTo>
                  <a:pt x="76" y="141"/>
                </a:lnTo>
                <a:lnTo>
                  <a:pt x="78" y="140"/>
                </a:lnTo>
                <a:lnTo>
                  <a:pt x="65" y="148"/>
                </a:lnTo>
                <a:lnTo>
                  <a:pt x="67" y="146"/>
                </a:lnTo>
                <a:lnTo>
                  <a:pt x="62" y="151"/>
                </a:lnTo>
                <a:lnTo>
                  <a:pt x="64" y="149"/>
                </a:lnTo>
                <a:lnTo>
                  <a:pt x="60" y="155"/>
                </a:lnTo>
                <a:lnTo>
                  <a:pt x="61" y="152"/>
                </a:lnTo>
                <a:lnTo>
                  <a:pt x="59" y="166"/>
                </a:lnTo>
                <a:lnTo>
                  <a:pt x="59" y="163"/>
                </a:lnTo>
                <a:lnTo>
                  <a:pt x="60" y="180"/>
                </a:lnTo>
                <a:lnTo>
                  <a:pt x="60" y="179"/>
                </a:lnTo>
                <a:lnTo>
                  <a:pt x="64" y="198"/>
                </a:lnTo>
                <a:lnTo>
                  <a:pt x="64" y="198"/>
                </a:lnTo>
                <a:lnTo>
                  <a:pt x="69" y="218"/>
                </a:lnTo>
                <a:lnTo>
                  <a:pt x="68" y="218"/>
                </a:lnTo>
                <a:lnTo>
                  <a:pt x="75" y="240"/>
                </a:lnTo>
                <a:lnTo>
                  <a:pt x="75" y="240"/>
                </a:lnTo>
                <a:lnTo>
                  <a:pt x="85" y="265"/>
                </a:lnTo>
                <a:lnTo>
                  <a:pt x="93" y="290"/>
                </a:lnTo>
                <a:lnTo>
                  <a:pt x="96" y="303"/>
                </a:lnTo>
                <a:lnTo>
                  <a:pt x="96" y="315"/>
                </a:lnTo>
                <a:lnTo>
                  <a:pt x="94" y="327"/>
                </a:lnTo>
                <a:lnTo>
                  <a:pt x="90" y="338"/>
                </a:lnTo>
                <a:lnTo>
                  <a:pt x="79" y="355"/>
                </a:lnTo>
                <a:lnTo>
                  <a:pt x="66" y="372"/>
                </a:lnTo>
                <a:lnTo>
                  <a:pt x="66" y="372"/>
                </a:lnTo>
                <a:lnTo>
                  <a:pt x="55" y="388"/>
                </a:lnTo>
                <a:lnTo>
                  <a:pt x="55" y="388"/>
                </a:lnTo>
                <a:lnTo>
                  <a:pt x="43" y="405"/>
                </a:lnTo>
                <a:lnTo>
                  <a:pt x="31" y="423"/>
                </a:lnTo>
                <a:lnTo>
                  <a:pt x="31" y="422"/>
                </a:lnTo>
                <a:lnTo>
                  <a:pt x="21" y="440"/>
                </a:lnTo>
                <a:lnTo>
                  <a:pt x="22" y="438"/>
                </a:lnTo>
                <a:lnTo>
                  <a:pt x="19" y="447"/>
                </a:lnTo>
                <a:lnTo>
                  <a:pt x="20" y="446"/>
                </a:lnTo>
                <a:lnTo>
                  <a:pt x="19" y="455"/>
                </a:lnTo>
                <a:lnTo>
                  <a:pt x="19" y="452"/>
                </a:lnTo>
                <a:lnTo>
                  <a:pt x="22" y="472"/>
                </a:lnTo>
                <a:lnTo>
                  <a:pt x="22" y="470"/>
                </a:lnTo>
                <a:lnTo>
                  <a:pt x="29" y="491"/>
                </a:lnTo>
                <a:lnTo>
                  <a:pt x="28" y="490"/>
                </a:lnTo>
                <a:lnTo>
                  <a:pt x="41" y="509"/>
                </a:lnTo>
                <a:lnTo>
                  <a:pt x="40" y="507"/>
                </a:lnTo>
                <a:lnTo>
                  <a:pt x="47" y="515"/>
                </a:lnTo>
                <a:lnTo>
                  <a:pt x="46" y="514"/>
                </a:lnTo>
                <a:lnTo>
                  <a:pt x="54" y="519"/>
                </a:lnTo>
                <a:lnTo>
                  <a:pt x="52" y="518"/>
                </a:lnTo>
                <a:lnTo>
                  <a:pt x="63" y="521"/>
                </a:lnTo>
                <a:lnTo>
                  <a:pt x="60" y="521"/>
                </a:lnTo>
                <a:lnTo>
                  <a:pt x="74" y="520"/>
                </a:lnTo>
                <a:lnTo>
                  <a:pt x="73" y="521"/>
                </a:lnTo>
                <a:lnTo>
                  <a:pt x="88" y="519"/>
                </a:lnTo>
                <a:lnTo>
                  <a:pt x="88" y="519"/>
                </a:lnTo>
                <a:lnTo>
                  <a:pt x="105" y="516"/>
                </a:lnTo>
                <a:lnTo>
                  <a:pt x="121" y="513"/>
                </a:lnTo>
                <a:lnTo>
                  <a:pt x="136" y="512"/>
                </a:lnTo>
                <a:lnTo>
                  <a:pt x="151" y="514"/>
                </a:lnTo>
                <a:lnTo>
                  <a:pt x="163" y="524"/>
                </a:lnTo>
                <a:lnTo>
                  <a:pt x="166" y="539"/>
                </a:lnTo>
                <a:lnTo>
                  <a:pt x="163" y="556"/>
                </a:lnTo>
                <a:lnTo>
                  <a:pt x="158" y="574"/>
                </a:lnTo>
                <a:lnTo>
                  <a:pt x="150" y="594"/>
                </a:lnTo>
                <a:lnTo>
                  <a:pt x="143" y="612"/>
                </a:lnTo>
                <a:lnTo>
                  <a:pt x="143" y="612"/>
                </a:lnTo>
                <a:lnTo>
                  <a:pt x="136" y="629"/>
                </a:lnTo>
                <a:lnTo>
                  <a:pt x="137" y="629"/>
                </a:lnTo>
                <a:lnTo>
                  <a:pt x="132" y="643"/>
                </a:lnTo>
                <a:lnTo>
                  <a:pt x="132" y="641"/>
                </a:lnTo>
                <a:lnTo>
                  <a:pt x="131" y="651"/>
                </a:lnTo>
                <a:lnTo>
                  <a:pt x="130" y="646"/>
                </a:lnTo>
                <a:lnTo>
                  <a:pt x="132" y="651"/>
                </a:lnTo>
                <a:lnTo>
                  <a:pt x="126" y="645"/>
                </a:lnTo>
                <a:lnTo>
                  <a:pt x="129" y="646"/>
                </a:lnTo>
                <a:lnTo>
                  <a:pt x="124" y="646"/>
                </a:lnTo>
                <a:lnTo>
                  <a:pt x="129" y="644"/>
                </a:lnTo>
                <a:lnTo>
                  <a:pt x="128" y="644"/>
                </a:lnTo>
                <a:lnTo>
                  <a:pt x="135" y="641"/>
                </a:lnTo>
                <a:lnTo>
                  <a:pt x="134" y="641"/>
                </a:lnTo>
                <a:lnTo>
                  <a:pt x="148" y="632"/>
                </a:lnTo>
                <a:lnTo>
                  <a:pt x="157" y="628"/>
                </a:lnTo>
                <a:lnTo>
                  <a:pt x="166" y="628"/>
                </a:lnTo>
                <a:lnTo>
                  <a:pt x="179" y="636"/>
                </a:lnTo>
                <a:lnTo>
                  <a:pt x="190" y="647"/>
                </a:lnTo>
                <a:lnTo>
                  <a:pt x="197" y="660"/>
                </a:lnTo>
                <a:lnTo>
                  <a:pt x="197" y="669"/>
                </a:lnTo>
                <a:lnTo>
                  <a:pt x="194" y="677"/>
                </a:lnTo>
                <a:lnTo>
                  <a:pt x="188" y="684"/>
                </a:lnTo>
                <a:lnTo>
                  <a:pt x="180" y="689"/>
                </a:lnTo>
                <a:lnTo>
                  <a:pt x="170" y="694"/>
                </a:lnTo>
                <a:lnTo>
                  <a:pt x="160" y="698"/>
                </a:lnTo>
                <a:lnTo>
                  <a:pt x="139" y="707"/>
                </a:lnTo>
                <a:lnTo>
                  <a:pt x="140" y="707"/>
                </a:lnTo>
                <a:lnTo>
                  <a:pt x="131" y="711"/>
                </a:lnTo>
                <a:lnTo>
                  <a:pt x="131" y="710"/>
                </a:lnTo>
                <a:lnTo>
                  <a:pt x="124" y="715"/>
                </a:lnTo>
                <a:lnTo>
                  <a:pt x="124" y="715"/>
                </a:lnTo>
                <a:lnTo>
                  <a:pt x="111" y="723"/>
                </a:lnTo>
                <a:lnTo>
                  <a:pt x="111" y="722"/>
                </a:lnTo>
                <a:lnTo>
                  <a:pt x="100" y="730"/>
                </a:lnTo>
                <a:lnTo>
                  <a:pt x="102" y="729"/>
                </a:lnTo>
                <a:lnTo>
                  <a:pt x="93" y="736"/>
                </a:lnTo>
                <a:lnTo>
                  <a:pt x="96" y="734"/>
                </a:lnTo>
                <a:lnTo>
                  <a:pt x="93" y="738"/>
                </a:lnTo>
                <a:lnTo>
                  <a:pt x="94" y="735"/>
                </a:lnTo>
                <a:lnTo>
                  <a:pt x="94" y="739"/>
                </a:lnTo>
                <a:lnTo>
                  <a:pt x="94" y="735"/>
                </a:lnTo>
                <a:lnTo>
                  <a:pt x="95" y="740"/>
                </a:lnTo>
                <a:lnTo>
                  <a:pt x="94" y="738"/>
                </a:lnTo>
                <a:lnTo>
                  <a:pt x="97" y="743"/>
                </a:lnTo>
                <a:lnTo>
                  <a:pt x="96" y="741"/>
                </a:lnTo>
                <a:lnTo>
                  <a:pt x="105" y="753"/>
                </a:lnTo>
                <a:lnTo>
                  <a:pt x="104" y="751"/>
                </a:lnTo>
                <a:lnTo>
                  <a:pt x="116" y="762"/>
                </a:lnTo>
                <a:lnTo>
                  <a:pt x="115" y="761"/>
                </a:lnTo>
                <a:lnTo>
                  <a:pt x="129" y="769"/>
                </a:lnTo>
                <a:lnTo>
                  <a:pt x="127" y="768"/>
                </a:lnTo>
                <a:lnTo>
                  <a:pt x="143" y="774"/>
                </a:lnTo>
                <a:lnTo>
                  <a:pt x="142" y="773"/>
                </a:lnTo>
                <a:lnTo>
                  <a:pt x="160" y="777"/>
                </a:lnTo>
                <a:lnTo>
                  <a:pt x="159" y="777"/>
                </a:lnTo>
                <a:lnTo>
                  <a:pt x="178" y="779"/>
                </a:lnTo>
                <a:lnTo>
                  <a:pt x="178" y="778"/>
                </a:lnTo>
                <a:lnTo>
                  <a:pt x="196" y="779"/>
                </a:lnTo>
                <a:lnTo>
                  <a:pt x="195" y="779"/>
                </a:lnTo>
                <a:lnTo>
                  <a:pt x="213" y="777"/>
                </a:lnTo>
                <a:lnTo>
                  <a:pt x="212" y="777"/>
                </a:lnTo>
                <a:lnTo>
                  <a:pt x="229" y="774"/>
                </a:lnTo>
                <a:lnTo>
                  <a:pt x="229" y="774"/>
                </a:lnTo>
                <a:lnTo>
                  <a:pt x="247" y="770"/>
                </a:lnTo>
                <a:lnTo>
                  <a:pt x="266" y="768"/>
                </a:lnTo>
                <a:lnTo>
                  <a:pt x="304" y="769"/>
                </a:lnTo>
                <a:lnTo>
                  <a:pt x="323" y="772"/>
                </a:lnTo>
                <a:lnTo>
                  <a:pt x="342" y="777"/>
                </a:lnTo>
                <a:lnTo>
                  <a:pt x="358" y="785"/>
                </a:lnTo>
                <a:lnTo>
                  <a:pt x="373" y="796"/>
                </a:lnTo>
                <a:lnTo>
                  <a:pt x="387" y="807"/>
                </a:lnTo>
                <a:lnTo>
                  <a:pt x="386" y="807"/>
                </a:lnTo>
                <a:lnTo>
                  <a:pt x="398" y="815"/>
                </a:lnTo>
                <a:lnTo>
                  <a:pt x="398" y="815"/>
                </a:lnTo>
                <a:lnTo>
                  <a:pt x="409" y="821"/>
                </a:lnTo>
                <a:lnTo>
                  <a:pt x="417" y="828"/>
                </a:lnTo>
                <a:lnTo>
                  <a:pt x="416" y="827"/>
                </a:lnTo>
                <a:lnTo>
                  <a:pt x="423" y="831"/>
                </a:lnTo>
                <a:lnTo>
                  <a:pt x="419" y="830"/>
                </a:lnTo>
                <a:lnTo>
                  <a:pt x="428" y="830"/>
                </a:lnTo>
                <a:close/>
                <a:moveTo>
                  <a:pt x="416" y="849"/>
                </a:moveTo>
                <a:lnTo>
                  <a:pt x="406" y="844"/>
                </a:lnTo>
                <a:lnTo>
                  <a:pt x="397" y="837"/>
                </a:lnTo>
                <a:lnTo>
                  <a:pt x="398" y="837"/>
                </a:lnTo>
                <a:lnTo>
                  <a:pt x="388" y="831"/>
                </a:lnTo>
                <a:lnTo>
                  <a:pt x="375" y="822"/>
                </a:lnTo>
                <a:lnTo>
                  <a:pt x="362" y="812"/>
                </a:lnTo>
                <a:lnTo>
                  <a:pt x="362" y="812"/>
                </a:lnTo>
                <a:lnTo>
                  <a:pt x="348" y="801"/>
                </a:lnTo>
                <a:lnTo>
                  <a:pt x="349" y="802"/>
                </a:lnTo>
                <a:lnTo>
                  <a:pt x="334" y="794"/>
                </a:lnTo>
                <a:lnTo>
                  <a:pt x="336" y="795"/>
                </a:lnTo>
                <a:lnTo>
                  <a:pt x="319" y="790"/>
                </a:lnTo>
                <a:lnTo>
                  <a:pt x="320" y="791"/>
                </a:lnTo>
                <a:lnTo>
                  <a:pt x="302" y="788"/>
                </a:lnTo>
                <a:lnTo>
                  <a:pt x="303" y="788"/>
                </a:lnTo>
                <a:lnTo>
                  <a:pt x="266" y="787"/>
                </a:lnTo>
                <a:lnTo>
                  <a:pt x="267" y="787"/>
                </a:lnTo>
                <a:lnTo>
                  <a:pt x="249" y="789"/>
                </a:lnTo>
                <a:lnTo>
                  <a:pt x="251" y="789"/>
                </a:lnTo>
                <a:lnTo>
                  <a:pt x="233" y="793"/>
                </a:lnTo>
                <a:lnTo>
                  <a:pt x="215" y="796"/>
                </a:lnTo>
                <a:lnTo>
                  <a:pt x="197" y="799"/>
                </a:lnTo>
                <a:lnTo>
                  <a:pt x="177" y="798"/>
                </a:lnTo>
                <a:lnTo>
                  <a:pt x="157" y="796"/>
                </a:lnTo>
                <a:lnTo>
                  <a:pt x="137" y="792"/>
                </a:lnTo>
                <a:lnTo>
                  <a:pt x="120" y="786"/>
                </a:lnTo>
                <a:lnTo>
                  <a:pt x="105" y="777"/>
                </a:lnTo>
                <a:lnTo>
                  <a:pt x="91" y="765"/>
                </a:lnTo>
                <a:lnTo>
                  <a:pt x="80" y="753"/>
                </a:lnTo>
                <a:lnTo>
                  <a:pt x="76" y="746"/>
                </a:lnTo>
                <a:lnTo>
                  <a:pt x="74" y="738"/>
                </a:lnTo>
                <a:lnTo>
                  <a:pt x="76" y="731"/>
                </a:lnTo>
                <a:lnTo>
                  <a:pt x="79" y="723"/>
                </a:lnTo>
                <a:lnTo>
                  <a:pt x="89" y="714"/>
                </a:lnTo>
                <a:lnTo>
                  <a:pt x="101" y="706"/>
                </a:lnTo>
                <a:lnTo>
                  <a:pt x="114" y="698"/>
                </a:lnTo>
                <a:lnTo>
                  <a:pt x="122" y="694"/>
                </a:lnTo>
                <a:lnTo>
                  <a:pt x="132" y="689"/>
                </a:lnTo>
                <a:lnTo>
                  <a:pt x="153" y="680"/>
                </a:lnTo>
                <a:lnTo>
                  <a:pt x="153" y="680"/>
                </a:lnTo>
                <a:lnTo>
                  <a:pt x="163" y="676"/>
                </a:lnTo>
                <a:lnTo>
                  <a:pt x="162" y="677"/>
                </a:lnTo>
                <a:lnTo>
                  <a:pt x="171" y="672"/>
                </a:lnTo>
                <a:lnTo>
                  <a:pt x="170" y="673"/>
                </a:lnTo>
                <a:lnTo>
                  <a:pt x="177" y="668"/>
                </a:lnTo>
                <a:lnTo>
                  <a:pt x="175" y="670"/>
                </a:lnTo>
                <a:lnTo>
                  <a:pt x="179" y="665"/>
                </a:lnTo>
                <a:lnTo>
                  <a:pt x="177" y="669"/>
                </a:lnTo>
                <a:lnTo>
                  <a:pt x="178" y="665"/>
                </a:lnTo>
                <a:lnTo>
                  <a:pt x="178" y="668"/>
                </a:lnTo>
                <a:lnTo>
                  <a:pt x="178" y="663"/>
                </a:lnTo>
                <a:lnTo>
                  <a:pt x="179" y="667"/>
                </a:lnTo>
                <a:lnTo>
                  <a:pt x="173" y="657"/>
                </a:lnTo>
                <a:lnTo>
                  <a:pt x="175" y="659"/>
                </a:lnTo>
                <a:lnTo>
                  <a:pt x="166" y="650"/>
                </a:lnTo>
                <a:lnTo>
                  <a:pt x="168" y="652"/>
                </a:lnTo>
                <a:lnTo>
                  <a:pt x="159" y="647"/>
                </a:lnTo>
                <a:lnTo>
                  <a:pt x="164" y="648"/>
                </a:lnTo>
                <a:lnTo>
                  <a:pt x="159" y="648"/>
                </a:lnTo>
                <a:lnTo>
                  <a:pt x="163" y="647"/>
                </a:lnTo>
                <a:lnTo>
                  <a:pt x="156" y="650"/>
                </a:lnTo>
                <a:lnTo>
                  <a:pt x="158" y="649"/>
                </a:lnTo>
                <a:lnTo>
                  <a:pt x="144" y="658"/>
                </a:lnTo>
                <a:lnTo>
                  <a:pt x="137" y="662"/>
                </a:lnTo>
                <a:lnTo>
                  <a:pt x="128" y="665"/>
                </a:lnTo>
                <a:lnTo>
                  <a:pt x="116" y="662"/>
                </a:lnTo>
                <a:lnTo>
                  <a:pt x="111" y="651"/>
                </a:lnTo>
                <a:lnTo>
                  <a:pt x="114" y="638"/>
                </a:lnTo>
                <a:lnTo>
                  <a:pt x="118" y="623"/>
                </a:lnTo>
                <a:lnTo>
                  <a:pt x="125" y="605"/>
                </a:lnTo>
                <a:lnTo>
                  <a:pt x="133" y="586"/>
                </a:lnTo>
                <a:lnTo>
                  <a:pt x="132" y="587"/>
                </a:lnTo>
                <a:lnTo>
                  <a:pt x="139" y="568"/>
                </a:lnTo>
                <a:lnTo>
                  <a:pt x="139" y="568"/>
                </a:lnTo>
                <a:lnTo>
                  <a:pt x="144" y="551"/>
                </a:lnTo>
                <a:lnTo>
                  <a:pt x="144" y="552"/>
                </a:lnTo>
                <a:lnTo>
                  <a:pt x="147" y="537"/>
                </a:lnTo>
                <a:lnTo>
                  <a:pt x="147" y="541"/>
                </a:lnTo>
                <a:lnTo>
                  <a:pt x="144" y="531"/>
                </a:lnTo>
                <a:lnTo>
                  <a:pt x="148" y="537"/>
                </a:lnTo>
                <a:lnTo>
                  <a:pt x="141" y="531"/>
                </a:lnTo>
                <a:lnTo>
                  <a:pt x="146" y="533"/>
                </a:lnTo>
                <a:lnTo>
                  <a:pt x="135" y="531"/>
                </a:lnTo>
                <a:lnTo>
                  <a:pt x="137" y="531"/>
                </a:lnTo>
                <a:lnTo>
                  <a:pt x="123" y="532"/>
                </a:lnTo>
                <a:lnTo>
                  <a:pt x="123" y="532"/>
                </a:lnTo>
                <a:lnTo>
                  <a:pt x="108" y="535"/>
                </a:lnTo>
                <a:lnTo>
                  <a:pt x="108" y="535"/>
                </a:lnTo>
                <a:lnTo>
                  <a:pt x="91" y="537"/>
                </a:lnTo>
                <a:lnTo>
                  <a:pt x="75" y="540"/>
                </a:lnTo>
                <a:lnTo>
                  <a:pt x="59" y="540"/>
                </a:lnTo>
                <a:lnTo>
                  <a:pt x="45" y="536"/>
                </a:lnTo>
                <a:lnTo>
                  <a:pt x="34" y="529"/>
                </a:lnTo>
                <a:lnTo>
                  <a:pt x="25" y="520"/>
                </a:lnTo>
                <a:lnTo>
                  <a:pt x="12" y="499"/>
                </a:lnTo>
                <a:lnTo>
                  <a:pt x="3" y="476"/>
                </a:lnTo>
                <a:lnTo>
                  <a:pt x="0" y="454"/>
                </a:lnTo>
                <a:lnTo>
                  <a:pt x="1" y="443"/>
                </a:lnTo>
                <a:lnTo>
                  <a:pt x="4" y="432"/>
                </a:lnTo>
                <a:lnTo>
                  <a:pt x="15" y="412"/>
                </a:lnTo>
                <a:lnTo>
                  <a:pt x="27" y="394"/>
                </a:lnTo>
                <a:lnTo>
                  <a:pt x="27" y="395"/>
                </a:lnTo>
                <a:lnTo>
                  <a:pt x="39" y="377"/>
                </a:lnTo>
                <a:lnTo>
                  <a:pt x="50" y="361"/>
                </a:lnTo>
                <a:lnTo>
                  <a:pt x="63" y="344"/>
                </a:lnTo>
                <a:lnTo>
                  <a:pt x="62" y="345"/>
                </a:lnTo>
                <a:lnTo>
                  <a:pt x="73" y="328"/>
                </a:lnTo>
                <a:lnTo>
                  <a:pt x="72" y="330"/>
                </a:lnTo>
                <a:lnTo>
                  <a:pt x="76" y="321"/>
                </a:lnTo>
                <a:lnTo>
                  <a:pt x="75" y="322"/>
                </a:lnTo>
                <a:lnTo>
                  <a:pt x="77" y="313"/>
                </a:lnTo>
                <a:lnTo>
                  <a:pt x="77" y="315"/>
                </a:lnTo>
                <a:lnTo>
                  <a:pt x="77" y="304"/>
                </a:lnTo>
                <a:lnTo>
                  <a:pt x="77" y="306"/>
                </a:lnTo>
                <a:lnTo>
                  <a:pt x="74" y="294"/>
                </a:lnTo>
                <a:lnTo>
                  <a:pt x="75" y="295"/>
                </a:lnTo>
                <a:lnTo>
                  <a:pt x="67" y="271"/>
                </a:lnTo>
                <a:lnTo>
                  <a:pt x="67" y="271"/>
                </a:lnTo>
                <a:lnTo>
                  <a:pt x="57" y="246"/>
                </a:lnTo>
                <a:lnTo>
                  <a:pt x="50" y="223"/>
                </a:lnTo>
                <a:lnTo>
                  <a:pt x="45" y="202"/>
                </a:lnTo>
                <a:lnTo>
                  <a:pt x="41" y="182"/>
                </a:lnTo>
                <a:lnTo>
                  <a:pt x="39" y="163"/>
                </a:lnTo>
                <a:lnTo>
                  <a:pt x="43" y="146"/>
                </a:lnTo>
                <a:lnTo>
                  <a:pt x="48" y="138"/>
                </a:lnTo>
                <a:lnTo>
                  <a:pt x="54" y="132"/>
                </a:lnTo>
                <a:lnTo>
                  <a:pt x="69" y="123"/>
                </a:lnTo>
                <a:lnTo>
                  <a:pt x="86" y="117"/>
                </a:lnTo>
                <a:lnTo>
                  <a:pt x="101" y="114"/>
                </a:lnTo>
                <a:lnTo>
                  <a:pt x="109" y="114"/>
                </a:lnTo>
                <a:lnTo>
                  <a:pt x="116" y="117"/>
                </a:lnTo>
                <a:lnTo>
                  <a:pt x="125" y="122"/>
                </a:lnTo>
                <a:lnTo>
                  <a:pt x="124" y="122"/>
                </a:lnTo>
                <a:lnTo>
                  <a:pt x="135" y="126"/>
                </a:lnTo>
                <a:lnTo>
                  <a:pt x="132" y="126"/>
                </a:lnTo>
                <a:lnTo>
                  <a:pt x="139" y="127"/>
                </a:lnTo>
                <a:lnTo>
                  <a:pt x="137" y="127"/>
                </a:lnTo>
                <a:lnTo>
                  <a:pt x="146" y="126"/>
                </a:lnTo>
                <a:lnTo>
                  <a:pt x="144" y="126"/>
                </a:lnTo>
                <a:lnTo>
                  <a:pt x="156" y="124"/>
                </a:lnTo>
                <a:lnTo>
                  <a:pt x="155" y="124"/>
                </a:lnTo>
                <a:lnTo>
                  <a:pt x="169" y="120"/>
                </a:lnTo>
                <a:lnTo>
                  <a:pt x="168" y="121"/>
                </a:lnTo>
                <a:lnTo>
                  <a:pt x="199" y="112"/>
                </a:lnTo>
                <a:lnTo>
                  <a:pt x="199" y="112"/>
                </a:lnTo>
                <a:lnTo>
                  <a:pt x="230" y="101"/>
                </a:lnTo>
                <a:lnTo>
                  <a:pt x="229" y="101"/>
                </a:lnTo>
                <a:lnTo>
                  <a:pt x="243" y="96"/>
                </a:lnTo>
                <a:lnTo>
                  <a:pt x="242" y="96"/>
                </a:lnTo>
                <a:lnTo>
                  <a:pt x="254" y="90"/>
                </a:lnTo>
                <a:lnTo>
                  <a:pt x="254" y="90"/>
                </a:lnTo>
                <a:lnTo>
                  <a:pt x="263" y="85"/>
                </a:lnTo>
                <a:lnTo>
                  <a:pt x="263" y="85"/>
                </a:lnTo>
                <a:lnTo>
                  <a:pt x="271" y="79"/>
                </a:lnTo>
                <a:lnTo>
                  <a:pt x="270" y="80"/>
                </a:lnTo>
                <a:lnTo>
                  <a:pt x="284" y="66"/>
                </a:lnTo>
                <a:lnTo>
                  <a:pt x="284" y="66"/>
                </a:lnTo>
                <a:lnTo>
                  <a:pt x="297" y="53"/>
                </a:lnTo>
                <a:lnTo>
                  <a:pt x="313" y="40"/>
                </a:lnTo>
                <a:lnTo>
                  <a:pt x="331" y="28"/>
                </a:lnTo>
                <a:lnTo>
                  <a:pt x="351" y="17"/>
                </a:lnTo>
                <a:lnTo>
                  <a:pt x="371" y="7"/>
                </a:lnTo>
                <a:lnTo>
                  <a:pt x="391" y="1"/>
                </a:lnTo>
                <a:lnTo>
                  <a:pt x="413" y="0"/>
                </a:lnTo>
                <a:lnTo>
                  <a:pt x="435" y="2"/>
                </a:lnTo>
                <a:lnTo>
                  <a:pt x="455" y="7"/>
                </a:lnTo>
                <a:lnTo>
                  <a:pt x="464" y="10"/>
                </a:lnTo>
                <a:lnTo>
                  <a:pt x="471" y="14"/>
                </a:lnTo>
                <a:lnTo>
                  <a:pt x="477" y="21"/>
                </a:lnTo>
                <a:lnTo>
                  <a:pt x="480" y="29"/>
                </a:lnTo>
                <a:lnTo>
                  <a:pt x="479" y="42"/>
                </a:lnTo>
                <a:lnTo>
                  <a:pt x="478" y="54"/>
                </a:lnTo>
                <a:lnTo>
                  <a:pt x="478" y="52"/>
                </a:lnTo>
                <a:lnTo>
                  <a:pt x="478" y="57"/>
                </a:lnTo>
                <a:lnTo>
                  <a:pt x="477" y="54"/>
                </a:lnTo>
                <a:lnTo>
                  <a:pt x="479" y="58"/>
                </a:lnTo>
                <a:lnTo>
                  <a:pt x="478" y="56"/>
                </a:lnTo>
                <a:lnTo>
                  <a:pt x="485" y="65"/>
                </a:lnTo>
                <a:lnTo>
                  <a:pt x="483" y="63"/>
                </a:lnTo>
                <a:lnTo>
                  <a:pt x="493" y="71"/>
                </a:lnTo>
                <a:lnTo>
                  <a:pt x="492" y="70"/>
                </a:lnTo>
                <a:lnTo>
                  <a:pt x="502" y="77"/>
                </a:lnTo>
                <a:lnTo>
                  <a:pt x="499" y="75"/>
                </a:lnTo>
                <a:lnTo>
                  <a:pt x="510" y="78"/>
                </a:lnTo>
                <a:lnTo>
                  <a:pt x="505" y="78"/>
                </a:lnTo>
                <a:lnTo>
                  <a:pt x="510" y="77"/>
                </a:lnTo>
                <a:lnTo>
                  <a:pt x="507" y="78"/>
                </a:lnTo>
                <a:lnTo>
                  <a:pt x="512" y="75"/>
                </a:lnTo>
                <a:lnTo>
                  <a:pt x="511" y="75"/>
                </a:lnTo>
                <a:lnTo>
                  <a:pt x="521" y="65"/>
                </a:lnTo>
                <a:lnTo>
                  <a:pt x="533" y="54"/>
                </a:lnTo>
                <a:lnTo>
                  <a:pt x="542" y="50"/>
                </a:lnTo>
                <a:lnTo>
                  <a:pt x="552" y="49"/>
                </a:lnTo>
                <a:lnTo>
                  <a:pt x="561" y="53"/>
                </a:lnTo>
                <a:lnTo>
                  <a:pt x="568" y="58"/>
                </a:lnTo>
                <a:lnTo>
                  <a:pt x="583" y="72"/>
                </a:lnTo>
                <a:lnTo>
                  <a:pt x="596" y="88"/>
                </a:lnTo>
                <a:lnTo>
                  <a:pt x="596" y="88"/>
                </a:lnTo>
                <a:lnTo>
                  <a:pt x="607" y="101"/>
                </a:lnTo>
                <a:lnTo>
                  <a:pt x="615" y="113"/>
                </a:lnTo>
                <a:lnTo>
                  <a:pt x="620" y="123"/>
                </a:lnTo>
                <a:lnTo>
                  <a:pt x="620" y="122"/>
                </a:lnTo>
                <a:lnTo>
                  <a:pt x="626" y="131"/>
                </a:lnTo>
                <a:lnTo>
                  <a:pt x="624" y="129"/>
                </a:lnTo>
                <a:lnTo>
                  <a:pt x="628" y="133"/>
                </a:lnTo>
                <a:lnTo>
                  <a:pt x="627" y="132"/>
                </a:lnTo>
                <a:lnTo>
                  <a:pt x="633" y="136"/>
                </a:lnTo>
                <a:lnTo>
                  <a:pt x="631" y="135"/>
                </a:lnTo>
                <a:lnTo>
                  <a:pt x="638" y="138"/>
                </a:lnTo>
                <a:lnTo>
                  <a:pt x="637" y="138"/>
                </a:lnTo>
                <a:lnTo>
                  <a:pt x="646" y="140"/>
                </a:lnTo>
                <a:lnTo>
                  <a:pt x="646" y="140"/>
                </a:lnTo>
                <a:lnTo>
                  <a:pt x="667" y="145"/>
                </a:lnTo>
                <a:lnTo>
                  <a:pt x="667" y="145"/>
                </a:lnTo>
                <a:lnTo>
                  <a:pt x="689" y="149"/>
                </a:lnTo>
                <a:lnTo>
                  <a:pt x="699" y="152"/>
                </a:lnTo>
                <a:lnTo>
                  <a:pt x="708" y="155"/>
                </a:lnTo>
                <a:lnTo>
                  <a:pt x="723" y="162"/>
                </a:lnTo>
                <a:lnTo>
                  <a:pt x="735" y="170"/>
                </a:lnTo>
                <a:lnTo>
                  <a:pt x="745" y="181"/>
                </a:lnTo>
                <a:lnTo>
                  <a:pt x="751" y="196"/>
                </a:lnTo>
                <a:lnTo>
                  <a:pt x="752" y="214"/>
                </a:lnTo>
                <a:lnTo>
                  <a:pt x="749" y="234"/>
                </a:lnTo>
                <a:lnTo>
                  <a:pt x="744" y="254"/>
                </a:lnTo>
                <a:lnTo>
                  <a:pt x="738" y="275"/>
                </a:lnTo>
                <a:lnTo>
                  <a:pt x="730" y="297"/>
                </a:lnTo>
                <a:lnTo>
                  <a:pt x="720" y="320"/>
                </a:lnTo>
                <a:lnTo>
                  <a:pt x="710" y="341"/>
                </a:lnTo>
                <a:lnTo>
                  <a:pt x="711" y="340"/>
                </a:lnTo>
                <a:lnTo>
                  <a:pt x="708" y="349"/>
                </a:lnTo>
                <a:lnTo>
                  <a:pt x="708" y="348"/>
                </a:lnTo>
                <a:lnTo>
                  <a:pt x="706" y="356"/>
                </a:lnTo>
                <a:lnTo>
                  <a:pt x="706" y="354"/>
                </a:lnTo>
                <a:lnTo>
                  <a:pt x="707" y="360"/>
                </a:lnTo>
                <a:lnTo>
                  <a:pt x="706" y="356"/>
                </a:lnTo>
                <a:lnTo>
                  <a:pt x="708" y="361"/>
                </a:lnTo>
                <a:lnTo>
                  <a:pt x="706" y="358"/>
                </a:lnTo>
                <a:lnTo>
                  <a:pt x="713" y="364"/>
                </a:lnTo>
                <a:lnTo>
                  <a:pt x="712" y="363"/>
                </a:lnTo>
                <a:lnTo>
                  <a:pt x="721" y="369"/>
                </a:lnTo>
                <a:lnTo>
                  <a:pt x="726" y="374"/>
                </a:lnTo>
                <a:lnTo>
                  <a:pt x="729" y="382"/>
                </a:lnTo>
                <a:lnTo>
                  <a:pt x="726" y="395"/>
                </a:lnTo>
                <a:lnTo>
                  <a:pt x="720" y="406"/>
                </a:lnTo>
                <a:lnTo>
                  <a:pt x="714" y="416"/>
                </a:lnTo>
                <a:lnTo>
                  <a:pt x="714" y="415"/>
                </a:lnTo>
                <a:lnTo>
                  <a:pt x="707" y="425"/>
                </a:lnTo>
                <a:lnTo>
                  <a:pt x="699" y="435"/>
                </a:lnTo>
                <a:lnTo>
                  <a:pt x="690" y="443"/>
                </a:lnTo>
                <a:lnTo>
                  <a:pt x="690" y="442"/>
                </a:lnTo>
                <a:lnTo>
                  <a:pt x="684" y="451"/>
                </a:lnTo>
                <a:lnTo>
                  <a:pt x="685" y="448"/>
                </a:lnTo>
                <a:lnTo>
                  <a:pt x="683" y="452"/>
                </a:lnTo>
                <a:lnTo>
                  <a:pt x="684" y="449"/>
                </a:lnTo>
                <a:lnTo>
                  <a:pt x="684" y="453"/>
                </a:lnTo>
                <a:lnTo>
                  <a:pt x="683" y="449"/>
                </a:lnTo>
                <a:lnTo>
                  <a:pt x="688" y="460"/>
                </a:lnTo>
                <a:lnTo>
                  <a:pt x="687" y="458"/>
                </a:lnTo>
                <a:lnTo>
                  <a:pt x="696" y="469"/>
                </a:lnTo>
                <a:lnTo>
                  <a:pt x="696" y="468"/>
                </a:lnTo>
                <a:lnTo>
                  <a:pt x="708" y="479"/>
                </a:lnTo>
                <a:lnTo>
                  <a:pt x="708" y="479"/>
                </a:lnTo>
                <a:lnTo>
                  <a:pt x="720" y="488"/>
                </a:lnTo>
                <a:lnTo>
                  <a:pt x="719" y="488"/>
                </a:lnTo>
                <a:lnTo>
                  <a:pt x="733" y="495"/>
                </a:lnTo>
                <a:lnTo>
                  <a:pt x="732" y="494"/>
                </a:lnTo>
                <a:lnTo>
                  <a:pt x="748" y="501"/>
                </a:lnTo>
                <a:lnTo>
                  <a:pt x="766" y="508"/>
                </a:lnTo>
                <a:lnTo>
                  <a:pt x="780" y="522"/>
                </a:lnTo>
                <a:lnTo>
                  <a:pt x="784" y="532"/>
                </a:lnTo>
                <a:lnTo>
                  <a:pt x="788" y="543"/>
                </a:lnTo>
                <a:lnTo>
                  <a:pt x="793" y="566"/>
                </a:lnTo>
                <a:lnTo>
                  <a:pt x="795" y="590"/>
                </a:lnTo>
                <a:lnTo>
                  <a:pt x="793" y="612"/>
                </a:lnTo>
                <a:lnTo>
                  <a:pt x="788" y="629"/>
                </a:lnTo>
                <a:lnTo>
                  <a:pt x="778" y="644"/>
                </a:lnTo>
                <a:lnTo>
                  <a:pt x="767" y="656"/>
                </a:lnTo>
                <a:lnTo>
                  <a:pt x="756" y="668"/>
                </a:lnTo>
                <a:lnTo>
                  <a:pt x="743" y="678"/>
                </a:lnTo>
                <a:lnTo>
                  <a:pt x="729" y="687"/>
                </a:lnTo>
                <a:lnTo>
                  <a:pt x="717" y="695"/>
                </a:lnTo>
                <a:lnTo>
                  <a:pt x="718" y="694"/>
                </a:lnTo>
                <a:lnTo>
                  <a:pt x="708" y="702"/>
                </a:lnTo>
                <a:lnTo>
                  <a:pt x="710" y="699"/>
                </a:lnTo>
                <a:lnTo>
                  <a:pt x="705" y="709"/>
                </a:lnTo>
                <a:lnTo>
                  <a:pt x="706" y="707"/>
                </a:lnTo>
                <a:lnTo>
                  <a:pt x="705" y="717"/>
                </a:lnTo>
                <a:lnTo>
                  <a:pt x="705" y="717"/>
                </a:lnTo>
                <a:lnTo>
                  <a:pt x="703" y="729"/>
                </a:lnTo>
                <a:lnTo>
                  <a:pt x="697" y="741"/>
                </a:lnTo>
                <a:lnTo>
                  <a:pt x="687" y="750"/>
                </a:lnTo>
                <a:lnTo>
                  <a:pt x="675" y="757"/>
                </a:lnTo>
                <a:lnTo>
                  <a:pt x="663" y="762"/>
                </a:lnTo>
                <a:lnTo>
                  <a:pt x="653" y="767"/>
                </a:lnTo>
                <a:lnTo>
                  <a:pt x="642" y="770"/>
                </a:lnTo>
                <a:lnTo>
                  <a:pt x="633" y="771"/>
                </a:lnTo>
                <a:lnTo>
                  <a:pt x="633" y="771"/>
                </a:lnTo>
                <a:lnTo>
                  <a:pt x="625" y="772"/>
                </a:lnTo>
                <a:lnTo>
                  <a:pt x="626" y="772"/>
                </a:lnTo>
                <a:lnTo>
                  <a:pt x="618" y="775"/>
                </a:lnTo>
                <a:lnTo>
                  <a:pt x="620" y="774"/>
                </a:lnTo>
                <a:lnTo>
                  <a:pt x="612" y="779"/>
                </a:lnTo>
                <a:lnTo>
                  <a:pt x="613" y="778"/>
                </a:lnTo>
                <a:lnTo>
                  <a:pt x="606" y="786"/>
                </a:lnTo>
                <a:lnTo>
                  <a:pt x="607" y="785"/>
                </a:lnTo>
                <a:lnTo>
                  <a:pt x="592" y="801"/>
                </a:lnTo>
                <a:lnTo>
                  <a:pt x="592" y="800"/>
                </a:lnTo>
                <a:lnTo>
                  <a:pt x="592" y="802"/>
                </a:lnTo>
                <a:lnTo>
                  <a:pt x="589" y="805"/>
                </a:lnTo>
                <a:lnTo>
                  <a:pt x="580" y="816"/>
                </a:lnTo>
                <a:lnTo>
                  <a:pt x="568" y="828"/>
                </a:lnTo>
                <a:lnTo>
                  <a:pt x="562" y="832"/>
                </a:lnTo>
                <a:lnTo>
                  <a:pt x="553" y="835"/>
                </a:lnTo>
                <a:lnTo>
                  <a:pt x="545" y="834"/>
                </a:lnTo>
                <a:lnTo>
                  <a:pt x="539" y="831"/>
                </a:lnTo>
                <a:lnTo>
                  <a:pt x="529" y="823"/>
                </a:lnTo>
                <a:lnTo>
                  <a:pt x="520" y="815"/>
                </a:lnTo>
                <a:lnTo>
                  <a:pt x="522" y="817"/>
                </a:lnTo>
                <a:lnTo>
                  <a:pt x="513" y="811"/>
                </a:lnTo>
                <a:lnTo>
                  <a:pt x="516" y="812"/>
                </a:lnTo>
                <a:lnTo>
                  <a:pt x="495" y="810"/>
                </a:lnTo>
                <a:lnTo>
                  <a:pt x="497" y="810"/>
                </a:lnTo>
                <a:lnTo>
                  <a:pt x="486" y="812"/>
                </a:lnTo>
                <a:lnTo>
                  <a:pt x="487" y="811"/>
                </a:lnTo>
                <a:lnTo>
                  <a:pt x="476" y="815"/>
                </a:lnTo>
                <a:lnTo>
                  <a:pt x="478" y="814"/>
                </a:lnTo>
                <a:lnTo>
                  <a:pt x="467" y="821"/>
                </a:lnTo>
                <a:lnTo>
                  <a:pt x="468" y="820"/>
                </a:lnTo>
                <a:lnTo>
                  <a:pt x="456" y="831"/>
                </a:lnTo>
                <a:lnTo>
                  <a:pt x="444" y="842"/>
                </a:lnTo>
                <a:lnTo>
                  <a:pt x="438" y="846"/>
                </a:lnTo>
                <a:lnTo>
                  <a:pt x="430" y="850"/>
                </a:lnTo>
                <a:lnTo>
                  <a:pt x="416" y="849"/>
                </a:lnTo>
                <a:close/>
              </a:path>
            </a:pathLst>
          </a:custGeom>
          <a:solidFill>
            <a:srgbClr val="003300"/>
          </a:solidFill>
          <a:ln w="0" cap="flat">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4" name="Freeform 29"/>
          <p:cNvSpPr>
            <a:spLocks/>
          </p:cNvSpPr>
          <p:nvPr/>
        </p:nvSpPr>
        <p:spPr bwMode="auto">
          <a:xfrm>
            <a:off x="4150521" y="2668301"/>
            <a:ext cx="1575185" cy="596858"/>
          </a:xfrm>
          <a:custGeom>
            <a:avLst/>
            <a:gdLst/>
            <a:ahLst/>
            <a:cxnLst>
              <a:cxn ang="0">
                <a:pos x="0" y="576"/>
              </a:cxn>
              <a:cxn ang="0">
                <a:pos x="1600" y="0"/>
              </a:cxn>
              <a:cxn ang="0">
                <a:pos x="1600" y="0"/>
              </a:cxn>
              <a:cxn ang="0">
                <a:pos x="3200" y="576"/>
              </a:cxn>
              <a:cxn ang="0">
                <a:pos x="3200" y="576"/>
              </a:cxn>
              <a:cxn ang="0">
                <a:pos x="3200" y="576"/>
              </a:cxn>
              <a:cxn ang="0">
                <a:pos x="1600" y="1152"/>
              </a:cxn>
              <a:cxn ang="0">
                <a:pos x="1600" y="1152"/>
              </a:cxn>
              <a:cxn ang="0">
                <a:pos x="1600" y="1152"/>
              </a:cxn>
              <a:cxn ang="0">
                <a:pos x="0" y="576"/>
              </a:cxn>
              <a:cxn ang="0">
                <a:pos x="0" y="576"/>
              </a:cxn>
            </a:cxnLst>
            <a:rect l="0" t="0" r="r" b="b"/>
            <a:pathLst>
              <a:path w="3200" h="1152">
                <a:moveTo>
                  <a:pt x="0" y="576"/>
                </a:moveTo>
                <a:cubicBezTo>
                  <a:pt x="0" y="258"/>
                  <a:pt x="717" y="0"/>
                  <a:pt x="1600" y="0"/>
                </a:cubicBezTo>
                <a:lnTo>
                  <a:pt x="1600" y="0"/>
                </a:lnTo>
                <a:cubicBezTo>
                  <a:pt x="2484" y="0"/>
                  <a:pt x="3200" y="258"/>
                  <a:pt x="3200" y="576"/>
                </a:cubicBezTo>
                <a:cubicBezTo>
                  <a:pt x="3200" y="576"/>
                  <a:pt x="3200" y="576"/>
                  <a:pt x="3200" y="576"/>
                </a:cubicBezTo>
                <a:lnTo>
                  <a:pt x="3200" y="576"/>
                </a:lnTo>
                <a:cubicBezTo>
                  <a:pt x="3200" y="895"/>
                  <a:pt x="2484" y="1152"/>
                  <a:pt x="1600" y="1152"/>
                </a:cubicBezTo>
                <a:cubicBezTo>
                  <a:pt x="1600" y="1152"/>
                  <a:pt x="1600" y="1152"/>
                  <a:pt x="1600" y="1152"/>
                </a:cubicBezTo>
                <a:lnTo>
                  <a:pt x="1600" y="1152"/>
                </a:lnTo>
                <a:cubicBezTo>
                  <a:pt x="717" y="1152"/>
                  <a:pt x="0" y="895"/>
                  <a:pt x="0" y="576"/>
                </a:cubicBezTo>
                <a:cubicBezTo>
                  <a:pt x="0" y="576"/>
                  <a:pt x="0" y="576"/>
                  <a:pt x="0" y="576"/>
                </a:cubicBezTo>
                <a:close/>
              </a:path>
            </a:pathLst>
          </a:custGeom>
          <a:solidFill>
            <a:srgbClr val="C4BD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5" name="Freeform 30"/>
          <p:cNvSpPr>
            <a:spLocks noEditPoints="1"/>
          </p:cNvSpPr>
          <p:nvPr/>
        </p:nvSpPr>
        <p:spPr bwMode="auto">
          <a:xfrm>
            <a:off x="4147246" y="2664851"/>
            <a:ext cx="1581735" cy="605483"/>
          </a:xfrm>
          <a:custGeom>
            <a:avLst/>
            <a:gdLst/>
            <a:ahLst/>
            <a:cxnLst>
              <a:cxn ang="0">
                <a:pos x="9" y="524"/>
              </a:cxn>
              <a:cxn ang="0">
                <a:pos x="35" y="464"/>
              </a:cxn>
              <a:cxn ang="0">
                <a:pos x="129" y="355"/>
              </a:cxn>
              <a:cxn ang="0">
                <a:pos x="371" y="211"/>
              </a:cxn>
              <a:cxn ang="0">
                <a:pos x="712" y="99"/>
              </a:cxn>
              <a:cxn ang="0">
                <a:pos x="1131" y="27"/>
              </a:cxn>
              <a:cxn ang="0">
                <a:pos x="1608" y="0"/>
              </a:cxn>
              <a:cxn ang="0">
                <a:pos x="2085" y="26"/>
              </a:cxn>
              <a:cxn ang="0">
                <a:pos x="2505" y="99"/>
              </a:cxn>
              <a:cxn ang="0">
                <a:pos x="2846" y="211"/>
              </a:cxn>
              <a:cxn ang="0">
                <a:pos x="3087" y="354"/>
              </a:cxn>
              <a:cxn ang="0">
                <a:pos x="3183" y="464"/>
              </a:cxn>
              <a:cxn ang="0">
                <a:pos x="3208" y="524"/>
              </a:cxn>
              <a:cxn ang="0">
                <a:pos x="3208" y="645"/>
              </a:cxn>
              <a:cxn ang="0">
                <a:pos x="3183" y="705"/>
              </a:cxn>
              <a:cxn ang="0">
                <a:pos x="3088" y="815"/>
              </a:cxn>
              <a:cxn ang="0">
                <a:pos x="2847" y="959"/>
              </a:cxn>
              <a:cxn ang="0">
                <a:pos x="2506" y="1070"/>
              </a:cxn>
              <a:cxn ang="0">
                <a:pos x="2085" y="1142"/>
              </a:cxn>
              <a:cxn ang="0">
                <a:pos x="1609" y="1168"/>
              </a:cxn>
              <a:cxn ang="0">
                <a:pos x="1132" y="1142"/>
              </a:cxn>
              <a:cxn ang="0">
                <a:pos x="713" y="1070"/>
              </a:cxn>
              <a:cxn ang="0">
                <a:pos x="372" y="959"/>
              </a:cxn>
              <a:cxn ang="0">
                <a:pos x="130" y="816"/>
              </a:cxn>
              <a:cxn ang="0">
                <a:pos x="35" y="705"/>
              </a:cxn>
              <a:cxn ang="0">
                <a:pos x="9" y="645"/>
              </a:cxn>
              <a:cxn ang="0">
                <a:pos x="24" y="640"/>
              </a:cxn>
              <a:cxn ang="0">
                <a:pos x="87" y="752"/>
              </a:cxn>
              <a:cxn ang="0">
                <a:pos x="206" y="853"/>
              </a:cxn>
              <a:cxn ang="0">
                <a:pos x="480" y="985"/>
              </a:cxn>
              <a:cxn ang="0">
                <a:pos x="848" y="1084"/>
              </a:cxn>
              <a:cxn ang="0">
                <a:pos x="1287" y="1140"/>
              </a:cxn>
              <a:cxn ang="0">
                <a:pos x="1772" y="1149"/>
              </a:cxn>
              <a:cxn ang="0">
                <a:pos x="2230" y="1108"/>
              </a:cxn>
              <a:cxn ang="0">
                <a:pos x="2624" y="1022"/>
              </a:cxn>
              <a:cxn ang="0">
                <a:pos x="2931" y="900"/>
              </a:cxn>
              <a:cxn ang="0">
                <a:pos x="3131" y="751"/>
              </a:cxn>
              <a:cxn ang="0">
                <a:pos x="3169" y="697"/>
              </a:cxn>
              <a:cxn ang="0">
                <a:pos x="3201" y="583"/>
              </a:cxn>
              <a:cxn ang="0">
                <a:pos x="3193" y="529"/>
              </a:cxn>
              <a:cxn ang="0">
                <a:pos x="3130" y="418"/>
              </a:cxn>
              <a:cxn ang="0">
                <a:pos x="3011" y="316"/>
              </a:cxn>
              <a:cxn ang="0">
                <a:pos x="2738" y="185"/>
              </a:cxn>
              <a:cxn ang="0">
                <a:pos x="2370" y="86"/>
              </a:cxn>
              <a:cxn ang="0">
                <a:pos x="1931" y="28"/>
              </a:cxn>
              <a:cxn ang="0">
                <a:pos x="1446" y="19"/>
              </a:cxn>
              <a:cxn ang="0">
                <a:pos x="987" y="61"/>
              </a:cxn>
              <a:cxn ang="0">
                <a:pos x="594" y="148"/>
              </a:cxn>
              <a:cxn ang="0">
                <a:pos x="286" y="269"/>
              </a:cxn>
              <a:cxn ang="0">
                <a:pos x="86" y="419"/>
              </a:cxn>
              <a:cxn ang="0">
                <a:pos x="49" y="472"/>
              </a:cxn>
              <a:cxn ang="0">
                <a:pos x="16" y="586"/>
              </a:cxn>
            </a:cxnLst>
            <a:rect l="0" t="0" r="r" b="b"/>
            <a:pathLst>
              <a:path w="3216" h="1168">
                <a:moveTo>
                  <a:pt x="1" y="586"/>
                </a:moveTo>
                <a:cubicBezTo>
                  <a:pt x="0" y="585"/>
                  <a:pt x="0" y="584"/>
                  <a:pt x="1" y="583"/>
                </a:cubicBezTo>
                <a:lnTo>
                  <a:pt x="9" y="524"/>
                </a:lnTo>
                <a:cubicBezTo>
                  <a:pt x="9" y="524"/>
                  <a:pt x="9" y="523"/>
                  <a:pt x="9" y="522"/>
                </a:cubicBezTo>
                <a:lnTo>
                  <a:pt x="34" y="465"/>
                </a:lnTo>
                <a:cubicBezTo>
                  <a:pt x="34" y="465"/>
                  <a:pt x="35" y="464"/>
                  <a:pt x="35" y="464"/>
                </a:cubicBezTo>
                <a:lnTo>
                  <a:pt x="74" y="409"/>
                </a:lnTo>
                <a:cubicBezTo>
                  <a:pt x="74" y="408"/>
                  <a:pt x="75" y="408"/>
                  <a:pt x="75" y="408"/>
                </a:cubicBezTo>
                <a:lnTo>
                  <a:pt x="129" y="355"/>
                </a:lnTo>
                <a:lnTo>
                  <a:pt x="197" y="303"/>
                </a:lnTo>
                <a:lnTo>
                  <a:pt x="277" y="256"/>
                </a:lnTo>
                <a:lnTo>
                  <a:pt x="371" y="211"/>
                </a:lnTo>
                <a:lnTo>
                  <a:pt x="475" y="170"/>
                </a:lnTo>
                <a:lnTo>
                  <a:pt x="589" y="133"/>
                </a:lnTo>
                <a:lnTo>
                  <a:pt x="712" y="99"/>
                </a:lnTo>
                <a:lnTo>
                  <a:pt x="845" y="71"/>
                </a:lnTo>
                <a:lnTo>
                  <a:pt x="984" y="46"/>
                </a:lnTo>
                <a:lnTo>
                  <a:pt x="1131" y="27"/>
                </a:lnTo>
                <a:lnTo>
                  <a:pt x="1286" y="12"/>
                </a:lnTo>
                <a:lnTo>
                  <a:pt x="1445" y="3"/>
                </a:lnTo>
                <a:lnTo>
                  <a:pt x="1608" y="0"/>
                </a:lnTo>
                <a:lnTo>
                  <a:pt x="1773" y="3"/>
                </a:lnTo>
                <a:lnTo>
                  <a:pt x="1932" y="12"/>
                </a:lnTo>
                <a:lnTo>
                  <a:pt x="2085" y="26"/>
                </a:lnTo>
                <a:lnTo>
                  <a:pt x="2232" y="46"/>
                </a:lnTo>
                <a:lnTo>
                  <a:pt x="2373" y="71"/>
                </a:lnTo>
                <a:lnTo>
                  <a:pt x="2505" y="99"/>
                </a:lnTo>
                <a:lnTo>
                  <a:pt x="2629" y="133"/>
                </a:lnTo>
                <a:lnTo>
                  <a:pt x="2743" y="170"/>
                </a:lnTo>
                <a:lnTo>
                  <a:pt x="2846" y="211"/>
                </a:lnTo>
                <a:lnTo>
                  <a:pt x="2939" y="255"/>
                </a:lnTo>
                <a:lnTo>
                  <a:pt x="3020" y="303"/>
                </a:lnTo>
                <a:lnTo>
                  <a:pt x="3087" y="354"/>
                </a:lnTo>
                <a:lnTo>
                  <a:pt x="3142" y="408"/>
                </a:lnTo>
                <a:cubicBezTo>
                  <a:pt x="3142" y="408"/>
                  <a:pt x="3143" y="408"/>
                  <a:pt x="3143" y="409"/>
                </a:cubicBezTo>
                <a:lnTo>
                  <a:pt x="3183" y="464"/>
                </a:lnTo>
                <a:cubicBezTo>
                  <a:pt x="3183" y="464"/>
                  <a:pt x="3184" y="465"/>
                  <a:pt x="3184" y="465"/>
                </a:cubicBezTo>
                <a:lnTo>
                  <a:pt x="3208" y="522"/>
                </a:lnTo>
                <a:cubicBezTo>
                  <a:pt x="3208" y="523"/>
                  <a:pt x="3208" y="524"/>
                  <a:pt x="3208" y="524"/>
                </a:cubicBezTo>
                <a:lnTo>
                  <a:pt x="3216" y="583"/>
                </a:lnTo>
                <a:cubicBezTo>
                  <a:pt x="3216" y="584"/>
                  <a:pt x="3216" y="585"/>
                  <a:pt x="3216" y="586"/>
                </a:cubicBezTo>
                <a:lnTo>
                  <a:pt x="3208" y="645"/>
                </a:lnTo>
                <a:cubicBezTo>
                  <a:pt x="3208" y="645"/>
                  <a:pt x="3208" y="646"/>
                  <a:pt x="3208" y="647"/>
                </a:cubicBezTo>
                <a:lnTo>
                  <a:pt x="3184" y="704"/>
                </a:lnTo>
                <a:cubicBezTo>
                  <a:pt x="3184" y="704"/>
                  <a:pt x="3183" y="705"/>
                  <a:pt x="3183" y="705"/>
                </a:cubicBezTo>
                <a:lnTo>
                  <a:pt x="3143" y="761"/>
                </a:lnTo>
                <a:cubicBezTo>
                  <a:pt x="3143" y="761"/>
                  <a:pt x="3142" y="762"/>
                  <a:pt x="3142" y="762"/>
                </a:cubicBezTo>
                <a:lnTo>
                  <a:pt x="3088" y="815"/>
                </a:lnTo>
                <a:lnTo>
                  <a:pt x="3020" y="866"/>
                </a:lnTo>
                <a:lnTo>
                  <a:pt x="2940" y="913"/>
                </a:lnTo>
                <a:lnTo>
                  <a:pt x="2847" y="959"/>
                </a:lnTo>
                <a:lnTo>
                  <a:pt x="2743" y="1000"/>
                </a:lnTo>
                <a:lnTo>
                  <a:pt x="2629" y="1037"/>
                </a:lnTo>
                <a:lnTo>
                  <a:pt x="2506" y="1070"/>
                </a:lnTo>
                <a:lnTo>
                  <a:pt x="2373" y="1099"/>
                </a:lnTo>
                <a:lnTo>
                  <a:pt x="2233" y="1123"/>
                </a:lnTo>
                <a:lnTo>
                  <a:pt x="2085" y="1142"/>
                </a:lnTo>
                <a:lnTo>
                  <a:pt x="1932" y="1156"/>
                </a:lnTo>
                <a:lnTo>
                  <a:pt x="1773" y="1165"/>
                </a:lnTo>
                <a:lnTo>
                  <a:pt x="1609" y="1168"/>
                </a:lnTo>
                <a:lnTo>
                  <a:pt x="1445" y="1165"/>
                </a:lnTo>
                <a:lnTo>
                  <a:pt x="1286" y="1156"/>
                </a:lnTo>
                <a:lnTo>
                  <a:pt x="1132" y="1142"/>
                </a:lnTo>
                <a:lnTo>
                  <a:pt x="984" y="1123"/>
                </a:lnTo>
                <a:lnTo>
                  <a:pt x="845" y="1099"/>
                </a:lnTo>
                <a:lnTo>
                  <a:pt x="713" y="1070"/>
                </a:lnTo>
                <a:lnTo>
                  <a:pt x="589" y="1037"/>
                </a:lnTo>
                <a:lnTo>
                  <a:pt x="475" y="1000"/>
                </a:lnTo>
                <a:lnTo>
                  <a:pt x="372" y="959"/>
                </a:lnTo>
                <a:lnTo>
                  <a:pt x="278" y="914"/>
                </a:lnTo>
                <a:lnTo>
                  <a:pt x="197" y="866"/>
                </a:lnTo>
                <a:lnTo>
                  <a:pt x="130" y="816"/>
                </a:lnTo>
                <a:lnTo>
                  <a:pt x="75" y="762"/>
                </a:lnTo>
                <a:cubicBezTo>
                  <a:pt x="75" y="762"/>
                  <a:pt x="74" y="761"/>
                  <a:pt x="74" y="761"/>
                </a:cubicBezTo>
                <a:lnTo>
                  <a:pt x="35" y="705"/>
                </a:lnTo>
                <a:cubicBezTo>
                  <a:pt x="35" y="705"/>
                  <a:pt x="34" y="704"/>
                  <a:pt x="34" y="704"/>
                </a:cubicBezTo>
                <a:lnTo>
                  <a:pt x="9" y="647"/>
                </a:lnTo>
                <a:cubicBezTo>
                  <a:pt x="9" y="646"/>
                  <a:pt x="9" y="645"/>
                  <a:pt x="9" y="645"/>
                </a:cubicBezTo>
                <a:lnTo>
                  <a:pt x="1" y="586"/>
                </a:lnTo>
                <a:close/>
                <a:moveTo>
                  <a:pt x="24" y="642"/>
                </a:moveTo>
                <a:lnTo>
                  <a:pt x="24" y="640"/>
                </a:lnTo>
                <a:lnTo>
                  <a:pt x="49" y="697"/>
                </a:lnTo>
                <a:lnTo>
                  <a:pt x="48" y="696"/>
                </a:lnTo>
                <a:lnTo>
                  <a:pt x="87" y="752"/>
                </a:lnTo>
                <a:lnTo>
                  <a:pt x="86" y="751"/>
                </a:lnTo>
                <a:lnTo>
                  <a:pt x="139" y="803"/>
                </a:lnTo>
                <a:lnTo>
                  <a:pt x="206" y="853"/>
                </a:lnTo>
                <a:lnTo>
                  <a:pt x="285" y="899"/>
                </a:lnTo>
                <a:lnTo>
                  <a:pt x="377" y="944"/>
                </a:lnTo>
                <a:lnTo>
                  <a:pt x="480" y="985"/>
                </a:lnTo>
                <a:lnTo>
                  <a:pt x="594" y="1022"/>
                </a:lnTo>
                <a:lnTo>
                  <a:pt x="716" y="1055"/>
                </a:lnTo>
                <a:lnTo>
                  <a:pt x="848" y="1084"/>
                </a:lnTo>
                <a:lnTo>
                  <a:pt x="986" y="1108"/>
                </a:lnTo>
                <a:lnTo>
                  <a:pt x="1133" y="1126"/>
                </a:lnTo>
                <a:lnTo>
                  <a:pt x="1287" y="1140"/>
                </a:lnTo>
                <a:lnTo>
                  <a:pt x="1446" y="1149"/>
                </a:lnTo>
                <a:lnTo>
                  <a:pt x="1608" y="1152"/>
                </a:lnTo>
                <a:lnTo>
                  <a:pt x="1772" y="1149"/>
                </a:lnTo>
                <a:lnTo>
                  <a:pt x="1931" y="1140"/>
                </a:lnTo>
                <a:lnTo>
                  <a:pt x="2083" y="1127"/>
                </a:lnTo>
                <a:lnTo>
                  <a:pt x="2230" y="1108"/>
                </a:lnTo>
                <a:lnTo>
                  <a:pt x="2370" y="1084"/>
                </a:lnTo>
                <a:lnTo>
                  <a:pt x="2501" y="1055"/>
                </a:lnTo>
                <a:lnTo>
                  <a:pt x="2624" y="1022"/>
                </a:lnTo>
                <a:lnTo>
                  <a:pt x="2738" y="985"/>
                </a:lnTo>
                <a:lnTo>
                  <a:pt x="2840" y="944"/>
                </a:lnTo>
                <a:lnTo>
                  <a:pt x="2931" y="900"/>
                </a:lnTo>
                <a:lnTo>
                  <a:pt x="3011" y="853"/>
                </a:lnTo>
                <a:lnTo>
                  <a:pt x="3077" y="804"/>
                </a:lnTo>
                <a:lnTo>
                  <a:pt x="3131" y="751"/>
                </a:lnTo>
                <a:lnTo>
                  <a:pt x="3130" y="752"/>
                </a:lnTo>
                <a:lnTo>
                  <a:pt x="3170" y="696"/>
                </a:lnTo>
                <a:lnTo>
                  <a:pt x="3169" y="697"/>
                </a:lnTo>
                <a:lnTo>
                  <a:pt x="3193" y="640"/>
                </a:lnTo>
                <a:lnTo>
                  <a:pt x="3193" y="642"/>
                </a:lnTo>
                <a:lnTo>
                  <a:pt x="3201" y="583"/>
                </a:lnTo>
                <a:lnTo>
                  <a:pt x="3201" y="586"/>
                </a:lnTo>
                <a:lnTo>
                  <a:pt x="3193" y="527"/>
                </a:lnTo>
                <a:lnTo>
                  <a:pt x="3193" y="529"/>
                </a:lnTo>
                <a:lnTo>
                  <a:pt x="3169" y="472"/>
                </a:lnTo>
                <a:lnTo>
                  <a:pt x="3170" y="473"/>
                </a:lnTo>
                <a:lnTo>
                  <a:pt x="3130" y="418"/>
                </a:lnTo>
                <a:lnTo>
                  <a:pt x="3131" y="419"/>
                </a:lnTo>
                <a:lnTo>
                  <a:pt x="3078" y="367"/>
                </a:lnTo>
                <a:lnTo>
                  <a:pt x="3011" y="316"/>
                </a:lnTo>
                <a:lnTo>
                  <a:pt x="2932" y="270"/>
                </a:lnTo>
                <a:lnTo>
                  <a:pt x="2841" y="226"/>
                </a:lnTo>
                <a:lnTo>
                  <a:pt x="2738" y="185"/>
                </a:lnTo>
                <a:lnTo>
                  <a:pt x="2624" y="148"/>
                </a:lnTo>
                <a:lnTo>
                  <a:pt x="2502" y="114"/>
                </a:lnTo>
                <a:lnTo>
                  <a:pt x="2370" y="86"/>
                </a:lnTo>
                <a:lnTo>
                  <a:pt x="2230" y="61"/>
                </a:lnTo>
                <a:lnTo>
                  <a:pt x="2084" y="42"/>
                </a:lnTo>
                <a:lnTo>
                  <a:pt x="1931" y="28"/>
                </a:lnTo>
                <a:lnTo>
                  <a:pt x="1772" y="19"/>
                </a:lnTo>
                <a:lnTo>
                  <a:pt x="1609" y="16"/>
                </a:lnTo>
                <a:lnTo>
                  <a:pt x="1446" y="19"/>
                </a:lnTo>
                <a:lnTo>
                  <a:pt x="1287" y="28"/>
                </a:lnTo>
                <a:lnTo>
                  <a:pt x="1133" y="42"/>
                </a:lnTo>
                <a:lnTo>
                  <a:pt x="987" y="61"/>
                </a:lnTo>
                <a:lnTo>
                  <a:pt x="848" y="86"/>
                </a:lnTo>
                <a:lnTo>
                  <a:pt x="717" y="114"/>
                </a:lnTo>
                <a:lnTo>
                  <a:pt x="594" y="148"/>
                </a:lnTo>
                <a:lnTo>
                  <a:pt x="480" y="185"/>
                </a:lnTo>
                <a:lnTo>
                  <a:pt x="378" y="226"/>
                </a:lnTo>
                <a:lnTo>
                  <a:pt x="286" y="269"/>
                </a:lnTo>
                <a:lnTo>
                  <a:pt x="206" y="316"/>
                </a:lnTo>
                <a:lnTo>
                  <a:pt x="140" y="366"/>
                </a:lnTo>
                <a:lnTo>
                  <a:pt x="86" y="419"/>
                </a:lnTo>
                <a:lnTo>
                  <a:pt x="87" y="418"/>
                </a:lnTo>
                <a:lnTo>
                  <a:pt x="48" y="473"/>
                </a:lnTo>
                <a:lnTo>
                  <a:pt x="49" y="472"/>
                </a:lnTo>
                <a:lnTo>
                  <a:pt x="24" y="529"/>
                </a:lnTo>
                <a:lnTo>
                  <a:pt x="24" y="527"/>
                </a:lnTo>
                <a:lnTo>
                  <a:pt x="16" y="586"/>
                </a:lnTo>
                <a:lnTo>
                  <a:pt x="16" y="583"/>
                </a:lnTo>
                <a:lnTo>
                  <a:pt x="24" y="642"/>
                </a:lnTo>
                <a:close/>
              </a:path>
            </a:pathLst>
          </a:custGeom>
          <a:solidFill>
            <a:srgbClr val="DDD9C3"/>
          </a:solidFill>
          <a:ln w="0" cap="flat">
            <a:solidFill>
              <a:srgbClr val="DDD9C3"/>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6" name="Freeform 31"/>
          <p:cNvSpPr>
            <a:spLocks/>
          </p:cNvSpPr>
          <p:nvPr/>
        </p:nvSpPr>
        <p:spPr bwMode="auto">
          <a:xfrm>
            <a:off x="5726707" y="3869939"/>
            <a:ext cx="1252617" cy="555457"/>
          </a:xfrm>
          <a:custGeom>
            <a:avLst/>
            <a:gdLst/>
            <a:ahLst/>
            <a:cxnLst>
              <a:cxn ang="0">
                <a:pos x="0" y="516"/>
              </a:cxn>
              <a:cxn ang="0">
                <a:pos x="516" y="0"/>
              </a:cxn>
              <a:cxn ang="0">
                <a:pos x="516" y="0"/>
              </a:cxn>
              <a:cxn ang="0">
                <a:pos x="516" y="0"/>
              </a:cxn>
              <a:cxn ang="0">
                <a:pos x="2029" y="0"/>
              </a:cxn>
              <a:cxn ang="0">
                <a:pos x="2029" y="0"/>
              </a:cxn>
              <a:cxn ang="0">
                <a:pos x="2544" y="516"/>
              </a:cxn>
              <a:cxn ang="0">
                <a:pos x="2544" y="516"/>
              </a:cxn>
              <a:cxn ang="0">
                <a:pos x="2544" y="516"/>
              </a:cxn>
              <a:cxn ang="0">
                <a:pos x="2544" y="557"/>
              </a:cxn>
              <a:cxn ang="0">
                <a:pos x="2544" y="557"/>
              </a:cxn>
              <a:cxn ang="0">
                <a:pos x="2029" y="1072"/>
              </a:cxn>
              <a:cxn ang="0">
                <a:pos x="2029" y="1072"/>
              </a:cxn>
              <a:cxn ang="0">
                <a:pos x="2029" y="1072"/>
              </a:cxn>
              <a:cxn ang="0">
                <a:pos x="516" y="1072"/>
              </a:cxn>
              <a:cxn ang="0">
                <a:pos x="516" y="1072"/>
              </a:cxn>
              <a:cxn ang="0">
                <a:pos x="0" y="557"/>
              </a:cxn>
              <a:cxn ang="0">
                <a:pos x="0" y="557"/>
              </a:cxn>
              <a:cxn ang="0">
                <a:pos x="0" y="516"/>
              </a:cxn>
            </a:cxnLst>
            <a:rect l="0" t="0" r="r" b="b"/>
            <a:pathLst>
              <a:path w="2544" h="1072">
                <a:moveTo>
                  <a:pt x="0" y="516"/>
                </a:moveTo>
                <a:cubicBezTo>
                  <a:pt x="0" y="231"/>
                  <a:pt x="231" y="0"/>
                  <a:pt x="516" y="0"/>
                </a:cubicBezTo>
                <a:cubicBezTo>
                  <a:pt x="516" y="0"/>
                  <a:pt x="516" y="0"/>
                  <a:pt x="516" y="0"/>
                </a:cubicBezTo>
                <a:lnTo>
                  <a:pt x="516" y="0"/>
                </a:lnTo>
                <a:lnTo>
                  <a:pt x="2029" y="0"/>
                </a:lnTo>
                <a:lnTo>
                  <a:pt x="2029" y="0"/>
                </a:lnTo>
                <a:cubicBezTo>
                  <a:pt x="2314" y="0"/>
                  <a:pt x="2544" y="231"/>
                  <a:pt x="2544" y="516"/>
                </a:cubicBezTo>
                <a:cubicBezTo>
                  <a:pt x="2544" y="516"/>
                  <a:pt x="2544" y="516"/>
                  <a:pt x="2544" y="516"/>
                </a:cubicBezTo>
                <a:lnTo>
                  <a:pt x="2544" y="516"/>
                </a:lnTo>
                <a:lnTo>
                  <a:pt x="2544" y="557"/>
                </a:lnTo>
                <a:lnTo>
                  <a:pt x="2544" y="557"/>
                </a:lnTo>
                <a:cubicBezTo>
                  <a:pt x="2544" y="842"/>
                  <a:pt x="2314" y="1072"/>
                  <a:pt x="2029" y="1072"/>
                </a:cubicBezTo>
                <a:cubicBezTo>
                  <a:pt x="2029" y="1072"/>
                  <a:pt x="2029" y="1072"/>
                  <a:pt x="2029" y="1072"/>
                </a:cubicBezTo>
                <a:lnTo>
                  <a:pt x="2029" y="1072"/>
                </a:lnTo>
                <a:lnTo>
                  <a:pt x="516" y="1072"/>
                </a:lnTo>
                <a:lnTo>
                  <a:pt x="516" y="1072"/>
                </a:lnTo>
                <a:cubicBezTo>
                  <a:pt x="231" y="1072"/>
                  <a:pt x="0" y="842"/>
                  <a:pt x="0" y="557"/>
                </a:cubicBezTo>
                <a:cubicBezTo>
                  <a:pt x="0" y="557"/>
                  <a:pt x="0" y="557"/>
                  <a:pt x="0" y="557"/>
                </a:cubicBezTo>
                <a:lnTo>
                  <a:pt x="0" y="516"/>
                </a:lnTo>
                <a:close/>
              </a:path>
            </a:pathLst>
          </a:custGeom>
          <a:solidFill>
            <a:srgbClr val="DDD9C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7" name="Freeform 32"/>
          <p:cNvSpPr>
            <a:spLocks noEditPoints="1"/>
          </p:cNvSpPr>
          <p:nvPr/>
        </p:nvSpPr>
        <p:spPr bwMode="auto">
          <a:xfrm>
            <a:off x="5715244" y="3857864"/>
            <a:ext cx="1275540" cy="579607"/>
          </a:xfrm>
          <a:custGeom>
            <a:avLst/>
            <a:gdLst/>
            <a:ahLst/>
            <a:cxnLst>
              <a:cxn ang="0">
                <a:pos x="12" y="429"/>
              </a:cxn>
              <a:cxn ang="0">
                <a:pos x="91" y="240"/>
              </a:cxn>
              <a:cxn ang="0">
                <a:pos x="160" y="157"/>
              </a:cxn>
              <a:cxn ang="0">
                <a:pos x="328" y="44"/>
              </a:cxn>
              <a:cxn ang="0">
                <a:pos x="434" y="11"/>
              </a:cxn>
              <a:cxn ang="0">
                <a:pos x="2160" y="11"/>
              </a:cxn>
              <a:cxn ang="0">
                <a:pos x="2266" y="44"/>
              </a:cxn>
              <a:cxn ang="0">
                <a:pos x="2433" y="157"/>
              </a:cxn>
              <a:cxn ang="0">
                <a:pos x="2502" y="240"/>
              </a:cxn>
              <a:cxn ang="0">
                <a:pos x="2581" y="429"/>
              </a:cxn>
              <a:cxn ang="0">
                <a:pos x="2592" y="581"/>
              </a:cxn>
              <a:cxn ang="0">
                <a:pos x="2551" y="790"/>
              </a:cxn>
              <a:cxn ang="0">
                <a:pos x="2499" y="885"/>
              </a:cxn>
              <a:cxn ang="0">
                <a:pos x="2357" y="1027"/>
              </a:cxn>
              <a:cxn ang="0">
                <a:pos x="2262" y="1079"/>
              </a:cxn>
              <a:cxn ang="0">
                <a:pos x="2056" y="1120"/>
              </a:cxn>
              <a:cxn ang="0">
                <a:pos x="429" y="1109"/>
              </a:cxn>
              <a:cxn ang="0">
                <a:pos x="240" y="1030"/>
              </a:cxn>
              <a:cxn ang="0">
                <a:pos x="157" y="961"/>
              </a:cxn>
              <a:cxn ang="0">
                <a:pos x="44" y="794"/>
              </a:cxn>
              <a:cxn ang="0">
                <a:pos x="11" y="688"/>
              </a:cxn>
              <a:cxn ang="0">
                <a:pos x="48" y="579"/>
              </a:cxn>
              <a:cxn ang="0">
                <a:pos x="88" y="775"/>
              </a:cxn>
              <a:cxn ang="0">
                <a:pos x="131" y="854"/>
              </a:cxn>
              <a:cxn ang="0">
                <a:pos x="267" y="990"/>
              </a:cxn>
              <a:cxn ang="0">
                <a:pos x="347" y="1034"/>
              </a:cxn>
              <a:cxn ang="0">
                <a:pos x="540" y="1072"/>
              </a:cxn>
              <a:cxn ang="0">
                <a:pos x="2150" y="1064"/>
              </a:cxn>
              <a:cxn ang="0">
                <a:pos x="2330" y="987"/>
              </a:cxn>
              <a:cxn ang="0">
                <a:pos x="2399" y="930"/>
              </a:cxn>
              <a:cxn ang="0">
                <a:pos x="2507" y="771"/>
              </a:cxn>
              <a:cxn ang="0">
                <a:pos x="2535" y="683"/>
              </a:cxn>
              <a:cxn ang="0">
                <a:pos x="2535" y="439"/>
              </a:cxn>
              <a:cxn ang="0">
                <a:pos x="2507" y="351"/>
              </a:cxn>
              <a:cxn ang="0">
                <a:pos x="2399" y="191"/>
              </a:cxn>
              <a:cxn ang="0">
                <a:pos x="2330" y="134"/>
              </a:cxn>
              <a:cxn ang="0">
                <a:pos x="2150" y="57"/>
              </a:cxn>
              <a:cxn ang="0">
                <a:pos x="543" y="48"/>
              </a:cxn>
              <a:cxn ang="0">
                <a:pos x="347" y="88"/>
              </a:cxn>
              <a:cxn ang="0">
                <a:pos x="267" y="131"/>
              </a:cxn>
              <a:cxn ang="0">
                <a:pos x="131" y="267"/>
              </a:cxn>
              <a:cxn ang="0">
                <a:pos x="88" y="347"/>
              </a:cxn>
              <a:cxn ang="0">
                <a:pos x="48" y="540"/>
              </a:cxn>
            </a:cxnLst>
            <a:rect l="0" t="0" r="r" b="b"/>
            <a:pathLst>
              <a:path w="2592" h="1120">
                <a:moveTo>
                  <a:pt x="0" y="540"/>
                </a:moveTo>
                <a:lnTo>
                  <a:pt x="11" y="434"/>
                </a:lnTo>
                <a:cubicBezTo>
                  <a:pt x="11" y="432"/>
                  <a:pt x="11" y="431"/>
                  <a:pt x="12" y="429"/>
                </a:cubicBezTo>
                <a:lnTo>
                  <a:pt x="43" y="332"/>
                </a:lnTo>
                <a:cubicBezTo>
                  <a:pt x="43" y="331"/>
                  <a:pt x="44" y="329"/>
                  <a:pt x="44" y="328"/>
                </a:cubicBezTo>
                <a:lnTo>
                  <a:pt x="91" y="240"/>
                </a:lnTo>
                <a:cubicBezTo>
                  <a:pt x="92" y="239"/>
                  <a:pt x="93" y="237"/>
                  <a:pt x="94" y="236"/>
                </a:cubicBezTo>
                <a:lnTo>
                  <a:pt x="157" y="160"/>
                </a:lnTo>
                <a:cubicBezTo>
                  <a:pt x="158" y="159"/>
                  <a:pt x="159" y="158"/>
                  <a:pt x="160" y="157"/>
                </a:cubicBezTo>
                <a:lnTo>
                  <a:pt x="236" y="94"/>
                </a:lnTo>
                <a:cubicBezTo>
                  <a:pt x="237" y="93"/>
                  <a:pt x="239" y="92"/>
                  <a:pt x="240" y="91"/>
                </a:cubicBezTo>
                <a:lnTo>
                  <a:pt x="328" y="44"/>
                </a:lnTo>
                <a:cubicBezTo>
                  <a:pt x="329" y="44"/>
                  <a:pt x="331" y="43"/>
                  <a:pt x="332" y="43"/>
                </a:cubicBezTo>
                <a:lnTo>
                  <a:pt x="429" y="12"/>
                </a:lnTo>
                <a:cubicBezTo>
                  <a:pt x="431" y="11"/>
                  <a:pt x="432" y="11"/>
                  <a:pt x="434" y="11"/>
                </a:cubicBezTo>
                <a:lnTo>
                  <a:pt x="538" y="1"/>
                </a:lnTo>
                <a:lnTo>
                  <a:pt x="2053" y="0"/>
                </a:lnTo>
                <a:lnTo>
                  <a:pt x="2160" y="11"/>
                </a:lnTo>
                <a:cubicBezTo>
                  <a:pt x="2161" y="11"/>
                  <a:pt x="2163" y="11"/>
                  <a:pt x="2165" y="12"/>
                </a:cubicBezTo>
                <a:lnTo>
                  <a:pt x="2262" y="43"/>
                </a:lnTo>
                <a:cubicBezTo>
                  <a:pt x="2263" y="43"/>
                  <a:pt x="2265" y="44"/>
                  <a:pt x="2266" y="44"/>
                </a:cubicBezTo>
                <a:lnTo>
                  <a:pt x="2353" y="91"/>
                </a:lnTo>
                <a:cubicBezTo>
                  <a:pt x="2354" y="92"/>
                  <a:pt x="2356" y="93"/>
                  <a:pt x="2357" y="94"/>
                </a:cubicBezTo>
                <a:lnTo>
                  <a:pt x="2433" y="157"/>
                </a:lnTo>
                <a:cubicBezTo>
                  <a:pt x="2434" y="158"/>
                  <a:pt x="2435" y="159"/>
                  <a:pt x="2436" y="160"/>
                </a:cubicBezTo>
                <a:lnTo>
                  <a:pt x="2499" y="236"/>
                </a:lnTo>
                <a:cubicBezTo>
                  <a:pt x="2500" y="237"/>
                  <a:pt x="2501" y="239"/>
                  <a:pt x="2502" y="240"/>
                </a:cubicBezTo>
                <a:lnTo>
                  <a:pt x="2550" y="328"/>
                </a:lnTo>
                <a:cubicBezTo>
                  <a:pt x="2550" y="329"/>
                  <a:pt x="2551" y="331"/>
                  <a:pt x="2551" y="332"/>
                </a:cubicBezTo>
                <a:lnTo>
                  <a:pt x="2581" y="429"/>
                </a:lnTo>
                <a:cubicBezTo>
                  <a:pt x="2582" y="431"/>
                  <a:pt x="2582" y="433"/>
                  <a:pt x="2582" y="434"/>
                </a:cubicBezTo>
                <a:lnTo>
                  <a:pt x="2592" y="538"/>
                </a:lnTo>
                <a:lnTo>
                  <a:pt x="2592" y="581"/>
                </a:lnTo>
                <a:lnTo>
                  <a:pt x="2582" y="688"/>
                </a:lnTo>
                <a:cubicBezTo>
                  <a:pt x="2582" y="689"/>
                  <a:pt x="2582" y="691"/>
                  <a:pt x="2581" y="693"/>
                </a:cubicBezTo>
                <a:lnTo>
                  <a:pt x="2551" y="790"/>
                </a:lnTo>
                <a:cubicBezTo>
                  <a:pt x="2551" y="791"/>
                  <a:pt x="2550" y="793"/>
                  <a:pt x="2549" y="794"/>
                </a:cubicBezTo>
                <a:lnTo>
                  <a:pt x="2501" y="881"/>
                </a:lnTo>
                <a:cubicBezTo>
                  <a:pt x="2501" y="882"/>
                  <a:pt x="2500" y="884"/>
                  <a:pt x="2499" y="885"/>
                </a:cubicBezTo>
                <a:lnTo>
                  <a:pt x="2436" y="961"/>
                </a:lnTo>
                <a:cubicBezTo>
                  <a:pt x="2435" y="962"/>
                  <a:pt x="2434" y="963"/>
                  <a:pt x="2433" y="964"/>
                </a:cubicBezTo>
                <a:lnTo>
                  <a:pt x="2357" y="1027"/>
                </a:lnTo>
                <a:cubicBezTo>
                  <a:pt x="2356" y="1028"/>
                  <a:pt x="2354" y="1029"/>
                  <a:pt x="2353" y="1029"/>
                </a:cubicBezTo>
                <a:lnTo>
                  <a:pt x="2266" y="1077"/>
                </a:lnTo>
                <a:cubicBezTo>
                  <a:pt x="2265" y="1078"/>
                  <a:pt x="2263" y="1079"/>
                  <a:pt x="2262" y="1079"/>
                </a:cubicBezTo>
                <a:lnTo>
                  <a:pt x="2165" y="1109"/>
                </a:lnTo>
                <a:cubicBezTo>
                  <a:pt x="2163" y="1110"/>
                  <a:pt x="2161" y="1110"/>
                  <a:pt x="2160" y="1110"/>
                </a:cubicBezTo>
                <a:lnTo>
                  <a:pt x="2056" y="1120"/>
                </a:lnTo>
                <a:lnTo>
                  <a:pt x="540" y="1120"/>
                </a:lnTo>
                <a:lnTo>
                  <a:pt x="434" y="1110"/>
                </a:lnTo>
                <a:cubicBezTo>
                  <a:pt x="433" y="1110"/>
                  <a:pt x="431" y="1110"/>
                  <a:pt x="429" y="1109"/>
                </a:cubicBezTo>
                <a:lnTo>
                  <a:pt x="332" y="1079"/>
                </a:lnTo>
                <a:cubicBezTo>
                  <a:pt x="331" y="1079"/>
                  <a:pt x="329" y="1078"/>
                  <a:pt x="328" y="1078"/>
                </a:cubicBezTo>
                <a:lnTo>
                  <a:pt x="240" y="1030"/>
                </a:lnTo>
                <a:cubicBezTo>
                  <a:pt x="239" y="1029"/>
                  <a:pt x="237" y="1028"/>
                  <a:pt x="236" y="1027"/>
                </a:cubicBezTo>
                <a:lnTo>
                  <a:pt x="160" y="964"/>
                </a:lnTo>
                <a:cubicBezTo>
                  <a:pt x="159" y="963"/>
                  <a:pt x="158" y="962"/>
                  <a:pt x="157" y="961"/>
                </a:cubicBezTo>
                <a:lnTo>
                  <a:pt x="94" y="885"/>
                </a:lnTo>
                <a:cubicBezTo>
                  <a:pt x="93" y="884"/>
                  <a:pt x="92" y="882"/>
                  <a:pt x="91" y="881"/>
                </a:cubicBezTo>
                <a:lnTo>
                  <a:pt x="44" y="794"/>
                </a:lnTo>
                <a:cubicBezTo>
                  <a:pt x="44" y="793"/>
                  <a:pt x="43" y="791"/>
                  <a:pt x="43" y="790"/>
                </a:cubicBezTo>
                <a:lnTo>
                  <a:pt x="12" y="693"/>
                </a:lnTo>
                <a:cubicBezTo>
                  <a:pt x="11" y="691"/>
                  <a:pt x="11" y="689"/>
                  <a:pt x="11" y="688"/>
                </a:cubicBezTo>
                <a:lnTo>
                  <a:pt x="1" y="584"/>
                </a:lnTo>
                <a:lnTo>
                  <a:pt x="0" y="540"/>
                </a:lnTo>
                <a:close/>
                <a:moveTo>
                  <a:pt x="48" y="579"/>
                </a:moveTo>
                <a:lnTo>
                  <a:pt x="58" y="683"/>
                </a:lnTo>
                <a:lnTo>
                  <a:pt x="57" y="678"/>
                </a:lnTo>
                <a:lnTo>
                  <a:pt x="88" y="775"/>
                </a:lnTo>
                <a:lnTo>
                  <a:pt x="87" y="771"/>
                </a:lnTo>
                <a:lnTo>
                  <a:pt x="134" y="858"/>
                </a:lnTo>
                <a:lnTo>
                  <a:pt x="131" y="854"/>
                </a:lnTo>
                <a:lnTo>
                  <a:pt x="194" y="930"/>
                </a:lnTo>
                <a:lnTo>
                  <a:pt x="191" y="927"/>
                </a:lnTo>
                <a:lnTo>
                  <a:pt x="267" y="990"/>
                </a:lnTo>
                <a:lnTo>
                  <a:pt x="263" y="987"/>
                </a:lnTo>
                <a:lnTo>
                  <a:pt x="351" y="1035"/>
                </a:lnTo>
                <a:lnTo>
                  <a:pt x="347" y="1034"/>
                </a:lnTo>
                <a:lnTo>
                  <a:pt x="444" y="1064"/>
                </a:lnTo>
                <a:lnTo>
                  <a:pt x="439" y="1063"/>
                </a:lnTo>
                <a:lnTo>
                  <a:pt x="540" y="1072"/>
                </a:lnTo>
                <a:lnTo>
                  <a:pt x="2051" y="1073"/>
                </a:lnTo>
                <a:lnTo>
                  <a:pt x="2155" y="1063"/>
                </a:lnTo>
                <a:lnTo>
                  <a:pt x="2150" y="1064"/>
                </a:lnTo>
                <a:lnTo>
                  <a:pt x="2247" y="1034"/>
                </a:lnTo>
                <a:lnTo>
                  <a:pt x="2243" y="1035"/>
                </a:lnTo>
                <a:lnTo>
                  <a:pt x="2330" y="987"/>
                </a:lnTo>
                <a:lnTo>
                  <a:pt x="2326" y="990"/>
                </a:lnTo>
                <a:lnTo>
                  <a:pt x="2402" y="927"/>
                </a:lnTo>
                <a:lnTo>
                  <a:pt x="2399" y="930"/>
                </a:lnTo>
                <a:lnTo>
                  <a:pt x="2462" y="854"/>
                </a:lnTo>
                <a:lnTo>
                  <a:pt x="2459" y="858"/>
                </a:lnTo>
                <a:lnTo>
                  <a:pt x="2507" y="771"/>
                </a:lnTo>
                <a:lnTo>
                  <a:pt x="2506" y="775"/>
                </a:lnTo>
                <a:lnTo>
                  <a:pt x="2536" y="678"/>
                </a:lnTo>
                <a:lnTo>
                  <a:pt x="2535" y="683"/>
                </a:lnTo>
                <a:lnTo>
                  <a:pt x="2544" y="581"/>
                </a:lnTo>
                <a:lnTo>
                  <a:pt x="2545" y="543"/>
                </a:lnTo>
                <a:lnTo>
                  <a:pt x="2535" y="439"/>
                </a:lnTo>
                <a:lnTo>
                  <a:pt x="2536" y="444"/>
                </a:lnTo>
                <a:lnTo>
                  <a:pt x="2506" y="347"/>
                </a:lnTo>
                <a:lnTo>
                  <a:pt x="2507" y="351"/>
                </a:lnTo>
                <a:lnTo>
                  <a:pt x="2459" y="263"/>
                </a:lnTo>
                <a:lnTo>
                  <a:pt x="2462" y="267"/>
                </a:lnTo>
                <a:lnTo>
                  <a:pt x="2399" y="191"/>
                </a:lnTo>
                <a:lnTo>
                  <a:pt x="2402" y="194"/>
                </a:lnTo>
                <a:lnTo>
                  <a:pt x="2326" y="131"/>
                </a:lnTo>
                <a:lnTo>
                  <a:pt x="2330" y="134"/>
                </a:lnTo>
                <a:lnTo>
                  <a:pt x="2243" y="87"/>
                </a:lnTo>
                <a:lnTo>
                  <a:pt x="2247" y="88"/>
                </a:lnTo>
                <a:lnTo>
                  <a:pt x="2150" y="57"/>
                </a:lnTo>
                <a:lnTo>
                  <a:pt x="2155" y="58"/>
                </a:lnTo>
                <a:lnTo>
                  <a:pt x="2053" y="48"/>
                </a:lnTo>
                <a:lnTo>
                  <a:pt x="543" y="48"/>
                </a:lnTo>
                <a:lnTo>
                  <a:pt x="439" y="58"/>
                </a:lnTo>
                <a:lnTo>
                  <a:pt x="444" y="57"/>
                </a:lnTo>
                <a:lnTo>
                  <a:pt x="347" y="88"/>
                </a:lnTo>
                <a:lnTo>
                  <a:pt x="351" y="87"/>
                </a:lnTo>
                <a:lnTo>
                  <a:pt x="263" y="134"/>
                </a:lnTo>
                <a:lnTo>
                  <a:pt x="267" y="131"/>
                </a:lnTo>
                <a:lnTo>
                  <a:pt x="191" y="194"/>
                </a:lnTo>
                <a:lnTo>
                  <a:pt x="194" y="191"/>
                </a:lnTo>
                <a:lnTo>
                  <a:pt x="131" y="267"/>
                </a:lnTo>
                <a:lnTo>
                  <a:pt x="134" y="263"/>
                </a:lnTo>
                <a:lnTo>
                  <a:pt x="87" y="351"/>
                </a:lnTo>
                <a:lnTo>
                  <a:pt x="88" y="347"/>
                </a:lnTo>
                <a:lnTo>
                  <a:pt x="57" y="444"/>
                </a:lnTo>
                <a:lnTo>
                  <a:pt x="58" y="439"/>
                </a:lnTo>
                <a:lnTo>
                  <a:pt x="48" y="540"/>
                </a:lnTo>
                <a:lnTo>
                  <a:pt x="48" y="579"/>
                </a:lnTo>
                <a:close/>
              </a:path>
            </a:pathLst>
          </a:custGeom>
          <a:solidFill>
            <a:srgbClr val="C4BD97"/>
          </a:solidFill>
          <a:ln w="0" cap="flat">
            <a:solidFill>
              <a:srgbClr val="C4BD97"/>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8" name="Freeform 33"/>
          <p:cNvSpPr>
            <a:spLocks/>
          </p:cNvSpPr>
          <p:nvPr/>
        </p:nvSpPr>
        <p:spPr bwMode="auto">
          <a:xfrm>
            <a:off x="5805301" y="3887188"/>
            <a:ext cx="1101975" cy="529582"/>
          </a:xfrm>
          <a:custGeom>
            <a:avLst/>
            <a:gdLst/>
            <a:ahLst/>
            <a:cxnLst>
              <a:cxn ang="0">
                <a:pos x="541" y="78"/>
              </a:cxn>
              <a:cxn ang="0">
                <a:pos x="675" y="106"/>
              </a:cxn>
              <a:cxn ang="0">
                <a:pos x="706" y="488"/>
              </a:cxn>
              <a:cxn ang="0">
                <a:pos x="829" y="532"/>
              </a:cxn>
              <a:cxn ang="0">
                <a:pos x="860" y="106"/>
              </a:cxn>
              <a:cxn ang="0">
                <a:pos x="1106" y="106"/>
              </a:cxn>
              <a:cxn ang="0">
                <a:pos x="1291" y="106"/>
              </a:cxn>
              <a:cxn ang="0">
                <a:pos x="1476" y="62"/>
              </a:cxn>
              <a:cxn ang="0">
                <a:pos x="1522" y="473"/>
              </a:cxn>
              <a:cxn ang="0">
                <a:pos x="1691" y="517"/>
              </a:cxn>
              <a:cxn ang="0">
                <a:pos x="1661" y="91"/>
              </a:cxn>
              <a:cxn ang="0">
                <a:pos x="1907" y="91"/>
              </a:cxn>
              <a:cxn ang="0">
                <a:pos x="2045" y="150"/>
              </a:cxn>
              <a:cxn ang="0">
                <a:pos x="1922" y="341"/>
              </a:cxn>
              <a:cxn ang="0">
                <a:pos x="1938" y="502"/>
              </a:cxn>
              <a:cxn ang="0">
                <a:pos x="2122" y="238"/>
              </a:cxn>
              <a:cxn ang="0">
                <a:pos x="2230" y="473"/>
              </a:cxn>
              <a:cxn ang="0">
                <a:pos x="2184" y="722"/>
              </a:cxn>
              <a:cxn ang="0">
                <a:pos x="1922" y="620"/>
              </a:cxn>
              <a:cxn ang="0">
                <a:pos x="1861" y="678"/>
              </a:cxn>
              <a:cxn ang="0">
                <a:pos x="2061" y="811"/>
              </a:cxn>
              <a:cxn ang="0">
                <a:pos x="1938" y="928"/>
              </a:cxn>
              <a:cxn ang="0">
                <a:pos x="1614" y="928"/>
              </a:cxn>
              <a:cxn ang="0">
                <a:pos x="1337" y="517"/>
              </a:cxn>
              <a:cxn ang="0">
                <a:pos x="1214" y="561"/>
              </a:cxn>
              <a:cxn ang="0">
                <a:pos x="1383" y="943"/>
              </a:cxn>
              <a:cxn ang="0">
                <a:pos x="1153" y="972"/>
              </a:cxn>
              <a:cxn ang="0">
                <a:pos x="968" y="599"/>
              </a:cxn>
              <a:cxn ang="0">
                <a:pos x="763" y="993"/>
              </a:cxn>
              <a:cxn ang="0">
                <a:pos x="460" y="943"/>
              </a:cxn>
              <a:cxn ang="0">
                <a:pos x="552" y="502"/>
              </a:cxn>
              <a:cxn ang="0">
                <a:pos x="429" y="458"/>
              </a:cxn>
              <a:cxn ang="0">
                <a:pos x="260" y="796"/>
              </a:cxn>
              <a:cxn ang="0">
                <a:pos x="152" y="811"/>
              </a:cxn>
              <a:cxn ang="0">
                <a:pos x="13" y="590"/>
              </a:cxn>
              <a:cxn ang="0">
                <a:pos x="75" y="282"/>
              </a:cxn>
              <a:cxn ang="0">
                <a:pos x="367" y="414"/>
              </a:cxn>
              <a:cxn ang="0">
                <a:pos x="444" y="297"/>
              </a:cxn>
              <a:cxn ang="0">
                <a:pos x="275" y="179"/>
              </a:cxn>
              <a:cxn ang="0">
                <a:pos x="552" y="76"/>
              </a:cxn>
            </a:cxnLst>
            <a:rect l="0" t="0" r="r" b="b"/>
            <a:pathLst>
              <a:path w="2240" h="1024">
                <a:moveTo>
                  <a:pt x="541" y="78"/>
                </a:moveTo>
                <a:cubicBezTo>
                  <a:pt x="622" y="46"/>
                  <a:pt x="648" y="38"/>
                  <a:pt x="675" y="106"/>
                </a:cubicBezTo>
                <a:cubicBezTo>
                  <a:pt x="703" y="174"/>
                  <a:pt x="680" y="417"/>
                  <a:pt x="706" y="488"/>
                </a:cubicBezTo>
                <a:cubicBezTo>
                  <a:pt x="732" y="558"/>
                  <a:pt x="804" y="595"/>
                  <a:pt x="829" y="532"/>
                </a:cubicBezTo>
                <a:cubicBezTo>
                  <a:pt x="855" y="468"/>
                  <a:pt x="814" y="177"/>
                  <a:pt x="860" y="106"/>
                </a:cubicBezTo>
                <a:cubicBezTo>
                  <a:pt x="906" y="35"/>
                  <a:pt x="1106" y="106"/>
                  <a:pt x="1106" y="106"/>
                </a:cubicBezTo>
                <a:cubicBezTo>
                  <a:pt x="1178" y="106"/>
                  <a:pt x="1230" y="113"/>
                  <a:pt x="1291" y="106"/>
                </a:cubicBezTo>
                <a:cubicBezTo>
                  <a:pt x="1353" y="98"/>
                  <a:pt x="1437" y="0"/>
                  <a:pt x="1476" y="62"/>
                </a:cubicBezTo>
                <a:cubicBezTo>
                  <a:pt x="1514" y="123"/>
                  <a:pt x="1486" y="397"/>
                  <a:pt x="1522" y="473"/>
                </a:cubicBezTo>
                <a:cubicBezTo>
                  <a:pt x="1558" y="549"/>
                  <a:pt x="1668" y="581"/>
                  <a:pt x="1691" y="517"/>
                </a:cubicBezTo>
                <a:cubicBezTo>
                  <a:pt x="1714" y="453"/>
                  <a:pt x="1625" y="162"/>
                  <a:pt x="1661" y="91"/>
                </a:cubicBezTo>
                <a:cubicBezTo>
                  <a:pt x="1697" y="20"/>
                  <a:pt x="1843" y="81"/>
                  <a:pt x="1907" y="91"/>
                </a:cubicBezTo>
                <a:cubicBezTo>
                  <a:pt x="1971" y="101"/>
                  <a:pt x="2043" y="108"/>
                  <a:pt x="2045" y="150"/>
                </a:cubicBezTo>
                <a:cubicBezTo>
                  <a:pt x="2048" y="191"/>
                  <a:pt x="1940" y="282"/>
                  <a:pt x="1922" y="341"/>
                </a:cubicBezTo>
                <a:cubicBezTo>
                  <a:pt x="1904" y="399"/>
                  <a:pt x="1904" y="519"/>
                  <a:pt x="1938" y="502"/>
                </a:cubicBezTo>
                <a:cubicBezTo>
                  <a:pt x="1971" y="485"/>
                  <a:pt x="2074" y="243"/>
                  <a:pt x="2122" y="238"/>
                </a:cubicBezTo>
                <a:cubicBezTo>
                  <a:pt x="2171" y="233"/>
                  <a:pt x="2220" y="392"/>
                  <a:pt x="2230" y="473"/>
                </a:cubicBezTo>
                <a:cubicBezTo>
                  <a:pt x="2240" y="554"/>
                  <a:pt x="2235" y="698"/>
                  <a:pt x="2184" y="722"/>
                </a:cubicBezTo>
                <a:cubicBezTo>
                  <a:pt x="2133" y="747"/>
                  <a:pt x="1976" y="627"/>
                  <a:pt x="1922" y="620"/>
                </a:cubicBezTo>
                <a:cubicBezTo>
                  <a:pt x="1868" y="612"/>
                  <a:pt x="1838" y="647"/>
                  <a:pt x="1861" y="678"/>
                </a:cubicBezTo>
                <a:cubicBezTo>
                  <a:pt x="1884" y="710"/>
                  <a:pt x="2048" y="769"/>
                  <a:pt x="2061" y="811"/>
                </a:cubicBezTo>
                <a:cubicBezTo>
                  <a:pt x="2074" y="852"/>
                  <a:pt x="2012" y="908"/>
                  <a:pt x="1938" y="928"/>
                </a:cubicBezTo>
                <a:cubicBezTo>
                  <a:pt x="1863" y="948"/>
                  <a:pt x="1714" y="997"/>
                  <a:pt x="1614" y="928"/>
                </a:cubicBezTo>
                <a:cubicBezTo>
                  <a:pt x="1514" y="860"/>
                  <a:pt x="1404" y="578"/>
                  <a:pt x="1337" y="517"/>
                </a:cubicBezTo>
                <a:cubicBezTo>
                  <a:pt x="1271" y="456"/>
                  <a:pt x="1206" y="490"/>
                  <a:pt x="1214" y="561"/>
                </a:cubicBezTo>
                <a:cubicBezTo>
                  <a:pt x="1222" y="632"/>
                  <a:pt x="1394" y="874"/>
                  <a:pt x="1383" y="943"/>
                </a:cubicBezTo>
                <a:cubicBezTo>
                  <a:pt x="1373" y="1011"/>
                  <a:pt x="1222" y="972"/>
                  <a:pt x="1153" y="972"/>
                </a:cubicBezTo>
                <a:cubicBezTo>
                  <a:pt x="1083" y="915"/>
                  <a:pt x="1083" y="604"/>
                  <a:pt x="968" y="599"/>
                </a:cubicBezTo>
                <a:cubicBezTo>
                  <a:pt x="903" y="558"/>
                  <a:pt x="1027" y="998"/>
                  <a:pt x="763" y="993"/>
                </a:cubicBezTo>
                <a:cubicBezTo>
                  <a:pt x="604" y="989"/>
                  <a:pt x="495" y="1024"/>
                  <a:pt x="460" y="943"/>
                </a:cubicBezTo>
                <a:cubicBezTo>
                  <a:pt x="425" y="861"/>
                  <a:pt x="557" y="583"/>
                  <a:pt x="552" y="502"/>
                </a:cubicBezTo>
                <a:cubicBezTo>
                  <a:pt x="547" y="421"/>
                  <a:pt x="478" y="409"/>
                  <a:pt x="429" y="458"/>
                </a:cubicBezTo>
                <a:cubicBezTo>
                  <a:pt x="380" y="507"/>
                  <a:pt x="306" y="737"/>
                  <a:pt x="260" y="796"/>
                </a:cubicBezTo>
                <a:cubicBezTo>
                  <a:pt x="213" y="855"/>
                  <a:pt x="193" y="845"/>
                  <a:pt x="152" y="811"/>
                </a:cubicBezTo>
                <a:cubicBezTo>
                  <a:pt x="111" y="776"/>
                  <a:pt x="26" y="678"/>
                  <a:pt x="13" y="590"/>
                </a:cubicBezTo>
                <a:cubicBezTo>
                  <a:pt x="0" y="502"/>
                  <a:pt x="16" y="311"/>
                  <a:pt x="75" y="282"/>
                </a:cubicBezTo>
                <a:cubicBezTo>
                  <a:pt x="134" y="253"/>
                  <a:pt x="306" y="412"/>
                  <a:pt x="367" y="414"/>
                </a:cubicBezTo>
                <a:cubicBezTo>
                  <a:pt x="429" y="417"/>
                  <a:pt x="460" y="336"/>
                  <a:pt x="444" y="297"/>
                </a:cubicBezTo>
                <a:cubicBezTo>
                  <a:pt x="429" y="257"/>
                  <a:pt x="257" y="216"/>
                  <a:pt x="275" y="179"/>
                </a:cubicBezTo>
                <a:cubicBezTo>
                  <a:pt x="293" y="142"/>
                  <a:pt x="423" y="109"/>
                  <a:pt x="552" y="76"/>
                </a:cubicBezTo>
              </a:path>
            </a:pathLst>
          </a:custGeom>
          <a:solidFill>
            <a:srgbClr val="E9E7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69" name="Freeform 34"/>
          <p:cNvSpPr>
            <a:spLocks/>
          </p:cNvSpPr>
          <p:nvPr/>
        </p:nvSpPr>
        <p:spPr bwMode="auto">
          <a:xfrm>
            <a:off x="5806939" y="3904439"/>
            <a:ext cx="1101975" cy="503706"/>
          </a:xfrm>
          <a:custGeom>
            <a:avLst/>
            <a:gdLst/>
            <a:ahLst/>
            <a:cxnLst>
              <a:cxn ang="0">
                <a:pos x="697" y="204"/>
              </a:cxn>
              <a:cxn ang="0">
                <a:pos x="787" y="523"/>
              </a:cxn>
              <a:cxn ang="0">
                <a:pos x="830" y="160"/>
              </a:cxn>
              <a:cxn ang="0">
                <a:pos x="1108" y="65"/>
              </a:cxn>
              <a:cxn ang="0">
                <a:pos x="1460" y="5"/>
              </a:cxn>
              <a:cxn ang="0">
                <a:pos x="1528" y="435"/>
              </a:cxn>
              <a:cxn ang="0">
                <a:pos x="1672" y="499"/>
              </a:cxn>
              <a:cxn ang="0">
                <a:pos x="1672" y="31"/>
              </a:cxn>
              <a:cxn ang="0">
                <a:pos x="2038" y="86"/>
              </a:cxn>
              <a:cxn ang="0">
                <a:pos x="1919" y="361"/>
              </a:cxn>
              <a:cxn ang="0">
                <a:pos x="1991" y="374"/>
              </a:cxn>
              <a:cxn ang="0">
                <a:pos x="2223" y="365"/>
              </a:cxn>
              <a:cxn ang="0">
                <a:pos x="2158" y="699"/>
              </a:cxn>
              <a:cxn ang="0">
                <a:pos x="1860" y="625"/>
              </a:cxn>
              <a:cxn ang="0">
                <a:pos x="2067" y="773"/>
              </a:cxn>
              <a:cxn ang="0">
                <a:pos x="1741" y="938"/>
              </a:cxn>
              <a:cxn ang="0">
                <a:pos x="1387" y="567"/>
              </a:cxn>
              <a:cxn ang="0">
                <a:pos x="1238" y="471"/>
              </a:cxn>
              <a:cxn ang="0">
                <a:pos x="1386" y="874"/>
              </a:cxn>
              <a:cxn ang="0">
                <a:pos x="1146" y="943"/>
              </a:cxn>
              <a:cxn ang="0">
                <a:pos x="956" y="571"/>
              </a:cxn>
              <a:cxn ang="0">
                <a:pos x="849" y="949"/>
              </a:cxn>
              <a:cxn ang="0">
                <a:pos x="452" y="911"/>
              </a:cxn>
              <a:cxn ang="0">
                <a:pos x="532" y="426"/>
              </a:cxn>
              <a:cxn ang="0">
                <a:pos x="350" y="593"/>
              </a:cxn>
              <a:cxn ang="0">
                <a:pos x="147" y="784"/>
              </a:cxn>
              <a:cxn ang="0">
                <a:pos x="31" y="293"/>
              </a:cxn>
              <a:cxn ang="0">
                <a:pos x="340" y="366"/>
              </a:cxn>
              <a:cxn ang="0">
                <a:pos x="427" y="255"/>
              </a:cxn>
              <a:cxn ang="0">
                <a:pos x="333" y="98"/>
              </a:cxn>
              <a:cxn ang="0">
                <a:pos x="281" y="153"/>
              </a:cxn>
              <a:cxn ang="0">
                <a:pos x="440" y="343"/>
              </a:cxn>
              <a:cxn ang="0">
                <a:pos x="134" y="264"/>
              </a:cxn>
              <a:cxn ang="0">
                <a:pos x="20" y="555"/>
              </a:cxn>
              <a:cxn ang="0">
                <a:pos x="238" y="775"/>
              </a:cxn>
              <a:cxn ang="0">
                <a:pos x="466" y="392"/>
              </a:cxn>
              <a:cxn ang="0">
                <a:pos x="542" y="563"/>
              </a:cxn>
              <a:cxn ang="0">
                <a:pos x="529" y="952"/>
              </a:cxn>
              <a:cxn ang="0">
                <a:pos x="931" y="748"/>
              </a:cxn>
              <a:cxn ang="0">
                <a:pos x="1043" y="614"/>
              </a:cxn>
              <a:cxn ang="0">
                <a:pos x="1351" y="935"/>
              </a:cxn>
              <a:cxn ang="0">
                <a:pos x="1216" y="564"/>
              </a:cxn>
              <a:cxn ang="0">
                <a:pos x="1292" y="447"/>
              </a:cxn>
              <a:cxn ang="0">
                <a:pos x="1619" y="889"/>
              </a:cxn>
              <a:cxn ang="0">
                <a:pos x="2027" y="837"/>
              </a:cxn>
              <a:cxn ang="0">
                <a:pos x="1927" y="696"/>
              </a:cxn>
              <a:cxn ang="0">
                <a:pos x="1949" y="586"/>
              </a:cxn>
              <a:cxn ang="0">
                <a:pos x="2206" y="648"/>
              </a:cxn>
              <a:cxn ang="0">
                <a:pos x="2119" y="212"/>
              </a:cxn>
              <a:cxn ang="0">
                <a:pos x="1920" y="473"/>
              </a:cxn>
              <a:cxn ang="0">
                <a:pos x="2022" y="152"/>
              </a:cxn>
              <a:cxn ang="0">
                <a:pos x="1845" y="51"/>
              </a:cxn>
              <a:cxn ang="0">
                <a:pos x="1678" y="272"/>
              </a:cxn>
              <a:cxn ang="0">
                <a:pos x="1607" y="522"/>
              </a:cxn>
              <a:cxn ang="0">
                <a:pos x="1489" y="166"/>
              </a:cxn>
              <a:cxn ang="0">
                <a:pos x="1318" y="73"/>
              </a:cxn>
              <a:cxn ang="0">
                <a:pos x="920" y="50"/>
              </a:cxn>
              <a:cxn ang="0">
                <a:pos x="836" y="500"/>
              </a:cxn>
              <a:cxn ang="0">
                <a:pos x="699" y="459"/>
              </a:cxn>
              <a:cxn ang="0">
                <a:pos x="647" y="39"/>
              </a:cxn>
            </a:cxnLst>
            <a:rect l="0" t="0" r="r" b="b"/>
            <a:pathLst>
              <a:path w="2241" h="971">
                <a:moveTo>
                  <a:pt x="538" y="37"/>
                </a:moveTo>
                <a:lnTo>
                  <a:pt x="589" y="18"/>
                </a:lnTo>
                <a:cubicBezTo>
                  <a:pt x="589" y="18"/>
                  <a:pt x="590" y="18"/>
                  <a:pt x="591" y="18"/>
                </a:cubicBezTo>
                <a:lnTo>
                  <a:pt x="627" y="14"/>
                </a:lnTo>
                <a:cubicBezTo>
                  <a:pt x="628" y="13"/>
                  <a:pt x="630" y="14"/>
                  <a:pt x="631" y="14"/>
                </a:cubicBezTo>
                <a:lnTo>
                  <a:pt x="657" y="27"/>
                </a:lnTo>
                <a:cubicBezTo>
                  <a:pt x="658" y="28"/>
                  <a:pt x="659" y="29"/>
                  <a:pt x="660" y="30"/>
                </a:cubicBezTo>
                <a:lnTo>
                  <a:pt x="671" y="46"/>
                </a:lnTo>
                <a:cubicBezTo>
                  <a:pt x="671" y="46"/>
                  <a:pt x="672" y="47"/>
                  <a:pt x="672" y="47"/>
                </a:cubicBezTo>
                <a:lnTo>
                  <a:pt x="682" y="69"/>
                </a:lnTo>
                <a:cubicBezTo>
                  <a:pt x="682" y="70"/>
                  <a:pt x="682" y="70"/>
                  <a:pt x="682" y="71"/>
                </a:cubicBezTo>
                <a:lnTo>
                  <a:pt x="690" y="104"/>
                </a:lnTo>
                <a:lnTo>
                  <a:pt x="695" y="150"/>
                </a:lnTo>
                <a:lnTo>
                  <a:pt x="697" y="204"/>
                </a:lnTo>
                <a:lnTo>
                  <a:pt x="698" y="262"/>
                </a:lnTo>
                <a:lnTo>
                  <a:pt x="699" y="320"/>
                </a:lnTo>
                <a:lnTo>
                  <a:pt x="701" y="374"/>
                </a:lnTo>
                <a:lnTo>
                  <a:pt x="705" y="420"/>
                </a:lnTo>
                <a:lnTo>
                  <a:pt x="705" y="419"/>
                </a:lnTo>
                <a:lnTo>
                  <a:pt x="713" y="453"/>
                </a:lnTo>
                <a:lnTo>
                  <a:pt x="712" y="450"/>
                </a:lnTo>
                <a:lnTo>
                  <a:pt x="739" y="495"/>
                </a:lnTo>
                <a:lnTo>
                  <a:pt x="738" y="494"/>
                </a:lnTo>
                <a:lnTo>
                  <a:pt x="755" y="510"/>
                </a:lnTo>
                <a:lnTo>
                  <a:pt x="754" y="509"/>
                </a:lnTo>
                <a:lnTo>
                  <a:pt x="772" y="520"/>
                </a:lnTo>
                <a:lnTo>
                  <a:pt x="769" y="519"/>
                </a:lnTo>
                <a:lnTo>
                  <a:pt x="787" y="523"/>
                </a:lnTo>
                <a:lnTo>
                  <a:pt x="785" y="523"/>
                </a:lnTo>
                <a:lnTo>
                  <a:pt x="802" y="521"/>
                </a:lnTo>
                <a:lnTo>
                  <a:pt x="798" y="522"/>
                </a:lnTo>
                <a:lnTo>
                  <a:pt x="813" y="511"/>
                </a:lnTo>
                <a:lnTo>
                  <a:pt x="811" y="513"/>
                </a:lnTo>
                <a:lnTo>
                  <a:pt x="822" y="494"/>
                </a:lnTo>
                <a:lnTo>
                  <a:pt x="821" y="497"/>
                </a:lnTo>
                <a:lnTo>
                  <a:pt x="828" y="463"/>
                </a:lnTo>
                <a:lnTo>
                  <a:pt x="827" y="464"/>
                </a:lnTo>
                <a:lnTo>
                  <a:pt x="829" y="414"/>
                </a:lnTo>
                <a:lnTo>
                  <a:pt x="829" y="354"/>
                </a:lnTo>
                <a:lnTo>
                  <a:pt x="828" y="289"/>
                </a:lnTo>
                <a:lnTo>
                  <a:pt x="828" y="221"/>
                </a:lnTo>
                <a:lnTo>
                  <a:pt x="830" y="160"/>
                </a:lnTo>
                <a:lnTo>
                  <a:pt x="839" y="107"/>
                </a:lnTo>
                <a:cubicBezTo>
                  <a:pt x="839" y="107"/>
                  <a:pt x="839" y="106"/>
                  <a:pt x="839" y="106"/>
                </a:cubicBezTo>
                <a:lnTo>
                  <a:pt x="852" y="70"/>
                </a:lnTo>
                <a:cubicBezTo>
                  <a:pt x="852" y="68"/>
                  <a:pt x="853" y="67"/>
                  <a:pt x="854" y="66"/>
                </a:cubicBezTo>
                <a:lnTo>
                  <a:pt x="878" y="46"/>
                </a:lnTo>
                <a:cubicBezTo>
                  <a:pt x="879" y="46"/>
                  <a:pt x="880" y="45"/>
                  <a:pt x="881" y="45"/>
                </a:cubicBezTo>
                <a:lnTo>
                  <a:pt x="915" y="35"/>
                </a:lnTo>
                <a:cubicBezTo>
                  <a:pt x="916" y="35"/>
                  <a:pt x="917" y="34"/>
                  <a:pt x="917" y="34"/>
                </a:cubicBezTo>
                <a:lnTo>
                  <a:pt x="957" y="33"/>
                </a:lnTo>
                <a:lnTo>
                  <a:pt x="1000" y="37"/>
                </a:lnTo>
                <a:lnTo>
                  <a:pt x="1041" y="46"/>
                </a:lnTo>
                <a:lnTo>
                  <a:pt x="1076" y="55"/>
                </a:lnTo>
                <a:lnTo>
                  <a:pt x="1099" y="62"/>
                </a:lnTo>
                <a:lnTo>
                  <a:pt x="1108" y="65"/>
                </a:lnTo>
                <a:lnTo>
                  <a:pt x="1106" y="64"/>
                </a:lnTo>
                <a:lnTo>
                  <a:pt x="1157" y="65"/>
                </a:lnTo>
                <a:lnTo>
                  <a:pt x="1203" y="67"/>
                </a:lnTo>
                <a:lnTo>
                  <a:pt x="1290" y="64"/>
                </a:lnTo>
                <a:lnTo>
                  <a:pt x="1288" y="65"/>
                </a:lnTo>
                <a:lnTo>
                  <a:pt x="1312" y="58"/>
                </a:lnTo>
                <a:lnTo>
                  <a:pt x="1311" y="58"/>
                </a:lnTo>
                <a:lnTo>
                  <a:pt x="1337" y="46"/>
                </a:lnTo>
                <a:lnTo>
                  <a:pt x="1388" y="18"/>
                </a:lnTo>
                <a:lnTo>
                  <a:pt x="1413" y="6"/>
                </a:lnTo>
                <a:cubicBezTo>
                  <a:pt x="1414" y="6"/>
                  <a:pt x="1414" y="6"/>
                  <a:pt x="1415" y="6"/>
                </a:cubicBezTo>
                <a:lnTo>
                  <a:pt x="1437" y="1"/>
                </a:lnTo>
                <a:cubicBezTo>
                  <a:pt x="1438" y="0"/>
                  <a:pt x="1439" y="0"/>
                  <a:pt x="1440" y="1"/>
                </a:cubicBezTo>
                <a:lnTo>
                  <a:pt x="1460" y="5"/>
                </a:lnTo>
                <a:cubicBezTo>
                  <a:pt x="1462" y="5"/>
                  <a:pt x="1463" y="6"/>
                  <a:pt x="1464" y="7"/>
                </a:cubicBezTo>
                <a:lnTo>
                  <a:pt x="1481" y="23"/>
                </a:lnTo>
                <a:cubicBezTo>
                  <a:pt x="1482" y="24"/>
                  <a:pt x="1483" y="25"/>
                  <a:pt x="1483" y="26"/>
                </a:cubicBezTo>
                <a:lnTo>
                  <a:pt x="1494" y="58"/>
                </a:lnTo>
                <a:cubicBezTo>
                  <a:pt x="1494" y="58"/>
                  <a:pt x="1494" y="59"/>
                  <a:pt x="1494" y="59"/>
                </a:cubicBezTo>
                <a:lnTo>
                  <a:pt x="1501" y="106"/>
                </a:lnTo>
                <a:lnTo>
                  <a:pt x="1505" y="165"/>
                </a:lnTo>
                <a:lnTo>
                  <a:pt x="1507" y="228"/>
                </a:lnTo>
                <a:lnTo>
                  <a:pt x="1509" y="292"/>
                </a:lnTo>
                <a:lnTo>
                  <a:pt x="1512" y="351"/>
                </a:lnTo>
                <a:lnTo>
                  <a:pt x="1518" y="402"/>
                </a:lnTo>
                <a:lnTo>
                  <a:pt x="1518" y="400"/>
                </a:lnTo>
                <a:lnTo>
                  <a:pt x="1529" y="437"/>
                </a:lnTo>
                <a:lnTo>
                  <a:pt x="1528" y="435"/>
                </a:lnTo>
                <a:lnTo>
                  <a:pt x="1545" y="461"/>
                </a:lnTo>
                <a:lnTo>
                  <a:pt x="1544" y="460"/>
                </a:lnTo>
                <a:lnTo>
                  <a:pt x="1565" y="482"/>
                </a:lnTo>
                <a:lnTo>
                  <a:pt x="1564" y="481"/>
                </a:lnTo>
                <a:lnTo>
                  <a:pt x="1589" y="497"/>
                </a:lnTo>
                <a:lnTo>
                  <a:pt x="1588" y="496"/>
                </a:lnTo>
                <a:lnTo>
                  <a:pt x="1614" y="507"/>
                </a:lnTo>
                <a:lnTo>
                  <a:pt x="1611" y="507"/>
                </a:lnTo>
                <a:lnTo>
                  <a:pt x="1637" y="510"/>
                </a:lnTo>
                <a:lnTo>
                  <a:pt x="1635" y="510"/>
                </a:lnTo>
                <a:lnTo>
                  <a:pt x="1658" y="507"/>
                </a:lnTo>
                <a:lnTo>
                  <a:pt x="1655" y="508"/>
                </a:lnTo>
                <a:lnTo>
                  <a:pt x="1674" y="497"/>
                </a:lnTo>
                <a:lnTo>
                  <a:pt x="1672" y="499"/>
                </a:lnTo>
                <a:lnTo>
                  <a:pt x="1684" y="479"/>
                </a:lnTo>
                <a:lnTo>
                  <a:pt x="1683" y="483"/>
                </a:lnTo>
                <a:lnTo>
                  <a:pt x="1687" y="449"/>
                </a:lnTo>
                <a:lnTo>
                  <a:pt x="1686" y="450"/>
                </a:lnTo>
                <a:lnTo>
                  <a:pt x="1682" y="400"/>
                </a:lnTo>
                <a:lnTo>
                  <a:pt x="1674" y="341"/>
                </a:lnTo>
                <a:lnTo>
                  <a:pt x="1663" y="275"/>
                </a:lnTo>
                <a:lnTo>
                  <a:pt x="1653" y="208"/>
                </a:lnTo>
                <a:lnTo>
                  <a:pt x="1646" y="146"/>
                </a:lnTo>
                <a:lnTo>
                  <a:pt x="1644" y="94"/>
                </a:lnTo>
                <a:cubicBezTo>
                  <a:pt x="1644" y="93"/>
                  <a:pt x="1645" y="92"/>
                  <a:pt x="1645" y="92"/>
                </a:cubicBezTo>
                <a:lnTo>
                  <a:pt x="1653" y="56"/>
                </a:lnTo>
                <a:cubicBezTo>
                  <a:pt x="1653" y="54"/>
                  <a:pt x="1654" y="53"/>
                  <a:pt x="1654" y="52"/>
                </a:cubicBezTo>
                <a:lnTo>
                  <a:pt x="1672" y="31"/>
                </a:lnTo>
                <a:cubicBezTo>
                  <a:pt x="1673" y="30"/>
                  <a:pt x="1674" y="29"/>
                  <a:pt x="1676" y="29"/>
                </a:cubicBezTo>
                <a:lnTo>
                  <a:pt x="1703" y="19"/>
                </a:lnTo>
                <a:cubicBezTo>
                  <a:pt x="1703" y="19"/>
                  <a:pt x="1704" y="19"/>
                  <a:pt x="1705" y="18"/>
                </a:cubicBezTo>
                <a:lnTo>
                  <a:pt x="1737" y="15"/>
                </a:lnTo>
                <a:cubicBezTo>
                  <a:pt x="1737" y="15"/>
                  <a:pt x="1738" y="15"/>
                  <a:pt x="1738" y="16"/>
                </a:cubicBezTo>
                <a:lnTo>
                  <a:pt x="1774" y="20"/>
                </a:lnTo>
                <a:lnTo>
                  <a:pt x="1848" y="36"/>
                </a:lnTo>
                <a:lnTo>
                  <a:pt x="1881" y="44"/>
                </a:lnTo>
                <a:lnTo>
                  <a:pt x="1908" y="50"/>
                </a:lnTo>
                <a:lnTo>
                  <a:pt x="1956" y="58"/>
                </a:lnTo>
                <a:lnTo>
                  <a:pt x="2000" y="68"/>
                </a:lnTo>
                <a:cubicBezTo>
                  <a:pt x="2001" y="68"/>
                  <a:pt x="2001" y="68"/>
                  <a:pt x="2002" y="68"/>
                </a:cubicBezTo>
                <a:lnTo>
                  <a:pt x="2035" y="83"/>
                </a:lnTo>
                <a:cubicBezTo>
                  <a:pt x="2036" y="84"/>
                  <a:pt x="2037" y="85"/>
                  <a:pt x="2038" y="86"/>
                </a:cubicBezTo>
                <a:lnTo>
                  <a:pt x="2047" y="98"/>
                </a:lnTo>
                <a:cubicBezTo>
                  <a:pt x="2047" y="98"/>
                  <a:pt x="2048" y="99"/>
                  <a:pt x="2048" y="100"/>
                </a:cubicBezTo>
                <a:lnTo>
                  <a:pt x="2052" y="114"/>
                </a:lnTo>
                <a:cubicBezTo>
                  <a:pt x="2053" y="116"/>
                  <a:pt x="2053" y="117"/>
                  <a:pt x="2052" y="118"/>
                </a:cubicBezTo>
                <a:lnTo>
                  <a:pt x="2048" y="136"/>
                </a:lnTo>
                <a:cubicBezTo>
                  <a:pt x="2048" y="137"/>
                  <a:pt x="2048" y="138"/>
                  <a:pt x="2048" y="138"/>
                </a:cubicBezTo>
                <a:lnTo>
                  <a:pt x="2037" y="159"/>
                </a:lnTo>
                <a:cubicBezTo>
                  <a:pt x="2036" y="160"/>
                  <a:pt x="2036" y="160"/>
                  <a:pt x="2036" y="160"/>
                </a:cubicBezTo>
                <a:lnTo>
                  <a:pt x="1997" y="210"/>
                </a:lnTo>
                <a:lnTo>
                  <a:pt x="1955" y="263"/>
                </a:lnTo>
                <a:lnTo>
                  <a:pt x="1939" y="289"/>
                </a:lnTo>
                <a:lnTo>
                  <a:pt x="1929" y="311"/>
                </a:lnTo>
                <a:lnTo>
                  <a:pt x="1929" y="309"/>
                </a:lnTo>
                <a:lnTo>
                  <a:pt x="1919" y="361"/>
                </a:lnTo>
                <a:lnTo>
                  <a:pt x="1919" y="360"/>
                </a:lnTo>
                <a:lnTo>
                  <a:pt x="1918" y="417"/>
                </a:lnTo>
                <a:lnTo>
                  <a:pt x="1920" y="440"/>
                </a:lnTo>
                <a:lnTo>
                  <a:pt x="1920" y="438"/>
                </a:lnTo>
                <a:lnTo>
                  <a:pt x="1926" y="456"/>
                </a:lnTo>
                <a:lnTo>
                  <a:pt x="1925" y="453"/>
                </a:lnTo>
                <a:lnTo>
                  <a:pt x="1933" y="463"/>
                </a:lnTo>
                <a:lnTo>
                  <a:pt x="1926" y="460"/>
                </a:lnTo>
                <a:lnTo>
                  <a:pt x="1937" y="460"/>
                </a:lnTo>
                <a:lnTo>
                  <a:pt x="1932" y="463"/>
                </a:lnTo>
                <a:lnTo>
                  <a:pt x="1947" y="447"/>
                </a:lnTo>
                <a:lnTo>
                  <a:pt x="1946" y="448"/>
                </a:lnTo>
                <a:lnTo>
                  <a:pt x="1967" y="416"/>
                </a:lnTo>
                <a:lnTo>
                  <a:pt x="1991" y="374"/>
                </a:lnTo>
                <a:lnTo>
                  <a:pt x="2016" y="329"/>
                </a:lnTo>
                <a:lnTo>
                  <a:pt x="2044" y="281"/>
                </a:lnTo>
                <a:lnTo>
                  <a:pt x="2071" y="241"/>
                </a:lnTo>
                <a:lnTo>
                  <a:pt x="2095" y="211"/>
                </a:lnTo>
                <a:cubicBezTo>
                  <a:pt x="2096" y="211"/>
                  <a:pt x="2097" y="210"/>
                  <a:pt x="2097" y="210"/>
                </a:cubicBezTo>
                <a:lnTo>
                  <a:pt x="2117" y="198"/>
                </a:lnTo>
                <a:cubicBezTo>
                  <a:pt x="2119" y="196"/>
                  <a:pt x="2121" y="196"/>
                  <a:pt x="2124" y="197"/>
                </a:cubicBezTo>
                <a:lnTo>
                  <a:pt x="2142" y="202"/>
                </a:lnTo>
                <a:cubicBezTo>
                  <a:pt x="2143" y="202"/>
                  <a:pt x="2144" y="203"/>
                  <a:pt x="2145" y="204"/>
                </a:cubicBezTo>
                <a:lnTo>
                  <a:pt x="2163" y="222"/>
                </a:lnTo>
                <a:cubicBezTo>
                  <a:pt x="2164" y="222"/>
                  <a:pt x="2164" y="223"/>
                  <a:pt x="2164" y="223"/>
                </a:cubicBezTo>
                <a:lnTo>
                  <a:pt x="2181" y="251"/>
                </a:lnTo>
                <a:lnTo>
                  <a:pt x="2198" y="286"/>
                </a:lnTo>
                <a:lnTo>
                  <a:pt x="2223" y="365"/>
                </a:lnTo>
                <a:lnTo>
                  <a:pt x="2231" y="404"/>
                </a:lnTo>
                <a:lnTo>
                  <a:pt x="2237" y="438"/>
                </a:lnTo>
                <a:lnTo>
                  <a:pt x="2241" y="509"/>
                </a:lnTo>
                <a:lnTo>
                  <a:pt x="2237" y="586"/>
                </a:lnTo>
                <a:lnTo>
                  <a:pt x="2231" y="622"/>
                </a:lnTo>
                <a:cubicBezTo>
                  <a:pt x="2231" y="622"/>
                  <a:pt x="2231" y="623"/>
                  <a:pt x="2231" y="623"/>
                </a:cubicBezTo>
                <a:lnTo>
                  <a:pt x="2221" y="653"/>
                </a:lnTo>
                <a:cubicBezTo>
                  <a:pt x="2221" y="653"/>
                  <a:pt x="2221" y="654"/>
                  <a:pt x="2221" y="654"/>
                </a:cubicBezTo>
                <a:lnTo>
                  <a:pt x="2208" y="678"/>
                </a:lnTo>
                <a:cubicBezTo>
                  <a:pt x="2207" y="679"/>
                  <a:pt x="2206" y="680"/>
                  <a:pt x="2206" y="681"/>
                </a:cubicBezTo>
                <a:lnTo>
                  <a:pt x="2189" y="695"/>
                </a:lnTo>
                <a:cubicBezTo>
                  <a:pt x="2187" y="696"/>
                  <a:pt x="2186" y="696"/>
                  <a:pt x="2184" y="696"/>
                </a:cubicBezTo>
                <a:lnTo>
                  <a:pt x="2160" y="699"/>
                </a:lnTo>
                <a:cubicBezTo>
                  <a:pt x="2160" y="700"/>
                  <a:pt x="2159" y="699"/>
                  <a:pt x="2158" y="699"/>
                </a:cubicBezTo>
                <a:lnTo>
                  <a:pt x="2127" y="692"/>
                </a:lnTo>
                <a:cubicBezTo>
                  <a:pt x="2126" y="692"/>
                  <a:pt x="2126" y="692"/>
                  <a:pt x="2125" y="692"/>
                </a:cubicBezTo>
                <a:lnTo>
                  <a:pt x="2089" y="677"/>
                </a:lnTo>
                <a:lnTo>
                  <a:pt x="2050" y="657"/>
                </a:lnTo>
                <a:lnTo>
                  <a:pt x="1975" y="615"/>
                </a:lnTo>
                <a:lnTo>
                  <a:pt x="1943" y="601"/>
                </a:lnTo>
                <a:lnTo>
                  <a:pt x="1944" y="601"/>
                </a:lnTo>
                <a:lnTo>
                  <a:pt x="1919" y="594"/>
                </a:lnTo>
                <a:lnTo>
                  <a:pt x="1922" y="594"/>
                </a:lnTo>
                <a:lnTo>
                  <a:pt x="1886" y="595"/>
                </a:lnTo>
                <a:lnTo>
                  <a:pt x="1889" y="594"/>
                </a:lnTo>
                <a:lnTo>
                  <a:pt x="1866" y="607"/>
                </a:lnTo>
                <a:lnTo>
                  <a:pt x="1870" y="604"/>
                </a:lnTo>
                <a:lnTo>
                  <a:pt x="1860" y="625"/>
                </a:lnTo>
                <a:lnTo>
                  <a:pt x="1860" y="619"/>
                </a:lnTo>
                <a:lnTo>
                  <a:pt x="1868" y="642"/>
                </a:lnTo>
                <a:lnTo>
                  <a:pt x="1866" y="638"/>
                </a:lnTo>
                <a:lnTo>
                  <a:pt x="1881" y="651"/>
                </a:lnTo>
                <a:lnTo>
                  <a:pt x="1880" y="651"/>
                </a:lnTo>
                <a:lnTo>
                  <a:pt x="1904" y="666"/>
                </a:lnTo>
                <a:lnTo>
                  <a:pt x="1934" y="682"/>
                </a:lnTo>
                <a:lnTo>
                  <a:pt x="1968" y="700"/>
                </a:lnTo>
                <a:lnTo>
                  <a:pt x="2001" y="718"/>
                </a:lnTo>
                <a:lnTo>
                  <a:pt x="2032" y="737"/>
                </a:lnTo>
                <a:cubicBezTo>
                  <a:pt x="2032" y="737"/>
                  <a:pt x="2032" y="737"/>
                  <a:pt x="2033" y="737"/>
                </a:cubicBezTo>
                <a:lnTo>
                  <a:pt x="2055" y="755"/>
                </a:lnTo>
                <a:cubicBezTo>
                  <a:pt x="2055" y="756"/>
                  <a:pt x="2056" y="756"/>
                  <a:pt x="2056" y="757"/>
                </a:cubicBezTo>
                <a:lnTo>
                  <a:pt x="2067" y="773"/>
                </a:lnTo>
                <a:cubicBezTo>
                  <a:pt x="2068" y="774"/>
                  <a:pt x="2068" y="776"/>
                  <a:pt x="2068" y="777"/>
                </a:cubicBezTo>
                <a:lnTo>
                  <a:pt x="2069" y="793"/>
                </a:lnTo>
                <a:cubicBezTo>
                  <a:pt x="2070" y="794"/>
                  <a:pt x="2069" y="795"/>
                  <a:pt x="2069" y="795"/>
                </a:cubicBezTo>
                <a:lnTo>
                  <a:pt x="2065" y="812"/>
                </a:lnTo>
                <a:cubicBezTo>
                  <a:pt x="2065" y="813"/>
                  <a:pt x="2064" y="815"/>
                  <a:pt x="2064" y="815"/>
                </a:cubicBezTo>
                <a:lnTo>
                  <a:pt x="2038" y="848"/>
                </a:lnTo>
                <a:cubicBezTo>
                  <a:pt x="2037" y="849"/>
                  <a:pt x="2037" y="850"/>
                  <a:pt x="2036" y="850"/>
                </a:cubicBezTo>
                <a:lnTo>
                  <a:pt x="1994" y="880"/>
                </a:lnTo>
                <a:cubicBezTo>
                  <a:pt x="1994" y="880"/>
                  <a:pt x="1993" y="881"/>
                  <a:pt x="1992" y="881"/>
                </a:cubicBezTo>
                <a:lnTo>
                  <a:pt x="1940" y="902"/>
                </a:lnTo>
                <a:lnTo>
                  <a:pt x="1909" y="911"/>
                </a:lnTo>
                <a:lnTo>
                  <a:pt x="1871" y="920"/>
                </a:lnTo>
                <a:lnTo>
                  <a:pt x="1786" y="935"/>
                </a:lnTo>
                <a:lnTo>
                  <a:pt x="1741" y="938"/>
                </a:lnTo>
                <a:cubicBezTo>
                  <a:pt x="1741" y="938"/>
                  <a:pt x="1740" y="938"/>
                  <a:pt x="1740" y="938"/>
                </a:cubicBezTo>
                <a:lnTo>
                  <a:pt x="1695" y="934"/>
                </a:lnTo>
                <a:cubicBezTo>
                  <a:pt x="1694" y="934"/>
                  <a:pt x="1694" y="934"/>
                  <a:pt x="1693" y="934"/>
                </a:cubicBezTo>
                <a:lnTo>
                  <a:pt x="1651" y="923"/>
                </a:lnTo>
                <a:cubicBezTo>
                  <a:pt x="1651" y="923"/>
                  <a:pt x="1650" y="923"/>
                  <a:pt x="1650" y="923"/>
                </a:cubicBezTo>
                <a:lnTo>
                  <a:pt x="1610" y="902"/>
                </a:lnTo>
                <a:cubicBezTo>
                  <a:pt x="1609" y="901"/>
                  <a:pt x="1609" y="901"/>
                  <a:pt x="1608" y="900"/>
                </a:cubicBezTo>
                <a:lnTo>
                  <a:pt x="1570" y="865"/>
                </a:lnTo>
                <a:cubicBezTo>
                  <a:pt x="1570" y="865"/>
                  <a:pt x="1569" y="865"/>
                  <a:pt x="1569" y="864"/>
                </a:cubicBezTo>
                <a:lnTo>
                  <a:pt x="1531" y="815"/>
                </a:lnTo>
                <a:lnTo>
                  <a:pt x="1493" y="755"/>
                </a:lnTo>
                <a:lnTo>
                  <a:pt x="1456" y="690"/>
                </a:lnTo>
                <a:lnTo>
                  <a:pt x="1420" y="626"/>
                </a:lnTo>
                <a:lnTo>
                  <a:pt x="1387" y="567"/>
                </a:lnTo>
                <a:lnTo>
                  <a:pt x="1357" y="520"/>
                </a:lnTo>
                <a:lnTo>
                  <a:pt x="1357" y="521"/>
                </a:lnTo>
                <a:lnTo>
                  <a:pt x="1330" y="489"/>
                </a:lnTo>
                <a:lnTo>
                  <a:pt x="1332" y="490"/>
                </a:lnTo>
                <a:lnTo>
                  <a:pt x="1307" y="471"/>
                </a:lnTo>
                <a:lnTo>
                  <a:pt x="1308" y="472"/>
                </a:lnTo>
                <a:lnTo>
                  <a:pt x="1285" y="462"/>
                </a:lnTo>
                <a:lnTo>
                  <a:pt x="1287" y="462"/>
                </a:lnTo>
                <a:lnTo>
                  <a:pt x="1265" y="459"/>
                </a:lnTo>
                <a:lnTo>
                  <a:pt x="1269" y="459"/>
                </a:lnTo>
                <a:lnTo>
                  <a:pt x="1250" y="464"/>
                </a:lnTo>
                <a:lnTo>
                  <a:pt x="1252" y="463"/>
                </a:lnTo>
                <a:lnTo>
                  <a:pt x="1236" y="473"/>
                </a:lnTo>
                <a:lnTo>
                  <a:pt x="1238" y="471"/>
                </a:lnTo>
                <a:lnTo>
                  <a:pt x="1227" y="487"/>
                </a:lnTo>
                <a:lnTo>
                  <a:pt x="1228" y="485"/>
                </a:lnTo>
                <a:lnTo>
                  <a:pt x="1221" y="505"/>
                </a:lnTo>
                <a:lnTo>
                  <a:pt x="1221" y="502"/>
                </a:lnTo>
                <a:lnTo>
                  <a:pt x="1221" y="527"/>
                </a:lnTo>
                <a:lnTo>
                  <a:pt x="1221" y="525"/>
                </a:lnTo>
                <a:lnTo>
                  <a:pt x="1231" y="559"/>
                </a:lnTo>
                <a:lnTo>
                  <a:pt x="1231" y="558"/>
                </a:lnTo>
                <a:lnTo>
                  <a:pt x="1252" y="604"/>
                </a:lnTo>
                <a:lnTo>
                  <a:pt x="1281" y="658"/>
                </a:lnTo>
                <a:lnTo>
                  <a:pt x="1312" y="716"/>
                </a:lnTo>
                <a:lnTo>
                  <a:pt x="1343" y="774"/>
                </a:lnTo>
                <a:lnTo>
                  <a:pt x="1369" y="827"/>
                </a:lnTo>
                <a:lnTo>
                  <a:pt x="1386" y="874"/>
                </a:lnTo>
                <a:cubicBezTo>
                  <a:pt x="1386" y="874"/>
                  <a:pt x="1386" y="875"/>
                  <a:pt x="1386" y="876"/>
                </a:cubicBezTo>
                <a:lnTo>
                  <a:pt x="1390" y="909"/>
                </a:lnTo>
                <a:cubicBezTo>
                  <a:pt x="1391" y="910"/>
                  <a:pt x="1390" y="912"/>
                  <a:pt x="1390" y="913"/>
                </a:cubicBezTo>
                <a:lnTo>
                  <a:pt x="1380" y="934"/>
                </a:lnTo>
                <a:cubicBezTo>
                  <a:pt x="1379" y="935"/>
                  <a:pt x="1378" y="937"/>
                  <a:pt x="1377" y="937"/>
                </a:cubicBezTo>
                <a:lnTo>
                  <a:pt x="1357" y="949"/>
                </a:lnTo>
                <a:cubicBezTo>
                  <a:pt x="1356" y="950"/>
                  <a:pt x="1355" y="950"/>
                  <a:pt x="1354" y="950"/>
                </a:cubicBezTo>
                <a:lnTo>
                  <a:pt x="1325" y="956"/>
                </a:lnTo>
                <a:cubicBezTo>
                  <a:pt x="1325" y="956"/>
                  <a:pt x="1324" y="956"/>
                  <a:pt x="1324" y="956"/>
                </a:cubicBezTo>
                <a:lnTo>
                  <a:pt x="1290" y="957"/>
                </a:lnTo>
                <a:lnTo>
                  <a:pt x="1216" y="951"/>
                </a:lnTo>
                <a:lnTo>
                  <a:pt x="1181" y="948"/>
                </a:lnTo>
                <a:lnTo>
                  <a:pt x="1152" y="946"/>
                </a:lnTo>
                <a:cubicBezTo>
                  <a:pt x="1150" y="946"/>
                  <a:pt x="1147" y="945"/>
                  <a:pt x="1146" y="943"/>
                </a:cubicBezTo>
                <a:lnTo>
                  <a:pt x="1123" y="911"/>
                </a:lnTo>
                <a:cubicBezTo>
                  <a:pt x="1123" y="911"/>
                  <a:pt x="1122" y="910"/>
                  <a:pt x="1122" y="909"/>
                </a:cubicBezTo>
                <a:lnTo>
                  <a:pt x="1103" y="859"/>
                </a:lnTo>
                <a:lnTo>
                  <a:pt x="1086" y="799"/>
                </a:lnTo>
                <a:lnTo>
                  <a:pt x="1069" y="735"/>
                </a:lnTo>
                <a:lnTo>
                  <a:pt x="1051" y="673"/>
                </a:lnTo>
                <a:lnTo>
                  <a:pt x="1028" y="621"/>
                </a:lnTo>
                <a:lnTo>
                  <a:pt x="1029" y="623"/>
                </a:lnTo>
                <a:lnTo>
                  <a:pt x="999" y="586"/>
                </a:lnTo>
                <a:lnTo>
                  <a:pt x="1001" y="587"/>
                </a:lnTo>
                <a:lnTo>
                  <a:pt x="983" y="576"/>
                </a:lnTo>
                <a:lnTo>
                  <a:pt x="986" y="577"/>
                </a:lnTo>
                <a:lnTo>
                  <a:pt x="966" y="573"/>
                </a:lnTo>
                <a:lnTo>
                  <a:pt x="956" y="571"/>
                </a:lnTo>
                <a:lnTo>
                  <a:pt x="963" y="569"/>
                </a:lnTo>
                <a:lnTo>
                  <a:pt x="956" y="576"/>
                </a:lnTo>
                <a:lnTo>
                  <a:pt x="958" y="572"/>
                </a:lnTo>
                <a:lnTo>
                  <a:pt x="955" y="589"/>
                </a:lnTo>
                <a:lnTo>
                  <a:pt x="953" y="611"/>
                </a:lnTo>
                <a:lnTo>
                  <a:pt x="951" y="674"/>
                </a:lnTo>
                <a:lnTo>
                  <a:pt x="947" y="749"/>
                </a:lnTo>
                <a:lnTo>
                  <a:pt x="934" y="828"/>
                </a:lnTo>
                <a:cubicBezTo>
                  <a:pt x="934" y="828"/>
                  <a:pt x="934" y="829"/>
                  <a:pt x="934" y="830"/>
                </a:cubicBezTo>
                <a:lnTo>
                  <a:pt x="904" y="898"/>
                </a:lnTo>
                <a:cubicBezTo>
                  <a:pt x="903" y="898"/>
                  <a:pt x="903" y="899"/>
                  <a:pt x="903" y="900"/>
                </a:cubicBezTo>
                <a:lnTo>
                  <a:pt x="880" y="927"/>
                </a:lnTo>
                <a:cubicBezTo>
                  <a:pt x="879" y="927"/>
                  <a:pt x="879" y="928"/>
                  <a:pt x="878" y="928"/>
                </a:cubicBezTo>
                <a:lnTo>
                  <a:pt x="849" y="949"/>
                </a:lnTo>
                <a:cubicBezTo>
                  <a:pt x="849" y="949"/>
                  <a:pt x="848" y="950"/>
                  <a:pt x="847" y="950"/>
                </a:cubicBezTo>
                <a:lnTo>
                  <a:pt x="810" y="963"/>
                </a:lnTo>
                <a:cubicBezTo>
                  <a:pt x="809" y="963"/>
                  <a:pt x="809" y="963"/>
                  <a:pt x="808" y="963"/>
                </a:cubicBezTo>
                <a:lnTo>
                  <a:pt x="763" y="967"/>
                </a:lnTo>
                <a:lnTo>
                  <a:pt x="654" y="969"/>
                </a:lnTo>
                <a:lnTo>
                  <a:pt x="565" y="971"/>
                </a:lnTo>
                <a:lnTo>
                  <a:pt x="528" y="967"/>
                </a:lnTo>
                <a:cubicBezTo>
                  <a:pt x="527" y="967"/>
                  <a:pt x="527" y="967"/>
                  <a:pt x="526" y="967"/>
                </a:cubicBezTo>
                <a:lnTo>
                  <a:pt x="497" y="958"/>
                </a:lnTo>
                <a:cubicBezTo>
                  <a:pt x="496" y="958"/>
                  <a:pt x="496" y="958"/>
                  <a:pt x="495" y="957"/>
                </a:cubicBezTo>
                <a:lnTo>
                  <a:pt x="472" y="941"/>
                </a:lnTo>
                <a:cubicBezTo>
                  <a:pt x="471" y="940"/>
                  <a:pt x="470" y="940"/>
                  <a:pt x="470" y="939"/>
                </a:cubicBezTo>
                <a:lnTo>
                  <a:pt x="453" y="914"/>
                </a:lnTo>
                <a:cubicBezTo>
                  <a:pt x="452" y="913"/>
                  <a:pt x="452" y="912"/>
                  <a:pt x="452" y="911"/>
                </a:cubicBezTo>
                <a:lnTo>
                  <a:pt x="446" y="872"/>
                </a:lnTo>
                <a:cubicBezTo>
                  <a:pt x="445" y="871"/>
                  <a:pt x="445" y="870"/>
                  <a:pt x="446" y="870"/>
                </a:cubicBezTo>
                <a:lnTo>
                  <a:pt x="452" y="817"/>
                </a:lnTo>
                <a:lnTo>
                  <a:pt x="467" y="754"/>
                </a:lnTo>
                <a:lnTo>
                  <a:pt x="487" y="686"/>
                </a:lnTo>
                <a:lnTo>
                  <a:pt x="508" y="620"/>
                </a:lnTo>
                <a:lnTo>
                  <a:pt x="527" y="558"/>
                </a:lnTo>
                <a:lnTo>
                  <a:pt x="540" y="506"/>
                </a:lnTo>
                <a:lnTo>
                  <a:pt x="543" y="468"/>
                </a:lnTo>
                <a:lnTo>
                  <a:pt x="544" y="470"/>
                </a:lnTo>
                <a:lnTo>
                  <a:pt x="539" y="443"/>
                </a:lnTo>
                <a:lnTo>
                  <a:pt x="539" y="445"/>
                </a:lnTo>
                <a:lnTo>
                  <a:pt x="530" y="424"/>
                </a:lnTo>
                <a:lnTo>
                  <a:pt x="532" y="426"/>
                </a:lnTo>
                <a:lnTo>
                  <a:pt x="518" y="412"/>
                </a:lnTo>
                <a:lnTo>
                  <a:pt x="520" y="414"/>
                </a:lnTo>
                <a:lnTo>
                  <a:pt x="503" y="405"/>
                </a:lnTo>
                <a:lnTo>
                  <a:pt x="506" y="405"/>
                </a:lnTo>
                <a:lnTo>
                  <a:pt x="487" y="403"/>
                </a:lnTo>
                <a:lnTo>
                  <a:pt x="489" y="403"/>
                </a:lnTo>
                <a:lnTo>
                  <a:pt x="469" y="407"/>
                </a:lnTo>
                <a:lnTo>
                  <a:pt x="472" y="406"/>
                </a:lnTo>
                <a:lnTo>
                  <a:pt x="433" y="431"/>
                </a:lnTo>
                <a:lnTo>
                  <a:pt x="435" y="429"/>
                </a:lnTo>
                <a:lnTo>
                  <a:pt x="416" y="455"/>
                </a:lnTo>
                <a:lnTo>
                  <a:pt x="394" y="493"/>
                </a:lnTo>
                <a:lnTo>
                  <a:pt x="373" y="541"/>
                </a:lnTo>
                <a:lnTo>
                  <a:pt x="350" y="593"/>
                </a:lnTo>
                <a:lnTo>
                  <a:pt x="328" y="646"/>
                </a:lnTo>
                <a:lnTo>
                  <a:pt x="306" y="695"/>
                </a:lnTo>
                <a:lnTo>
                  <a:pt x="285" y="737"/>
                </a:lnTo>
                <a:lnTo>
                  <a:pt x="266" y="767"/>
                </a:lnTo>
                <a:cubicBezTo>
                  <a:pt x="266" y="767"/>
                  <a:pt x="266" y="767"/>
                  <a:pt x="266" y="768"/>
                </a:cubicBezTo>
                <a:lnTo>
                  <a:pt x="250" y="787"/>
                </a:lnTo>
                <a:cubicBezTo>
                  <a:pt x="249" y="787"/>
                  <a:pt x="249" y="787"/>
                  <a:pt x="249" y="788"/>
                </a:cubicBezTo>
                <a:lnTo>
                  <a:pt x="234" y="801"/>
                </a:lnTo>
                <a:cubicBezTo>
                  <a:pt x="233" y="801"/>
                  <a:pt x="232" y="802"/>
                  <a:pt x="231" y="802"/>
                </a:cubicBezTo>
                <a:lnTo>
                  <a:pt x="206" y="812"/>
                </a:lnTo>
                <a:cubicBezTo>
                  <a:pt x="205" y="813"/>
                  <a:pt x="203" y="813"/>
                  <a:pt x="201" y="812"/>
                </a:cubicBezTo>
                <a:lnTo>
                  <a:pt x="177" y="805"/>
                </a:lnTo>
                <a:cubicBezTo>
                  <a:pt x="176" y="805"/>
                  <a:pt x="176" y="805"/>
                  <a:pt x="175" y="804"/>
                </a:cubicBezTo>
                <a:lnTo>
                  <a:pt x="147" y="784"/>
                </a:lnTo>
                <a:cubicBezTo>
                  <a:pt x="146" y="784"/>
                  <a:pt x="146" y="783"/>
                  <a:pt x="146" y="783"/>
                </a:cubicBezTo>
                <a:lnTo>
                  <a:pt x="109" y="746"/>
                </a:lnTo>
                <a:lnTo>
                  <a:pt x="65" y="691"/>
                </a:lnTo>
                <a:lnTo>
                  <a:pt x="27" y="628"/>
                </a:lnTo>
                <a:cubicBezTo>
                  <a:pt x="26" y="627"/>
                  <a:pt x="26" y="627"/>
                  <a:pt x="26" y="626"/>
                </a:cubicBezTo>
                <a:lnTo>
                  <a:pt x="13" y="592"/>
                </a:lnTo>
                <a:lnTo>
                  <a:pt x="5" y="558"/>
                </a:lnTo>
                <a:cubicBezTo>
                  <a:pt x="5" y="558"/>
                  <a:pt x="5" y="558"/>
                  <a:pt x="4" y="557"/>
                </a:cubicBezTo>
                <a:lnTo>
                  <a:pt x="1" y="520"/>
                </a:lnTo>
                <a:lnTo>
                  <a:pt x="0" y="476"/>
                </a:lnTo>
                <a:lnTo>
                  <a:pt x="8" y="380"/>
                </a:lnTo>
                <a:lnTo>
                  <a:pt x="18" y="334"/>
                </a:lnTo>
                <a:lnTo>
                  <a:pt x="31" y="294"/>
                </a:lnTo>
                <a:cubicBezTo>
                  <a:pt x="31" y="294"/>
                  <a:pt x="31" y="293"/>
                  <a:pt x="31" y="293"/>
                </a:cubicBezTo>
                <a:lnTo>
                  <a:pt x="47" y="263"/>
                </a:lnTo>
                <a:cubicBezTo>
                  <a:pt x="48" y="262"/>
                  <a:pt x="48" y="261"/>
                  <a:pt x="49" y="261"/>
                </a:cubicBezTo>
                <a:lnTo>
                  <a:pt x="69" y="243"/>
                </a:lnTo>
                <a:cubicBezTo>
                  <a:pt x="70" y="241"/>
                  <a:pt x="72" y="241"/>
                  <a:pt x="74" y="241"/>
                </a:cubicBezTo>
                <a:lnTo>
                  <a:pt x="101" y="238"/>
                </a:lnTo>
                <a:cubicBezTo>
                  <a:pt x="102" y="237"/>
                  <a:pt x="103" y="237"/>
                  <a:pt x="104" y="238"/>
                </a:cubicBezTo>
                <a:lnTo>
                  <a:pt x="139" y="249"/>
                </a:lnTo>
                <a:cubicBezTo>
                  <a:pt x="139" y="249"/>
                  <a:pt x="140" y="249"/>
                  <a:pt x="140" y="249"/>
                </a:cubicBezTo>
                <a:lnTo>
                  <a:pt x="180" y="269"/>
                </a:lnTo>
                <a:lnTo>
                  <a:pt x="224" y="296"/>
                </a:lnTo>
                <a:lnTo>
                  <a:pt x="267" y="324"/>
                </a:lnTo>
                <a:lnTo>
                  <a:pt x="308" y="348"/>
                </a:lnTo>
                <a:lnTo>
                  <a:pt x="342" y="366"/>
                </a:lnTo>
                <a:lnTo>
                  <a:pt x="340" y="366"/>
                </a:lnTo>
                <a:lnTo>
                  <a:pt x="368" y="373"/>
                </a:lnTo>
                <a:lnTo>
                  <a:pt x="365" y="373"/>
                </a:lnTo>
                <a:lnTo>
                  <a:pt x="387" y="370"/>
                </a:lnTo>
                <a:lnTo>
                  <a:pt x="385" y="370"/>
                </a:lnTo>
                <a:lnTo>
                  <a:pt x="403" y="361"/>
                </a:lnTo>
                <a:lnTo>
                  <a:pt x="401" y="363"/>
                </a:lnTo>
                <a:lnTo>
                  <a:pt x="429" y="332"/>
                </a:lnTo>
                <a:lnTo>
                  <a:pt x="427" y="335"/>
                </a:lnTo>
                <a:lnTo>
                  <a:pt x="439" y="296"/>
                </a:lnTo>
                <a:lnTo>
                  <a:pt x="438" y="299"/>
                </a:lnTo>
                <a:lnTo>
                  <a:pt x="435" y="264"/>
                </a:lnTo>
                <a:lnTo>
                  <a:pt x="437" y="268"/>
                </a:lnTo>
                <a:lnTo>
                  <a:pt x="425" y="253"/>
                </a:lnTo>
                <a:lnTo>
                  <a:pt x="427" y="255"/>
                </a:lnTo>
                <a:lnTo>
                  <a:pt x="404" y="240"/>
                </a:lnTo>
                <a:lnTo>
                  <a:pt x="375" y="226"/>
                </a:lnTo>
                <a:lnTo>
                  <a:pt x="343" y="211"/>
                </a:lnTo>
                <a:lnTo>
                  <a:pt x="313" y="196"/>
                </a:lnTo>
                <a:lnTo>
                  <a:pt x="287" y="180"/>
                </a:lnTo>
                <a:cubicBezTo>
                  <a:pt x="287" y="180"/>
                  <a:pt x="287" y="180"/>
                  <a:pt x="286" y="179"/>
                </a:cubicBezTo>
                <a:lnTo>
                  <a:pt x="270" y="165"/>
                </a:lnTo>
                <a:cubicBezTo>
                  <a:pt x="269" y="164"/>
                  <a:pt x="268" y="162"/>
                  <a:pt x="267" y="160"/>
                </a:cubicBezTo>
                <a:lnTo>
                  <a:pt x="266" y="146"/>
                </a:lnTo>
                <a:cubicBezTo>
                  <a:pt x="266" y="144"/>
                  <a:pt x="267" y="142"/>
                  <a:pt x="268" y="140"/>
                </a:cubicBezTo>
                <a:lnTo>
                  <a:pt x="280" y="126"/>
                </a:lnTo>
                <a:cubicBezTo>
                  <a:pt x="281" y="126"/>
                  <a:pt x="282" y="125"/>
                  <a:pt x="282" y="125"/>
                </a:cubicBezTo>
                <a:lnTo>
                  <a:pt x="303" y="112"/>
                </a:lnTo>
                <a:lnTo>
                  <a:pt x="333" y="98"/>
                </a:lnTo>
                <a:lnTo>
                  <a:pt x="369" y="85"/>
                </a:lnTo>
                <a:lnTo>
                  <a:pt x="454" y="60"/>
                </a:lnTo>
                <a:lnTo>
                  <a:pt x="549" y="35"/>
                </a:lnTo>
                <a:lnTo>
                  <a:pt x="554" y="50"/>
                </a:lnTo>
                <a:lnTo>
                  <a:pt x="459" y="75"/>
                </a:lnTo>
                <a:lnTo>
                  <a:pt x="374" y="100"/>
                </a:lnTo>
                <a:lnTo>
                  <a:pt x="340" y="113"/>
                </a:lnTo>
                <a:lnTo>
                  <a:pt x="312" y="125"/>
                </a:lnTo>
                <a:lnTo>
                  <a:pt x="291" y="138"/>
                </a:lnTo>
                <a:lnTo>
                  <a:pt x="293" y="137"/>
                </a:lnTo>
                <a:lnTo>
                  <a:pt x="281" y="151"/>
                </a:lnTo>
                <a:lnTo>
                  <a:pt x="282" y="145"/>
                </a:lnTo>
                <a:lnTo>
                  <a:pt x="283" y="159"/>
                </a:lnTo>
                <a:lnTo>
                  <a:pt x="281" y="153"/>
                </a:lnTo>
                <a:lnTo>
                  <a:pt x="297" y="167"/>
                </a:lnTo>
                <a:lnTo>
                  <a:pt x="296" y="167"/>
                </a:lnTo>
                <a:lnTo>
                  <a:pt x="320" y="181"/>
                </a:lnTo>
                <a:lnTo>
                  <a:pt x="350" y="196"/>
                </a:lnTo>
                <a:lnTo>
                  <a:pt x="382" y="211"/>
                </a:lnTo>
                <a:lnTo>
                  <a:pt x="413" y="227"/>
                </a:lnTo>
                <a:lnTo>
                  <a:pt x="436" y="242"/>
                </a:lnTo>
                <a:cubicBezTo>
                  <a:pt x="437" y="242"/>
                  <a:pt x="437" y="243"/>
                  <a:pt x="438" y="243"/>
                </a:cubicBezTo>
                <a:lnTo>
                  <a:pt x="450" y="258"/>
                </a:lnTo>
                <a:cubicBezTo>
                  <a:pt x="451" y="260"/>
                  <a:pt x="451" y="261"/>
                  <a:pt x="451" y="263"/>
                </a:cubicBezTo>
                <a:lnTo>
                  <a:pt x="454" y="298"/>
                </a:lnTo>
                <a:cubicBezTo>
                  <a:pt x="455" y="299"/>
                  <a:pt x="454" y="300"/>
                  <a:pt x="454" y="301"/>
                </a:cubicBezTo>
                <a:lnTo>
                  <a:pt x="442" y="340"/>
                </a:lnTo>
                <a:cubicBezTo>
                  <a:pt x="442" y="341"/>
                  <a:pt x="441" y="342"/>
                  <a:pt x="440" y="343"/>
                </a:cubicBezTo>
                <a:lnTo>
                  <a:pt x="412" y="374"/>
                </a:lnTo>
                <a:cubicBezTo>
                  <a:pt x="412" y="375"/>
                  <a:pt x="411" y="375"/>
                  <a:pt x="410" y="376"/>
                </a:cubicBezTo>
                <a:lnTo>
                  <a:pt x="392" y="385"/>
                </a:lnTo>
                <a:cubicBezTo>
                  <a:pt x="391" y="385"/>
                  <a:pt x="390" y="385"/>
                  <a:pt x="390" y="385"/>
                </a:cubicBezTo>
                <a:lnTo>
                  <a:pt x="368" y="388"/>
                </a:lnTo>
                <a:cubicBezTo>
                  <a:pt x="367" y="389"/>
                  <a:pt x="366" y="388"/>
                  <a:pt x="365" y="388"/>
                </a:cubicBezTo>
                <a:lnTo>
                  <a:pt x="337" y="381"/>
                </a:lnTo>
                <a:cubicBezTo>
                  <a:pt x="336" y="381"/>
                  <a:pt x="335" y="381"/>
                  <a:pt x="335" y="381"/>
                </a:cubicBezTo>
                <a:lnTo>
                  <a:pt x="299" y="361"/>
                </a:lnTo>
                <a:lnTo>
                  <a:pt x="258" y="337"/>
                </a:lnTo>
                <a:lnTo>
                  <a:pt x="215" y="309"/>
                </a:lnTo>
                <a:lnTo>
                  <a:pt x="173" y="284"/>
                </a:lnTo>
                <a:lnTo>
                  <a:pt x="133" y="264"/>
                </a:lnTo>
                <a:lnTo>
                  <a:pt x="134" y="264"/>
                </a:lnTo>
                <a:lnTo>
                  <a:pt x="99" y="253"/>
                </a:lnTo>
                <a:lnTo>
                  <a:pt x="102" y="253"/>
                </a:lnTo>
                <a:lnTo>
                  <a:pt x="75" y="256"/>
                </a:lnTo>
                <a:lnTo>
                  <a:pt x="80" y="254"/>
                </a:lnTo>
                <a:lnTo>
                  <a:pt x="60" y="272"/>
                </a:lnTo>
                <a:lnTo>
                  <a:pt x="62" y="270"/>
                </a:lnTo>
                <a:lnTo>
                  <a:pt x="46" y="300"/>
                </a:lnTo>
                <a:lnTo>
                  <a:pt x="46" y="299"/>
                </a:lnTo>
                <a:lnTo>
                  <a:pt x="33" y="337"/>
                </a:lnTo>
                <a:lnTo>
                  <a:pt x="24" y="381"/>
                </a:lnTo>
                <a:lnTo>
                  <a:pt x="16" y="475"/>
                </a:lnTo>
                <a:lnTo>
                  <a:pt x="17" y="519"/>
                </a:lnTo>
                <a:lnTo>
                  <a:pt x="20" y="556"/>
                </a:lnTo>
                <a:lnTo>
                  <a:pt x="20" y="555"/>
                </a:lnTo>
                <a:lnTo>
                  <a:pt x="28" y="587"/>
                </a:lnTo>
                <a:lnTo>
                  <a:pt x="41" y="621"/>
                </a:lnTo>
                <a:lnTo>
                  <a:pt x="40" y="619"/>
                </a:lnTo>
                <a:lnTo>
                  <a:pt x="78" y="681"/>
                </a:lnTo>
                <a:lnTo>
                  <a:pt x="120" y="735"/>
                </a:lnTo>
                <a:lnTo>
                  <a:pt x="157" y="772"/>
                </a:lnTo>
                <a:lnTo>
                  <a:pt x="156" y="771"/>
                </a:lnTo>
                <a:lnTo>
                  <a:pt x="184" y="791"/>
                </a:lnTo>
                <a:lnTo>
                  <a:pt x="182" y="790"/>
                </a:lnTo>
                <a:lnTo>
                  <a:pt x="206" y="797"/>
                </a:lnTo>
                <a:lnTo>
                  <a:pt x="200" y="797"/>
                </a:lnTo>
                <a:lnTo>
                  <a:pt x="225" y="787"/>
                </a:lnTo>
                <a:lnTo>
                  <a:pt x="223" y="788"/>
                </a:lnTo>
                <a:lnTo>
                  <a:pt x="238" y="775"/>
                </a:lnTo>
                <a:lnTo>
                  <a:pt x="237" y="776"/>
                </a:lnTo>
                <a:lnTo>
                  <a:pt x="253" y="757"/>
                </a:lnTo>
                <a:lnTo>
                  <a:pt x="253" y="758"/>
                </a:lnTo>
                <a:lnTo>
                  <a:pt x="270" y="730"/>
                </a:lnTo>
                <a:lnTo>
                  <a:pt x="291" y="688"/>
                </a:lnTo>
                <a:lnTo>
                  <a:pt x="313" y="639"/>
                </a:lnTo>
                <a:lnTo>
                  <a:pt x="335" y="586"/>
                </a:lnTo>
                <a:lnTo>
                  <a:pt x="358" y="534"/>
                </a:lnTo>
                <a:lnTo>
                  <a:pt x="380" y="486"/>
                </a:lnTo>
                <a:lnTo>
                  <a:pt x="403" y="446"/>
                </a:lnTo>
                <a:lnTo>
                  <a:pt x="422" y="420"/>
                </a:lnTo>
                <a:cubicBezTo>
                  <a:pt x="423" y="419"/>
                  <a:pt x="423" y="418"/>
                  <a:pt x="424" y="418"/>
                </a:cubicBezTo>
                <a:lnTo>
                  <a:pt x="463" y="393"/>
                </a:lnTo>
                <a:cubicBezTo>
                  <a:pt x="464" y="392"/>
                  <a:pt x="465" y="392"/>
                  <a:pt x="466" y="392"/>
                </a:cubicBezTo>
                <a:lnTo>
                  <a:pt x="486" y="388"/>
                </a:lnTo>
                <a:cubicBezTo>
                  <a:pt x="487" y="387"/>
                  <a:pt x="487" y="387"/>
                  <a:pt x="488" y="388"/>
                </a:cubicBezTo>
                <a:lnTo>
                  <a:pt x="507" y="390"/>
                </a:lnTo>
                <a:cubicBezTo>
                  <a:pt x="508" y="390"/>
                  <a:pt x="509" y="390"/>
                  <a:pt x="510" y="390"/>
                </a:cubicBezTo>
                <a:lnTo>
                  <a:pt x="527" y="399"/>
                </a:lnTo>
                <a:cubicBezTo>
                  <a:pt x="528" y="400"/>
                  <a:pt x="529" y="400"/>
                  <a:pt x="529" y="401"/>
                </a:cubicBezTo>
                <a:lnTo>
                  <a:pt x="543" y="415"/>
                </a:lnTo>
                <a:cubicBezTo>
                  <a:pt x="544" y="416"/>
                  <a:pt x="544" y="416"/>
                  <a:pt x="545" y="417"/>
                </a:cubicBezTo>
                <a:lnTo>
                  <a:pt x="554" y="438"/>
                </a:lnTo>
                <a:cubicBezTo>
                  <a:pt x="554" y="439"/>
                  <a:pt x="554" y="439"/>
                  <a:pt x="554" y="440"/>
                </a:cubicBezTo>
                <a:lnTo>
                  <a:pt x="559" y="467"/>
                </a:lnTo>
                <a:cubicBezTo>
                  <a:pt x="559" y="468"/>
                  <a:pt x="560" y="469"/>
                  <a:pt x="559" y="469"/>
                </a:cubicBezTo>
                <a:lnTo>
                  <a:pt x="555" y="509"/>
                </a:lnTo>
                <a:lnTo>
                  <a:pt x="542" y="563"/>
                </a:lnTo>
                <a:lnTo>
                  <a:pt x="523" y="625"/>
                </a:lnTo>
                <a:lnTo>
                  <a:pt x="502" y="691"/>
                </a:lnTo>
                <a:lnTo>
                  <a:pt x="482" y="757"/>
                </a:lnTo>
                <a:lnTo>
                  <a:pt x="467" y="818"/>
                </a:lnTo>
                <a:lnTo>
                  <a:pt x="461" y="871"/>
                </a:lnTo>
                <a:lnTo>
                  <a:pt x="461" y="869"/>
                </a:lnTo>
                <a:lnTo>
                  <a:pt x="467" y="908"/>
                </a:lnTo>
                <a:lnTo>
                  <a:pt x="466" y="905"/>
                </a:lnTo>
                <a:lnTo>
                  <a:pt x="483" y="930"/>
                </a:lnTo>
                <a:lnTo>
                  <a:pt x="481" y="928"/>
                </a:lnTo>
                <a:lnTo>
                  <a:pt x="504" y="944"/>
                </a:lnTo>
                <a:lnTo>
                  <a:pt x="502" y="943"/>
                </a:lnTo>
                <a:lnTo>
                  <a:pt x="531" y="952"/>
                </a:lnTo>
                <a:lnTo>
                  <a:pt x="529" y="952"/>
                </a:lnTo>
                <a:lnTo>
                  <a:pt x="564" y="955"/>
                </a:lnTo>
                <a:lnTo>
                  <a:pt x="653" y="953"/>
                </a:lnTo>
                <a:lnTo>
                  <a:pt x="762" y="951"/>
                </a:lnTo>
                <a:lnTo>
                  <a:pt x="807" y="947"/>
                </a:lnTo>
                <a:lnTo>
                  <a:pt x="805" y="948"/>
                </a:lnTo>
                <a:lnTo>
                  <a:pt x="842" y="935"/>
                </a:lnTo>
                <a:lnTo>
                  <a:pt x="840" y="936"/>
                </a:lnTo>
                <a:lnTo>
                  <a:pt x="869" y="915"/>
                </a:lnTo>
                <a:lnTo>
                  <a:pt x="867" y="916"/>
                </a:lnTo>
                <a:lnTo>
                  <a:pt x="890" y="889"/>
                </a:lnTo>
                <a:lnTo>
                  <a:pt x="889" y="891"/>
                </a:lnTo>
                <a:lnTo>
                  <a:pt x="919" y="823"/>
                </a:lnTo>
                <a:lnTo>
                  <a:pt x="919" y="825"/>
                </a:lnTo>
                <a:lnTo>
                  <a:pt x="931" y="748"/>
                </a:lnTo>
                <a:lnTo>
                  <a:pt x="935" y="673"/>
                </a:lnTo>
                <a:lnTo>
                  <a:pt x="937" y="610"/>
                </a:lnTo>
                <a:lnTo>
                  <a:pt x="940" y="586"/>
                </a:lnTo>
                <a:lnTo>
                  <a:pt x="943" y="569"/>
                </a:lnTo>
                <a:cubicBezTo>
                  <a:pt x="943" y="567"/>
                  <a:pt x="944" y="566"/>
                  <a:pt x="945" y="565"/>
                </a:cubicBezTo>
                <a:lnTo>
                  <a:pt x="952" y="558"/>
                </a:lnTo>
                <a:cubicBezTo>
                  <a:pt x="954" y="556"/>
                  <a:pt x="956" y="555"/>
                  <a:pt x="959" y="556"/>
                </a:cubicBezTo>
                <a:lnTo>
                  <a:pt x="969" y="558"/>
                </a:lnTo>
                <a:lnTo>
                  <a:pt x="989" y="562"/>
                </a:lnTo>
                <a:cubicBezTo>
                  <a:pt x="990" y="562"/>
                  <a:pt x="991" y="562"/>
                  <a:pt x="992" y="563"/>
                </a:cubicBezTo>
                <a:lnTo>
                  <a:pt x="1010" y="574"/>
                </a:lnTo>
                <a:cubicBezTo>
                  <a:pt x="1010" y="574"/>
                  <a:pt x="1011" y="575"/>
                  <a:pt x="1012" y="575"/>
                </a:cubicBezTo>
                <a:lnTo>
                  <a:pt x="1042" y="612"/>
                </a:lnTo>
                <a:cubicBezTo>
                  <a:pt x="1042" y="613"/>
                  <a:pt x="1043" y="614"/>
                  <a:pt x="1043" y="614"/>
                </a:cubicBezTo>
                <a:lnTo>
                  <a:pt x="1066" y="668"/>
                </a:lnTo>
                <a:lnTo>
                  <a:pt x="1084" y="730"/>
                </a:lnTo>
                <a:lnTo>
                  <a:pt x="1101" y="794"/>
                </a:lnTo>
                <a:lnTo>
                  <a:pt x="1118" y="854"/>
                </a:lnTo>
                <a:lnTo>
                  <a:pt x="1137" y="904"/>
                </a:lnTo>
                <a:lnTo>
                  <a:pt x="1136" y="902"/>
                </a:lnTo>
                <a:lnTo>
                  <a:pt x="1159" y="934"/>
                </a:lnTo>
                <a:lnTo>
                  <a:pt x="1153" y="930"/>
                </a:lnTo>
                <a:lnTo>
                  <a:pt x="1182" y="932"/>
                </a:lnTo>
                <a:lnTo>
                  <a:pt x="1217" y="935"/>
                </a:lnTo>
                <a:lnTo>
                  <a:pt x="1289" y="941"/>
                </a:lnTo>
                <a:lnTo>
                  <a:pt x="1323" y="940"/>
                </a:lnTo>
                <a:lnTo>
                  <a:pt x="1322" y="941"/>
                </a:lnTo>
                <a:lnTo>
                  <a:pt x="1351" y="935"/>
                </a:lnTo>
                <a:lnTo>
                  <a:pt x="1348" y="936"/>
                </a:lnTo>
                <a:lnTo>
                  <a:pt x="1368" y="924"/>
                </a:lnTo>
                <a:lnTo>
                  <a:pt x="1365" y="927"/>
                </a:lnTo>
                <a:lnTo>
                  <a:pt x="1375" y="906"/>
                </a:lnTo>
                <a:lnTo>
                  <a:pt x="1375" y="910"/>
                </a:lnTo>
                <a:lnTo>
                  <a:pt x="1371" y="877"/>
                </a:lnTo>
                <a:lnTo>
                  <a:pt x="1371" y="879"/>
                </a:lnTo>
                <a:lnTo>
                  <a:pt x="1354" y="834"/>
                </a:lnTo>
                <a:lnTo>
                  <a:pt x="1328" y="781"/>
                </a:lnTo>
                <a:lnTo>
                  <a:pt x="1298" y="723"/>
                </a:lnTo>
                <a:lnTo>
                  <a:pt x="1266" y="665"/>
                </a:lnTo>
                <a:lnTo>
                  <a:pt x="1237" y="611"/>
                </a:lnTo>
                <a:lnTo>
                  <a:pt x="1216" y="565"/>
                </a:lnTo>
                <a:cubicBezTo>
                  <a:pt x="1216" y="564"/>
                  <a:pt x="1216" y="564"/>
                  <a:pt x="1216" y="564"/>
                </a:cubicBezTo>
                <a:lnTo>
                  <a:pt x="1206" y="530"/>
                </a:lnTo>
                <a:cubicBezTo>
                  <a:pt x="1206" y="529"/>
                  <a:pt x="1205" y="528"/>
                  <a:pt x="1205" y="527"/>
                </a:cubicBezTo>
                <a:lnTo>
                  <a:pt x="1205" y="502"/>
                </a:lnTo>
                <a:cubicBezTo>
                  <a:pt x="1205" y="502"/>
                  <a:pt x="1206" y="501"/>
                  <a:pt x="1206" y="500"/>
                </a:cubicBezTo>
                <a:lnTo>
                  <a:pt x="1213" y="480"/>
                </a:lnTo>
                <a:cubicBezTo>
                  <a:pt x="1213" y="479"/>
                  <a:pt x="1213" y="479"/>
                  <a:pt x="1214" y="478"/>
                </a:cubicBezTo>
                <a:lnTo>
                  <a:pt x="1225" y="462"/>
                </a:lnTo>
                <a:cubicBezTo>
                  <a:pt x="1225" y="461"/>
                  <a:pt x="1226" y="460"/>
                  <a:pt x="1227" y="460"/>
                </a:cubicBezTo>
                <a:lnTo>
                  <a:pt x="1243" y="450"/>
                </a:lnTo>
                <a:cubicBezTo>
                  <a:pt x="1244" y="449"/>
                  <a:pt x="1245" y="449"/>
                  <a:pt x="1245" y="449"/>
                </a:cubicBezTo>
                <a:lnTo>
                  <a:pt x="1264" y="444"/>
                </a:lnTo>
                <a:cubicBezTo>
                  <a:pt x="1265" y="443"/>
                  <a:pt x="1267" y="443"/>
                  <a:pt x="1268" y="444"/>
                </a:cubicBezTo>
                <a:lnTo>
                  <a:pt x="1290" y="447"/>
                </a:lnTo>
                <a:cubicBezTo>
                  <a:pt x="1290" y="447"/>
                  <a:pt x="1291" y="447"/>
                  <a:pt x="1292" y="447"/>
                </a:cubicBezTo>
                <a:lnTo>
                  <a:pt x="1315" y="457"/>
                </a:lnTo>
                <a:cubicBezTo>
                  <a:pt x="1315" y="457"/>
                  <a:pt x="1316" y="458"/>
                  <a:pt x="1316" y="458"/>
                </a:cubicBezTo>
                <a:lnTo>
                  <a:pt x="1341" y="477"/>
                </a:lnTo>
                <a:cubicBezTo>
                  <a:pt x="1342" y="477"/>
                  <a:pt x="1342" y="478"/>
                  <a:pt x="1343" y="478"/>
                </a:cubicBezTo>
                <a:lnTo>
                  <a:pt x="1370" y="510"/>
                </a:lnTo>
                <a:cubicBezTo>
                  <a:pt x="1370" y="511"/>
                  <a:pt x="1370" y="511"/>
                  <a:pt x="1370" y="511"/>
                </a:cubicBezTo>
                <a:lnTo>
                  <a:pt x="1400" y="559"/>
                </a:lnTo>
                <a:lnTo>
                  <a:pt x="1434" y="619"/>
                </a:lnTo>
                <a:lnTo>
                  <a:pt x="1469" y="682"/>
                </a:lnTo>
                <a:lnTo>
                  <a:pt x="1506" y="746"/>
                </a:lnTo>
                <a:lnTo>
                  <a:pt x="1544" y="806"/>
                </a:lnTo>
                <a:lnTo>
                  <a:pt x="1582" y="855"/>
                </a:lnTo>
                <a:lnTo>
                  <a:pt x="1581" y="854"/>
                </a:lnTo>
                <a:lnTo>
                  <a:pt x="1619" y="889"/>
                </a:lnTo>
                <a:lnTo>
                  <a:pt x="1617" y="887"/>
                </a:lnTo>
                <a:lnTo>
                  <a:pt x="1657" y="908"/>
                </a:lnTo>
                <a:lnTo>
                  <a:pt x="1655" y="908"/>
                </a:lnTo>
                <a:lnTo>
                  <a:pt x="1697" y="919"/>
                </a:lnTo>
                <a:lnTo>
                  <a:pt x="1696" y="918"/>
                </a:lnTo>
                <a:lnTo>
                  <a:pt x="1741" y="922"/>
                </a:lnTo>
                <a:lnTo>
                  <a:pt x="1740" y="922"/>
                </a:lnTo>
                <a:lnTo>
                  <a:pt x="1783" y="920"/>
                </a:lnTo>
                <a:lnTo>
                  <a:pt x="1868" y="905"/>
                </a:lnTo>
                <a:lnTo>
                  <a:pt x="1904" y="896"/>
                </a:lnTo>
                <a:lnTo>
                  <a:pt x="1934" y="887"/>
                </a:lnTo>
                <a:lnTo>
                  <a:pt x="1986" y="866"/>
                </a:lnTo>
                <a:lnTo>
                  <a:pt x="1985" y="867"/>
                </a:lnTo>
                <a:lnTo>
                  <a:pt x="2027" y="837"/>
                </a:lnTo>
                <a:lnTo>
                  <a:pt x="2025" y="839"/>
                </a:lnTo>
                <a:lnTo>
                  <a:pt x="2051" y="806"/>
                </a:lnTo>
                <a:lnTo>
                  <a:pt x="2050" y="809"/>
                </a:lnTo>
                <a:lnTo>
                  <a:pt x="2054" y="792"/>
                </a:lnTo>
                <a:lnTo>
                  <a:pt x="2053" y="794"/>
                </a:lnTo>
                <a:lnTo>
                  <a:pt x="2052" y="778"/>
                </a:lnTo>
                <a:lnTo>
                  <a:pt x="2054" y="782"/>
                </a:lnTo>
                <a:lnTo>
                  <a:pt x="2043" y="766"/>
                </a:lnTo>
                <a:lnTo>
                  <a:pt x="2044" y="768"/>
                </a:lnTo>
                <a:lnTo>
                  <a:pt x="2022" y="750"/>
                </a:lnTo>
                <a:lnTo>
                  <a:pt x="2023" y="750"/>
                </a:lnTo>
                <a:lnTo>
                  <a:pt x="1994" y="732"/>
                </a:lnTo>
                <a:lnTo>
                  <a:pt x="1961" y="715"/>
                </a:lnTo>
                <a:lnTo>
                  <a:pt x="1927" y="696"/>
                </a:lnTo>
                <a:lnTo>
                  <a:pt x="1895" y="679"/>
                </a:lnTo>
                <a:lnTo>
                  <a:pt x="1871" y="664"/>
                </a:lnTo>
                <a:cubicBezTo>
                  <a:pt x="1871" y="664"/>
                  <a:pt x="1871" y="664"/>
                  <a:pt x="1870" y="664"/>
                </a:cubicBezTo>
                <a:lnTo>
                  <a:pt x="1855" y="651"/>
                </a:lnTo>
                <a:cubicBezTo>
                  <a:pt x="1854" y="650"/>
                  <a:pt x="1853" y="648"/>
                  <a:pt x="1853" y="647"/>
                </a:cubicBezTo>
                <a:lnTo>
                  <a:pt x="1845" y="624"/>
                </a:lnTo>
                <a:cubicBezTo>
                  <a:pt x="1844" y="622"/>
                  <a:pt x="1844" y="620"/>
                  <a:pt x="1845" y="618"/>
                </a:cubicBezTo>
                <a:lnTo>
                  <a:pt x="1855" y="597"/>
                </a:lnTo>
                <a:cubicBezTo>
                  <a:pt x="1856" y="596"/>
                  <a:pt x="1857" y="594"/>
                  <a:pt x="1859" y="593"/>
                </a:cubicBezTo>
                <a:lnTo>
                  <a:pt x="1882" y="580"/>
                </a:lnTo>
                <a:cubicBezTo>
                  <a:pt x="1883" y="580"/>
                  <a:pt x="1884" y="579"/>
                  <a:pt x="1885" y="579"/>
                </a:cubicBezTo>
                <a:lnTo>
                  <a:pt x="1921" y="578"/>
                </a:lnTo>
                <a:cubicBezTo>
                  <a:pt x="1922" y="578"/>
                  <a:pt x="1923" y="579"/>
                  <a:pt x="1924" y="579"/>
                </a:cubicBezTo>
                <a:lnTo>
                  <a:pt x="1949" y="586"/>
                </a:lnTo>
                <a:cubicBezTo>
                  <a:pt x="1949" y="586"/>
                  <a:pt x="1949" y="586"/>
                  <a:pt x="1950" y="586"/>
                </a:cubicBezTo>
                <a:lnTo>
                  <a:pt x="1982" y="601"/>
                </a:lnTo>
                <a:lnTo>
                  <a:pt x="2057" y="642"/>
                </a:lnTo>
                <a:lnTo>
                  <a:pt x="2096" y="662"/>
                </a:lnTo>
                <a:lnTo>
                  <a:pt x="2132" y="677"/>
                </a:lnTo>
                <a:lnTo>
                  <a:pt x="2130" y="677"/>
                </a:lnTo>
                <a:lnTo>
                  <a:pt x="2161" y="684"/>
                </a:lnTo>
                <a:lnTo>
                  <a:pt x="2158" y="684"/>
                </a:lnTo>
                <a:lnTo>
                  <a:pt x="2182" y="681"/>
                </a:lnTo>
                <a:lnTo>
                  <a:pt x="2178" y="682"/>
                </a:lnTo>
                <a:lnTo>
                  <a:pt x="2195" y="668"/>
                </a:lnTo>
                <a:lnTo>
                  <a:pt x="2193" y="671"/>
                </a:lnTo>
                <a:lnTo>
                  <a:pt x="2206" y="647"/>
                </a:lnTo>
                <a:lnTo>
                  <a:pt x="2206" y="648"/>
                </a:lnTo>
                <a:lnTo>
                  <a:pt x="2216" y="618"/>
                </a:lnTo>
                <a:lnTo>
                  <a:pt x="2216" y="619"/>
                </a:lnTo>
                <a:lnTo>
                  <a:pt x="2221" y="585"/>
                </a:lnTo>
                <a:lnTo>
                  <a:pt x="2225" y="510"/>
                </a:lnTo>
                <a:lnTo>
                  <a:pt x="2222" y="441"/>
                </a:lnTo>
                <a:lnTo>
                  <a:pt x="2216" y="407"/>
                </a:lnTo>
                <a:lnTo>
                  <a:pt x="2208" y="370"/>
                </a:lnTo>
                <a:lnTo>
                  <a:pt x="2183" y="293"/>
                </a:lnTo>
                <a:lnTo>
                  <a:pt x="2168" y="260"/>
                </a:lnTo>
                <a:lnTo>
                  <a:pt x="2151" y="232"/>
                </a:lnTo>
                <a:lnTo>
                  <a:pt x="2152" y="233"/>
                </a:lnTo>
                <a:lnTo>
                  <a:pt x="2134" y="215"/>
                </a:lnTo>
                <a:lnTo>
                  <a:pt x="2137" y="217"/>
                </a:lnTo>
                <a:lnTo>
                  <a:pt x="2119" y="212"/>
                </a:lnTo>
                <a:lnTo>
                  <a:pt x="2126" y="211"/>
                </a:lnTo>
                <a:lnTo>
                  <a:pt x="2106" y="223"/>
                </a:lnTo>
                <a:lnTo>
                  <a:pt x="2108" y="222"/>
                </a:lnTo>
                <a:lnTo>
                  <a:pt x="2084" y="250"/>
                </a:lnTo>
                <a:lnTo>
                  <a:pt x="2057" y="289"/>
                </a:lnTo>
                <a:lnTo>
                  <a:pt x="2030" y="336"/>
                </a:lnTo>
                <a:lnTo>
                  <a:pt x="2004" y="382"/>
                </a:lnTo>
                <a:lnTo>
                  <a:pt x="1980" y="425"/>
                </a:lnTo>
                <a:lnTo>
                  <a:pt x="1959" y="457"/>
                </a:lnTo>
                <a:cubicBezTo>
                  <a:pt x="1959" y="457"/>
                  <a:pt x="1959" y="458"/>
                  <a:pt x="1958" y="458"/>
                </a:cubicBezTo>
                <a:lnTo>
                  <a:pt x="1943" y="474"/>
                </a:lnTo>
                <a:cubicBezTo>
                  <a:pt x="1942" y="476"/>
                  <a:pt x="1940" y="476"/>
                  <a:pt x="1937" y="476"/>
                </a:cubicBezTo>
                <a:lnTo>
                  <a:pt x="1926" y="476"/>
                </a:lnTo>
                <a:cubicBezTo>
                  <a:pt x="1924" y="476"/>
                  <a:pt x="1922" y="475"/>
                  <a:pt x="1920" y="473"/>
                </a:cubicBezTo>
                <a:lnTo>
                  <a:pt x="1912" y="463"/>
                </a:lnTo>
                <a:cubicBezTo>
                  <a:pt x="1912" y="463"/>
                  <a:pt x="1911" y="462"/>
                  <a:pt x="1911" y="461"/>
                </a:cubicBezTo>
                <a:lnTo>
                  <a:pt x="1905" y="443"/>
                </a:lnTo>
                <a:cubicBezTo>
                  <a:pt x="1905" y="442"/>
                  <a:pt x="1905" y="442"/>
                  <a:pt x="1904" y="441"/>
                </a:cubicBezTo>
                <a:lnTo>
                  <a:pt x="1902" y="416"/>
                </a:lnTo>
                <a:lnTo>
                  <a:pt x="1903" y="359"/>
                </a:lnTo>
                <a:cubicBezTo>
                  <a:pt x="1903" y="359"/>
                  <a:pt x="1904" y="358"/>
                  <a:pt x="1904" y="358"/>
                </a:cubicBezTo>
                <a:lnTo>
                  <a:pt x="1914" y="306"/>
                </a:lnTo>
                <a:cubicBezTo>
                  <a:pt x="1914" y="305"/>
                  <a:pt x="1914" y="305"/>
                  <a:pt x="1914" y="304"/>
                </a:cubicBezTo>
                <a:lnTo>
                  <a:pt x="1926" y="280"/>
                </a:lnTo>
                <a:lnTo>
                  <a:pt x="1942" y="253"/>
                </a:lnTo>
                <a:lnTo>
                  <a:pt x="1984" y="201"/>
                </a:lnTo>
                <a:lnTo>
                  <a:pt x="2023" y="151"/>
                </a:lnTo>
                <a:lnTo>
                  <a:pt x="2022" y="152"/>
                </a:lnTo>
                <a:lnTo>
                  <a:pt x="2033" y="131"/>
                </a:lnTo>
                <a:lnTo>
                  <a:pt x="2033" y="133"/>
                </a:lnTo>
                <a:lnTo>
                  <a:pt x="2037" y="115"/>
                </a:lnTo>
                <a:lnTo>
                  <a:pt x="2037" y="119"/>
                </a:lnTo>
                <a:lnTo>
                  <a:pt x="2033" y="105"/>
                </a:lnTo>
                <a:lnTo>
                  <a:pt x="2034" y="107"/>
                </a:lnTo>
                <a:lnTo>
                  <a:pt x="2025" y="95"/>
                </a:lnTo>
                <a:lnTo>
                  <a:pt x="2028" y="98"/>
                </a:lnTo>
                <a:lnTo>
                  <a:pt x="1995" y="83"/>
                </a:lnTo>
                <a:lnTo>
                  <a:pt x="1997" y="83"/>
                </a:lnTo>
                <a:lnTo>
                  <a:pt x="1953" y="73"/>
                </a:lnTo>
                <a:lnTo>
                  <a:pt x="1905" y="65"/>
                </a:lnTo>
                <a:lnTo>
                  <a:pt x="1878" y="59"/>
                </a:lnTo>
                <a:lnTo>
                  <a:pt x="1845" y="51"/>
                </a:lnTo>
                <a:lnTo>
                  <a:pt x="1773" y="35"/>
                </a:lnTo>
                <a:lnTo>
                  <a:pt x="1737" y="31"/>
                </a:lnTo>
                <a:lnTo>
                  <a:pt x="1738" y="31"/>
                </a:lnTo>
                <a:lnTo>
                  <a:pt x="1706" y="34"/>
                </a:lnTo>
                <a:lnTo>
                  <a:pt x="1708" y="34"/>
                </a:lnTo>
                <a:lnTo>
                  <a:pt x="1681" y="44"/>
                </a:lnTo>
                <a:lnTo>
                  <a:pt x="1685" y="42"/>
                </a:lnTo>
                <a:lnTo>
                  <a:pt x="1667" y="63"/>
                </a:lnTo>
                <a:lnTo>
                  <a:pt x="1668" y="59"/>
                </a:lnTo>
                <a:lnTo>
                  <a:pt x="1660" y="95"/>
                </a:lnTo>
                <a:lnTo>
                  <a:pt x="1660" y="93"/>
                </a:lnTo>
                <a:lnTo>
                  <a:pt x="1661" y="145"/>
                </a:lnTo>
                <a:lnTo>
                  <a:pt x="1668" y="205"/>
                </a:lnTo>
                <a:lnTo>
                  <a:pt x="1678" y="272"/>
                </a:lnTo>
                <a:lnTo>
                  <a:pt x="1689" y="338"/>
                </a:lnTo>
                <a:lnTo>
                  <a:pt x="1698" y="399"/>
                </a:lnTo>
                <a:lnTo>
                  <a:pt x="1702" y="449"/>
                </a:lnTo>
                <a:cubicBezTo>
                  <a:pt x="1702" y="449"/>
                  <a:pt x="1702" y="450"/>
                  <a:pt x="1702" y="450"/>
                </a:cubicBezTo>
                <a:lnTo>
                  <a:pt x="1698" y="484"/>
                </a:lnTo>
                <a:cubicBezTo>
                  <a:pt x="1698" y="486"/>
                  <a:pt x="1698" y="487"/>
                  <a:pt x="1697" y="488"/>
                </a:cubicBezTo>
                <a:lnTo>
                  <a:pt x="1685" y="508"/>
                </a:lnTo>
                <a:cubicBezTo>
                  <a:pt x="1685" y="509"/>
                  <a:pt x="1684" y="510"/>
                  <a:pt x="1682" y="510"/>
                </a:cubicBezTo>
                <a:lnTo>
                  <a:pt x="1663" y="521"/>
                </a:lnTo>
                <a:cubicBezTo>
                  <a:pt x="1663" y="522"/>
                  <a:pt x="1662" y="522"/>
                  <a:pt x="1661" y="522"/>
                </a:cubicBezTo>
                <a:lnTo>
                  <a:pt x="1638" y="525"/>
                </a:lnTo>
                <a:cubicBezTo>
                  <a:pt x="1637" y="525"/>
                  <a:pt x="1636" y="525"/>
                  <a:pt x="1636" y="525"/>
                </a:cubicBezTo>
                <a:lnTo>
                  <a:pt x="1610" y="522"/>
                </a:lnTo>
                <a:cubicBezTo>
                  <a:pt x="1609" y="522"/>
                  <a:pt x="1608" y="522"/>
                  <a:pt x="1607" y="522"/>
                </a:cubicBezTo>
                <a:lnTo>
                  <a:pt x="1581" y="511"/>
                </a:lnTo>
                <a:cubicBezTo>
                  <a:pt x="1581" y="511"/>
                  <a:pt x="1581" y="510"/>
                  <a:pt x="1580" y="510"/>
                </a:cubicBezTo>
                <a:lnTo>
                  <a:pt x="1555" y="494"/>
                </a:lnTo>
                <a:cubicBezTo>
                  <a:pt x="1555" y="494"/>
                  <a:pt x="1554" y="493"/>
                  <a:pt x="1554" y="493"/>
                </a:cubicBezTo>
                <a:lnTo>
                  <a:pt x="1533" y="471"/>
                </a:lnTo>
                <a:cubicBezTo>
                  <a:pt x="1532" y="471"/>
                  <a:pt x="1532" y="470"/>
                  <a:pt x="1532" y="470"/>
                </a:cubicBezTo>
                <a:lnTo>
                  <a:pt x="1515" y="444"/>
                </a:lnTo>
                <a:cubicBezTo>
                  <a:pt x="1514" y="443"/>
                  <a:pt x="1514" y="442"/>
                  <a:pt x="1514" y="442"/>
                </a:cubicBezTo>
                <a:lnTo>
                  <a:pt x="1503" y="405"/>
                </a:lnTo>
                <a:cubicBezTo>
                  <a:pt x="1503" y="404"/>
                  <a:pt x="1503" y="404"/>
                  <a:pt x="1503" y="403"/>
                </a:cubicBezTo>
                <a:lnTo>
                  <a:pt x="1496" y="352"/>
                </a:lnTo>
                <a:lnTo>
                  <a:pt x="1493" y="293"/>
                </a:lnTo>
                <a:lnTo>
                  <a:pt x="1491" y="229"/>
                </a:lnTo>
                <a:lnTo>
                  <a:pt x="1489" y="166"/>
                </a:lnTo>
                <a:lnTo>
                  <a:pt x="1486" y="109"/>
                </a:lnTo>
                <a:lnTo>
                  <a:pt x="1479" y="62"/>
                </a:lnTo>
                <a:lnTo>
                  <a:pt x="1479" y="63"/>
                </a:lnTo>
                <a:lnTo>
                  <a:pt x="1468" y="31"/>
                </a:lnTo>
                <a:lnTo>
                  <a:pt x="1470" y="34"/>
                </a:lnTo>
                <a:lnTo>
                  <a:pt x="1453" y="18"/>
                </a:lnTo>
                <a:lnTo>
                  <a:pt x="1457" y="20"/>
                </a:lnTo>
                <a:lnTo>
                  <a:pt x="1437" y="16"/>
                </a:lnTo>
                <a:lnTo>
                  <a:pt x="1440" y="16"/>
                </a:lnTo>
                <a:lnTo>
                  <a:pt x="1418" y="21"/>
                </a:lnTo>
                <a:lnTo>
                  <a:pt x="1420" y="21"/>
                </a:lnTo>
                <a:lnTo>
                  <a:pt x="1395" y="31"/>
                </a:lnTo>
                <a:lnTo>
                  <a:pt x="1344" y="61"/>
                </a:lnTo>
                <a:lnTo>
                  <a:pt x="1318" y="73"/>
                </a:lnTo>
                <a:cubicBezTo>
                  <a:pt x="1317" y="73"/>
                  <a:pt x="1317" y="73"/>
                  <a:pt x="1317" y="73"/>
                </a:cubicBezTo>
                <a:lnTo>
                  <a:pt x="1293" y="80"/>
                </a:lnTo>
                <a:cubicBezTo>
                  <a:pt x="1292" y="80"/>
                  <a:pt x="1291" y="80"/>
                  <a:pt x="1291" y="80"/>
                </a:cubicBezTo>
                <a:lnTo>
                  <a:pt x="1202" y="83"/>
                </a:lnTo>
                <a:lnTo>
                  <a:pt x="1156" y="81"/>
                </a:lnTo>
                <a:lnTo>
                  <a:pt x="1105" y="80"/>
                </a:lnTo>
                <a:cubicBezTo>
                  <a:pt x="1104" y="80"/>
                  <a:pt x="1104" y="80"/>
                  <a:pt x="1103" y="80"/>
                </a:cubicBezTo>
                <a:lnTo>
                  <a:pt x="1094" y="77"/>
                </a:lnTo>
                <a:lnTo>
                  <a:pt x="1071" y="70"/>
                </a:lnTo>
                <a:lnTo>
                  <a:pt x="1038" y="61"/>
                </a:lnTo>
                <a:lnTo>
                  <a:pt x="999" y="53"/>
                </a:lnTo>
                <a:lnTo>
                  <a:pt x="958" y="49"/>
                </a:lnTo>
                <a:lnTo>
                  <a:pt x="918" y="50"/>
                </a:lnTo>
                <a:lnTo>
                  <a:pt x="920" y="50"/>
                </a:lnTo>
                <a:lnTo>
                  <a:pt x="886" y="60"/>
                </a:lnTo>
                <a:lnTo>
                  <a:pt x="889" y="59"/>
                </a:lnTo>
                <a:lnTo>
                  <a:pt x="865" y="79"/>
                </a:lnTo>
                <a:lnTo>
                  <a:pt x="867" y="75"/>
                </a:lnTo>
                <a:lnTo>
                  <a:pt x="854" y="111"/>
                </a:lnTo>
                <a:lnTo>
                  <a:pt x="854" y="110"/>
                </a:lnTo>
                <a:lnTo>
                  <a:pt x="846" y="161"/>
                </a:lnTo>
                <a:lnTo>
                  <a:pt x="844" y="221"/>
                </a:lnTo>
                <a:lnTo>
                  <a:pt x="844" y="288"/>
                </a:lnTo>
                <a:lnTo>
                  <a:pt x="845" y="354"/>
                </a:lnTo>
                <a:lnTo>
                  <a:pt x="845" y="415"/>
                </a:lnTo>
                <a:lnTo>
                  <a:pt x="843" y="465"/>
                </a:lnTo>
                <a:cubicBezTo>
                  <a:pt x="843" y="465"/>
                  <a:pt x="843" y="466"/>
                  <a:pt x="843" y="466"/>
                </a:cubicBezTo>
                <a:lnTo>
                  <a:pt x="836" y="500"/>
                </a:lnTo>
                <a:cubicBezTo>
                  <a:pt x="836" y="501"/>
                  <a:pt x="836" y="502"/>
                  <a:pt x="835" y="502"/>
                </a:cubicBezTo>
                <a:lnTo>
                  <a:pt x="824" y="521"/>
                </a:lnTo>
                <a:cubicBezTo>
                  <a:pt x="824" y="522"/>
                  <a:pt x="823" y="523"/>
                  <a:pt x="822" y="524"/>
                </a:cubicBezTo>
                <a:lnTo>
                  <a:pt x="807" y="535"/>
                </a:lnTo>
                <a:cubicBezTo>
                  <a:pt x="806" y="536"/>
                  <a:pt x="805" y="536"/>
                  <a:pt x="803" y="536"/>
                </a:cubicBezTo>
                <a:lnTo>
                  <a:pt x="786" y="538"/>
                </a:lnTo>
                <a:cubicBezTo>
                  <a:pt x="786" y="539"/>
                  <a:pt x="785" y="538"/>
                  <a:pt x="784" y="538"/>
                </a:cubicBezTo>
                <a:lnTo>
                  <a:pt x="766" y="534"/>
                </a:lnTo>
                <a:cubicBezTo>
                  <a:pt x="765" y="534"/>
                  <a:pt x="764" y="534"/>
                  <a:pt x="763" y="533"/>
                </a:cubicBezTo>
                <a:lnTo>
                  <a:pt x="745" y="522"/>
                </a:lnTo>
                <a:cubicBezTo>
                  <a:pt x="745" y="522"/>
                  <a:pt x="744" y="522"/>
                  <a:pt x="744" y="521"/>
                </a:cubicBezTo>
                <a:lnTo>
                  <a:pt x="727" y="505"/>
                </a:lnTo>
                <a:cubicBezTo>
                  <a:pt x="726" y="505"/>
                  <a:pt x="726" y="504"/>
                  <a:pt x="726" y="504"/>
                </a:cubicBezTo>
                <a:lnTo>
                  <a:pt x="699" y="459"/>
                </a:lnTo>
                <a:cubicBezTo>
                  <a:pt x="698" y="458"/>
                  <a:pt x="698" y="457"/>
                  <a:pt x="698" y="456"/>
                </a:cubicBezTo>
                <a:lnTo>
                  <a:pt x="690" y="422"/>
                </a:lnTo>
                <a:cubicBezTo>
                  <a:pt x="690" y="422"/>
                  <a:pt x="690" y="422"/>
                  <a:pt x="689" y="421"/>
                </a:cubicBezTo>
                <a:lnTo>
                  <a:pt x="685" y="375"/>
                </a:lnTo>
                <a:lnTo>
                  <a:pt x="683" y="321"/>
                </a:lnTo>
                <a:lnTo>
                  <a:pt x="682" y="263"/>
                </a:lnTo>
                <a:lnTo>
                  <a:pt x="681" y="205"/>
                </a:lnTo>
                <a:lnTo>
                  <a:pt x="680" y="151"/>
                </a:lnTo>
                <a:lnTo>
                  <a:pt x="675" y="107"/>
                </a:lnTo>
                <a:lnTo>
                  <a:pt x="667" y="74"/>
                </a:lnTo>
                <a:lnTo>
                  <a:pt x="667" y="76"/>
                </a:lnTo>
                <a:lnTo>
                  <a:pt x="657" y="54"/>
                </a:lnTo>
                <a:lnTo>
                  <a:pt x="658" y="55"/>
                </a:lnTo>
                <a:lnTo>
                  <a:pt x="647" y="39"/>
                </a:lnTo>
                <a:lnTo>
                  <a:pt x="650" y="42"/>
                </a:lnTo>
                <a:lnTo>
                  <a:pt x="624" y="29"/>
                </a:lnTo>
                <a:lnTo>
                  <a:pt x="628" y="29"/>
                </a:lnTo>
                <a:lnTo>
                  <a:pt x="592" y="33"/>
                </a:lnTo>
                <a:lnTo>
                  <a:pt x="594" y="33"/>
                </a:lnTo>
                <a:lnTo>
                  <a:pt x="543" y="52"/>
                </a:lnTo>
                <a:lnTo>
                  <a:pt x="538" y="37"/>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70" name="Freeform 35"/>
          <p:cNvSpPr>
            <a:spLocks/>
          </p:cNvSpPr>
          <p:nvPr/>
        </p:nvSpPr>
        <p:spPr bwMode="auto">
          <a:xfrm>
            <a:off x="8229507" y="1970674"/>
            <a:ext cx="740108" cy="631357"/>
          </a:xfrm>
          <a:custGeom>
            <a:avLst/>
            <a:gdLst/>
            <a:ahLst/>
            <a:cxnLst>
              <a:cxn ang="0">
                <a:pos x="0" y="608"/>
              </a:cxn>
              <a:cxn ang="0">
                <a:pos x="752" y="0"/>
              </a:cxn>
              <a:cxn ang="0">
                <a:pos x="752" y="0"/>
              </a:cxn>
              <a:cxn ang="0">
                <a:pos x="752" y="0"/>
              </a:cxn>
              <a:cxn ang="0">
                <a:pos x="1504" y="608"/>
              </a:cxn>
              <a:cxn ang="0">
                <a:pos x="1504" y="608"/>
              </a:cxn>
              <a:cxn ang="0">
                <a:pos x="1504" y="608"/>
              </a:cxn>
              <a:cxn ang="0">
                <a:pos x="752" y="1216"/>
              </a:cxn>
              <a:cxn ang="0">
                <a:pos x="752" y="1216"/>
              </a:cxn>
              <a:cxn ang="0">
                <a:pos x="752" y="1216"/>
              </a:cxn>
              <a:cxn ang="0">
                <a:pos x="0" y="608"/>
              </a:cxn>
              <a:cxn ang="0">
                <a:pos x="0" y="608"/>
              </a:cxn>
            </a:cxnLst>
            <a:rect l="0" t="0" r="r" b="b"/>
            <a:pathLst>
              <a:path w="1504" h="1216">
                <a:moveTo>
                  <a:pt x="0" y="608"/>
                </a:moveTo>
                <a:cubicBezTo>
                  <a:pt x="0" y="273"/>
                  <a:pt x="337" y="0"/>
                  <a:pt x="752" y="0"/>
                </a:cubicBezTo>
                <a:cubicBezTo>
                  <a:pt x="752" y="0"/>
                  <a:pt x="752" y="0"/>
                  <a:pt x="752" y="0"/>
                </a:cubicBezTo>
                <a:lnTo>
                  <a:pt x="752" y="0"/>
                </a:lnTo>
                <a:cubicBezTo>
                  <a:pt x="1168" y="0"/>
                  <a:pt x="1504" y="273"/>
                  <a:pt x="1504" y="608"/>
                </a:cubicBezTo>
                <a:cubicBezTo>
                  <a:pt x="1504" y="608"/>
                  <a:pt x="1504" y="608"/>
                  <a:pt x="1504" y="608"/>
                </a:cubicBezTo>
                <a:lnTo>
                  <a:pt x="1504" y="608"/>
                </a:lnTo>
                <a:cubicBezTo>
                  <a:pt x="1504" y="944"/>
                  <a:pt x="1168" y="1216"/>
                  <a:pt x="752" y="1216"/>
                </a:cubicBezTo>
                <a:cubicBezTo>
                  <a:pt x="752" y="1216"/>
                  <a:pt x="752" y="1216"/>
                  <a:pt x="752" y="1216"/>
                </a:cubicBezTo>
                <a:lnTo>
                  <a:pt x="752" y="1216"/>
                </a:lnTo>
                <a:cubicBezTo>
                  <a:pt x="337" y="1216"/>
                  <a:pt x="0" y="944"/>
                  <a:pt x="0" y="608"/>
                </a:cubicBezTo>
                <a:cubicBezTo>
                  <a:pt x="0" y="608"/>
                  <a:pt x="0" y="608"/>
                  <a:pt x="0" y="608"/>
                </a:cubicBez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73" name="Rectangle 76"/>
          <p:cNvSpPr>
            <a:spLocks noChangeArrowheads="1"/>
          </p:cNvSpPr>
          <p:nvPr/>
        </p:nvSpPr>
        <p:spPr bwMode="auto">
          <a:xfrm>
            <a:off x="2776543" y="1979973"/>
            <a:ext cx="124393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b="1" dirty="0">
                <a:latin typeface="+mj-lt"/>
                <a:cs typeface="Arial" pitchFamily="34" charset="0"/>
              </a:rPr>
              <a:t>Hepatocyte</a:t>
            </a:r>
            <a:endParaRPr lang="en-US" dirty="0">
              <a:latin typeface="+mj-lt"/>
              <a:cs typeface="Arial" pitchFamily="34" charset="0"/>
            </a:endParaRPr>
          </a:p>
        </p:txBody>
      </p:sp>
      <p:sp>
        <p:nvSpPr>
          <p:cNvPr id="74" name="Rectangle 77"/>
          <p:cNvSpPr>
            <a:spLocks noChangeArrowheads="1"/>
          </p:cNvSpPr>
          <p:nvPr/>
        </p:nvSpPr>
        <p:spPr bwMode="auto">
          <a:xfrm>
            <a:off x="7894420" y="1381672"/>
            <a:ext cx="133369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b="1" dirty="0">
                <a:latin typeface="+mj-lt"/>
                <a:cs typeface="Arial" pitchFamily="34" charset="0"/>
              </a:rPr>
              <a:t>Immune cell</a:t>
            </a:r>
            <a:endParaRPr lang="en-US" dirty="0">
              <a:latin typeface="+mj-lt"/>
              <a:cs typeface="Arial" pitchFamily="34" charset="0"/>
            </a:endParaRPr>
          </a:p>
        </p:txBody>
      </p:sp>
      <p:sp>
        <p:nvSpPr>
          <p:cNvPr id="85" name="TextBox 29"/>
          <p:cNvSpPr txBox="1"/>
          <p:nvPr/>
        </p:nvSpPr>
        <p:spPr>
          <a:xfrm>
            <a:off x="4764413" y="1648001"/>
            <a:ext cx="1379083" cy="369332"/>
          </a:xfrm>
          <a:prstGeom prst="rect">
            <a:avLst/>
          </a:prstGeom>
          <a:noFill/>
        </p:spPr>
        <p:txBody>
          <a:bodyPr wrap="square" rtlCol="0">
            <a:spAutoFit/>
          </a:bodyPr>
          <a:lstStyle/>
          <a:p>
            <a:pPr algn="ctr"/>
            <a:r>
              <a:rPr lang="en-GB" dirty="0">
                <a:latin typeface="+mj-lt"/>
              </a:rPr>
              <a:t>Necrosis</a:t>
            </a:r>
          </a:p>
        </p:txBody>
      </p:sp>
      <p:sp>
        <p:nvSpPr>
          <p:cNvPr id="86" name="Rectangle 30"/>
          <p:cNvSpPr/>
          <p:nvPr/>
        </p:nvSpPr>
        <p:spPr>
          <a:xfrm>
            <a:off x="4749676" y="1496221"/>
            <a:ext cx="1540930" cy="658659"/>
          </a:xfrm>
          <a:prstGeom prst="rect">
            <a:avLst/>
          </a:prstGeom>
          <a:noFill/>
          <a:ln w="25400">
            <a:gradFill flip="none" rotWithShape="1">
              <a:gsLst>
                <a:gs pos="33000">
                  <a:srgbClr val="7030A0"/>
                </a:gs>
                <a:gs pos="38000">
                  <a:srgbClr val="000CFE"/>
                </a:gs>
                <a:gs pos="100000">
                  <a:srgbClr val="1E9A47"/>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latin typeface="+mj-lt"/>
            </a:endParaRPr>
          </a:p>
        </p:txBody>
      </p:sp>
      <p:sp>
        <p:nvSpPr>
          <p:cNvPr id="3" name="TextBox 2">
            <a:extLst>
              <a:ext uri="{FF2B5EF4-FFF2-40B4-BE49-F238E27FC236}">
                <a16:creationId xmlns:a16="http://schemas.microsoft.com/office/drawing/2014/main" id="{6F5D93E1-9D85-47D5-8ACA-843AFAE4FD54}"/>
              </a:ext>
            </a:extLst>
          </p:cNvPr>
          <p:cNvSpPr txBox="1"/>
          <p:nvPr/>
        </p:nvSpPr>
        <p:spPr>
          <a:xfrm>
            <a:off x="3428679" y="3951420"/>
            <a:ext cx="1620957" cy="338554"/>
          </a:xfrm>
          <a:prstGeom prst="rect">
            <a:avLst/>
          </a:prstGeom>
          <a:solidFill>
            <a:srgbClr val="FF0000"/>
          </a:solidFill>
          <a:ln>
            <a:solidFill>
              <a:schemeClr val="tx1"/>
            </a:solidFill>
          </a:ln>
        </p:spPr>
        <p:txBody>
          <a:bodyPr wrap="none" rtlCol="0">
            <a:spAutoFit/>
          </a:bodyPr>
          <a:lstStyle/>
          <a:p>
            <a:pPr algn="ctr"/>
            <a:r>
              <a:rPr lang="en-GB" sz="1600" dirty="0">
                <a:solidFill>
                  <a:schemeClr val="bg1"/>
                </a:solidFill>
              </a:rPr>
              <a:t>Keratin-18 (CC)</a:t>
            </a:r>
          </a:p>
        </p:txBody>
      </p:sp>
      <p:sp>
        <p:nvSpPr>
          <p:cNvPr id="48" name="TextBox 47">
            <a:extLst>
              <a:ext uri="{FF2B5EF4-FFF2-40B4-BE49-F238E27FC236}">
                <a16:creationId xmlns:a16="http://schemas.microsoft.com/office/drawing/2014/main" id="{0301E541-C8DF-452F-918C-546DA18AAE95}"/>
              </a:ext>
            </a:extLst>
          </p:cNvPr>
          <p:cNvSpPr txBox="1"/>
          <p:nvPr/>
        </p:nvSpPr>
        <p:spPr>
          <a:xfrm>
            <a:off x="3640274" y="5142538"/>
            <a:ext cx="1197764" cy="369332"/>
          </a:xfrm>
          <a:prstGeom prst="rect">
            <a:avLst/>
          </a:prstGeom>
          <a:solidFill>
            <a:schemeClr val="bg1"/>
          </a:solidFill>
          <a:ln>
            <a:solidFill>
              <a:srgbClr val="FF0000"/>
            </a:solidFill>
          </a:ln>
        </p:spPr>
        <p:txBody>
          <a:bodyPr wrap="none" rtlCol="0">
            <a:spAutoFit/>
          </a:bodyPr>
          <a:lstStyle/>
          <a:p>
            <a:r>
              <a:rPr lang="en-GB" dirty="0">
                <a:solidFill>
                  <a:srgbClr val="FF0000"/>
                </a:solidFill>
              </a:rPr>
              <a:t>Apoptosis</a:t>
            </a:r>
          </a:p>
        </p:txBody>
      </p:sp>
      <p:cxnSp>
        <p:nvCxnSpPr>
          <p:cNvPr id="5" name="Straight Arrow Connector 4">
            <a:extLst>
              <a:ext uri="{FF2B5EF4-FFF2-40B4-BE49-F238E27FC236}">
                <a16:creationId xmlns:a16="http://schemas.microsoft.com/office/drawing/2014/main" id="{BAC70A79-DDEA-425A-82C7-DD616D07AC93}"/>
              </a:ext>
            </a:extLst>
          </p:cNvPr>
          <p:cNvCxnSpPr>
            <a:cxnSpLocks/>
            <a:stCxn id="3" idx="2"/>
            <a:endCxn id="48" idx="0"/>
          </p:cNvCxnSpPr>
          <p:nvPr/>
        </p:nvCxnSpPr>
        <p:spPr>
          <a:xfrm flipH="1">
            <a:off x="4239157" y="4289974"/>
            <a:ext cx="1" cy="852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4DB8FA0-CD97-4604-90C6-4C622A5984CB}"/>
              </a:ext>
            </a:extLst>
          </p:cNvPr>
          <p:cNvSpPr txBox="1"/>
          <p:nvPr/>
        </p:nvSpPr>
        <p:spPr>
          <a:xfrm>
            <a:off x="5496089" y="3951420"/>
            <a:ext cx="753732" cy="338554"/>
          </a:xfrm>
          <a:prstGeom prst="rect">
            <a:avLst/>
          </a:prstGeom>
          <a:solidFill>
            <a:schemeClr val="accent2">
              <a:lumMod val="75000"/>
            </a:schemeClr>
          </a:solidFill>
          <a:ln>
            <a:solidFill>
              <a:schemeClr val="tx1"/>
            </a:solidFill>
          </a:ln>
        </p:spPr>
        <p:txBody>
          <a:bodyPr wrap="none" rtlCol="0">
            <a:spAutoFit/>
          </a:bodyPr>
          <a:lstStyle/>
          <a:p>
            <a:pPr algn="ctr"/>
            <a:r>
              <a:rPr lang="en-GB" sz="1600" dirty="0">
                <a:solidFill>
                  <a:schemeClr val="bg1"/>
                </a:solidFill>
              </a:rPr>
              <a:t>GLDH</a:t>
            </a:r>
          </a:p>
        </p:txBody>
      </p:sp>
      <p:sp>
        <p:nvSpPr>
          <p:cNvPr id="55" name="TextBox 54">
            <a:extLst>
              <a:ext uri="{FF2B5EF4-FFF2-40B4-BE49-F238E27FC236}">
                <a16:creationId xmlns:a16="http://schemas.microsoft.com/office/drawing/2014/main" id="{F035AA8E-3103-446E-A998-97171E85971C}"/>
              </a:ext>
            </a:extLst>
          </p:cNvPr>
          <p:cNvSpPr txBox="1"/>
          <p:nvPr/>
        </p:nvSpPr>
        <p:spPr>
          <a:xfrm>
            <a:off x="5094537" y="5128787"/>
            <a:ext cx="1556836" cy="646331"/>
          </a:xfrm>
          <a:prstGeom prst="rect">
            <a:avLst/>
          </a:prstGeom>
          <a:solidFill>
            <a:schemeClr val="bg1"/>
          </a:solidFill>
          <a:ln>
            <a:solidFill>
              <a:schemeClr val="accent2">
                <a:lumMod val="50000"/>
              </a:schemeClr>
            </a:solidFill>
          </a:ln>
        </p:spPr>
        <p:txBody>
          <a:bodyPr wrap="none" rtlCol="0">
            <a:spAutoFit/>
          </a:bodyPr>
          <a:lstStyle/>
          <a:p>
            <a:pPr algn="ctr"/>
            <a:r>
              <a:rPr lang="en-GB" dirty="0">
                <a:solidFill>
                  <a:schemeClr val="accent2">
                    <a:lumMod val="75000"/>
                  </a:schemeClr>
                </a:solidFill>
              </a:rPr>
              <a:t>Mitochondrial</a:t>
            </a:r>
            <a:br>
              <a:rPr lang="en-GB" dirty="0">
                <a:solidFill>
                  <a:schemeClr val="accent2">
                    <a:lumMod val="75000"/>
                  </a:schemeClr>
                </a:solidFill>
              </a:rPr>
            </a:br>
            <a:r>
              <a:rPr lang="en-GB" dirty="0">
                <a:solidFill>
                  <a:schemeClr val="accent2">
                    <a:lumMod val="75000"/>
                  </a:schemeClr>
                </a:solidFill>
              </a:rPr>
              <a:t>dysfunction</a:t>
            </a:r>
          </a:p>
        </p:txBody>
      </p:sp>
      <p:cxnSp>
        <p:nvCxnSpPr>
          <p:cNvPr id="10" name="Straight Arrow Connector 9">
            <a:extLst>
              <a:ext uri="{FF2B5EF4-FFF2-40B4-BE49-F238E27FC236}">
                <a16:creationId xmlns:a16="http://schemas.microsoft.com/office/drawing/2014/main" id="{3A5E0E25-F596-4761-B9FF-59582D674D91}"/>
              </a:ext>
            </a:extLst>
          </p:cNvPr>
          <p:cNvCxnSpPr>
            <a:stCxn id="54" idx="2"/>
            <a:endCxn id="55" idx="0"/>
          </p:cNvCxnSpPr>
          <p:nvPr/>
        </p:nvCxnSpPr>
        <p:spPr>
          <a:xfrm>
            <a:off x="5872955" y="4289974"/>
            <a:ext cx="0" cy="838812"/>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B51C310-A43C-454E-9ADC-A2D50C0ED6DF}"/>
              </a:ext>
            </a:extLst>
          </p:cNvPr>
          <p:cNvSpPr txBox="1"/>
          <p:nvPr/>
        </p:nvSpPr>
        <p:spPr>
          <a:xfrm>
            <a:off x="3428678" y="3396198"/>
            <a:ext cx="893194" cy="338554"/>
          </a:xfrm>
          <a:prstGeom prst="rect">
            <a:avLst/>
          </a:prstGeom>
          <a:solidFill>
            <a:srgbClr val="FFC000"/>
          </a:solidFill>
          <a:ln>
            <a:solidFill>
              <a:schemeClr val="tx1"/>
            </a:solidFill>
          </a:ln>
        </p:spPr>
        <p:txBody>
          <a:bodyPr wrap="none" rtlCol="0">
            <a:spAutoFit/>
          </a:bodyPr>
          <a:lstStyle/>
          <a:p>
            <a:pPr algn="ctr"/>
            <a:r>
              <a:rPr lang="en-GB" sz="1600" dirty="0">
                <a:solidFill>
                  <a:schemeClr val="bg1"/>
                </a:solidFill>
              </a:rPr>
              <a:t>mIr-122</a:t>
            </a:r>
          </a:p>
        </p:txBody>
      </p:sp>
      <p:sp>
        <p:nvSpPr>
          <p:cNvPr id="59" name="TextBox 58">
            <a:extLst>
              <a:ext uri="{FF2B5EF4-FFF2-40B4-BE49-F238E27FC236}">
                <a16:creationId xmlns:a16="http://schemas.microsoft.com/office/drawing/2014/main" id="{54340931-C8A9-4626-8A3B-662B024D8093}"/>
              </a:ext>
            </a:extLst>
          </p:cNvPr>
          <p:cNvSpPr txBox="1"/>
          <p:nvPr/>
        </p:nvSpPr>
        <p:spPr>
          <a:xfrm>
            <a:off x="1705227" y="3273089"/>
            <a:ext cx="1221808" cy="584775"/>
          </a:xfrm>
          <a:prstGeom prst="rect">
            <a:avLst/>
          </a:prstGeom>
          <a:solidFill>
            <a:schemeClr val="bg1"/>
          </a:solidFill>
          <a:ln>
            <a:solidFill>
              <a:srgbClr val="FFC000"/>
            </a:solidFill>
          </a:ln>
        </p:spPr>
        <p:txBody>
          <a:bodyPr wrap="none" rtlCol="0">
            <a:spAutoFit/>
          </a:bodyPr>
          <a:lstStyle/>
          <a:p>
            <a:pPr algn="ctr"/>
            <a:r>
              <a:rPr lang="en-GB" sz="1600" dirty="0">
                <a:solidFill>
                  <a:srgbClr val="FFC000"/>
                </a:solidFill>
              </a:rPr>
              <a:t>Hepatocyte</a:t>
            </a:r>
            <a:br>
              <a:rPr lang="en-GB" sz="1600" dirty="0">
                <a:solidFill>
                  <a:srgbClr val="FFC000"/>
                </a:solidFill>
              </a:rPr>
            </a:br>
            <a:r>
              <a:rPr lang="en-GB" sz="1600" dirty="0">
                <a:solidFill>
                  <a:srgbClr val="FFC000"/>
                </a:solidFill>
              </a:rPr>
              <a:t>injury</a:t>
            </a:r>
          </a:p>
        </p:txBody>
      </p:sp>
      <p:cxnSp>
        <p:nvCxnSpPr>
          <p:cNvPr id="14" name="Straight Arrow Connector 13">
            <a:extLst>
              <a:ext uri="{FF2B5EF4-FFF2-40B4-BE49-F238E27FC236}">
                <a16:creationId xmlns:a16="http://schemas.microsoft.com/office/drawing/2014/main" id="{900275FC-5011-41DC-8879-F63AFFE7367C}"/>
              </a:ext>
            </a:extLst>
          </p:cNvPr>
          <p:cNvCxnSpPr>
            <a:stCxn id="58" idx="1"/>
            <a:endCxn id="59" idx="3"/>
          </p:cNvCxnSpPr>
          <p:nvPr/>
        </p:nvCxnSpPr>
        <p:spPr>
          <a:xfrm flipH="1">
            <a:off x="2927036" y="3565476"/>
            <a:ext cx="501643" cy="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47583C92-1F8C-47F7-9524-8A4A1B5EA6BA}"/>
              </a:ext>
            </a:extLst>
          </p:cNvPr>
          <p:cNvSpPr txBox="1"/>
          <p:nvPr/>
        </p:nvSpPr>
        <p:spPr>
          <a:xfrm>
            <a:off x="4737715" y="3392353"/>
            <a:ext cx="1564852" cy="338554"/>
          </a:xfrm>
          <a:prstGeom prst="rect">
            <a:avLst/>
          </a:prstGeom>
          <a:solidFill>
            <a:schemeClr val="accent4">
              <a:lumMod val="75000"/>
            </a:schemeClr>
          </a:solidFill>
          <a:ln>
            <a:solidFill>
              <a:schemeClr val="tx1"/>
            </a:solidFill>
          </a:ln>
        </p:spPr>
        <p:txBody>
          <a:bodyPr wrap="none" rtlCol="0">
            <a:spAutoFit/>
          </a:bodyPr>
          <a:lstStyle/>
          <a:p>
            <a:pPr algn="ctr"/>
            <a:r>
              <a:rPr lang="en-GB" sz="1600" dirty="0">
                <a:solidFill>
                  <a:schemeClr val="bg1"/>
                </a:solidFill>
              </a:rPr>
              <a:t>Keratin-18 (FL)</a:t>
            </a:r>
          </a:p>
        </p:txBody>
      </p:sp>
      <p:sp>
        <p:nvSpPr>
          <p:cNvPr id="103" name="TextBox 102">
            <a:extLst>
              <a:ext uri="{FF2B5EF4-FFF2-40B4-BE49-F238E27FC236}">
                <a16:creationId xmlns:a16="http://schemas.microsoft.com/office/drawing/2014/main" id="{C9E930E3-ECD7-443D-AD59-8EE724B160B4}"/>
              </a:ext>
            </a:extLst>
          </p:cNvPr>
          <p:cNvSpPr txBox="1"/>
          <p:nvPr/>
        </p:nvSpPr>
        <p:spPr>
          <a:xfrm>
            <a:off x="4017913" y="2792819"/>
            <a:ext cx="914033" cy="338554"/>
          </a:xfrm>
          <a:prstGeom prst="rect">
            <a:avLst/>
          </a:prstGeom>
          <a:solidFill>
            <a:schemeClr val="accent5">
              <a:lumMod val="50000"/>
            </a:schemeClr>
          </a:solidFill>
          <a:ln>
            <a:solidFill>
              <a:schemeClr val="tx1"/>
            </a:solidFill>
          </a:ln>
        </p:spPr>
        <p:txBody>
          <a:bodyPr wrap="none" rtlCol="0">
            <a:spAutoFit/>
          </a:bodyPr>
          <a:lstStyle/>
          <a:p>
            <a:pPr algn="ctr"/>
            <a:r>
              <a:rPr lang="en-GB" sz="1600" dirty="0">
                <a:solidFill>
                  <a:schemeClr val="bg1"/>
                </a:solidFill>
              </a:rPr>
              <a:t>HMGB1</a:t>
            </a:r>
          </a:p>
        </p:txBody>
      </p:sp>
      <p:sp>
        <p:nvSpPr>
          <p:cNvPr id="104" name="TextBox 103">
            <a:extLst>
              <a:ext uri="{FF2B5EF4-FFF2-40B4-BE49-F238E27FC236}">
                <a16:creationId xmlns:a16="http://schemas.microsoft.com/office/drawing/2014/main" id="{65F1A000-690D-4AC9-B6EB-4122DF346B9F}"/>
              </a:ext>
            </a:extLst>
          </p:cNvPr>
          <p:cNvSpPr txBox="1"/>
          <p:nvPr/>
        </p:nvSpPr>
        <p:spPr>
          <a:xfrm>
            <a:off x="6266324" y="2797120"/>
            <a:ext cx="544509" cy="338554"/>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1600" dirty="0">
                <a:solidFill>
                  <a:schemeClr val="bg1"/>
                </a:solidFill>
              </a:rPr>
              <a:t>ALT</a:t>
            </a:r>
          </a:p>
        </p:txBody>
      </p:sp>
      <p:cxnSp>
        <p:nvCxnSpPr>
          <p:cNvPr id="16" name="Straight Arrow Connector 15">
            <a:extLst>
              <a:ext uri="{FF2B5EF4-FFF2-40B4-BE49-F238E27FC236}">
                <a16:creationId xmlns:a16="http://schemas.microsoft.com/office/drawing/2014/main" id="{60D363A8-4389-4D22-AEC4-4DBB133C1039}"/>
              </a:ext>
            </a:extLst>
          </p:cNvPr>
          <p:cNvCxnSpPr>
            <a:stCxn id="102" idx="0"/>
            <a:endCxn id="86" idx="2"/>
          </p:cNvCxnSpPr>
          <p:nvPr/>
        </p:nvCxnSpPr>
        <p:spPr>
          <a:xfrm flipV="1">
            <a:off x="5520141" y="2154879"/>
            <a:ext cx="0" cy="123747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AA4D41C-88E3-46EE-AE5D-EE95FC9DC83A}"/>
              </a:ext>
            </a:extLst>
          </p:cNvPr>
          <p:cNvCxnSpPr>
            <a:stCxn id="103" idx="0"/>
            <a:endCxn id="86" idx="1"/>
          </p:cNvCxnSpPr>
          <p:nvPr/>
        </p:nvCxnSpPr>
        <p:spPr>
          <a:xfrm rot="5400000" flipH="1" flipV="1">
            <a:off x="4128669" y="2171813"/>
            <a:ext cx="967269" cy="274747"/>
          </a:xfrm>
          <a:prstGeom prst="bentConnector2">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6D04B5D1-6F77-4107-805B-46748145A6E0}"/>
              </a:ext>
            </a:extLst>
          </p:cNvPr>
          <p:cNvCxnSpPr>
            <a:cxnSpLocks/>
            <a:stCxn id="104" idx="0"/>
            <a:endCxn id="86" idx="3"/>
          </p:cNvCxnSpPr>
          <p:nvPr/>
        </p:nvCxnSpPr>
        <p:spPr>
          <a:xfrm rot="16200000" flipV="1">
            <a:off x="5928807" y="2187349"/>
            <a:ext cx="971570" cy="247972"/>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CEFD3B5-CCD0-4907-A526-9705D744339C}"/>
              </a:ext>
            </a:extLst>
          </p:cNvPr>
          <p:cNvSpPr txBox="1"/>
          <p:nvPr/>
        </p:nvSpPr>
        <p:spPr>
          <a:xfrm>
            <a:off x="7979071" y="2155632"/>
            <a:ext cx="914033" cy="338554"/>
          </a:xfrm>
          <a:prstGeom prst="rect">
            <a:avLst/>
          </a:prstGeom>
          <a:solidFill>
            <a:schemeClr val="accent5">
              <a:lumMod val="50000"/>
            </a:schemeClr>
          </a:solidFill>
          <a:ln>
            <a:solidFill>
              <a:schemeClr val="tx1"/>
            </a:solidFill>
          </a:ln>
        </p:spPr>
        <p:txBody>
          <a:bodyPr wrap="none" rtlCol="0">
            <a:spAutoFit/>
          </a:bodyPr>
          <a:lstStyle/>
          <a:p>
            <a:pPr algn="ctr"/>
            <a:r>
              <a:rPr lang="en-GB" sz="1600" dirty="0">
                <a:solidFill>
                  <a:schemeClr val="bg1"/>
                </a:solidFill>
              </a:rPr>
              <a:t>HMGB1</a:t>
            </a:r>
          </a:p>
        </p:txBody>
      </p:sp>
      <p:sp>
        <p:nvSpPr>
          <p:cNvPr id="106" name="TextBox 105">
            <a:extLst>
              <a:ext uri="{FF2B5EF4-FFF2-40B4-BE49-F238E27FC236}">
                <a16:creationId xmlns:a16="http://schemas.microsoft.com/office/drawing/2014/main" id="{C532DF8A-1233-478C-8FC3-A09400DC14CF}"/>
              </a:ext>
            </a:extLst>
          </p:cNvPr>
          <p:cNvSpPr txBox="1"/>
          <p:nvPr/>
        </p:nvSpPr>
        <p:spPr>
          <a:xfrm>
            <a:off x="7676904" y="4490559"/>
            <a:ext cx="1518364" cy="338554"/>
          </a:xfrm>
          <a:prstGeom prst="rect">
            <a:avLst/>
          </a:prstGeom>
          <a:solidFill>
            <a:schemeClr val="accent5">
              <a:lumMod val="50000"/>
            </a:schemeClr>
          </a:solidFill>
          <a:ln>
            <a:solidFill>
              <a:schemeClr val="tx1"/>
            </a:solidFill>
          </a:ln>
        </p:spPr>
        <p:txBody>
          <a:bodyPr wrap="none" rtlCol="0">
            <a:spAutoFit/>
          </a:bodyPr>
          <a:lstStyle/>
          <a:p>
            <a:pPr algn="ctr"/>
            <a:r>
              <a:rPr lang="en-GB" sz="1600" dirty="0">
                <a:solidFill>
                  <a:schemeClr val="bg1"/>
                </a:solidFill>
              </a:rPr>
              <a:t>HMGB1-acetyl</a:t>
            </a:r>
          </a:p>
        </p:txBody>
      </p:sp>
      <p:cxnSp>
        <p:nvCxnSpPr>
          <p:cNvPr id="25" name="Straight Arrow Connector 24">
            <a:extLst>
              <a:ext uri="{FF2B5EF4-FFF2-40B4-BE49-F238E27FC236}">
                <a16:creationId xmlns:a16="http://schemas.microsoft.com/office/drawing/2014/main" id="{83B30C0F-62EC-4CD7-B5CD-FA131E3B5746}"/>
              </a:ext>
            </a:extLst>
          </p:cNvPr>
          <p:cNvCxnSpPr>
            <a:stCxn id="105" idx="2"/>
            <a:endCxn id="106" idx="0"/>
          </p:cNvCxnSpPr>
          <p:nvPr/>
        </p:nvCxnSpPr>
        <p:spPr>
          <a:xfrm flipH="1">
            <a:off x="8436087" y="2494187"/>
            <a:ext cx="1" cy="1996373"/>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6802E6CE-70A0-4A5E-AFE7-AD6AB08CE965}"/>
              </a:ext>
            </a:extLst>
          </p:cNvPr>
          <p:cNvSpPr txBox="1"/>
          <p:nvPr/>
        </p:nvSpPr>
        <p:spPr>
          <a:xfrm>
            <a:off x="7721788" y="5145687"/>
            <a:ext cx="1428596" cy="646331"/>
          </a:xfrm>
          <a:prstGeom prst="rect">
            <a:avLst/>
          </a:prstGeom>
          <a:solidFill>
            <a:schemeClr val="bg1"/>
          </a:solidFill>
          <a:ln>
            <a:solidFill>
              <a:schemeClr val="accent5">
                <a:lumMod val="50000"/>
              </a:schemeClr>
            </a:solidFill>
          </a:ln>
        </p:spPr>
        <p:txBody>
          <a:bodyPr wrap="none" rtlCol="0">
            <a:spAutoFit/>
          </a:bodyPr>
          <a:lstStyle/>
          <a:p>
            <a:pPr algn="ctr"/>
            <a:r>
              <a:rPr lang="en-GB" dirty="0">
                <a:solidFill>
                  <a:schemeClr val="accent5">
                    <a:lumMod val="50000"/>
                  </a:schemeClr>
                </a:solidFill>
              </a:rPr>
              <a:t>Immune cell</a:t>
            </a:r>
            <a:br>
              <a:rPr lang="en-GB" dirty="0">
                <a:solidFill>
                  <a:schemeClr val="accent5">
                    <a:lumMod val="50000"/>
                  </a:schemeClr>
                </a:solidFill>
              </a:rPr>
            </a:br>
            <a:r>
              <a:rPr lang="en-GB" dirty="0">
                <a:solidFill>
                  <a:schemeClr val="accent5">
                    <a:lumMod val="50000"/>
                  </a:schemeClr>
                </a:solidFill>
              </a:rPr>
              <a:t>activation</a:t>
            </a:r>
          </a:p>
        </p:txBody>
      </p:sp>
      <p:sp>
        <p:nvSpPr>
          <p:cNvPr id="108" name="TextBox 107">
            <a:extLst>
              <a:ext uri="{FF2B5EF4-FFF2-40B4-BE49-F238E27FC236}">
                <a16:creationId xmlns:a16="http://schemas.microsoft.com/office/drawing/2014/main" id="{C6D13270-04A2-45DF-AC1E-C3E6C15AF99F}"/>
              </a:ext>
            </a:extLst>
          </p:cNvPr>
          <p:cNvSpPr txBox="1"/>
          <p:nvPr/>
        </p:nvSpPr>
        <p:spPr>
          <a:xfrm>
            <a:off x="8970412" y="3430148"/>
            <a:ext cx="947696" cy="338554"/>
          </a:xfrm>
          <a:prstGeom prst="rect">
            <a:avLst/>
          </a:prstGeom>
          <a:solidFill>
            <a:srgbClr val="0DC5E8"/>
          </a:solidFill>
          <a:ln>
            <a:solidFill>
              <a:schemeClr val="tx1"/>
            </a:solidFill>
          </a:ln>
        </p:spPr>
        <p:txBody>
          <a:bodyPr wrap="none" rtlCol="0">
            <a:spAutoFit/>
          </a:bodyPr>
          <a:lstStyle/>
          <a:p>
            <a:pPr algn="ctr"/>
            <a:r>
              <a:rPr lang="en-GB" sz="1600" dirty="0">
                <a:solidFill>
                  <a:schemeClr val="bg1"/>
                </a:solidFill>
              </a:rPr>
              <a:t>M-CSF1</a:t>
            </a:r>
          </a:p>
        </p:txBody>
      </p:sp>
      <p:sp>
        <p:nvSpPr>
          <p:cNvPr id="109" name="TextBox 108">
            <a:extLst>
              <a:ext uri="{FF2B5EF4-FFF2-40B4-BE49-F238E27FC236}">
                <a16:creationId xmlns:a16="http://schemas.microsoft.com/office/drawing/2014/main" id="{B16FFEB8-B4F5-4DF3-AB5A-E1DC3D0F8184}"/>
              </a:ext>
            </a:extLst>
          </p:cNvPr>
          <p:cNvSpPr txBox="1"/>
          <p:nvPr/>
        </p:nvSpPr>
        <p:spPr>
          <a:xfrm>
            <a:off x="8659430" y="3930638"/>
            <a:ext cx="1569660" cy="369332"/>
          </a:xfrm>
          <a:prstGeom prst="rect">
            <a:avLst/>
          </a:prstGeom>
          <a:solidFill>
            <a:schemeClr val="bg1"/>
          </a:solidFill>
          <a:ln>
            <a:solidFill>
              <a:srgbClr val="0DC5E8"/>
            </a:solidFill>
          </a:ln>
        </p:spPr>
        <p:txBody>
          <a:bodyPr wrap="none" rtlCol="0">
            <a:spAutoFit/>
          </a:bodyPr>
          <a:lstStyle/>
          <a:p>
            <a:r>
              <a:rPr lang="en-GB" dirty="0">
                <a:solidFill>
                  <a:srgbClr val="0DC5E8"/>
                </a:solidFill>
              </a:rPr>
              <a:t>Regeneration</a:t>
            </a:r>
          </a:p>
        </p:txBody>
      </p:sp>
      <p:cxnSp>
        <p:nvCxnSpPr>
          <p:cNvPr id="27" name="Straight Arrow Connector 26">
            <a:extLst>
              <a:ext uri="{FF2B5EF4-FFF2-40B4-BE49-F238E27FC236}">
                <a16:creationId xmlns:a16="http://schemas.microsoft.com/office/drawing/2014/main" id="{DA739BBE-7C63-4793-969A-B2B609A81ADB}"/>
              </a:ext>
            </a:extLst>
          </p:cNvPr>
          <p:cNvCxnSpPr>
            <a:stCxn id="108" idx="0"/>
          </p:cNvCxnSpPr>
          <p:nvPr/>
        </p:nvCxnSpPr>
        <p:spPr>
          <a:xfrm flipH="1" flipV="1">
            <a:off x="8969616" y="2962096"/>
            <a:ext cx="474645" cy="468052"/>
          </a:xfrm>
          <a:prstGeom prst="straightConnector1">
            <a:avLst/>
          </a:prstGeom>
          <a:ln w="38100">
            <a:solidFill>
              <a:srgbClr val="0DC5E8"/>
            </a:solidFill>
            <a:tailEnd type="triangle"/>
          </a:ln>
        </p:spPr>
        <p:style>
          <a:lnRef idx="1">
            <a:schemeClr val="accent1"/>
          </a:lnRef>
          <a:fillRef idx="0">
            <a:schemeClr val="accent1"/>
          </a:fillRef>
          <a:effectRef idx="0">
            <a:schemeClr val="accent1"/>
          </a:effectRef>
          <a:fontRef idx="minor">
            <a:schemeClr val="tx1"/>
          </a:fontRef>
        </p:style>
      </p:cxnSp>
      <p:pic>
        <p:nvPicPr>
          <p:cNvPr id="110" name="Picture 109">
            <a:hlinkClick r:id="rId3" action="ppaction://hlinksldjump"/>
            <a:extLst>
              <a:ext uri="{FF2B5EF4-FFF2-40B4-BE49-F238E27FC236}">
                <a16:creationId xmlns:a16="http://schemas.microsoft.com/office/drawing/2014/main" id="{98C1C815-E1E0-42D7-8D20-E2075BBAF04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2233"/>
            <a:ext cx="381237" cy="377560"/>
          </a:xfrm>
          <a:prstGeom prst="rect">
            <a:avLst/>
          </a:prstGeom>
        </p:spPr>
      </p:pic>
    </p:spTree>
    <p:extLst>
      <p:ext uri="{BB962C8B-B14F-4D97-AF65-F5344CB8AC3E}">
        <p14:creationId xmlns:p14="http://schemas.microsoft.com/office/powerpoint/2010/main" val="4061982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de-CH"/>
              <a:t>SAFE-T’s new liver safety biomarkers</a:t>
            </a:r>
            <a:endParaRPr lang="en-US" dirty="0"/>
          </a:p>
        </p:txBody>
      </p:sp>
      <p:sp>
        <p:nvSpPr>
          <p:cNvPr id="8" name="Text Placeholder 7">
            <a:extLst>
              <a:ext uri="{FF2B5EF4-FFF2-40B4-BE49-F238E27FC236}">
                <a16:creationId xmlns:a16="http://schemas.microsoft.com/office/drawing/2014/main" id="{9CDA0C3C-454F-4E44-AAD2-C8059C0DDBFB}"/>
              </a:ext>
            </a:extLst>
          </p:cNvPr>
          <p:cNvSpPr>
            <a:spLocks noGrp="1"/>
          </p:cNvSpPr>
          <p:nvPr>
            <p:ph type="body" sz="quarter" idx="10"/>
          </p:nvPr>
        </p:nvSpPr>
        <p:spPr/>
        <p:txBody>
          <a:bodyPr/>
          <a:lstStyle/>
          <a:p>
            <a:r>
              <a:rPr lang="en-GB" dirty="0" err="1"/>
              <a:t>Kullak-Ublick</a:t>
            </a:r>
            <a:r>
              <a:rPr lang="en-GB" dirty="0"/>
              <a:t> G. DILI Conference XVII, 2017; </a:t>
            </a:r>
            <a:r>
              <a:rPr lang="de-CH" dirty="0"/>
              <a:t>Session IV.</a:t>
            </a:r>
            <a:br>
              <a:rPr lang="de-CH" dirty="0"/>
            </a:b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17" name="Content Placeholder 5"/>
          <p:cNvSpPr>
            <a:spLocks noGrp="1"/>
          </p:cNvSpPr>
          <p:nvPr>
            <p:ph sz="half" idx="1"/>
          </p:nvPr>
        </p:nvSpPr>
        <p:spPr/>
        <p:txBody>
          <a:bodyPr/>
          <a:lstStyle/>
          <a:p>
            <a:r>
              <a:rPr lang="en-GB" dirty="0"/>
              <a:t>Nine new liver safety biomarkers supported </a:t>
            </a:r>
            <a:r>
              <a:rPr lang="en-US" dirty="0"/>
              <a:t>by the EMA and/or FDA </a:t>
            </a:r>
            <a:r>
              <a:rPr lang="en-GB" dirty="0"/>
              <a:t>for </a:t>
            </a:r>
            <a:r>
              <a:rPr lang="en-US" dirty="0"/>
              <a:t>exploratory use </a:t>
            </a:r>
            <a:r>
              <a:rPr lang="en-GB" dirty="0"/>
              <a:t>in clinical drug development:</a:t>
            </a:r>
            <a:endParaRPr lang="en-US" dirty="0"/>
          </a:p>
        </p:txBody>
      </p:sp>
      <p:graphicFrame>
        <p:nvGraphicFramePr>
          <p:cNvPr id="19" name="Table 6"/>
          <p:cNvGraphicFramePr>
            <a:graphicFrameLocks noGrp="1"/>
          </p:cNvGraphicFramePr>
          <p:nvPr>
            <p:extLst>
              <p:ext uri="{D42A27DB-BD31-4B8C-83A1-F6EECF244321}">
                <p14:modId xmlns:p14="http://schemas.microsoft.com/office/powerpoint/2010/main" val="2199347263"/>
              </p:ext>
            </p:extLst>
          </p:nvPr>
        </p:nvGraphicFramePr>
        <p:xfrm>
          <a:off x="423848" y="2279202"/>
          <a:ext cx="11342400" cy="3352800"/>
        </p:xfrm>
        <a:graphic>
          <a:graphicData uri="http://schemas.openxmlformats.org/drawingml/2006/table">
            <a:tbl>
              <a:tblPr firstRow="1" bandRow="1">
                <a:tableStyleId>{69012ECD-51FC-41F1-AA8D-1B2483CD663E}</a:tableStyleId>
              </a:tblPr>
              <a:tblGrid>
                <a:gridCol w="4618592">
                  <a:extLst>
                    <a:ext uri="{9D8B030D-6E8A-4147-A177-3AD203B41FA5}">
                      <a16:colId xmlns:a16="http://schemas.microsoft.com/office/drawing/2014/main" val="20000"/>
                    </a:ext>
                  </a:extLst>
                </a:gridCol>
                <a:gridCol w="6723808">
                  <a:extLst>
                    <a:ext uri="{9D8B030D-6E8A-4147-A177-3AD203B41FA5}">
                      <a16:colId xmlns:a16="http://schemas.microsoft.com/office/drawing/2014/main" val="20001"/>
                    </a:ext>
                  </a:extLst>
                </a:gridCol>
              </a:tblGrid>
              <a:tr h="302605">
                <a:tc>
                  <a:txBody>
                    <a:bodyPr/>
                    <a:lstStyle/>
                    <a:p>
                      <a:pPr algn="l"/>
                      <a:r>
                        <a:rPr lang="en-US" sz="1600" dirty="0"/>
                        <a:t>Marker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l"/>
                      <a:r>
                        <a:rPr lang="en-US" sz="1600" dirty="0"/>
                        <a:t>Application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4951">
                <a:tc>
                  <a:txBody>
                    <a:bodyPr/>
                    <a:lstStyle/>
                    <a:p>
                      <a:r>
                        <a:rPr lang="en-GB" sz="1600" dirty="0"/>
                        <a:t>Total HMGB1</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r>
                        <a:rPr lang="en-US" sz="1600" dirty="0"/>
                        <a:t>Mechanism (necrosis),</a:t>
                      </a:r>
                      <a:r>
                        <a:rPr lang="en-US" sz="1600" baseline="0" dirty="0"/>
                        <a:t> prognosis</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02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err="1"/>
                        <a:t>Hyperacetylated</a:t>
                      </a:r>
                      <a:r>
                        <a:rPr lang="en-GB" sz="1600" dirty="0"/>
                        <a:t> HMGB1</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Mechanism (immune activation),</a:t>
                      </a:r>
                      <a:r>
                        <a:rPr lang="en-US" sz="1600" baseline="0" dirty="0"/>
                        <a:t> prognosis</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02605">
                <a:tc>
                  <a:txBody>
                    <a:bodyPr/>
                    <a:lstStyle/>
                    <a:p>
                      <a:r>
                        <a:rPr lang="en-GB" sz="1600" dirty="0" err="1"/>
                        <a:t>Osteopontin</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
                      </a:r>
                      <a:r>
                        <a:rPr lang="en-US" sz="1600" baseline="0" dirty="0"/>
                        <a:t>rognosis</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73588">
                <a:tc>
                  <a:txBody>
                    <a:bodyPr/>
                    <a:lstStyle/>
                    <a:p>
                      <a:r>
                        <a:rPr lang="en-GB" sz="1600" dirty="0"/>
                        <a:t>Total keratin 18 </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Mechanism (necrosis),</a:t>
                      </a:r>
                      <a:r>
                        <a:rPr lang="en-US" sz="1600" baseline="0" dirty="0"/>
                        <a:t> prognosis</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02605">
                <a:tc>
                  <a:txBody>
                    <a:bodyPr/>
                    <a:lstStyle/>
                    <a:p>
                      <a:r>
                        <a:rPr lang="en-GB" sz="1600" dirty="0"/>
                        <a:t>Caspase-cleaved keratin 18</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Mechanism (apoptosis),</a:t>
                      </a:r>
                      <a:r>
                        <a:rPr lang="en-US" sz="1600" baseline="0" dirty="0"/>
                        <a:t> prognosis</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302605">
                <a:tc>
                  <a:txBody>
                    <a:bodyPr/>
                    <a:lstStyle/>
                    <a:p>
                      <a:r>
                        <a:rPr lang="en-GB" sz="1600" dirty="0"/>
                        <a:t>M-CSFR1 </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r>
                        <a:rPr lang="en-US" sz="1600" dirty="0"/>
                        <a:t>Mechanism (immune activation),</a:t>
                      </a:r>
                      <a:r>
                        <a:rPr lang="en-US" sz="1600" baseline="0" dirty="0"/>
                        <a:t> prognosis</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302605">
                <a:tc>
                  <a:txBody>
                    <a:bodyPr/>
                    <a:lstStyle/>
                    <a:p>
                      <a:r>
                        <a:rPr lang="en-GB" sz="1600" dirty="0"/>
                        <a:t>miR-122</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r>
                        <a:rPr lang="en-US" sz="1600" dirty="0"/>
                        <a:t>Detection, mechanism (hepatocyte</a:t>
                      </a:r>
                      <a:r>
                        <a:rPr lang="en-US" sz="1600" baseline="0" dirty="0"/>
                        <a:t> leakage)</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r h="302605">
                <a:tc>
                  <a:txBody>
                    <a:bodyPr/>
                    <a:lstStyle/>
                    <a:p>
                      <a:r>
                        <a:rPr lang="en-GB" sz="1600" dirty="0"/>
                        <a:t>GLDH</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E5F5"/>
                    </a:solidFill>
                  </a:tcPr>
                </a:tc>
                <a:tc>
                  <a:txBody>
                    <a:bodyPr/>
                    <a:lstStyle/>
                    <a:p>
                      <a:r>
                        <a:rPr lang="en-US" sz="1600" dirty="0"/>
                        <a:t>Detection, mechanism (mitochondrial</a:t>
                      </a:r>
                      <a:r>
                        <a:rPr lang="en-US" sz="1600" baseline="0" dirty="0"/>
                        <a:t> injury)</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302605">
                <a:tc>
                  <a:txBody>
                    <a:bodyPr/>
                    <a:lstStyle/>
                    <a:p>
                      <a:r>
                        <a:rPr lang="en-GB" sz="1600" dirty="0"/>
                        <a:t>SDH </a:t>
                      </a:r>
                      <a:endParaRPr lang="en-US"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r>
                        <a:rPr lang="en-US" sz="1600" dirty="0"/>
                        <a:t>Detection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9" name="Picture 8">
            <a:hlinkClick r:id="rId3" action="ppaction://hlinksldjump"/>
            <a:extLst>
              <a:ext uri="{FF2B5EF4-FFF2-40B4-BE49-F238E27FC236}">
                <a16:creationId xmlns:a16="http://schemas.microsoft.com/office/drawing/2014/main" id="{6B61C593-2E46-439B-95E3-2776642333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2233"/>
            <a:ext cx="381237" cy="377560"/>
          </a:xfrm>
          <a:prstGeom prst="rect">
            <a:avLst/>
          </a:prstGeom>
        </p:spPr>
      </p:pic>
    </p:spTree>
    <p:extLst>
      <p:ext uri="{BB962C8B-B14F-4D97-AF65-F5344CB8AC3E}">
        <p14:creationId xmlns:p14="http://schemas.microsoft.com/office/powerpoint/2010/main" val="3185051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a:t>Unresolved issues and unmet needs</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pPr lvl="0">
              <a:buClr>
                <a:srgbClr val="004B87"/>
              </a:buClr>
            </a:pPr>
            <a:r>
              <a:rPr lang="en-GB" dirty="0"/>
              <a:t>EASL CPG DILI. J </a:t>
            </a:r>
            <a:r>
              <a:rPr lang="en-GB" dirty="0" err="1"/>
              <a:t>Hepatol</a:t>
            </a:r>
            <a:r>
              <a:rPr lang="en-GB" dirty="0"/>
              <a:t> 2019;70:1222</a:t>
            </a:r>
            <a:r>
              <a:rPr lang="en-GB" dirty="0">
                <a:sym typeface="Symbol" panose="05050102010706020507" pitchFamily="18" charset="2"/>
              </a:rPr>
              <a:t></a:t>
            </a:r>
            <a:r>
              <a:rPr lang="en-GB" dirty="0"/>
              <a:t>61.</a:t>
            </a:r>
            <a:endParaRPr lang="en-GB" dirty="0">
              <a:solidFill>
                <a:prstClr val="black"/>
              </a:solidFill>
            </a:endParaRP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a:xfrm>
            <a:off x="425752" y="1340768"/>
            <a:ext cx="11342400" cy="4769087"/>
          </a:xfrm>
        </p:spPr>
        <p:txBody>
          <a:bodyPr>
            <a:noAutofit/>
          </a:bodyPr>
          <a:lstStyle/>
          <a:p>
            <a:pPr>
              <a:spcBef>
                <a:spcPts val="150"/>
              </a:spcBef>
            </a:pPr>
            <a:r>
              <a:rPr lang="en-US" sz="1800" b="1" dirty="0">
                <a:solidFill>
                  <a:srgbClr val="004B87"/>
                </a:solidFill>
              </a:rPr>
              <a:t>Epidemiology</a:t>
            </a:r>
            <a:r>
              <a:rPr lang="en-US" sz="1800" dirty="0"/>
              <a:t> </a:t>
            </a:r>
          </a:p>
          <a:p>
            <a:pPr lvl="1">
              <a:spcBef>
                <a:spcPts val="150"/>
              </a:spcBef>
            </a:pPr>
            <a:r>
              <a:rPr lang="en-US" sz="1600" dirty="0"/>
              <a:t>Big data analysis</a:t>
            </a:r>
          </a:p>
          <a:p>
            <a:pPr lvl="1">
              <a:spcBef>
                <a:spcPts val="150"/>
              </a:spcBef>
            </a:pPr>
            <a:r>
              <a:rPr lang="en-US" sz="1600" dirty="0"/>
              <a:t>Estimates of socioeconomic burden of DILI and its impact on quality of life</a:t>
            </a:r>
          </a:p>
          <a:p>
            <a:pPr lvl="1">
              <a:spcBef>
                <a:spcPts val="150"/>
              </a:spcBef>
            </a:pPr>
            <a:r>
              <a:rPr lang="en-US" sz="1600" dirty="0"/>
              <a:t>Robust case-control or population-based cohort studies to evaluate the risk of HDS- related liver injury, botanical identification and chemical analysis</a:t>
            </a:r>
          </a:p>
          <a:p>
            <a:pPr>
              <a:spcBef>
                <a:spcPts val="150"/>
              </a:spcBef>
            </a:pPr>
            <a:r>
              <a:rPr lang="en-US" sz="1800" b="1" dirty="0">
                <a:solidFill>
                  <a:srgbClr val="004B87"/>
                </a:solidFill>
              </a:rPr>
              <a:t>Pathogenesis</a:t>
            </a:r>
            <a:r>
              <a:rPr lang="en-US" sz="1800" dirty="0"/>
              <a:t> </a:t>
            </a:r>
          </a:p>
          <a:p>
            <a:pPr lvl="1">
              <a:spcBef>
                <a:spcPts val="150"/>
              </a:spcBef>
            </a:pPr>
            <a:r>
              <a:rPr lang="en-US" sz="1600" dirty="0"/>
              <a:t>Identify the factors that unmask or prevent liver injury as well as the determinants of severity of DILI in subjects otherwise genetically predisposed </a:t>
            </a:r>
          </a:p>
          <a:p>
            <a:pPr>
              <a:spcBef>
                <a:spcPts val="150"/>
              </a:spcBef>
            </a:pPr>
            <a:r>
              <a:rPr lang="en-US" sz="1800" b="1" dirty="0">
                <a:solidFill>
                  <a:srgbClr val="004B87"/>
                </a:solidFill>
              </a:rPr>
              <a:t>Diagnosis and outcome</a:t>
            </a:r>
          </a:p>
          <a:p>
            <a:pPr lvl="1">
              <a:spcBef>
                <a:spcPts val="150"/>
              </a:spcBef>
            </a:pPr>
            <a:r>
              <a:rPr lang="en-US" sz="1600" dirty="0"/>
              <a:t>Discovery, evaluation and validation of biomarkers, which can distinguish self-resolving elevation of liver enzymes related to drugs from those with a potential to evolve into symptomatic DILI</a:t>
            </a:r>
          </a:p>
          <a:p>
            <a:pPr lvl="1">
              <a:spcBef>
                <a:spcPts val="150"/>
              </a:spcBef>
            </a:pPr>
            <a:r>
              <a:rPr lang="en-US" sz="1600" dirty="0"/>
              <a:t>Better prediction of DILI subjects at risk of ALF, including prognostic biomarkers</a:t>
            </a:r>
          </a:p>
          <a:p>
            <a:pPr>
              <a:spcBef>
                <a:spcPts val="150"/>
              </a:spcBef>
            </a:pPr>
            <a:r>
              <a:rPr lang="en-GB" sz="1800" b="1" dirty="0">
                <a:solidFill>
                  <a:srgbClr val="004B87"/>
                </a:solidFill>
              </a:rPr>
              <a:t>Therapy</a:t>
            </a:r>
          </a:p>
          <a:p>
            <a:pPr lvl="1">
              <a:spcBef>
                <a:spcPts val="150"/>
              </a:spcBef>
            </a:pPr>
            <a:r>
              <a:rPr lang="en-US" sz="1600" dirty="0"/>
              <a:t>Randomized controlled trials to evaluate the effect of specific interventions on the clinical outcomes of DILI</a:t>
            </a:r>
          </a:p>
          <a:p>
            <a:pPr>
              <a:spcBef>
                <a:spcPts val="150"/>
              </a:spcBef>
            </a:pPr>
            <a:r>
              <a:rPr lang="en-GB" sz="1800" b="1" dirty="0">
                <a:solidFill>
                  <a:srgbClr val="004B87"/>
                </a:solidFill>
              </a:rPr>
              <a:t>Prediction</a:t>
            </a:r>
          </a:p>
          <a:p>
            <a:pPr lvl="1">
              <a:spcBef>
                <a:spcPts val="150"/>
              </a:spcBef>
            </a:pPr>
            <a:r>
              <a:rPr lang="en-US" sz="1600" dirty="0"/>
              <a:t>Algorithms that reliably predict the DILI liability considering drug–host factors </a:t>
            </a:r>
          </a:p>
        </p:txBody>
      </p:sp>
      <p:pic>
        <p:nvPicPr>
          <p:cNvPr id="7" name="Picture 6">
            <a:hlinkClick r:id="rId3" action="ppaction://hlinksldjump"/>
            <a:extLst>
              <a:ext uri="{FF2B5EF4-FFF2-40B4-BE49-F238E27FC236}">
                <a16:creationId xmlns:a16="http://schemas.microsoft.com/office/drawing/2014/main" id="{60836BF5-F8D7-490C-B522-39A1E461A40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2233"/>
            <a:ext cx="381237" cy="377560"/>
          </a:xfrm>
          <a:prstGeom prst="rect">
            <a:avLst/>
          </a:prstGeom>
        </p:spPr>
      </p:pic>
    </p:spTree>
    <p:extLst>
      <p:ext uri="{BB962C8B-B14F-4D97-AF65-F5344CB8AC3E}">
        <p14:creationId xmlns:p14="http://schemas.microsoft.com/office/powerpoint/2010/main" val="326201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11507713"/>
              </p:ext>
            </p:extLst>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Evidence </a:t>
            </a:r>
            <a:endParaRPr lang="en-GB" dirty="0">
              <a:solidFill>
                <a:schemeClr val="tx1"/>
              </a:solidFill>
            </a:endParaRPr>
          </a:p>
        </p:txBody>
      </p:sp>
      <p:sp>
        <p:nvSpPr>
          <p:cNvPr id="10"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1. Oxford Centre for Evidence Based Medicine. Levels of evidence (March 2009). Available at: https://www.cebm.net/2009/06/oxford-centre-evidence-based-medicine-levels-evidence-march-2009/. Accessed March 2019; 2. </a:t>
            </a:r>
            <a:r>
              <a:rPr lang="en-US" dirty="0" err="1"/>
              <a:t>Aithal</a:t>
            </a:r>
            <a:r>
              <a:rPr lang="en-US" dirty="0"/>
              <a:t> GP, et al. Clin </a:t>
            </a:r>
            <a:r>
              <a:rPr lang="en-US" dirty="0" err="1"/>
              <a:t>Pharmacol</a:t>
            </a:r>
            <a:r>
              <a:rPr lang="en-US" dirty="0"/>
              <a:t> </a:t>
            </a:r>
            <a:r>
              <a:rPr lang="en-US" dirty="0" err="1"/>
              <a:t>Ther</a:t>
            </a:r>
            <a:r>
              <a:rPr lang="en-US" dirty="0"/>
              <a:t> 2011;89:806–15. </a:t>
            </a: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Level of evidence based on the Oxford Centre for Evidence-based Medicine</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2453134253"/>
              </p:ext>
            </p:extLst>
          </p:nvPr>
        </p:nvGraphicFramePr>
        <p:xfrm>
          <a:off x="423848" y="1957552"/>
          <a:ext cx="11322735" cy="3315840"/>
        </p:xfrm>
        <a:graphic>
          <a:graphicData uri="http://schemas.openxmlformats.org/drawingml/2006/table">
            <a:tbl>
              <a:tblPr firstRow="1" bandRow="1">
                <a:tableStyleId>{5C22544A-7EE6-4342-B048-85BDC9FD1C3A}</a:tableStyleId>
              </a:tblPr>
              <a:tblGrid>
                <a:gridCol w="1016293">
                  <a:extLst>
                    <a:ext uri="{9D8B030D-6E8A-4147-A177-3AD203B41FA5}">
                      <a16:colId xmlns:a16="http://schemas.microsoft.com/office/drawing/2014/main" val="20000"/>
                    </a:ext>
                  </a:extLst>
                </a:gridCol>
                <a:gridCol w="10306442">
                  <a:extLst>
                    <a:ext uri="{9D8B030D-6E8A-4147-A177-3AD203B41FA5}">
                      <a16:colId xmlns:a16="http://schemas.microsoft.com/office/drawing/2014/main" val="20001"/>
                    </a:ext>
                  </a:extLst>
                </a:gridCol>
              </a:tblGrid>
              <a:tr h="103391">
                <a:tc>
                  <a:txBody>
                    <a:bodyPr/>
                    <a:lstStyle/>
                    <a:p>
                      <a:r>
                        <a:rPr lang="en-GB" sz="1600" dirty="0">
                          <a:solidFill>
                            <a:schemeClr val="bg1"/>
                          </a:solidFill>
                          <a:latin typeface="Arial" panose="020B0604020202020204" pitchFamily="34" charset="0"/>
                          <a:cs typeface="Arial" panose="020B0604020202020204" pitchFamily="34" charset="0"/>
                        </a:rPr>
                        <a:t>Level</a:t>
                      </a:r>
                    </a:p>
                  </a:txBody>
                  <a:tcPr marL="90000" marR="90000" marT="28800" marB="28800" anchor="ct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err="1">
                          <a:solidFill>
                            <a:schemeClr val="bg1"/>
                          </a:solidFill>
                          <a:latin typeface="Arial" panose="020B0604020202020204" pitchFamily="34" charset="0"/>
                          <a:cs typeface="Arial" panose="020B0604020202020204" pitchFamily="34" charset="0"/>
                        </a:rPr>
                        <a:t>Therapy</a:t>
                      </a:r>
                      <a:r>
                        <a:rPr lang="es-ES" sz="1600" b="1" dirty="0">
                          <a:solidFill>
                            <a:schemeClr val="bg1"/>
                          </a:solidFill>
                          <a:latin typeface="Arial" panose="020B0604020202020204" pitchFamily="34" charset="0"/>
                          <a:cs typeface="Arial" panose="020B0604020202020204" pitchFamily="34" charset="0"/>
                        </a:rPr>
                        <a:t> / </a:t>
                      </a:r>
                      <a:r>
                        <a:rPr lang="es-ES" sz="1600" b="1" dirty="0" err="1">
                          <a:solidFill>
                            <a:schemeClr val="bg1"/>
                          </a:solidFill>
                          <a:latin typeface="Arial" panose="020B0604020202020204" pitchFamily="34" charset="0"/>
                          <a:cs typeface="Arial" panose="020B0604020202020204" pitchFamily="34" charset="0"/>
                        </a:rPr>
                        <a:t>Prevention</a:t>
                      </a:r>
                      <a:r>
                        <a:rPr lang="es-ES" sz="1600" b="1" dirty="0">
                          <a:solidFill>
                            <a:schemeClr val="bg1"/>
                          </a:solidFill>
                          <a:latin typeface="Arial" panose="020B0604020202020204" pitchFamily="34" charset="0"/>
                          <a:cs typeface="Arial" panose="020B0604020202020204" pitchFamily="34" charset="0"/>
                        </a:rPr>
                        <a:t>, </a:t>
                      </a:r>
                      <a:r>
                        <a:rPr lang="es-ES" sz="1600" b="1" dirty="0" err="1">
                          <a:solidFill>
                            <a:schemeClr val="bg1"/>
                          </a:solidFill>
                          <a:latin typeface="Arial" panose="020B0604020202020204" pitchFamily="34" charset="0"/>
                          <a:cs typeface="Arial" panose="020B0604020202020204" pitchFamily="34" charset="0"/>
                        </a:rPr>
                        <a:t>Aetiology</a:t>
                      </a:r>
                      <a:r>
                        <a:rPr lang="es-ES" sz="1600" b="1" dirty="0">
                          <a:solidFill>
                            <a:schemeClr val="bg1"/>
                          </a:solidFill>
                          <a:latin typeface="Arial" panose="020B0604020202020204" pitchFamily="34" charset="0"/>
                          <a:cs typeface="Arial" panose="020B0604020202020204" pitchFamily="34" charset="0"/>
                        </a:rPr>
                        <a:t> / </a:t>
                      </a:r>
                      <a:r>
                        <a:rPr lang="es-ES" sz="1600" b="1" dirty="0" err="1">
                          <a:solidFill>
                            <a:schemeClr val="bg1"/>
                          </a:solidFill>
                          <a:latin typeface="Arial" panose="020B0604020202020204" pitchFamily="34" charset="0"/>
                          <a:cs typeface="Arial" panose="020B0604020202020204" pitchFamily="34" charset="0"/>
                        </a:rPr>
                        <a:t>Harm</a:t>
                      </a:r>
                      <a:endParaRPr lang="es-ES" sz="1600" b="1" dirty="0">
                        <a:solidFill>
                          <a:schemeClr val="bg1"/>
                        </a:solidFill>
                        <a:latin typeface="Arial" panose="020B0604020202020204" pitchFamily="34" charset="0"/>
                        <a:cs typeface="Arial" panose="020B0604020202020204" pitchFamily="34" charset="0"/>
                      </a:endParaRPr>
                    </a:p>
                  </a:txBody>
                  <a:tcPr marL="90000" marR="90000" marT="28800" marB="28800" anchor="ctr">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pPr algn="l"/>
                      <a:r>
                        <a:rPr lang="en-GB" sz="1600" dirty="0">
                          <a:latin typeface="Arial" panose="020B0604020202020204" pitchFamily="34" charset="0"/>
                          <a:cs typeface="Arial" panose="020B0604020202020204" pitchFamily="34" charset="0"/>
                        </a:rPr>
                        <a:t>1a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SR (with homogeneity) of RCTs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0">
                <a:tc>
                  <a:txBody>
                    <a:bodyPr/>
                    <a:lstStyle/>
                    <a:p>
                      <a:pPr algn="l"/>
                      <a:r>
                        <a:rPr lang="en-GB" sz="1600" dirty="0">
                          <a:latin typeface="Arial" panose="020B0604020202020204" pitchFamily="34" charset="0"/>
                          <a:cs typeface="Arial" panose="020B0604020202020204" pitchFamily="34" charset="0"/>
                        </a:rPr>
                        <a:t>1b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Individual RCT with narrow confidence interval</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02964534"/>
                  </a:ext>
                </a:extLst>
              </a:tr>
              <a:tr h="0">
                <a:tc>
                  <a:txBody>
                    <a:bodyPr/>
                    <a:lstStyle/>
                    <a:p>
                      <a:pPr algn="l"/>
                      <a:r>
                        <a:rPr lang="en-GB" sz="1600" dirty="0">
                          <a:latin typeface="Arial" panose="020B0604020202020204" pitchFamily="34" charset="0"/>
                          <a:cs typeface="Arial" panose="020B0604020202020204" pitchFamily="34" charset="0"/>
                        </a:rPr>
                        <a:t>1c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All or none*</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733549286"/>
                  </a:ext>
                </a:extLst>
              </a:tr>
              <a:tr h="0">
                <a:tc>
                  <a:txBody>
                    <a:bodyPr/>
                    <a:lstStyle/>
                    <a:p>
                      <a:pPr algn="l"/>
                      <a:r>
                        <a:rPr lang="en-GB" sz="1600" dirty="0">
                          <a:latin typeface="Arial" panose="020B0604020202020204" pitchFamily="34" charset="0"/>
                          <a:cs typeface="Arial" panose="020B0604020202020204" pitchFamily="34" charset="0"/>
                        </a:rPr>
                        <a:t>2a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SR (with homogeneity) of cohort studies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548311414"/>
                  </a:ext>
                </a:extLst>
              </a:tr>
              <a:tr h="0">
                <a:tc>
                  <a:txBody>
                    <a:bodyPr/>
                    <a:lstStyle/>
                    <a:p>
                      <a:pPr algn="l"/>
                      <a:r>
                        <a:rPr lang="en-GB" sz="1600" dirty="0">
                          <a:latin typeface="Arial" panose="020B0604020202020204" pitchFamily="34" charset="0"/>
                          <a:cs typeface="Arial" panose="020B0604020202020204" pitchFamily="34" charset="0"/>
                        </a:rPr>
                        <a:t>2b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Individual cohort study (including low quality RCT [e.g. &lt;80% follow-up])</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755684784"/>
                  </a:ext>
                </a:extLst>
              </a:tr>
              <a:tr h="0">
                <a:tc>
                  <a:txBody>
                    <a:bodyPr/>
                    <a:lstStyle/>
                    <a:p>
                      <a:pPr algn="l"/>
                      <a:r>
                        <a:rPr lang="en-GB" sz="1600" dirty="0">
                          <a:latin typeface="Arial" panose="020B0604020202020204" pitchFamily="34" charset="0"/>
                          <a:cs typeface="Arial" panose="020B0604020202020204" pitchFamily="34" charset="0"/>
                        </a:rPr>
                        <a:t>2c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‘Outcomes’ research; ecological studies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0">
                <a:tc>
                  <a:txBody>
                    <a:bodyPr/>
                    <a:lstStyle/>
                    <a:p>
                      <a:pPr algn="l"/>
                      <a:r>
                        <a:rPr lang="en-GB" sz="1600" dirty="0">
                          <a:latin typeface="Arial" panose="020B0604020202020204" pitchFamily="34" charset="0"/>
                          <a:cs typeface="Arial" panose="020B0604020202020204" pitchFamily="34" charset="0"/>
                        </a:rPr>
                        <a:t>3a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SR (with homogeneity) of case-control studies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0">
                <a:tc>
                  <a:txBody>
                    <a:bodyPr/>
                    <a:lstStyle/>
                    <a:p>
                      <a:pPr algn="l"/>
                      <a:r>
                        <a:rPr lang="en-GB" sz="1600" dirty="0">
                          <a:latin typeface="Arial" panose="020B0604020202020204" pitchFamily="34" charset="0"/>
                          <a:cs typeface="Arial" panose="020B0604020202020204" pitchFamily="34" charset="0"/>
                        </a:rPr>
                        <a:t>3b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Individual case-control study</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893342437"/>
                  </a:ext>
                </a:extLst>
              </a:tr>
              <a:tr h="0">
                <a:tc>
                  <a:txBody>
                    <a:bodyPr/>
                    <a:lstStyle/>
                    <a:p>
                      <a:pPr algn="l"/>
                      <a:r>
                        <a:rPr lang="en-GB" sz="1600" dirty="0">
                          <a:latin typeface="Arial" panose="020B0604020202020204" pitchFamily="34" charset="0"/>
                          <a:cs typeface="Arial" panose="020B0604020202020204" pitchFamily="34" charset="0"/>
                        </a:rPr>
                        <a:t>4</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Case-series (and poor quality cohort and case-control studies)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150671">
                <a:tc>
                  <a:txBody>
                    <a:bodyPr/>
                    <a:lstStyle/>
                    <a:p>
                      <a:pPr algn="l"/>
                      <a:r>
                        <a:rPr lang="en-GB" sz="1600" dirty="0">
                          <a:latin typeface="Arial" panose="020B0604020202020204" pitchFamily="34" charset="0"/>
                          <a:cs typeface="Arial" panose="020B0604020202020204" pitchFamily="34" charset="0"/>
                        </a:rPr>
                        <a:t>5</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Expert opinion without explicit critical appraisal, or based on physiology, bench research or ‘first principles’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
        <p:nvSpPr>
          <p:cNvPr id="4" name="TextBox 3">
            <a:extLst>
              <a:ext uri="{FF2B5EF4-FFF2-40B4-BE49-F238E27FC236}">
                <a16:creationId xmlns:a16="http://schemas.microsoft.com/office/drawing/2014/main" id="{45F157C9-1AE0-4D1F-B647-F19C4F156AAB}"/>
              </a:ext>
            </a:extLst>
          </p:cNvPr>
          <p:cNvSpPr txBox="1"/>
          <p:nvPr/>
        </p:nvSpPr>
        <p:spPr>
          <a:xfrm>
            <a:off x="347263" y="5339974"/>
            <a:ext cx="10637441" cy="246221"/>
          </a:xfrm>
          <a:prstGeom prst="rect">
            <a:avLst/>
          </a:prstGeom>
          <a:noFill/>
        </p:spPr>
        <p:txBody>
          <a:bodyPr wrap="square" rtlCol="0">
            <a:spAutoFit/>
          </a:bodyPr>
          <a:lstStyle/>
          <a:p>
            <a:r>
              <a:rPr lang="en-US" sz="1000" dirty="0"/>
              <a:t>*Met when all patients died before the treatment became available, but some now survive on it; or when some patients died before the treatment became available, but none now die on it</a:t>
            </a:r>
            <a:endParaRPr lang="en-GB" sz="1000" dirty="0"/>
          </a:p>
        </p:txBody>
      </p:sp>
    </p:spTree>
    <p:extLst>
      <p:ext uri="{BB962C8B-B14F-4D97-AF65-F5344CB8AC3E}">
        <p14:creationId xmlns:p14="http://schemas.microsoft.com/office/powerpoint/2010/main" val="331042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Evidence </a:t>
            </a:r>
            <a:endParaRPr lang="en-GB" dirty="0">
              <a:solidFill>
                <a:schemeClr val="tx1"/>
              </a:solidFill>
            </a:endParaRPr>
          </a:p>
        </p:txBody>
      </p:sp>
      <p:sp>
        <p:nvSpPr>
          <p:cNvPr id="10"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1. Oxford Centre for Evidence Based Medicine. Levels of evidence (March 2009). Available at: https://www.cebm.net/2009/06/oxford-centre-evidence-based-medicine-levels-evidence-march-2009/. Accessed March 2019; 2. </a:t>
            </a:r>
            <a:r>
              <a:rPr lang="en-US" dirty="0" err="1"/>
              <a:t>Aithal</a:t>
            </a:r>
            <a:r>
              <a:rPr lang="en-US" dirty="0"/>
              <a:t> GP, et al. Clin </a:t>
            </a:r>
            <a:r>
              <a:rPr lang="en-US" dirty="0" err="1"/>
              <a:t>Pharmacol</a:t>
            </a:r>
            <a:r>
              <a:rPr lang="en-US" dirty="0"/>
              <a:t> </a:t>
            </a:r>
            <a:r>
              <a:rPr lang="en-US" dirty="0" err="1"/>
              <a:t>Ther</a:t>
            </a:r>
            <a:r>
              <a:rPr lang="en-US" dirty="0"/>
              <a:t> 2011;89:806–15. </a:t>
            </a: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Level of evidence based on the Oxford Centre for Evidence-based Medicine</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3360228031"/>
              </p:ext>
            </p:extLst>
          </p:nvPr>
        </p:nvGraphicFramePr>
        <p:xfrm>
          <a:off x="423848" y="1958400"/>
          <a:ext cx="11322735" cy="2956800"/>
        </p:xfrm>
        <a:graphic>
          <a:graphicData uri="http://schemas.openxmlformats.org/drawingml/2006/table">
            <a:tbl>
              <a:tblPr firstRow="1" bandRow="1">
                <a:tableStyleId>{5C22544A-7EE6-4342-B048-85BDC9FD1C3A}</a:tableStyleId>
              </a:tblPr>
              <a:tblGrid>
                <a:gridCol w="1016293">
                  <a:extLst>
                    <a:ext uri="{9D8B030D-6E8A-4147-A177-3AD203B41FA5}">
                      <a16:colId xmlns:a16="http://schemas.microsoft.com/office/drawing/2014/main" val="20000"/>
                    </a:ext>
                  </a:extLst>
                </a:gridCol>
                <a:gridCol w="10306442">
                  <a:extLst>
                    <a:ext uri="{9D8B030D-6E8A-4147-A177-3AD203B41FA5}">
                      <a16:colId xmlns:a16="http://schemas.microsoft.com/office/drawing/2014/main" val="20001"/>
                    </a:ext>
                  </a:extLst>
                </a:gridCol>
              </a:tblGrid>
              <a:tr h="103391">
                <a:tc>
                  <a:txBody>
                    <a:bodyPr/>
                    <a:lstStyle/>
                    <a:p>
                      <a:r>
                        <a:rPr lang="en-GB" sz="1600" dirty="0">
                          <a:solidFill>
                            <a:schemeClr val="bg1"/>
                          </a:solidFill>
                          <a:latin typeface="Arial" panose="020B0604020202020204" pitchFamily="34" charset="0"/>
                          <a:cs typeface="Arial" panose="020B0604020202020204" pitchFamily="34" charset="0"/>
                        </a:rPr>
                        <a:t>Level</a:t>
                      </a:r>
                    </a:p>
                  </a:txBody>
                  <a:tcPr marL="90000" marR="90000" marT="28800" marB="28800" anchor="ct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Arial" panose="020B0604020202020204" pitchFamily="34" charset="0"/>
                          <a:cs typeface="Arial" panose="020B0604020202020204" pitchFamily="34" charset="0"/>
                        </a:rPr>
                        <a:t>Prognosis</a:t>
                      </a:r>
                    </a:p>
                  </a:txBody>
                  <a:tcPr marL="90000" marR="90000" marT="28800" marB="28800" anchor="ctr">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pPr algn="l"/>
                      <a:r>
                        <a:rPr lang="en-GB" sz="1600" dirty="0">
                          <a:latin typeface="Arial" panose="020B0604020202020204" pitchFamily="34" charset="0"/>
                          <a:cs typeface="Arial" panose="020B0604020202020204" pitchFamily="34" charset="0"/>
                        </a:rPr>
                        <a:t>1a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SR (with homogeneity) of inception cohort studies; CDR validated in different populations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0">
                <a:tc>
                  <a:txBody>
                    <a:bodyPr/>
                    <a:lstStyle/>
                    <a:p>
                      <a:pPr algn="l"/>
                      <a:r>
                        <a:rPr lang="en-GB" sz="1600" dirty="0">
                          <a:latin typeface="Arial" panose="020B0604020202020204" pitchFamily="34" charset="0"/>
                          <a:cs typeface="Arial" panose="020B0604020202020204" pitchFamily="34" charset="0"/>
                        </a:rPr>
                        <a:t>1b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Individual inception cohort study with &gt;80% follow-up; CDR validated in a single population</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02964534"/>
                  </a:ext>
                </a:extLst>
              </a:tr>
              <a:tr h="0">
                <a:tc>
                  <a:txBody>
                    <a:bodyPr/>
                    <a:lstStyle/>
                    <a:p>
                      <a:pPr algn="l"/>
                      <a:r>
                        <a:rPr lang="en-GB" sz="1600" dirty="0">
                          <a:latin typeface="Arial" panose="020B0604020202020204" pitchFamily="34" charset="0"/>
                          <a:cs typeface="Arial" panose="020B0604020202020204" pitchFamily="34" charset="0"/>
                        </a:rPr>
                        <a:t>1c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All or none case-series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733549286"/>
                  </a:ext>
                </a:extLst>
              </a:tr>
              <a:tr h="0">
                <a:tc>
                  <a:txBody>
                    <a:bodyPr/>
                    <a:lstStyle/>
                    <a:p>
                      <a:pPr algn="l"/>
                      <a:r>
                        <a:rPr lang="en-GB" sz="1600" dirty="0">
                          <a:latin typeface="Arial" panose="020B0604020202020204" pitchFamily="34" charset="0"/>
                          <a:cs typeface="Arial" panose="020B0604020202020204" pitchFamily="34" charset="0"/>
                        </a:rPr>
                        <a:t>2a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SR (with homogeneity) of </a:t>
                      </a:r>
                      <a:r>
                        <a:rPr lang="en-US" sz="1600" dirty="0">
                          <a:latin typeface="Arial" panose="020B0604020202020204" pitchFamily="34" charset="0"/>
                          <a:cs typeface="Arial" panose="020B0604020202020204" pitchFamily="34" charset="0"/>
                        </a:rPr>
                        <a:t>either retrospective cohort studies or untreated control groups in RCTs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548311414"/>
                  </a:ext>
                </a:extLst>
              </a:tr>
              <a:tr h="0">
                <a:tc>
                  <a:txBody>
                    <a:bodyPr/>
                    <a:lstStyle/>
                    <a:p>
                      <a:pPr algn="l"/>
                      <a:r>
                        <a:rPr lang="en-GB" sz="1600" dirty="0">
                          <a:latin typeface="Arial" panose="020B0604020202020204" pitchFamily="34" charset="0"/>
                          <a:cs typeface="Arial" panose="020B0604020202020204" pitchFamily="34" charset="0"/>
                        </a:rPr>
                        <a:t>2b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Retrospective cohort study or follow-up of untreated control patients in an RCT; Derivation of CDR or validated on split-sample only</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755684784"/>
                  </a:ext>
                </a:extLst>
              </a:tr>
              <a:tr h="0">
                <a:tc>
                  <a:txBody>
                    <a:bodyPr/>
                    <a:lstStyle/>
                    <a:p>
                      <a:pPr algn="l"/>
                      <a:r>
                        <a:rPr lang="en-GB" sz="1600" dirty="0">
                          <a:latin typeface="Arial" panose="020B0604020202020204" pitchFamily="34" charset="0"/>
                          <a:cs typeface="Arial" panose="020B0604020202020204" pitchFamily="34" charset="0"/>
                        </a:rPr>
                        <a:t>2c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‘Outcomes’ research</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0">
                <a:tc>
                  <a:txBody>
                    <a:bodyPr/>
                    <a:lstStyle/>
                    <a:p>
                      <a:pPr algn="l"/>
                      <a:r>
                        <a:rPr lang="en-GB" sz="1600" dirty="0">
                          <a:latin typeface="Arial" panose="020B0604020202020204" pitchFamily="34" charset="0"/>
                          <a:cs typeface="Arial" panose="020B0604020202020204" pitchFamily="34" charset="0"/>
                        </a:rPr>
                        <a:t>4</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Case-series (and poor quality prognostic cohort studies)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150671">
                <a:tc>
                  <a:txBody>
                    <a:bodyPr/>
                    <a:lstStyle/>
                    <a:p>
                      <a:pPr algn="l"/>
                      <a:r>
                        <a:rPr lang="en-GB" sz="1600" dirty="0">
                          <a:latin typeface="Arial" panose="020B0604020202020204" pitchFamily="34" charset="0"/>
                          <a:cs typeface="Arial" panose="020B0604020202020204" pitchFamily="34" charset="0"/>
                        </a:rPr>
                        <a:t>5</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Expert opinion without explicit critical appraisal, or based on physiology, bench research or ‘first principles’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bl>
          </a:graphicData>
        </a:graphic>
      </p:graphicFrame>
      <p:pic>
        <p:nvPicPr>
          <p:cNvPr id="7" name="Picture 6">
            <a:hlinkClick r:id="rId3" action="ppaction://hlinksldjump"/>
            <a:extLst>
              <a:ext uri="{FF2B5EF4-FFF2-40B4-BE49-F238E27FC236}">
                <a16:creationId xmlns:a16="http://schemas.microsoft.com/office/drawing/2014/main" id="{E6423D4B-2D09-44B8-BAAA-F85BF990F89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12065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Evidence </a:t>
            </a:r>
            <a:endParaRPr lang="en-GB" dirty="0">
              <a:solidFill>
                <a:schemeClr val="tx1"/>
              </a:solidFill>
            </a:endParaRPr>
          </a:p>
        </p:txBody>
      </p:sp>
      <p:sp>
        <p:nvSpPr>
          <p:cNvPr id="10"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t>1. Oxford Centre for Evidence Based Medicine. Levels of evidence (March 2009). Available at: https://www.cebm.net/2009/06/oxford-centre-evidence-based-medicine-levels-evidence-march-2009/. Accessed March 2019; 2. </a:t>
            </a:r>
            <a:r>
              <a:rPr lang="en-US" dirty="0" err="1"/>
              <a:t>Aithal</a:t>
            </a:r>
            <a:r>
              <a:rPr lang="en-US" dirty="0"/>
              <a:t> GP, et al. Clin </a:t>
            </a:r>
            <a:r>
              <a:rPr lang="en-US" dirty="0" err="1"/>
              <a:t>Pharmacol</a:t>
            </a:r>
            <a:r>
              <a:rPr lang="en-US" dirty="0"/>
              <a:t> </a:t>
            </a:r>
            <a:r>
              <a:rPr lang="en-US" dirty="0" err="1"/>
              <a:t>Ther</a:t>
            </a:r>
            <a:r>
              <a:rPr lang="en-US" dirty="0"/>
              <a:t> 2011;89:806–15. </a:t>
            </a:r>
            <a:r>
              <a:rPr lang="en-GB" dirty="0"/>
              <a:t>EASL CPG DILI. J </a:t>
            </a:r>
            <a:r>
              <a:rPr lang="en-GB" dirty="0" err="1"/>
              <a:t>Hepatol</a:t>
            </a:r>
            <a:r>
              <a:rPr lang="en-GB" dirty="0"/>
              <a:t> 2019;70:1222</a:t>
            </a:r>
            <a:r>
              <a:rPr lang="en-GB" dirty="0">
                <a:sym typeface="Symbol" panose="05050102010706020507" pitchFamily="18" charset="2"/>
              </a:rPr>
              <a:t></a:t>
            </a:r>
            <a:r>
              <a:rPr lang="en-GB" dirty="0"/>
              <a:t>61.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Level of evidence based on the Oxford Centre for Evidence-based Medicine</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1593883173"/>
              </p:ext>
            </p:extLst>
          </p:nvPr>
        </p:nvGraphicFramePr>
        <p:xfrm>
          <a:off x="423848" y="1958400"/>
          <a:ext cx="11342400" cy="3502080"/>
        </p:xfrm>
        <a:graphic>
          <a:graphicData uri="http://schemas.openxmlformats.org/drawingml/2006/table">
            <a:tbl>
              <a:tblPr firstRow="1" bandRow="1">
                <a:tableStyleId>{5C22544A-7EE6-4342-B048-85BDC9FD1C3A}</a:tableStyleId>
              </a:tblPr>
              <a:tblGrid>
                <a:gridCol w="1018058">
                  <a:extLst>
                    <a:ext uri="{9D8B030D-6E8A-4147-A177-3AD203B41FA5}">
                      <a16:colId xmlns:a16="http://schemas.microsoft.com/office/drawing/2014/main" val="20000"/>
                    </a:ext>
                  </a:extLst>
                </a:gridCol>
                <a:gridCol w="10324342">
                  <a:extLst>
                    <a:ext uri="{9D8B030D-6E8A-4147-A177-3AD203B41FA5}">
                      <a16:colId xmlns:a16="http://schemas.microsoft.com/office/drawing/2014/main" val="20001"/>
                    </a:ext>
                  </a:extLst>
                </a:gridCol>
              </a:tblGrid>
              <a:tr h="103391">
                <a:tc>
                  <a:txBody>
                    <a:bodyPr/>
                    <a:lstStyle/>
                    <a:p>
                      <a:r>
                        <a:rPr lang="en-GB" sz="1600" dirty="0">
                          <a:solidFill>
                            <a:schemeClr val="bg1"/>
                          </a:solidFill>
                          <a:latin typeface="Arial" panose="020B0604020202020204" pitchFamily="34" charset="0"/>
                          <a:cs typeface="Arial" panose="020B0604020202020204" pitchFamily="34" charset="0"/>
                        </a:rPr>
                        <a:t>Level</a:t>
                      </a:r>
                    </a:p>
                  </a:txBody>
                  <a:tcPr marL="90000" marR="90000" marT="28800" marB="28800" anchor="ctr">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a:solidFill>
                            <a:schemeClr val="bg1"/>
                          </a:solidFill>
                          <a:latin typeface="Arial" panose="020B0604020202020204" pitchFamily="34" charset="0"/>
                          <a:cs typeface="Arial" panose="020B0604020202020204" pitchFamily="34" charset="0"/>
                        </a:rPr>
                        <a:t>Diagnosis</a:t>
                      </a:r>
                    </a:p>
                  </a:txBody>
                  <a:tcPr marL="90000" marR="90000" marT="28800" marB="28800" anchor="ctr">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pPr algn="l"/>
                      <a:r>
                        <a:rPr lang="en-GB" sz="1600" dirty="0">
                          <a:latin typeface="Arial" panose="020B0604020202020204" pitchFamily="34" charset="0"/>
                          <a:cs typeface="Arial" panose="020B0604020202020204" pitchFamily="34" charset="0"/>
                        </a:rPr>
                        <a:t>1a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SR (with homogeneity) of Level 1 diagnostic studies; CDR with 1b studies from different clinical </a:t>
                      </a:r>
                      <a:r>
                        <a:rPr lang="en-US" sz="1600" dirty="0" err="1">
                          <a:latin typeface="Arial" panose="020B0604020202020204" pitchFamily="34" charset="0"/>
                          <a:cs typeface="Arial" panose="020B0604020202020204" pitchFamily="34" charset="0"/>
                        </a:rPr>
                        <a:t>centres</a:t>
                      </a:r>
                      <a:endParaRPr lang="en-GB"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0">
                <a:tc>
                  <a:txBody>
                    <a:bodyPr/>
                    <a:lstStyle/>
                    <a:p>
                      <a:pPr algn="l"/>
                      <a:r>
                        <a:rPr lang="en-GB" sz="1600" dirty="0">
                          <a:latin typeface="Arial" panose="020B0604020202020204" pitchFamily="34" charset="0"/>
                          <a:cs typeface="Arial" panose="020B0604020202020204" pitchFamily="34" charset="0"/>
                        </a:rPr>
                        <a:t>1b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Validating cohort study with good reference standards; or CDR tested within one clinical </a:t>
                      </a:r>
                      <a:r>
                        <a:rPr lang="en-US" sz="1600" dirty="0" err="1">
                          <a:latin typeface="Arial" panose="020B0604020202020204" pitchFamily="34" charset="0"/>
                          <a:cs typeface="Arial" panose="020B0604020202020204" pitchFamily="34" charset="0"/>
                        </a:rPr>
                        <a:t>centre</a:t>
                      </a:r>
                      <a:endParaRPr lang="en-US" sz="1600" dirty="0">
                        <a:latin typeface="Arial" panose="020B0604020202020204" pitchFamily="34" charset="0"/>
                        <a:cs typeface="Arial" panose="020B0604020202020204" pitchFamily="34" charset="0"/>
                      </a:endParaRP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02964534"/>
                  </a:ext>
                </a:extLst>
              </a:tr>
              <a:tr h="0">
                <a:tc>
                  <a:txBody>
                    <a:bodyPr/>
                    <a:lstStyle/>
                    <a:p>
                      <a:pPr algn="l"/>
                      <a:r>
                        <a:rPr lang="en-GB" sz="1600" dirty="0">
                          <a:latin typeface="Arial" panose="020B0604020202020204" pitchFamily="34" charset="0"/>
                          <a:cs typeface="Arial" panose="020B0604020202020204" pitchFamily="34" charset="0"/>
                        </a:rPr>
                        <a:t>1c</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Absolute </a:t>
                      </a:r>
                      <a:r>
                        <a:rPr lang="en-GB" sz="1600" dirty="0" err="1">
                          <a:latin typeface="Arial" panose="020B0604020202020204" pitchFamily="34" charset="0"/>
                          <a:cs typeface="Arial" panose="020B0604020202020204" pitchFamily="34" charset="0"/>
                        </a:rPr>
                        <a:t>SpPins</a:t>
                      </a:r>
                      <a:r>
                        <a:rPr lang="en-GB" sz="1600" dirty="0">
                          <a:latin typeface="Arial" panose="020B0604020202020204" pitchFamily="34" charset="0"/>
                          <a:cs typeface="Arial" panose="020B0604020202020204" pitchFamily="34" charset="0"/>
                        </a:rPr>
                        <a:t> and </a:t>
                      </a:r>
                      <a:r>
                        <a:rPr lang="en-GB" sz="1600" dirty="0" err="1">
                          <a:latin typeface="Arial" panose="020B0604020202020204" pitchFamily="34" charset="0"/>
                          <a:cs typeface="Arial" panose="020B0604020202020204" pitchFamily="34" charset="0"/>
                        </a:rPr>
                        <a:t>SnNouts</a:t>
                      </a:r>
                      <a:r>
                        <a:rPr lang="en-GB" sz="1600" dirty="0">
                          <a:latin typeface="Arial" panose="020B0604020202020204" pitchFamily="34" charset="0"/>
                          <a:cs typeface="Arial" panose="020B0604020202020204" pitchFamily="34" charset="0"/>
                        </a:rPr>
                        <a:t>*</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733549286"/>
                  </a:ext>
                </a:extLst>
              </a:tr>
              <a:tr h="0">
                <a:tc>
                  <a:txBody>
                    <a:bodyPr/>
                    <a:lstStyle/>
                    <a:p>
                      <a:pPr algn="l"/>
                      <a:r>
                        <a:rPr lang="en-GB" sz="1600" dirty="0">
                          <a:latin typeface="Arial" panose="020B0604020202020204" pitchFamily="34" charset="0"/>
                          <a:cs typeface="Arial" panose="020B0604020202020204" pitchFamily="34" charset="0"/>
                        </a:rPr>
                        <a:t>2a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SR (with homogeneity) </a:t>
                      </a:r>
                      <a:r>
                        <a:rPr lang="en-US" sz="1600" dirty="0">
                          <a:latin typeface="Arial" panose="020B0604020202020204" pitchFamily="34" charset="0"/>
                          <a:cs typeface="Arial" panose="020B0604020202020204" pitchFamily="34" charset="0"/>
                        </a:rPr>
                        <a:t>of Level &gt;2 diagnostic studies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548311414"/>
                  </a:ext>
                </a:extLst>
              </a:tr>
              <a:tr h="0">
                <a:tc>
                  <a:txBody>
                    <a:bodyPr/>
                    <a:lstStyle/>
                    <a:p>
                      <a:pPr algn="l"/>
                      <a:r>
                        <a:rPr lang="en-GB" sz="1600" dirty="0">
                          <a:latin typeface="Arial" panose="020B0604020202020204" pitchFamily="34" charset="0"/>
                          <a:cs typeface="Arial" panose="020B0604020202020204" pitchFamily="34" charset="0"/>
                        </a:rPr>
                        <a:t>2b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Exploratory cohort study with good reference standards; CDR after derivation, or validated only 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split-sample or databases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755684784"/>
                  </a:ext>
                </a:extLst>
              </a:tr>
              <a:tr h="0">
                <a:tc>
                  <a:txBody>
                    <a:bodyPr/>
                    <a:lstStyle/>
                    <a:p>
                      <a:pPr algn="l"/>
                      <a:r>
                        <a:rPr lang="en-GB" sz="1600" dirty="0">
                          <a:latin typeface="Arial" panose="020B0604020202020204" pitchFamily="34" charset="0"/>
                          <a:cs typeface="Arial" panose="020B0604020202020204" pitchFamily="34" charset="0"/>
                        </a:rPr>
                        <a:t>3a</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SR (with homogeneity) of 3b and better studies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0">
                <a:tc>
                  <a:txBody>
                    <a:bodyPr/>
                    <a:lstStyle/>
                    <a:p>
                      <a:pPr algn="l"/>
                      <a:r>
                        <a:rPr lang="en-GB" sz="1600" dirty="0">
                          <a:latin typeface="Arial" panose="020B0604020202020204" pitchFamily="34" charset="0"/>
                          <a:cs typeface="Arial" panose="020B0604020202020204" pitchFamily="34" charset="0"/>
                        </a:rPr>
                        <a:t>3b</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Non-consecutive study; or without consistently applied reference standards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67329653"/>
                  </a:ext>
                </a:extLst>
              </a:tr>
              <a:tr h="0">
                <a:tc>
                  <a:txBody>
                    <a:bodyPr/>
                    <a:lstStyle/>
                    <a:p>
                      <a:pPr algn="l"/>
                      <a:r>
                        <a:rPr lang="en-GB" sz="1600" dirty="0">
                          <a:latin typeface="Arial" panose="020B0604020202020204" pitchFamily="34" charset="0"/>
                          <a:cs typeface="Arial" panose="020B0604020202020204" pitchFamily="34" charset="0"/>
                        </a:rPr>
                        <a:t>4</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US" sz="1600" dirty="0">
                          <a:latin typeface="Arial" panose="020B0604020202020204" pitchFamily="34" charset="0"/>
                          <a:cs typeface="Arial" panose="020B0604020202020204" pitchFamily="34" charset="0"/>
                        </a:rPr>
                        <a:t>Case-control study, poor or non-independent reference standard</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150671">
                <a:tc>
                  <a:txBody>
                    <a:bodyPr/>
                    <a:lstStyle/>
                    <a:p>
                      <a:pPr algn="l"/>
                      <a:r>
                        <a:rPr lang="en-GB" sz="1600" dirty="0">
                          <a:latin typeface="Arial" panose="020B0604020202020204" pitchFamily="34" charset="0"/>
                          <a:cs typeface="Arial" panose="020B0604020202020204" pitchFamily="34" charset="0"/>
                        </a:rPr>
                        <a:t>5</a:t>
                      </a:r>
                    </a:p>
                  </a:txBody>
                  <a:tcPr marL="90000" marR="90000" marT="28800" marB="28800">
                    <a:lnL w="1270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Expert opinion without explicit critical appraisal, or based on physiology, bench research or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‘first principles’</a:t>
                      </a:r>
                    </a:p>
                  </a:txBody>
                  <a:tcPr marL="90000" marR="90000" marT="28800" marB="28800">
                    <a:lnL w="635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bl>
          </a:graphicData>
        </a:graphic>
      </p:graphicFrame>
      <p:sp>
        <p:nvSpPr>
          <p:cNvPr id="4" name="TextBox 3">
            <a:extLst>
              <a:ext uri="{FF2B5EF4-FFF2-40B4-BE49-F238E27FC236}">
                <a16:creationId xmlns:a16="http://schemas.microsoft.com/office/drawing/2014/main" id="{2A2B4A27-EDEB-4DC2-9BBC-98FCFF805990}"/>
              </a:ext>
            </a:extLst>
          </p:cNvPr>
          <p:cNvSpPr txBox="1"/>
          <p:nvPr/>
        </p:nvSpPr>
        <p:spPr>
          <a:xfrm>
            <a:off x="337206" y="5490548"/>
            <a:ext cx="6518131" cy="400110"/>
          </a:xfrm>
          <a:prstGeom prst="rect">
            <a:avLst/>
          </a:prstGeom>
          <a:noFill/>
        </p:spPr>
        <p:txBody>
          <a:bodyPr wrap="none" rtlCol="0">
            <a:spAutoFit/>
          </a:bodyPr>
          <a:lstStyle/>
          <a:p>
            <a:r>
              <a:rPr lang="en-US" sz="1000" dirty="0"/>
              <a:t>*Absolute </a:t>
            </a:r>
            <a:r>
              <a:rPr lang="en-US" sz="1000" dirty="0" err="1"/>
              <a:t>SpPin</a:t>
            </a:r>
            <a:r>
              <a:rPr lang="en-US" sz="1000" dirty="0"/>
              <a:t> = a diagnostic finding whose </a:t>
            </a:r>
            <a:r>
              <a:rPr lang="en-US" sz="1000" b="1" dirty="0"/>
              <a:t>Sp</a:t>
            </a:r>
            <a:r>
              <a:rPr lang="en-US" sz="1000" dirty="0"/>
              <a:t>ecificity is so high that a </a:t>
            </a:r>
            <a:r>
              <a:rPr lang="en-US" sz="1000" b="1" dirty="0"/>
              <a:t>P</a:t>
            </a:r>
            <a:r>
              <a:rPr lang="en-US" sz="1000" dirty="0"/>
              <a:t>ositive result rules-</a:t>
            </a:r>
            <a:r>
              <a:rPr lang="en-US" sz="1000" b="1" dirty="0"/>
              <a:t>in</a:t>
            </a:r>
            <a:r>
              <a:rPr lang="en-US" sz="1000" dirty="0"/>
              <a:t> the diagnosis; </a:t>
            </a:r>
            <a:br>
              <a:rPr lang="en-US" sz="1000" dirty="0"/>
            </a:br>
            <a:r>
              <a:rPr lang="en-US" sz="1000" dirty="0"/>
              <a:t>Absolute </a:t>
            </a:r>
            <a:r>
              <a:rPr lang="en-US" sz="1000" dirty="0" err="1"/>
              <a:t>SnNout</a:t>
            </a:r>
            <a:r>
              <a:rPr lang="en-US" sz="1000" dirty="0"/>
              <a:t> = a diagnostic finding whose </a:t>
            </a:r>
            <a:r>
              <a:rPr lang="en-US" sz="1000" b="1" dirty="0"/>
              <a:t>S</a:t>
            </a:r>
            <a:r>
              <a:rPr lang="en-US" sz="1000" dirty="0"/>
              <a:t>e</a:t>
            </a:r>
            <a:r>
              <a:rPr lang="en-US" sz="1000" b="1" dirty="0"/>
              <a:t>n</a:t>
            </a:r>
            <a:r>
              <a:rPr lang="en-US" sz="1000" dirty="0"/>
              <a:t>sitivity is so high that a </a:t>
            </a:r>
            <a:r>
              <a:rPr lang="en-US" sz="1000" b="1" dirty="0"/>
              <a:t>N</a:t>
            </a:r>
            <a:r>
              <a:rPr lang="en-US" sz="1000" dirty="0"/>
              <a:t>egative result rules-</a:t>
            </a:r>
            <a:r>
              <a:rPr lang="en-US" sz="1000" b="1" dirty="0"/>
              <a:t>out</a:t>
            </a:r>
            <a:r>
              <a:rPr lang="en-US" sz="1000" dirty="0"/>
              <a:t> the diagnosis</a:t>
            </a:r>
            <a:endParaRPr lang="en-GB" sz="1000" dirty="0"/>
          </a:p>
        </p:txBody>
      </p:sp>
      <p:pic>
        <p:nvPicPr>
          <p:cNvPr id="9" name="Picture 8">
            <a:hlinkClick r:id="rId3" action="ppaction://hlinksldjump"/>
            <a:extLst>
              <a:ext uri="{FF2B5EF4-FFF2-40B4-BE49-F238E27FC236}">
                <a16:creationId xmlns:a16="http://schemas.microsoft.com/office/drawing/2014/main" id="{8A12BA02-656B-4D50-B3EB-2130E49DCEB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605211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7a3f0d49-cb9d-4d28-b6b4-cb24b886583f"/>
    <ds:schemaRef ds:uri="http://schemas.microsoft.com/office/2006/metadata/properties"/>
    <ds:schemaRef ds:uri="http://purl.org/dc/terms/"/>
    <ds:schemaRef ds:uri="8b4f0aa6-f811-4d6e-9450-92a67e22359a"/>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71F76D2-CB85-46DE-B520-0922C4ABBBDD}"/>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5392</TotalTime>
  <Words>5588</Words>
  <Application>Microsoft Office PowerPoint</Application>
  <PresentationFormat>Widescreen</PresentationFormat>
  <Paragraphs>791</Paragraphs>
  <Slides>44</Slides>
  <Notes>36</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44</vt:i4>
      </vt:variant>
    </vt:vector>
  </HeadingPairs>
  <TitlesOfParts>
    <vt:vector size="50" baseType="lpstr">
      <vt:lpstr>Arial</vt:lpstr>
      <vt:lpstr>Cambria Math</vt:lpstr>
      <vt:lpstr>4_blank</vt:lpstr>
      <vt:lpstr>3_blank</vt:lpstr>
      <vt:lpstr>2_blank</vt:lpstr>
      <vt:lpstr>1_blank</vt:lpstr>
      <vt:lpstr>Clinical Practice Guidelines</vt:lpstr>
      <vt:lpstr>About these slides</vt:lpstr>
      <vt:lpstr>About these slides</vt:lpstr>
      <vt:lpstr>Guideline panel</vt:lpstr>
      <vt:lpstr>Outline</vt:lpstr>
      <vt:lpstr>Methods</vt:lpstr>
      <vt:lpstr>Evidence </vt:lpstr>
      <vt:lpstr>Evidence </vt:lpstr>
      <vt:lpstr>Evidence </vt:lpstr>
      <vt:lpstr>Evidence </vt:lpstr>
      <vt:lpstr>Grades of recommendation </vt:lpstr>
      <vt:lpstr>Background</vt:lpstr>
      <vt:lpstr>Idiosyncratic DILI: a complex drug–host interaction1</vt:lpstr>
      <vt:lpstr>Epidemiology</vt:lpstr>
      <vt:lpstr>Most common causative drug classes in large DILI populations</vt:lpstr>
      <vt:lpstr>DILI qualification</vt:lpstr>
      <vt:lpstr>Hy’s law: a sensitive and specific predictor of a drug’s potential to cause severe liver injury</vt:lpstr>
      <vt:lpstr>Hy’s law: a sensitive and specific predictor of a drug’s potential to cause severe liver injury</vt:lpstr>
      <vt:lpstr>Guidelines</vt:lpstr>
      <vt:lpstr>Topics</vt:lpstr>
      <vt:lpstr>Definition and classification of liver injury</vt:lpstr>
      <vt:lpstr>Diagnosis of DILI relies largely on exclusion of alternative causes of  liver damage</vt:lpstr>
      <vt:lpstr>Diagnosis: determining causality</vt:lpstr>
      <vt:lpstr>Genetic testing</vt:lpstr>
      <vt:lpstr>Diagnosis: a stepwise approach</vt:lpstr>
      <vt:lpstr>Diagnosis: a stepwise approach</vt:lpstr>
      <vt:lpstr>Diagnosis: a stepwise approach</vt:lpstr>
      <vt:lpstr>Diagnosis: a stepwise approach</vt:lpstr>
      <vt:lpstr>Diagnosis: a stepwise approach</vt:lpstr>
      <vt:lpstr>Therapy</vt:lpstr>
      <vt:lpstr>Management of drug-induced acute liver failure</vt:lpstr>
      <vt:lpstr>Preventing DILI</vt:lpstr>
      <vt:lpstr>Specific phenotypes: AIH</vt:lpstr>
      <vt:lpstr>Specific phenotypes: Cancer immunotherapy-induced DILI</vt:lpstr>
      <vt:lpstr>Specific phenotypes: Secondary sclerosing cholangitis</vt:lpstr>
      <vt:lpstr>Specific phenotypes: Granulomatous hepatitis </vt:lpstr>
      <vt:lpstr>Specific phenotypes: Acute fatty liver</vt:lpstr>
      <vt:lpstr> Specific phenotypes: Drug-associated fatty liver disease (DAFLD) </vt:lpstr>
      <vt:lpstr> Specific phenotypes: Nodular regenerative hyperplasia </vt:lpstr>
      <vt:lpstr> Specific phenotypes: Liver tumours </vt:lpstr>
      <vt:lpstr> Future prospects</vt:lpstr>
      <vt:lpstr>Beyond serum ALT: Exploratory circulating biomarkers for DILI</vt:lpstr>
      <vt:lpstr>SAFE-T’s new liver safety biomarkers</vt:lpstr>
      <vt:lpstr>Unresolved issues and unmet needs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417</cp:revision>
  <dcterms:created xsi:type="dcterms:W3CDTF">2016-10-10T16:35:57Z</dcterms:created>
  <dcterms:modified xsi:type="dcterms:W3CDTF">2020-05-05T12:02:38Z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