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76" r:id="rId5"/>
    <p:sldMasterId id="2147483668" r:id="rId6"/>
    <p:sldMasterId id="2147483661" r:id="rId7"/>
    <p:sldMasterId id="2147483692" r:id="rId8"/>
  </p:sldMasterIdLst>
  <p:notesMasterIdLst>
    <p:notesMasterId r:id="rId57"/>
  </p:notesMasterIdLst>
  <p:sldIdLst>
    <p:sldId id="302" r:id="rId9"/>
    <p:sldId id="286" r:id="rId10"/>
    <p:sldId id="379" r:id="rId11"/>
    <p:sldId id="407" r:id="rId12"/>
    <p:sldId id="386" r:id="rId13"/>
    <p:sldId id="408" r:id="rId14"/>
    <p:sldId id="439" r:id="rId15"/>
    <p:sldId id="440" r:id="rId16"/>
    <p:sldId id="432" r:id="rId17"/>
    <p:sldId id="433" r:id="rId18"/>
    <p:sldId id="442" r:id="rId19"/>
    <p:sldId id="443" r:id="rId20"/>
    <p:sldId id="428" r:id="rId21"/>
    <p:sldId id="429" r:id="rId22"/>
    <p:sldId id="403" r:id="rId23"/>
    <p:sldId id="404" r:id="rId24"/>
    <p:sldId id="405" r:id="rId25"/>
    <p:sldId id="406" r:id="rId26"/>
    <p:sldId id="409" r:id="rId27"/>
    <p:sldId id="415" r:id="rId28"/>
    <p:sldId id="416" r:id="rId29"/>
    <p:sldId id="419" r:id="rId30"/>
    <p:sldId id="420" r:id="rId31"/>
    <p:sldId id="303" r:id="rId32"/>
    <p:sldId id="437" r:id="rId33"/>
    <p:sldId id="421" r:id="rId34"/>
    <p:sldId id="307" r:id="rId35"/>
    <p:sldId id="367" r:id="rId36"/>
    <p:sldId id="368" r:id="rId37"/>
    <p:sldId id="256" r:id="rId38"/>
    <p:sldId id="441" r:id="rId39"/>
    <p:sldId id="410" r:id="rId40"/>
    <p:sldId id="387" r:id="rId41"/>
    <p:sldId id="388" r:id="rId42"/>
    <p:sldId id="411" r:id="rId43"/>
    <p:sldId id="380" r:id="rId44"/>
    <p:sldId id="381" r:id="rId45"/>
    <p:sldId id="412" r:id="rId46"/>
    <p:sldId id="305" r:id="rId47"/>
    <p:sldId id="304" r:id="rId48"/>
    <p:sldId id="401" r:id="rId49"/>
    <p:sldId id="402" r:id="rId50"/>
    <p:sldId id="413" r:id="rId51"/>
    <p:sldId id="384" r:id="rId52"/>
    <p:sldId id="385" r:id="rId53"/>
    <p:sldId id="414" r:id="rId54"/>
    <p:sldId id="422" r:id="rId55"/>
    <p:sldId id="423" r:id="rId56"/>
  </p:sldIdLst>
  <p:sldSz cx="12192000" cy="6858000"/>
  <p:notesSz cx="6889750" cy="10021888"/>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5" userDrawn="1">
          <p15:clr>
            <a:srgbClr val="A4A3A4"/>
          </p15:clr>
        </p15:guide>
        <p15:guide id="2" pos="3840" userDrawn="1">
          <p15:clr>
            <a:srgbClr val="A4A3A4"/>
          </p15:clr>
        </p15:guide>
        <p15:guide id="3" pos="7412" userDrawn="1">
          <p15:clr>
            <a:srgbClr val="A4A3A4"/>
          </p15:clr>
        </p15:guide>
        <p15:guide id="4" pos="381" userDrawn="1">
          <p15:clr>
            <a:srgbClr val="A4A3A4"/>
          </p15:clr>
        </p15:guide>
        <p15:guide id="5" pos="7299" userDrawn="1">
          <p15:clr>
            <a:srgbClr val="A4A3A4"/>
          </p15:clr>
        </p15:guide>
        <p15:guide id="6" orient="horz" pos="3987" userDrawn="1">
          <p15:clr>
            <a:srgbClr val="A4A3A4"/>
          </p15:clr>
        </p15:guide>
        <p15:guide id="7" orient="horz" pos="2296" userDrawn="1">
          <p15:clr>
            <a:srgbClr val="A4A3A4"/>
          </p15:clr>
        </p15:guide>
        <p15:guide id="8" orient="horz" pos="12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Lott (Obsidian)" initials="SL(" lastIdx="1" clrIdx="0">
    <p:extLst>
      <p:ext uri="{19B8F6BF-5375-455C-9EA6-DF929625EA0E}">
        <p15:presenceInfo xmlns:p15="http://schemas.microsoft.com/office/powerpoint/2012/main" userId="Simon Lott (Obsidian)" providerId="None"/>
      </p:ext>
    </p:extLst>
  </p:cmAuthor>
  <p:cmAuthor id="2" name="Medical Writer" initials="A" lastIdx="14" clrIdx="1">
    <p:extLst>
      <p:ext uri="{19B8F6BF-5375-455C-9EA6-DF929625EA0E}">
        <p15:presenceInfo xmlns:p15="http://schemas.microsoft.com/office/powerpoint/2012/main" userId="Medical Writer" providerId="None"/>
      </p:ext>
    </p:extLst>
  </p:cmAuthor>
  <p:cmAuthor id="3" name="Simon Lott" initials="SL" lastIdx="28" clrIdx="2">
    <p:extLst>
      <p:ext uri="{19B8F6BF-5375-455C-9EA6-DF929625EA0E}">
        <p15:presenceInfo xmlns:p15="http://schemas.microsoft.com/office/powerpoint/2012/main" userId="Simon Lott" providerId="None"/>
      </p:ext>
    </p:extLst>
  </p:cmAuthor>
  <p:cmAuthor id="4" name="Writer" initials="Wr" lastIdx="6" clrIdx="3">
    <p:extLst>
      <p:ext uri="{19B8F6BF-5375-455C-9EA6-DF929625EA0E}">
        <p15:presenceInfo xmlns:p15="http://schemas.microsoft.com/office/powerpoint/2012/main" userId="Writer" providerId="None"/>
      </p:ext>
    </p:extLst>
  </p:cmAuthor>
  <p:cmAuthor id="5" name="Chris Watson" initials="CW" lastIdx="54" clrIdx="4">
    <p:extLst>
      <p:ext uri="{19B8F6BF-5375-455C-9EA6-DF929625EA0E}">
        <p15:presenceInfo xmlns:p15="http://schemas.microsoft.com/office/powerpoint/2012/main" userId="Chris Watson" providerId="None"/>
      </p:ext>
    </p:extLst>
  </p:cmAuthor>
  <p:cmAuthor id="6" name="Julia Heagerty" initials="JH" lastIdx="35" clrIdx="5">
    <p:extLst>
      <p:ext uri="{19B8F6BF-5375-455C-9EA6-DF929625EA0E}">
        <p15:presenceInfo xmlns:p15="http://schemas.microsoft.com/office/powerpoint/2012/main" userId="Julia Heagerty" providerId="None"/>
      </p:ext>
    </p:extLst>
  </p:cmAuthor>
  <p:cmAuthor id="7" name="Jamil Bacha" initials="JB" lastIdx="3" clrIdx="6">
    <p:extLst>
      <p:ext uri="{19B8F6BF-5375-455C-9EA6-DF929625EA0E}">
        <p15:presenceInfo xmlns:p15="http://schemas.microsoft.com/office/powerpoint/2012/main" userId="S-1-5-21-2416720587-102252390-449953431-4705" providerId="AD"/>
      </p:ext>
    </p:extLst>
  </p:cmAuthor>
  <p:cmAuthor id="8" name="Guest User" initials="GU" lastIdx="3" clrIdx="7">
    <p:extLst>
      <p:ext uri="{19B8F6BF-5375-455C-9EA6-DF929625EA0E}">
        <p15:presenceInfo xmlns:p15="http://schemas.microsoft.com/office/powerpoint/2012/main" userId="S::urn:spo:anon#c05bc95ce3cdce710c03c86ca5138fbd8ef160c319c467918d6669e6afad5585::" providerId="AD"/>
      </p:ext>
    </p:extLst>
  </p:cmAuthor>
  <p:cmAuthor id="9" name="-" initials="-" lastIdx="1" clrIdx="8">
    <p:extLst>
      <p:ext uri="{19B8F6BF-5375-455C-9EA6-DF929625EA0E}">
        <p15:presenceInfo xmlns:p15="http://schemas.microsoft.com/office/powerpoint/2012/main" userId="-" providerId="None"/>
      </p:ext>
    </p:extLst>
  </p:cmAuthor>
  <p:cmAuthor id="10" name="Guest User" initials="GU [2]" lastIdx="2" clrIdx="9">
    <p:extLst>
      <p:ext uri="{19B8F6BF-5375-455C-9EA6-DF929625EA0E}">
        <p15:presenceInfo xmlns:p15="http://schemas.microsoft.com/office/powerpoint/2012/main" userId="S::urn:spo:anon#a49bb04851e7a929167a4ed2b626b4123519160eab910054303ce601351daa00::" providerId="AD"/>
      </p:ext>
    </p:extLst>
  </p:cmAuthor>
  <p:cmAuthor id="11" name="Guest User" initials="GU [3]" lastIdx="3" clrIdx="10">
    <p:extLst>
      <p:ext uri="{19B8F6BF-5375-455C-9EA6-DF929625EA0E}">
        <p15:presenceInfo xmlns:p15="http://schemas.microsoft.com/office/powerpoint/2012/main" userId="S::urn:spo:anon#584a5a9b5ddcd0b2fdfa44e97fbe9f8957532ebd03ab77ee56cff5112e94f697::" providerId="AD"/>
      </p:ext>
    </p:extLst>
  </p:cmAuthor>
  <p:cmAuthor id="12" name="Guest User" initials="GU [4]" lastIdx="6" clrIdx="11">
    <p:extLst>
      <p:ext uri="{19B8F6BF-5375-455C-9EA6-DF929625EA0E}">
        <p15:presenceInfo xmlns:p15="http://schemas.microsoft.com/office/powerpoint/2012/main" userId="S::urn:spo:anon#56b29b25bed10daa3fb9bd00257684cbf07b49aa12d777b2687f0a311f61581f::" providerId="AD"/>
      </p:ext>
    </p:extLst>
  </p:cmAuthor>
  <p:cmAuthor id="13" name="Guest User" initials="GU [5]" lastIdx="3" clrIdx="12">
    <p:extLst>
      <p:ext uri="{19B8F6BF-5375-455C-9EA6-DF929625EA0E}">
        <p15:presenceInfo xmlns:p15="http://schemas.microsoft.com/office/powerpoint/2012/main" userId="S::urn:spo:anon#62a8b8eee84b2c6d9365857cf9df82a38fb6bb1237719a45b14cbd0f09c938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6"/>
    <a:srgbClr val="EB5F17"/>
    <a:srgbClr val="0A9390"/>
    <a:srgbClr val="DC204E"/>
    <a:srgbClr val="F8BE3D"/>
    <a:srgbClr val="D8E9B1"/>
    <a:srgbClr val="9DC93B"/>
    <a:srgbClr val="71C5E9"/>
    <a:srgbClr val="FEFCFC"/>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8" autoAdjust="0"/>
    <p:restoredTop sz="62017" autoAdjust="0"/>
  </p:normalViewPr>
  <p:slideViewPr>
    <p:cSldViewPr snapToGrid="0">
      <p:cViewPr varScale="1">
        <p:scale>
          <a:sx n="67" d="100"/>
          <a:sy n="67" d="100"/>
        </p:scale>
        <p:origin x="1590" y="72"/>
      </p:cViewPr>
      <p:guideLst>
        <p:guide orient="horz" pos="845"/>
        <p:guide pos="3840"/>
        <p:guide pos="7412"/>
        <p:guide pos="381"/>
        <p:guide pos="7299"/>
        <p:guide orient="horz" pos="3987"/>
        <p:guide orient="horz" pos="2296"/>
        <p:guide orient="horz" pos="12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194"/>
    </p:cViewPr>
  </p:sorterViewPr>
  <p:notesViewPr>
    <p:cSldViewPr snapToGrid="0">
      <p:cViewPr>
        <p:scale>
          <a:sx n="150" d="100"/>
          <a:sy n="150" d="100"/>
        </p:scale>
        <p:origin x="1306" y="-1205"/>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2DC-4EB5-81B0-0EB66E4F16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2DC-4EB5-81B0-0EB66E4F16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2DC-4EB5-81B0-0EB66E4F163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2DC-4EB5-81B0-0EB66E4F163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2DC-4EB5-81B0-0EB66E4F1633}"/>
              </c:ext>
            </c:extLst>
          </c:dPt>
          <c:dLbls>
            <c:dLbl>
              <c:idx val="0"/>
              <c:layout>
                <c:manualLayout>
                  <c:x val="-2.9263987667648662E-3"/>
                  <c:y val="-6.627302922536221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DC-4EB5-81B0-0EB66E4F1633}"/>
                </c:ext>
              </c:extLst>
            </c:dLbl>
            <c:dLbl>
              <c:idx val="1"/>
              <c:layout>
                <c:manualLayout>
                  <c:x val="0.10163211739017058"/>
                  <c:y val="-9.787885350439294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DC-4EB5-81B0-0EB66E4F1633}"/>
                </c:ext>
              </c:extLst>
            </c:dLbl>
            <c:dLbl>
              <c:idx val="2"/>
              <c:layout>
                <c:manualLayout>
                  <c:x val="-2.341119013411893E-2"/>
                  <c:y val="-6.627302922536226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DC-4EB5-81B0-0EB66E4F1633}"/>
                </c:ext>
              </c:extLst>
            </c:dLbl>
            <c:dLbl>
              <c:idx val="3"/>
              <c:layout>
                <c:manualLayout>
                  <c:x val="-3.2190386434413527E-2"/>
                  <c:y val="5.5227524354468545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DC-4EB5-81B0-0EB66E4F1633}"/>
                </c:ext>
              </c:extLst>
            </c:dLbl>
            <c:dLbl>
              <c:idx val="4"/>
              <c:layout>
                <c:manualLayout>
                  <c:x val="8.193916546941625E-2"/>
                  <c:y val="5.522752435446851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2DC-4EB5-81B0-0EB66E4F1633}"/>
                </c:ext>
              </c:extLst>
            </c:dLbl>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GT 1</c:v>
                </c:pt>
                <c:pt idx="1">
                  <c:v>GT 2</c:v>
                </c:pt>
                <c:pt idx="2">
                  <c:v>GT 3</c:v>
                </c:pt>
                <c:pt idx="3">
                  <c:v>GT 4–6</c:v>
                </c:pt>
                <c:pt idx="4">
                  <c:v>GT unknown</c:v>
                </c:pt>
              </c:strCache>
            </c:strRef>
          </c:cat>
          <c:val>
            <c:numRef>
              <c:f>Sheet1!$B$2:$B$6</c:f>
              <c:numCache>
                <c:formatCode>0.00%</c:formatCode>
                <c:ptCount val="5"/>
                <c:pt idx="0">
                  <c:v>0.3</c:v>
                </c:pt>
                <c:pt idx="1">
                  <c:v>0.30199999999999999</c:v>
                </c:pt>
                <c:pt idx="2">
                  <c:v>0.33200000000000002</c:v>
                </c:pt>
                <c:pt idx="3" formatCode="0%">
                  <c:v>5.8000000000000003E-2</c:v>
                </c:pt>
                <c:pt idx="4">
                  <c:v>8.0000000000000002E-3</c:v>
                </c:pt>
              </c:numCache>
            </c:numRef>
          </c:val>
          <c:extLst>
            <c:ext xmlns:c16="http://schemas.microsoft.com/office/drawing/2014/chart" uri="{C3380CC4-5D6E-409C-BE32-E72D297353CC}">
              <c16:uniqueId val="{0000000A-72DC-4EB5-81B0-0EB66E4F163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3"/>
            <c:invertIfNegative val="0"/>
            <c:bubble3D val="0"/>
            <c:spPr>
              <a:solidFill>
                <a:schemeClr val="accent1"/>
              </a:solidFill>
              <a:ln>
                <a:noFill/>
              </a:ln>
              <a:effectLst/>
            </c:spPr>
            <c:extLst>
              <c:ext xmlns:c16="http://schemas.microsoft.com/office/drawing/2014/chart" uri="{C3380CC4-5D6E-409C-BE32-E72D297353CC}">
                <c16:uniqueId val="{00000001-3DF0-4950-990C-1520A0646EF9}"/>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3DF0-4950-990C-1520A0646EF9}"/>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3DF0-4950-990C-1520A0646EF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GT 1</c:v>
                </c:pt>
                <c:pt idx="1">
                  <c:v>GT 2</c:v>
                </c:pt>
                <c:pt idx="2">
                  <c:v>GT 3</c:v>
                </c:pt>
                <c:pt idx="3">
                  <c:v>GT 4</c:v>
                </c:pt>
                <c:pt idx="4">
                  <c:v>GT 5-6</c:v>
                </c:pt>
                <c:pt idx="5">
                  <c:v>Mix/
unk</c:v>
                </c:pt>
              </c:strCache>
            </c:strRef>
          </c:cat>
          <c:val>
            <c:numRef>
              <c:f>Sheet1!$B$2:$B$7</c:f>
              <c:numCache>
                <c:formatCode>General</c:formatCode>
                <c:ptCount val="6"/>
                <c:pt idx="0">
                  <c:v>98.8</c:v>
                </c:pt>
                <c:pt idx="1">
                  <c:v>98.8</c:v>
                </c:pt>
                <c:pt idx="2">
                  <c:v>97.6</c:v>
                </c:pt>
                <c:pt idx="3">
                  <c:v>99.6</c:v>
                </c:pt>
                <c:pt idx="4">
                  <c:v>98.5</c:v>
                </c:pt>
                <c:pt idx="5">
                  <c:v>100</c:v>
                </c:pt>
              </c:numCache>
            </c:numRef>
          </c:val>
          <c:extLst>
            <c:ext xmlns:c16="http://schemas.microsoft.com/office/drawing/2014/chart" uri="{C3380CC4-5D6E-409C-BE32-E72D297353CC}">
              <c16:uniqueId val="{00000006-3DF0-4950-990C-1520A0646EF9}"/>
            </c:ext>
          </c:extLst>
        </c:ser>
        <c:dLbls>
          <c:showLegendKey val="0"/>
          <c:showVal val="0"/>
          <c:showCatName val="0"/>
          <c:showSerName val="0"/>
          <c:showPercent val="0"/>
          <c:showBubbleSize val="0"/>
        </c:dLbls>
        <c:gapWidth val="48"/>
        <c:overlap val="-27"/>
        <c:axId val="649943536"/>
        <c:axId val="649943864"/>
      </c:barChart>
      <c:catAx>
        <c:axId val="64994353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9943864"/>
        <c:crosses val="autoZero"/>
        <c:auto val="1"/>
        <c:lblAlgn val="ctr"/>
        <c:lblOffset val="100"/>
        <c:noMultiLvlLbl val="0"/>
      </c:catAx>
      <c:valAx>
        <c:axId val="649943864"/>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6499435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3"/>
            <c:invertIfNegative val="0"/>
            <c:bubble3D val="0"/>
            <c:spPr>
              <a:solidFill>
                <a:schemeClr val="accent1"/>
              </a:solidFill>
              <a:ln>
                <a:noFill/>
              </a:ln>
              <a:effectLst/>
            </c:spPr>
            <c:extLst>
              <c:ext xmlns:c16="http://schemas.microsoft.com/office/drawing/2014/chart" uri="{C3380CC4-5D6E-409C-BE32-E72D297353CC}">
                <c16:uniqueId val="{00000001-9D36-45FA-BF33-9C33CCD753E4}"/>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9D36-45FA-BF33-9C33CCD753E4}"/>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9D36-45FA-BF33-9C33CCD753E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F0-F2</c:v>
                </c:pt>
                <c:pt idx="1">
                  <c:v>F3</c:v>
                </c:pt>
                <c:pt idx="2">
                  <c:v>F4</c:v>
                </c:pt>
                <c:pt idx="3">
                  <c:v>None†</c:v>
                </c:pt>
                <c:pt idx="4">
                  <c:v>Unk</c:v>
                </c:pt>
              </c:strCache>
            </c:strRef>
          </c:cat>
          <c:val>
            <c:numRef>
              <c:f>Sheet1!$B$2:$B$6</c:f>
              <c:numCache>
                <c:formatCode>General</c:formatCode>
                <c:ptCount val="5"/>
                <c:pt idx="0">
                  <c:v>98.9</c:v>
                </c:pt>
                <c:pt idx="1">
                  <c:v>98.7</c:v>
                </c:pt>
                <c:pt idx="2">
                  <c:v>97.6</c:v>
                </c:pt>
                <c:pt idx="3">
                  <c:v>97.2</c:v>
                </c:pt>
                <c:pt idx="4">
                  <c:v>100</c:v>
                </c:pt>
              </c:numCache>
            </c:numRef>
          </c:val>
          <c:extLst>
            <c:ext xmlns:c16="http://schemas.microsoft.com/office/drawing/2014/chart" uri="{C3380CC4-5D6E-409C-BE32-E72D297353CC}">
              <c16:uniqueId val="{00000006-9D36-45FA-BF33-9C33CCD753E4}"/>
            </c:ext>
          </c:extLst>
        </c:ser>
        <c:dLbls>
          <c:showLegendKey val="0"/>
          <c:showVal val="0"/>
          <c:showCatName val="0"/>
          <c:showSerName val="0"/>
          <c:showPercent val="0"/>
          <c:showBubbleSize val="0"/>
        </c:dLbls>
        <c:gapWidth val="48"/>
        <c:overlap val="-27"/>
        <c:axId val="649943536"/>
        <c:axId val="649943864"/>
      </c:barChart>
      <c:catAx>
        <c:axId val="64994353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49943864"/>
        <c:crosses val="autoZero"/>
        <c:auto val="1"/>
        <c:lblAlgn val="ctr"/>
        <c:lblOffset val="100"/>
        <c:noMultiLvlLbl val="0"/>
      </c:catAx>
      <c:valAx>
        <c:axId val="649943864"/>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64994353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600" dirty="0">
                <a:solidFill>
                  <a:schemeClr val="tx1"/>
                </a:solidFill>
              </a:rPr>
              <a:t>Mean</a:t>
            </a:r>
            <a:r>
              <a:rPr lang="en-GB" sz="1600" baseline="0" dirty="0">
                <a:solidFill>
                  <a:schemeClr val="tx1"/>
                </a:solidFill>
              </a:rPr>
              <a:t> PCS</a:t>
            </a:r>
            <a:endParaRPr lang="en-GB" sz="1600" dirty="0">
              <a:solidFill>
                <a:schemeClr val="tx1"/>
              </a:solidFill>
            </a:endParaRPr>
          </a:p>
        </c:rich>
      </c:tx>
      <c:layout>
        <c:manualLayout>
          <c:xMode val="edge"/>
          <c:yMode val="edge"/>
          <c:x val="0.3813288987923823"/>
          <c:y val="6.071361246734548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827746881815866"/>
          <c:y val="0.1451953233786078"/>
          <c:w val="0.55891739290536391"/>
          <c:h val="0.75354353032397192"/>
        </c:manualLayout>
      </c:layout>
      <c:lineChart>
        <c:grouping val="standard"/>
        <c:varyColors val="0"/>
        <c:ser>
          <c:idx val="0"/>
          <c:order val="0"/>
          <c:tx>
            <c:strRef>
              <c:f>Sheet1!$B$1</c:f>
              <c:strCache>
                <c:ptCount val="1"/>
                <c:pt idx="0">
                  <c:v>No Key Comorbs (N = 98) </c:v>
                </c:pt>
              </c:strCache>
            </c:strRef>
          </c:tx>
          <c:spPr>
            <a:ln w="28575" cap="rnd">
              <a:solidFill>
                <a:schemeClr val="accent5">
                  <a:lumMod val="25000"/>
                </a:schemeClr>
              </a:solidFill>
              <a:round/>
            </a:ln>
            <a:effectLst/>
          </c:spPr>
          <c:marker>
            <c:symbol val="circle"/>
            <c:size val="5"/>
            <c:spPr>
              <a:solidFill>
                <a:schemeClr val="accent5">
                  <a:lumMod val="25000"/>
                </a:schemeClr>
              </a:solidFill>
              <a:ln w="9525">
                <a:solidFill>
                  <a:schemeClr val="accent5">
                    <a:lumMod val="25000"/>
                  </a:schemeClr>
                </a:solidFill>
              </a:ln>
              <a:effectLst/>
            </c:spPr>
          </c:marker>
          <c:cat>
            <c:strRef>
              <c:f>Sheet1!$A$2:$A$4</c:f>
              <c:strCache>
                <c:ptCount val="3"/>
                <c:pt idx="0">
                  <c:v>BL</c:v>
                </c:pt>
                <c:pt idx="1">
                  <c:v>EOT</c:v>
                </c:pt>
                <c:pt idx="2">
                  <c:v>PTW12</c:v>
                </c:pt>
              </c:strCache>
            </c:strRef>
          </c:cat>
          <c:val>
            <c:numRef>
              <c:f>Sheet1!$B$2:$B$4</c:f>
              <c:numCache>
                <c:formatCode>General</c:formatCode>
                <c:ptCount val="3"/>
                <c:pt idx="0">
                  <c:v>51</c:v>
                </c:pt>
                <c:pt idx="1">
                  <c:v>51.2</c:v>
                </c:pt>
                <c:pt idx="2">
                  <c:v>51.8</c:v>
                </c:pt>
              </c:numCache>
            </c:numRef>
          </c:val>
          <c:smooth val="0"/>
          <c:extLst>
            <c:ext xmlns:c16="http://schemas.microsoft.com/office/drawing/2014/chart" uri="{C3380CC4-5D6E-409C-BE32-E72D297353CC}">
              <c16:uniqueId val="{00000000-BE2F-4497-8BEA-999A7CD066B3}"/>
            </c:ext>
          </c:extLst>
        </c:ser>
        <c:ser>
          <c:idx val="1"/>
          <c:order val="1"/>
          <c:tx>
            <c:strRef>
              <c:f>Sheet1!$C$1</c:f>
              <c:strCache>
                <c:ptCount val="1"/>
                <c:pt idx="0">
                  <c:v>OST (N = 39)</c:v>
                </c:pt>
              </c:strCache>
            </c:strRef>
          </c:tx>
          <c:spPr>
            <a:ln w="28575" cap="rnd">
              <a:solidFill>
                <a:srgbClr val="BF57D6"/>
              </a:solidFill>
              <a:round/>
            </a:ln>
            <a:effectLst/>
          </c:spPr>
          <c:marker>
            <c:symbol val="circle"/>
            <c:size val="5"/>
            <c:spPr>
              <a:solidFill>
                <a:srgbClr val="BF57D6"/>
              </a:solidFill>
              <a:ln w="9525">
                <a:solidFill>
                  <a:srgbClr val="BF57D6"/>
                </a:solidFill>
              </a:ln>
              <a:effectLst/>
            </c:spPr>
          </c:marker>
          <c:cat>
            <c:strRef>
              <c:f>Sheet1!$A$2:$A$4</c:f>
              <c:strCache>
                <c:ptCount val="3"/>
                <c:pt idx="0">
                  <c:v>BL</c:v>
                </c:pt>
                <c:pt idx="1">
                  <c:v>EOT</c:v>
                </c:pt>
                <c:pt idx="2">
                  <c:v>PTW12</c:v>
                </c:pt>
              </c:strCache>
            </c:strRef>
          </c:cat>
          <c:val>
            <c:numRef>
              <c:f>Sheet1!$C$2:$C$4</c:f>
              <c:numCache>
                <c:formatCode>General</c:formatCode>
                <c:ptCount val="3"/>
                <c:pt idx="0">
                  <c:v>49</c:v>
                </c:pt>
                <c:pt idx="1">
                  <c:v>52.4</c:v>
                </c:pt>
                <c:pt idx="2">
                  <c:v>52.7</c:v>
                </c:pt>
              </c:numCache>
            </c:numRef>
          </c:val>
          <c:smooth val="0"/>
          <c:extLst>
            <c:ext xmlns:c16="http://schemas.microsoft.com/office/drawing/2014/chart" uri="{C3380CC4-5D6E-409C-BE32-E72D297353CC}">
              <c16:uniqueId val="{00000001-BE2F-4497-8BEA-999A7CD066B3}"/>
            </c:ext>
          </c:extLst>
        </c:ser>
        <c:ser>
          <c:idx val="2"/>
          <c:order val="2"/>
          <c:tx>
            <c:strRef>
              <c:f>Sheet1!$D$1</c:f>
              <c:strCache>
                <c:ptCount val="1"/>
                <c:pt idx="0">
                  <c:v>Psych (N = 30)</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strRef>
              <c:f>Sheet1!$A$2:$A$4</c:f>
              <c:strCache>
                <c:ptCount val="3"/>
                <c:pt idx="0">
                  <c:v>BL</c:v>
                </c:pt>
                <c:pt idx="1">
                  <c:v>EOT</c:v>
                </c:pt>
                <c:pt idx="2">
                  <c:v>PTW12</c:v>
                </c:pt>
              </c:strCache>
            </c:strRef>
          </c:cat>
          <c:val>
            <c:numRef>
              <c:f>Sheet1!$D$2:$D$4</c:f>
              <c:numCache>
                <c:formatCode>General</c:formatCode>
                <c:ptCount val="3"/>
                <c:pt idx="0">
                  <c:v>49</c:v>
                </c:pt>
                <c:pt idx="1">
                  <c:v>52.4</c:v>
                </c:pt>
                <c:pt idx="2">
                  <c:v>52</c:v>
                </c:pt>
              </c:numCache>
            </c:numRef>
          </c:val>
          <c:smooth val="0"/>
          <c:extLst>
            <c:ext xmlns:c16="http://schemas.microsoft.com/office/drawing/2014/chart" uri="{C3380CC4-5D6E-409C-BE32-E72D297353CC}">
              <c16:uniqueId val="{00000002-BE2F-4497-8BEA-999A7CD066B3}"/>
            </c:ext>
          </c:extLst>
        </c:ser>
        <c:ser>
          <c:idx val="3"/>
          <c:order val="3"/>
          <c:tx>
            <c:strRef>
              <c:f>Sheet1!$E$1</c:f>
              <c:strCache>
                <c:ptCount val="1"/>
                <c:pt idx="0">
                  <c:v>Alcohol (N = 19)</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Sheet1!$A$2:$A$4</c:f>
              <c:strCache>
                <c:ptCount val="3"/>
                <c:pt idx="0">
                  <c:v>BL</c:v>
                </c:pt>
                <c:pt idx="1">
                  <c:v>EOT</c:v>
                </c:pt>
                <c:pt idx="2">
                  <c:v>PTW12</c:v>
                </c:pt>
              </c:strCache>
            </c:strRef>
          </c:cat>
          <c:val>
            <c:numRef>
              <c:f>Sheet1!$E$2:$E$4</c:f>
              <c:numCache>
                <c:formatCode>General</c:formatCode>
                <c:ptCount val="3"/>
                <c:pt idx="0">
                  <c:v>49</c:v>
                </c:pt>
                <c:pt idx="1">
                  <c:v>50.4</c:v>
                </c:pt>
                <c:pt idx="2">
                  <c:v>51.1</c:v>
                </c:pt>
              </c:numCache>
            </c:numRef>
          </c:val>
          <c:smooth val="0"/>
          <c:extLst>
            <c:ext xmlns:c16="http://schemas.microsoft.com/office/drawing/2014/chart" uri="{C3380CC4-5D6E-409C-BE32-E72D297353CC}">
              <c16:uniqueId val="{00000003-BE2F-4497-8BEA-999A7CD066B3}"/>
            </c:ext>
          </c:extLst>
        </c:ser>
        <c:ser>
          <c:idx val="4"/>
          <c:order val="4"/>
          <c:tx>
            <c:strRef>
              <c:f>Sheet1!$F$1</c:f>
              <c:strCache>
                <c:ptCount val="1"/>
                <c:pt idx="0">
                  <c:v>HIV (N = 18)</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Sheet1!$A$2:$A$4</c:f>
              <c:strCache>
                <c:ptCount val="3"/>
                <c:pt idx="0">
                  <c:v>BL</c:v>
                </c:pt>
                <c:pt idx="1">
                  <c:v>EOT</c:v>
                </c:pt>
                <c:pt idx="2">
                  <c:v>PTW12</c:v>
                </c:pt>
              </c:strCache>
            </c:strRef>
          </c:cat>
          <c:val>
            <c:numRef>
              <c:f>Sheet1!$F$2:$F$4</c:f>
              <c:numCache>
                <c:formatCode>General</c:formatCode>
                <c:ptCount val="3"/>
                <c:pt idx="0">
                  <c:v>53</c:v>
                </c:pt>
                <c:pt idx="1">
                  <c:v>53.9</c:v>
                </c:pt>
                <c:pt idx="2">
                  <c:v>54</c:v>
                </c:pt>
              </c:numCache>
            </c:numRef>
          </c:val>
          <c:smooth val="0"/>
          <c:extLst>
            <c:ext xmlns:c16="http://schemas.microsoft.com/office/drawing/2014/chart" uri="{C3380CC4-5D6E-409C-BE32-E72D297353CC}">
              <c16:uniqueId val="{00000004-BE2F-4497-8BEA-999A7CD066B3}"/>
            </c:ext>
          </c:extLst>
        </c:ser>
        <c:dLbls>
          <c:showLegendKey val="0"/>
          <c:showVal val="0"/>
          <c:showCatName val="0"/>
          <c:showSerName val="0"/>
          <c:showPercent val="0"/>
          <c:showBubbleSize val="0"/>
        </c:dLbls>
        <c:marker val="1"/>
        <c:smooth val="0"/>
        <c:axId val="204665984"/>
        <c:axId val="204667904"/>
      </c:lineChart>
      <c:catAx>
        <c:axId val="2046659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4667904"/>
        <c:crosses val="autoZero"/>
        <c:auto val="1"/>
        <c:lblAlgn val="ctr"/>
        <c:lblOffset val="100"/>
        <c:noMultiLvlLbl val="0"/>
      </c:catAx>
      <c:valAx>
        <c:axId val="204667904"/>
        <c:scaling>
          <c:orientation val="minMax"/>
          <c:min val="4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a:solidFill>
                      <a:schemeClr val="tx1"/>
                    </a:solidFill>
                  </a:rPr>
                  <a:t>Mean</a:t>
                </a:r>
                <a:r>
                  <a:rPr lang="en-GB" sz="1400" baseline="0">
                    <a:solidFill>
                      <a:schemeClr val="tx1"/>
                    </a:solidFill>
                  </a:rPr>
                  <a:t> Score</a:t>
                </a:r>
                <a:endParaRPr lang="en-GB" sz="1400">
                  <a:solidFill>
                    <a:schemeClr val="tx1"/>
                  </a:solidFill>
                </a:endParaRPr>
              </a:p>
            </c:rich>
          </c:tx>
          <c:layout>
            <c:manualLayout>
              <c:xMode val="edge"/>
              <c:yMode val="edge"/>
              <c:x val="1.4989000198279688E-2"/>
              <c:y val="0.3870855859986115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46659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600" dirty="0">
                <a:solidFill>
                  <a:schemeClr val="tx1"/>
                </a:solidFill>
              </a:rPr>
              <a:t>Mean</a:t>
            </a:r>
            <a:r>
              <a:rPr lang="en-GB" sz="1600" baseline="0" dirty="0">
                <a:solidFill>
                  <a:schemeClr val="tx1"/>
                </a:solidFill>
              </a:rPr>
              <a:t> MCS</a:t>
            </a:r>
            <a:endParaRPr lang="en-GB" sz="1600" dirty="0">
              <a:solidFill>
                <a:schemeClr val="tx1"/>
              </a:solidFill>
            </a:endParaRPr>
          </a:p>
        </c:rich>
      </c:tx>
      <c:layout>
        <c:manualLayout>
          <c:xMode val="edge"/>
          <c:yMode val="edge"/>
          <c:x val="0.45327609974412481"/>
          <c:y val="6.071361246734548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1116527084061152"/>
          <c:y val="0.14519529353591004"/>
          <c:w val="0.55292179282605203"/>
          <c:h val="0.75354353032397192"/>
        </c:manualLayout>
      </c:layout>
      <c:lineChart>
        <c:grouping val="standard"/>
        <c:varyColors val="0"/>
        <c:ser>
          <c:idx val="0"/>
          <c:order val="0"/>
          <c:tx>
            <c:strRef>
              <c:f>Sheet1!$B$1</c:f>
              <c:strCache>
                <c:ptCount val="1"/>
                <c:pt idx="0">
                  <c:v>No Key Comorbs (N = 98)</c:v>
                </c:pt>
              </c:strCache>
            </c:strRef>
          </c:tx>
          <c:spPr>
            <a:ln w="28575" cap="rnd">
              <a:solidFill>
                <a:schemeClr val="accent5">
                  <a:lumMod val="25000"/>
                </a:schemeClr>
              </a:solidFill>
              <a:round/>
            </a:ln>
            <a:effectLst/>
          </c:spPr>
          <c:marker>
            <c:symbol val="circle"/>
            <c:size val="5"/>
            <c:spPr>
              <a:solidFill>
                <a:schemeClr val="accent5">
                  <a:lumMod val="25000"/>
                </a:schemeClr>
              </a:solidFill>
              <a:ln w="9525">
                <a:solidFill>
                  <a:schemeClr val="accent5">
                    <a:lumMod val="25000"/>
                  </a:schemeClr>
                </a:solidFill>
              </a:ln>
              <a:effectLst/>
            </c:spPr>
          </c:marker>
          <c:cat>
            <c:strRef>
              <c:f>Sheet1!$A$2:$A$4</c:f>
              <c:strCache>
                <c:ptCount val="3"/>
                <c:pt idx="0">
                  <c:v>BL</c:v>
                </c:pt>
                <c:pt idx="1">
                  <c:v>EOT</c:v>
                </c:pt>
                <c:pt idx="2">
                  <c:v>PTW12</c:v>
                </c:pt>
              </c:strCache>
            </c:strRef>
          </c:cat>
          <c:val>
            <c:numRef>
              <c:f>Sheet1!$B$2:$B$4</c:f>
              <c:numCache>
                <c:formatCode>General</c:formatCode>
                <c:ptCount val="3"/>
                <c:pt idx="0">
                  <c:v>43</c:v>
                </c:pt>
                <c:pt idx="1">
                  <c:v>45.1</c:v>
                </c:pt>
                <c:pt idx="2">
                  <c:v>47.6</c:v>
                </c:pt>
              </c:numCache>
            </c:numRef>
          </c:val>
          <c:smooth val="0"/>
          <c:extLst>
            <c:ext xmlns:c16="http://schemas.microsoft.com/office/drawing/2014/chart" uri="{C3380CC4-5D6E-409C-BE32-E72D297353CC}">
              <c16:uniqueId val="{00000000-761B-4CF4-B3BF-982E256EAADE}"/>
            </c:ext>
          </c:extLst>
        </c:ser>
        <c:ser>
          <c:idx val="1"/>
          <c:order val="1"/>
          <c:tx>
            <c:strRef>
              <c:f>Sheet1!$C$1</c:f>
              <c:strCache>
                <c:ptCount val="1"/>
                <c:pt idx="0">
                  <c:v>OST (N = 39)</c:v>
                </c:pt>
              </c:strCache>
            </c:strRef>
          </c:tx>
          <c:spPr>
            <a:ln w="28575" cap="rnd">
              <a:solidFill>
                <a:srgbClr val="BF57D6"/>
              </a:solidFill>
              <a:round/>
            </a:ln>
            <a:effectLst/>
          </c:spPr>
          <c:marker>
            <c:symbol val="circle"/>
            <c:size val="5"/>
            <c:spPr>
              <a:solidFill>
                <a:srgbClr val="BF57D6"/>
              </a:solidFill>
              <a:ln w="9525">
                <a:solidFill>
                  <a:srgbClr val="BF57D6"/>
                </a:solidFill>
              </a:ln>
              <a:effectLst/>
            </c:spPr>
          </c:marker>
          <c:cat>
            <c:strRef>
              <c:f>Sheet1!$A$2:$A$4</c:f>
              <c:strCache>
                <c:ptCount val="3"/>
                <c:pt idx="0">
                  <c:v>BL</c:v>
                </c:pt>
                <c:pt idx="1">
                  <c:v>EOT</c:v>
                </c:pt>
                <c:pt idx="2">
                  <c:v>PTW12</c:v>
                </c:pt>
              </c:strCache>
            </c:strRef>
          </c:cat>
          <c:val>
            <c:numRef>
              <c:f>Sheet1!$C$2:$C$4</c:f>
              <c:numCache>
                <c:formatCode>General</c:formatCode>
                <c:ptCount val="3"/>
                <c:pt idx="0">
                  <c:v>37</c:v>
                </c:pt>
                <c:pt idx="1">
                  <c:v>43</c:v>
                </c:pt>
                <c:pt idx="2">
                  <c:v>43.9</c:v>
                </c:pt>
              </c:numCache>
            </c:numRef>
          </c:val>
          <c:smooth val="0"/>
          <c:extLst>
            <c:ext xmlns:c16="http://schemas.microsoft.com/office/drawing/2014/chart" uri="{C3380CC4-5D6E-409C-BE32-E72D297353CC}">
              <c16:uniqueId val="{00000001-761B-4CF4-B3BF-982E256EAADE}"/>
            </c:ext>
          </c:extLst>
        </c:ser>
        <c:ser>
          <c:idx val="2"/>
          <c:order val="2"/>
          <c:tx>
            <c:strRef>
              <c:f>Sheet1!$D$1</c:f>
              <c:strCache>
                <c:ptCount val="1"/>
                <c:pt idx="0">
                  <c:v>Psych (N = 30)</c:v>
                </c:pt>
              </c:strCache>
            </c:strRef>
          </c:tx>
          <c:spPr>
            <a:ln w="28575" cap="rnd">
              <a:solidFill>
                <a:srgbClr val="00B0F0"/>
              </a:solidFill>
              <a:round/>
            </a:ln>
            <a:effectLst/>
          </c:spPr>
          <c:marker>
            <c:symbol val="circle"/>
            <c:size val="5"/>
            <c:spPr>
              <a:solidFill>
                <a:srgbClr val="25C6FF"/>
              </a:solidFill>
              <a:ln w="9525">
                <a:solidFill>
                  <a:srgbClr val="00B0F0"/>
                </a:solidFill>
              </a:ln>
              <a:effectLst/>
            </c:spPr>
          </c:marker>
          <c:cat>
            <c:strRef>
              <c:f>Sheet1!$A$2:$A$4</c:f>
              <c:strCache>
                <c:ptCount val="3"/>
                <c:pt idx="0">
                  <c:v>BL</c:v>
                </c:pt>
                <c:pt idx="1">
                  <c:v>EOT</c:v>
                </c:pt>
                <c:pt idx="2">
                  <c:v>PTW12</c:v>
                </c:pt>
              </c:strCache>
            </c:strRef>
          </c:cat>
          <c:val>
            <c:numRef>
              <c:f>Sheet1!$D$2:$D$4</c:f>
              <c:numCache>
                <c:formatCode>General</c:formatCode>
                <c:ptCount val="3"/>
                <c:pt idx="0">
                  <c:v>36</c:v>
                </c:pt>
                <c:pt idx="1">
                  <c:v>39.700000000000003</c:v>
                </c:pt>
                <c:pt idx="2">
                  <c:v>41.4</c:v>
                </c:pt>
              </c:numCache>
            </c:numRef>
          </c:val>
          <c:smooth val="0"/>
          <c:extLst>
            <c:ext xmlns:c16="http://schemas.microsoft.com/office/drawing/2014/chart" uri="{C3380CC4-5D6E-409C-BE32-E72D297353CC}">
              <c16:uniqueId val="{00000002-761B-4CF4-B3BF-982E256EAADE}"/>
            </c:ext>
          </c:extLst>
        </c:ser>
        <c:ser>
          <c:idx val="3"/>
          <c:order val="3"/>
          <c:tx>
            <c:strRef>
              <c:f>Sheet1!$E$1</c:f>
              <c:strCache>
                <c:ptCount val="1"/>
                <c:pt idx="0">
                  <c:v>Alcohol (N = 19)</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Sheet1!$A$2:$A$4</c:f>
              <c:strCache>
                <c:ptCount val="3"/>
                <c:pt idx="0">
                  <c:v>BL</c:v>
                </c:pt>
                <c:pt idx="1">
                  <c:v>EOT</c:v>
                </c:pt>
                <c:pt idx="2">
                  <c:v>PTW12</c:v>
                </c:pt>
              </c:strCache>
            </c:strRef>
          </c:cat>
          <c:val>
            <c:numRef>
              <c:f>Sheet1!$E$2:$E$4</c:f>
              <c:numCache>
                <c:formatCode>General</c:formatCode>
                <c:ptCount val="3"/>
                <c:pt idx="0">
                  <c:v>38</c:v>
                </c:pt>
                <c:pt idx="1">
                  <c:v>43.1</c:v>
                </c:pt>
                <c:pt idx="2">
                  <c:v>39.4</c:v>
                </c:pt>
              </c:numCache>
            </c:numRef>
          </c:val>
          <c:smooth val="0"/>
          <c:extLst>
            <c:ext xmlns:c16="http://schemas.microsoft.com/office/drawing/2014/chart" uri="{C3380CC4-5D6E-409C-BE32-E72D297353CC}">
              <c16:uniqueId val="{00000003-761B-4CF4-B3BF-982E256EAADE}"/>
            </c:ext>
          </c:extLst>
        </c:ser>
        <c:ser>
          <c:idx val="4"/>
          <c:order val="4"/>
          <c:tx>
            <c:strRef>
              <c:f>Sheet1!$F$1</c:f>
              <c:strCache>
                <c:ptCount val="1"/>
                <c:pt idx="0">
                  <c:v>HIV (N = 18)</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Sheet1!$A$2:$A$4</c:f>
              <c:strCache>
                <c:ptCount val="3"/>
                <c:pt idx="0">
                  <c:v>BL</c:v>
                </c:pt>
                <c:pt idx="1">
                  <c:v>EOT</c:v>
                </c:pt>
                <c:pt idx="2">
                  <c:v>PTW12</c:v>
                </c:pt>
              </c:strCache>
            </c:strRef>
          </c:cat>
          <c:val>
            <c:numRef>
              <c:f>Sheet1!$F$2:$F$4</c:f>
              <c:numCache>
                <c:formatCode>General</c:formatCode>
                <c:ptCount val="3"/>
                <c:pt idx="0">
                  <c:v>44</c:v>
                </c:pt>
                <c:pt idx="1">
                  <c:v>44.8</c:v>
                </c:pt>
                <c:pt idx="2">
                  <c:v>48.9</c:v>
                </c:pt>
              </c:numCache>
            </c:numRef>
          </c:val>
          <c:smooth val="0"/>
          <c:extLst>
            <c:ext xmlns:c16="http://schemas.microsoft.com/office/drawing/2014/chart" uri="{C3380CC4-5D6E-409C-BE32-E72D297353CC}">
              <c16:uniqueId val="{00000004-761B-4CF4-B3BF-982E256EAADE}"/>
            </c:ext>
          </c:extLst>
        </c:ser>
        <c:dLbls>
          <c:showLegendKey val="0"/>
          <c:showVal val="0"/>
          <c:showCatName val="0"/>
          <c:showSerName val="0"/>
          <c:showPercent val="0"/>
          <c:showBubbleSize val="0"/>
        </c:dLbls>
        <c:marker val="1"/>
        <c:smooth val="0"/>
        <c:axId val="243823360"/>
        <c:axId val="243825280"/>
      </c:lineChart>
      <c:catAx>
        <c:axId val="2438233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43825280"/>
        <c:crosses val="autoZero"/>
        <c:auto val="1"/>
        <c:lblAlgn val="ctr"/>
        <c:lblOffset val="100"/>
        <c:noMultiLvlLbl val="0"/>
      </c:catAx>
      <c:valAx>
        <c:axId val="243825280"/>
        <c:scaling>
          <c:orientation val="minMax"/>
          <c:min val="34"/>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438233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Lbls>
            <c:dLbl>
              <c:idx val="1"/>
              <c:tx>
                <c:rich>
                  <a:bodyPr/>
                  <a:lstStyle/>
                  <a:p>
                    <a:fld id="{65A0661E-1A4A-4AE5-9A36-DEE0B65B1B0C}" type="VALUE">
                      <a:rPr lang="en-US" b="0" dirty="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91A-4D04-AFA0-13E5C0E64AC6}"/>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Tested</c:v>
                </c:pt>
                <c:pt idx="1">
                  <c:v>HCV RNA+</c:v>
                </c:pt>
                <c:pt idx="2">
                  <c:v>Assessed with TE</c:v>
                </c:pt>
                <c:pt idx="3">
                  <c:v>Initiated treatment</c:v>
                </c:pt>
              </c:strCache>
            </c:strRef>
          </c:cat>
          <c:val>
            <c:numRef>
              <c:f>Sheet1!$B$2:$B$5</c:f>
              <c:numCache>
                <c:formatCode>General</c:formatCode>
                <c:ptCount val="4"/>
                <c:pt idx="0">
                  <c:v>617</c:v>
                </c:pt>
                <c:pt idx="1">
                  <c:v>403</c:v>
                </c:pt>
                <c:pt idx="2">
                  <c:v>329</c:v>
                </c:pt>
                <c:pt idx="3">
                  <c:v>261</c:v>
                </c:pt>
              </c:numCache>
            </c:numRef>
          </c:val>
          <c:extLst>
            <c:ext xmlns:c16="http://schemas.microsoft.com/office/drawing/2014/chart" uri="{C3380CC4-5D6E-409C-BE32-E72D297353CC}">
              <c16:uniqueId val="{00000000-A42A-4406-AFB2-7F4D398562FD}"/>
            </c:ext>
          </c:extLst>
        </c:ser>
        <c:dLbls>
          <c:showLegendKey val="0"/>
          <c:showVal val="0"/>
          <c:showCatName val="0"/>
          <c:showSerName val="0"/>
          <c:showPercent val="0"/>
          <c:showBubbleSize val="0"/>
        </c:dLbls>
        <c:gapWidth val="143"/>
        <c:overlap val="100"/>
        <c:axId val="319470736"/>
        <c:axId val="319471064"/>
      </c:barChart>
      <c:catAx>
        <c:axId val="31947073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9471064"/>
        <c:crosses val="autoZero"/>
        <c:auto val="1"/>
        <c:lblAlgn val="ctr"/>
        <c:lblOffset val="100"/>
        <c:noMultiLvlLbl val="0"/>
      </c:catAx>
      <c:valAx>
        <c:axId val="31947106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1947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02314090813019"/>
          <c:y val="9.5202937563703835E-2"/>
          <c:w val="0.58486690912680428"/>
          <c:h val="0.7786918812320446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3-A2C5-43B9-959A-44350E5D2E84}"/>
              </c:ext>
            </c:extLst>
          </c:dPt>
          <c:dPt>
            <c:idx val="1"/>
            <c:invertIfNegative val="0"/>
            <c:bubble3D val="0"/>
            <c:spPr>
              <a:solidFill>
                <a:schemeClr val="tx2"/>
              </a:solidFill>
              <a:ln>
                <a:noFill/>
              </a:ln>
              <a:effectLst/>
            </c:spPr>
            <c:extLst>
              <c:ext xmlns:c16="http://schemas.microsoft.com/office/drawing/2014/chart" uri="{C3380CC4-5D6E-409C-BE32-E72D297353CC}">
                <c16:uniqueId val="{00000004-A2C5-43B9-959A-44350E5D2E84}"/>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ITT analysis</c:v>
                </c:pt>
                <c:pt idx="1">
                  <c:v>Observed analysis</c:v>
                </c:pt>
              </c:strCache>
            </c:strRef>
          </c:cat>
          <c:val>
            <c:numRef>
              <c:f>Sheet1!$B$2:$B$3</c:f>
              <c:numCache>
                <c:formatCode>General</c:formatCode>
                <c:ptCount val="2"/>
                <c:pt idx="0">
                  <c:v>77</c:v>
                </c:pt>
                <c:pt idx="1">
                  <c:v>98</c:v>
                </c:pt>
              </c:numCache>
            </c:numRef>
          </c:val>
          <c:extLst>
            <c:ext xmlns:c16="http://schemas.microsoft.com/office/drawing/2014/chart" uri="{C3380CC4-5D6E-409C-BE32-E72D297353CC}">
              <c16:uniqueId val="{00000000-A2C5-43B9-959A-44350E5D2E84}"/>
            </c:ext>
          </c:extLst>
        </c:ser>
        <c:dLbls>
          <c:showLegendKey val="0"/>
          <c:showVal val="0"/>
          <c:showCatName val="0"/>
          <c:showSerName val="0"/>
          <c:showPercent val="0"/>
          <c:showBubbleSize val="0"/>
        </c:dLbls>
        <c:gapWidth val="102"/>
        <c:overlap val="-27"/>
        <c:axId val="326457008"/>
        <c:axId val="326457336"/>
      </c:barChart>
      <c:catAx>
        <c:axId val="3264570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26457336"/>
        <c:crosses val="autoZero"/>
        <c:auto val="1"/>
        <c:lblAlgn val="ctr"/>
        <c:lblOffset val="100"/>
        <c:noMultiLvlLbl val="0"/>
      </c:catAx>
      <c:valAx>
        <c:axId val="326457336"/>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26457008"/>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Required liver transplant</c:v>
                </c:pt>
                <c:pt idx="1">
                  <c:v>Encephalitis</c:v>
                </c:pt>
                <c:pt idx="2">
                  <c:v>Acute liver failure</c:v>
                </c:pt>
                <c:pt idx="3">
                  <c:v>Guillain–Barré syndrome</c:v>
                </c:pt>
                <c:pt idx="4">
                  <c:v>Neuralgic amytrophy</c:v>
                </c:pt>
                <c:pt idx="5">
                  <c:v>Liver/kidney transplant patient</c:v>
                </c:pt>
                <c:pt idx="6">
                  <c:v>Ribavirin therapy</c:v>
                </c:pt>
                <c:pt idx="7">
                  <c:v>HEV-related death†</c:v>
                </c:pt>
                <c:pt idx="8">
                  <c:v>Neuralgia/paraesthesia/vertigo</c:v>
                </c:pt>
                <c:pt idx="9">
                  <c:v>Critical care admission</c:v>
                </c:pt>
                <c:pt idx="10">
                  <c:v>Decompensated cirrhosis/ACLF</c:v>
                </c:pt>
                <c:pt idx="11">
                  <c:v>Acute kidney injury</c:v>
                </c:pt>
                <c:pt idx="12">
                  <c:v>Proven/suspected cirrhosis</c:v>
                </c:pt>
                <c:pt idx="13">
                  <c:v>Other immunosuppressed</c:v>
                </c:pt>
                <c:pt idx="14">
                  <c:v>Diabetes</c:v>
                </c:pt>
                <c:pt idx="15">
                  <c:v>Admitted to hospital*</c:v>
                </c:pt>
              </c:strCache>
            </c:strRef>
          </c:cat>
          <c:val>
            <c:numRef>
              <c:f>Sheet1!$B$2:$B$17</c:f>
              <c:numCache>
                <c:formatCode>General</c:formatCode>
                <c:ptCount val="16"/>
                <c:pt idx="0">
                  <c:v>0.5</c:v>
                </c:pt>
                <c:pt idx="1">
                  <c:v>0.5</c:v>
                </c:pt>
                <c:pt idx="2">
                  <c:v>0.7</c:v>
                </c:pt>
                <c:pt idx="3">
                  <c:v>1.4</c:v>
                </c:pt>
                <c:pt idx="4">
                  <c:v>2.2000000000000002</c:v>
                </c:pt>
                <c:pt idx="5">
                  <c:v>2.4</c:v>
                </c:pt>
                <c:pt idx="6">
                  <c:v>3.4</c:v>
                </c:pt>
                <c:pt idx="7">
                  <c:v>3.6</c:v>
                </c:pt>
                <c:pt idx="8">
                  <c:v>4.5999999999999996</c:v>
                </c:pt>
                <c:pt idx="9">
                  <c:v>5</c:v>
                </c:pt>
                <c:pt idx="10">
                  <c:v>6.5</c:v>
                </c:pt>
                <c:pt idx="11">
                  <c:v>8.9</c:v>
                </c:pt>
                <c:pt idx="12">
                  <c:v>10.8</c:v>
                </c:pt>
                <c:pt idx="13">
                  <c:v>13</c:v>
                </c:pt>
                <c:pt idx="14">
                  <c:v>21.9</c:v>
                </c:pt>
                <c:pt idx="15">
                  <c:v>61.8</c:v>
                </c:pt>
              </c:numCache>
            </c:numRef>
          </c:val>
          <c:extLst>
            <c:ext xmlns:c16="http://schemas.microsoft.com/office/drawing/2014/chart" uri="{C3380CC4-5D6E-409C-BE32-E72D297353CC}">
              <c16:uniqueId val="{00000000-E233-41D8-A2AB-4EE72538D8D2}"/>
            </c:ext>
          </c:extLst>
        </c:ser>
        <c:dLbls>
          <c:dLblPos val="outEnd"/>
          <c:showLegendKey val="0"/>
          <c:showVal val="1"/>
          <c:showCatName val="0"/>
          <c:showSerName val="0"/>
          <c:showPercent val="0"/>
          <c:showBubbleSize val="0"/>
        </c:dLbls>
        <c:gapWidth val="38"/>
        <c:axId val="577998704"/>
        <c:axId val="577999032"/>
      </c:barChart>
      <c:catAx>
        <c:axId val="577998704"/>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577999032"/>
        <c:crosses val="autoZero"/>
        <c:auto val="1"/>
        <c:lblAlgn val="ctr"/>
        <c:lblOffset val="100"/>
        <c:noMultiLvlLbl val="0"/>
      </c:catAx>
      <c:valAx>
        <c:axId val="577999032"/>
        <c:scaling>
          <c:orientation val="minMax"/>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577998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lumMod val="95000"/>
              <a:lumOff val="5000"/>
            </a:schemeClr>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3373488897829366"/>
          <c:y val="4.8444958447264527E-2"/>
          <c:w val="0.3318328635099031"/>
          <c:h val="0.81683401619802443"/>
        </c:manualLayout>
      </c:layout>
      <c:barChart>
        <c:barDir val="bar"/>
        <c:grouping val="cluster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Recent amphetamine use*</c:v>
                </c:pt>
                <c:pt idx="1">
                  <c:v>Recent other opioid use*</c:v>
                </c:pt>
                <c:pt idx="2">
                  <c:v>Recent heroin use*</c:v>
                </c:pt>
                <c:pt idx="3">
                  <c:v>Recent injection drug use*</c:v>
                </c:pt>
                <c:pt idx="4">
                  <c:v>No OST</c:v>
                </c:pt>
                <c:pt idx="5">
                  <c:v>Current OST</c:v>
                </c:pt>
                <c:pt idx="8">
                  <c:v>Ever chronic HCV infected (RNA+)</c:v>
                </c:pt>
                <c:pt idx="9">
                  <c:v>Ever HCV infected (Ab+)</c:v>
                </c:pt>
                <c:pt idx="10">
                  <c:v>On OST</c:v>
                </c:pt>
                <c:pt idx="11">
                  <c:v>Injected drugs in last month</c:v>
                </c:pt>
              </c:strCache>
            </c:strRef>
          </c:cat>
          <c:val>
            <c:numRef>
              <c:f>Sheet1!$B$2:$B$13</c:f>
              <c:numCache>
                <c:formatCode>General</c:formatCode>
                <c:ptCount val="12"/>
                <c:pt idx="0">
                  <c:v>56</c:v>
                </c:pt>
                <c:pt idx="1">
                  <c:v>56</c:v>
                </c:pt>
                <c:pt idx="2">
                  <c:v>63</c:v>
                </c:pt>
                <c:pt idx="3">
                  <c:v>57</c:v>
                </c:pt>
                <c:pt idx="4">
                  <c:v>48</c:v>
                </c:pt>
                <c:pt idx="5">
                  <c:v>62</c:v>
                </c:pt>
                <c:pt idx="8">
                  <c:v>60</c:v>
                </c:pt>
                <c:pt idx="9">
                  <c:v>73</c:v>
                </c:pt>
                <c:pt idx="10">
                  <c:v>74</c:v>
                </c:pt>
                <c:pt idx="11">
                  <c:v>67</c:v>
                </c:pt>
              </c:numCache>
            </c:numRef>
          </c:val>
          <c:extLst>
            <c:ext xmlns:c16="http://schemas.microsoft.com/office/drawing/2014/chart" uri="{C3380CC4-5D6E-409C-BE32-E72D297353CC}">
              <c16:uniqueId val="{00000000-DD28-4597-89DB-CC06AB39729F}"/>
            </c:ext>
          </c:extLst>
        </c:ser>
        <c:dLbls>
          <c:dLblPos val="outEnd"/>
          <c:showLegendKey val="0"/>
          <c:showVal val="1"/>
          <c:showCatName val="0"/>
          <c:showSerName val="0"/>
          <c:showPercent val="0"/>
          <c:showBubbleSize val="0"/>
        </c:dLbls>
        <c:gapWidth val="38"/>
        <c:axId val="577998704"/>
        <c:axId val="577999032"/>
      </c:barChart>
      <c:catAx>
        <c:axId val="577998704"/>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577999032"/>
        <c:crosses val="autoZero"/>
        <c:auto val="1"/>
        <c:lblAlgn val="ctr"/>
        <c:lblOffset val="100"/>
        <c:noMultiLvlLbl val="0"/>
      </c:catAx>
      <c:valAx>
        <c:axId val="577999032"/>
        <c:scaling>
          <c:orientation val="minMax"/>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577998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nchor="b"/>
    <a:lstStyle/>
    <a:p>
      <a:pPr>
        <a:defRPr sz="1400">
          <a:solidFill>
            <a:schemeClr val="tx1">
              <a:lumMod val="95000"/>
              <a:lumOff val="5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atin typeface="Arial" panose="020B0604020202020204" pitchFamily="34" charset="0"/>
                <a:cs typeface="Arial" panose="020B0604020202020204" pitchFamily="34" charset="0"/>
              </a:defRPr>
            </a:lvl1pPr>
          </a:lstStyle>
          <a:p>
            <a:endParaRPr lang="en-GB" dirty="0"/>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atin typeface="Arial" panose="020B0604020202020204" pitchFamily="34" charset="0"/>
                <a:cs typeface="Arial" panose="020B0604020202020204" pitchFamily="34" charset="0"/>
              </a:defRPr>
            </a:lvl1pPr>
          </a:lstStyle>
          <a:p>
            <a:fld id="{30E894B1-E518-44F2-8168-3C4520859ED9}" type="datetimeFigureOut">
              <a:rPr lang="en-GB" smtClean="0"/>
              <a:pPr/>
              <a:t>13/04/2019</a:t>
            </a:fld>
            <a:endParaRPr lang="en-GB" dirty="0"/>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dirty="0"/>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atin typeface="Arial" panose="020B0604020202020204" pitchFamily="34" charset="0"/>
                <a:cs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atin typeface="Arial" panose="020B0604020202020204" pitchFamily="34" charset="0"/>
                <a:cs typeface="Arial" panose="020B0604020202020204" pitchFamily="34" charset="0"/>
              </a:defRPr>
            </a:lvl1pPr>
          </a:lstStyle>
          <a:p>
            <a:fld id="{9BC1133C-0A91-4C56-9DB7-B268BA704BC5}" type="slidenum">
              <a:rPr lang="en-GB" smtClean="0"/>
              <a:pPr/>
              <a:t>‹#›</a:t>
            </a:fld>
            <a:endParaRPr lang="en-GB" dirty="0"/>
          </a:p>
        </p:txBody>
      </p:sp>
    </p:spTree>
    <p:extLst>
      <p:ext uri="{BB962C8B-B14F-4D97-AF65-F5344CB8AC3E}">
        <p14:creationId xmlns:p14="http://schemas.microsoft.com/office/powerpoint/2010/main" val="1934940821"/>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286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0858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5430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002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1</a:t>
            </a:fld>
            <a:endParaRPr lang="en-GB" dirty="0"/>
          </a:p>
        </p:txBody>
      </p:sp>
    </p:spTree>
    <p:extLst>
      <p:ext uri="{BB962C8B-B14F-4D97-AF65-F5344CB8AC3E}">
        <p14:creationId xmlns:p14="http://schemas.microsoft.com/office/powerpoint/2010/main" val="1184780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t>Abbreviations: AE, adverse event; </a:t>
            </a:r>
            <a:r>
              <a:rPr kumimoji="0" lang="en-GB" sz="8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EOT, end of treatment; </a:t>
            </a:r>
            <a:r>
              <a:rPr lang="en-GB" sz="800" i="1" dirty="0"/>
              <a:t>GLE, </a:t>
            </a:r>
            <a:r>
              <a:rPr lang="en-GB" sz="800" i="1" dirty="0" err="1"/>
              <a:t>glecaprevir</a:t>
            </a:r>
            <a:r>
              <a:rPr lang="en-GB" sz="800" i="1" dirty="0"/>
              <a:t>; GT, genotype; MCS, mental component score; OST, </a:t>
            </a:r>
            <a:r>
              <a:rPr kumimoji="0" lang="en-GB" sz="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opioid substitution therapy; PCS, physical component score; </a:t>
            </a:r>
            <a:r>
              <a:rPr lang="en-GB" sz="800" i="1" dirty="0"/>
              <a:t>PIB, </a:t>
            </a:r>
            <a:r>
              <a:rPr lang="en-GB" sz="800" i="1" dirty="0" err="1"/>
              <a:t>pibrentasvir</a:t>
            </a:r>
            <a:r>
              <a:rPr lang="en-GB" sz="800" i="1" dirty="0"/>
              <a:t>; PRO, </a:t>
            </a:r>
            <a:r>
              <a:rPr kumimoji="0" lang="en-GB" sz="8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patient-reported outcome; PTW, post-treatment week; SAE, serious adverse event; SF-36, 36-item short form health survey; SVR12, </a:t>
            </a:r>
            <a:r>
              <a:rPr kumimoji="0" lang="en-GB" sz="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sustained </a:t>
            </a:r>
            <a:r>
              <a:rPr kumimoji="0" lang="en-GB" sz="800" b="0" i="1"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virological</a:t>
            </a:r>
            <a:r>
              <a:rPr kumimoji="0" lang="en-GB" sz="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response 12 weeks after end of treatment</a:t>
            </a: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a:t>
            </a:r>
            <a:r>
              <a:rPr lang="en-GB" sz="800" b="0" i="0" u="sng" dirty="0" err="1"/>
              <a:t>ull</a:t>
            </a:r>
            <a:r>
              <a:rPr lang="en-GB" sz="800" b="0" i="0" u="sng" dirty="0"/>
              <a:t> abstract</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Real-world safety, effectiveness, and patient-reported outcomes in patients with chronic hepatitis C virus infection treated with </a:t>
            </a:r>
            <a:r>
              <a:rPr lang="en-US" sz="800" b="1" kern="1200" dirty="0" err="1">
                <a:solidFill>
                  <a:schemeClr val="tx1"/>
                </a:solidFill>
                <a:effectLst/>
                <a:latin typeface="Arial" panose="020B0604020202020204" pitchFamily="34" charset="0"/>
                <a:ea typeface="+mn-ea"/>
                <a:cs typeface="Arial" panose="020B0604020202020204" pitchFamily="34" charset="0"/>
              </a:rPr>
              <a:t>glecaprevir</a:t>
            </a:r>
            <a:r>
              <a:rPr lang="en-US" sz="800" b="1" kern="1200" dirty="0">
                <a:solidFill>
                  <a:schemeClr val="tx1"/>
                </a:solidFill>
                <a:effectLst/>
                <a:latin typeface="Arial" panose="020B0604020202020204" pitchFamily="34" charset="0"/>
                <a:ea typeface="+mn-ea"/>
                <a:cs typeface="Arial" panose="020B0604020202020204" pitchFamily="34" charset="0"/>
              </a:rPr>
              <a:t>/</a:t>
            </a:r>
            <a:r>
              <a:rPr lang="en-US" sz="800" b="1" kern="1200" dirty="0" err="1">
                <a:solidFill>
                  <a:schemeClr val="tx1"/>
                </a:solidFill>
                <a:effectLst/>
                <a:latin typeface="Arial" panose="020B0604020202020204" pitchFamily="34" charset="0"/>
                <a:ea typeface="+mn-ea"/>
                <a:cs typeface="Arial" panose="020B0604020202020204" pitchFamily="34" charset="0"/>
              </a:rPr>
              <a:t>pibrentasvir</a:t>
            </a:r>
            <a:r>
              <a:rPr lang="en-US" sz="800" b="1" kern="1200" dirty="0">
                <a:solidFill>
                  <a:schemeClr val="tx1"/>
                </a:solidFill>
                <a:effectLst/>
                <a:latin typeface="Arial" panose="020B0604020202020204" pitchFamily="34" charset="0"/>
                <a:ea typeface="+mn-ea"/>
                <a:cs typeface="Arial" panose="020B0604020202020204" pitchFamily="34" charset="0"/>
              </a:rPr>
              <a:t>: Data from the German Hepatitis C-Registry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Markus Cornberg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Albrecht Stoehr</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Naumann Uwe</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Hartwig Klinker</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Lutz Thomas</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Willibold</a:t>
            </a:r>
            <a:r>
              <a:rPr lang="en-US" sz="800" kern="1200" dirty="0">
                <a:solidFill>
                  <a:schemeClr val="tx1"/>
                </a:solidFill>
                <a:effectLst/>
                <a:latin typeface="Arial" panose="020B0604020202020204" pitchFamily="34" charset="0"/>
                <a:ea typeface="+mn-ea"/>
                <a:cs typeface="Arial" panose="020B0604020202020204" pitchFamily="34" charset="0"/>
              </a:rPr>
              <a:t> Schiffelholz</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Nazifa</a:t>
            </a:r>
            <a:r>
              <a:rPr lang="en-US" sz="800" kern="1200" dirty="0">
                <a:solidFill>
                  <a:schemeClr val="tx1"/>
                </a:solidFill>
                <a:effectLst/>
                <a:latin typeface="Arial" panose="020B0604020202020204" pitchFamily="34" charset="0"/>
                <a:ea typeface="+mn-ea"/>
                <a:cs typeface="Arial" panose="020B0604020202020204" pitchFamily="34" charset="0"/>
              </a:rPr>
              <a:t> Qurishi</a:t>
            </a:r>
            <a:r>
              <a:rPr lang="en-US" sz="800" kern="1200" baseline="30000" dirty="0">
                <a:solidFill>
                  <a:schemeClr val="tx1"/>
                </a:solidFill>
                <a:effectLst/>
                <a:latin typeface="Arial" panose="020B0604020202020204" pitchFamily="34" charset="0"/>
                <a:ea typeface="+mn-ea"/>
                <a:cs typeface="Arial" panose="020B0604020202020204" pitchFamily="34" charset="0"/>
              </a:rPr>
              <a:t>7</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Andreas Pangerl</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Kristina Lohmann</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Bettina König</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Karl-Georg Simon</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Medizinische Hochschule Hannover, Hannover,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IFI </a:t>
            </a:r>
            <a:r>
              <a:rPr lang="en-US" sz="800" i="1" kern="1200" dirty="0" err="1">
                <a:solidFill>
                  <a:schemeClr val="tx1"/>
                </a:solidFill>
                <a:effectLst/>
                <a:latin typeface="Arial" panose="020B0604020202020204" pitchFamily="34" charset="0"/>
                <a:ea typeface="+mn-ea"/>
                <a:cs typeface="Arial" panose="020B0604020202020204" pitchFamily="34" charset="0"/>
              </a:rPr>
              <a:t>Studien</a:t>
            </a:r>
            <a:r>
              <a:rPr lang="en-US" sz="800" i="1" kern="1200" dirty="0">
                <a:solidFill>
                  <a:schemeClr val="tx1"/>
                </a:solidFill>
                <a:effectLst/>
                <a:latin typeface="Arial" panose="020B0604020202020204" pitchFamily="34" charset="0"/>
                <a:ea typeface="+mn-ea"/>
                <a:cs typeface="Arial" panose="020B0604020202020204" pitchFamily="34" charset="0"/>
              </a:rPr>
              <a:t> und </a:t>
            </a:r>
            <a:r>
              <a:rPr lang="en-US" sz="800" i="1" kern="1200" dirty="0" err="1">
                <a:solidFill>
                  <a:schemeClr val="tx1"/>
                </a:solidFill>
                <a:effectLst/>
                <a:latin typeface="Arial" panose="020B0604020202020204" pitchFamily="34" charset="0"/>
                <a:ea typeface="+mn-ea"/>
                <a:cs typeface="Arial" panose="020B0604020202020204" pitchFamily="34" charset="0"/>
              </a:rPr>
              <a:t>Projekte</a:t>
            </a:r>
            <a:r>
              <a:rPr lang="en-US" sz="800" i="1" kern="1200" dirty="0">
                <a:solidFill>
                  <a:schemeClr val="tx1"/>
                </a:solidFill>
                <a:effectLst/>
                <a:latin typeface="Arial" panose="020B0604020202020204" pitchFamily="34" charset="0"/>
                <a:ea typeface="+mn-ea"/>
                <a:cs typeface="Arial" panose="020B0604020202020204" pitchFamily="34" charset="0"/>
              </a:rPr>
              <a:t> GmbH, Hamburg,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UBN-Praxis, Berlin,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University Hospital Würzburg, Wurzburg,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Infektiologikum, Frankfurt,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6</a:t>
            </a:r>
            <a:r>
              <a:rPr lang="en-US" sz="800" i="1" kern="1200" dirty="0">
                <a:solidFill>
                  <a:schemeClr val="tx1"/>
                </a:solidFill>
                <a:effectLst/>
                <a:latin typeface="Arial" panose="020B0604020202020204" pitchFamily="34" charset="0"/>
                <a:ea typeface="+mn-ea"/>
                <a:cs typeface="Arial" panose="020B0604020202020204" pitchFamily="34" charset="0"/>
              </a:rPr>
              <a:t>Gastroenterologische </a:t>
            </a:r>
            <a:r>
              <a:rPr lang="en-US" sz="800" i="1" kern="1200" dirty="0" err="1">
                <a:solidFill>
                  <a:schemeClr val="tx1"/>
                </a:solidFill>
                <a:effectLst/>
                <a:latin typeface="Arial" panose="020B0604020202020204" pitchFamily="34" charset="0"/>
                <a:ea typeface="+mn-ea"/>
                <a:cs typeface="Arial" panose="020B0604020202020204" pitchFamily="34" charset="0"/>
              </a:rPr>
              <a:t>Schwerpunktpraxis</a:t>
            </a:r>
            <a:r>
              <a:rPr lang="en-US" sz="800" i="1" kern="1200" dirty="0">
                <a:solidFill>
                  <a:schemeClr val="tx1"/>
                </a:solidFill>
                <a:effectLst/>
                <a:latin typeface="Arial" panose="020B0604020202020204" pitchFamily="34" charset="0"/>
                <a:ea typeface="+mn-ea"/>
                <a:cs typeface="Arial" panose="020B0604020202020204" pitchFamily="34" charset="0"/>
              </a:rPr>
              <a:t>, Augsburg,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7</a:t>
            </a:r>
            <a:r>
              <a:rPr lang="en-US" sz="800" i="1" kern="1200" dirty="0">
                <a:solidFill>
                  <a:schemeClr val="tx1"/>
                </a:solidFill>
                <a:effectLst/>
                <a:latin typeface="Arial" panose="020B0604020202020204" pitchFamily="34" charset="0"/>
                <a:ea typeface="+mn-ea"/>
                <a:cs typeface="Arial" panose="020B0604020202020204" pitchFamily="34" charset="0"/>
              </a:rPr>
              <a:t>Gemeinschaftspraxis </a:t>
            </a:r>
            <a:r>
              <a:rPr lang="en-US" sz="800" i="1" kern="1200" dirty="0" err="1">
                <a:solidFill>
                  <a:schemeClr val="tx1"/>
                </a:solidFill>
                <a:effectLst/>
                <a:latin typeface="Arial" panose="020B0604020202020204" pitchFamily="34" charset="0"/>
                <a:ea typeface="+mn-ea"/>
                <a:cs typeface="Arial" panose="020B0604020202020204" pitchFamily="34" charset="0"/>
              </a:rPr>
              <a:t>Gotenring</a:t>
            </a:r>
            <a:r>
              <a:rPr lang="en-US" sz="800" i="1" kern="1200" dirty="0">
                <a:solidFill>
                  <a:schemeClr val="tx1"/>
                </a:solidFill>
                <a:effectLst/>
                <a:latin typeface="Arial" panose="020B0604020202020204" pitchFamily="34" charset="0"/>
                <a:ea typeface="+mn-ea"/>
                <a:cs typeface="Arial" panose="020B0604020202020204" pitchFamily="34" charset="0"/>
              </a:rPr>
              <a:t>, Cologne,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8</a:t>
            </a:r>
            <a:r>
              <a:rPr lang="en-US" sz="800" i="1" kern="1200" dirty="0">
                <a:solidFill>
                  <a:schemeClr val="tx1"/>
                </a:solidFill>
                <a:effectLst/>
                <a:latin typeface="Arial" panose="020B0604020202020204" pitchFamily="34" charset="0"/>
                <a:ea typeface="+mn-ea"/>
                <a:cs typeface="Arial" panose="020B0604020202020204" pitchFamily="34" charset="0"/>
              </a:rPr>
              <a:t>AbbVie, Inc, North Chicago, United States</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9</a:t>
            </a:r>
            <a:r>
              <a:rPr lang="en-US" sz="800" i="1" kern="1200" dirty="0">
                <a:solidFill>
                  <a:schemeClr val="tx1"/>
                </a:solidFill>
                <a:effectLst/>
                <a:latin typeface="Arial" panose="020B0604020202020204" pitchFamily="34" charset="0"/>
                <a:ea typeface="+mn-ea"/>
                <a:cs typeface="Arial" panose="020B0604020202020204" pitchFamily="34" charset="0"/>
              </a:rPr>
              <a:t>MVZ </a:t>
            </a:r>
            <a:r>
              <a:rPr lang="en-US" sz="800" i="1" kern="1200" dirty="0" err="1">
                <a:solidFill>
                  <a:schemeClr val="tx1"/>
                </a:solidFill>
                <a:effectLst/>
                <a:latin typeface="Arial" panose="020B0604020202020204" pitchFamily="34" charset="0"/>
                <a:ea typeface="+mn-ea"/>
                <a:cs typeface="Arial" panose="020B0604020202020204" pitchFamily="34" charset="0"/>
              </a:rPr>
              <a:t>Dres</a:t>
            </a:r>
            <a:r>
              <a:rPr lang="en-US" sz="800" i="1" kern="1200" dirty="0">
                <a:solidFill>
                  <a:schemeClr val="tx1"/>
                </a:solidFill>
                <a:effectLst/>
                <a:latin typeface="Arial" panose="020B0604020202020204" pitchFamily="34" charset="0"/>
                <a:ea typeface="+mn-ea"/>
                <a:cs typeface="Arial" panose="020B0604020202020204" pitchFamily="34" charset="0"/>
              </a:rPr>
              <a:t> </a:t>
            </a:r>
            <a:r>
              <a:rPr lang="en-US" sz="800" i="1" kern="1200" dirty="0" err="1">
                <a:solidFill>
                  <a:schemeClr val="tx1"/>
                </a:solidFill>
                <a:effectLst/>
                <a:latin typeface="Arial" panose="020B0604020202020204" pitchFamily="34" charset="0"/>
                <a:ea typeface="+mn-ea"/>
                <a:cs typeface="Arial" panose="020B0604020202020204" pitchFamily="34" charset="0"/>
              </a:rPr>
              <a:t>Eisenbach</a:t>
            </a:r>
            <a:r>
              <a:rPr lang="en-US" sz="800" i="1" kern="1200" dirty="0">
                <a:solidFill>
                  <a:schemeClr val="tx1"/>
                </a:solidFill>
                <a:effectLst/>
                <a:latin typeface="Arial" panose="020B0604020202020204" pitchFamily="34" charset="0"/>
                <a:ea typeface="+mn-ea"/>
                <a:cs typeface="Arial" panose="020B0604020202020204" pitchFamily="34" charset="0"/>
              </a:rPr>
              <a:t>/Simon/Schwarz/</a:t>
            </a:r>
            <a:r>
              <a:rPr lang="en-US" sz="800" i="1" kern="1200" dirty="0" err="1">
                <a:solidFill>
                  <a:schemeClr val="tx1"/>
                </a:solidFill>
                <a:effectLst/>
                <a:latin typeface="Arial" panose="020B0604020202020204" pitchFamily="34" charset="0"/>
                <a:ea typeface="+mn-ea"/>
                <a:cs typeface="Arial" panose="020B0604020202020204" pitchFamily="34" charset="0"/>
              </a:rPr>
              <a:t>GbR</a:t>
            </a:r>
            <a:r>
              <a:rPr lang="en-US" sz="800" i="1" kern="1200" dirty="0">
                <a:solidFill>
                  <a:schemeClr val="tx1"/>
                </a:solidFill>
                <a:effectLst/>
                <a:latin typeface="Arial" panose="020B0604020202020204" pitchFamily="34" charset="0"/>
                <a:ea typeface="+mn-ea"/>
                <a:cs typeface="Arial" panose="020B0604020202020204" pitchFamily="34" charset="0"/>
              </a:rPr>
              <a:t>, Leverkusen, Germany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The </a:t>
            </a:r>
            <a:r>
              <a:rPr lang="en-GB" sz="800" kern="1200" dirty="0" err="1">
                <a:solidFill>
                  <a:schemeClr val="tx1"/>
                </a:solidFill>
                <a:effectLst/>
                <a:latin typeface="Arial" panose="020B0604020202020204" pitchFamily="34" charset="0"/>
                <a:ea typeface="+mn-ea"/>
                <a:cs typeface="Arial" panose="020B0604020202020204" pitchFamily="34" charset="0"/>
              </a:rPr>
              <a:t>coformulated</a:t>
            </a:r>
            <a:r>
              <a:rPr lang="en-GB" sz="800" kern="1200" dirty="0">
                <a:solidFill>
                  <a:schemeClr val="tx1"/>
                </a:solidFill>
                <a:effectLst/>
                <a:latin typeface="Arial" panose="020B0604020202020204" pitchFamily="34" charset="0"/>
                <a:ea typeface="+mn-ea"/>
                <a:cs typeface="Arial" panose="020B0604020202020204" pitchFamily="34" charset="0"/>
              </a:rPr>
              <a:t> direct-acting antivirals </a:t>
            </a:r>
            <a:r>
              <a:rPr lang="en-GB" sz="800" kern="1200" dirty="0" err="1">
                <a:solidFill>
                  <a:schemeClr val="tx1"/>
                </a:solidFill>
                <a:effectLst/>
                <a:latin typeface="Arial" panose="020B0604020202020204" pitchFamily="34" charset="0"/>
                <a:ea typeface="+mn-ea"/>
                <a:cs typeface="Arial" panose="020B0604020202020204" pitchFamily="34" charset="0"/>
              </a:rPr>
              <a:t>glecaprevir</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err="1">
                <a:solidFill>
                  <a:schemeClr val="tx1"/>
                </a:solidFill>
                <a:effectLst/>
                <a:latin typeface="Arial" panose="020B0604020202020204" pitchFamily="34" charset="0"/>
                <a:ea typeface="+mn-ea"/>
                <a:cs typeface="Arial" panose="020B0604020202020204" pitchFamily="34" charset="0"/>
              </a:rPr>
              <a:t>identifed</a:t>
            </a:r>
            <a:r>
              <a:rPr lang="en-GB" sz="800" kern="1200" dirty="0">
                <a:solidFill>
                  <a:schemeClr val="tx1"/>
                </a:solidFill>
                <a:effectLst/>
                <a:latin typeface="Arial" panose="020B0604020202020204" pitchFamily="34" charset="0"/>
                <a:ea typeface="+mn-ea"/>
                <a:cs typeface="Arial" panose="020B0604020202020204" pitchFamily="34" charset="0"/>
              </a:rPr>
              <a:t> by AbbVie and </a:t>
            </a:r>
            <a:r>
              <a:rPr lang="en-GB" sz="800" kern="1200" dirty="0" err="1">
                <a:solidFill>
                  <a:schemeClr val="tx1"/>
                </a:solidFill>
                <a:effectLst/>
                <a:latin typeface="Arial" panose="020B0604020202020204" pitchFamily="34" charset="0"/>
                <a:ea typeface="+mn-ea"/>
                <a:cs typeface="Arial" panose="020B0604020202020204" pitchFamily="34" charset="0"/>
              </a:rPr>
              <a:t>Enanta</a:t>
            </a:r>
            <a:r>
              <a:rPr lang="en-GB" sz="800" kern="1200" dirty="0">
                <a:solidFill>
                  <a:schemeClr val="tx1"/>
                </a:solidFill>
                <a:effectLst/>
                <a:latin typeface="Arial" panose="020B0604020202020204" pitchFamily="34" charset="0"/>
                <a:ea typeface="+mn-ea"/>
                <a:cs typeface="Arial" panose="020B0604020202020204" pitchFamily="34" charset="0"/>
              </a:rPr>
              <a:t>) and </a:t>
            </a:r>
            <a:r>
              <a:rPr lang="en-GB" sz="800" kern="1200" dirty="0" err="1">
                <a:solidFill>
                  <a:schemeClr val="tx1"/>
                </a:solidFill>
                <a:effectLst/>
                <a:latin typeface="Arial" panose="020B0604020202020204" pitchFamily="34" charset="0"/>
                <a:ea typeface="+mn-ea"/>
                <a:cs typeface="Arial" panose="020B0604020202020204" pitchFamily="34" charset="0"/>
              </a:rPr>
              <a:t>pibrentasvir</a:t>
            </a:r>
            <a:r>
              <a:rPr lang="en-GB" sz="800" kern="1200" dirty="0">
                <a:solidFill>
                  <a:schemeClr val="tx1"/>
                </a:solidFill>
                <a:effectLst/>
                <a:latin typeface="Arial" panose="020B0604020202020204" pitchFamily="34" charset="0"/>
                <a:ea typeface="+mn-ea"/>
                <a:cs typeface="Arial" panose="020B0604020202020204" pitchFamily="34" charset="0"/>
              </a:rPr>
              <a:t> (G/P) are approved to treat chronic HCV infection. Recent real-world data show that G/P is safe and highly effective, but patient-reported outcomes (PROs) are limited, particularly in subgroups key to achieving HCV elimination. Here we report real-world data from the German Hepatitis C-Registry (DHC-R) on the safety and effectiveness of G/P, and PROs in patients with psychiatric disorders, alcohol abuse, active drug use, on opioid substitution therapy (OST), and/or with HIV coinfection, for whom treatment is sometimes deferred. </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The DHC-R is an ongoing, non-interventional, </a:t>
            </a:r>
            <a:r>
              <a:rPr lang="en-GB" sz="800" kern="1200" dirty="0" err="1">
                <a:solidFill>
                  <a:schemeClr val="tx1"/>
                </a:solidFill>
                <a:effectLst/>
                <a:latin typeface="Arial" panose="020B0604020202020204" pitchFamily="34" charset="0"/>
                <a:ea typeface="+mn-ea"/>
                <a:cs typeface="Arial" panose="020B0604020202020204" pitchFamily="34" charset="0"/>
              </a:rPr>
              <a:t>multicenter</a:t>
            </a:r>
            <a:r>
              <a:rPr lang="en-GB" sz="800" kern="1200" dirty="0">
                <a:solidFill>
                  <a:schemeClr val="tx1"/>
                </a:solidFill>
                <a:effectLst/>
                <a:latin typeface="Arial" panose="020B0604020202020204" pitchFamily="34" charset="0"/>
                <a:ea typeface="+mn-ea"/>
                <a:cs typeface="Arial" panose="020B0604020202020204" pitchFamily="34" charset="0"/>
              </a:rPr>
              <a:t>, prospective registry study. Data were documented by 135 sites in Germany. The analysis included adult patients with HCV genotype 1</a:t>
            </a:r>
            <a:r>
              <a:rPr lang="en-GB" sz="800" kern="1200" dirty="0">
                <a:solidFill>
                  <a:schemeClr val="tx1"/>
                </a:solidFill>
                <a:effectLs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latin typeface="Arial" panose="020B0604020202020204" pitchFamily="34" charset="0"/>
                <a:ea typeface="+mn-ea"/>
                <a:cs typeface="Arial" panose="020B0604020202020204" pitchFamily="34" charset="0"/>
              </a:rPr>
              <a:t>6 infection treated with G/P according to the local label. The primary endpoint was SVR12, assessed in patients who received at least one dose of study drug. Safety, tolerability, and PROs were also assessed.</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The analysis included 1242 patients, the majority of whom were treatment-naïve and without cirrhosis (84%), and thus treated for 8 weeks. Reported comorbidities included on OST (N=311; 25%), with psychiatric disease (N=178; 14%), alcohol abuse (N=78; 6%), HIV coinfection (N=74; 6%) and active drug use (N=33; 3%). The SVR12 (ITT) rate was 97% (592/609), including 100% SVR12 in 11 patients with active drug use</a:t>
            </a:r>
            <a:r>
              <a:rPr lang="en-GB" sz="800" b="1"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There were 2 reinfections; one treatment-naïve patient with GT3 infection without cirrhosis relapsed. Thirteen patients discontinued treatment; 3 due to an adverse event (AE) or serious AE. Excluding non-virologic failures, the modified SVR12 rate was 99.5% (584/587). Ten serious AEs have occurred; 3 were considered possibly related to treatment. Patients with available data in key subgroups reported improvements in both their mental and physical SF-36 component scores; generally, patients with comorbidities reported lower scores at baseline, and showed more improvement at end of treatment, than those without comorbidities </a:t>
            </a:r>
            <a:r>
              <a:rPr lang="en-GB" sz="800" b="1" kern="1200" dirty="0">
                <a:solidFill>
                  <a:schemeClr val="tx1"/>
                </a:solidFill>
                <a:effectLst/>
                <a:latin typeface="Arial" panose="020B0604020202020204" pitchFamily="34" charset="0"/>
                <a:ea typeface="+mn-ea"/>
                <a:cs typeface="Arial" panose="020B0604020202020204" pitchFamily="34" charset="0"/>
              </a:rPr>
              <a:t>(Table 1)</a:t>
            </a:r>
            <a:r>
              <a:rPr lang="en-GB" sz="800" kern="1200" dirty="0">
                <a:solidFill>
                  <a:schemeClr val="tx1"/>
                </a:solidFill>
                <a:effectLst/>
                <a:latin typeface="Arial" panose="020B0604020202020204" pitchFamily="34" charset="0"/>
                <a:ea typeface="+mn-ea"/>
                <a:cs typeface="Arial" panose="020B0604020202020204" pitchFamily="34" charset="0"/>
              </a:rPr>
              <a:t>.</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In this real-world analysis, G/P treatment was safe and highly effective, and led to significant improvements in SF-36 component scores, including in patients with key comorbidities . Updated safety and efficacy data, including healthcare resource utilization data and PROs at time of follow-up, will be presented.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10</a:t>
            </a:fld>
            <a:endParaRPr lang="en-GB" dirty="0"/>
          </a:p>
        </p:txBody>
      </p:sp>
    </p:spTree>
    <p:extLst>
      <p:ext uri="{BB962C8B-B14F-4D97-AF65-F5344CB8AC3E}">
        <p14:creationId xmlns:p14="http://schemas.microsoft.com/office/powerpoint/2010/main" val="579643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Abbreviations: CC, compensated cirrhosis; CI, confidence interval; DAAs, direct-acting antivirals; DC, decompensated cirrhosis; DCV, Daclatasvir; GLE, </a:t>
            </a:r>
            <a:r>
              <a:rPr lang="en-GB" i="1" dirty="0" err="1"/>
              <a:t>Glecaprevir</a:t>
            </a:r>
            <a:r>
              <a:rPr lang="en-GB" i="1" dirty="0"/>
              <a:t>; GT, genotype; HCV, hepatitis C virus; NS, not significant; PIB, </a:t>
            </a:r>
            <a:r>
              <a:rPr lang="en-GB" i="1" dirty="0" err="1"/>
              <a:t>Pibrentasvir</a:t>
            </a:r>
            <a:r>
              <a:rPr lang="en-GB" i="1" dirty="0"/>
              <a:t>; PP, per protocol; RBV, Ribavirin; SOF, Sofosbuvir; SVR12, sustained </a:t>
            </a:r>
            <a:r>
              <a:rPr lang="en-GB" i="1" dirty="0" err="1"/>
              <a:t>virological</a:t>
            </a:r>
            <a:r>
              <a:rPr lang="en-GB" i="1" dirty="0"/>
              <a:t> response 12; VEL, </a:t>
            </a:r>
            <a:r>
              <a:rPr lang="en-GB" i="1" dirty="0" err="1"/>
              <a:t>Velpatasvir</a:t>
            </a:r>
            <a:endParaRPr lang="en-GB"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1" dirty="0"/>
          </a:p>
          <a:p>
            <a:pPr marL="0" indent="0">
              <a:buNone/>
            </a:pPr>
            <a:r>
              <a:rPr lang="en-GB" sz="1200" b="0" i="0" u="sng" strike="noStrike" kern="1200" baseline="0" dirty="0">
                <a:solidFill>
                  <a:schemeClr val="tx1"/>
                </a:solidFill>
                <a:latin typeface="Arial" panose="020B0604020202020204" pitchFamily="34" charset="0"/>
                <a:ea typeface="+mn-ea"/>
                <a:cs typeface="Arial" panose="020B0604020202020204" pitchFamily="34" charset="0"/>
              </a:rPr>
              <a:t>Full abstract</a:t>
            </a:r>
          </a:p>
          <a:p>
            <a:pPr marL="0" indent="0">
              <a:buNone/>
            </a:pPr>
            <a:endParaRPr lang="en-GB" sz="1200" b="1"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Effectiveness of therapy in 16,567 directly-acting antiviral treated people in England: high response rates in genotype 3 hepatitis C infection regardless of degree of fibrosis, but ribavirin improves response in cirrhosis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Kate Drysdale</a:t>
            </a:r>
            <a:r>
              <a:rPr lang="en-GB" dirty="0"/>
              <a:t>, Ceri Townley, </a:t>
            </a:r>
            <a:r>
              <a:rPr lang="en-GB" dirty="0" err="1"/>
              <a:t>Faizel</a:t>
            </a:r>
            <a:r>
              <a:rPr lang="en-GB" dirty="0"/>
              <a:t> Mahomed, Graham Foster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Background and Aims</a:t>
            </a:r>
            <a:r>
              <a:rPr lang="en-GB" dirty="0"/>
              <a:t>: An estimated 100,000 people in England have chronic hepatitis C (HCV) infection. Directly-acting antivirals (DAAs) are available, but drug choice is mandated centrally, based on national contracts, allowing comparison of regimens without confounding by clinician choice. A mandatory national registry monitors therapy. We examined sustained </a:t>
            </a:r>
            <a:r>
              <a:rPr lang="en-GB" dirty="0" err="1"/>
              <a:t>virological</a:t>
            </a:r>
            <a:r>
              <a:rPr lang="en-GB" dirty="0"/>
              <a:t> response at 12 weeks (SVR12) of different regimens.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Method</a:t>
            </a:r>
            <a:r>
              <a:rPr lang="en-GB" dirty="0"/>
              <a:t>: Anonymised data from 9 Jan 2019 was analysed using Stata 15. The null hypothesis was that there was no difference in SVR with different DAAs. Per protocol analyses assessed proportions with a valid outcome achieving SVR. Differences between SVR rates were statistically significant if p &lt; 0.05 (Chi square or Fisher’s exact tests).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Results</a:t>
            </a:r>
            <a:r>
              <a:rPr lang="en-GB" dirty="0"/>
              <a:t>: The registry lists 37,693 people with HCV. 16,756 DAA treated adults were due a 12-week post-treatment outcome eight weeks before this data extraction. 14,603 patients had a per protocol outcome. Of these 13,959 (95.59% [95% confidence interval (CI) 95.24% to 95.91%]) achieved an SVR12. Patients with some fibrosis had a significantly higher SVR12 (96.12% [95%CI 95.57% to 96.59%]), than those with compensated cirrhosis (94.21% [95%CI 93.45% to 94.89%]), or decompensated cirrhosis (90.02% [95%CI 87.16% to 92.29%]). We focussed on genotype 3. For patients with moderate fibrosis, we compared SVR with 8 weeks </a:t>
            </a:r>
            <a:r>
              <a:rPr lang="en-GB" dirty="0" err="1"/>
              <a:t>Glecaprevir</a:t>
            </a:r>
            <a:r>
              <a:rPr lang="en-GB" dirty="0"/>
              <a:t>/</a:t>
            </a:r>
            <a:r>
              <a:rPr lang="en-GB" dirty="0" err="1"/>
              <a:t>Pibrentasvir</a:t>
            </a:r>
            <a:r>
              <a:rPr lang="en-GB" dirty="0"/>
              <a:t> (n = 92 (96.63% [95% CI 90.04% to 98.91%])) to 12 weeks Sofosbuvir/</a:t>
            </a:r>
            <a:r>
              <a:rPr lang="en-GB" dirty="0" err="1"/>
              <a:t>Velpatasvir</a:t>
            </a:r>
            <a:r>
              <a:rPr lang="en-GB" dirty="0"/>
              <a:t> (n = 214 (97.11% [95%CI 93.71% to 98.70%])) (p = 0.793). The SVR12 rate for patients with genotype 3 compensated cirrhosis given 12 weeks of Sofosbuvir/</a:t>
            </a:r>
            <a:r>
              <a:rPr lang="en-GB" dirty="0" err="1"/>
              <a:t>Velpatasvir</a:t>
            </a:r>
            <a:r>
              <a:rPr lang="en-GB" dirty="0"/>
              <a:t> and Ribavirin (n = 196 (97.96% [95%CI 94.67% to 99.23%])) was significantly higher than for those given Sofosbuvir/</a:t>
            </a:r>
            <a:r>
              <a:rPr lang="en-GB" dirty="0" err="1"/>
              <a:t>Velpatasvir</a:t>
            </a:r>
            <a:r>
              <a:rPr lang="en-GB" dirty="0"/>
              <a:t> (n = 218 (91.60% [95%CI 87.33% to 94.52%])) (p = 0.005), or Sofosbuvir/Daclatasvir and Ribavirin (n = 868 (92.17% [95%CI 90.18% to 93.78%])) (p = 0.002). 12 weeks of </a:t>
            </a:r>
            <a:r>
              <a:rPr lang="en-GB" dirty="0" err="1"/>
              <a:t>Glecaprevir</a:t>
            </a:r>
            <a:r>
              <a:rPr lang="en-GB" dirty="0"/>
              <a:t>/</a:t>
            </a:r>
            <a:r>
              <a:rPr lang="en-GB" dirty="0" err="1"/>
              <a:t>Pibrentasvir</a:t>
            </a:r>
            <a:r>
              <a:rPr lang="en-GB" dirty="0"/>
              <a:t> was not significantly different (n = 167 (96.41% [95%CI 92.23% to 98.38%])) to other regimens.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Conclusion</a:t>
            </a:r>
            <a:r>
              <a:rPr lang="en-GB" dirty="0"/>
              <a:t>: The English HCV treatment registry is a large, non-selective registry. SVR12 rates with Sofosbuvir/</a:t>
            </a:r>
            <a:r>
              <a:rPr lang="en-GB" dirty="0" err="1"/>
              <a:t>Velpatasvir</a:t>
            </a:r>
            <a:r>
              <a:rPr lang="en-GB" dirty="0"/>
              <a:t> and Ribavirin were higher than with Sofosbuvir/</a:t>
            </a:r>
            <a:r>
              <a:rPr lang="en-GB" dirty="0" err="1"/>
              <a:t>Velpatasvir</a:t>
            </a:r>
            <a:r>
              <a:rPr lang="en-GB" dirty="0"/>
              <a:t> or Sofosbuvir/Daclatasvir and Ribavirin in patients with genotype 3 HCV and compensated cirrhosis. No other significant differences were found.</a:t>
            </a:r>
          </a:p>
        </p:txBody>
      </p:sp>
      <p:sp>
        <p:nvSpPr>
          <p:cNvPr id="4" name="Slide Number Placeholder 3"/>
          <p:cNvSpPr>
            <a:spLocks noGrp="1"/>
          </p:cNvSpPr>
          <p:nvPr>
            <p:ph type="sldNum" sz="quarter" idx="5"/>
          </p:nvPr>
        </p:nvSpPr>
        <p:spPr/>
        <p:txBody>
          <a:bodyPr/>
          <a:lstStyle/>
          <a:p>
            <a:fld id="{9BC1133C-0A91-4C56-9DB7-B268BA704BC5}" type="slidenum">
              <a:rPr lang="en-GB" smtClean="0"/>
              <a:pPr/>
              <a:t>11</a:t>
            </a:fld>
            <a:endParaRPr lang="en-GB" dirty="0"/>
          </a:p>
        </p:txBody>
      </p:sp>
    </p:spTree>
    <p:extLst>
      <p:ext uri="{BB962C8B-B14F-4D97-AF65-F5344CB8AC3E}">
        <p14:creationId xmlns:p14="http://schemas.microsoft.com/office/powerpoint/2010/main" val="2239330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Abbreviations: CI, confidence interval; DAAs, direct-acting antivirals; DCV, Daclatasvir; GLE, </a:t>
            </a:r>
            <a:r>
              <a:rPr lang="en-GB" i="1" dirty="0" err="1"/>
              <a:t>Glecaprevir</a:t>
            </a:r>
            <a:r>
              <a:rPr lang="en-GB" i="1" dirty="0"/>
              <a:t>; GT, genotype; HCV, hepatitis C virus; NS, not significant; PIB, </a:t>
            </a:r>
            <a:r>
              <a:rPr lang="en-GB" i="1" dirty="0" err="1"/>
              <a:t>Pibrentasvir</a:t>
            </a:r>
            <a:r>
              <a:rPr lang="en-GB" i="1" dirty="0"/>
              <a:t>; PP, per protocol; RBV, Ribavirin; SOF, Sofosbuvir; SVR12, sustained </a:t>
            </a:r>
            <a:r>
              <a:rPr lang="en-GB" i="1" dirty="0" err="1"/>
              <a:t>virological</a:t>
            </a:r>
            <a:r>
              <a:rPr lang="en-GB" i="1" dirty="0"/>
              <a:t> response 12; VEL, </a:t>
            </a:r>
            <a:r>
              <a:rPr lang="en-GB" i="1" dirty="0" err="1"/>
              <a:t>Velpatasvir</a:t>
            </a:r>
            <a:r>
              <a:rPr lang="en-GB" i="1"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1" dirty="0"/>
          </a:p>
          <a:p>
            <a:pPr marL="0" indent="0">
              <a:buNone/>
            </a:pPr>
            <a:r>
              <a:rPr lang="en-GB" sz="1200" b="0" i="0" u="sng" strike="noStrike" kern="1200" baseline="0" dirty="0">
                <a:solidFill>
                  <a:schemeClr val="tx1"/>
                </a:solidFill>
                <a:latin typeface="Arial" panose="020B0604020202020204" pitchFamily="34" charset="0"/>
                <a:ea typeface="+mn-ea"/>
                <a:cs typeface="Arial" panose="020B0604020202020204" pitchFamily="34" charset="0"/>
              </a:rPr>
              <a:t>Full abstract</a:t>
            </a:r>
          </a:p>
          <a:p>
            <a:pPr marL="0" indent="0">
              <a:buNone/>
            </a:pPr>
            <a:endParaRPr lang="en-GB" sz="1200" b="1"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Effectiveness of therapy in 16,567 directly-acting antiviral treated people in England: high response rates in genotype 3 hepatitis C infection regardless of degree of fibrosis, but ribavirin improves response in cirrhosis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Kate Drysdale</a:t>
            </a:r>
            <a:r>
              <a:rPr lang="en-GB" dirty="0"/>
              <a:t>, Ceri Townley, </a:t>
            </a:r>
            <a:r>
              <a:rPr lang="en-GB" dirty="0" err="1"/>
              <a:t>Faizel</a:t>
            </a:r>
            <a:r>
              <a:rPr lang="en-GB" dirty="0"/>
              <a:t> Mahomed, Graham Foster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Background and Aims</a:t>
            </a:r>
            <a:r>
              <a:rPr lang="en-GB" dirty="0"/>
              <a:t>: An estimated 100,000 people in England have chronic hepatitis C (HCV) infection. Directly-acting antivirals (DAAs) are available, but drug choice is mandated centrally, based on national contracts, allowing comparison of regimens without confounding by clinician choice. A mandatory national registry monitors therapy. We examined sustained </a:t>
            </a:r>
            <a:r>
              <a:rPr lang="en-GB" dirty="0" err="1"/>
              <a:t>virological</a:t>
            </a:r>
            <a:r>
              <a:rPr lang="en-GB" dirty="0"/>
              <a:t> response at 12 weeks (SVR12) of different regimens.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Method</a:t>
            </a:r>
            <a:r>
              <a:rPr lang="en-GB" dirty="0"/>
              <a:t>: Anonymised data from 9 Jan 2019 was analysed using Stata 15. The null hypothesis was that there was no difference in SVR with different DAAs. Per protocol analyses assessed proportions with a valid outcome achieving SVR. Differences between SVR rates were statistically significant if p &lt; 0.05 (Chi square or Fisher’s exact tests).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Results</a:t>
            </a:r>
            <a:r>
              <a:rPr lang="en-GB" dirty="0"/>
              <a:t>: The registry lists 37,693 people with HCV. 16,756 DAA treated adults were due a 12-week post-treatment outcome eight weeks before this data extraction. 14,603 patients had a per protocol outcome. Of these 13,959 (95.59% [95% confidence interval (CI) 95.24% to 95.91%]) achieved an SVR12. Patients with some fibrosis had a significantly higher SVR12 (96.12% [95%CI 95.57% to 96.59%]), than those with compensated cirrhosis (94.21% [95%CI 93.45% to 94.89%]), or decompensated cirrhosis (90.02% [95%CI 87.16% to 92.29%]). We focussed on genotype 3. For patients with moderate fibrosis, we compared SVR with 8 weeks </a:t>
            </a:r>
            <a:r>
              <a:rPr lang="en-GB" dirty="0" err="1"/>
              <a:t>Glecaprevir</a:t>
            </a:r>
            <a:r>
              <a:rPr lang="en-GB" dirty="0"/>
              <a:t>/</a:t>
            </a:r>
            <a:r>
              <a:rPr lang="en-GB" dirty="0" err="1"/>
              <a:t>Pibrentasvir</a:t>
            </a:r>
            <a:r>
              <a:rPr lang="en-GB" dirty="0"/>
              <a:t> (n = 92 (96.63% [95% CI 90.04% to 98.91%])) to 12 weeks Sofosbuvir/</a:t>
            </a:r>
            <a:r>
              <a:rPr lang="en-GB" dirty="0" err="1"/>
              <a:t>Velpatasvir</a:t>
            </a:r>
            <a:r>
              <a:rPr lang="en-GB" dirty="0"/>
              <a:t> (n = 214 (97.11% [95%CI 93.71% to 98.70%])) (p = 0.793). The SVR12 rate for patients with genotype 3 compensated cirrhosis given 12 weeks of Sofosbuvir/</a:t>
            </a:r>
            <a:r>
              <a:rPr lang="en-GB" dirty="0" err="1"/>
              <a:t>Velpatasvir</a:t>
            </a:r>
            <a:r>
              <a:rPr lang="en-GB" dirty="0"/>
              <a:t> and Ribavirin (n = 196 (97.96% [95%CI 94.67% to 99.23%])) was significantly higher than for those given Sofosbuvir/</a:t>
            </a:r>
            <a:r>
              <a:rPr lang="en-GB" dirty="0" err="1"/>
              <a:t>Velpatasvir</a:t>
            </a:r>
            <a:r>
              <a:rPr lang="en-GB" dirty="0"/>
              <a:t> (n = 218 (91.60% [95%CI 87.33% to 94.52%])) (p = 0.005), or Sofosbuvir/Daclatasvir and Ribavirin (n = 868 (92.17% [95%CI 90.18% to 93.78%])) (p = 0.002). 12 weeks of </a:t>
            </a:r>
            <a:r>
              <a:rPr lang="en-GB" dirty="0" err="1"/>
              <a:t>Glecaprevir</a:t>
            </a:r>
            <a:r>
              <a:rPr lang="en-GB" dirty="0"/>
              <a:t>/</a:t>
            </a:r>
            <a:r>
              <a:rPr lang="en-GB" dirty="0" err="1"/>
              <a:t>Pibrentasvir</a:t>
            </a:r>
            <a:r>
              <a:rPr lang="en-GB" dirty="0"/>
              <a:t> was not significantly different (n = 167 (96.41% [95%CI 92.23% to 98.38%])) to other regimens.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Conclusion</a:t>
            </a:r>
            <a:r>
              <a:rPr lang="en-GB" dirty="0"/>
              <a:t>: The English HCV treatment registry is a large, non-selective registry. SVR12 rates with Sofosbuvir/</a:t>
            </a:r>
            <a:r>
              <a:rPr lang="en-GB" dirty="0" err="1"/>
              <a:t>Velpatasvir</a:t>
            </a:r>
            <a:r>
              <a:rPr lang="en-GB" dirty="0"/>
              <a:t> and Ribavirin were higher than with Sofosbuvir/</a:t>
            </a:r>
            <a:r>
              <a:rPr lang="en-GB" dirty="0" err="1"/>
              <a:t>Velpatasvir</a:t>
            </a:r>
            <a:r>
              <a:rPr lang="en-GB" dirty="0"/>
              <a:t> or Sofosbuvir/Daclatasvir and Ribavirin in patients with genotype 3 HCV and compensated cirrhosis. No other significant differences were found.</a:t>
            </a:r>
          </a:p>
          <a:p>
            <a:pPr marL="0" indent="0">
              <a:buNone/>
            </a:pPr>
            <a:endParaRPr lang="en-GB"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12</a:t>
            </a:fld>
            <a:endParaRPr lang="en-GB" dirty="0"/>
          </a:p>
        </p:txBody>
      </p:sp>
    </p:spTree>
    <p:extLst>
      <p:ext uri="{BB962C8B-B14F-4D97-AF65-F5344CB8AC3E}">
        <p14:creationId xmlns:p14="http://schemas.microsoft.com/office/powerpoint/2010/main" val="60064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DAA, direct-acting antiviral; GT, genotype; NSP, needle and syringe exchange programme; PWID, people who inject drugs; TE, transient elastography; WHO, World Health Organization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Full abstract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The hepatitis C cascade of care and treatment outcomes among people who inject drugs in a Norwegian low-threshold setting: A real life experience</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err="1">
                <a:solidFill>
                  <a:schemeClr val="tx1"/>
                </a:solidFill>
                <a:effectLst/>
                <a:latin typeface="Arial" panose="020B0604020202020204" pitchFamily="34" charset="0"/>
                <a:ea typeface="+mn-ea"/>
                <a:cs typeface="Arial" panose="020B0604020202020204" pitchFamily="34" charset="0"/>
              </a:rPr>
              <a:t>Håvard</a:t>
            </a:r>
            <a:r>
              <a:rPr lang="en-US" sz="800" u="sng" kern="1200" dirty="0">
                <a:solidFill>
                  <a:schemeClr val="tx1"/>
                </a:solidFill>
                <a:effectLst/>
                <a:latin typeface="Arial" panose="020B0604020202020204" pitchFamily="34" charset="0"/>
                <a:ea typeface="+mn-ea"/>
                <a:cs typeface="Arial" panose="020B0604020202020204" pitchFamily="34" charset="0"/>
              </a:rPr>
              <a:t> Midgard</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Ulstein</a:t>
            </a:r>
            <a:r>
              <a:rPr lang="en-US" sz="800" kern="1200" dirty="0">
                <a:solidFill>
                  <a:schemeClr val="tx1"/>
                </a:solidFill>
                <a:effectLst/>
                <a:latin typeface="Arial" panose="020B0604020202020204" pitchFamily="34" charset="0"/>
                <a:ea typeface="+mn-ea"/>
                <a:cs typeface="Arial" panose="020B0604020202020204" pitchFamily="34" charset="0"/>
              </a:rPr>
              <a:t> Kjersti</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Backe</a:t>
            </a:r>
            <a:r>
              <a:rPr lang="en-US" sz="800" kern="1200" dirty="0">
                <a:solidFill>
                  <a:schemeClr val="tx1"/>
                </a:solidFill>
                <a:effectLst/>
                <a:latin typeface="Arial" panose="020B0604020202020204" pitchFamily="34" charset="0"/>
                <a:ea typeface="+mn-ea"/>
                <a:cs typeface="Arial" panose="020B0604020202020204" pitchFamily="34" charset="0"/>
              </a:rPr>
              <a:t> Øystein</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Tarjei</a:t>
            </a:r>
            <a:r>
              <a:rPr lang="en-US" sz="800" kern="1200" dirty="0">
                <a:solidFill>
                  <a:schemeClr val="tx1"/>
                </a:solidFill>
                <a:effectLst/>
                <a:latin typeface="Arial" panose="020B0604020202020204" pitchFamily="34" charset="0"/>
                <a:ea typeface="+mn-ea"/>
                <a:cs typeface="Arial" panose="020B0604020202020204" pitchFamily="34" charset="0"/>
              </a:rPr>
              <a:t> Foshaug</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Linda Elise </a:t>
            </a:r>
            <a:r>
              <a:rPr lang="en-US" sz="800" kern="1200" dirty="0" err="1">
                <a:solidFill>
                  <a:schemeClr val="tx1"/>
                </a:solidFill>
                <a:effectLst/>
                <a:latin typeface="Arial" panose="020B0604020202020204" pitchFamily="34" charset="0"/>
                <a:ea typeface="+mn-ea"/>
                <a:cs typeface="Arial" panose="020B0604020202020204" pitchFamily="34" charset="0"/>
              </a:rPr>
              <a:t>Couëssurel</a:t>
            </a:r>
            <a:r>
              <a:rPr lang="en-US" sz="800" kern="1200" dirty="0">
                <a:solidFill>
                  <a:schemeClr val="tx1"/>
                </a:solidFill>
                <a:effectLst/>
                <a:latin typeface="Arial" panose="020B0604020202020204" pitchFamily="34" charset="0"/>
                <a:ea typeface="+mn-ea"/>
                <a:cs typeface="Arial" panose="020B0604020202020204" pitchFamily="34" charset="0"/>
              </a:rPr>
              <a:t> Wüsthoff</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Olav Dalgard</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Oslo University Hospital, Department of gastroenterology, Oslo, Norway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Agency for Social and Welfare Services, City of Oslo, Oslo, Norway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Akershus University Hospital, Department of Infectious Diseases, </a:t>
            </a:r>
            <a:r>
              <a:rPr lang="en-US" sz="800" i="1" kern="1200" dirty="0" err="1">
                <a:solidFill>
                  <a:schemeClr val="tx1"/>
                </a:solidFill>
                <a:effectLst/>
                <a:latin typeface="Arial" panose="020B0604020202020204" pitchFamily="34" charset="0"/>
                <a:ea typeface="+mn-ea"/>
                <a:cs typeface="Arial" panose="020B0604020202020204" pitchFamily="34" charset="0"/>
              </a:rPr>
              <a:t>Lørenskog</a:t>
            </a:r>
            <a:r>
              <a:rPr lang="en-US" sz="800" i="1" kern="1200" dirty="0">
                <a:solidFill>
                  <a:schemeClr val="tx1"/>
                </a:solidFill>
                <a:effectLst/>
                <a:latin typeface="Arial" panose="020B0604020202020204" pitchFamily="34" charset="0"/>
                <a:ea typeface="+mn-ea"/>
                <a:cs typeface="Arial" panose="020B0604020202020204" pitchFamily="34" charset="0"/>
              </a:rPr>
              <a:t>, Norway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Email:</a:t>
            </a:r>
            <a:r>
              <a:rPr lang="en-US" sz="800" i="1"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havardmi@gmail.com</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Improving hepatitis C virus (HCV) treatment uptake and outcomes among people who inject drugs (PWID) is crucial to achieve the World Health Organisation HCV elimination goals. The aim of this study was to describe the HCV cascade of care including treatment outcomes and reinfection rates in an urban cohort of PWID attending a low-threshold clinic. </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In 2013 a low-threshold clinic was established in downtown Oslo as an effort to provide HCV care for marginalised PWID. The clinic is located within the premises of the city’s harm reduction services (including needle/syringe provision), and is staffed by a general practitioner and two nurses with specialist support. The nurses draw blood, operate a portable transient elastography device and provide individually tailored direct-acting antiviral (DAA) HCV treatment with emphasis on flexibility and ambulant work. In Norway, DAA treatment without fibrosis restrictions was available for all genotype 1 patients from February 2017, and for all HCV patients from February 2018.</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Results:</a:t>
            </a:r>
            <a:r>
              <a:rPr lang="en-GB" sz="800" kern="1200" dirty="0">
                <a:solidFill>
                  <a:schemeClr val="tx1"/>
                </a:solidFill>
                <a:effectLst/>
                <a:latin typeface="Arial" panose="020B0604020202020204" pitchFamily="34" charset="0"/>
                <a:ea typeface="+mn-ea"/>
                <a:cs typeface="Arial" panose="020B0604020202020204" pitchFamily="34" charset="0"/>
              </a:rPr>
              <a:t> By September 2018 the clinic had tested 534 individuals, of whom 346 (65%) had chronic HCV infection. 282 of 346 (82%) were subsequently assessed with elastography (17% cirrhosis) and of those, 202 (72%) had initiated treatment. Cumulative treatment uptake among </a:t>
            </a:r>
            <a:r>
              <a:rPr lang="en-GB" sz="800" kern="1200" dirty="0" err="1">
                <a:solidFill>
                  <a:schemeClr val="tx1"/>
                </a:solidFill>
                <a:effectLst/>
                <a:latin typeface="Arial" panose="020B0604020202020204" pitchFamily="34" charset="0"/>
                <a:ea typeface="+mn-ea"/>
                <a:cs typeface="Arial" panose="020B0604020202020204" pitchFamily="34" charset="0"/>
              </a:rPr>
              <a:t>viremic</a:t>
            </a:r>
            <a:r>
              <a:rPr lang="en-GB" sz="800" kern="1200" dirty="0">
                <a:solidFill>
                  <a:schemeClr val="tx1"/>
                </a:solidFill>
                <a:effectLst/>
                <a:latin typeface="Arial" panose="020B0604020202020204" pitchFamily="34" charset="0"/>
                <a:ea typeface="+mn-ea"/>
                <a:cs typeface="Arial" panose="020B0604020202020204" pitchFamily="34" charset="0"/>
              </a:rPr>
              <a:t> individuals was 58% (202 of 346). Among 144 untreated individuals, 61 (42%) were retained in care, 76 (53%) were lost to follow-up and 7 (5%) had died. Among 110 individuals due for sustained virologic response (SVR) assessment by September 2018, mean age was 49 years, 76% were male, 29% had cirrhosis and 55% had genotype 1 infection. Injecting drug use during treatment was reported by 81% and 78% received opioid substitution treatment. In intent to treat analysis, SVR was observed in 93 of 110 (85%), one individual had </a:t>
            </a:r>
            <a:r>
              <a:rPr lang="en-GB" sz="800" kern="1200" dirty="0" err="1">
                <a:solidFill>
                  <a:schemeClr val="tx1"/>
                </a:solidFill>
                <a:effectLst/>
                <a:latin typeface="Arial" panose="020B0604020202020204" pitchFamily="34" charset="0"/>
                <a:ea typeface="+mn-ea"/>
                <a:cs typeface="Arial" panose="020B0604020202020204" pitchFamily="34" charset="0"/>
              </a:rPr>
              <a:t>virological</a:t>
            </a:r>
            <a:r>
              <a:rPr lang="en-GB" sz="800" kern="1200" dirty="0">
                <a:solidFill>
                  <a:schemeClr val="tx1"/>
                </a:solidFill>
                <a:effectLst/>
                <a:latin typeface="Arial" panose="020B0604020202020204" pitchFamily="34" charset="0"/>
                <a:ea typeface="+mn-ea"/>
                <a:cs typeface="Arial" panose="020B0604020202020204" pitchFamily="34" charset="0"/>
              </a:rPr>
              <a:t> failure, 6 discontinued treatment and 10 were lost to follow-up. In observed analysis, excluding discontinuations and loss to follow-up, 93/94 (99%) achieved SVR. Adherence of &gt;90% prescribed doses was reported by 91%. Follow-up data was available in 83 patients. Two cases of probable HCV reinfection (post-treatment HCV RNA recurrence in presence of risk factors) were observed over 71 PY of follow-up (incidence 2.8/100 PY [95% CI 0.34-10.2]).</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Conclusion:</a:t>
            </a:r>
            <a:r>
              <a:rPr lang="en-GB" sz="800" kern="1200" dirty="0">
                <a:solidFill>
                  <a:schemeClr val="tx1"/>
                </a:solidFill>
                <a:effectLst/>
                <a:latin typeface="Arial" panose="020B0604020202020204" pitchFamily="34" charset="0"/>
                <a:ea typeface="+mn-ea"/>
                <a:cs typeface="Arial" panose="020B0604020202020204" pitchFamily="34" charset="0"/>
              </a:rPr>
              <a:t> HCV treatment uptake and virologic response was high among PWID attending a low-threshold clinic. This study provides real-life data on the feasibility of a model of care that could be disseminated to other urban areas.</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BC1133C-0A91-4C56-9DB7-B268BA704BC5}" type="slidenum">
              <a:rPr lang="en-GB" smtClean="0"/>
              <a:pPr/>
              <a:t>13</a:t>
            </a:fld>
            <a:endParaRPr lang="en-GB" dirty="0"/>
          </a:p>
        </p:txBody>
      </p:sp>
    </p:spTree>
    <p:extLst>
      <p:ext uri="{BB962C8B-B14F-4D97-AF65-F5344CB8AC3E}">
        <p14:creationId xmlns:p14="http://schemas.microsoft.com/office/powerpoint/2010/main" val="2239330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GT, genotype; ITT, intent-to-treat; LTFU, lost to follow-up; OST, opioid substitution therapy; PWID, people who inject drugs; PY, patient-years; SVR, sustained </a:t>
            </a:r>
            <a:r>
              <a:rPr lang="en-GB" sz="800" i="1" dirty="0" err="1"/>
              <a:t>virological</a:t>
            </a:r>
            <a:r>
              <a:rPr lang="en-GB" sz="800" i="1" dirty="0"/>
              <a:t> response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Full abstract</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The hepatitis C cascade of care and treatment outcomes among people who inject drugs in a Norwegian low-threshold setting: A real life experience</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err="1">
                <a:solidFill>
                  <a:schemeClr val="tx1"/>
                </a:solidFill>
                <a:effectLst/>
                <a:latin typeface="Arial" panose="020B0604020202020204" pitchFamily="34" charset="0"/>
                <a:ea typeface="+mn-ea"/>
                <a:cs typeface="Arial" panose="020B0604020202020204" pitchFamily="34" charset="0"/>
              </a:rPr>
              <a:t>Håvard</a:t>
            </a:r>
            <a:r>
              <a:rPr lang="en-US" sz="800" u="sng" kern="1200" dirty="0">
                <a:solidFill>
                  <a:schemeClr val="tx1"/>
                </a:solidFill>
                <a:effectLst/>
                <a:latin typeface="Arial" panose="020B0604020202020204" pitchFamily="34" charset="0"/>
                <a:ea typeface="+mn-ea"/>
                <a:cs typeface="Arial" panose="020B0604020202020204" pitchFamily="34" charset="0"/>
              </a:rPr>
              <a:t> Midgard</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Ulstein</a:t>
            </a:r>
            <a:r>
              <a:rPr lang="en-US" sz="800" kern="1200" dirty="0">
                <a:solidFill>
                  <a:schemeClr val="tx1"/>
                </a:solidFill>
                <a:effectLst/>
                <a:latin typeface="Arial" panose="020B0604020202020204" pitchFamily="34" charset="0"/>
                <a:ea typeface="+mn-ea"/>
                <a:cs typeface="Arial" panose="020B0604020202020204" pitchFamily="34" charset="0"/>
              </a:rPr>
              <a:t> Kjersti</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Backe</a:t>
            </a:r>
            <a:r>
              <a:rPr lang="en-US" sz="800" kern="1200" dirty="0">
                <a:solidFill>
                  <a:schemeClr val="tx1"/>
                </a:solidFill>
                <a:effectLst/>
                <a:latin typeface="Arial" panose="020B0604020202020204" pitchFamily="34" charset="0"/>
                <a:ea typeface="+mn-ea"/>
                <a:cs typeface="Arial" panose="020B0604020202020204" pitchFamily="34" charset="0"/>
              </a:rPr>
              <a:t> Øystein</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Tarjei</a:t>
            </a:r>
            <a:r>
              <a:rPr lang="en-US" sz="800" kern="1200" dirty="0">
                <a:solidFill>
                  <a:schemeClr val="tx1"/>
                </a:solidFill>
                <a:effectLst/>
                <a:latin typeface="Arial" panose="020B0604020202020204" pitchFamily="34" charset="0"/>
                <a:ea typeface="+mn-ea"/>
                <a:cs typeface="Arial" panose="020B0604020202020204" pitchFamily="34" charset="0"/>
              </a:rPr>
              <a:t> Foshaug</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Linda Elise </a:t>
            </a:r>
            <a:r>
              <a:rPr lang="en-US" sz="800" kern="1200" dirty="0" err="1">
                <a:solidFill>
                  <a:schemeClr val="tx1"/>
                </a:solidFill>
                <a:effectLst/>
                <a:latin typeface="Arial" panose="020B0604020202020204" pitchFamily="34" charset="0"/>
                <a:ea typeface="+mn-ea"/>
                <a:cs typeface="Arial" panose="020B0604020202020204" pitchFamily="34" charset="0"/>
              </a:rPr>
              <a:t>Couëssurel</a:t>
            </a:r>
            <a:r>
              <a:rPr lang="en-US" sz="800" kern="1200" dirty="0">
                <a:solidFill>
                  <a:schemeClr val="tx1"/>
                </a:solidFill>
                <a:effectLst/>
                <a:latin typeface="Arial" panose="020B0604020202020204" pitchFamily="34" charset="0"/>
                <a:ea typeface="+mn-ea"/>
                <a:cs typeface="Arial" panose="020B0604020202020204" pitchFamily="34" charset="0"/>
              </a:rPr>
              <a:t> Wüsthoff</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Olav Dalgard</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Oslo University Hospital, Department of gastroenterology, Oslo, Norway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Agency for Social and Welfare Services, City of Oslo, Oslo, Norway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Akershus University Hospital, Department of Infectious Diseases, </a:t>
            </a:r>
            <a:r>
              <a:rPr lang="en-US" sz="800" i="1" kern="1200" dirty="0" err="1">
                <a:solidFill>
                  <a:schemeClr val="tx1"/>
                </a:solidFill>
                <a:effectLst/>
                <a:latin typeface="Arial" panose="020B0604020202020204" pitchFamily="34" charset="0"/>
                <a:ea typeface="+mn-ea"/>
                <a:cs typeface="Arial" panose="020B0604020202020204" pitchFamily="34" charset="0"/>
              </a:rPr>
              <a:t>Lørenskog</a:t>
            </a:r>
            <a:r>
              <a:rPr lang="en-US" sz="800" i="1" kern="1200" dirty="0">
                <a:solidFill>
                  <a:schemeClr val="tx1"/>
                </a:solidFill>
                <a:effectLst/>
                <a:latin typeface="Arial" panose="020B0604020202020204" pitchFamily="34" charset="0"/>
                <a:ea typeface="+mn-ea"/>
                <a:cs typeface="Arial" panose="020B0604020202020204" pitchFamily="34" charset="0"/>
              </a:rPr>
              <a:t>, Norway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Email:</a:t>
            </a:r>
            <a:r>
              <a:rPr lang="en-US" sz="800" i="1"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havardmi@gmail.com</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Improving hepatitis C virus (HCV) treatment uptake and outcomes among people who inject drugs (PWID) is crucial to achieve the World Health Organisation HCV elimination goals. The aim of this study was to describe the HCV cascade of care including treatment outcomes and reinfection rates in an urban cohort of PWID attending a low-threshold clinic. </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In 2013 a low-threshold clinic was established in downtown Oslo as an effort to provide HCV care for marginalised PWID. The clinic is located within the premises of the city’s harm reduction services (including needle/syringe provision), and is staffed by a general practitioner and two nurses with specialist support. The nurses draw blood, operate a portable transient elastography device and provide individually tailored direct-acting antiviral (DAA) HCV treatment with emphasis on flexibility and ambulant work. In Norway, DAA treatment without fibrosis restrictions was available for all genotype 1 patients from February 2017, and for all HCV patients from February 2018.</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Results:</a:t>
            </a:r>
            <a:r>
              <a:rPr lang="en-GB" sz="800" kern="1200" dirty="0">
                <a:solidFill>
                  <a:schemeClr val="tx1"/>
                </a:solidFill>
                <a:effectLst/>
                <a:latin typeface="Arial" panose="020B0604020202020204" pitchFamily="34" charset="0"/>
                <a:ea typeface="+mn-ea"/>
                <a:cs typeface="Arial" panose="020B0604020202020204" pitchFamily="34" charset="0"/>
              </a:rPr>
              <a:t> By September 2018 the clinic had tested 534 individuals, of whom 346 (65%) had chronic HCV infection. 282 of 346 (82%) were subsequently assessed with elastography (17% cirrhosis) and of those, 202 (72%) had initiated treatment. Cumulative treatment uptake among </a:t>
            </a:r>
            <a:r>
              <a:rPr lang="en-GB" sz="800" kern="1200" dirty="0" err="1">
                <a:solidFill>
                  <a:schemeClr val="tx1"/>
                </a:solidFill>
                <a:effectLst/>
                <a:latin typeface="Arial" panose="020B0604020202020204" pitchFamily="34" charset="0"/>
                <a:ea typeface="+mn-ea"/>
                <a:cs typeface="Arial" panose="020B0604020202020204" pitchFamily="34" charset="0"/>
              </a:rPr>
              <a:t>viremic</a:t>
            </a:r>
            <a:r>
              <a:rPr lang="en-GB" sz="800" kern="1200" dirty="0">
                <a:solidFill>
                  <a:schemeClr val="tx1"/>
                </a:solidFill>
                <a:effectLst/>
                <a:latin typeface="Arial" panose="020B0604020202020204" pitchFamily="34" charset="0"/>
                <a:ea typeface="+mn-ea"/>
                <a:cs typeface="Arial" panose="020B0604020202020204" pitchFamily="34" charset="0"/>
              </a:rPr>
              <a:t> individuals was 58% (202 of 346). Among 144 untreated individuals, 61 (42%) were retained in care, 76 (53%) were lost to follow-up and 7 (5%) had died. Among 110 individuals due for sustained virologic response (SVR) assessment by September 2018, mean age was 49 years, 76% were male, 29% had cirrhosis and 55% had genotype 1 infection. Injecting drug use during treatment was reported by 81% and 78% received opioid substitution treatment. In intent to treat analysis, SVR was observed in 93 of 110 (85%), one individual had </a:t>
            </a:r>
            <a:r>
              <a:rPr lang="en-GB" sz="800" kern="1200" dirty="0" err="1">
                <a:solidFill>
                  <a:schemeClr val="tx1"/>
                </a:solidFill>
                <a:effectLst/>
                <a:latin typeface="Arial" panose="020B0604020202020204" pitchFamily="34" charset="0"/>
                <a:ea typeface="+mn-ea"/>
                <a:cs typeface="Arial" panose="020B0604020202020204" pitchFamily="34" charset="0"/>
              </a:rPr>
              <a:t>virological</a:t>
            </a:r>
            <a:r>
              <a:rPr lang="en-GB" sz="800" kern="1200" dirty="0">
                <a:solidFill>
                  <a:schemeClr val="tx1"/>
                </a:solidFill>
                <a:effectLst/>
                <a:latin typeface="Arial" panose="020B0604020202020204" pitchFamily="34" charset="0"/>
                <a:ea typeface="+mn-ea"/>
                <a:cs typeface="Arial" panose="020B0604020202020204" pitchFamily="34" charset="0"/>
              </a:rPr>
              <a:t> failure, 6 discontinued treatment and 10 were lost to follow-up. In observed analysis, excluding discontinuations and loss to follow-up, 93/94 (99%) achieved SVR. Adherence of &gt;90% prescribed doses was reported by 91%. Follow-up data was available in 83 patients. Two cases of probable HCV reinfection (post-treatment HCV RNA recurrence in presence of risk factors) were observed over 71 PY of follow-up (incidence 2.8/100 PY [95% CI 0.34-10.2]).</a:t>
            </a: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Conclusion:</a:t>
            </a:r>
            <a:r>
              <a:rPr lang="en-GB" sz="800" kern="1200" dirty="0">
                <a:solidFill>
                  <a:schemeClr val="tx1"/>
                </a:solidFill>
                <a:effectLst/>
                <a:latin typeface="Arial" panose="020B0604020202020204" pitchFamily="34" charset="0"/>
                <a:ea typeface="+mn-ea"/>
                <a:cs typeface="Arial" panose="020B0604020202020204" pitchFamily="34" charset="0"/>
              </a:rPr>
              <a:t> HCV treatment uptake and virologic response was high among PWID attending a low-threshold clinic. This study provides real-life data on the feasibility of a model of care that could be disseminated to other urban areas.</a:t>
            </a:r>
          </a:p>
        </p:txBody>
      </p:sp>
      <p:sp>
        <p:nvSpPr>
          <p:cNvPr id="4" name="Slide Number Placeholder 3"/>
          <p:cNvSpPr>
            <a:spLocks noGrp="1"/>
          </p:cNvSpPr>
          <p:nvPr>
            <p:ph type="sldNum" sz="quarter" idx="5"/>
          </p:nvPr>
        </p:nvSpPr>
        <p:spPr/>
        <p:txBody>
          <a:bodyPr/>
          <a:lstStyle/>
          <a:p>
            <a:fld id="{9BC1133C-0A91-4C56-9DB7-B268BA704BC5}" type="slidenum">
              <a:rPr lang="en-GB" smtClean="0"/>
              <a:pPr/>
              <a:t>14</a:t>
            </a:fld>
            <a:endParaRPr lang="en-GB" dirty="0"/>
          </a:p>
        </p:txBody>
      </p:sp>
    </p:spTree>
    <p:extLst>
      <p:ext uri="{BB962C8B-B14F-4D97-AF65-F5344CB8AC3E}">
        <p14:creationId xmlns:p14="http://schemas.microsoft.com/office/powerpoint/2010/main" val="427361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CHC, chronic hepatitis C; DAA, direct-acting antiviral; GLE, </a:t>
            </a:r>
            <a:r>
              <a:rPr lang="en-GB" sz="800" i="1" dirty="0" err="1"/>
              <a:t>Glecaprevir</a:t>
            </a:r>
            <a:r>
              <a:rPr lang="en-GB" sz="800" i="1" dirty="0"/>
              <a:t>; GT, genotype; GZR, Grazoprevir; HCV, hepatitis C virus; NS5A, non-structural protein 5A; NS3, non-structural protein 3; PIB, </a:t>
            </a:r>
            <a:r>
              <a:rPr lang="en-GB" sz="800" i="1" dirty="0" err="1"/>
              <a:t>Pibrentasvir</a:t>
            </a:r>
            <a:r>
              <a:rPr lang="en-GB" sz="800" i="1" dirty="0"/>
              <a:t>; RASs, resistance-associated substitutions; SVR, sustained </a:t>
            </a:r>
            <a:r>
              <a:rPr lang="en-GB" sz="800" i="1" dirty="0" err="1"/>
              <a:t>virological</a:t>
            </a:r>
            <a:r>
              <a:rPr lang="en-GB" sz="800" i="1" dirty="0"/>
              <a:t> response.</a:t>
            </a:r>
          </a:p>
          <a:p>
            <a:pPr marL="0" indent="0" defTabSz="966338">
              <a:buNone/>
              <a:defRPr/>
            </a:pPr>
            <a:endParaRPr lang="en-GB" sz="800" b="1" i="1" dirty="0"/>
          </a:p>
          <a:p>
            <a:pPr marL="0" indent="0">
              <a:buNone/>
            </a:pPr>
            <a:r>
              <a:rPr lang="en-GB" sz="800" u="sng" dirty="0"/>
              <a:t>Full abstract</a:t>
            </a:r>
          </a:p>
          <a:p>
            <a:pPr marL="0" indent="0">
              <a:buNone/>
            </a:pPr>
            <a:endParaRPr lang="en-GB" sz="800" b="1" dirty="0"/>
          </a:p>
          <a:p>
            <a:pPr marL="0" indent="0">
              <a:buNone/>
            </a:pPr>
            <a:r>
              <a:rPr lang="en-US" sz="800" b="1" dirty="0"/>
              <a:t>ns5a resistance profile of genotype 1b </a:t>
            </a:r>
            <a:r>
              <a:rPr lang="en-US" sz="800" b="1" dirty="0" err="1"/>
              <a:t>virological</a:t>
            </a:r>
            <a:r>
              <a:rPr lang="en-US" sz="800" b="1" dirty="0"/>
              <a:t> failures that impacts outcome of re-treatment by </a:t>
            </a:r>
            <a:r>
              <a:rPr lang="en-US" sz="800" b="1" dirty="0" err="1"/>
              <a:t>glecaprevir</a:t>
            </a:r>
            <a:r>
              <a:rPr lang="en-US" sz="800" b="1" dirty="0"/>
              <a:t>/</a:t>
            </a:r>
            <a:r>
              <a:rPr lang="en-US" sz="800" b="1" dirty="0" err="1"/>
              <a:t>pibrentasvir</a:t>
            </a:r>
            <a:r>
              <a:rPr lang="en-US" sz="800" b="1" dirty="0"/>
              <a:t>: Nation-wide real world study</a:t>
            </a:r>
          </a:p>
          <a:p>
            <a:pPr marL="0" indent="0">
              <a:buNone/>
            </a:pPr>
            <a:endParaRPr lang="en-US" sz="800" b="1" dirty="0"/>
          </a:p>
          <a:p>
            <a:pPr marL="0" indent="0">
              <a:buNone/>
            </a:pPr>
            <a:r>
              <a:rPr lang="en-US" sz="800" u="sng" dirty="0"/>
              <a:t>Masayuki Kurosaki</a:t>
            </a:r>
            <a:r>
              <a:rPr lang="en-US" sz="800" dirty="0"/>
              <a:t>, Jun </a:t>
            </a:r>
            <a:r>
              <a:rPr lang="en-US" sz="800" dirty="0" err="1"/>
              <a:t>Itakura</a:t>
            </a:r>
            <a:r>
              <a:rPr lang="en-US" sz="800" dirty="0"/>
              <a:t>, </a:t>
            </a:r>
            <a:r>
              <a:rPr lang="en-US" sz="800" dirty="0" err="1"/>
              <a:t>Namiki</a:t>
            </a:r>
            <a:r>
              <a:rPr lang="en-US" sz="800" dirty="0"/>
              <a:t> Izumi</a:t>
            </a:r>
          </a:p>
          <a:p>
            <a:pPr marL="0" indent="0">
              <a:buNone/>
            </a:pPr>
            <a:endParaRPr lang="en-US" sz="800" dirty="0"/>
          </a:p>
          <a:p>
            <a:pPr marL="0" indent="0">
              <a:buNone/>
            </a:pPr>
            <a:r>
              <a:rPr lang="en-US" sz="800" b="1" dirty="0"/>
              <a:t>Background and Aims</a:t>
            </a:r>
            <a:r>
              <a:rPr lang="en-US" sz="800" dirty="0"/>
              <a:t>: Resistance-associated substitutions (RAS) are generated in chronic hepatitis C patients who failed direct-acting antiviral (DAA) treatment. Especially, RAS in NS5A may affect the efficacy of re-treatment since NS5A inhibitor is included in all available DAA regimens. This study examined the prevalence and specific pattern of NS5A RAS in patients who failed prior DAA and its impact on the efficacy of re-treatment by </a:t>
            </a:r>
            <a:r>
              <a:rPr lang="en-US" sz="800" dirty="0" err="1"/>
              <a:t>Glecaprevir</a:t>
            </a:r>
            <a:r>
              <a:rPr lang="en-US" sz="800" dirty="0"/>
              <a:t> (GLE) / </a:t>
            </a:r>
            <a:r>
              <a:rPr lang="en-US" sz="800" dirty="0" err="1"/>
              <a:t>Pibrentasvir</a:t>
            </a:r>
            <a:r>
              <a:rPr lang="en-US" sz="800" dirty="0"/>
              <a:t> (PIB) in the real-world.</a:t>
            </a:r>
          </a:p>
          <a:p>
            <a:pPr marL="0" indent="0">
              <a:buNone/>
            </a:pPr>
            <a:endParaRPr lang="en-US" sz="800" dirty="0"/>
          </a:p>
          <a:p>
            <a:pPr marL="0" indent="0">
              <a:buNone/>
            </a:pPr>
            <a:r>
              <a:rPr lang="en-US" sz="800" b="1" dirty="0"/>
              <a:t>Method</a:t>
            </a:r>
            <a:r>
              <a:rPr lang="en-US" sz="800" dirty="0"/>
              <a:t>: This nation-wide study involved 83 regional core centers for the treatment of liver disease and related hospitals. A total of 1,420 genotype 1 patients who failed DAA treatment were registered, and RAS in NS3 and NS5A after </a:t>
            </a:r>
            <a:r>
              <a:rPr lang="en-US" sz="800" dirty="0" err="1"/>
              <a:t>virological</a:t>
            </a:r>
            <a:r>
              <a:rPr lang="en-US" sz="800" dirty="0"/>
              <a:t> failure was determined by population sequencing. The prevalence and patterns of NS5A RAS in these patients was compared to 1,068 patients who are naïve to DAA. Association between RAS and sustained virologic response was analyzed in 545 patients who started re-treatment by GLE/PIB for 12 weeks.</a:t>
            </a:r>
          </a:p>
          <a:p>
            <a:pPr marL="0" indent="0">
              <a:buNone/>
            </a:pPr>
            <a:endParaRPr lang="en-US" sz="800" dirty="0"/>
          </a:p>
          <a:p>
            <a:pPr marL="0" indent="0">
              <a:buNone/>
            </a:pPr>
            <a:r>
              <a:rPr lang="en-US" sz="800" b="1" dirty="0"/>
              <a:t>Results</a:t>
            </a:r>
            <a:r>
              <a:rPr lang="en-US" sz="800" dirty="0"/>
              <a:t>: Among DAA failed patients, 83% of patients had failed 1 DAA regimen, 15% had failed 2 DAA regimens, and 2% had failed 3 DAA regimens. Daclatasvir (DCV) / </a:t>
            </a:r>
            <a:r>
              <a:rPr lang="en-US" sz="800" dirty="0" err="1"/>
              <a:t>Asunaprevir</a:t>
            </a:r>
            <a:r>
              <a:rPr lang="en-US" sz="800" dirty="0"/>
              <a:t> (ASV) was the most frequently used regimen (84%), followed by Ledipasvir (LDV) / Sofosbuvir (SOF) (13%) and Grazoprevir (GZR) / Elbasvir (EBR) (2%). The prevalence of NS3 RAS at positions 156 and 168, and NS5A RAS at positions 31, 32 and 93 was significantly high in DAA failed patients compared to DAA naïve patients. Dual RAS in NS3 plus NS5A was detected in 35% of DCV/ASV failed patients and in 20% of GZR/EBR failed patients. The prevalence of dual RAS in NS3 plus NS5A increased in parallel with the number of courses of prior DAA: 34% in 1 course of DAA failure, 55.3% in 2 courses of DAA failure and 86.7% in 3 courses of DAA failure. Among NS5A RAS, P32deletion was not found in any DAA naïve patient but was detected in 3.7%, 2.0%, and 4.3% of patients who failed prior DCV/ASV, LDV/SOF, and GZR/EBR, respectively. In 545 patients re-treated by GLE/PIB for 12 weeks, HCVRNA was negative at the end of treatment in 99.2% of patients (371/374), and SVR12 was 95.8% (227/237). The presence of any NS3 RAS or NS5A RAS at position 31 and 93 did not impact SVR. However, SVR was 25% in patients with P32deletion RAS compared to 97% in patients with wild type P32 (p=0.0002).</a:t>
            </a:r>
          </a:p>
          <a:p>
            <a:pPr marL="0" indent="0">
              <a:buNone/>
            </a:pPr>
            <a:endParaRPr lang="en-US" sz="800" dirty="0"/>
          </a:p>
          <a:p>
            <a:pPr marL="0" indent="0">
              <a:buNone/>
            </a:pPr>
            <a:r>
              <a:rPr lang="en-US" sz="800" b="1" dirty="0"/>
              <a:t>Conclusion</a:t>
            </a:r>
            <a:r>
              <a:rPr lang="en-US" sz="800" dirty="0"/>
              <a:t>: This nation-wide study revealed highly complex nature of RAS after DAA failure. Re-treatment by GLE/PIB was highly effective except for patients having unique RAS P32deletion in NS5A.</a:t>
            </a:r>
          </a:p>
          <a:p>
            <a:pPr marL="0" indent="0" defTabSz="966338">
              <a:buNone/>
              <a:defRPr/>
            </a:pPr>
            <a:endParaRPr lang="en-GB" sz="800" dirty="0"/>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15</a:t>
            </a:fld>
            <a:endParaRPr lang="en-GB" dirty="0">
              <a:solidFill>
                <a:prstClr val="black"/>
              </a:solidFill>
            </a:endParaRPr>
          </a:p>
        </p:txBody>
      </p:sp>
    </p:spTree>
    <p:extLst>
      <p:ext uri="{BB962C8B-B14F-4D97-AF65-F5344CB8AC3E}">
        <p14:creationId xmlns:p14="http://schemas.microsoft.com/office/powerpoint/2010/main" val="2239330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ASV, </a:t>
            </a:r>
            <a:r>
              <a:rPr lang="en-GB" sz="800" i="1" dirty="0" err="1"/>
              <a:t>Asunaprevir</a:t>
            </a:r>
            <a:r>
              <a:rPr lang="en-GB" sz="800" i="1" dirty="0"/>
              <a:t>; DAA, direct-acting antiviral; DCV, Daclatasvir; EBR, Elbasvir; GLE, </a:t>
            </a:r>
            <a:r>
              <a:rPr lang="en-GB" sz="800" i="1" dirty="0" err="1"/>
              <a:t>Glecaprevir</a:t>
            </a:r>
            <a:r>
              <a:rPr lang="en-GB" sz="800" i="1" dirty="0"/>
              <a:t>; GT, genotype; GZR, Grazoprevir; NS5A, non-structural protein 5A; LDV, Ledipasvir; NS3, non-structural protein 3; PIB, </a:t>
            </a:r>
            <a:r>
              <a:rPr lang="en-GB" sz="800" i="1" dirty="0" err="1"/>
              <a:t>Pibrentasvir</a:t>
            </a:r>
            <a:r>
              <a:rPr lang="en-GB" sz="800" i="1" dirty="0"/>
              <a:t>; RASs, resistance-associated substitutions; SOF, Sofosbuvir; SVR, sustained </a:t>
            </a:r>
            <a:r>
              <a:rPr lang="en-GB" sz="800" i="1" dirty="0" err="1"/>
              <a:t>virological</a:t>
            </a:r>
            <a:r>
              <a:rPr lang="en-GB" sz="800" i="1" dirty="0"/>
              <a:t> response; WT, wild type</a:t>
            </a:r>
          </a:p>
          <a:p>
            <a:pPr marL="0" indent="0" defTabSz="966338">
              <a:buNone/>
              <a:defRPr/>
            </a:pPr>
            <a:endParaRPr lang="en-GB" sz="800" b="1" i="1" dirty="0"/>
          </a:p>
          <a:p>
            <a:pPr marL="0" indent="0">
              <a:buNone/>
            </a:pPr>
            <a:r>
              <a:rPr lang="en-GB" sz="800" u="sng" dirty="0"/>
              <a:t>Full abstract</a:t>
            </a:r>
          </a:p>
          <a:p>
            <a:pPr marL="0" indent="0">
              <a:buNone/>
            </a:pPr>
            <a:endParaRPr lang="en-GB" sz="800" b="1" dirty="0"/>
          </a:p>
          <a:p>
            <a:pPr marL="0" indent="0">
              <a:buNone/>
            </a:pPr>
            <a:r>
              <a:rPr lang="en-US" sz="800" b="1" dirty="0"/>
              <a:t>ns5a resistance profile of genotype 1b </a:t>
            </a:r>
            <a:r>
              <a:rPr lang="en-US" sz="800" b="1" dirty="0" err="1"/>
              <a:t>virological</a:t>
            </a:r>
            <a:r>
              <a:rPr lang="en-US" sz="800" b="1" dirty="0"/>
              <a:t> failures that impacts outcome of re-treatment by </a:t>
            </a:r>
            <a:r>
              <a:rPr lang="en-US" sz="800" b="1" dirty="0" err="1"/>
              <a:t>glecaprevir</a:t>
            </a:r>
            <a:r>
              <a:rPr lang="en-US" sz="800" b="1" dirty="0"/>
              <a:t>/</a:t>
            </a:r>
            <a:r>
              <a:rPr lang="en-US" sz="800" b="1" dirty="0" err="1"/>
              <a:t>pibrentasvir</a:t>
            </a:r>
            <a:r>
              <a:rPr lang="en-US" sz="800" b="1" dirty="0"/>
              <a:t>: Nation-wide real world study</a:t>
            </a:r>
          </a:p>
          <a:p>
            <a:pPr marL="0" indent="0">
              <a:buNone/>
            </a:pPr>
            <a:endParaRPr lang="en-US" sz="800" b="1" dirty="0"/>
          </a:p>
          <a:p>
            <a:pPr marL="0" indent="0">
              <a:buNone/>
            </a:pPr>
            <a:r>
              <a:rPr lang="en-US" sz="800" u="sng" dirty="0"/>
              <a:t>Masayuki Kurosaki</a:t>
            </a:r>
            <a:r>
              <a:rPr lang="en-US" sz="800" dirty="0"/>
              <a:t>, Jun </a:t>
            </a:r>
            <a:r>
              <a:rPr lang="en-US" sz="800" dirty="0" err="1"/>
              <a:t>Itakura</a:t>
            </a:r>
            <a:r>
              <a:rPr lang="en-US" sz="800" dirty="0"/>
              <a:t>, </a:t>
            </a:r>
            <a:r>
              <a:rPr lang="en-US" sz="800" dirty="0" err="1"/>
              <a:t>Namiki</a:t>
            </a:r>
            <a:r>
              <a:rPr lang="en-US" sz="800" dirty="0"/>
              <a:t> Izumi</a:t>
            </a:r>
          </a:p>
          <a:p>
            <a:pPr marL="0" indent="0">
              <a:buNone/>
            </a:pPr>
            <a:endParaRPr lang="en-US" sz="800" dirty="0"/>
          </a:p>
          <a:p>
            <a:pPr marL="0" indent="0">
              <a:buNone/>
            </a:pPr>
            <a:r>
              <a:rPr lang="en-US" sz="800" b="1" dirty="0"/>
              <a:t>Background and Aims</a:t>
            </a:r>
            <a:r>
              <a:rPr lang="en-US" sz="800" dirty="0"/>
              <a:t>: Resistance-associated substitutions (RAS) are generated in chronic hepatitis C patients who failed direct-acting antiviral (DAA) treatment. Especially, RAS in NS5A may affect the efficacy of re-treatment since NS5A inhibitor is included in all available DAA regimens. This study examined the prevalence and specific pattern of NS5A RAS in patients who failed prior DAA and its impact on the efficacy of re-treatment by </a:t>
            </a:r>
            <a:r>
              <a:rPr lang="en-US" sz="800" dirty="0" err="1"/>
              <a:t>Glecaprevir</a:t>
            </a:r>
            <a:r>
              <a:rPr lang="en-US" sz="800" dirty="0"/>
              <a:t> (GLE) / </a:t>
            </a:r>
            <a:r>
              <a:rPr lang="en-US" sz="800" dirty="0" err="1"/>
              <a:t>Pibrentasvir</a:t>
            </a:r>
            <a:r>
              <a:rPr lang="en-US" sz="800" dirty="0"/>
              <a:t> (PIB) in the real-world.</a:t>
            </a:r>
          </a:p>
          <a:p>
            <a:pPr marL="0" indent="0">
              <a:buNone/>
            </a:pPr>
            <a:endParaRPr lang="en-US" sz="800" dirty="0"/>
          </a:p>
          <a:p>
            <a:pPr marL="0" indent="0">
              <a:buNone/>
            </a:pPr>
            <a:r>
              <a:rPr lang="en-US" sz="800" b="1" dirty="0"/>
              <a:t>Method</a:t>
            </a:r>
            <a:r>
              <a:rPr lang="en-US" sz="800" dirty="0"/>
              <a:t>: This nation-wide study involved 83 regional core centers for the treatment of liver disease and related hospitals. A total of 1,420 genotype 1 patients who failed DAA treatment were registered, and RAS in NS3 and NS5A after </a:t>
            </a:r>
            <a:r>
              <a:rPr lang="en-US" sz="800" dirty="0" err="1"/>
              <a:t>virological</a:t>
            </a:r>
            <a:r>
              <a:rPr lang="en-US" sz="800" dirty="0"/>
              <a:t> failure was determined by population sequencing. The prevalence and patterns of NS5A RAS in these patients was compared to 1,068 patients who are naïve to DAA. Association between RAS and sustained virologic response was analyzed in 545 patients who started re-treatment by GLE/PIB for 12 weeks.</a:t>
            </a:r>
          </a:p>
          <a:p>
            <a:pPr marL="0" indent="0">
              <a:buNone/>
            </a:pPr>
            <a:endParaRPr lang="en-US" sz="800" dirty="0"/>
          </a:p>
          <a:p>
            <a:pPr marL="0" indent="0">
              <a:buNone/>
            </a:pPr>
            <a:r>
              <a:rPr lang="en-US" sz="800" b="1" dirty="0"/>
              <a:t>Results</a:t>
            </a:r>
            <a:r>
              <a:rPr lang="en-US" sz="800" dirty="0"/>
              <a:t>: Among DAA failed patients, 83% of patients had failed 1 DAA regimen, 15% had failed 2 DAA regimens, and 2% had failed 3 DAA regimens. Daclatasvir (DCV) / </a:t>
            </a:r>
            <a:r>
              <a:rPr lang="en-US" sz="800" dirty="0" err="1"/>
              <a:t>Asunaprevir</a:t>
            </a:r>
            <a:r>
              <a:rPr lang="en-US" sz="800" dirty="0"/>
              <a:t> (ASV) was the most frequently used regimen (84%), followed by Ledipasvir (LDV) / Sofosbuvir (SOF) (13%) and Grazoprevir (GZR) / Elbasvir (EBR) (2%). The prevalence of NS3 RAS at positions 156 and 168, and NS5A RAS at positions 31, 32 and 93 was significantly high in DAA failed patients compared to DAA naïve patients. Dual RAS in NS3 plus NS5A was detected in 35% of DCV/ASV failed patients and in 20% of GZR/EBR failed patients. The prevalence of dual RAS in NS3 plus NS5A increased in parallel with the number of courses of prior DAA: 34% in 1 course of DAA failure, 55.3% in 2 courses of DAA failure and 86.7% in 3 courses of DAA failure. Among NS5A RAS, P32deletion was not found in any DAA naïve patient but was detected in 3.7%, 2.0%, and 4.3% of patients who failed prior DCV/ASV, LDV/SOF, and GZR/EBR, respectively. In 545 patients re-treated by GLE/PIB for 12 weeks, HCVRNA was negative at the end of treatment in 99.2% of patients (371/374), and SVR12 was 95.8% (227/237). The presence of any NS3 RAS or NS5A RAS at position 31 and 93 did not impact SVR. However, SVR was 25% in patients with P32deletion RAS compared to 97% in patients with wild type P32 (p=0.0002).</a:t>
            </a:r>
          </a:p>
          <a:p>
            <a:pPr marL="0" indent="0">
              <a:buNone/>
            </a:pPr>
            <a:endParaRPr lang="en-US" sz="800" dirty="0"/>
          </a:p>
          <a:p>
            <a:pPr marL="0" indent="0">
              <a:buNone/>
            </a:pPr>
            <a:r>
              <a:rPr lang="en-US" sz="800" b="1" dirty="0"/>
              <a:t>Conclusion</a:t>
            </a:r>
            <a:r>
              <a:rPr lang="en-US" sz="800" dirty="0"/>
              <a:t>: This nation-wide study revealed highly complex nature of RAS after DAA failure. Re-treatment by GLE/PIB was highly effective except for patients having unique RAS P32deletion in NS5A.</a:t>
            </a:r>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16</a:t>
            </a:fld>
            <a:endParaRPr lang="en-GB" dirty="0">
              <a:solidFill>
                <a:prstClr val="black"/>
              </a:solidFill>
            </a:endParaRPr>
          </a:p>
        </p:txBody>
      </p:sp>
    </p:spTree>
    <p:extLst>
      <p:ext uri="{BB962C8B-B14F-4D97-AF65-F5344CB8AC3E}">
        <p14:creationId xmlns:p14="http://schemas.microsoft.com/office/powerpoint/2010/main" val="600647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GT, genotype; NGS, next-generation sequencing</a:t>
            </a:r>
          </a:p>
          <a:p>
            <a:pPr marL="0" indent="0" defTabSz="966338">
              <a:buNone/>
              <a:defRPr/>
            </a:pPr>
            <a:endParaRPr lang="en-GB" sz="800" i="1" dirty="0"/>
          </a:p>
          <a:p>
            <a:pPr marL="0" indent="0" defTabSz="966338">
              <a:buNone/>
              <a:defRPr/>
            </a:pPr>
            <a:endParaRPr lang="en-US" sz="800" b="1" i="1" dirty="0"/>
          </a:p>
          <a:p>
            <a:pPr marL="0" indent="0" defTabSz="966338">
              <a:buNone/>
              <a:defRPr/>
            </a:pPr>
            <a:r>
              <a:rPr lang="en-US" sz="800" u="sng" dirty="0"/>
              <a:t>Full abstract</a:t>
            </a:r>
          </a:p>
          <a:p>
            <a:pPr marL="0" indent="0">
              <a:buNone/>
            </a:pPr>
            <a:endParaRPr lang="en-GB" sz="800" dirty="0"/>
          </a:p>
          <a:p>
            <a:pPr marL="0" indent="0">
              <a:buNone/>
            </a:pPr>
            <a:r>
              <a:rPr lang="en-US" sz="800" b="1" dirty="0"/>
              <a:t>Unacceptably low SVR rates in African patients with unusual HCV sub-genotypes : Implications for global elimination</a:t>
            </a:r>
            <a:endParaRPr lang="en-GB" sz="800" dirty="0"/>
          </a:p>
          <a:p>
            <a:pPr marL="0" indent="0">
              <a:buNone/>
            </a:pPr>
            <a:r>
              <a:rPr lang="en-US" sz="800" b="1" dirty="0"/>
              <a:t> </a:t>
            </a:r>
            <a:endParaRPr lang="en-GB" sz="800" dirty="0"/>
          </a:p>
          <a:p>
            <a:pPr marL="0" indent="0">
              <a:buNone/>
            </a:pPr>
            <a:r>
              <a:rPr lang="en-US" sz="800" u="sng" dirty="0"/>
              <a:t>Kate Childs</a:t>
            </a:r>
            <a:r>
              <a:rPr lang="en-US" sz="800" baseline="30000" dirty="0"/>
              <a:t>1</a:t>
            </a:r>
            <a:r>
              <a:rPr lang="de-DE" sz="800" dirty="0"/>
              <a:t>, </a:t>
            </a:r>
            <a:r>
              <a:rPr lang="en-US" sz="800" dirty="0"/>
              <a:t>Chris Davis</a:t>
            </a:r>
            <a:r>
              <a:rPr lang="en-US" sz="800" baseline="30000" dirty="0"/>
              <a:t>2</a:t>
            </a:r>
            <a:r>
              <a:rPr lang="de-DE" sz="800" dirty="0"/>
              <a:t>, </a:t>
            </a:r>
            <a:r>
              <a:rPr lang="en-US" sz="800" dirty="0"/>
              <a:t>Mary D Cannon</a:t>
            </a:r>
            <a:r>
              <a:rPr lang="en-US" sz="800" baseline="30000" dirty="0"/>
              <a:t>1</a:t>
            </a:r>
            <a:r>
              <a:rPr lang="de-DE" sz="800" dirty="0"/>
              <a:t>, </a:t>
            </a:r>
            <a:r>
              <a:rPr lang="en-US" sz="800" dirty="0"/>
              <a:t>Matthew Bruce</a:t>
            </a:r>
            <a:r>
              <a:rPr lang="en-US" sz="800" baseline="30000" dirty="0"/>
              <a:t>1</a:t>
            </a:r>
            <a:r>
              <a:rPr lang="de-DE" sz="800" dirty="0"/>
              <a:t>, </a:t>
            </a:r>
            <a:r>
              <a:rPr lang="en-US" sz="800" dirty="0"/>
              <a:t>Geoff Dusheiko</a:t>
            </a:r>
            <a:r>
              <a:rPr lang="en-US" sz="800" baseline="30000" dirty="0"/>
              <a:t>1</a:t>
            </a:r>
            <a:r>
              <a:rPr lang="de-DE" sz="800" dirty="0"/>
              <a:t>, </a:t>
            </a:r>
            <a:r>
              <a:rPr lang="en-US" sz="800" dirty="0"/>
              <a:t>Emma Thomson</a:t>
            </a:r>
            <a:r>
              <a:rPr lang="en-US" sz="800" baseline="30000" dirty="0"/>
              <a:t>2</a:t>
            </a:r>
            <a:r>
              <a:rPr lang="de-DE" sz="800" dirty="0"/>
              <a:t>, </a:t>
            </a:r>
            <a:r>
              <a:rPr lang="en-US" sz="800" dirty="0" err="1"/>
              <a:t>Kosh</a:t>
            </a:r>
            <a:r>
              <a:rPr lang="en-US" sz="800" dirty="0"/>
              <a:t> Agarwal</a:t>
            </a:r>
            <a:r>
              <a:rPr lang="en-US" sz="800" baseline="30000" dirty="0"/>
              <a:t>1</a:t>
            </a:r>
            <a:endParaRPr lang="en-GB" sz="800" dirty="0"/>
          </a:p>
          <a:p>
            <a:pPr marL="0" indent="0">
              <a:buNone/>
            </a:pPr>
            <a:r>
              <a:rPr lang="en-US" sz="800" i="1" baseline="30000" dirty="0"/>
              <a:t>1</a:t>
            </a:r>
            <a:r>
              <a:rPr lang="en-US" sz="800" i="1" dirty="0"/>
              <a:t>King's College Hospital, Institute of Liver Studies, London, United Kingdom</a:t>
            </a:r>
            <a:r>
              <a:rPr lang="de-DE" sz="800" dirty="0"/>
              <a:t>; </a:t>
            </a:r>
            <a:r>
              <a:rPr lang="en-US" sz="800" i="1" baseline="30000" dirty="0"/>
              <a:t>2</a:t>
            </a:r>
            <a:r>
              <a:rPr lang="en-US" sz="800" i="1" dirty="0"/>
              <a:t>MRC - University of Glasgow Centre for Virus Research, Glasgow, United Kingdom</a:t>
            </a:r>
            <a:endParaRPr lang="en-GB" sz="800" dirty="0"/>
          </a:p>
          <a:p>
            <a:pPr marL="0" indent="0">
              <a:buNone/>
            </a:pPr>
            <a:r>
              <a:rPr lang="en-US" sz="800" dirty="0"/>
              <a:t> </a:t>
            </a:r>
            <a:endParaRPr lang="en-GB" sz="800" dirty="0"/>
          </a:p>
          <a:p>
            <a:pPr marL="0" indent="0">
              <a:buNone/>
            </a:pPr>
            <a:r>
              <a:rPr lang="en-US" sz="800" b="1" dirty="0"/>
              <a:t>Background and Aims: </a:t>
            </a:r>
            <a:r>
              <a:rPr lang="en-GB" sz="800" dirty="0"/>
              <a:t>Worldwide elimination of Hepatitis C (HCV) is attainable, but relies on efficacious first line therapy.  Rare subtypes are underrepresented in clinical trials but exist as prevalent polymorphisms in some regions.  We describe the genotype distribution and antiviral treatment outcome in a south London cohort of African pts.</a:t>
            </a:r>
          </a:p>
          <a:p>
            <a:pPr marL="0" indent="0">
              <a:buNone/>
            </a:pPr>
            <a:endParaRPr lang="en-US" sz="800" b="1" dirty="0"/>
          </a:p>
          <a:p>
            <a:pPr marL="0" indent="0">
              <a:buNone/>
            </a:pPr>
            <a:r>
              <a:rPr lang="en-US" sz="800" b="1" dirty="0"/>
              <a:t>Methods: </a:t>
            </a:r>
            <a:r>
              <a:rPr lang="en-GB" sz="800" dirty="0"/>
              <a:t>We identified all pts attending our service from 2015-2018 who were born in Africa. Information on HCV genotype, treatment regimen and outcome was obtained. Samples were analysed locally by VERSANT HCV Geno 2.0 Assay. Non-</a:t>
            </a:r>
            <a:r>
              <a:rPr lang="en-GB" sz="800" dirty="0" err="1"/>
              <a:t>subtypeable</a:t>
            </a:r>
            <a:r>
              <a:rPr lang="en-GB" sz="800" dirty="0"/>
              <a:t> samples were then analysed using Glasgow </a:t>
            </a:r>
            <a:r>
              <a:rPr lang="en-GB" sz="800" dirty="0" err="1"/>
              <a:t>NimbleGen</a:t>
            </a:r>
            <a:r>
              <a:rPr lang="en-GB" sz="800" dirty="0"/>
              <a:t> next-generation sequencing (NGS).</a:t>
            </a:r>
          </a:p>
          <a:p>
            <a:pPr marL="0" indent="0">
              <a:buNone/>
            </a:pPr>
            <a:endParaRPr lang="en-US" sz="800" b="1" dirty="0"/>
          </a:p>
          <a:p>
            <a:pPr marL="0" indent="0">
              <a:buNone/>
            </a:pPr>
            <a:r>
              <a:rPr lang="en-US" sz="800" b="1" dirty="0"/>
              <a:t>Results:</a:t>
            </a:r>
            <a:r>
              <a:rPr lang="en-US" sz="800" dirty="0"/>
              <a:t> Of 91 African pts, 47</a:t>
            </a:r>
            <a:r>
              <a:rPr lang="en-GB" sz="800" dirty="0"/>
              <a:t> (52%) had an unusual genotype, which includes non-</a:t>
            </a:r>
            <a:r>
              <a:rPr lang="en-GB" sz="800" dirty="0" err="1"/>
              <a:t>subtypeable</a:t>
            </a:r>
            <a:r>
              <a:rPr lang="en-GB" sz="800" dirty="0"/>
              <a:t> G1, non 1a/1b G1 or non 4a/4d G4. Of non-</a:t>
            </a:r>
            <a:r>
              <a:rPr lang="en-GB" sz="800" dirty="0" err="1"/>
              <a:t>subtypeable</a:t>
            </a:r>
            <a:r>
              <a:rPr lang="en-GB" sz="800" dirty="0"/>
              <a:t> samples that underwent NGS, 17 were classified as highly divergent G1a (div1a). These  were closest in genetic sequence to G1a but the median p-distance was (sequence diverged by) 10.8%.</a:t>
            </a:r>
          </a:p>
          <a:p>
            <a:pPr marL="0" indent="0">
              <a:buNone/>
            </a:pPr>
            <a:r>
              <a:rPr lang="en-GB" sz="800" dirty="0"/>
              <a:t>46/51(90%) pts achieved SVR, however, SVR was only seen in 19/26 (73%) of those with unusual G1 subtypes, with failure in 4/16 div1a and 3/4 in G1L. SVR failure was associated with unusual G1 subtype and NS5a rather than PI based treatment. Following retreatment, 1 patient with divG1a has failed to achieve SVR after 16 weeks G/P. 2 patients with G1L have achieved SVR with G/P. </a:t>
            </a:r>
          </a:p>
          <a:p>
            <a:pPr marL="0" indent="0">
              <a:buNone/>
            </a:pPr>
            <a:endParaRPr lang="en-US" sz="800" b="1" dirty="0"/>
          </a:p>
          <a:p>
            <a:pPr marL="0" indent="0">
              <a:buNone/>
            </a:pPr>
            <a:r>
              <a:rPr lang="en-US" sz="800" b="1" dirty="0"/>
              <a:t>Conclusion:</a:t>
            </a:r>
            <a:r>
              <a:rPr lang="en-US" sz="800" dirty="0"/>
              <a:t> In an unselected cohort of African pts the majority (52%) had an unusual genotype. </a:t>
            </a:r>
            <a:r>
              <a:rPr lang="en-GB" sz="800" dirty="0"/>
              <a:t>The SVR rate of those with unusual genotype 1 was 19/26 (73%). This is unacceptably low in the current era. This was driven by 6 failures in pts taking sofosbuvir/ledipasvir, compared with only 1 failure on a PI based regimen and raises</a:t>
            </a:r>
            <a:r>
              <a:rPr lang="en-US" sz="800" dirty="0"/>
              <a:t> concerns about the roll out of first generation NS5a inhibitor based schemes across Africa.  Depending on the chosen regimen, failure rates in African cohorts could be higher than in clinical trials, </a:t>
            </a:r>
            <a:r>
              <a:rPr lang="en-US" sz="800" dirty="0" err="1"/>
              <a:t>jeopardising</a:t>
            </a:r>
            <a:r>
              <a:rPr lang="en-US" sz="800" dirty="0"/>
              <a:t> HCV elimination agendas.</a:t>
            </a:r>
            <a:endParaRPr lang="en-GB" sz="800" dirty="0"/>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17</a:t>
            </a:fld>
            <a:endParaRPr lang="en-GB" dirty="0">
              <a:solidFill>
                <a:prstClr val="black"/>
              </a:solidFill>
            </a:endParaRPr>
          </a:p>
        </p:txBody>
      </p:sp>
    </p:spTree>
    <p:extLst>
      <p:ext uri="{BB962C8B-B14F-4D97-AF65-F5344CB8AC3E}">
        <p14:creationId xmlns:p14="http://schemas.microsoft.com/office/powerpoint/2010/main" val="2239330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G/P, </a:t>
            </a:r>
            <a:r>
              <a:rPr lang="en-GB" sz="800" i="1" dirty="0" err="1"/>
              <a:t>glecaprevir</a:t>
            </a:r>
            <a:r>
              <a:rPr lang="en-GB" sz="800" i="1" dirty="0"/>
              <a:t>/</a:t>
            </a:r>
            <a:r>
              <a:rPr lang="en-GB" sz="800" i="1" dirty="0" err="1"/>
              <a:t>pibrentasvir</a:t>
            </a:r>
            <a:r>
              <a:rPr lang="en-GB" sz="800" i="1" dirty="0"/>
              <a:t>; NS5a, </a:t>
            </a:r>
            <a:r>
              <a:rPr lang="en-GB" sz="800" i="1" dirty="0" err="1"/>
              <a:t>nonstructural</a:t>
            </a:r>
            <a:r>
              <a:rPr lang="en-GB" sz="800" i="1" dirty="0"/>
              <a:t> protein 5A inhibitor; PI, protease inhibitor; SOF/LDV, sofosbuvir/ledipasvir; SOF/VEL/VOX, sofosbuvir/</a:t>
            </a:r>
            <a:r>
              <a:rPr lang="en-GB" sz="800" i="1" dirty="0" err="1"/>
              <a:t>velpatasvir</a:t>
            </a:r>
            <a:r>
              <a:rPr lang="en-GB" sz="800" i="1" dirty="0"/>
              <a:t>/</a:t>
            </a:r>
            <a:r>
              <a:rPr lang="en-GB" sz="800" i="1" dirty="0" err="1"/>
              <a:t>voxilaprevir</a:t>
            </a:r>
            <a:r>
              <a:rPr lang="en-GB" sz="800" i="1" dirty="0"/>
              <a:t>; SVR, sustained </a:t>
            </a:r>
            <a:r>
              <a:rPr lang="en-GB" sz="800" i="1" dirty="0" err="1"/>
              <a:t>virological</a:t>
            </a:r>
            <a:r>
              <a:rPr lang="en-GB" sz="800" i="1" dirty="0"/>
              <a:t> response</a:t>
            </a:r>
          </a:p>
          <a:p>
            <a:pPr marL="0" indent="0" defTabSz="966338">
              <a:buNone/>
              <a:defRPr/>
            </a:pPr>
            <a:endParaRPr lang="en-US" sz="800" b="1" i="1" dirty="0"/>
          </a:p>
          <a:p>
            <a:pPr marL="0" indent="0" defTabSz="966338">
              <a:buNone/>
              <a:defRPr/>
            </a:pPr>
            <a:r>
              <a:rPr lang="en-US" sz="800" u="sng" dirty="0"/>
              <a:t>Full abstract</a:t>
            </a:r>
          </a:p>
          <a:p>
            <a:pPr marL="0" indent="0">
              <a:buNone/>
            </a:pPr>
            <a:endParaRPr lang="en-GB" sz="800" dirty="0"/>
          </a:p>
          <a:p>
            <a:pPr marL="0" indent="0">
              <a:buNone/>
            </a:pPr>
            <a:r>
              <a:rPr lang="en-US" sz="800" b="1" dirty="0"/>
              <a:t>Unacceptably low SVR rates in African patients with unusual HCV sub-genotypes : Implications for global elimination</a:t>
            </a:r>
            <a:endParaRPr lang="en-GB" sz="800" dirty="0"/>
          </a:p>
          <a:p>
            <a:pPr marL="0" indent="0">
              <a:buNone/>
            </a:pPr>
            <a:r>
              <a:rPr lang="en-US" sz="800" b="1" dirty="0"/>
              <a:t> </a:t>
            </a:r>
            <a:endParaRPr lang="en-GB" sz="800" dirty="0"/>
          </a:p>
          <a:p>
            <a:pPr marL="0" indent="0">
              <a:buNone/>
            </a:pPr>
            <a:r>
              <a:rPr lang="en-US" sz="800" u="sng" dirty="0"/>
              <a:t>Kate Childs</a:t>
            </a:r>
            <a:r>
              <a:rPr lang="en-US" sz="800" baseline="30000" dirty="0"/>
              <a:t>1</a:t>
            </a:r>
            <a:r>
              <a:rPr lang="de-DE" sz="800" dirty="0"/>
              <a:t>, </a:t>
            </a:r>
            <a:r>
              <a:rPr lang="en-US" sz="800" dirty="0"/>
              <a:t>Chris Davis</a:t>
            </a:r>
            <a:r>
              <a:rPr lang="en-US" sz="800" baseline="30000" dirty="0"/>
              <a:t>2</a:t>
            </a:r>
            <a:r>
              <a:rPr lang="de-DE" sz="800" dirty="0"/>
              <a:t>, </a:t>
            </a:r>
            <a:r>
              <a:rPr lang="en-US" sz="800" dirty="0"/>
              <a:t>Mary D Cannon</a:t>
            </a:r>
            <a:r>
              <a:rPr lang="en-US" sz="800" baseline="30000" dirty="0"/>
              <a:t>1</a:t>
            </a:r>
            <a:r>
              <a:rPr lang="de-DE" sz="800" dirty="0"/>
              <a:t>, </a:t>
            </a:r>
            <a:r>
              <a:rPr lang="en-US" sz="800" dirty="0"/>
              <a:t>Matthew Bruce</a:t>
            </a:r>
            <a:r>
              <a:rPr lang="en-US" sz="800" baseline="30000" dirty="0"/>
              <a:t>1</a:t>
            </a:r>
            <a:r>
              <a:rPr lang="de-DE" sz="800" dirty="0"/>
              <a:t>, </a:t>
            </a:r>
            <a:r>
              <a:rPr lang="en-US" sz="800" dirty="0"/>
              <a:t>Geoff Dusheiko</a:t>
            </a:r>
            <a:r>
              <a:rPr lang="en-US" sz="800" baseline="30000" dirty="0"/>
              <a:t>1</a:t>
            </a:r>
            <a:r>
              <a:rPr lang="de-DE" sz="800" dirty="0"/>
              <a:t>, </a:t>
            </a:r>
            <a:r>
              <a:rPr lang="en-US" sz="800" dirty="0"/>
              <a:t>Emma Thomson</a:t>
            </a:r>
            <a:r>
              <a:rPr lang="en-US" sz="800" baseline="30000" dirty="0"/>
              <a:t>2</a:t>
            </a:r>
            <a:r>
              <a:rPr lang="de-DE" sz="800" dirty="0"/>
              <a:t>, </a:t>
            </a:r>
            <a:r>
              <a:rPr lang="en-US" sz="800" dirty="0" err="1"/>
              <a:t>Kosh</a:t>
            </a:r>
            <a:r>
              <a:rPr lang="en-US" sz="800" dirty="0"/>
              <a:t> Agarwal</a:t>
            </a:r>
            <a:r>
              <a:rPr lang="en-US" sz="800" baseline="30000" dirty="0"/>
              <a:t>1</a:t>
            </a:r>
            <a:endParaRPr lang="en-GB" sz="800" dirty="0"/>
          </a:p>
          <a:p>
            <a:pPr marL="0" indent="0">
              <a:buNone/>
            </a:pPr>
            <a:r>
              <a:rPr lang="en-US" sz="800" i="1" baseline="30000" dirty="0"/>
              <a:t>1</a:t>
            </a:r>
            <a:r>
              <a:rPr lang="en-US" sz="800" i="1" dirty="0"/>
              <a:t>King's College Hospital, Institute of Liver Studies, London, United Kingdom</a:t>
            </a:r>
            <a:r>
              <a:rPr lang="de-DE" sz="800" dirty="0"/>
              <a:t>; </a:t>
            </a:r>
            <a:r>
              <a:rPr lang="en-US" sz="800" i="1" baseline="30000" dirty="0"/>
              <a:t>2</a:t>
            </a:r>
            <a:r>
              <a:rPr lang="en-US" sz="800" i="1" dirty="0"/>
              <a:t>MRC - University of Glasgow Centre for Virus Research, Glasgow, United Kingdom</a:t>
            </a:r>
            <a:endParaRPr lang="en-GB" sz="800" dirty="0"/>
          </a:p>
          <a:p>
            <a:pPr marL="0" indent="0">
              <a:buNone/>
            </a:pPr>
            <a:r>
              <a:rPr lang="en-US" sz="800" dirty="0"/>
              <a:t> </a:t>
            </a:r>
            <a:endParaRPr lang="en-GB" sz="800" dirty="0"/>
          </a:p>
          <a:p>
            <a:pPr marL="0" indent="0">
              <a:buNone/>
            </a:pPr>
            <a:r>
              <a:rPr lang="en-US" sz="800" b="1" dirty="0"/>
              <a:t>Background and Aims: </a:t>
            </a:r>
            <a:r>
              <a:rPr lang="en-GB" sz="800" dirty="0"/>
              <a:t>Worldwide elimination of Hepatitis C (HCV) is attainable, but relies on efficacious first line therapy.  Rare subtypes are underrepresented in clinical trials but exist as prevalent polymorphisms in some regions.  We describe the genotype distribution and antiviral treatment outcome in a south London cohort of African pts.</a:t>
            </a:r>
          </a:p>
          <a:p>
            <a:pPr marL="0" indent="0">
              <a:buNone/>
            </a:pPr>
            <a:endParaRPr lang="en-US" sz="800" b="1" dirty="0"/>
          </a:p>
          <a:p>
            <a:pPr marL="0" indent="0">
              <a:buNone/>
            </a:pPr>
            <a:r>
              <a:rPr lang="en-US" sz="800" b="1" dirty="0"/>
              <a:t>Methods: </a:t>
            </a:r>
            <a:r>
              <a:rPr lang="en-GB" sz="800" dirty="0"/>
              <a:t>We identified all pts attending our service from 2015-2018 who were born in Africa. Information on HCV genotype, treatment regimen and outcome was obtained. Samples were analysed locally by VERSANT HCV Geno 2.0 Assay. Non-</a:t>
            </a:r>
            <a:r>
              <a:rPr lang="en-GB" sz="800" dirty="0" err="1"/>
              <a:t>subtypeable</a:t>
            </a:r>
            <a:r>
              <a:rPr lang="en-GB" sz="800" dirty="0"/>
              <a:t> samples were then analysed using Glasgow </a:t>
            </a:r>
            <a:r>
              <a:rPr lang="en-GB" sz="800" dirty="0" err="1"/>
              <a:t>NimbleGen</a:t>
            </a:r>
            <a:r>
              <a:rPr lang="en-GB" sz="800" dirty="0"/>
              <a:t> next-generation sequencing (NGS).</a:t>
            </a:r>
          </a:p>
          <a:p>
            <a:pPr marL="0" indent="0">
              <a:buNone/>
            </a:pPr>
            <a:endParaRPr lang="en-US" sz="800" b="1" dirty="0"/>
          </a:p>
          <a:p>
            <a:pPr marL="0" indent="0">
              <a:buNone/>
            </a:pPr>
            <a:r>
              <a:rPr lang="en-US" sz="800" b="1" dirty="0"/>
              <a:t>Results:</a:t>
            </a:r>
            <a:r>
              <a:rPr lang="en-US" sz="800" dirty="0"/>
              <a:t> Of 91 African pts, 47</a:t>
            </a:r>
            <a:r>
              <a:rPr lang="en-GB" sz="800" dirty="0"/>
              <a:t> (52%) had an unusual genotype, which includes non-</a:t>
            </a:r>
            <a:r>
              <a:rPr lang="en-GB" sz="800" dirty="0" err="1"/>
              <a:t>subtypeable</a:t>
            </a:r>
            <a:r>
              <a:rPr lang="en-GB" sz="800" dirty="0"/>
              <a:t> G1, non 1a/1b G1 or non 4a/4d G4. Of non-</a:t>
            </a:r>
            <a:r>
              <a:rPr lang="en-GB" sz="800" dirty="0" err="1"/>
              <a:t>subtypeable</a:t>
            </a:r>
            <a:r>
              <a:rPr lang="en-GB" sz="800" dirty="0"/>
              <a:t> samples that underwent NGS, 17 were classified as highly divergent G1a (div1a). These  were closest in genetic sequence to G1a but the median p-distance was (sequence diverged by) 10.8%.</a:t>
            </a:r>
          </a:p>
          <a:p>
            <a:pPr marL="0" indent="0">
              <a:buNone/>
            </a:pPr>
            <a:r>
              <a:rPr lang="en-GB" sz="800" dirty="0"/>
              <a:t>46/51(90%) pts achieved SVR, however, SVR was only seen in 19/26 (73%) of those with unusual G1 subtypes, with failure in 4/16 div1a and 3/4 in G1L. SVR failure was associated with unusual G1 subtype and NS5a rather than PI based treatment. Following retreatment, 1 patient with divG1a has failed to achieve SVR after 16 weeks G/P. 2 patients with G1L have achieved SVR with G/P. </a:t>
            </a:r>
          </a:p>
          <a:p>
            <a:pPr marL="0" indent="0">
              <a:buNone/>
            </a:pPr>
            <a:endParaRPr lang="en-US" sz="800" b="1" dirty="0"/>
          </a:p>
          <a:p>
            <a:pPr marL="0" indent="0">
              <a:buNone/>
            </a:pPr>
            <a:r>
              <a:rPr lang="en-US" sz="800" b="1" dirty="0"/>
              <a:t>Conclusion:</a:t>
            </a:r>
            <a:r>
              <a:rPr lang="en-US" sz="800" dirty="0"/>
              <a:t> In an unselected cohort of African pts the majority (52%) had an unusual genotype. </a:t>
            </a:r>
            <a:r>
              <a:rPr lang="en-GB" sz="800" dirty="0"/>
              <a:t>The SVR rate of those with unusual genotype 1 was 19/26 (73%). This is unacceptably low in the current era. This was driven by 6 failures in pts taking sofosbuvir/ledipasvir, compared with only 1 failure on a PI based regimen and raises</a:t>
            </a:r>
            <a:r>
              <a:rPr lang="en-US" sz="800" dirty="0"/>
              <a:t> concerns about the roll out of first generation NS5a inhibitor based schemes across Africa.  Depending on the chosen regimen, failure rates in African cohorts could be higher than in clinical trials, </a:t>
            </a:r>
            <a:r>
              <a:rPr lang="en-US" sz="800" dirty="0" err="1"/>
              <a:t>jeopardising</a:t>
            </a:r>
            <a:r>
              <a:rPr lang="en-US" sz="800" dirty="0"/>
              <a:t> HCV elimination agendas.</a:t>
            </a:r>
            <a:endParaRPr lang="en-GB" sz="800" dirty="0"/>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18</a:t>
            </a:fld>
            <a:endParaRPr lang="en-GB" dirty="0">
              <a:solidFill>
                <a:prstClr val="black"/>
              </a:solidFill>
            </a:endParaRPr>
          </a:p>
        </p:txBody>
      </p:sp>
    </p:spTree>
    <p:extLst>
      <p:ext uri="{BB962C8B-B14F-4D97-AF65-F5344CB8AC3E}">
        <p14:creationId xmlns:p14="http://schemas.microsoft.com/office/powerpoint/2010/main" val="4273617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19</a:t>
            </a:fld>
            <a:endParaRPr lang="en-GB" dirty="0"/>
          </a:p>
        </p:txBody>
      </p:sp>
    </p:spTree>
    <p:extLst>
      <p:ext uri="{BB962C8B-B14F-4D97-AF65-F5344CB8AC3E}">
        <p14:creationId xmlns:p14="http://schemas.microsoft.com/office/powerpoint/2010/main" val="2207237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2</a:t>
            </a:fld>
            <a:endParaRPr lang="en-GB" dirty="0"/>
          </a:p>
        </p:txBody>
      </p:sp>
    </p:spTree>
    <p:extLst>
      <p:ext uri="{BB962C8B-B14F-4D97-AF65-F5344CB8AC3E}">
        <p14:creationId xmlns:p14="http://schemas.microsoft.com/office/powerpoint/2010/main" val="2760068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ALT, </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alanine aminotransferase; </a:t>
            </a:r>
            <a:r>
              <a:rPr lang="en-GB" sz="800" i="1" dirty="0"/>
              <a:t>HBsAg, </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hepatitis B surface antigen; </a:t>
            </a:r>
            <a:r>
              <a:rPr lang="en-GB" sz="800" i="1" dirty="0" err="1"/>
              <a:t>MyrB</a:t>
            </a:r>
            <a:r>
              <a:rPr lang="en-GB" sz="800" i="1" dirty="0"/>
              <a:t>, </a:t>
            </a:r>
            <a:r>
              <a:rPr kumimoji="0" lang="en-GB" sz="800" b="0" i="1" u="none" strike="noStrike" kern="1200" cap="none" spc="0" normalizeH="0" baseline="0" noProof="0" dirty="0" err="1">
                <a:ln>
                  <a:noFill/>
                </a:ln>
                <a:solidFill>
                  <a:sysClr val="windowText" lastClr="000000"/>
                </a:solidFill>
                <a:effectLst/>
                <a:uLnTx/>
                <a:uFillTx/>
                <a:latin typeface="Arial" panose="020B0604020202020204"/>
                <a:ea typeface="+mn-ea"/>
                <a:cs typeface="Arial" panose="020B0604020202020204" pitchFamily="34" charset="0"/>
              </a:rPr>
              <a:t>Myrcludex</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 B; </a:t>
            </a:r>
            <a:r>
              <a:rPr kumimoji="0" lang="en-GB" sz="800" b="0" i="1" u="none" strike="noStrike" kern="1200" cap="none" spc="0" normalizeH="0" baseline="0" noProof="0" dirty="0" err="1">
                <a:ln>
                  <a:noFill/>
                </a:ln>
                <a:solidFill>
                  <a:sysClr val="windowText" lastClr="000000"/>
                </a:solidFill>
                <a:effectLst/>
                <a:uLnTx/>
                <a:uFillTx/>
                <a:latin typeface="Arial" panose="020B0604020202020204"/>
                <a:ea typeface="+mn-ea"/>
                <a:cs typeface="Arial" panose="020B0604020202020204" pitchFamily="34" charset="0"/>
              </a:rPr>
              <a:t>PegIFN</a:t>
            </a:r>
            <a:r>
              <a:rPr kumimoji="0" lang="el-GR"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α</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2a, pegylated interferon </a:t>
            </a:r>
            <a:r>
              <a:rPr kumimoji="0" lang="el-GR"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α2</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a; </a:t>
            </a:r>
            <a:r>
              <a:rPr kumimoji="0" lang="en-GB" sz="800" b="0" i="1"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s.c.</a:t>
            </a:r>
            <a:r>
              <a:rPr kumimoji="0" lang="en-GB" sz="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subcutaneous</a:t>
            </a:r>
            <a:endParaRPr kumimoji="0" lang="en-GB" sz="8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0" indent="0">
              <a:buNone/>
            </a:pPr>
            <a:endParaRPr lang="en-US" sz="800" dirty="0"/>
          </a:p>
          <a:p>
            <a:pPr marL="0" indent="0">
              <a:buNone/>
            </a:pPr>
            <a:r>
              <a:rPr lang="en-US" sz="800" u="sng" dirty="0"/>
              <a:t>F</a:t>
            </a:r>
            <a:r>
              <a:rPr lang="en-GB" sz="800" u="sng" dirty="0" err="1"/>
              <a:t>ull</a:t>
            </a:r>
            <a:r>
              <a:rPr lang="en-GB" sz="800" u="sng" dirty="0"/>
              <a:t> abstract</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Final results of a multicenter, open-label phase 2 clinical trial (MYR203) to assess safety and efficacy of </a:t>
            </a:r>
            <a:r>
              <a:rPr lang="en-US" sz="800" b="1" kern="1200" dirty="0" err="1">
                <a:solidFill>
                  <a:schemeClr val="tx1"/>
                </a:solidFill>
                <a:effectLst/>
                <a:latin typeface="Arial" panose="020B0604020202020204" pitchFamily="34" charset="0"/>
                <a:ea typeface="+mn-ea"/>
                <a:cs typeface="Arial" panose="020B0604020202020204" pitchFamily="34" charset="0"/>
              </a:rPr>
              <a:t>myrcludex</a:t>
            </a:r>
            <a:r>
              <a:rPr lang="en-US" sz="800" b="1" kern="1200" dirty="0">
                <a:solidFill>
                  <a:schemeClr val="tx1"/>
                </a:solidFill>
                <a:effectLst/>
                <a:latin typeface="Arial" panose="020B0604020202020204" pitchFamily="34" charset="0"/>
                <a:ea typeface="+mn-ea"/>
                <a:cs typeface="Arial" panose="020B0604020202020204" pitchFamily="34" charset="0"/>
              </a:rPr>
              <a:t> B in with PEG-interferon Alpha 2a in patients with chronic HBV/HDV co-infection</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Heiner Wedemeyer</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Katrin Schöneweis</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Pavel O. Bogomolov</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 Natalia  Voronkova</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Vladimir Chulanov</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Tatyana Stepanova</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Birgit Bremer</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Lena Allweiss</a:t>
            </a:r>
            <a:r>
              <a:rPr lang="en-US" sz="800" kern="1200" baseline="30000" dirty="0">
                <a:solidFill>
                  <a:schemeClr val="tx1"/>
                </a:solidFill>
                <a:effectLst/>
                <a:latin typeface="Arial" panose="020B0604020202020204" pitchFamily="34" charset="0"/>
                <a:ea typeface="+mn-ea"/>
                <a:cs typeface="Arial" panose="020B0604020202020204" pitchFamily="34" charset="0"/>
              </a:rPr>
              <a:t>7 8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Maura Dandri</a:t>
            </a:r>
            <a:r>
              <a:rPr lang="en-US" sz="800" kern="1200" baseline="30000" dirty="0">
                <a:solidFill>
                  <a:schemeClr val="tx1"/>
                </a:solidFill>
                <a:effectLst/>
                <a:latin typeface="Arial" panose="020B0604020202020204" pitchFamily="34" charset="0"/>
                <a:ea typeface="+mn-ea"/>
                <a:cs typeface="Arial" panose="020B0604020202020204" pitchFamily="34" charset="0"/>
              </a:rPr>
              <a:t>7 8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Jürgen Burhenne</a:t>
            </a:r>
            <a:r>
              <a:rPr lang="en-US" sz="800" kern="1200" baseline="30000" dirty="0">
                <a:solidFill>
                  <a:schemeClr val="tx1"/>
                </a:solidFill>
                <a:effectLst/>
                <a:latin typeface="Arial" panose="020B0604020202020204" pitchFamily="34" charset="0"/>
                <a:ea typeface="+mn-ea"/>
                <a:cs typeface="Arial" panose="020B0604020202020204" pitchFamily="34" charset="0"/>
              </a:rPr>
              <a:t>9 10</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Walter-Emil Haefeli</a:t>
            </a:r>
            <a:r>
              <a:rPr lang="en-US" sz="800" kern="1200" baseline="30000" dirty="0">
                <a:solidFill>
                  <a:schemeClr val="tx1"/>
                </a:solidFill>
                <a:effectLst/>
                <a:latin typeface="Arial" panose="020B0604020202020204" pitchFamily="34" charset="0"/>
                <a:ea typeface="+mn-ea"/>
                <a:cs typeface="Arial" panose="020B0604020202020204" pitchFamily="34" charset="0"/>
              </a:rPr>
              <a:t>9 10</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Sandra Ciesek</a:t>
            </a:r>
            <a:r>
              <a:rPr lang="en-US" sz="800" kern="1200" baseline="30000" dirty="0">
                <a:solidFill>
                  <a:schemeClr val="tx1"/>
                </a:solidFill>
                <a:effectLst/>
                <a:latin typeface="Arial" panose="020B0604020202020204" pitchFamily="34" charset="0"/>
                <a:ea typeface="+mn-ea"/>
                <a:cs typeface="Arial" panose="020B0604020202020204" pitchFamily="34" charset="0"/>
              </a:rPr>
              <a:t>11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Ulf Dittmer</a:t>
            </a:r>
            <a:r>
              <a:rPr lang="en-US" sz="800" kern="1200" baseline="30000" dirty="0">
                <a:solidFill>
                  <a:schemeClr val="tx1"/>
                </a:solidFill>
                <a:effectLst/>
                <a:latin typeface="Arial" panose="020B0604020202020204" pitchFamily="34" charset="0"/>
                <a:ea typeface="+mn-ea"/>
                <a:cs typeface="Arial" panose="020B0604020202020204" pitchFamily="34" charset="0"/>
              </a:rPr>
              <a:t>11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Alexander Alexandrov</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Stephan Urban</a:t>
            </a:r>
            <a:r>
              <a:rPr lang="en-US" sz="800" kern="1200" baseline="30000" dirty="0">
                <a:solidFill>
                  <a:schemeClr val="tx1"/>
                </a:solidFill>
                <a:effectLst/>
                <a:latin typeface="Arial" panose="020B0604020202020204" pitchFamily="34" charset="0"/>
                <a:ea typeface="+mn-ea"/>
                <a:cs typeface="Arial" panose="020B0604020202020204" pitchFamily="34" charset="0"/>
              </a:rPr>
              <a:t>10 12</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Essen University Hospital, Department of Gastroenterology and Hepatology, Essen,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Myr GmbH, Bad Homburg,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M.F. </a:t>
            </a:r>
            <a:r>
              <a:rPr lang="en-US" sz="800" i="1" kern="1200" dirty="0" err="1">
                <a:solidFill>
                  <a:schemeClr val="tx1"/>
                </a:solidFill>
                <a:effectLst/>
                <a:latin typeface="Arial" panose="020B0604020202020204" pitchFamily="34" charset="0"/>
                <a:ea typeface="+mn-ea"/>
                <a:cs typeface="Arial" panose="020B0604020202020204" pitchFamily="34" charset="0"/>
              </a:rPr>
              <a:t>Vladimirsky</a:t>
            </a:r>
            <a:r>
              <a:rPr lang="en-US" sz="800" i="1" kern="1200" dirty="0">
                <a:solidFill>
                  <a:schemeClr val="tx1"/>
                </a:solidFill>
                <a:effectLst/>
                <a:latin typeface="Arial" panose="020B0604020202020204" pitchFamily="34" charset="0"/>
                <a:ea typeface="+mn-ea"/>
                <a:cs typeface="Arial" panose="020B0604020202020204" pitchFamily="34" charset="0"/>
              </a:rPr>
              <a:t> Moscow Regional Hospital, State Budgetary Institution of Healthcare, Moscow, Russian Federation</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Federal Budget Institution of Science Central Research Institute of Epidemiology, Moscow, Russian Federation</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Clinic of Modern Medicine, Moscow, Russian Federation</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6</a:t>
            </a:r>
            <a:r>
              <a:rPr lang="en-US" sz="800" i="1" kern="1200" dirty="0">
                <a:solidFill>
                  <a:schemeClr val="tx1"/>
                </a:solidFill>
                <a:effectLst/>
                <a:latin typeface="Arial" panose="020B0604020202020204" pitchFamily="34" charset="0"/>
                <a:ea typeface="+mn-ea"/>
                <a:cs typeface="Arial" panose="020B0604020202020204" pitchFamily="34" charset="0"/>
              </a:rPr>
              <a:t>Hannover Medical School, Department of Gastroenterology, Hepatology and Endocrinology, Hannover,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7</a:t>
            </a:r>
            <a:r>
              <a:rPr lang="en-US" sz="800" i="1" kern="1200" dirty="0">
                <a:solidFill>
                  <a:schemeClr val="tx1"/>
                </a:solidFill>
                <a:effectLst/>
                <a:latin typeface="Arial" panose="020B0604020202020204" pitchFamily="34" charset="0"/>
                <a:ea typeface="+mn-ea"/>
                <a:cs typeface="Arial" panose="020B0604020202020204" pitchFamily="34" charset="0"/>
              </a:rPr>
              <a:t>University Medical Center Hamburg-Eppendorf, Department of Internal Medicine, Hamburg,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8</a:t>
            </a:r>
            <a:r>
              <a:rPr lang="en-US" sz="800" i="1" kern="1200" dirty="0">
                <a:solidFill>
                  <a:schemeClr val="tx1"/>
                </a:solidFill>
                <a:effectLst/>
                <a:latin typeface="Arial" panose="020B0604020202020204" pitchFamily="34" charset="0"/>
                <a:ea typeface="+mn-ea"/>
                <a:cs typeface="Arial" panose="020B0604020202020204" pitchFamily="34" charset="0"/>
              </a:rPr>
              <a:t>German Center for Infection Research (DZIF), Lübeck-</a:t>
            </a:r>
            <a:r>
              <a:rPr lang="en-US" sz="800" i="1" kern="1200" dirty="0" err="1">
                <a:solidFill>
                  <a:schemeClr val="tx1"/>
                </a:solidFill>
                <a:effectLst/>
                <a:latin typeface="Arial" panose="020B0604020202020204" pitchFamily="34" charset="0"/>
                <a:ea typeface="+mn-ea"/>
                <a:cs typeface="Arial" panose="020B0604020202020204" pitchFamily="34" charset="0"/>
              </a:rPr>
              <a:t>Borstel</a:t>
            </a:r>
            <a:r>
              <a:rPr lang="en-US" sz="800" i="1" kern="1200" dirty="0">
                <a:solidFill>
                  <a:schemeClr val="tx1"/>
                </a:solidFill>
                <a:effectLst/>
                <a:latin typeface="Arial" panose="020B0604020202020204" pitchFamily="34" charset="0"/>
                <a:ea typeface="+mn-ea"/>
                <a:cs typeface="Arial" panose="020B0604020202020204" pitchFamily="34" charset="0"/>
              </a:rPr>
              <a:t> Partner Site, Lübeck-</a:t>
            </a:r>
            <a:r>
              <a:rPr lang="en-US" sz="800" i="1" kern="1200" dirty="0" err="1">
                <a:solidFill>
                  <a:schemeClr val="tx1"/>
                </a:solidFill>
                <a:effectLst/>
                <a:latin typeface="Arial" panose="020B0604020202020204" pitchFamily="34" charset="0"/>
                <a:ea typeface="+mn-ea"/>
                <a:cs typeface="Arial" panose="020B0604020202020204" pitchFamily="34" charset="0"/>
              </a:rPr>
              <a:t>Borstel</a:t>
            </a:r>
            <a:r>
              <a:rPr lang="en-US" sz="800" i="1" kern="1200" dirty="0">
                <a:solidFill>
                  <a:schemeClr val="tx1"/>
                </a:solidFill>
                <a:effectLst/>
                <a:latin typeface="Arial" panose="020B0604020202020204" pitchFamily="34" charset="0"/>
                <a:ea typeface="+mn-ea"/>
                <a:cs typeface="Arial" panose="020B0604020202020204" pitchFamily="34" charset="0"/>
              </a:rPr>
              <a:t>,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9</a:t>
            </a:r>
            <a:r>
              <a:rPr lang="en-US" sz="800" i="1" kern="1200" dirty="0">
                <a:solidFill>
                  <a:schemeClr val="tx1"/>
                </a:solidFill>
                <a:effectLst/>
                <a:latin typeface="Arial" panose="020B0604020202020204" pitchFamily="34" charset="0"/>
                <a:ea typeface="+mn-ea"/>
                <a:cs typeface="Arial" panose="020B0604020202020204" pitchFamily="34" charset="0"/>
              </a:rPr>
              <a:t>Heidelberg University Hospital, Department of Clinical Pharmacology and Pharmacoepidemiology, Heidelberg,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10</a:t>
            </a:r>
            <a:r>
              <a:rPr lang="en-US" sz="800" i="1" kern="1200" dirty="0">
                <a:solidFill>
                  <a:schemeClr val="tx1"/>
                </a:solidFill>
                <a:effectLst/>
                <a:latin typeface="Arial" panose="020B0604020202020204" pitchFamily="34" charset="0"/>
                <a:ea typeface="+mn-ea"/>
                <a:cs typeface="Arial" panose="020B0604020202020204" pitchFamily="34" charset="0"/>
              </a:rPr>
              <a:t>German Center for Infection Research (DZIF), Heidelberg Partner Site, Heidelberg,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11</a:t>
            </a:r>
            <a:r>
              <a:rPr lang="en-US" sz="800" i="1" kern="1200" dirty="0">
                <a:solidFill>
                  <a:schemeClr val="tx1"/>
                </a:solidFill>
                <a:effectLst/>
                <a:latin typeface="Arial" panose="020B0604020202020204" pitchFamily="34" charset="0"/>
                <a:ea typeface="+mn-ea"/>
                <a:cs typeface="Arial" panose="020B0604020202020204" pitchFamily="34" charset="0"/>
              </a:rPr>
              <a:t>University Hospital Essen, Institute of Virology, Essen,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12</a:t>
            </a:r>
            <a:r>
              <a:rPr lang="en-US" sz="800" i="1" kern="1200" dirty="0">
                <a:solidFill>
                  <a:schemeClr val="tx1"/>
                </a:solidFill>
                <a:effectLst/>
                <a:latin typeface="Arial" panose="020B0604020202020204" pitchFamily="34" charset="0"/>
                <a:ea typeface="+mn-ea"/>
                <a:cs typeface="Arial" panose="020B0604020202020204" pitchFamily="34" charset="0"/>
              </a:rPr>
              <a:t>Heidelberg University Hospital, Department of Infectious Diseases, Molecular Virology, Heidelberg, Germany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err="1">
                <a:solidFill>
                  <a:schemeClr val="tx1"/>
                </a:solidFill>
                <a:effectLst/>
                <a:latin typeface="Arial" panose="020B0604020202020204" pitchFamily="34" charset="0"/>
                <a:ea typeface="+mn-ea"/>
                <a:cs typeface="Arial" panose="020B0604020202020204" pitchFamily="34" charset="0"/>
              </a:rPr>
              <a:t>Myrcludex</a:t>
            </a:r>
            <a:r>
              <a:rPr lang="en-GB" sz="800" kern="1200" dirty="0">
                <a:solidFill>
                  <a:schemeClr val="tx1"/>
                </a:solidFill>
                <a:effectLst/>
                <a:latin typeface="Arial" panose="020B0604020202020204" pitchFamily="34" charset="0"/>
                <a:ea typeface="+mn-ea"/>
                <a:cs typeface="Arial" panose="020B0604020202020204" pitchFamily="34" charset="0"/>
              </a:rPr>
              <a:t> B /</a:t>
            </a:r>
            <a:r>
              <a:rPr lang="en-GB" sz="800" kern="1200" dirty="0" err="1">
                <a:solidFill>
                  <a:schemeClr val="tx1"/>
                </a:solidFill>
                <a:effectLst/>
                <a:latin typeface="Arial" panose="020B0604020202020204" pitchFamily="34" charset="0"/>
                <a:ea typeface="+mn-ea"/>
                <a:cs typeface="Arial" panose="020B0604020202020204" pitchFamily="34" charset="0"/>
              </a:rPr>
              <a:t>Bulevirtide</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is a first-in-class entry inhibitor to treat HBV/HDV infection.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monotherapy resulted in HDV RNA decline and improvement of ALT levels (MYR 202). In a follow up phase II study (MYR203) we reported end of treatment data in HBV/HDV infected patients receiving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alone or combination with peg-interferon α 2a (PEG-IFNα) for 48 weeks (</a:t>
            </a:r>
            <a:r>
              <a:rPr lang="en-GB" sz="800" kern="1200" dirty="0" err="1">
                <a:solidFill>
                  <a:schemeClr val="tx1"/>
                </a:solidFill>
                <a:effectLst/>
                <a:latin typeface="Arial" panose="020B0604020202020204" pitchFamily="34" charset="0"/>
                <a:ea typeface="+mn-ea"/>
                <a:cs typeface="Arial" panose="020B0604020202020204" pitchFamily="34" charset="0"/>
              </a:rPr>
              <a:t>Wedemeyer</a:t>
            </a:r>
            <a:r>
              <a:rPr lang="en-GB" sz="800" kern="1200" dirty="0">
                <a:solidFill>
                  <a:schemeClr val="tx1"/>
                </a:solidFill>
                <a:effectLst/>
                <a:latin typeface="Arial" panose="020B0604020202020204" pitchFamily="34" charset="0"/>
                <a:ea typeface="+mn-ea"/>
                <a:cs typeface="Arial" panose="020B0604020202020204" pitchFamily="34" charset="0"/>
              </a:rPr>
              <a:t> et al. Hepatology 2018, DOI:10.1002/hep.30256). Here we present the 24-week (w) treatment-free follow-up data.</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60 patients with HBV/HDV co-infection were randomized in 4 arms, receiving: 180 µg PEG-IFNα (A) or 2mg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plus PEG-IFNα (B), 5mg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plus PEG-IFNα (C), or 2mg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(D) for 48 w followed by a treatment-free period of 24 w. PEG-IFNα was given once weekly, and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once daily, both as </a:t>
            </a:r>
            <a:r>
              <a:rPr lang="en-GB" sz="800" kern="1200" dirty="0" err="1">
                <a:solidFill>
                  <a:schemeClr val="tx1"/>
                </a:solidFill>
                <a:effectLst/>
                <a:latin typeface="Arial" panose="020B0604020202020204" pitchFamily="34" charset="0"/>
                <a:ea typeface="+mn-ea"/>
                <a:cs typeface="Arial" panose="020B0604020202020204" pitchFamily="34" charset="0"/>
              </a:rPr>
              <a:t>s.c.</a:t>
            </a:r>
            <a:r>
              <a:rPr lang="en-GB" sz="800" kern="1200" dirty="0">
                <a:solidFill>
                  <a:schemeClr val="tx1"/>
                </a:solidFill>
                <a:effectLst/>
                <a:latin typeface="Arial" panose="020B0604020202020204" pitchFamily="34" charset="0"/>
                <a:ea typeface="+mn-ea"/>
                <a:cs typeface="Arial" panose="020B0604020202020204" pitchFamily="34" charset="0"/>
              </a:rPr>
              <a:t> injection. The primary endpoint was undetectable serum HDV RNA at w72; secondary endpoints included ALT normalization, a combined treatment response (≥2log serum HDV RNA decline + normal ALT levels), and HBsAg reduction &gt;1log</a:t>
            </a:r>
            <a:r>
              <a:rPr lang="en-GB" sz="800" kern="1200" baseline="-25000" dirty="0">
                <a:solidFill>
                  <a:schemeClr val="tx1"/>
                </a:solidFill>
                <a:effectLst/>
                <a:latin typeface="Arial" panose="020B0604020202020204" pitchFamily="34" charset="0"/>
                <a:ea typeface="+mn-ea"/>
                <a:cs typeface="Arial" panose="020B0604020202020204" pitchFamily="34" charset="0"/>
              </a:rPr>
              <a:t>10</a:t>
            </a: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i="1" kern="1200" dirty="0">
                <a:solidFill>
                  <a:schemeClr val="tx1"/>
                </a:solidFill>
                <a:effectLst/>
                <a:latin typeface="Arial" panose="020B0604020202020204" pitchFamily="34" charset="0"/>
                <a:ea typeface="+mn-ea"/>
                <a:cs typeface="Arial" panose="020B0604020202020204" pitchFamily="34" charset="0"/>
              </a:rPr>
              <a:t>Safety:</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was well tolerated with 155 drug-related AEs until w72 (mild n=122, moderate n=28, severe n=5) primarily caused by an increase in total bile salts. Most AEs (n=524) were related to PEG-IFNα. </a:t>
            </a:r>
            <a:r>
              <a:rPr lang="en-US" sz="800" kern="1200" dirty="0">
                <a:solidFill>
                  <a:schemeClr val="tx1"/>
                </a:solidFill>
                <a:effectLst/>
                <a:latin typeface="Arial" panose="020B0604020202020204" pitchFamily="34" charset="0"/>
                <a:ea typeface="+mn-ea"/>
                <a:cs typeface="Arial" panose="020B0604020202020204" pitchFamily="34" charset="0"/>
              </a:rPr>
              <a:t>Two SAE (anal fistula and proctitis) occurred in one patient of arm B during follow-up, not-related to </a:t>
            </a:r>
            <a:r>
              <a:rPr lang="en-US" sz="800" kern="1200" dirty="0" err="1">
                <a:solidFill>
                  <a:schemeClr val="tx1"/>
                </a:solidFill>
                <a:effectLst/>
                <a:latin typeface="Arial" panose="020B0604020202020204" pitchFamily="34" charset="0"/>
                <a:ea typeface="+mn-ea"/>
                <a:cs typeface="Arial" panose="020B0604020202020204" pitchFamily="34" charset="0"/>
              </a:rPr>
              <a:t>MyrB</a:t>
            </a:r>
            <a:r>
              <a:rPr lang="en-US" sz="800" kern="1200" dirty="0">
                <a:solidFill>
                  <a:schemeClr val="tx1"/>
                </a:solidFill>
                <a:effectLst/>
                <a:latin typeface="Arial" panose="020B0604020202020204" pitchFamily="34" charset="0"/>
                <a:ea typeface="+mn-ea"/>
                <a:cs typeface="Arial" panose="020B0604020202020204" pitchFamily="34" charset="0"/>
              </a:rPr>
              <a:t>. All AEs resolved without sequelae; bile salts returned to baseline levels already at follow-up w50. </a:t>
            </a:r>
            <a:r>
              <a:rPr lang="en-GB" sz="800" i="1" kern="1200" dirty="0">
                <a:solidFill>
                  <a:schemeClr val="tx1"/>
                </a:solidFill>
                <a:effectLst/>
                <a:latin typeface="Arial" panose="020B0604020202020204" pitchFamily="34" charset="0"/>
                <a:ea typeface="+mn-ea"/>
                <a:cs typeface="Arial" panose="020B0604020202020204" pitchFamily="34" charset="0"/>
              </a:rPr>
              <a:t>Efficacy:</a:t>
            </a:r>
            <a:r>
              <a:rPr lang="en-GB" sz="800" kern="1200" dirty="0">
                <a:solidFill>
                  <a:schemeClr val="tx1"/>
                </a:solidFill>
                <a:effectLst/>
                <a:latin typeface="Arial" panose="020B0604020202020204" pitchFamily="34" charset="0"/>
                <a:ea typeface="+mn-ea"/>
                <a:cs typeface="Arial" panose="020B0604020202020204" pitchFamily="34" charset="0"/>
              </a:rPr>
              <a:t> Efficacy results are shown in the table below.</a:t>
            </a:r>
          </a:p>
          <a:p>
            <a:pPr marL="0" indent="0">
              <a:buNone/>
            </a:pPr>
            <a:r>
              <a:rPr lang="en-US" sz="800" kern="1200" dirty="0" err="1">
                <a:solidFill>
                  <a:schemeClr val="tx1"/>
                </a:solidFill>
                <a:effectLst/>
                <a:latin typeface="Arial" panose="020B0604020202020204" pitchFamily="34" charset="0"/>
                <a:ea typeface="+mn-ea"/>
                <a:cs typeface="Arial" panose="020B0604020202020204" pitchFamily="34" charset="0"/>
              </a:rPr>
              <a:t>Virological</a:t>
            </a:r>
            <a:r>
              <a:rPr lang="en-US" sz="800" kern="1200" dirty="0">
                <a:solidFill>
                  <a:schemeClr val="tx1"/>
                </a:solidFill>
                <a:effectLst/>
                <a:latin typeface="Arial" panose="020B0604020202020204" pitchFamily="34" charset="0"/>
                <a:ea typeface="+mn-ea"/>
                <a:cs typeface="Arial" panose="020B0604020202020204" pitchFamily="34" charset="0"/>
              </a:rPr>
              <a:t> response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In contrast to PEG-IFNα monotherapy, a combination of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with PEG-IFNα demonstrated high rates off-treatment HDV RNA suppression. HBsAg loss was achieved in a substantial proportion of patients, indicating a potential role of </a:t>
            </a:r>
            <a:r>
              <a:rPr lang="en-GB" sz="800" kern="1200" dirty="0" err="1">
                <a:solidFill>
                  <a:schemeClr val="tx1"/>
                </a:solidFill>
                <a:effectLst/>
                <a:latin typeface="Arial" panose="020B0604020202020204" pitchFamily="34" charset="0"/>
                <a:ea typeface="+mn-ea"/>
                <a:cs typeface="Arial" panose="020B0604020202020204" pitchFamily="34" charset="0"/>
              </a:rPr>
              <a:t>Myrcludex</a:t>
            </a:r>
            <a:r>
              <a:rPr lang="en-GB" sz="800" kern="1200" dirty="0">
                <a:solidFill>
                  <a:schemeClr val="tx1"/>
                </a:solidFill>
                <a:effectLst/>
                <a:latin typeface="Arial" panose="020B0604020202020204" pitchFamily="34" charset="0"/>
                <a:ea typeface="+mn-ea"/>
                <a:cs typeface="Arial" panose="020B0604020202020204" pitchFamily="34" charset="0"/>
              </a:rPr>
              <a:t> B in future HBV cure regimens.</a:t>
            </a:r>
          </a:p>
          <a:p>
            <a:pPr marL="0" indent="0">
              <a:buNone/>
            </a:pPr>
            <a:br>
              <a:rPr lang="en-US" sz="800" kern="1200" dirty="0">
                <a:solidFill>
                  <a:schemeClr val="tx1"/>
                </a:solidFill>
                <a:effectLst/>
                <a:latin typeface="Arial" panose="020B0604020202020204" pitchFamily="34" charset="0"/>
                <a:ea typeface="+mn-ea"/>
                <a:cs typeface="Arial" panose="020B0604020202020204" pitchFamily="34" charset="0"/>
              </a:rPr>
            </a:br>
            <a:endParaRPr lang="en-GB" sz="800"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20</a:t>
            </a:fld>
            <a:endParaRPr lang="en-GB" dirty="0"/>
          </a:p>
        </p:txBody>
      </p:sp>
    </p:spTree>
    <p:extLst>
      <p:ext uri="{BB962C8B-B14F-4D97-AF65-F5344CB8AC3E}">
        <p14:creationId xmlns:p14="http://schemas.microsoft.com/office/powerpoint/2010/main" val="948595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AE, adverse event; ALT, </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alanine aminotransferase; </a:t>
            </a:r>
            <a:r>
              <a:rPr lang="en-GB" sz="800" i="1" dirty="0"/>
              <a:t>HBsAg, </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hepatitis B surface antigen; </a:t>
            </a:r>
            <a:r>
              <a:rPr lang="en-GB" sz="800" i="1" dirty="0" err="1"/>
              <a:t>MyrB</a:t>
            </a:r>
            <a:r>
              <a:rPr lang="en-GB" sz="800" i="1" dirty="0"/>
              <a:t>, </a:t>
            </a:r>
            <a:r>
              <a:rPr kumimoji="0" lang="en-GB" sz="800" b="0" i="1" u="none" strike="noStrike" kern="1200" cap="none" spc="0" normalizeH="0" baseline="0" noProof="0" dirty="0" err="1">
                <a:ln>
                  <a:noFill/>
                </a:ln>
                <a:solidFill>
                  <a:sysClr val="windowText" lastClr="000000"/>
                </a:solidFill>
                <a:effectLst/>
                <a:uLnTx/>
                <a:uFillTx/>
                <a:latin typeface="Arial" panose="020B0604020202020204"/>
                <a:ea typeface="+mn-ea"/>
                <a:cs typeface="Arial" panose="020B0604020202020204" pitchFamily="34" charset="0"/>
              </a:rPr>
              <a:t>Myrcludex</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 B; </a:t>
            </a:r>
            <a:r>
              <a:rPr kumimoji="0" lang="en-GB" sz="800" b="0" i="1" u="none" strike="noStrike" kern="1200" cap="none" spc="0" normalizeH="0" baseline="0" noProof="0" dirty="0" err="1">
                <a:ln>
                  <a:noFill/>
                </a:ln>
                <a:solidFill>
                  <a:sysClr val="windowText" lastClr="000000"/>
                </a:solidFill>
                <a:effectLst/>
                <a:uLnTx/>
                <a:uFillTx/>
                <a:latin typeface="Arial" panose="020B0604020202020204"/>
                <a:ea typeface="+mn-ea"/>
                <a:cs typeface="Arial" panose="020B0604020202020204" pitchFamily="34" charset="0"/>
              </a:rPr>
              <a:t>PegIFN</a:t>
            </a:r>
            <a:r>
              <a:rPr kumimoji="0" lang="el-GR"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α</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2a, pegylated interferon </a:t>
            </a:r>
            <a:r>
              <a:rPr kumimoji="0" lang="el-GR"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α2</a:t>
            </a:r>
            <a:r>
              <a:rPr kumimoji="0" lang="en-GB" sz="800" b="0" i="1"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rPr>
              <a:t>a</a:t>
            </a:r>
            <a:endParaRPr kumimoji="0" lang="en-GB" sz="8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0" indent="0">
              <a:buNone/>
            </a:pPr>
            <a:endParaRPr lang="en-US" sz="800" dirty="0"/>
          </a:p>
          <a:p>
            <a:pPr marL="0" indent="0">
              <a:buNone/>
            </a:pPr>
            <a:r>
              <a:rPr lang="en-US" sz="800" u="sng" dirty="0"/>
              <a:t>F</a:t>
            </a:r>
            <a:r>
              <a:rPr lang="en-GB" sz="800" u="sng" dirty="0" err="1"/>
              <a:t>ull</a:t>
            </a:r>
            <a:r>
              <a:rPr lang="en-GB" sz="800" u="sng" dirty="0"/>
              <a:t> abstract</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Final results of a multicenter, open-label phase 2 clinical trial (MYR203) to assess safety and efficacy of </a:t>
            </a:r>
            <a:r>
              <a:rPr lang="en-US" sz="800" b="1" kern="1200" dirty="0" err="1">
                <a:solidFill>
                  <a:schemeClr val="tx1"/>
                </a:solidFill>
                <a:effectLst/>
                <a:latin typeface="Arial" panose="020B0604020202020204" pitchFamily="34" charset="0"/>
                <a:ea typeface="+mn-ea"/>
                <a:cs typeface="Arial" panose="020B0604020202020204" pitchFamily="34" charset="0"/>
              </a:rPr>
              <a:t>myrcludex</a:t>
            </a:r>
            <a:r>
              <a:rPr lang="en-US" sz="800" b="1" kern="1200" dirty="0">
                <a:solidFill>
                  <a:schemeClr val="tx1"/>
                </a:solidFill>
                <a:effectLst/>
                <a:latin typeface="Arial" panose="020B0604020202020204" pitchFamily="34" charset="0"/>
                <a:ea typeface="+mn-ea"/>
                <a:cs typeface="Arial" panose="020B0604020202020204" pitchFamily="34" charset="0"/>
              </a:rPr>
              <a:t> B in with PEG-interferon Alpha 2a in patients with chronic HBV/HDV co-infection</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Heiner Wedemeyer</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Katrin Schöneweis</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Pavel O. Bogomolov</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 Natalia  Voronkova</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Vladimir Chulanov</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Tatyana Stepanova</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Birgit Bremer</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Lena Allweiss</a:t>
            </a:r>
            <a:r>
              <a:rPr lang="en-US" sz="800" kern="1200" baseline="30000" dirty="0">
                <a:solidFill>
                  <a:schemeClr val="tx1"/>
                </a:solidFill>
                <a:effectLst/>
                <a:latin typeface="Arial" panose="020B0604020202020204" pitchFamily="34" charset="0"/>
                <a:ea typeface="+mn-ea"/>
                <a:cs typeface="Arial" panose="020B0604020202020204" pitchFamily="34" charset="0"/>
              </a:rPr>
              <a:t>7 8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Maura Dandri</a:t>
            </a:r>
            <a:r>
              <a:rPr lang="en-US" sz="800" kern="1200" baseline="30000" dirty="0">
                <a:solidFill>
                  <a:schemeClr val="tx1"/>
                </a:solidFill>
                <a:effectLst/>
                <a:latin typeface="Arial" panose="020B0604020202020204" pitchFamily="34" charset="0"/>
                <a:ea typeface="+mn-ea"/>
                <a:cs typeface="Arial" panose="020B0604020202020204" pitchFamily="34" charset="0"/>
              </a:rPr>
              <a:t>7 8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Jürgen Burhenne</a:t>
            </a:r>
            <a:r>
              <a:rPr lang="en-US" sz="800" kern="1200" baseline="30000" dirty="0">
                <a:solidFill>
                  <a:schemeClr val="tx1"/>
                </a:solidFill>
                <a:effectLst/>
                <a:latin typeface="Arial" panose="020B0604020202020204" pitchFamily="34" charset="0"/>
                <a:ea typeface="+mn-ea"/>
                <a:cs typeface="Arial" panose="020B0604020202020204" pitchFamily="34" charset="0"/>
              </a:rPr>
              <a:t>9 10</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Walter-Emil Haefeli</a:t>
            </a:r>
            <a:r>
              <a:rPr lang="en-US" sz="800" kern="1200" baseline="30000" dirty="0">
                <a:solidFill>
                  <a:schemeClr val="tx1"/>
                </a:solidFill>
                <a:effectLst/>
                <a:latin typeface="Arial" panose="020B0604020202020204" pitchFamily="34" charset="0"/>
                <a:ea typeface="+mn-ea"/>
                <a:cs typeface="Arial" panose="020B0604020202020204" pitchFamily="34" charset="0"/>
              </a:rPr>
              <a:t>9 10</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Sandra Ciesek</a:t>
            </a:r>
            <a:r>
              <a:rPr lang="en-US" sz="800" kern="1200" baseline="30000" dirty="0">
                <a:solidFill>
                  <a:schemeClr val="tx1"/>
                </a:solidFill>
                <a:effectLst/>
                <a:latin typeface="Arial" panose="020B0604020202020204" pitchFamily="34" charset="0"/>
                <a:ea typeface="+mn-ea"/>
                <a:cs typeface="Arial" panose="020B0604020202020204" pitchFamily="34" charset="0"/>
              </a:rPr>
              <a:t>11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Ulf Dittmer</a:t>
            </a:r>
            <a:r>
              <a:rPr lang="en-US" sz="800" kern="1200" baseline="30000" dirty="0">
                <a:solidFill>
                  <a:schemeClr val="tx1"/>
                </a:solidFill>
                <a:effectLst/>
                <a:latin typeface="Arial" panose="020B0604020202020204" pitchFamily="34" charset="0"/>
                <a:ea typeface="+mn-ea"/>
                <a:cs typeface="Arial" panose="020B0604020202020204" pitchFamily="34" charset="0"/>
              </a:rPr>
              <a:t>11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Alexander Alexandrov</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Stephan Urban</a:t>
            </a:r>
            <a:r>
              <a:rPr lang="en-US" sz="800" kern="1200" baseline="30000" dirty="0">
                <a:solidFill>
                  <a:schemeClr val="tx1"/>
                </a:solidFill>
                <a:effectLst/>
                <a:latin typeface="Arial" panose="020B0604020202020204" pitchFamily="34" charset="0"/>
                <a:ea typeface="+mn-ea"/>
                <a:cs typeface="Arial" panose="020B0604020202020204" pitchFamily="34" charset="0"/>
              </a:rPr>
              <a:t>10 12</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Essen University Hospital, Department of Gastroenterology and Hepatology, Essen,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Myr GmbH, Bad Homburg,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M.F. </a:t>
            </a:r>
            <a:r>
              <a:rPr lang="en-US" sz="800" i="1" kern="1200" dirty="0" err="1">
                <a:solidFill>
                  <a:schemeClr val="tx1"/>
                </a:solidFill>
                <a:effectLst/>
                <a:latin typeface="Arial" panose="020B0604020202020204" pitchFamily="34" charset="0"/>
                <a:ea typeface="+mn-ea"/>
                <a:cs typeface="Arial" panose="020B0604020202020204" pitchFamily="34" charset="0"/>
              </a:rPr>
              <a:t>Vladimirsky</a:t>
            </a:r>
            <a:r>
              <a:rPr lang="en-US" sz="800" i="1" kern="1200" dirty="0">
                <a:solidFill>
                  <a:schemeClr val="tx1"/>
                </a:solidFill>
                <a:effectLst/>
                <a:latin typeface="Arial" panose="020B0604020202020204" pitchFamily="34" charset="0"/>
                <a:ea typeface="+mn-ea"/>
                <a:cs typeface="Arial" panose="020B0604020202020204" pitchFamily="34" charset="0"/>
              </a:rPr>
              <a:t> Moscow Regional Hospital, State Budgetary Institution of Healthcare, Moscow, Russian Federation</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Federal Budget Institution of Science Central Research Institute of Epidemiology, Moscow, Russian Federation</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Clinic of Modern Medicine, Moscow, Russian Federation</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6</a:t>
            </a:r>
            <a:r>
              <a:rPr lang="en-US" sz="800" i="1" kern="1200" dirty="0">
                <a:solidFill>
                  <a:schemeClr val="tx1"/>
                </a:solidFill>
                <a:effectLst/>
                <a:latin typeface="Arial" panose="020B0604020202020204" pitchFamily="34" charset="0"/>
                <a:ea typeface="+mn-ea"/>
                <a:cs typeface="Arial" panose="020B0604020202020204" pitchFamily="34" charset="0"/>
              </a:rPr>
              <a:t>Hannover Medical School, Department of Gastroenterology, Hepatology and Endocrinology, Hannover,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7</a:t>
            </a:r>
            <a:r>
              <a:rPr lang="en-US" sz="800" i="1" kern="1200" dirty="0">
                <a:solidFill>
                  <a:schemeClr val="tx1"/>
                </a:solidFill>
                <a:effectLst/>
                <a:latin typeface="Arial" panose="020B0604020202020204" pitchFamily="34" charset="0"/>
                <a:ea typeface="+mn-ea"/>
                <a:cs typeface="Arial" panose="020B0604020202020204" pitchFamily="34" charset="0"/>
              </a:rPr>
              <a:t>University Medical Center Hamburg-Eppendorf, Department of Internal Medicine, Hamburg,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8</a:t>
            </a:r>
            <a:r>
              <a:rPr lang="en-US" sz="800" i="1" kern="1200" dirty="0">
                <a:solidFill>
                  <a:schemeClr val="tx1"/>
                </a:solidFill>
                <a:effectLst/>
                <a:latin typeface="Arial" panose="020B0604020202020204" pitchFamily="34" charset="0"/>
                <a:ea typeface="+mn-ea"/>
                <a:cs typeface="Arial" panose="020B0604020202020204" pitchFamily="34" charset="0"/>
              </a:rPr>
              <a:t>German Center for Infection Research (DZIF), Lübeck-</a:t>
            </a:r>
            <a:r>
              <a:rPr lang="en-US" sz="800" i="1" kern="1200" dirty="0" err="1">
                <a:solidFill>
                  <a:schemeClr val="tx1"/>
                </a:solidFill>
                <a:effectLst/>
                <a:latin typeface="Arial" panose="020B0604020202020204" pitchFamily="34" charset="0"/>
                <a:ea typeface="+mn-ea"/>
                <a:cs typeface="Arial" panose="020B0604020202020204" pitchFamily="34" charset="0"/>
              </a:rPr>
              <a:t>Borstel</a:t>
            </a:r>
            <a:r>
              <a:rPr lang="en-US" sz="800" i="1" kern="1200" dirty="0">
                <a:solidFill>
                  <a:schemeClr val="tx1"/>
                </a:solidFill>
                <a:effectLst/>
                <a:latin typeface="Arial" panose="020B0604020202020204" pitchFamily="34" charset="0"/>
                <a:ea typeface="+mn-ea"/>
                <a:cs typeface="Arial" panose="020B0604020202020204" pitchFamily="34" charset="0"/>
              </a:rPr>
              <a:t> Partner Site, Lübeck-</a:t>
            </a:r>
            <a:r>
              <a:rPr lang="en-US" sz="800" i="1" kern="1200" dirty="0" err="1">
                <a:solidFill>
                  <a:schemeClr val="tx1"/>
                </a:solidFill>
                <a:effectLst/>
                <a:latin typeface="Arial" panose="020B0604020202020204" pitchFamily="34" charset="0"/>
                <a:ea typeface="+mn-ea"/>
                <a:cs typeface="Arial" panose="020B0604020202020204" pitchFamily="34" charset="0"/>
              </a:rPr>
              <a:t>Borstel</a:t>
            </a:r>
            <a:r>
              <a:rPr lang="en-US" sz="800" i="1" kern="1200" dirty="0">
                <a:solidFill>
                  <a:schemeClr val="tx1"/>
                </a:solidFill>
                <a:effectLst/>
                <a:latin typeface="Arial" panose="020B0604020202020204" pitchFamily="34" charset="0"/>
                <a:ea typeface="+mn-ea"/>
                <a:cs typeface="Arial" panose="020B0604020202020204" pitchFamily="34" charset="0"/>
              </a:rPr>
              <a:t>,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9</a:t>
            </a:r>
            <a:r>
              <a:rPr lang="en-US" sz="800" i="1" kern="1200" dirty="0">
                <a:solidFill>
                  <a:schemeClr val="tx1"/>
                </a:solidFill>
                <a:effectLst/>
                <a:latin typeface="Arial" panose="020B0604020202020204" pitchFamily="34" charset="0"/>
                <a:ea typeface="+mn-ea"/>
                <a:cs typeface="Arial" panose="020B0604020202020204" pitchFamily="34" charset="0"/>
              </a:rPr>
              <a:t>Heidelberg University Hospital, Department of Clinical Pharmacology and Pharmacoepidemiology, Heidelberg,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10</a:t>
            </a:r>
            <a:r>
              <a:rPr lang="en-US" sz="800" i="1" kern="1200" dirty="0">
                <a:solidFill>
                  <a:schemeClr val="tx1"/>
                </a:solidFill>
                <a:effectLst/>
                <a:latin typeface="Arial" panose="020B0604020202020204" pitchFamily="34" charset="0"/>
                <a:ea typeface="+mn-ea"/>
                <a:cs typeface="Arial" panose="020B0604020202020204" pitchFamily="34" charset="0"/>
              </a:rPr>
              <a:t>German Center for Infection Research (DZIF), Heidelberg Partner Site, Heidelberg,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11</a:t>
            </a:r>
            <a:r>
              <a:rPr lang="en-US" sz="800" i="1" kern="1200" dirty="0">
                <a:solidFill>
                  <a:schemeClr val="tx1"/>
                </a:solidFill>
                <a:effectLst/>
                <a:latin typeface="Arial" panose="020B0604020202020204" pitchFamily="34" charset="0"/>
                <a:ea typeface="+mn-ea"/>
                <a:cs typeface="Arial" panose="020B0604020202020204" pitchFamily="34" charset="0"/>
              </a:rPr>
              <a:t>University Hospital Essen, Institute of Virology, Essen,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12</a:t>
            </a:r>
            <a:r>
              <a:rPr lang="en-US" sz="800" i="1" kern="1200" dirty="0">
                <a:solidFill>
                  <a:schemeClr val="tx1"/>
                </a:solidFill>
                <a:effectLst/>
                <a:latin typeface="Arial" panose="020B0604020202020204" pitchFamily="34" charset="0"/>
                <a:ea typeface="+mn-ea"/>
                <a:cs typeface="Arial" panose="020B0604020202020204" pitchFamily="34" charset="0"/>
              </a:rPr>
              <a:t>Heidelberg University Hospital, Department of Infectious Diseases, Molecular Virology, Heidelberg, Germany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err="1">
                <a:solidFill>
                  <a:schemeClr val="tx1"/>
                </a:solidFill>
                <a:effectLst/>
                <a:latin typeface="Arial" panose="020B0604020202020204" pitchFamily="34" charset="0"/>
                <a:ea typeface="+mn-ea"/>
                <a:cs typeface="Arial" panose="020B0604020202020204" pitchFamily="34" charset="0"/>
              </a:rPr>
              <a:t>Myrcludex</a:t>
            </a:r>
            <a:r>
              <a:rPr lang="en-GB" sz="800" kern="1200" dirty="0">
                <a:solidFill>
                  <a:schemeClr val="tx1"/>
                </a:solidFill>
                <a:effectLst/>
                <a:latin typeface="Arial" panose="020B0604020202020204" pitchFamily="34" charset="0"/>
                <a:ea typeface="+mn-ea"/>
                <a:cs typeface="Arial" panose="020B0604020202020204" pitchFamily="34" charset="0"/>
              </a:rPr>
              <a:t> B /</a:t>
            </a:r>
            <a:r>
              <a:rPr lang="en-GB" sz="800" kern="1200" dirty="0" err="1">
                <a:solidFill>
                  <a:schemeClr val="tx1"/>
                </a:solidFill>
                <a:effectLst/>
                <a:latin typeface="Arial" panose="020B0604020202020204" pitchFamily="34" charset="0"/>
                <a:ea typeface="+mn-ea"/>
                <a:cs typeface="Arial" panose="020B0604020202020204" pitchFamily="34" charset="0"/>
              </a:rPr>
              <a:t>Bulevirtide</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is a first-in-class entry inhibitor to treat HBV/HDV infection.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monotherapy resulted in HDV RNA decline and improvement of ALT levels (MYR 202). In a follow up phase II study (MYR203) we reported end of treatment data in HBV/HDV infected patients receiving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alone or combination with peg-interferon α 2a (PEG-IFNα) for 48 weeks (</a:t>
            </a:r>
            <a:r>
              <a:rPr lang="en-GB" sz="800" kern="1200" dirty="0" err="1">
                <a:solidFill>
                  <a:schemeClr val="tx1"/>
                </a:solidFill>
                <a:effectLst/>
                <a:latin typeface="Arial" panose="020B0604020202020204" pitchFamily="34" charset="0"/>
                <a:ea typeface="+mn-ea"/>
                <a:cs typeface="Arial" panose="020B0604020202020204" pitchFamily="34" charset="0"/>
              </a:rPr>
              <a:t>Wedemeyer</a:t>
            </a:r>
            <a:r>
              <a:rPr lang="en-GB" sz="800" kern="1200" dirty="0">
                <a:solidFill>
                  <a:schemeClr val="tx1"/>
                </a:solidFill>
                <a:effectLst/>
                <a:latin typeface="Arial" panose="020B0604020202020204" pitchFamily="34" charset="0"/>
                <a:ea typeface="+mn-ea"/>
                <a:cs typeface="Arial" panose="020B0604020202020204" pitchFamily="34" charset="0"/>
              </a:rPr>
              <a:t> et al. Hepatology 2018, DOI:10.1002/hep.30256). Here we present the 24-week (w) treatment-free follow-up data.</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60 patients with HBV/HDV co-infection were randomized in 4 arms, receiving: 180 µg PEG-IFNα (A) or 2mg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plus PEG-IFNα (B), 5mg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plus PEG-IFNα (C), or 2mg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(D) for 48 w followed by a treatment-free period of 24 w. PEG-IFNα was given once weekly, and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once daily, both as </a:t>
            </a:r>
            <a:r>
              <a:rPr lang="en-GB" sz="800" kern="1200" dirty="0" err="1">
                <a:solidFill>
                  <a:schemeClr val="tx1"/>
                </a:solidFill>
                <a:effectLst/>
                <a:latin typeface="Arial" panose="020B0604020202020204" pitchFamily="34" charset="0"/>
                <a:ea typeface="+mn-ea"/>
                <a:cs typeface="Arial" panose="020B0604020202020204" pitchFamily="34" charset="0"/>
              </a:rPr>
              <a:t>s.c.</a:t>
            </a:r>
            <a:r>
              <a:rPr lang="en-GB" sz="800" kern="1200" dirty="0">
                <a:solidFill>
                  <a:schemeClr val="tx1"/>
                </a:solidFill>
                <a:effectLst/>
                <a:latin typeface="Arial" panose="020B0604020202020204" pitchFamily="34" charset="0"/>
                <a:ea typeface="+mn-ea"/>
                <a:cs typeface="Arial" panose="020B0604020202020204" pitchFamily="34" charset="0"/>
              </a:rPr>
              <a:t> injection. The primary endpoint was undetectable serum HDV RNA at w72; secondary endpoints included ALT normalization, a combined treatment response (≥2log serum HDV RNA decline + normal ALT levels), and HBsAg reduction &gt;1log</a:t>
            </a:r>
            <a:r>
              <a:rPr lang="en-GB" sz="800" kern="1200" baseline="-25000" dirty="0">
                <a:solidFill>
                  <a:schemeClr val="tx1"/>
                </a:solidFill>
                <a:effectLst/>
                <a:latin typeface="Arial" panose="020B0604020202020204" pitchFamily="34" charset="0"/>
                <a:ea typeface="+mn-ea"/>
                <a:cs typeface="Arial" panose="020B0604020202020204" pitchFamily="34" charset="0"/>
              </a:rPr>
              <a:t>10</a:t>
            </a:r>
            <a:r>
              <a:rPr lang="en-GB" sz="800" kern="1200" dirty="0">
                <a:solidFill>
                  <a:schemeClr val="tx1"/>
                </a:solidFill>
                <a:effectLst/>
                <a:latin typeface="Arial" panose="020B0604020202020204" pitchFamily="34" charset="0"/>
                <a:ea typeface="+mn-ea"/>
                <a:cs typeface="Arial" panose="020B0604020202020204" pitchFamily="34" charset="0"/>
              </a:rPr>
              <a:t>. </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i="1" kern="1200" dirty="0">
                <a:solidFill>
                  <a:schemeClr val="tx1"/>
                </a:solidFill>
                <a:effectLst/>
                <a:latin typeface="Arial" panose="020B0604020202020204" pitchFamily="34" charset="0"/>
                <a:ea typeface="+mn-ea"/>
                <a:cs typeface="Arial" panose="020B0604020202020204" pitchFamily="34" charset="0"/>
              </a:rPr>
              <a:t>Safety:</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was well tolerated with 155 drug-related AEs until w72 (mild n=122, moderate n=28, severe n=5) primarily caused by an increase in total bile salts. Most AEs (n=524) were related to PEG-IFNα. </a:t>
            </a:r>
            <a:r>
              <a:rPr lang="en-US" sz="800" kern="1200" dirty="0">
                <a:solidFill>
                  <a:schemeClr val="tx1"/>
                </a:solidFill>
                <a:effectLst/>
                <a:latin typeface="Arial" panose="020B0604020202020204" pitchFamily="34" charset="0"/>
                <a:ea typeface="+mn-ea"/>
                <a:cs typeface="Arial" panose="020B0604020202020204" pitchFamily="34" charset="0"/>
              </a:rPr>
              <a:t>Two SAE (anal fistula and proctitis) occurred in one patient of arm B during follow-up, not-related to </a:t>
            </a:r>
            <a:r>
              <a:rPr lang="en-US" sz="800" kern="1200" dirty="0" err="1">
                <a:solidFill>
                  <a:schemeClr val="tx1"/>
                </a:solidFill>
                <a:effectLst/>
                <a:latin typeface="Arial" panose="020B0604020202020204" pitchFamily="34" charset="0"/>
                <a:ea typeface="+mn-ea"/>
                <a:cs typeface="Arial" panose="020B0604020202020204" pitchFamily="34" charset="0"/>
              </a:rPr>
              <a:t>MyrB</a:t>
            </a:r>
            <a:r>
              <a:rPr lang="en-US" sz="800" kern="1200" dirty="0">
                <a:solidFill>
                  <a:schemeClr val="tx1"/>
                </a:solidFill>
                <a:effectLst/>
                <a:latin typeface="Arial" panose="020B0604020202020204" pitchFamily="34" charset="0"/>
                <a:ea typeface="+mn-ea"/>
                <a:cs typeface="Arial" panose="020B0604020202020204" pitchFamily="34" charset="0"/>
              </a:rPr>
              <a:t>. All AEs resolved without sequelae; bile salts returned to baseline levels already at follow-up w50. </a:t>
            </a:r>
            <a:r>
              <a:rPr lang="en-GB" sz="800" i="1" kern="1200" dirty="0">
                <a:solidFill>
                  <a:schemeClr val="tx1"/>
                </a:solidFill>
                <a:effectLst/>
                <a:latin typeface="Arial" panose="020B0604020202020204" pitchFamily="34" charset="0"/>
                <a:ea typeface="+mn-ea"/>
                <a:cs typeface="Arial" panose="020B0604020202020204" pitchFamily="34" charset="0"/>
              </a:rPr>
              <a:t>Efficacy:</a:t>
            </a:r>
            <a:r>
              <a:rPr lang="en-GB" sz="800" kern="1200" dirty="0">
                <a:solidFill>
                  <a:schemeClr val="tx1"/>
                </a:solidFill>
                <a:effectLst/>
                <a:latin typeface="Arial" panose="020B0604020202020204" pitchFamily="34" charset="0"/>
                <a:ea typeface="+mn-ea"/>
                <a:cs typeface="Arial" panose="020B0604020202020204" pitchFamily="34" charset="0"/>
              </a:rPr>
              <a:t> Efficacy results are shown in the table below.</a:t>
            </a:r>
          </a:p>
          <a:p>
            <a:pPr marL="0" indent="0">
              <a:buNone/>
            </a:pPr>
            <a:r>
              <a:rPr lang="en-US" sz="800" kern="1200" dirty="0" err="1">
                <a:solidFill>
                  <a:schemeClr val="tx1"/>
                </a:solidFill>
                <a:effectLst/>
                <a:latin typeface="Arial" panose="020B0604020202020204" pitchFamily="34" charset="0"/>
                <a:ea typeface="+mn-ea"/>
                <a:cs typeface="Arial" panose="020B0604020202020204" pitchFamily="34" charset="0"/>
              </a:rPr>
              <a:t>Virological</a:t>
            </a:r>
            <a:r>
              <a:rPr lang="en-US" sz="800" kern="1200" dirty="0">
                <a:solidFill>
                  <a:schemeClr val="tx1"/>
                </a:solidFill>
                <a:effectLst/>
                <a:latin typeface="Arial" panose="020B0604020202020204" pitchFamily="34" charset="0"/>
                <a:ea typeface="+mn-ea"/>
                <a:cs typeface="Arial" panose="020B0604020202020204" pitchFamily="34" charset="0"/>
              </a:rPr>
              <a:t> response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In contrast to PEG-IFNα monotherapy, a combination of </a:t>
            </a:r>
            <a:r>
              <a:rPr lang="en-GB" sz="800" kern="1200" dirty="0" err="1">
                <a:solidFill>
                  <a:schemeClr val="tx1"/>
                </a:solidFill>
                <a:effectLst/>
                <a:latin typeface="Arial" panose="020B0604020202020204" pitchFamily="34" charset="0"/>
                <a:ea typeface="+mn-ea"/>
                <a:cs typeface="Arial" panose="020B0604020202020204" pitchFamily="34" charset="0"/>
              </a:rPr>
              <a:t>MyrB</a:t>
            </a:r>
            <a:r>
              <a:rPr lang="en-GB" sz="800" kern="1200" dirty="0">
                <a:solidFill>
                  <a:schemeClr val="tx1"/>
                </a:solidFill>
                <a:effectLst/>
                <a:latin typeface="Arial" panose="020B0604020202020204" pitchFamily="34" charset="0"/>
                <a:ea typeface="+mn-ea"/>
                <a:cs typeface="Arial" panose="020B0604020202020204" pitchFamily="34" charset="0"/>
              </a:rPr>
              <a:t> with PEG-IFNα demonstrated high rates off-treatment HDV RNA suppression. HBsAg loss was achieved in a substantial proportion of patients, indicating a potential role of </a:t>
            </a:r>
            <a:r>
              <a:rPr lang="en-GB" sz="800" kern="1200" dirty="0" err="1">
                <a:solidFill>
                  <a:schemeClr val="tx1"/>
                </a:solidFill>
                <a:effectLst/>
                <a:latin typeface="Arial" panose="020B0604020202020204" pitchFamily="34" charset="0"/>
                <a:ea typeface="+mn-ea"/>
                <a:cs typeface="Arial" panose="020B0604020202020204" pitchFamily="34" charset="0"/>
              </a:rPr>
              <a:t>Myrcludex</a:t>
            </a:r>
            <a:r>
              <a:rPr lang="en-GB" sz="800" kern="1200" dirty="0">
                <a:solidFill>
                  <a:schemeClr val="tx1"/>
                </a:solidFill>
                <a:effectLst/>
                <a:latin typeface="Arial" panose="020B0604020202020204" pitchFamily="34" charset="0"/>
                <a:ea typeface="+mn-ea"/>
                <a:cs typeface="Arial" panose="020B0604020202020204" pitchFamily="34" charset="0"/>
              </a:rPr>
              <a:t> B in future HBV cure regimens.</a:t>
            </a:r>
          </a:p>
          <a:p>
            <a:pPr marL="0" indent="0">
              <a:buNone/>
            </a:pPr>
            <a:br>
              <a:rPr lang="en-US" sz="800" kern="1200" dirty="0">
                <a:solidFill>
                  <a:schemeClr val="tx1"/>
                </a:solidFill>
                <a:effectLst/>
                <a:latin typeface="Arial" panose="020B0604020202020204" pitchFamily="34" charset="0"/>
                <a:ea typeface="+mn-ea"/>
                <a:cs typeface="Arial" panose="020B0604020202020204" pitchFamily="34" charset="0"/>
              </a:rPr>
            </a:br>
            <a:endParaRPr lang="en-GB" sz="800"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21</a:t>
            </a:fld>
            <a:endParaRPr lang="en-GB" dirty="0"/>
          </a:p>
        </p:txBody>
      </p:sp>
    </p:spTree>
    <p:extLst>
      <p:ext uri="{BB962C8B-B14F-4D97-AF65-F5344CB8AC3E}">
        <p14:creationId xmlns:p14="http://schemas.microsoft.com/office/powerpoint/2010/main" val="892832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t>
            </a:r>
            <a:r>
              <a:rPr lang="en-GB" sz="800" i="1" dirty="0" err="1"/>
              <a:t>aHR</a:t>
            </a:r>
            <a:r>
              <a:rPr lang="en-GB" sz="800" i="1" dirty="0"/>
              <a:t>, adjusted hazard ratio; BL, baseline; CHB, chronic hepatitis B; ETV, entecavir; FU, follow-up; HCC, hepatocellular carcinoma; LT, liver transplantation; MI, multiple imputation; PS, propensity score; TDF, tenofovir disoproxil fumarate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Full abstract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Tenofovir treatment has lower risk of hepatocellular carcinoma than entecavir treatment in patients with chronic hepatitis B</a:t>
            </a:r>
            <a:r>
              <a:rPr lang="en-US" sz="800" b="1" kern="1200" dirty="0">
                <a:solidFill>
                  <a:schemeClr val="tx1"/>
                </a:solidFill>
                <a:effectLst/>
                <a:latin typeface="Arial" panose="020B0604020202020204" pitchFamily="34" charset="0"/>
                <a:ea typeface="+mn-ea"/>
                <a:cs typeface="Arial" panose="020B0604020202020204" pitchFamily="34" charset="0"/>
              </a:rPr>
              <a:t> </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0" i="0" u="sng" strike="noStrike" kern="1200" baseline="0" dirty="0">
                <a:solidFill>
                  <a:schemeClr val="tx1"/>
                </a:solidFill>
                <a:latin typeface="Arial" panose="020B0604020202020204" pitchFamily="34" charset="0"/>
                <a:ea typeface="+mn-ea"/>
                <a:cs typeface="Arial" panose="020B0604020202020204" pitchFamily="34" charset="0"/>
              </a:rPr>
              <a:t>Terry CF Yip</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Vincent Wai-Sun Wong, Yee-Kit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Tse</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Henry Chan, Grace Lai-Hung Wong 	</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Background and Aims: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Both tenofovir disoproxil fumarate (TDF) and entecavir (ETV) have potent antiviral effect on hepatitis B virus, and are recommended as the first-line treatment for chronic hepatitis B (CHB). A recent study suggested that patients who received TDF treatment have lower risk of hepatocellular carcinoma (HCC) than those received ETV. We aimed to compare TDF and ETV on the risk of HCC in a territory-wide cohort of CHB patients.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Method: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Consecutive adult CHB patients who initially treated by ETV or TDF for at least 6 months between January 2008 and December 2018 was identified using the Clinical Data Analysis and Reporting System that captures in-patient and out-patient data of all public hospitals and clinics in Hong Kong. Patients who had cancers or liver transplantation before or within the first 6 months of treatment were excluded. Missing data were replaced by multiple imputation (MI) by chained equations to create 20 complete data sets after 10 iterations. Propensity score (PS) weighting was used after MI to balance the baseline clinical characteristics between two treatment groups; PS included all covariates in the multivariable analysis (Table), serum creatinine, and renal replacement therapy. Fine-</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Gray</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model was used to adjust for competing risk of death.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29,123 CHB patients were identified. Their mean age was 53.7±13.3 years, 18,492 (63.5%) were male; 1,227 (4.2%) and 27,896 (95.8%) first received TDF and ETV, respectively. At a median (interquartile range) follow-up of 3.3 (1.6–5.0) years, 9 (0.7%) TDF-treated and 1,468 (5.3%) ETV-treated patients developed HCC. The 5-year cumulative incidence (95% confidence interval [CI]) of HCC in ETV and TDF-treated patients was 7.5% (7.1%-7.9%) and 1.3% (0.6%-2.6%), respectively (Figure). TDF use was associated with a lower risk of HCC than ETV use before (adjusted hazard ratio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aHR</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0.46, 95% CI 0.23-0.91, </a:t>
            </a:r>
            <a:r>
              <a:rPr lang="en-GB" sz="800" b="0" i="1" u="none" strike="noStrike" kern="1200" baseline="0" dirty="0">
                <a:solidFill>
                  <a:schemeClr val="tx1"/>
                </a:solidFill>
                <a:latin typeface="Arial" panose="020B0604020202020204" pitchFamily="34" charset="0"/>
                <a:ea typeface="+mn-ea"/>
                <a:cs typeface="Arial" panose="020B0604020202020204" pitchFamily="34" charset="0"/>
              </a:rPr>
              <a:t>P</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=0.027) and after multiple imputation, with (weighted HR 0.40, 95% CI 0.18-0.86, </a:t>
            </a:r>
            <a:r>
              <a:rPr lang="en-GB" sz="800" b="0" i="1" u="none" strike="noStrike" kern="1200" baseline="0" dirty="0">
                <a:solidFill>
                  <a:schemeClr val="tx1"/>
                </a:solidFill>
                <a:latin typeface="Arial" panose="020B0604020202020204" pitchFamily="34" charset="0"/>
                <a:ea typeface="+mn-ea"/>
                <a:cs typeface="Arial" panose="020B0604020202020204" pitchFamily="34" charset="0"/>
              </a:rPr>
              <a:t>P</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=0.019) and without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aHR</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0.34, 95% CI 0.18-0.66, </a:t>
            </a:r>
            <a:r>
              <a:rPr lang="en-GB" sz="800" b="0" i="1" u="none" strike="noStrike" kern="1200" baseline="0" dirty="0">
                <a:solidFill>
                  <a:schemeClr val="tx1"/>
                </a:solidFill>
                <a:latin typeface="Arial" panose="020B0604020202020204" pitchFamily="34" charset="0"/>
                <a:ea typeface="+mn-ea"/>
                <a:cs typeface="Arial" panose="020B0604020202020204" pitchFamily="34" charset="0"/>
              </a:rPr>
              <a:t>P</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=0.001) PS weighting (Table).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TDF treatment is associated with a lower risk of HCC than ETV treatment in a territory-wide cohort of CHB patients. 	</a:t>
            </a:r>
          </a:p>
        </p:txBody>
      </p:sp>
      <p:sp>
        <p:nvSpPr>
          <p:cNvPr id="4" name="Slide Number Placeholder 3"/>
          <p:cNvSpPr>
            <a:spLocks noGrp="1"/>
          </p:cNvSpPr>
          <p:nvPr>
            <p:ph type="sldNum" sz="quarter" idx="5"/>
          </p:nvPr>
        </p:nvSpPr>
        <p:spPr/>
        <p:txBody>
          <a:bodyPr/>
          <a:lstStyle/>
          <a:p>
            <a:fld id="{9BC1133C-0A91-4C56-9DB7-B268BA704BC5}" type="slidenum">
              <a:rPr lang="en-GB" smtClean="0"/>
              <a:pPr/>
              <a:t>22</a:t>
            </a:fld>
            <a:endParaRPr lang="en-GB" dirty="0"/>
          </a:p>
        </p:txBody>
      </p:sp>
    </p:spTree>
    <p:extLst>
      <p:ext uri="{BB962C8B-B14F-4D97-AF65-F5344CB8AC3E}">
        <p14:creationId xmlns:p14="http://schemas.microsoft.com/office/powerpoint/2010/main" val="2203165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SHR, </a:t>
            </a:r>
            <a:r>
              <a:rPr lang="en-GB" sz="800" i="1" dirty="0" err="1"/>
              <a:t>subdistribution</a:t>
            </a:r>
            <a:r>
              <a:rPr lang="en-GB" sz="800" i="1" dirty="0"/>
              <a:t> hazard ratio; ALT, alanine aminotransferase; CHB, chronic hepatitis B; ETV, entecavir; </a:t>
            </a:r>
            <a:r>
              <a:rPr lang="en-GB" sz="800" i="1" dirty="0" err="1"/>
              <a:t>HBeAg</a:t>
            </a:r>
            <a:r>
              <a:rPr lang="en-GB" sz="800" i="1" dirty="0"/>
              <a:t>, hepatitis B ‘e’ antigen; HCC, hepatocellular carcinoma; TDF, tenofovir disoproxil fumarate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Full abstract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1" kern="1200" dirty="0">
                <a:solidFill>
                  <a:schemeClr val="tx1"/>
                </a:solidFill>
                <a:effectLst/>
                <a:latin typeface="Arial" panose="020B0604020202020204" pitchFamily="34" charset="0"/>
                <a:ea typeface="+mn-ea"/>
                <a:cs typeface="Arial" panose="020B0604020202020204" pitchFamily="34" charset="0"/>
              </a:rPr>
              <a:t>Tenofovir treatment has lower risk of hepatocellular carcinoma than entecavir treatment in patients with chronic hepatitis B</a:t>
            </a:r>
            <a:r>
              <a:rPr lang="en-US" sz="800" b="1" kern="1200" dirty="0">
                <a:solidFill>
                  <a:schemeClr val="tx1"/>
                </a:solidFill>
                <a:effectLst/>
                <a:latin typeface="Arial" panose="020B0604020202020204" pitchFamily="34" charset="0"/>
                <a:ea typeface="+mn-ea"/>
                <a:cs typeface="Arial" panose="020B0604020202020204" pitchFamily="34" charset="0"/>
              </a:rPr>
              <a:t> </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0" i="0" u="sng" strike="noStrike" kern="1200" baseline="0" dirty="0">
                <a:solidFill>
                  <a:schemeClr val="tx1"/>
                </a:solidFill>
                <a:latin typeface="Arial" panose="020B0604020202020204" pitchFamily="34" charset="0"/>
                <a:ea typeface="+mn-ea"/>
                <a:cs typeface="Arial" panose="020B0604020202020204" pitchFamily="34" charset="0"/>
              </a:rPr>
              <a:t>Terry CF Yip</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Vincent Wai-Sun Wong, Yee-Kit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Tse</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Henry Chan, Grace Lai-Hung Wong 	</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Background and Aims: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Both tenofovir disoproxil fumarate (TDF) and entecavir (ETV) have potent antiviral effect on hepatitis B virus, and are recommended as the first-line treatment for chronic hepatitis B (CHB). A recent study suggested that patients who received TDF treatment have lower risk of hepatocellular carcinoma (HCC) than those received ETV. We aimed to compare TDF and ETV on the risk of HCC in a territory-wide cohort of CHB patients.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Method: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Consecutive adult CHB patients who initially treated by ETV or TDF for at least 6 months between January 2008 and December 2018 was identified using the Clinical Data Analysis and Reporting System that captures in-patient and out-patient data of all public hospitals and clinics in Hong Kong. Patients who had cancers or liver transplantation before or within the first 6 months of treatment were excluded. Missing data were replaced by multiple imputation (MI) by chained equations to create 20 complete data sets after 10 iterations. Propensity score (PS) weighting was used after MI to balance the baseline clinical characteristics between two treatment groups; PS included all covariates in the multivariable analysis (Table), serum creatinine, and renal replacement therapy. Fine-</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Gray</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model was used to adjust for competing risk of death.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29,123 CHB patients were identified. Their mean age was 53.7±13.3 years, 18,492 (63.5%) were male; 1,227 (4.2%) and 27,896 (95.8%) first received TDF and ETV, respectively. At a median (interquartile range) follow-up of 3.3 (1.6–5.0) years, 9 (0.7%) TDF-treated and 1,468 (5.3%) ETV-treated patients developed HCC. The 5-year cumulative incidence (95% confidence interval [CI]) of HCC in ETV and TDF-treated patients was 7.5% (7.1%-7.9%) and 1.3% (0.6%-2.6%), respectively (Figure). TDF use was associated with a lower risk of HCC than ETV use before (adjusted hazard ratio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aHR</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0.46, 95% CI 0.23-0.91, </a:t>
            </a:r>
            <a:r>
              <a:rPr lang="en-GB" sz="800" b="0" i="1" u="none" strike="noStrike" kern="1200" baseline="0" dirty="0">
                <a:solidFill>
                  <a:schemeClr val="tx1"/>
                </a:solidFill>
                <a:latin typeface="Arial" panose="020B0604020202020204" pitchFamily="34" charset="0"/>
                <a:ea typeface="+mn-ea"/>
                <a:cs typeface="Arial" panose="020B0604020202020204" pitchFamily="34" charset="0"/>
              </a:rPr>
              <a:t>P</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=0.027) and after multiple imputation, with (weighted HR 0.40, 95% CI 0.18-0.86, </a:t>
            </a:r>
            <a:r>
              <a:rPr lang="en-GB" sz="800" b="0" i="1" u="none" strike="noStrike" kern="1200" baseline="0" dirty="0">
                <a:solidFill>
                  <a:schemeClr val="tx1"/>
                </a:solidFill>
                <a:latin typeface="Arial" panose="020B0604020202020204" pitchFamily="34" charset="0"/>
                <a:ea typeface="+mn-ea"/>
                <a:cs typeface="Arial" panose="020B0604020202020204" pitchFamily="34" charset="0"/>
              </a:rPr>
              <a:t>P</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=0.019) and without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aHR</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0.34, 95% CI 0.18-0.66, </a:t>
            </a:r>
            <a:r>
              <a:rPr lang="en-GB" sz="800" b="0" i="1" u="none" strike="noStrike" kern="1200" baseline="0" dirty="0">
                <a:solidFill>
                  <a:schemeClr val="tx1"/>
                </a:solidFill>
                <a:latin typeface="Arial" panose="020B0604020202020204" pitchFamily="34" charset="0"/>
                <a:ea typeface="+mn-ea"/>
                <a:cs typeface="Arial" panose="020B0604020202020204" pitchFamily="34" charset="0"/>
              </a:rPr>
              <a:t>P</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=0.001) PS weighting (Table).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TDF treatment is associated with a lower risk of HCC than ETV treatment in a territory-wide cohort of CHB patients. </a:t>
            </a:r>
            <a:endParaRPr lang="en-GB" sz="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BC1133C-0A91-4C56-9DB7-B268BA704BC5}" type="slidenum">
              <a:rPr lang="en-GB" smtClean="0"/>
              <a:pPr/>
              <a:t>23</a:t>
            </a:fld>
            <a:endParaRPr lang="en-GB" dirty="0"/>
          </a:p>
        </p:txBody>
      </p:sp>
    </p:spTree>
    <p:extLst>
      <p:ext uri="{BB962C8B-B14F-4D97-AF65-F5344CB8AC3E}">
        <p14:creationId xmlns:p14="http://schemas.microsoft.com/office/powerpoint/2010/main" val="4273617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CHB, chronic hepatitis B; ETV, entecavir; </a:t>
            </a:r>
            <a:r>
              <a:rPr lang="en-GB" sz="800" i="1" dirty="0" err="1"/>
              <a:t>HBeAg</a:t>
            </a:r>
            <a:r>
              <a:rPr lang="en-GB" sz="800" i="1" dirty="0"/>
              <a:t>, hepatitis B ‘e’ antigen; HBsAg, hepatitis B surface antigen; </a:t>
            </a:r>
            <a:r>
              <a:rPr lang="en-GB" sz="800" i="1" dirty="0" err="1"/>
              <a:t>Nuc</a:t>
            </a:r>
            <a:r>
              <a:rPr lang="en-GB" sz="800" i="1" dirty="0"/>
              <a:t>, </a:t>
            </a:r>
            <a:r>
              <a:rPr lang="en-GB" sz="800" i="1" dirty="0" err="1"/>
              <a:t>nucleos</a:t>
            </a:r>
            <a:r>
              <a:rPr lang="en-GB" sz="800" i="1" dirty="0"/>
              <a:t>(t)ide analogue; PK, pharmacokinetics; SOC, standard of care; TN, treatment-naïve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1" i="1" dirty="0"/>
          </a:p>
          <a:p>
            <a:pPr marL="0" indent="0">
              <a:buNone/>
            </a:pPr>
            <a:r>
              <a:rPr lang="en-GB" sz="800" b="0" i="0" u="sng" strike="noStrike" kern="1200" baseline="0" dirty="0">
                <a:solidFill>
                  <a:schemeClr val="tx1"/>
                </a:solidFill>
                <a:latin typeface="Arial" panose="020B0604020202020204" pitchFamily="34" charset="0"/>
                <a:ea typeface="+mn-ea"/>
                <a:cs typeface="Arial" panose="020B0604020202020204" pitchFamily="34" charset="0"/>
              </a:rPr>
              <a:t>Full abstract</a:t>
            </a:r>
          </a:p>
          <a:p>
            <a:pPr marL="0" indent="0">
              <a:buNone/>
            </a:pPr>
            <a:endParaRPr lang="en-GB" sz="800" b="1"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Interim Safety and Efficacy Results of the ABI-H0731 Phase 2a Program Exploring the Combination of ABI-H0731 with </a:t>
            </a:r>
            <a:r>
              <a:rPr lang="en-GB" sz="800" b="1"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 Therapy in Treatment-Naive and Treatment-Suppressed Chronic Hepatitis B Patients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Xiaoli</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MA, </a:t>
            </a:r>
            <a:r>
              <a:rPr lang="en-GB" sz="800" b="0" i="0" u="sng" strike="noStrike" kern="1200" baseline="0" dirty="0">
                <a:solidFill>
                  <a:schemeClr val="tx1"/>
                </a:solidFill>
                <a:latin typeface="Arial" panose="020B0604020202020204" pitchFamily="34" charset="0"/>
                <a:ea typeface="+mn-ea"/>
                <a:cs typeface="Arial" panose="020B0604020202020204" pitchFamily="34" charset="0"/>
              </a:rPr>
              <a:t>Jacob </a:t>
            </a:r>
            <a:r>
              <a:rPr lang="en-GB" sz="800" b="0" i="0" u="sng" strike="noStrike" kern="1200" baseline="0" dirty="0" err="1">
                <a:solidFill>
                  <a:schemeClr val="tx1"/>
                </a:solidFill>
                <a:latin typeface="Arial" panose="020B0604020202020204" pitchFamily="34" charset="0"/>
                <a:ea typeface="+mn-ea"/>
                <a:cs typeface="Arial" panose="020B0604020202020204" pitchFamily="34" charset="0"/>
              </a:rPr>
              <a:t>Lalezari</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Tuan Nguyen, Ho Bae, Eugene R. Schiff, Scott Fung, Man-Fung Yuen, Tarek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Hassanein</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Hie</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-Won Hann, Magdy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Elkhashab</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Douglas Dieterich, Mark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Sulkowski</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Paul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Kwo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Ronald Nahass,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Kosh</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Agarwal,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Alnoor</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Ramji, James Park, Natarajan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Ravendhran</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Sing Chan, Frank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Weilert</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Steven-</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Huy</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Han, Walid Ayoub, Edward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Gane</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Ira Jacobson, Michael Bennett, Qi Huang, Ran Yan, Vivian Huey, Eric Ruby, Sandy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Liaw</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Richard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Colonno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Uri Lopatin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dirty="0"/>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Background and Aims: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Chronic Hepatitis B (CHB) infection is a major cause of morbidity and mortality worldwide.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Nucleos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(t)ide analogues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are standard of care (SOC) but achieve low rates of sustained responses off therapy. The novel core inhibitor ABI-H0731 (731) exhibited potent anti-HBV activity over 28 days as monotherapy and is currently being tested in two phase 2a studies evaluating its potential benefit in combination with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therapy.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Method: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ABI-H0731-201 and ABI-H0731-202 are double blinded, placebo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controlled studies in F0-F2 fibrosis (or equivalent) CHB patients. In study 201, 47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pos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and 26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neg subjects already suppressed on SOC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randomized 3:2 for addition of 731 (300mg):</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to their SOC. In study 202, 25 treatment-naive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pos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viremic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subjects randomized 1:1 to Entecavir (ETV) + 300mg 731 or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ETV+Pbo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Subjects randomized Day 1 and return to clinic weeks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 4 and then monthly up to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24 at which time they can enter an open-label long-term extension study of up to 1 additional year. Clinical labs, safety and PK are monitored, as well as HBV biomarkers including HBV DNA, HBV RNA, HBsAg and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Primary efficacy endpoints are log10 decline in HBsAg/</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24 (study 201), and log10 decline in HBV DNA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12/24 (study 202).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Enrolment is complete in both ongoing studies. 731 has been well tolerated; treatment emergent adverse events (AE) and laboratory abnormalities have been few and generally mild or moderate. 3 subjects have had AE of rash (Grade (G)1 and G2) which did not limit 731 dosing: 2 self-resolved (G1) and 1 resolved on antihistamine(G2). No discontinuations due to AE or ALT flares have occurred. In study 201, 32 (suppressed) subjects have reached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 and 2 subjects have reached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24.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 subjects on 731+Nuc reduced HBV RNA levels by 2.6 log10 IU/mL vs an increase of +0.2 log10 IU/mL in the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Pbo+Nuc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group. In study 202, 21 (naive) subjects have reached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 and 4 subjects have reached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24.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 subjects on 731+ETV reduced HBV DNA/RNA by 4.5/2.6 log10 IU/mL vs. 3.2/0.4 (log10 IU/mL) for the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ETV+Pbo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group. Individual subjects have shown decreases in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and HBsAg in both studies, but no meaningful conclusions can be drawn at this early timepoint.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Interim data suggest that ABI-H0731+Nuc is well tolerated and provides early and enhanced antiviral benefit including HBV RNA reductions not seen on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alone. Updated safety and efficacy data will be presented.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24</a:t>
            </a:fld>
            <a:endParaRPr lang="en-GB" dirty="0"/>
          </a:p>
        </p:txBody>
      </p:sp>
    </p:spTree>
    <p:extLst>
      <p:ext uri="{BB962C8B-B14F-4D97-AF65-F5344CB8AC3E}">
        <p14:creationId xmlns:p14="http://schemas.microsoft.com/office/powerpoint/2010/main" val="2239330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ALT, alanine aminotransferase; CHB, chronic hepatitis B; CI, core inhibitor; ETV, entecavir; </a:t>
            </a:r>
            <a:r>
              <a:rPr lang="en-GB" sz="800" i="1" dirty="0" err="1"/>
              <a:t>HBeAg</a:t>
            </a:r>
            <a:r>
              <a:rPr lang="en-GB" sz="800" i="1" dirty="0"/>
              <a:t>, hepatitis B ‘e’ antigen; HBsAg, hepatitis B surface antigen; </a:t>
            </a:r>
            <a:r>
              <a:rPr lang="en-GB" sz="800" i="1" dirty="0" err="1"/>
              <a:t>Nuc</a:t>
            </a:r>
            <a:r>
              <a:rPr lang="en-GB" sz="800" i="1" dirty="0"/>
              <a:t>, </a:t>
            </a:r>
            <a:r>
              <a:rPr lang="en-GB" sz="800" i="1" dirty="0" err="1"/>
              <a:t>nucleos</a:t>
            </a:r>
            <a:r>
              <a:rPr lang="en-GB" sz="800" i="1" dirty="0"/>
              <a:t>(t)ide analogue; PK, pharmacokinetics; TEAE, treatment-emergent adverse event; TN, treatment-naïve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1" i="1" dirty="0"/>
          </a:p>
          <a:p>
            <a:pPr marL="0" indent="0">
              <a:buNone/>
            </a:pPr>
            <a:r>
              <a:rPr lang="en-GB" sz="800" b="0" i="0" u="sng" strike="noStrike" kern="1200" baseline="0" dirty="0">
                <a:solidFill>
                  <a:schemeClr val="tx1"/>
                </a:solidFill>
                <a:latin typeface="Arial" panose="020B0604020202020204" pitchFamily="34" charset="0"/>
                <a:ea typeface="+mn-ea"/>
                <a:cs typeface="Arial" panose="020B0604020202020204" pitchFamily="34" charset="0"/>
              </a:rPr>
              <a:t>Full abstract</a:t>
            </a:r>
          </a:p>
          <a:p>
            <a:pPr marL="0" indent="0">
              <a:buNone/>
            </a:pPr>
            <a:endParaRPr lang="en-GB" sz="800" b="1"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Interim Safety and Efficacy Results of the ABI-H0731 Phase 2a Program Exploring the Combination of ABI-H0731 with </a:t>
            </a:r>
            <a:r>
              <a:rPr lang="en-GB" sz="800" b="1"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 Therapy in Treatment-Naive and Treatment-Suppressed Chronic Hepatitis B Patients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Xiaoli</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MA, </a:t>
            </a:r>
            <a:r>
              <a:rPr lang="en-GB" sz="800" b="0" i="0" u="sng" strike="noStrike" kern="1200" baseline="0" dirty="0">
                <a:solidFill>
                  <a:schemeClr val="tx1"/>
                </a:solidFill>
                <a:latin typeface="Arial" panose="020B0604020202020204" pitchFamily="34" charset="0"/>
                <a:ea typeface="+mn-ea"/>
                <a:cs typeface="Arial" panose="020B0604020202020204" pitchFamily="34" charset="0"/>
              </a:rPr>
              <a:t>Jacob </a:t>
            </a:r>
            <a:r>
              <a:rPr lang="en-GB" sz="800" b="0" i="0" u="sng" strike="noStrike" kern="1200" baseline="0" dirty="0" err="1">
                <a:solidFill>
                  <a:schemeClr val="tx1"/>
                </a:solidFill>
                <a:latin typeface="Arial" panose="020B0604020202020204" pitchFamily="34" charset="0"/>
                <a:ea typeface="+mn-ea"/>
                <a:cs typeface="Arial" panose="020B0604020202020204" pitchFamily="34" charset="0"/>
              </a:rPr>
              <a:t>Lalezari</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Tuan Nguyen, Ho Bae, Eugene R. Schiff, Scott Fung, Man-Fung Yuen, Tarek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Hassanein</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Hie</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-Won Hann, Magdy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Elkhashab</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Douglas Dieterich, Mark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Sulkowski</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Paul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Kwo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Ronald Nahass,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Kosh</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Agarwal,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Alnoor</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Ramji, James Park, Natarajan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Ravendhran</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Sing Chan, Frank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Weilert</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Steven-</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Huy</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Han, Walid Ayoub, Edward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Gane</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Ira Jacobson, Michael Bennett, Qi Huang, Ran Yan, Vivian Huey, Eric Ruby, Sandy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Liaw</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Richard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Colonno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Uri Lopatin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dirty="0"/>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Background and Aims: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Chronic Hepatitis B (CHB) infection is a major cause of morbidity and mortality worldwide.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Nucleos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(t)ide analogues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are standard of care (SOC) but achieve low rates of sustained responses off therapy. The novel core inhibitor ABI-H0731 (731) exhibited potent anti-HBV activity over 28 days as monotherapy and is currently being tested in two phase 2a studies evaluating its potential benefit in combination with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therapy.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Method: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ABI-H0731-201 and ABI-H0731-202 are double blinded, placebo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controlled studies in F0-F2 fibrosis (or equivalent) CHB patients. In study 201, 47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pos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and 26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neg subjects already suppressed on SOC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randomized 3:2 for addition of 731 (300mg):</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Pbo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to their SOC. In study 202, 25 treatment-naive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pos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viremic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subjects randomized 1:1 to Entecavir (ETV) + 300mg 731 or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ETV+Pbo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Subjects randomized Day 1 and return to clinic weeks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 4 and then monthly up to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24 at which time they can enter an open-label long-term extension study of up to 1 additional year. Clinical labs, safety and PK are monitored, as well as HBV biomarkers including HBV DNA, HBV RNA, HBsAg and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Primary efficacy endpoints are log10 decline in HBsAg/</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24 (study 201), and log10 decline in HBV DNA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wks</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12/24 (study 202).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Results: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Enrolment is complete in both ongoing studies. 731 has been well tolerated; treatment emergent adverse events (AE) and laboratory abnormalities have been few and generally mild or moderate. 3 subjects have had AE of rash (Grade (G)1 and G2) which did not limit 731 dosing: 2 self-resolved (G1) and 1 resolved on antihistamine(G2). No discontinuations due to AE or ALT flares have occurred. In study 201, 32 (suppressed) subjects have reached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 and 2 subjects have reached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24.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 subjects on 731+Nuc reduced HBV RNA levels by 2.6 log10 IU/mL vs an increase of +0.2 log10 IU/mL in the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Pbo+Nuc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group. In study 202, 21 (naive) subjects have reached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 and 4 subjects have reached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24. At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wk</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12 subjects on 731+ETV reduced HBV DNA/RNA by 4.5/2.6 log10 IU/mL vs. 3.2/0.4 (log10 IU/mL) for the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ETV+Pbo</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group. Individual subjects have shown decreases in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HBeAg</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and HBsAg in both studies, but no meaningful conclusions can be drawn at this early timepoint. </a:t>
            </a:r>
          </a:p>
          <a:p>
            <a:pPr marL="0" indent="0">
              <a:buNone/>
            </a:pPr>
            <a:endParaRPr lang="en-GB" sz="8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indent="0">
              <a:buNone/>
            </a:pPr>
            <a:r>
              <a:rPr lang="en-GB" sz="800" b="1" i="0" u="none" strike="noStrike" kern="1200" baseline="0" dirty="0">
                <a:solidFill>
                  <a:schemeClr val="tx1"/>
                </a:solidFill>
                <a:latin typeface="Arial" panose="020B0604020202020204" pitchFamily="34" charset="0"/>
                <a:ea typeface="+mn-ea"/>
                <a:cs typeface="Arial" panose="020B0604020202020204" pitchFamily="34" charset="0"/>
              </a:rPr>
              <a:t>Conclusion: </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Interim data suggest that ABI-H0731+Nuc is well tolerated and provides early and enhanced antiviral benefit including HBV RNA reductions not seen on </a:t>
            </a:r>
            <a:r>
              <a:rPr lang="en-GB" sz="800" b="0" i="0" u="none" strike="noStrike" kern="1200" baseline="0" dirty="0" err="1">
                <a:solidFill>
                  <a:schemeClr val="tx1"/>
                </a:solidFill>
                <a:latin typeface="Arial" panose="020B0604020202020204" pitchFamily="34" charset="0"/>
                <a:ea typeface="+mn-ea"/>
                <a:cs typeface="Arial" panose="020B0604020202020204" pitchFamily="34" charset="0"/>
              </a:rPr>
              <a:t>Nuc</a:t>
            </a:r>
            <a:r>
              <a:rPr lang="en-GB" sz="800" b="0" i="0" u="none" strike="noStrike" kern="1200" baseline="0" dirty="0">
                <a:solidFill>
                  <a:schemeClr val="tx1"/>
                </a:solidFill>
                <a:latin typeface="Arial" panose="020B0604020202020204" pitchFamily="34" charset="0"/>
                <a:ea typeface="+mn-ea"/>
                <a:cs typeface="Arial" panose="020B0604020202020204" pitchFamily="34" charset="0"/>
              </a:rPr>
              <a:t> alone. Updated safety and efficacy data will be presented. </a:t>
            </a:r>
            <a:endParaRPr lang="en-GB" sz="800"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25</a:t>
            </a:fld>
            <a:endParaRPr lang="en-GB" dirty="0"/>
          </a:p>
        </p:txBody>
      </p:sp>
    </p:spTree>
    <p:extLst>
      <p:ext uri="{BB962C8B-B14F-4D97-AF65-F5344CB8AC3E}">
        <p14:creationId xmlns:p14="http://schemas.microsoft.com/office/powerpoint/2010/main" val="27607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CD8, cluster of differentiation 8; HLA, human leukocyte antigen; PHH, primary human hepatocytes; TCR, T-cell receptor</a:t>
            </a:r>
          </a:p>
          <a:p>
            <a:pPr marL="0" indent="0">
              <a:buNone/>
            </a:pPr>
            <a:endParaRPr lang="en-US" sz="800" b="1"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0" u="sng" kern="1200" dirty="0">
                <a:solidFill>
                  <a:schemeClr val="tx1"/>
                </a:solidFill>
                <a:effectLst/>
                <a:latin typeface="Arial" panose="020B0604020202020204" pitchFamily="34" charset="0"/>
                <a:ea typeface="+mn-ea"/>
                <a:cs typeface="Arial" panose="020B0604020202020204" pitchFamily="34" charset="0"/>
              </a:rPr>
              <a:t>Full abstract</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HDV co-infection modifies the immunoproteasome profile of HBV infected hepatocytes leading to increased CD8 T-cell recognition: Implication for immunotherapy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Christine, Y.L. Tham</a:t>
            </a:r>
            <a:r>
              <a:rPr lang="en-US" sz="800" kern="1200" baseline="30000" dirty="0">
                <a:solidFill>
                  <a:schemeClr val="tx1"/>
                </a:solidFill>
                <a:effectLst/>
                <a:latin typeface="Arial" panose="020B0604020202020204" pitchFamily="34" charset="0"/>
                <a:ea typeface="+mn-ea"/>
                <a:cs typeface="Arial" panose="020B0604020202020204" pitchFamily="34" charset="0"/>
              </a:rPr>
              <a:t>1 2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Janine Kah</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Anthony Tan</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Alessandro Loglio</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Camille Sureau</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Marc  Lütgehetmann</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Pietro LAMPERTICO</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Maura Dandri</a:t>
            </a:r>
            <a:r>
              <a:rPr lang="en-US" sz="800" kern="1200" baseline="30000" dirty="0">
                <a:solidFill>
                  <a:schemeClr val="tx1"/>
                </a:solidFill>
                <a:effectLst/>
                <a:latin typeface="Arial" panose="020B0604020202020204" pitchFamily="34" charset="0"/>
                <a:ea typeface="+mn-ea"/>
                <a:cs typeface="Arial" panose="020B0604020202020204" pitchFamily="34" charset="0"/>
              </a:rPr>
              <a:t>3 7</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Antonio Bertoletti</a:t>
            </a:r>
            <a:r>
              <a:rPr lang="en-US" sz="800" kern="1200" baseline="30000" dirty="0">
                <a:solidFill>
                  <a:schemeClr val="tx1"/>
                </a:solidFill>
                <a:effectLst/>
                <a:latin typeface="Arial" panose="020B0604020202020204" pitchFamily="34" charset="0"/>
                <a:ea typeface="+mn-ea"/>
                <a:cs typeface="Arial" panose="020B0604020202020204" pitchFamily="34" charset="0"/>
              </a:rPr>
              <a:t>1 2</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US" sz="800" i="1" kern="1200" baseline="300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Singapore Immunology Network, A*STAR, Singapore, Singapore</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Duke-NUS Medical School, Program Emerging Infectious Diseases, Singapore, Singapore</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I. Medical Department, Center for Internal Medicine, University Medical Center Hamburg-Eppendorf, Hamburg,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CRC “A. M. and A. </a:t>
            </a:r>
            <a:r>
              <a:rPr lang="en-US" sz="800" i="1" kern="1200" dirty="0" err="1">
                <a:solidFill>
                  <a:schemeClr val="tx1"/>
                </a:solidFill>
                <a:effectLst/>
                <a:latin typeface="Arial" panose="020B0604020202020204" pitchFamily="34" charset="0"/>
                <a:ea typeface="+mn-ea"/>
                <a:cs typeface="Arial" panose="020B0604020202020204" pitchFamily="34" charset="0"/>
              </a:rPr>
              <a:t>Migliavacca</a:t>
            </a:r>
            <a:r>
              <a:rPr lang="en-US" sz="800" i="1" kern="1200" dirty="0">
                <a:solidFill>
                  <a:schemeClr val="tx1"/>
                </a:solidFill>
                <a:effectLst/>
                <a:latin typeface="Arial" panose="020B0604020202020204" pitchFamily="34" charset="0"/>
                <a:ea typeface="+mn-ea"/>
                <a:cs typeface="Arial" panose="020B0604020202020204" pitchFamily="34" charset="0"/>
              </a:rPr>
              <a:t>” Center for the Study of Liver Disease, Gastroenterology and Hepatology Division, Fondazione IRCCS Ca’ </a:t>
            </a:r>
            <a:r>
              <a:rPr lang="en-US" sz="800" i="1" kern="1200" dirty="0" err="1">
                <a:solidFill>
                  <a:schemeClr val="tx1"/>
                </a:solidFill>
                <a:effectLst/>
                <a:latin typeface="Arial" panose="020B0604020202020204" pitchFamily="34" charset="0"/>
                <a:ea typeface="+mn-ea"/>
                <a:cs typeface="Arial" panose="020B0604020202020204" pitchFamily="34" charset="0"/>
              </a:rPr>
              <a:t>Granda</a:t>
            </a:r>
            <a:r>
              <a:rPr lang="en-US" sz="800" i="1" kern="1200" dirty="0">
                <a:solidFill>
                  <a:schemeClr val="tx1"/>
                </a:solidFill>
                <a:effectLst/>
                <a:latin typeface="Arial" panose="020B0604020202020204" pitchFamily="34" charset="0"/>
                <a:ea typeface="+mn-ea"/>
                <a:cs typeface="Arial" panose="020B0604020202020204" pitchFamily="34" charset="0"/>
              </a:rPr>
              <a:t> </a:t>
            </a:r>
            <a:r>
              <a:rPr lang="en-US" sz="800" i="1" kern="1200" dirty="0" err="1">
                <a:solidFill>
                  <a:schemeClr val="tx1"/>
                </a:solidFill>
                <a:effectLst/>
                <a:latin typeface="Arial" panose="020B0604020202020204" pitchFamily="34" charset="0"/>
                <a:ea typeface="+mn-ea"/>
                <a:cs typeface="Arial" panose="020B0604020202020204" pitchFamily="34" charset="0"/>
              </a:rPr>
              <a:t>Ospedale</a:t>
            </a:r>
            <a:r>
              <a:rPr lang="en-US" sz="800" i="1" kern="1200" dirty="0">
                <a:solidFill>
                  <a:schemeClr val="tx1"/>
                </a:solidFill>
                <a:effectLst/>
                <a:latin typeface="Arial" panose="020B0604020202020204" pitchFamily="34" charset="0"/>
                <a:ea typeface="+mn-ea"/>
                <a:cs typeface="Arial" panose="020B0604020202020204" pitchFamily="34" charset="0"/>
              </a:rPr>
              <a:t> Maggiore </a:t>
            </a:r>
            <a:r>
              <a:rPr lang="en-US" sz="800" i="1" kern="1200" dirty="0" err="1">
                <a:solidFill>
                  <a:schemeClr val="tx1"/>
                </a:solidFill>
                <a:effectLst/>
                <a:latin typeface="Arial" panose="020B0604020202020204" pitchFamily="34" charset="0"/>
                <a:ea typeface="+mn-ea"/>
                <a:cs typeface="Arial" panose="020B0604020202020204" pitchFamily="34" charset="0"/>
              </a:rPr>
              <a:t>Policlinico</a:t>
            </a:r>
            <a:r>
              <a:rPr lang="en-US" sz="800" i="1" kern="1200" dirty="0">
                <a:solidFill>
                  <a:schemeClr val="tx1"/>
                </a:solidFill>
                <a:effectLst/>
                <a:latin typeface="Arial" panose="020B0604020202020204" pitchFamily="34" charset="0"/>
                <a:ea typeface="+mn-ea"/>
                <a:cs typeface="Arial" panose="020B0604020202020204" pitchFamily="34" charset="0"/>
              </a:rPr>
              <a:t>, University of Milan, Milan, Italy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Institut National de </a:t>
            </a:r>
            <a:r>
              <a:rPr lang="en-US" sz="800" i="1" kern="1200" dirty="0" err="1">
                <a:solidFill>
                  <a:schemeClr val="tx1"/>
                </a:solidFill>
                <a:effectLst/>
                <a:latin typeface="Arial" panose="020B0604020202020204" pitchFamily="34" charset="0"/>
                <a:ea typeface="+mn-ea"/>
                <a:cs typeface="Arial" panose="020B0604020202020204" pitchFamily="34" charset="0"/>
              </a:rPr>
              <a:t>Transufusion</a:t>
            </a:r>
            <a:r>
              <a:rPr lang="en-US" sz="800" i="1" kern="1200" dirty="0">
                <a:solidFill>
                  <a:schemeClr val="tx1"/>
                </a:solidFill>
                <a:effectLst/>
                <a:latin typeface="Arial" panose="020B0604020202020204" pitchFamily="34" charset="0"/>
                <a:ea typeface="+mn-ea"/>
                <a:cs typeface="Arial" panose="020B0604020202020204" pitchFamily="34" charset="0"/>
              </a:rPr>
              <a:t> Sanguine (INTS), Paris, France</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6</a:t>
            </a:r>
            <a:r>
              <a:rPr lang="en-US" sz="800" i="1" kern="1200" dirty="0">
                <a:solidFill>
                  <a:schemeClr val="tx1"/>
                </a:solidFill>
                <a:effectLst/>
                <a:latin typeface="Arial" panose="020B0604020202020204" pitchFamily="34" charset="0"/>
                <a:ea typeface="+mn-ea"/>
                <a:cs typeface="Arial" panose="020B0604020202020204" pitchFamily="34" charset="0"/>
              </a:rPr>
              <a:t>Institute of Microbiology, Virology and Hygiene, University Medical Center Hamburg-Eppendorf , Hamburg,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7</a:t>
            </a:r>
            <a:r>
              <a:rPr lang="en-US" sz="800" i="1" kern="1200" dirty="0">
                <a:solidFill>
                  <a:schemeClr val="tx1"/>
                </a:solidFill>
                <a:effectLst/>
                <a:latin typeface="Arial" panose="020B0604020202020204" pitchFamily="34" charset="0"/>
                <a:ea typeface="+mn-ea"/>
                <a:cs typeface="Arial" panose="020B0604020202020204" pitchFamily="34" charset="0"/>
              </a:rPr>
              <a:t>German Center for Infection Research, Hamburg-Lübeck-</a:t>
            </a:r>
            <a:r>
              <a:rPr lang="en-US" sz="800" i="1" kern="1200" dirty="0" err="1">
                <a:solidFill>
                  <a:schemeClr val="tx1"/>
                </a:solidFill>
                <a:effectLst/>
                <a:latin typeface="Arial" panose="020B0604020202020204" pitchFamily="34" charset="0"/>
                <a:ea typeface="+mn-ea"/>
                <a:cs typeface="Arial" panose="020B0604020202020204" pitchFamily="34" charset="0"/>
              </a:rPr>
              <a:t>Borstel</a:t>
            </a:r>
            <a:r>
              <a:rPr lang="en-US" sz="800" i="1" kern="1200" dirty="0">
                <a:solidFill>
                  <a:schemeClr val="tx1"/>
                </a:solidFill>
                <a:effectLst/>
                <a:latin typeface="Arial" panose="020B0604020202020204" pitchFamily="34" charset="0"/>
                <a:ea typeface="+mn-ea"/>
                <a:cs typeface="Arial" panose="020B0604020202020204" pitchFamily="34" charset="0"/>
              </a:rPr>
              <a:t> Partner Site, Hamburg, Germany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Patients with HBV/HDV co-infection are at risks to develop liver cirrhosis and cancer. Immunological therapy utilizing engineered virus-specific T cells might eradicate HBV/HDV infected hepatocytes. However, the impact that HDV might exert on the T cell recognition of HBV infected hepatocytes is unknown. Here we first </a:t>
            </a:r>
            <a:r>
              <a:rPr lang="en-GB" sz="800" kern="1200" dirty="0" err="1">
                <a:solidFill>
                  <a:schemeClr val="tx1"/>
                </a:solidFill>
                <a:effectLst/>
                <a:latin typeface="Arial" panose="020B0604020202020204" pitchFamily="34" charset="0"/>
                <a:ea typeface="+mn-ea"/>
                <a:cs typeface="Arial" panose="020B0604020202020204" pitchFamily="34" charset="0"/>
              </a:rPr>
              <a:t>analyzed</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i="1" kern="1200" dirty="0">
                <a:solidFill>
                  <a:schemeClr val="tx1"/>
                </a:solidFill>
                <a:effectLst/>
                <a:latin typeface="Arial" panose="020B0604020202020204" pitchFamily="34" charset="0"/>
                <a:ea typeface="+mn-ea"/>
                <a:cs typeface="Arial" panose="020B0604020202020204" pitchFamily="34" charset="0"/>
              </a:rPr>
              <a:t>in vitro</a:t>
            </a:r>
            <a:r>
              <a:rPr lang="en-GB" sz="800" kern="1200" dirty="0">
                <a:solidFill>
                  <a:schemeClr val="tx1"/>
                </a:solidFill>
                <a:effectLst/>
                <a:latin typeface="Arial" panose="020B0604020202020204" pitchFamily="34" charset="0"/>
                <a:ea typeface="+mn-ea"/>
                <a:cs typeface="Arial" panose="020B0604020202020204" pitchFamily="34" charset="0"/>
              </a:rPr>
              <a:t> how HDV modifies HBV antigen presentation to CD8 T cells. We then tested the antiviral efficacy of engineered T cells in HBV/HDV co-infected humanized chimeric mice.</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US" sz="800" kern="1200" dirty="0">
                <a:solidFill>
                  <a:schemeClr val="tx1"/>
                </a:solidFill>
                <a:effectLst/>
                <a:latin typeface="Arial" panose="020B0604020202020204" pitchFamily="34" charset="0"/>
                <a:ea typeface="+mn-ea"/>
                <a:cs typeface="Arial" panose="020B0604020202020204" pitchFamily="34" charset="0"/>
              </a:rPr>
              <a:t>Quantity of HBV CD8 T cell epitopes were measured on primary human hepatocytes (PHH) infected with HBV alone or co-infected with HBV/HDV using antibodies and CD8 T cells specific for either core or envelope HLA-A0201 restricted HBV epitopes. HDV infection was concomitantly stained with a </a:t>
            </a:r>
            <a:r>
              <a:rPr lang="en-US" sz="800" kern="1200" dirty="0" err="1">
                <a:solidFill>
                  <a:schemeClr val="tx1"/>
                </a:solidFill>
                <a:effectLst/>
                <a:latin typeface="Arial" panose="020B0604020202020204" pitchFamily="34" charset="0"/>
                <a:ea typeface="+mn-ea"/>
                <a:cs typeface="Arial" panose="020B0604020202020204" pitchFamily="34" charset="0"/>
              </a:rPr>
              <a:t>Primeflow</a:t>
            </a:r>
            <a:r>
              <a:rPr lang="en-US" sz="800" kern="1200" dirty="0">
                <a:solidFill>
                  <a:schemeClr val="tx1"/>
                </a:solidFill>
                <a:effectLst/>
                <a:latin typeface="Arial" panose="020B0604020202020204" pitchFamily="34" charset="0"/>
                <a:ea typeface="+mn-ea"/>
                <a:cs typeface="Arial" panose="020B0604020202020204" pitchFamily="34" charset="0"/>
              </a:rPr>
              <a:t> RNA assay and expression of innate immunity genes were analyzed using </a:t>
            </a:r>
            <a:r>
              <a:rPr lang="en-US" sz="800" kern="1200" dirty="0" err="1">
                <a:solidFill>
                  <a:schemeClr val="tx1"/>
                </a:solidFill>
                <a:effectLst/>
                <a:latin typeface="Arial" panose="020B0604020202020204" pitchFamily="34" charset="0"/>
                <a:ea typeface="+mn-ea"/>
                <a:cs typeface="Arial" panose="020B0604020202020204" pitchFamily="34" charset="0"/>
              </a:rPr>
              <a:t>Nanostring</a:t>
            </a:r>
            <a:r>
              <a:rPr lang="en-US" sz="800" kern="1200" dirty="0">
                <a:solidFill>
                  <a:schemeClr val="tx1"/>
                </a:solidFill>
                <a:effectLst/>
                <a:latin typeface="Arial" panose="020B0604020202020204" pitchFamily="34" charset="0"/>
                <a:ea typeface="+mn-ea"/>
                <a:cs typeface="Arial" panose="020B0604020202020204" pitchFamily="34" charset="0"/>
              </a:rPr>
              <a:t> technology. HBV-specific TCR T cells were engineered using TCR mRNA electroporation on T cells of healthy and HDV chronically infected subjects. HBV/HDV co-infected </a:t>
            </a:r>
            <a:r>
              <a:rPr lang="en-GB" sz="800" kern="1200" dirty="0" err="1">
                <a:solidFill>
                  <a:schemeClr val="tx1"/>
                </a:solidFill>
                <a:effectLst/>
                <a:latin typeface="Arial" panose="020B0604020202020204" pitchFamily="34" charset="0"/>
                <a:ea typeface="+mn-ea"/>
                <a:cs typeface="Arial" panose="020B0604020202020204" pitchFamily="34" charset="0"/>
              </a:rPr>
              <a:t>uPA</a:t>
            </a:r>
            <a:r>
              <a:rPr lang="en-GB" sz="800" kern="1200" dirty="0">
                <a:solidFill>
                  <a:schemeClr val="tx1"/>
                </a:solidFill>
                <a:effectLst/>
                <a:latin typeface="Arial" panose="020B0604020202020204" pitchFamily="34" charset="0"/>
                <a:ea typeface="+mn-ea"/>
                <a:cs typeface="Arial" panose="020B0604020202020204" pitchFamily="34" charset="0"/>
              </a:rPr>
              <a:t>-SCID/beige/IL2rg</a:t>
            </a:r>
            <a:r>
              <a:rPr lang="en-GB" sz="800" kern="1200" baseline="30000" dirty="0">
                <a:solidFill>
                  <a:schemeClr val="tx1"/>
                </a:solidFill>
                <a:effectLst/>
                <a:latin typeface="Arial" panose="020B0604020202020204" pitchFamily="34" charset="0"/>
                <a:ea typeface="+mn-ea"/>
                <a:cs typeface="Arial" panose="020B0604020202020204" pitchFamily="34" charset="0"/>
              </a:rPr>
              <a:t>-/-</a:t>
            </a:r>
            <a:r>
              <a:rPr lang="en-GB" sz="800" kern="1200" dirty="0">
                <a:solidFill>
                  <a:schemeClr val="tx1"/>
                </a:solidFill>
                <a:effectLst/>
                <a:latin typeface="Arial" panose="020B0604020202020204" pitchFamily="34" charset="0"/>
                <a:ea typeface="+mn-ea"/>
                <a:cs typeface="Arial" panose="020B0604020202020204" pitchFamily="34" charset="0"/>
              </a:rPr>
              <a:t> (USG) mice repopulated with HLA-A02-matched primary human hepatocytes </a:t>
            </a:r>
            <a:r>
              <a:rPr lang="en-US" sz="800" kern="1200" dirty="0">
                <a:solidFill>
                  <a:schemeClr val="tx1"/>
                </a:solidFill>
                <a:effectLst/>
                <a:latin typeface="Arial" panose="020B0604020202020204" pitchFamily="34" charset="0"/>
                <a:ea typeface="+mn-ea"/>
                <a:cs typeface="Arial" panose="020B0604020202020204" pitchFamily="34" charset="0"/>
              </a:rPr>
              <a:t>were used for </a:t>
            </a:r>
            <a:r>
              <a:rPr lang="en-US" sz="800" i="1" kern="1200" dirty="0">
                <a:solidFill>
                  <a:schemeClr val="tx1"/>
                </a:solidFill>
                <a:effectLst/>
                <a:latin typeface="Arial" panose="020B0604020202020204" pitchFamily="34" charset="0"/>
                <a:ea typeface="+mn-ea"/>
                <a:cs typeface="Arial" panose="020B0604020202020204" pitchFamily="34" charset="0"/>
              </a:rPr>
              <a:t>in vivo</a:t>
            </a:r>
            <a:r>
              <a:rPr lang="en-US" sz="800" kern="1200" dirty="0">
                <a:solidFill>
                  <a:schemeClr val="tx1"/>
                </a:solidFill>
                <a:effectLst/>
                <a:latin typeface="Arial" panose="020B0604020202020204" pitchFamily="34" charset="0"/>
                <a:ea typeface="+mn-ea"/>
                <a:cs typeface="Arial" panose="020B0604020202020204" pitchFamily="34" charset="0"/>
              </a:rPr>
              <a:t> adoptive T cell transfer experiments.</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HBV/HDV co-infected hepatocytes displayed a selected increase presentation of</a:t>
            </a:r>
            <a:r>
              <a:rPr lang="en-US" sz="800" kern="1200" dirty="0">
                <a:solidFill>
                  <a:schemeClr val="tx1"/>
                </a:solidFill>
                <a:effectLst/>
                <a:latin typeface="Arial" panose="020B0604020202020204" pitchFamily="34" charset="0"/>
                <a:ea typeface="+mn-ea"/>
                <a:cs typeface="Arial" panose="020B0604020202020204" pitchFamily="34" charset="0"/>
              </a:rPr>
              <a:t> HBV envelope (~100times) but not of core CD8 T epitopes. The increased epitope presentation was linked with activation of type I IFN genes and modification of immunoproteasome profile, leading to an enhanced target recognition by HBV-envelope specific CD8 T cells. Adoptive transfer of T cells engineered with TCR specific for envelope/A0201 complexes into HBV/HDV co-infected human liver chimeric mice triggered a rapid decrease of both HDV (&gt;0.5log) and HBV viremia </a:t>
            </a:r>
            <a:r>
              <a:rPr lang="en-GB" sz="800" kern="1200" dirty="0">
                <a:solidFill>
                  <a:schemeClr val="tx1"/>
                </a:solidFill>
                <a:effectLst/>
                <a:latin typeface="Arial" panose="020B0604020202020204" pitchFamily="34" charset="0"/>
                <a:ea typeface="+mn-ea"/>
                <a:cs typeface="Arial" panose="020B0604020202020204" pitchFamily="34" charset="0"/>
              </a:rPr>
              <a:t>(&gt;1log) </a:t>
            </a:r>
            <a:r>
              <a:rPr lang="en-US" sz="800" kern="1200" dirty="0">
                <a:solidFill>
                  <a:schemeClr val="tx1"/>
                </a:solidFill>
                <a:effectLst/>
                <a:latin typeface="Arial" panose="020B0604020202020204" pitchFamily="34" charset="0"/>
                <a:ea typeface="+mn-ea"/>
                <a:cs typeface="Arial" panose="020B0604020202020204" pitchFamily="34" charset="0"/>
              </a:rPr>
              <a:t>in only 12 days. Intrahepatic analysis indicated that </a:t>
            </a:r>
            <a:r>
              <a:rPr lang="en-GB" sz="800" kern="1200" dirty="0">
                <a:solidFill>
                  <a:schemeClr val="tx1"/>
                </a:solidFill>
                <a:effectLst/>
                <a:latin typeface="Arial" panose="020B0604020202020204" pitchFamily="34" charset="0"/>
                <a:ea typeface="+mn-ea"/>
                <a:cs typeface="Arial" panose="020B0604020202020204" pitchFamily="34" charset="0"/>
              </a:rPr>
              <a:t>the amplitude of anti-HDV effects correlated to the amount of HBV/HDV co-infected cells present at baseline</a:t>
            </a:r>
            <a:r>
              <a:rPr lang="en-US" sz="800" kern="1200" dirty="0">
                <a:solidFill>
                  <a:schemeClr val="tx1"/>
                </a:solidFill>
                <a:effectLst/>
                <a:latin typeface="Arial" panose="020B0604020202020204" pitchFamily="34" charset="0"/>
                <a:ea typeface="+mn-ea"/>
                <a:cs typeface="Arial" panose="020B0604020202020204" pitchFamily="34" charset="0"/>
              </a:rPr>
              <a:t>. Of note, TCR-redirected T cells engineered utilizing T cells of HBV/HDV co-infected patients display identical functional profiles with TCR-T cells of healthy controls.</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T</a:t>
            </a:r>
            <a:r>
              <a:rPr lang="en-US" sz="800" kern="1200" dirty="0">
                <a:solidFill>
                  <a:schemeClr val="tx1"/>
                </a:solidFill>
                <a:effectLst/>
                <a:latin typeface="Arial" panose="020B0604020202020204" pitchFamily="34" charset="0"/>
                <a:ea typeface="+mn-ea"/>
                <a:cs typeface="Arial" panose="020B0604020202020204" pitchFamily="34" charset="0"/>
              </a:rPr>
              <a:t>he ability of HDV to activate immunoproteasome activity in HBV infected hepatocytes and boost the presentation of envelope derived HBV epitope support the therapeutic use of HBV envelope specific TCR engineered T cells in HBV/HDV co-infection.</a:t>
            </a:r>
            <a:endParaRPr lang="en-GB" sz="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BC1133C-0A91-4C56-9DB7-B268BA704BC5}" type="slidenum">
              <a:rPr lang="en-GB" smtClean="0"/>
              <a:pPr/>
              <a:t>26</a:t>
            </a:fld>
            <a:endParaRPr lang="en-GB" dirty="0"/>
          </a:p>
        </p:txBody>
      </p:sp>
    </p:spTree>
    <p:extLst>
      <p:ext uri="{BB962C8B-B14F-4D97-AF65-F5344CB8AC3E}">
        <p14:creationId xmlns:p14="http://schemas.microsoft.com/office/powerpoint/2010/main" val="2239330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CD8, cluster of differentiation 8; IFN, interferon; TCR, T-cell receptor; TNF, tumour necrosis factor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i="1" dirty="0"/>
          </a:p>
          <a:p>
            <a:pPr marL="0" indent="0">
              <a:buNone/>
            </a:pPr>
            <a:r>
              <a:rPr lang="en-US" sz="800" b="0" u="sng" kern="1200" dirty="0">
                <a:solidFill>
                  <a:schemeClr val="tx1"/>
                </a:solidFill>
                <a:effectLst/>
                <a:latin typeface="Arial" panose="020B0604020202020204" pitchFamily="34" charset="0"/>
                <a:ea typeface="+mn-ea"/>
                <a:cs typeface="Arial" panose="020B0604020202020204" pitchFamily="34" charset="0"/>
              </a:rPr>
              <a:t>Full abstract</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HDV co-infection modifies the immunoproteasome profile of HBV infected hepatocytes leading to increased CD8 T-cell recognition: Implication for immunotherapy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Christine, Y.L. Tham</a:t>
            </a:r>
            <a:r>
              <a:rPr lang="en-US" sz="800" kern="1200" baseline="30000" dirty="0">
                <a:solidFill>
                  <a:schemeClr val="tx1"/>
                </a:solidFill>
                <a:effectLst/>
                <a:latin typeface="Arial" panose="020B0604020202020204" pitchFamily="34" charset="0"/>
                <a:ea typeface="+mn-ea"/>
                <a:cs typeface="Arial" panose="020B0604020202020204" pitchFamily="34" charset="0"/>
              </a:rPr>
              <a:t>1 2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Janine Kah</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Anthony Tan</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Alessandro Loglio</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Camille Sureau</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Marc  Lütgehetmann</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Pietro LAMPERTICO</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Maura Dandri</a:t>
            </a:r>
            <a:r>
              <a:rPr lang="en-US" sz="800" kern="1200" baseline="30000" dirty="0">
                <a:solidFill>
                  <a:schemeClr val="tx1"/>
                </a:solidFill>
                <a:effectLst/>
                <a:latin typeface="Arial" panose="020B0604020202020204" pitchFamily="34" charset="0"/>
                <a:ea typeface="+mn-ea"/>
                <a:cs typeface="Arial" panose="020B0604020202020204" pitchFamily="34" charset="0"/>
              </a:rPr>
              <a:t>3 7</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Antonio Bertoletti</a:t>
            </a:r>
            <a:r>
              <a:rPr lang="en-US" sz="800" kern="1200" baseline="30000" dirty="0">
                <a:solidFill>
                  <a:schemeClr val="tx1"/>
                </a:solidFill>
                <a:effectLst/>
                <a:latin typeface="Arial" panose="020B0604020202020204" pitchFamily="34" charset="0"/>
                <a:ea typeface="+mn-ea"/>
                <a:cs typeface="Arial" panose="020B0604020202020204" pitchFamily="34" charset="0"/>
              </a:rPr>
              <a:t>1 2</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US" sz="800" i="1" kern="1200" baseline="300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Singapore Immunology Network, A*STAR, Singapore, Singapore</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Duke-NUS Medical School, Program Emerging Infectious Diseases, Singapore, Singapore</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I. Medical Department, Center for Internal Medicine, University Medical Center Hamburg-Eppendorf, Hamburg,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CRC “A. M. and A. </a:t>
            </a:r>
            <a:r>
              <a:rPr lang="en-US" sz="800" i="1" kern="1200" dirty="0" err="1">
                <a:solidFill>
                  <a:schemeClr val="tx1"/>
                </a:solidFill>
                <a:effectLst/>
                <a:latin typeface="Arial" panose="020B0604020202020204" pitchFamily="34" charset="0"/>
                <a:ea typeface="+mn-ea"/>
                <a:cs typeface="Arial" panose="020B0604020202020204" pitchFamily="34" charset="0"/>
              </a:rPr>
              <a:t>Migliavacca</a:t>
            </a:r>
            <a:r>
              <a:rPr lang="en-US" sz="800" i="1" kern="1200" dirty="0">
                <a:solidFill>
                  <a:schemeClr val="tx1"/>
                </a:solidFill>
                <a:effectLst/>
                <a:latin typeface="Arial" panose="020B0604020202020204" pitchFamily="34" charset="0"/>
                <a:ea typeface="+mn-ea"/>
                <a:cs typeface="Arial" panose="020B0604020202020204" pitchFamily="34" charset="0"/>
              </a:rPr>
              <a:t>” Center for the Study of Liver Disease, Gastroenterology and Hepatology Division, Fondazione IRCCS Ca’ </a:t>
            </a:r>
            <a:r>
              <a:rPr lang="en-US" sz="800" i="1" kern="1200" dirty="0" err="1">
                <a:solidFill>
                  <a:schemeClr val="tx1"/>
                </a:solidFill>
                <a:effectLst/>
                <a:latin typeface="Arial" panose="020B0604020202020204" pitchFamily="34" charset="0"/>
                <a:ea typeface="+mn-ea"/>
                <a:cs typeface="Arial" panose="020B0604020202020204" pitchFamily="34" charset="0"/>
              </a:rPr>
              <a:t>Granda</a:t>
            </a:r>
            <a:r>
              <a:rPr lang="en-US" sz="800" i="1" kern="1200" dirty="0">
                <a:solidFill>
                  <a:schemeClr val="tx1"/>
                </a:solidFill>
                <a:effectLst/>
                <a:latin typeface="Arial" panose="020B0604020202020204" pitchFamily="34" charset="0"/>
                <a:ea typeface="+mn-ea"/>
                <a:cs typeface="Arial" panose="020B0604020202020204" pitchFamily="34" charset="0"/>
              </a:rPr>
              <a:t> </a:t>
            </a:r>
            <a:r>
              <a:rPr lang="en-US" sz="800" i="1" kern="1200" dirty="0" err="1">
                <a:solidFill>
                  <a:schemeClr val="tx1"/>
                </a:solidFill>
                <a:effectLst/>
                <a:latin typeface="Arial" panose="020B0604020202020204" pitchFamily="34" charset="0"/>
                <a:ea typeface="+mn-ea"/>
                <a:cs typeface="Arial" panose="020B0604020202020204" pitchFamily="34" charset="0"/>
              </a:rPr>
              <a:t>Ospedale</a:t>
            </a:r>
            <a:r>
              <a:rPr lang="en-US" sz="800" i="1" kern="1200" dirty="0">
                <a:solidFill>
                  <a:schemeClr val="tx1"/>
                </a:solidFill>
                <a:effectLst/>
                <a:latin typeface="Arial" panose="020B0604020202020204" pitchFamily="34" charset="0"/>
                <a:ea typeface="+mn-ea"/>
                <a:cs typeface="Arial" panose="020B0604020202020204" pitchFamily="34" charset="0"/>
              </a:rPr>
              <a:t> Maggiore </a:t>
            </a:r>
            <a:r>
              <a:rPr lang="en-US" sz="800" i="1" kern="1200" dirty="0" err="1">
                <a:solidFill>
                  <a:schemeClr val="tx1"/>
                </a:solidFill>
                <a:effectLst/>
                <a:latin typeface="Arial" panose="020B0604020202020204" pitchFamily="34" charset="0"/>
                <a:ea typeface="+mn-ea"/>
                <a:cs typeface="Arial" panose="020B0604020202020204" pitchFamily="34" charset="0"/>
              </a:rPr>
              <a:t>Policlinico</a:t>
            </a:r>
            <a:r>
              <a:rPr lang="en-US" sz="800" i="1" kern="1200" dirty="0">
                <a:solidFill>
                  <a:schemeClr val="tx1"/>
                </a:solidFill>
                <a:effectLst/>
                <a:latin typeface="Arial" panose="020B0604020202020204" pitchFamily="34" charset="0"/>
                <a:ea typeface="+mn-ea"/>
                <a:cs typeface="Arial" panose="020B0604020202020204" pitchFamily="34" charset="0"/>
              </a:rPr>
              <a:t>, University of Milan, Milan, Italy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Institut National de </a:t>
            </a:r>
            <a:r>
              <a:rPr lang="en-US" sz="800" i="1" kern="1200" dirty="0" err="1">
                <a:solidFill>
                  <a:schemeClr val="tx1"/>
                </a:solidFill>
                <a:effectLst/>
                <a:latin typeface="Arial" panose="020B0604020202020204" pitchFamily="34" charset="0"/>
                <a:ea typeface="+mn-ea"/>
                <a:cs typeface="Arial" panose="020B0604020202020204" pitchFamily="34" charset="0"/>
              </a:rPr>
              <a:t>Transufusion</a:t>
            </a:r>
            <a:r>
              <a:rPr lang="en-US" sz="800" i="1" kern="1200" dirty="0">
                <a:solidFill>
                  <a:schemeClr val="tx1"/>
                </a:solidFill>
                <a:effectLst/>
                <a:latin typeface="Arial" panose="020B0604020202020204" pitchFamily="34" charset="0"/>
                <a:ea typeface="+mn-ea"/>
                <a:cs typeface="Arial" panose="020B0604020202020204" pitchFamily="34" charset="0"/>
              </a:rPr>
              <a:t> Sanguine (INTS), Paris, France</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6</a:t>
            </a:r>
            <a:r>
              <a:rPr lang="en-US" sz="800" i="1" kern="1200" dirty="0">
                <a:solidFill>
                  <a:schemeClr val="tx1"/>
                </a:solidFill>
                <a:effectLst/>
                <a:latin typeface="Arial" panose="020B0604020202020204" pitchFamily="34" charset="0"/>
                <a:ea typeface="+mn-ea"/>
                <a:cs typeface="Arial" panose="020B0604020202020204" pitchFamily="34" charset="0"/>
              </a:rPr>
              <a:t>Institute of Microbiology, Virology and Hygiene, University Medical Center Hamburg-Eppendorf , Hamburg,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7</a:t>
            </a:r>
            <a:r>
              <a:rPr lang="en-US" sz="800" i="1" kern="1200" dirty="0">
                <a:solidFill>
                  <a:schemeClr val="tx1"/>
                </a:solidFill>
                <a:effectLst/>
                <a:latin typeface="Arial" panose="020B0604020202020204" pitchFamily="34" charset="0"/>
                <a:ea typeface="+mn-ea"/>
                <a:cs typeface="Arial" panose="020B0604020202020204" pitchFamily="34" charset="0"/>
              </a:rPr>
              <a:t>German Center for Infection Research, Hamburg-Lübeck-</a:t>
            </a:r>
            <a:r>
              <a:rPr lang="en-US" sz="800" i="1" kern="1200" dirty="0" err="1">
                <a:solidFill>
                  <a:schemeClr val="tx1"/>
                </a:solidFill>
                <a:effectLst/>
                <a:latin typeface="Arial" panose="020B0604020202020204" pitchFamily="34" charset="0"/>
                <a:ea typeface="+mn-ea"/>
                <a:cs typeface="Arial" panose="020B0604020202020204" pitchFamily="34" charset="0"/>
              </a:rPr>
              <a:t>Borstel</a:t>
            </a:r>
            <a:r>
              <a:rPr lang="en-US" sz="800" i="1" kern="1200" dirty="0">
                <a:solidFill>
                  <a:schemeClr val="tx1"/>
                </a:solidFill>
                <a:effectLst/>
                <a:latin typeface="Arial" panose="020B0604020202020204" pitchFamily="34" charset="0"/>
                <a:ea typeface="+mn-ea"/>
                <a:cs typeface="Arial" panose="020B0604020202020204" pitchFamily="34" charset="0"/>
              </a:rPr>
              <a:t> Partner Site, Hamburg, Germany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Patients with HBV/HDV co-infection are at risks to develop liver cirrhosis and cancer. Immunological therapy utilizing engineered virus-specific T cells might eradicate HBV/HDV infected hepatocytes. However, the impact that HDV might exert on the T cell recognition of HBV infected hepatocytes is unknown. Here we first </a:t>
            </a:r>
            <a:r>
              <a:rPr lang="en-GB" sz="800" kern="1200" dirty="0" err="1">
                <a:solidFill>
                  <a:schemeClr val="tx1"/>
                </a:solidFill>
                <a:effectLst/>
                <a:latin typeface="Arial" panose="020B0604020202020204" pitchFamily="34" charset="0"/>
                <a:ea typeface="+mn-ea"/>
                <a:cs typeface="Arial" panose="020B0604020202020204" pitchFamily="34" charset="0"/>
              </a:rPr>
              <a:t>analyzed</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i="1" kern="1200" dirty="0">
                <a:solidFill>
                  <a:schemeClr val="tx1"/>
                </a:solidFill>
                <a:effectLst/>
                <a:latin typeface="Arial" panose="020B0604020202020204" pitchFamily="34" charset="0"/>
                <a:ea typeface="+mn-ea"/>
                <a:cs typeface="Arial" panose="020B0604020202020204" pitchFamily="34" charset="0"/>
              </a:rPr>
              <a:t>in vitro</a:t>
            </a:r>
            <a:r>
              <a:rPr lang="en-GB" sz="800" kern="1200" dirty="0">
                <a:solidFill>
                  <a:schemeClr val="tx1"/>
                </a:solidFill>
                <a:effectLst/>
                <a:latin typeface="Arial" panose="020B0604020202020204" pitchFamily="34" charset="0"/>
                <a:ea typeface="+mn-ea"/>
                <a:cs typeface="Arial" panose="020B0604020202020204" pitchFamily="34" charset="0"/>
              </a:rPr>
              <a:t> how HDV modifies HBV antigen presentation to CD8 T cells. We then tested the antiviral efficacy of engineered T cells in HBV/HDV co-infected humanized chimeric mice.</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US" sz="800" kern="1200" dirty="0">
                <a:solidFill>
                  <a:schemeClr val="tx1"/>
                </a:solidFill>
                <a:effectLst/>
                <a:latin typeface="Arial" panose="020B0604020202020204" pitchFamily="34" charset="0"/>
                <a:ea typeface="+mn-ea"/>
                <a:cs typeface="Arial" panose="020B0604020202020204" pitchFamily="34" charset="0"/>
              </a:rPr>
              <a:t>Quantity of HBV CD8 T cell epitopes were measured on primary human hepatocytes (PHH) infected with HBV alone or co-infected with HBV/HDV using antibodies and CD8 T cells specific for either core or envelope HLA-A0201 restricted HBV epitopes. HDV infection was concomitantly stained with a </a:t>
            </a:r>
            <a:r>
              <a:rPr lang="en-US" sz="800" kern="1200" dirty="0" err="1">
                <a:solidFill>
                  <a:schemeClr val="tx1"/>
                </a:solidFill>
                <a:effectLst/>
                <a:latin typeface="Arial" panose="020B0604020202020204" pitchFamily="34" charset="0"/>
                <a:ea typeface="+mn-ea"/>
                <a:cs typeface="Arial" panose="020B0604020202020204" pitchFamily="34" charset="0"/>
              </a:rPr>
              <a:t>Primeflow</a:t>
            </a:r>
            <a:r>
              <a:rPr lang="en-US" sz="800" kern="1200" dirty="0">
                <a:solidFill>
                  <a:schemeClr val="tx1"/>
                </a:solidFill>
                <a:effectLst/>
                <a:latin typeface="Arial" panose="020B0604020202020204" pitchFamily="34" charset="0"/>
                <a:ea typeface="+mn-ea"/>
                <a:cs typeface="Arial" panose="020B0604020202020204" pitchFamily="34" charset="0"/>
              </a:rPr>
              <a:t> RNA assay and expression of innate immunity genes were analyzed using </a:t>
            </a:r>
            <a:r>
              <a:rPr lang="en-US" sz="800" kern="1200" dirty="0" err="1">
                <a:solidFill>
                  <a:schemeClr val="tx1"/>
                </a:solidFill>
                <a:effectLst/>
                <a:latin typeface="Arial" panose="020B0604020202020204" pitchFamily="34" charset="0"/>
                <a:ea typeface="+mn-ea"/>
                <a:cs typeface="Arial" panose="020B0604020202020204" pitchFamily="34" charset="0"/>
              </a:rPr>
              <a:t>Nanostring</a:t>
            </a:r>
            <a:r>
              <a:rPr lang="en-US" sz="800" kern="1200" dirty="0">
                <a:solidFill>
                  <a:schemeClr val="tx1"/>
                </a:solidFill>
                <a:effectLst/>
                <a:latin typeface="Arial" panose="020B0604020202020204" pitchFamily="34" charset="0"/>
                <a:ea typeface="+mn-ea"/>
                <a:cs typeface="Arial" panose="020B0604020202020204" pitchFamily="34" charset="0"/>
              </a:rPr>
              <a:t> technology. HBV-specific TCR T cells were engineered using TCR mRNA electroporation on T cells of healthy and HDV chronically infected subjects. HBV/HDV co-infected </a:t>
            </a:r>
            <a:r>
              <a:rPr lang="en-GB" sz="800" kern="1200" dirty="0" err="1">
                <a:solidFill>
                  <a:schemeClr val="tx1"/>
                </a:solidFill>
                <a:effectLst/>
                <a:latin typeface="Arial" panose="020B0604020202020204" pitchFamily="34" charset="0"/>
                <a:ea typeface="+mn-ea"/>
                <a:cs typeface="Arial" panose="020B0604020202020204" pitchFamily="34" charset="0"/>
              </a:rPr>
              <a:t>uPA</a:t>
            </a:r>
            <a:r>
              <a:rPr lang="en-GB" sz="800" kern="1200" dirty="0">
                <a:solidFill>
                  <a:schemeClr val="tx1"/>
                </a:solidFill>
                <a:effectLst/>
                <a:latin typeface="Arial" panose="020B0604020202020204" pitchFamily="34" charset="0"/>
                <a:ea typeface="+mn-ea"/>
                <a:cs typeface="Arial" panose="020B0604020202020204" pitchFamily="34" charset="0"/>
              </a:rPr>
              <a:t>-SCID/beige/IL2rg</a:t>
            </a:r>
            <a:r>
              <a:rPr lang="en-GB" sz="800" kern="1200" baseline="30000" dirty="0">
                <a:solidFill>
                  <a:schemeClr val="tx1"/>
                </a:solidFill>
                <a:effectLst/>
                <a:latin typeface="Arial" panose="020B0604020202020204" pitchFamily="34" charset="0"/>
                <a:ea typeface="+mn-ea"/>
                <a:cs typeface="Arial" panose="020B0604020202020204" pitchFamily="34" charset="0"/>
              </a:rPr>
              <a:t>-/-</a:t>
            </a:r>
            <a:r>
              <a:rPr lang="en-GB" sz="800" kern="1200" dirty="0">
                <a:solidFill>
                  <a:schemeClr val="tx1"/>
                </a:solidFill>
                <a:effectLst/>
                <a:latin typeface="Arial" panose="020B0604020202020204" pitchFamily="34" charset="0"/>
                <a:ea typeface="+mn-ea"/>
                <a:cs typeface="Arial" panose="020B0604020202020204" pitchFamily="34" charset="0"/>
              </a:rPr>
              <a:t> (USG) mice repopulated with HLA-A02-matched primary human hepatocytes </a:t>
            </a:r>
            <a:r>
              <a:rPr lang="en-US" sz="800" kern="1200" dirty="0">
                <a:solidFill>
                  <a:schemeClr val="tx1"/>
                </a:solidFill>
                <a:effectLst/>
                <a:latin typeface="Arial" panose="020B0604020202020204" pitchFamily="34" charset="0"/>
                <a:ea typeface="+mn-ea"/>
                <a:cs typeface="Arial" panose="020B0604020202020204" pitchFamily="34" charset="0"/>
              </a:rPr>
              <a:t>were used for </a:t>
            </a:r>
            <a:r>
              <a:rPr lang="en-US" sz="800" i="1" kern="1200" dirty="0">
                <a:solidFill>
                  <a:schemeClr val="tx1"/>
                </a:solidFill>
                <a:effectLst/>
                <a:latin typeface="Arial" panose="020B0604020202020204" pitchFamily="34" charset="0"/>
                <a:ea typeface="+mn-ea"/>
                <a:cs typeface="Arial" panose="020B0604020202020204" pitchFamily="34" charset="0"/>
              </a:rPr>
              <a:t>in vivo</a:t>
            </a:r>
            <a:r>
              <a:rPr lang="en-US" sz="800" kern="1200" dirty="0">
                <a:solidFill>
                  <a:schemeClr val="tx1"/>
                </a:solidFill>
                <a:effectLst/>
                <a:latin typeface="Arial" panose="020B0604020202020204" pitchFamily="34" charset="0"/>
                <a:ea typeface="+mn-ea"/>
                <a:cs typeface="Arial" panose="020B0604020202020204" pitchFamily="34" charset="0"/>
              </a:rPr>
              <a:t> adoptive T cell transfer experiments.</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HBV/HDV co-infected hepatocytes displayed a selected increase presentation of</a:t>
            </a:r>
            <a:r>
              <a:rPr lang="en-US" sz="800" kern="1200" dirty="0">
                <a:solidFill>
                  <a:schemeClr val="tx1"/>
                </a:solidFill>
                <a:effectLst/>
                <a:latin typeface="Arial" panose="020B0604020202020204" pitchFamily="34" charset="0"/>
                <a:ea typeface="+mn-ea"/>
                <a:cs typeface="Arial" panose="020B0604020202020204" pitchFamily="34" charset="0"/>
              </a:rPr>
              <a:t> HBV envelope (~100times) but not of core CD8 T epitopes. The increased epitope presentation was linked with activation of type I IFN genes and modification of immunoproteasome profile, leading to an enhanced target recognition by HBV-envelope specific CD8 T cells. Adoptive transfer of T cells engineered with TCR specific for envelope/A0201 complexes into HBV/HDV co-infected human liver chimeric mice triggered a rapid decrease of both HDV (&gt;0.5log) and HBV viremia </a:t>
            </a:r>
            <a:r>
              <a:rPr lang="en-GB" sz="800" kern="1200" dirty="0">
                <a:solidFill>
                  <a:schemeClr val="tx1"/>
                </a:solidFill>
                <a:effectLst/>
                <a:latin typeface="Arial" panose="020B0604020202020204" pitchFamily="34" charset="0"/>
                <a:ea typeface="+mn-ea"/>
                <a:cs typeface="Arial" panose="020B0604020202020204" pitchFamily="34" charset="0"/>
              </a:rPr>
              <a:t>(&gt;1log) </a:t>
            </a:r>
            <a:r>
              <a:rPr lang="en-US" sz="800" kern="1200" dirty="0">
                <a:solidFill>
                  <a:schemeClr val="tx1"/>
                </a:solidFill>
                <a:effectLst/>
                <a:latin typeface="Arial" panose="020B0604020202020204" pitchFamily="34" charset="0"/>
                <a:ea typeface="+mn-ea"/>
                <a:cs typeface="Arial" panose="020B0604020202020204" pitchFamily="34" charset="0"/>
              </a:rPr>
              <a:t>in only 12 days. Intrahepatic analysis indicated that </a:t>
            </a:r>
            <a:r>
              <a:rPr lang="en-GB" sz="800" kern="1200" dirty="0">
                <a:solidFill>
                  <a:schemeClr val="tx1"/>
                </a:solidFill>
                <a:effectLst/>
                <a:latin typeface="Arial" panose="020B0604020202020204" pitchFamily="34" charset="0"/>
                <a:ea typeface="+mn-ea"/>
                <a:cs typeface="Arial" panose="020B0604020202020204" pitchFamily="34" charset="0"/>
              </a:rPr>
              <a:t>the amplitude of anti-HDV effects correlated to the amount of HBV/HDV co-infected cells present at baseline</a:t>
            </a:r>
            <a:r>
              <a:rPr lang="en-US" sz="800" kern="1200" dirty="0">
                <a:solidFill>
                  <a:schemeClr val="tx1"/>
                </a:solidFill>
                <a:effectLst/>
                <a:latin typeface="Arial" panose="020B0604020202020204" pitchFamily="34" charset="0"/>
                <a:ea typeface="+mn-ea"/>
                <a:cs typeface="Arial" panose="020B0604020202020204" pitchFamily="34" charset="0"/>
              </a:rPr>
              <a:t>. Of note, TCR-redirected T cells engineered utilizing T cells of HBV/HDV co-infected patients display identical functional profiles with TCR-T cells of healthy controls.</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T</a:t>
            </a:r>
            <a:r>
              <a:rPr lang="en-US" sz="800" kern="1200" dirty="0">
                <a:solidFill>
                  <a:schemeClr val="tx1"/>
                </a:solidFill>
                <a:effectLst/>
                <a:latin typeface="Arial" panose="020B0604020202020204" pitchFamily="34" charset="0"/>
                <a:ea typeface="+mn-ea"/>
                <a:cs typeface="Arial" panose="020B0604020202020204" pitchFamily="34" charset="0"/>
              </a:rPr>
              <a:t>he ability of HDV to activate immunoproteasome activity in HBV infected hepatocytes and boost the presentation of envelope derived HBV epitope support the therapeutic use of HBV envelope specific TCR engineered T cells in HBV/HDV co-infection.</a:t>
            </a:r>
            <a:endParaRPr lang="en-GB" sz="8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BC1133C-0A91-4C56-9DB7-B268BA704BC5}" type="slidenum">
              <a:rPr lang="en-GB" smtClean="0"/>
              <a:pPr/>
              <a:t>27</a:t>
            </a:fld>
            <a:endParaRPr lang="en-GB" dirty="0"/>
          </a:p>
        </p:txBody>
      </p:sp>
    </p:spTree>
    <p:extLst>
      <p:ext uri="{BB962C8B-B14F-4D97-AF65-F5344CB8AC3E}">
        <p14:creationId xmlns:p14="http://schemas.microsoft.com/office/powerpoint/2010/main" val="2509047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t>
            </a:r>
            <a:r>
              <a:rPr lang="en-GB" sz="800" i="1" dirty="0" err="1"/>
              <a:t>mAb</a:t>
            </a:r>
            <a:r>
              <a:rPr lang="en-GB" sz="800" i="1" dirty="0"/>
              <a:t>, monoclonal antibody; ALT, alanine aminotransferase; CHB, chronic hepatitis B; </a:t>
            </a:r>
            <a:r>
              <a:rPr lang="en-GB" sz="800" i="1" dirty="0" err="1"/>
              <a:t>HBcAg</a:t>
            </a:r>
            <a:r>
              <a:rPr lang="en-GB" sz="800" i="1" dirty="0"/>
              <a:t>, hepatitis B core antigen; HBsAg, hepatitis B surface antigen; HDI, hydrodynamic injection; IHC, immunohistochemistry; </a:t>
            </a:r>
            <a:r>
              <a:rPr lang="en-GB" sz="800" i="1" dirty="0" err="1"/>
              <a:t>pAAV</a:t>
            </a:r>
            <a:r>
              <a:rPr lang="en-GB" sz="800" i="1" dirty="0"/>
              <a:t>, plasmid adeno-associated virus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a:t>
            </a:r>
            <a:r>
              <a:rPr lang="en-GB" sz="800" b="0" i="0" u="sng" dirty="0" err="1"/>
              <a:t>ull</a:t>
            </a:r>
            <a:r>
              <a:rPr lang="en-GB" sz="800" b="0" i="0" u="sng" dirty="0"/>
              <a:t> abstract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indent="0">
              <a:buNone/>
            </a:pPr>
            <a:r>
              <a:rPr lang="en-US" sz="800" b="1" kern="1200" dirty="0" err="1">
                <a:solidFill>
                  <a:schemeClr val="tx1"/>
                </a:solidFill>
                <a:effectLst/>
                <a:latin typeface="Arial" panose="020B0604020202020204" pitchFamily="34" charset="0"/>
                <a:ea typeface="+mn-ea"/>
                <a:cs typeface="Arial" panose="020B0604020202020204" pitchFamily="34" charset="0"/>
              </a:rPr>
              <a:t>Lenvervimab</a:t>
            </a:r>
            <a:r>
              <a:rPr lang="en-US" sz="800" b="1" kern="1200" dirty="0">
                <a:solidFill>
                  <a:schemeClr val="tx1"/>
                </a:solidFill>
                <a:effectLst/>
                <a:latin typeface="Arial" panose="020B0604020202020204" pitchFamily="34" charset="0"/>
                <a:ea typeface="+mn-ea"/>
                <a:cs typeface="Arial" panose="020B0604020202020204" pitchFamily="34" charset="0"/>
              </a:rPr>
              <a:t>, a monoclonal antibody against HBsAg, can induce sustained HBsAg loss in a chronic hepatitis B mouse model</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Jung-Hwan Kim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Hyunjin</a:t>
            </a:r>
            <a:r>
              <a:rPr lang="en-US" sz="800" kern="1200" dirty="0">
                <a:solidFill>
                  <a:schemeClr val="tx1"/>
                </a:solidFill>
                <a:effectLst/>
                <a:latin typeface="Arial" panose="020B0604020202020204" pitchFamily="34" charset="0"/>
                <a:ea typeface="+mn-ea"/>
                <a:cs typeface="Arial" panose="020B0604020202020204" pitchFamily="34" charset="0"/>
              </a:rPr>
              <a:t> Kim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Tae-</a:t>
            </a:r>
            <a:r>
              <a:rPr lang="en-US" sz="800" kern="1200" dirty="0" err="1">
                <a:solidFill>
                  <a:schemeClr val="tx1"/>
                </a:solidFill>
                <a:effectLst/>
                <a:latin typeface="Arial" panose="020B0604020202020204" pitchFamily="34" charset="0"/>
                <a:ea typeface="+mn-ea"/>
                <a:cs typeface="Arial" panose="020B0604020202020204" pitchFamily="34" charset="0"/>
              </a:rPr>
              <a:t>Hee</a:t>
            </a:r>
            <a:r>
              <a:rPr lang="en-US" sz="800" kern="1200" dirty="0">
                <a:solidFill>
                  <a:schemeClr val="tx1"/>
                </a:solidFill>
                <a:effectLst/>
                <a:latin typeface="Arial" panose="020B0604020202020204" pitchFamily="34" charset="0"/>
                <a:ea typeface="+mn-ea"/>
                <a:cs typeface="Arial" panose="020B0604020202020204" pitchFamily="34" charset="0"/>
              </a:rPr>
              <a:t> Kim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Woohyun</a:t>
            </a:r>
            <a:r>
              <a:rPr lang="en-US" sz="800" kern="1200" dirty="0">
                <a:solidFill>
                  <a:schemeClr val="tx1"/>
                </a:solidFill>
                <a:effectLst/>
                <a:latin typeface="Arial" panose="020B0604020202020204" pitchFamily="34" charset="0"/>
                <a:ea typeface="+mn-ea"/>
                <a:cs typeface="Arial" panose="020B0604020202020204" pitchFamily="34" charset="0"/>
              </a:rPr>
              <a:t> Kim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Jaesung</a:t>
            </a:r>
            <a:r>
              <a:rPr lang="en-US" sz="800" kern="1200" dirty="0">
                <a:solidFill>
                  <a:schemeClr val="tx1"/>
                </a:solidFill>
                <a:effectLst/>
                <a:latin typeface="Arial" panose="020B0604020202020204" pitchFamily="34" charset="0"/>
                <a:ea typeface="+mn-ea"/>
                <a:cs typeface="Arial" panose="020B0604020202020204" pitchFamily="34" charset="0"/>
              </a:rPr>
              <a:t> Jung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Ara Lee</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Mogam Institute for Biomedical Research, </a:t>
            </a:r>
            <a:r>
              <a:rPr lang="en-US" sz="800" i="1" kern="1200" dirty="0" err="1">
                <a:solidFill>
                  <a:schemeClr val="tx1"/>
                </a:solidFill>
                <a:effectLst/>
                <a:latin typeface="Arial" panose="020B0604020202020204" pitchFamily="34" charset="0"/>
                <a:ea typeface="+mn-ea"/>
                <a:cs typeface="Arial" panose="020B0604020202020204" pitchFamily="34" charset="0"/>
              </a:rPr>
              <a:t>Youngin</a:t>
            </a:r>
            <a:r>
              <a:rPr lang="en-US" sz="800" i="1" kern="1200" dirty="0">
                <a:solidFill>
                  <a:schemeClr val="tx1"/>
                </a:solidFill>
                <a:effectLst/>
                <a:latin typeface="Arial" panose="020B0604020202020204" pitchFamily="34" charset="0"/>
                <a:ea typeface="+mn-ea"/>
                <a:cs typeface="Arial" panose="020B0604020202020204" pitchFamily="34" charset="0"/>
              </a:rPr>
              <a:t>, Korea, Rep. of South</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Two billion people worldwide have been infected with hepatitis B virus (HBV) and 240 million people live with the chronic infection. Chronic hepatitis B (CHB) patients are at high risk of death, accounting for more than 750,000 deaths each year. Sustained loss of HBV surface antigen (HBsAg) is regarded as a marker for functional cure. Since HBsAg is known to suppress immune responses against HBV, it was hypothesized that removal of HBsAg might result in restoration of the immune responses.</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Therapeutic potential of </a:t>
            </a:r>
            <a:r>
              <a:rPr lang="en-GB" sz="800" kern="1200" dirty="0" err="1">
                <a:solidFill>
                  <a:schemeClr val="tx1"/>
                </a:solidFill>
                <a:effectLst/>
                <a:latin typeface="Arial" panose="020B0604020202020204" pitchFamily="34" charset="0"/>
                <a:ea typeface="+mn-ea"/>
                <a:cs typeface="Arial" panose="020B0604020202020204" pitchFamily="34" charset="0"/>
              </a:rPr>
              <a:t>Lenvervimab</a:t>
            </a:r>
            <a:r>
              <a:rPr lang="en-GB" sz="800" kern="1200" dirty="0">
                <a:solidFill>
                  <a:schemeClr val="tx1"/>
                </a:solidFill>
                <a:effectLst/>
                <a:latin typeface="Arial" panose="020B0604020202020204" pitchFamily="34" charset="0"/>
                <a:ea typeface="+mn-ea"/>
                <a:cs typeface="Arial" panose="020B0604020202020204" pitchFamily="34" charset="0"/>
              </a:rPr>
              <a:t> was evaluated in hydrodynamic injection (HDI) based CHB mouse model with surrogate </a:t>
            </a:r>
            <a:r>
              <a:rPr lang="en-GB" sz="800" kern="1200" dirty="0" err="1">
                <a:solidFill>
                  <a:schemeClr val="tx1"/>
                </a:solidFill>
                <a:effectLst/>
                <a:latin typeface="Arial" panose="020B0604020202020204" pitchFamily="34" charset="0"/>
                <a:ea typeface="+mn-ea"/>
                <a:cs typeface="Arial" panose="020B0604020202020204" pitchFamily="34" charset="0"/>
              </a:rPr>
              <a:t>Lenvervimab</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err="1">
                <a:solidFill>
                  <a:schemeClr val="tx1"/>
                </a:solidFill>
                <a:effectLst/>
                <a:latin typeface="Arial" panose="020B0604020202020204" pitchFamily="34" charset="0"/>
                <a:ea typeface="+mn-ea"/>
                <a:cs typeface="Arial" panose="020B0604020202020204" pitchFamily="34" charset="0"/>
              </a:rPr>
              <a:t>sLenvervimab</a:t>
            </a:r>
            <a:r>
              <a:rPr lang="en-GB" sz="800" kern="1200" dirty="0">
                <a:solidFill>
                  <a:schemeClr val="tx1"/>
                </a:solidFill>
                <a:effectLst/>
                <a:latin typeface="Arial" panose="020B0604020202020204" pitchFamily="34" charset="0"/>
                <a:ea typeface="+mn-ea"/>
                <a:cs typeface="Arial" panose="020B0604020202020204" pitchFamily="34" charset="0"/>
              </a:rPr>
              <a:t>) in this study.</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Sustained HBsAg loss for 6 months was observed after cessation of the </a:t>
            </a:r>
            <a:r>
              <a:rPr lang="en-GB" sz="800" kern="1200" dirty="0" err="1">
                <a:solidFill>
                  <a:schemeClr val="tx1"/>
                </a:solidFill>
                <a:effectLst/>
                <a:latin typeface="Arial" panose="020B0604020202020204" pitchFamily="34" charset="0"/>
                <a:ea typeface="+mn-ea"/>
                <a:cs typeface="Arial" panose="020B0604020202020204" pitchFamily="34" charset="0"/>
              </a:rPr>
              <a:t>sLenvervimab</a:t>
            </a:r>
            <a:r>
              <a:rPr lang="en-GB" sz="800" kern="1200" dirty="0">
                <a:solidFill>
                  <a:schemeClr val="tx1"/>
                </a:solidFill>
                <a:effectLst/>
                <a:latin typeface="Arial" panose="020B0604020202020204" pitchFamily="34" charset="0"/>
                <a:ea typeface="+mn-ea"/>
                <a:cs typeface="Arial" panose="020B0604020202020204" pitchFamily="34" charset="0"/>
              </a:rPr>
              <a:t> treatment in 5 out of 12 mice (41.7%). The replication of HBV and HBV core antigen positive hepatocytes was hardly detectable in the liver of those mice. More than 1 log reduction in the copy number of the injected DNA (pAAV-HBV1.2), which act as a template for HBV replication as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does in natural infection, was observed and the level attained was comparable to that of self-limited mice. Immunohistochemistry of liver tissues showed infiltration of lymphocytes and structural changes of hepatocytes, resembling ballooning degeneration. Also, upregulation of inflammatory markers, such as Cox-2, interleukin-1β and prostaglandin E2, were observed. Statistically meaningful increase of ALT level was observed in the mice. However, the level could be classified as mild or moderate. The existence of protective immunity was confirmed by further challenge experiments to the HBsAg loss mice.</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These results indicated that removal of HBsAg by </a:t>
            </a:r>
            <a:r>
              <a:rPr lang="en-GB" sz="800" kern="1200" dirty="0" err="1">
                <a:solidFill>
                  <a:schemeClr val="tx1"/>
                </a:solidFill>
                <a:effectLst/>
                <a:latin typeface="Arial" panose="020B0604020202020204" pitchFamily="34" charset="0"/>
                <a:ea typeface="+mn-ea"/>
                <a:cs typeface="Arial" panose="020B0604020202020204" pitchFamily="34" charset="0"/>
              </a:rPr>
              <a:t>Lenvervimab</a:t>
            </a:r>
            <a:r>
              <a:rPr lang="en-GB" sz="800" kern="1200" dirty="0">
                <a:solidFill>
                  <a:schemeClr val="tx1"/>
                </a:solidFill>
                <a:effectLst/>
                <a:latin typeface="Arial" panose="020B0604020202020204" pitchFamily="34" charset="0"/>
                <a:ea typeface="+mn-ea"/>
                <a:cs typeface="Arial" panose="020B0604020202020204" pitchFamily="34" charset="0"/>
              </a:rPr>
              <a:t> resulted in the restoration of immune responses against HBV and sustained HBsAg loss was caused by elimination of HBV positive hepatocytes. This study provides proof of concept for applying antibody based therapeutics to achieve a functional cure of CHB.</a:t>
            </a:r>
          </a:p>
        </p:txBody>
      </p:sp>
      <p:sp>
        <p:nvSpPr>
          <p:cNvPr id="4" name="Slide Number Placeholder 3"/>
          <p:cNvSpPr>
            <a:spLocks noGrp="1"/>
          </p:cNvSpPr>
          <p:nvPr>
            <p:ph type="sldNum" sz="quarter" idx="5"/>
          </p:nvPr>
        </p:nvSpPr>
        <p:spPr/>
        <p:txBody>
          <a:bodyPr/>
          <a:lstStyle/>
          <a:p>
            <a:fld id="{9BC1133C-0A91-4C56-9DB7-B268BA704BC5}" type="slidenum">
              <a:rPr lang="en-GB" smtClean="0"/>
              <a:pPr/>
              <a:t>28</a:t>
            </a:fld>
            <a:endParaRPr lang="en-GB" dirty="0"/>
          </a:p>
        </p:txBody>
      </p:sp>
    </p:spTree>
    <p:extLst>
      <p:ext uri="{BB962C8B-B14F-4D97-AF65-F5344CB8AC3E}">
        <p14:creationId xmlns:p14="http://schemas.microsoft.com/office/powerpoint/2010/main" val="2239330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t>
            </a:r>
            <a:r>
              <a:rPr lang="en-GB" sz="800" i="1" dirty="0" err="1"/>
              <a:t>mAb</a:t>
            </a:r>
            <a:r>
              <a:rPr lang="en-GB" sz="800" i="1" dirty="0"/>
              <a:t>, monoclonal antibody; CHB, chronic hepatitis B; HBsAg, hepatitis B surface antigen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a:t>
            </a:r>
            <a:r>
              <a:rPr lang="en-GB" sz="800" b="0" i="0" u="sng" dirty="0" err="1"/>
              <a:t>ull</a:t>
            </a:r>
            <a:r>
              <a:rPr lang="en-GB" sz="800" b="0" i="0" u="sng" dirty="0"/>
              <a:t> abstract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indent="0">
              <a:buNone/>
            </a:pPr>
            <a:r>
              <a:rPr lang="en-US" sz="800" b="1" kern="1200" dirty="0" err="1">
                <a:solidFill>
                  <a:schemeClr val="tx1"/>
                </a:solidFill>
                <a:effectLst/>
                <a:latin typeface="Arial" panose="020B0604020202020204" pitchFamily="34" charset="0"/>
                <a:ea typeface="+mn-ea"/>
                <a:cs typeface="Arial" panose="020B0604020202020204" pitchFamily="34" charset="0"/>
              </a:rPr>
              <a:t>Lenvervimab</a:t>
            </a:r>
            <a:r>
              <a:rPr lang="en-US" sz="800" b="1" kern="1200" dirty="0">
                <a:solidFill>
                  <a:schemeClr val="tx1"/>
                </a:solidFill>
                <a:effectLst/>
                <a:latin typeface="Arial" panose="020B0604020202020204" pitchFamily="34" charset="0"/>
                <a:ea typeface="+mn-ea"/>
                <a:cs typeface="Arial" panose="020B0604020202020204" pitchFamily="34" charset="0"/>
              </a:rPr>
              <a:t>, a monoclonal antibody against HBsAg, can induce sustained HBsAg loss in a chronic hepatitis B mouse model</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Jung-Hwan Kim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Hyunjin</a:t>
            </a:r>
            <a:r>
              <a:rPr lang="en-US" sz="800" kern="1200" dirty="0">
                <a:solidFill>
                  <a:schemeClr val="tx1"/>
                </a:solidFill>
                <a:effectLst/>
                <a:latin typeface="Arial" panose="020B0604020202020204" pitchFamily="34" charset="0"/>
                <a:ea typeface="+mn-ea"/>
                <a:cs typeface="Arial" panose="020B0604020202020204" pitchFamily="34" charset="0"/>
              </a:rPr>
              <a:t> Kim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Tae-</a:t>
            </a:r>
            <a:r>
              <a:rPr lang="en-US" sz="800" kern="1200" dirty="0" err="1">
                <a:solidFill>
                  <a:schemeClr val="tx1"/>
                </a:solidFill>
                <a:effectLst/>
                <a:latin typeface="Arial" panose="020B0604020202020204" pitchFamily="34" charset="0"/>
                <a:ea typeface="+mn-ea"/>
                <a:cs typeface="Arial" panose="020B0604020202020204" pitchFamily="34" charset="0"/>
              </a:rPr>
              <a:t>Hee</a:t>
            </a:r>
            <a:r>
              <a:rPr lang="en-US" sz="800" kern="1200" dirty="0">
                <a:solidFill>
                  <a:schemeClr val="tx1"/>
                </a:solidFill>
                <a:effectLst/>
                <a:latin typeface="Arial" panose="020B0604020202020204" pitchFamily="34" charset="0"/>
                <a:ea typeface="+mn-ea"/>
                <a:cs typeface="Arial" panose="020B0604020202020204" pitchFamily="34" charset="0"/>
              </a:rPr>
              <a:t> Kim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Woohyun</a:t>
            </a:r>
            <a:r>
              <a:rPr lang="en-US" sz="800" kern="1200" dirty="0">
                <a:solidFill>
                  <a:schemeClr val="tx1"/>
                </a:solidFill>
                <a:effectLst/>
                <a:latin typeface="Arial" panose="020B0604020202020204" pitchFamily="34" charset="0"/>
                <a:ea typeface="+mn-ea"/>
                <a:cs typeface="Arial" panose="020B0604020202020204" pitchFamily="34" charset="0"/>
              </a:rPr>
              <a:t> Kim</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Jaesung</a:t>
            </a:r>
            <a:r>
              <a:rPr lang="en-US" sz="800" kern="1200" dirty="0">
                <a:solidFill>
                  <a:schemeClr val="tx1"/>
                </a:solidFill>
                <a:effectLst/>
                <a:latin typeface="Arial" panose="020B0604020202020204" pitchFamily="34" charset="0"/>
                <a:ea typeface="+mn-ea"/>
                <a:cs typeface="Arial" panose="020B0604020202020204" pitchFamily="34" charset="0"/>
              </a:rPr>
              <a:t> Jung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Ara Lee</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Mogam Institute for Biomedical Research, </a:t>
            </a:r>
            <a:r>
              <a:rPr lang="en-US" sz="800" i="1" kern="1200" dirty="0" err="1">
                <a:solidFill>
                  <a:schemeClr val="tx1"/>
                </a:solidFill>
                <a:effectLst/>
                <a:latin typeface="Arial" panose="020B0604020202020204" pitchFamily="34" charset="0"/>
                <a:ea typeface="+mn-ea"/>
                <a:cs typeface="Arial" panose="020B0604020202020204" pitchFamily="34" charset="0"/>
              </a:rPr>
              <a:t>Youngin</a:t>
            </a:r>
            <a:r>
              <a:rPr lang="en-US" sz="800" i="1" kern="1200" dirty="0">
                <a:solidFill>
                  <a:schemeClr val="tx1"/>
                </a:solidFill>
                <a:effectLst/>
                <a:latin typeface="Arial" panose="020B0604020202020204" pitchFamily="34" charset="0"/>
                <a:ea typeface="+mn-ea"/>
                <a:cs typeface="Arial" panose="020B0604020202020204" pitchFamily="34" charset="0"/>
              </a:rPr>
              <a:t>, Korea, Rep. of South</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Two billion people worldwide have been infected with hepatitis B virus (HBV) and 240 million people live with the chronic infection. Chronic hepatitis B (CHB) patients are at high risk of death, accounting for more than 750,000 deaths each year. Sustained loss of HBV surface antigen (HBsAg) is regarded as a marker for functional cure. Since HBsAg is known to suppress immune responses against HBV, it was hypothesized that removal of HBsAg might result in restoration of the immune responses.</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Therapeutic potential of </a:t>
            </a:r>
            <a:r>
              <a:rPr lang="en-GB" sz="800" kern="1200" dirty="0" err="1">
                <a:solidFill>
                  <a:schemeClr val="tx1"/>
                </a:solidFill>
                <a:effectLst/>
                <a:latin typeface="Arial" panose="020B0604020202020204" pitchFamily="34" charset="0"/>
                <a:ea typeface="+mn-ea"/>
                <a:cs typeface="Arial" panose="020B0604020202020204" pitchFamily="34" charset="0"/>
              </a:rPr>
              <a:t>Lenvervimab</a:t>
            </a:r>
            <a:r>
              <a:rPr lang="en-GB" sz="800" kern="1200" dirty="0">
                <a:solidFill>
                  <a:schemeClr val="tx1"/>
                </a:solidFill>
                <a:effectLst/>
                <a:latin typeface="Arial" panose="020B0604020202020204" pitchFamily="34" charset="0"/>
                <a:ea typeface="+mn-ea"/>
                <a:cs typeface="Arial" panose="020B0604020202020204" pitchFamily="34" charset="0"/>
              </a:rPr>
              <a:t> was evaluated in hydrodynamic injection (HDI) based CHB mouse model with surrogate </a:t>
            </a:r>
            <a:r>
              <a:rPr lang="en-GB" sz="800" kern="1200" dirty="0" err="1">
                <a:solidFill>
                  <a:schemeClr val="tx1"/>
                </a:solidFill>
                <a:effectLst/>
                <a:latin typeface="Arial" panose="020B0604020202020204" pitchFamily="34" charset="0"/>
                <a:ea typeface="+mn-ea"/>
                <a:cs typeface="Arial" panose="020B0604020202020204" pitchFamily="34" charset="0"/>
              </a:rPr>
              <a:t>Lenvervimab</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err="1">
                <a:solidFill>
                  <a:schemeClr val="tx1"/>
                </a:solidFill>
                <a:effectLst/>
                <a:latin typeface="Arial" panose="020B0604020202020204" pitchFamily="34" charset="0"/>
                <a:ea typeface="+mn-ea"/>
                <a:cs typeface="Arial" panose="020B0604020202020204" pitchFamily="34" charset="0"/>
              </a:rPr>
              <a:t>sLenvervimab</a:t>
            </a:r>
            <a:r>
              <a:rPr lang="en-GB" sz="800" kern="1200" dirty="0">
                <a:solidFill>
                  <a:schemeClr val="tx1"/>
                </a:solidFill>
                <a:effectLst/>
                <a:latin typeface="Arial" panose="020B0604020202020204" pitchFamily="34" charset="0"/>
                <a:ea typeface="+mn-ea"/>
                <a:cs typeface="Arial" panose="020B0604020202020204" pitchFamily="34" charset="0"/>
              </a:rPr>
              <a:t>) in this study.</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Sustained HBsAg loss for 6 months was observed after cessation of the </a:t>
            </a:r>
            <a:r>
              <a:rPr lang="en-GB" sz="800" kern="1200" dirty="0" err="1">
                <a:solidFill>
                  <a:schemeClr val="tx1"/>
                </a:solidFill>
                <a:effectLst/>
                <a:latin typeface="Arial" panose="020B0604020202020204" pitchFamily="34" charset="0"/>
                <a:ea typeface="+mn-ea"/>
                <a:cs typeface="Arial" panose="020B0604020202020204" pitchFamily="34" charset="0"/>
              </a:rPr>
              <a:t>sLenvervimab</a:t>
            </a:r>
            <a:r>
              <a:rPr lang="en-GB" sz="800" kern="1200" dirty="0">
                <a:solidFill>
                  <a:schemeClr val="tx1"/>
                </a:solidFill>
                <a:effectLst/>
                <a:latin typeface="Arial" panose="020B0604020202020204" pitchFamily="34" charset="0"/>
                <a:ea typeface="+mn-ea"/>
                <a:cs typeface="Arial" panose="020B0604020202020204" pitchFamily="34" charset="0"/>
              </a:rPr>
              <a:t> treatment in 5 out of 12 mice (41.7%). The replication of HBV and HBV core antigen positive hepatocytes was hardly detectable in the liver of those mice. More than 1 log reduction in the copy number of the injected DNA (pAAV-HBV1.2), which act as a template for HBV replication as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does in natural infection, was observed and the level attained was comparable to that of self-limited mice. Immunohistochemistry of liver tissues showed infiltration of lymphocytes and structural changes of hepatocytes, resembling ballooning degeneration. Also, upregulation of inflammatory markers, such as Cox-2, interleukin-1β and prostaglandin E2, were observed. Statistically meaningful increase of ALT level was observed in the mice. However, the level could be classified as mild or moderate. The existence of protective immunity was confirmed by further challenge experiments to the HBsAg loss mice.</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These results indicated that removal of HBsAg by </a:t>
            </a:r>
            <a:r>
              <a:rPr lang="en-GB" sz="800" kern="1200" dirty="0" err="1">
                <a:solidFill>
                  <a:schemeClr val="tx1"/>
                </a:solidFill>
                <a:effectLst/>
                <a:latin typeface="Arial" panose="020B0604020202020204" pitchFamily="34" charset="0"/>
                <a:ea typeface="+mn-ea"/>
                <a:cs typeface="Arial" panose="020B0604020202020204" pitchFamily="34" charset="0"/>
              </a:rPr>
              <a:t>Lenvervimab</a:t>
            </a:r>
            <a:r>
              <a:rPr lang="en-GB" sz="800" kern="1200" dirty="0">
                <a:solidFill>
                  <a:schemeClr val="tx1"/>
                </a:solidFill>
                <a:effectLst/>
                <a:latin typeface="Arial" panose="020B0604020202020204" pitchFamily="34" charset="0"/>
                <a:ea typeface="+mn-ea"/>
                <a:cs typeface="Arial" panose="020B0604020202020204" pitchFamily="34" charset="0"/>
              </a:rPr>
              <a:t> resulted in the restoration of immune responses against HBV and sustained HBsAg loss was caused by elimination of HBV positive hepatocytes. This study provides proof of concept for applying antibody based therapeutics to achieve a functional cure of CHB.</a:t>
            </a:r>
          </a:p>
        </p:txBody>
      </p:sp>
      <p:sp>
        <p:nvSpPr>
          <p:cNvPr id="4" name="Slide Number Placeholder 3"/>
          <p:cNvSpPr>
            <a:spLocks noGrp="1"/>
          </p:cNvSpPr>
          <p:nvPr>
            <p:ph type="sldNum" sz="quarter" idx="5"/>
          </p:nvPr>
        </p:nvSpPr>
        <p:spPr/>
        <p:txBody>
          <a:bodyPr/>
          <a:lstStyle/>
          <a:p>
            <a:fld id="{9BC1133C-0A91-4C56-9DB7-B268BA704BC5}" type="slidenum">
              <a:rPr lang="en-GB" smtClean="0"/>
              <a:pPr/>
              <a:t>29</a:t>
            </a:fld>
            <a:endParaRPr lang="en-GB" dirty="0"/>
          </a:p>
        </p:txBody>
      </p:sp>
    </p:spTree>
    <p:extLst>
      <p:ext uri="{BB962C8B-B14F-4D97-AF65-F5344CB8AC3E}">
        <p14:creationId xmlns:p14="http://schemas.microsoft.com/office/powerpoint/2010/main" val="427361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3</a:t>
            </a:fld>
            <a:endParaRPr lang="en-GB" dirty="0"/>
          </a:p>
        </p:txBody>
      </p:sp>
    </p:spTree>
    <p:extLst>
      <p:ext uri="{BB962C8B-B14F-4D97-AF65-F5344CB8AC3E}">
        <p14:creationId xmlns:p14="http://schemas.microsoft.com/office/powerpoint/2010/main" val="2290375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i="1" dirty="0"/>
              <a:t>Abbreviations: ETV, entecavir; </a:t>
            </a:r>
            <a:r>
              <a:rPr lang="en-GB" sz="800" i="1" dirty="0" err="1"/>
              <a:t>HBeAg</a:t>
            </a:r>
            <a:r>
              <a:rPr lang="en-GB" sz="800" i="1" dirty="0"/>
              <a:t>, hepatitis B ‘e’ antigen; HBsAg, hepatitis B surface antigen; NUC, </a:t>
            </a:r>
            <a:r>
              <a:rPr lang="en-GB" sz="800" i="1" dirty="0" err="1"/>
              <a:t>nucleos</a:t>
            </a:r>
            <a:r>
              <a:rPr lang="en-GB" sz="800" i="1" dirty="0"/>
              <a:t>(t)ide analogue; </a:t>
            </a:r>
            <a:r>
              <a:rPr lang="en-US" sz="800" i="1" dirty="0"/>
              <a:t>SC, subcutaneous; TDF, tenofovir disoproxil fumarate</a:t>
            </a:r>
          </a:p>
          <a:p>
            <a:pPr marL="0" indent="0">
              <a:buNone/>
            </a:pPr>
            <a:endParaRPr lang="en-US" sz="800" b="1" dirty="0"/>
          </a:p>
          <a:p>
            <a:pPr marL="0" indent="0">
              <a:buNone/>
            </a:pPr>
            <a:r>
              <a:rPr lang="en-US" sz="800" u="sng" dirty="0"/>
              <a:t>Full abstract</a:t>
            </a:r>
          </a:p>
          <a:p>
            <a:pPr marL="0" indent="0">
              <a:buNone/>
            </a:pPr>
            <a:endParaRPr lang="en-US" sz="800" b="1" dirty="0"/>
          </a:p>
          <a:p>
            <a:pPr marL="0" indent="0">
              <a:buNone/>
            </a:pPr>
            <a:r>
              <a:rPr lang="en-US" sz="800" b="1" dirty="0"/>
              <a:t>Short term RNA interference therapy in chronic hepatitis B using JNJ-3989 brings majority of patients to HBsAg &lt;100 IU/mL threshold</a:t>
            </a:r>
            <a:endParaRPr lang="en-GB" sz="800" dirty="0"/>
          </a:p>
          <a:p>
            <a:pPr marL="0" indent="0">
              <a:buNone/>
            </a:pPr>
            <a:endParaRPr lang="en-US" sz="800" b="1" dirty="0"/>
          </a:p>
          <a:p>
            <a:pPr marL="0" indent="0">
              <a:buNone/>
            </a:pPr>
            <a:r>
              <a:rPr lang="en-US" sz="800" dirty="0"/>
              <a:t>Man-Fung Yuen</a:t>
            </a:r>
            <a:r>
              <a:rPr lang="en-US" sz="800" baseline="30000" dirty="0"/>
              <a:t>1</a:t>
            </a:r>
            <a:r>
              <a:rPr lang="de-DE" sz="800" dirty="0"/>
              <a:t>, </a:t>
            </a:r>
            <a:r>
              <a:rPr lang="en-US" sz="800" dirty="0"/>
              <a:t>Stephen Locarnini</a:t>
            </a:r>
            <a:r>
              <a:rPr lang="en-US" sz="800" baseline="30000" dirty="0"/>
              <a:t>2</a:t>
            </a:r>
            <a:r>
              <a:rPr lang="de-DE" sz="800" dirty="0"/>
              <a:t>, </a:t>
            </a:r>
            <a:r>
              <a:rPr lang="en-US" sz="800" dirty="0"/>
              <a:t>Tien Huey Lim</a:t>
            </a:r>
            <a:r>
              <a:rPr lang="en-US" sz="800" baseline="30000" dirty="0"/>
              <a:t>3</a:t>
            </a:r>
            <a:r>
              <a:rPr lang="de-DE" sz="800" dirty="0"/>
              <a:t>, </a:t>
            </a:r>
            <a:r>
              <a:rPr lang="en-US" sz="800" dirty="0"/>
              <a:t>Simone STRASSER</a:t>
            </a:r>
            <a:r>
              <a:rPr lang="en-US" sz="800" baseline="30000" dirty="0"/>
              <a:t>4</a:t>
            </a:r>
            <a:r>
              <a:rPr lang="de-DE" sz="800" dirty="0"/>
              <a:t>, </a:t>
            </a:r>
            <a:r>
              <a:rPr lang="en-US" sz="800" dirty="0"/>
              <a:t>William Sievert</a:t>
            </a:r>
            <a:r>
              <a:rPr lang="en-US" sz="800" baseline="30000" dirty="0"/>
              <a:t>5</a:t>
            </a:r>
            <a:r>
              <a:rPr lang="de-DE" sz="800" dirty="0"/>
              <a:t>, </a:t>
            </a:r>
            <a:r>
              <a:rPr lang="en-US" sz="800" dirty="0"/>
              <a:t>Wendy Cheng</a:t>
            </a:r>
            <a:r>
              <a:rPr lang="en-US" sz="800" baseline="30000" dirty="0"/>
              <a:t>6 7</a:t>
            </a:r>
            <a:r>
              <a:rPr lang="de-DE" sz="800" dirty="0"/>
              <a:t>, </a:t>
            </a:r>
            <a:r>
              <a:rPr lang="en-US" sz="800" dirty="0"/>
              <a:t>Alex Thompson</a:t>
            </a:r>
            <a:r>
              <a:rPr lang="en-US" sz="800" baseline="30000" dirty="0"/>
              <a:t>8</a:t>
            </a:r>
            <a:r>
              <a:rPr lang="de-DE" sz="800" dirty="0"/>
              <a:t>, </a:t>
            </a:r>
            <a:r>
              <a:rPr lang="en-US" sz="800" dirty="0"/>
              <a:t>Bruce Given</a:t>
            </a:r>
            <a:r>
              <a:rPr lang="en-US" sz="800" baseline="30000" dirty="0"/>
              <a:t>9</a:t>
            </a:r>
            <a:r>
              <a:rPr lang="de-DE" sz="800" dirty="0"/>
              <a:t>, </a:t>
            </a:r>
            <a:r>
              <a:rPr lang="en-US" sz="800" dirty="0"/>
              <a:t>Thomas Schluep</a:t>
            </a:r>
            <a:r>
              <a:rPr lang="en-US" sz="800" baseline="30000" dirty="0"/>
              <a:t>9</a:t>
            </a:r>
            <a:r>
              <a:rPr lang="de-DE" sz="800" dirty="0"/>
              <a:t>, </a:t>
            </a:r>
            <a:r>
              <a:rPr lang="en-US" sz="800" dirty="0"/>
              <a:t>James Hamilton</a:t>
            </a:r>
            <a:r>
              <a:rPr lang="en-US" sz="800" baseline="30000" dirty="0"/>
              <a:t>9</a:t>
            </a:r>
            <a:r>
              <a:rPr lang="de-DE" sz="800" dirty="0"/>
              <a:t>, </a:t>
            </a:r>
            <a:r>
              <a:rPr lang="en-US" sz="800" dirty="0"/>
              <a:t>Gavin Cloherty</a:t>
            </a:r>
            <a:r>
              <a:rPr lang="en-US" sz="800" baseline="30000" dirty="0"/>
              <a:t>10</a:t>
            </a:r>
            <a:r>
              <a:rPr lang="de-DE" sz="800" dirty="0"/>
              <a:t>, </a:t>
            </a:r>
            <a:r>
              <a:rPr lang="en-US" sz="800" dirty="0"/>
              <a:t>Danny Wong</a:t>
            </a:r>
            <a:r>
              <a:rPr lang="en-US" sz="800" baseline="30000" dirty="0"/>
              <a:t>1</a:t>
            </a:r>
            <a:r>
              <a:rPr lang="de-DE" sz="800" dirty="0"/>
              <a:t>, </a:t>
            </a:r>
            <a:r>
              <a:rPr lang="en-US" sz="800" dirty="0"/>
              <a:t>Christian Schwabe</a:t>
            </a:r>
            <a:r>
              <a:rPr lang="en-US" sz="800" baseline="30000" dirty="0"/>
              <a:t>11</a:t>
            </a:r>
            <a:r>
              <a:rPr lang="de-DE" sz="800" dirty="0"/>
              <a:t>, </a:t>
            </a:r>
            <a:r>
              <a:rPr lang="en-US" sz="800" dirty="0"/>
              <a:t>Kathy Jackson</a:t>
            </a:r>
            <a:r>
              <a:rPr lang="en-US" sz="800" baseline="30000" dirty="0"/>
              <a:t>2</a:t>
            </a:r>
            <a:r>
              <a:rPr lang="de-DE" sz="800" dirty="0"/>
              <a:t>, </a:t>
            </a:r>
            <a:r>
              <a:rPr lang="en-US" sz="800" dirty="0"/>
              <a:t>Carlo Ferrari</a:t>
            </a:r>
            <a:r>
              <a:rPr lang="en-US" sz="800" baseline="30000" dirty="0"/>
              <a:t>12</a:t>
            </a:r>
            <a:r>
              <a:rPr lang="de-DE" sz="800" dirty="0"/>
              <a:t>, </a:t>
            </a:r>
            <a:r>
              <a:rPr lang="en-US" sz="800" dirty="0"/>
              <a:t>Ching Lung Lai</a:t>
            </a:r>
            <a:r>
              <a:rPr lang="en-US" sz="800" baseline="30000" dirty="0"/>
              <a:t>1</a:t>
            </a:r>
            <a:r>
              <a:rPr lang="de-DE" sz="800" dirty="0"/>
              <a:t>, </a:t>
            </a:r>
            <a:r>
              <a:rPr lang="en-US" sz="800" dirty="0"/>
              <a:t>Robert G.  Gish</a:t>
            </a:r>
            <a:r>
              <a:rPr lang="en-US" sz="800" baseline="30000" dirty="0"/>
              <a:t>13 14</a:t>
            </a:r>
            <a:r>
              <a:rPr lang="de-DE" sz="800" dirty="0"/>
              <a:t>, </a:t>
            </a:r>
            <a:r>
              <a:rPr lang="en-US" sz="800" dirty="0"/>
              <a:t>Edward Gane</a:t>
            </a:r>
            <a:r>
              <a:rPr lang="en-US" sz="800" baseline="30000" dirty="0"/>
              <a:t>11</a:t>
            </a:r>
            <a:endParaRPr lang="en-GB" sz="800" dirty="0"/>
          </a:p>
          <a:p>
            <a:pPr marL="0" indent="0">
              <a:buNone/>
            </a:pPr>
            <a:endParaRPr lang="en-US" sz="800" i="1" baseline="30000" dirty="0"/>
          </a:p>
          <a:p>
            <a:pPr marL="0" indent="0">
              <a:buNone/>
            </a:pPr>
            <a:r>
              <a:rPr lang="en-US" sz="800" i="1" baseline="30000" dirty="0"/>
              <a:t>1</a:t>
            </a:r>
            <a:r>
              <a:rPr lang="en-US" sz="800" i="1" dirty="0"/>
              <a:t>The University of Hong Kong, Hong Kong, China</a:t>
            </a:r>
            <a:r>
              <a:rPr lang="de-DE" sz="800" dirty="0"/>
              <a:t>; </a:t>
            </a:r>
            <a:r>
              <a:rPr lang="en-US" sz="800" i="1" baseline="30000" dirty="0"/>
              <a:t>2</a:t>
            </a:r>
            <a:r>
              <a:rPr lang="en-US" sz="800" i="1" dirty="0"/>
              <a:t>Victorian Infectious Disease Reference Laboratory, Victoria, Australia</a:t>
            </a:r>
            <a:r>
              <a:rPr lang="de-DE" sz="800" dirty="0"/>
              <a:t>; </a:t>
            </a:r>
            <a:r>
              <a:rPr lang="en-US" sz="800" i="1" baseline="30000" dirty="0"/>
              <a:t>3</a:t>
            </a:r>
            <a:r>
              <a:rPr lang="en-US" sz="800" i="1" dirty="0"/>
              <a:t>Middlemore Hospital, Auckland, New Zealand</a:t>
            </a:r>
            <a:r>
              <a:rPr lang="de-DE" sz="800" dirty="0"/>
              <a:t>; </a:t>
            </a:r>
            <a:r>
              <a:rPr lang="en-US" sz="800" i="1" baseline="30000" dirty="0"/>
              <a:t>4</a:t>
            </a:r>
            <a:r>
              <a:rPr lang="en-US" sz="800" i="1" dirty="0"/>
              <a:t>Royal Prince Alfred Hospital, Sydney, Australia</a:t>
            </a:r>
            <a:r>
              <a:rPr lang="de-DE" sz="800" dirty="0"/>
              <a:t>; </a:t>
            </a:r>
            <a:r>
              <a:rPr lang="en-US" sz="800" i="1" baseline="30000" dirty="0"/>
              <a:t>5</a:t>
            </a:r>
            <a:r>
              <a:rPr lang="en-US" sz="800" i="1" dirty="0"/>
              <a:t>Monash Health and Monash University, Melbourne, Australia</a:t>
            </a:r>
            <a:r>
              <a:rPr lang="de-DE" sz="800" dirty="0"/>
              <a:t>; </a:t>
            </a:r>
            <a:r>
              <a:rPr lang="en-US" sz="800" i="1" baseline="30000" dirty="0"/>
              <a:t>6</a:t>
            </a:r>
            <a:r>
              <a:rPr lang="en-US" sz="800" i="1" dirty="0"/>
              <a:t>Royal Perth Hospital, Perth, Australia</a:t>
            </a:r>
            <a:r>
              <a:rPr lang="de-DE" sz="800" dirty="0"/>
              <a:t>; </a:t>
            </a:r>
            <a:r>
              <a:rPr lang="en-US" sz="800" i="1" baseline="30000" dirty="0"/>
              <a:t>7</a:t>
            </a:r>
            <a:r>
              <a:rPr lang="en-US" sz="800" i="1" dirty="0"/>
              <a:t>Linear Clinical Research, Perth, Australia</a:t>
            </a:r>
            <a:r>
              <a:rPr lang="de-DE" sz="800" dirty="0"/>
              <a:t>; </a:t>
            </a:r>
            <a:r>
              <a:rPr lang="en-US" sz="800" i="1" baseline="30000" dirty="0"/>
              <a:t>8</a:t>
            </a:r>
            <a:r>
              <a:rPr lang="en-US" sz="800" i="1" dirty="0"/>
              <a:t>St. Vincent’s Hospital, Melbourne, Australia</a:t>
            </a:r>
            <a:r>
              <a:rPr lang="de-DE" sz="800" dirty="0"/>
              <a:t>; </a:t>
            </a:r>
            <a:r>
              <a:rPr lang="en-US" sz="800" i="1" baseline="30000" dirty="0"/>
              <a:t>9</a:t>
            </a:r>
            <a:r>
              <a:rPr lang="en-US" sz="800" i="1" dirty="0"/>
              <a:t>Arrowhead Pharmaceuticals, Pasadena, United States</a:t>
            </a:r>
            <a:r>
              <a:rPr lang="de-DE" sz="800" dirty="0"/>
              <a:t>; </a:t>
            </a:r>
            <a:r>
              <a:rPr lang="en-US" sz="800" i="1" baseline="30000" dirty="0"/>
              <a:t>10</a:t>
            </a:r>
            <a:r>
              <a:rPr lang="en-US" sz="800" i="1" dirty="0"/>
              <a:t>Abbott Diagnostics, Abbott Park, United States</a:t>
            </a:r>
            <a:r>
              <a:rPr lang="de-DE" sz="800" dirty="0"/>
              <a:t>; </a:t>
            </a:r>
            <a:r>
              <a:rPr lang="en-US" sz="800" i="1" baseline="30000" dirty="0"/>
              <a:t>11</a:t>
            </a:r>
            <a:r>
              <a:rPr lang="en-US" sz="800" i="1" dirty="0"/>
              <a:t>Auckland Clinical Studies, Auckland, New Zealand</a:t>
            </a:r>
            <a:r>
              <a:rPr lang="de-DE" sz="800" dirty="0"/>
              <a:t>; </a:t>
            </a:r>
            <a:r>
              <a:rPr lang="en-US" sz="800" i="1" baseline="30000" dirty="0"/>
              <a:t>12</a:t>
            </a:r>
            <a:r>
              <a:rPr lang="en-US" sz="800" i="1" dirty="0"/>
              <a:t>University of Parma, Parma, Italy</a:t>
            </a:r>
            <a:r>
              <a:rPr lang="de-DE" sz="800" dirty="0"/>
              <a:t>; </a:t>
            </a:r>
            <a:r>
              <a:rPr lang="en-US" sz="800" i="1" baseline="30000" dirty="0"/>
              <a:t>13</a:t>
            </a:r>
            <a:r>
              <a:rPr lang="en-US" sz="800" i="1" dirty="0"/>
              <a:t>Stanford University, Palo Alto, United States</a:t>
            </a:r>
            <a:r>
              <a:rPr lang="de-DE" sz="800" dirty="0"/>
              <a:t>; </a:t>
            </a:r>
            <a:r>
              <a:rPr lang="en-US" sz="800" i="1" baseline="30000" dirty="0"/>
              <a:t>14</a:t>
            </a:r>
            <a:r>
              <a:rPr lang="en-US" sz="800" i="1" dirty="0"/>
              <a:t>The Hepatitis B Foundation, Doylestown, United State</a:t>
            </a:r>
            <a:r>
              <a:rPr lang="en-GB" sz="800" i="1" dirty="0"/>
              <a:t>s</a:t>
            </a:r>
            <a:endParaRPr lang="en-GB" sz="800" dirty="0"/>
          </a:p>
          <a:p>
            <a:pPr marL="0" indent="0">
              <a:buNone/>
            </a:pPr>
            <a:endParaRPr lang="en-US" sz="800" b="1" dirty="0"/>
          </a:p>
          <a:p>
            <a:pPr marL="0" indent="0">
              <a:buNone/>
            </a:pPr>
            <a:r>
              <a:rPr lang="en-US" sz="800" b="1" dirty="0"/>
              <a:t>Background and Aims: </a:t>
            </a:r>
            <a:r>
              <a:rPr lang="en-US" sz="800" dirty="0"/>
              <a:t>RNAi with JNJ-3989 (previously ARO-HBV) has shown promising reductions in circulating CHB viral parameters based on its design to silence mRNA from </a:t>
            </a:r>
            <a:r>
              <a:rPr lang="en-US" sz="800" dirty="0" err="1"/>
              <a:t>cccDNA</a:t>
            </a:r>
            <a:r>
              <a:rPr lang="en-US" sz="800" dirty="0"/>
              <a:t> and integrated sources (AASLD 2018). The ongoing phase 2 portion of AROHBV1001 assesses 3 doses of JNJ-3989 administered weekly to monthly in </a:t>
            </a:r>
            <a:r>
              <a:rPr lang="en-US" sz="800" dirty="0" err="1"/>
              <a:t>HBeAg</a:t>
            </a:r>
            <a:r>
              <a:rPr lang="en-US" sz="800" dirty="0"/>
              <a:t> pos (e pos) or neg (e neg) CHB patients.  Herein we report reductions in HBsAg levels below important literature proposed thresholds and exploration of loading dose effect.</a:t>
            </a:r>
            <a:endParaRPr lang="en-GB" sz="800" dirty="0"/>
          </a:p>
          <a:p>
            <a:pPr marL="0" indent="0">
              <a:buNone/>
            </a:pPr>
            <a:endParaRPr lang="en-US" sz="800" b="1" dirty="0"/>
          </a:p>
          <a:p>
            <a:pPr marL="0" indent="0">
              <a:buNone/>
            </a:pPr>
            <a:r>
              <a:rPr lang="en-US" sz="800" b="1" dirty="0"/>
              <a:t>Method: </a:t>
            </a:r>
            <a:r>
              <a:rPr lang="en-US" sz="800" dirty="0"/>
              <a:t>CHB patients (n=56) received 3 subcutaneous doses of JNJ-3989. CHB cohorts 2b-5b (n=4, e pos or neg, NUC treated or not) received monthly doses of 100, 200, 300 or 400 mg. Cohorts of e pos, NUC naïve and experienced CHB (cohorts 8, 9 respectively, n=4 each) received 300 mg monthly. Loading dose cohorts (all n=4, e pos or e neg, NUC treated or not) received bi-weekly or weekly doses of 100 mg (cohorts 6 and 7) or weekly doses of 200 mg (cohort 10) or 300 mg (cohort 11). Baseline NUC untreated CHB in any cohort receive NUCs from day1, continuing after JNJ-3989 dosing ends. HBsAg results reported are through day 113, 56 days after 3rd monthly dose when available or most recent in patients with data at least 14 days data following 3rd dose.  In total, current HBsAg data is reported for 40 patients and safety for 56. Further data will be available at time of presentation.</a:t>
            </a:r>
            <a:endParaRPr lang="en-GB" sz="800" dirty="0"/>
          </a:p>
          <a:p>
            <a:pPr marL="0" indent="0">
              <a:buNone/>
            </a:pPr>
            <a:endParaRPr lang="en-US" sz="800" b="1" dirty="0"/>
          </a:p>
          <a:p>
            <a:pPr marL="0" indent="0">
              <a:buNone/>
            </a:pPr>
            <a:r>
              <a:rPr lang="en-US" sz="800" b="1" dirty="0"/>
              <a:t>Results:</a:t>
            </a:r>
            <a:r>
              <a:rPr lang="en-US" sz="800" dirty="0"/>
              <a:t> No serious AEs or dropouts have been reported. Injection site AEs (all mild) occurred in ~12% of 171 injections. Mean max log10 declines in HBsAg were: 100 mg 1.9, 200 mg 1.7, 300 mg 1.7 and 400 mg 2.0 logs in cohorts 2b-5b and 2.3 in cohort 8, 2.5 in cohort 9. Giving JNJ-3989 more frequently (cohorts 6, 7, 10, 11) did not increase rate or extent of HBsAg knockdown; duration persisted at least 6 weeks after last dose.  97% (34 of 35) of patients reaching day 85 after first dose have &gt; 1.0 log HBsAg reduction. Of 40 patients with ≥ 14 days follow up after 3rd dose 3 had HBsAg &lt; 100 IU/ml at baseline while currently 32 have achieved HBsAg &lt;100, 14 ≤10, 5 ≤1. Other viral parameters (HBV DNA, RNA, </a:t>
            </a:r>
            <a:r>
              <a:rPr lang="en-US" sz="800" dirty="0" err="1"/>
              <a:t>HBcrAg</a:t>
            </a:r>
            <a:r>
              <a:rPr lang="en-US" sz="800" dirty="0"/>
              <a:t>, </a:t>
            </a:r>
            <a:r>
              <a:rPr lang="en-US" sz="800" dirty="0" err="1"/>
              <a:t>HBeAg</a:t>
            </a:r>
            <a:r>
              <a:rPr lang="en-US" sz="800" dirty="0"/>
              <a:t>) above LLOQ at baseline improved.</a:t>
            </a:r>
            <a:endParaRPr lang="en-GB" sz="800" dirty="0"/>
          </a:p>
          <a:p>
            <a:pPr marL="0" indent="0">
              <a:buNone/>
            </a:pPr>
            <a:endParaRPr lang="en-US" sz="800" b="1" dirty="0"/>
          </a:p>
          <a:p>
            <a:pPr marL="0" indent="0">
              <a:buNone/>
            </a:pPr>
            <a:r>
              <a:rPr lang="en-US" sz="800" b="1" dirty="0"/>
              <a:t>Conclusion:</a:t>
            </a:r>
            <a:r>
              <a:rPr lang="en-US" sz="800" dirty="0"/>
              <a:t> Monthly RNAi reduced all measurable viral products, including HBsAg in e pos and e neg CHB. JNJ-3989 rapidly reduces HBsAg to thresholds associated with improved chances of HBsAg </a:t>
            </a:r>
            <a:r>
              <a:rPr lang="en-US" sz="800" dirty="0" err="1"/>
              <a:t>sero</a:t>
            </a:r>
            <a:r>
              <a:rPr lang="en-US" sz="800" dirty="0"/>
              <a:t>-clearance with characteristics desirable for a cornerstone therapy in finite regimens aimed at HBsAg clearance in CHB. JNJ-3989 has been safe and well tolerated.</a:t>
            </a:r>
            <a:endParaRPr lang="en-GB" sz="800" dirty="0"/>
          </a:p>
          <a:p>
            <a:pPr marL="0" indent="0">
              <a:buNone/>
            </a:pPr>
            <a:endParaRPr lang="en-GB" sz="800"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30</a:t>
            </a:fld>
            <a:endParaRPr lang="en-GB" dirty="0"/>
          </a:p>
        </p:txBody>
      </p:sp>
    </p:spTree>
    <p:extLst>
      <p:ext uri="{BB962C8B-B14F-4D97-AF65-F5344CB8AC3E}">
        <p14:creationId xmlns:p14="http://schemas.microsoft.com/office/powerpoint/2010/main" val="3118852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i="1" dirty="0"/>
              <a:t>Abbreviations: </a:t>
            </a:r>
            <a:r>
              <a:rPr lang="en-GB" sz="800" i="1" dirty="0"/>
              <a:t>HBsAg, hepatitis B surface antigen; NUC, </a:t>
            </a:r>
            <a:r>
              <a:rPr lang="en-GB" sz="800" i="1" dirty="0" err="1"/>
              <a:t>nucleos</a:t>
            </a:r>
            <a:r>
              <a:rPr lang="en-GB" sz="800" i="1" dirty="0"/>
              <a:t>(t)ide analogue</a:t>
            </a:r>
          </a:p>
          <a:p>
            <a:pPr marL="0" indent="0">
              <a:buNone/>
            </a:pPr>
            <a:endParaRPr lang="en-US" sz="800" b="1" dirty="0"/>
          </a:p>
          <a:p>
            <a:pPr marL="0" indent="0">
              <a:buNone/>
            </a:pPr>
            <a:r>
              <a:rPr lang="en-US" sz="800" u="sng" dirty="0"/>
              <a:t>Full abstract</a:t>
            </a:r>
          </a:p>
          <a:p>
            <a:pPr marL="0" indent="0">
              <a:buNone/>
            </a:pPr>
            <a:endParaRPr lang="en-US" sz="800" b="1" dirty="0"/>
          </a:p>
          <a:p>
            <a:pPr marL="0" indent="0">
              <a:buNone/>
            </a:pPr>
            <a:r>
              <a:rPr lang="en-US" sz="800" b="1" dirty="0"/>
              <a:t>Short term RNA interference therapy in chronic hepatitis B using JNJ-3989 brings majority of patients to HBsAg &lt;100 IU/mL threshold</a:t>
            </a:r>
            <a:endParaRPr lang="en-GB" sz="800" dirty="0"/>
          </a:p>
          <a:p>
            <a:pPr marL="0" indent="0">
              <a:buNone/>
            </a:pPr>
            <a:endParaRPr lang="en-US" sz="800" b="1" dirty="0"/>
          </a:p>
          <a:p>
            <a:pPr marL="0" indent="0">
              <a:buNone/>
            </a:pPr>
            <a:r>
              <a:rPr lang="en-US" sz="800" dirty="0"/>
              <a:t>Man-Fung Yuen</a:t>
            </a:r>
            <a:r>
              <a:rPr lang="en-US" sz="800" baseline="30000" dirty="0"/>
              <a:t>1</a:t>
            </a:r>
            <a:r>
              <a:rPr lang="de-DE" sz="800" dirty="0"/>
              <a:t>, </a:t>
            </a:r>
            <a:r>
              <a:rPr lang="en-US" sz="800" dirty="0"/>
              <a:t>Stephen Locarnini</a:t>
            </a:r>
            <a:r>
              <a:rPr lang="en-US" sz="800" baseline="30000" dirty="0"/>
              <a:t>2</a:t>
            </a:r>
            <a:r>
              <a:rPr lang="de-DE" sz="800" dirty="0"/>
              <a:t>, </a:t>
            </a:r>
            <a:r>
              <a:rPr lang="en-US" sz="800" dirty="0"/>
              <a:t>Tien Huey Lim</a:t>
            </a:r>
            <a:r>
              <a:rPr lang="en-US" sz="800" baseline="30000" dirty="0"/>
              <a:t>3</a:t>
            </a:r>
            <a:r>
              <a:rPr lang="de-DE" sz="800" dirty="0"/>
              <a:t>, </a:t>
            </a:r>
            <a:r>
              <a:rPr lang="en-US" sz="800" dirty="0"/>
              <a:t>Simone STRASSER</a:t>
            </a:r>
            <a:r>
              <a:rPr lang="en-US" sz="800" baseline="30000" dirty="0"/>
              <a:t>4</a:t>
            </a:r>
            <a:r>
              <a:rPr lang="de-DE" sz="800" dirty="0"/>
              <a:t>, </a:t>
            </a:r>
            <a:r>
              <a:rPr lang="en-US" sz="800" dirty="0"/>
              <a:t>William Sievert</a:t>
            </a:r>
            <a:r>
              <a:rPr lang="en-US" sz="800" baseline="30000" dirty="0"/>
              <a:t>5</a:t>
            </a:r>
            <a:r>
              <a:rPr lang="de-DE" sz="800" dirty="0"/>
              <a:t>, </a:t>
            </a:r>
            <a:r>
              <a:rPr lang="en-US" sz="800" dirty="0"/>
              <a:t>Wendy Cheng</a:t>
            </a:r>
            <a:r>
              <a:rPr lang="en-US" sz="800" baseline="30000" dirty="0"/>
              <a:t>6 7</a:t>
            </a:r>
            <a:r>
              <a:rPr lang="de-DE" sz="800" dirty="0"/>
              <a:t>, </a:t>
            </a:r>
            <a:r>
              <a:rPr lang="en-US" sz="800" dirty="0"/>
              <a:t>Alex Thompson</a:t>
            </a:r>
            <a:r>
              <a:rPr lang="en-US" sz="800" baseline="30000" dirty="0"/>
              <a:t>8</a:t>
            </a:r>
            <a:r>
              <a:rPr lang="de-DE" sz="800" dirty="0"/>
              <a:t>, </a:t>
            </a:r>
            <a:r>
              <a:rPr lang="en-US" sz="800" dirty="0"/>
              <a:t>Bruce Given</a:t>
            </a:r>
            <a:r>
              <a:rPr lang="en-US" sz="800" baseline="30000" dirty="0"/>
              <a:t>9</a:t>
            </a:r>
            <a:r>
              <a:rPr lang="de-DE" sz="800" dirty="0"/>
              <a:t>, </a:t>
            </a:r>
            <a:r>
              <a:rPr lang="en-US" sz="800" dirty="0"/>
              <a:t>Thomas Schluep</a:t>
            </a:r>
            <a:r>
              <a:rPr lang="en-US" sz="800" baseline="30000" dirty="0"/>
              <a:t>9</a:t>
            </a:r>
            <a:r>
              <a:rPr lang="de-DE" sz="800" dirty="0"/>
              <a:t>, </a:t>
            </a:r>
            <a:r>
              <a:rPr lang="en-US" sz="800" dirty="0"/>
              <a:t>James Hamilton</a:t>
            </a:r>
            <a:r>
              <a:rPr lang="en-US" sz="800" baseline="30000" dirty="0"/>
              <a:t>9</a:t>
            </a:r>
            <a:r>
              <a:rPr lang="de-DE" sz="800" dirty="0"/>
              <a:t>, </a:t>
            </a:r>
            <a:r>
              <a:rPr lang="en-US" sz="800" dirty="0"/>
              <a:t>Gavin Cloherty</a:t>
            </a:r>
            <a:r>
              <a:rPr lang="en-US" sz="800" baseline="30000" dirty="0"/>
              <a:t>10</a:t>
            </a:r>
            <a:r>
              <a:rPr lang="de-DE" sz="800" dirty="0"/>
              <a:t>, </a:t>
            </a:r>
            <a:r>
              <a:rPr lang="en-US" sz="800" dirty="0"/>
              <a:t>Danny Wong</a:t>
            </a:r>
            <a:r>
              <a:rPr lang="en-US" sz="800" baseline="30000" dirty="0"/>
              <a:t>1</a:t>
            </a:r>
            <a:r>
              <a:rPr lang="de-DE" sz="800" dirty="0"/>
              <a:t>, </a:t>
            </a:r>
            <a:r>
              <a:rPr lang="en-US" sz="800" dirty="0"/>
              <a:t>Christian Schwabe</a:t>
            </a:r>
            <a:r>
              <a:rPr lang="en-US" sz="800" baseline="30000" dirty="0"/>
              <a:t>11</a:t>
            </a:r>
            <a:r>
              <a:rPr lang="de-DE" sz="800" dirty="0"/>
              <a:t>, </a:t>
            </a:r>
            <a:r>
              <a:rPr lang="en-US" sz="800" dirty="0"/>
              <a:t>Kathy Jackson</a:t>
            </a:r>
            <a:r>
              <a:rPr lang="en-US" sz="800" baseline="30000" dirty="0"/>
              <a:t>2</a:t>
            </a:r>
            <a:r>
              <a:rPr lang="de-DE" sz="800" dirty="0"/>
              <a:t>, </a:t>
            </a:r>
            <a:r>
              <a:rPr lang="en-US" sz="800" dirty="0"/>
              <a:t>Carlo Ferrari</a:t>
            </a:r>
            <a:r>
              <a:rPr lang="en-US" sz="800" baseline="30000" dirty="0"/>
              <a:t>12</a:t>
            </a:r>
            <a:r>
              <a:rPr lang="de-DE" sz="800" dirty="0"/>
              <a:t>, </a:t>
            </a:r>
            <a:r>
              <a:rPr lang="en-US" sz="800" dirty="0"/>
              <a:t>Ching Lung Lai</a:t>
            </a:r>
            <a:r>
              <a:rPr lang="en-US" sz="800" baseline="30000" dirty="0"/>
              <a:t>1</a:t>
            </a:r>
            <a:r>
              <a:rPr lang="de-DE" sz="800" dirty="0"/>
              <a:t>, </a:t>
            </a:r>
            <a:r>
              <a:rPr lang="en-US" sz="800" dirty="0"/>
              <a:t>Robert G.  Gish</a:t>
            </a:r>
            <a:r>
              <a:rPr lang="en-US" sz="800" baseline="30000" dirty="0"/>
              <a:t>13 14</a:t>
            </a:r>
            <a:r>
              <a:rPr lang="de-DE" sz="800" dirty="0"/>
              <a:t>, </a:t>
            </a:r>
            <a:r>
              <a:rPr lang="en-US" sz="800" dirty="0"/>
              <a:t>Edward Gane</a:t>
            </a:r>
            <a:r>
              <a:rPr lang="en-US" sz="800" baseline="30000" dirty="0"/>
              <a:t>11</a:t>
            </a:r>
            <a:endParaRPr lang="en-GB" sz="800" dirty="0"/>
          </a:p>
          <a:p>
            <a:pPr marL="0" indent="0">
              <a:buNone/>
            </a:pPr>
            <a:endParaRPr lang="en-US" sz="800" i="1" baseline="30000" dirty="0"/>
          </a:p>
          <a:p>
            <a:pPr marL="0" indent="0">
              <a:buNone/>
            </a:pPr>
            <a:r>
              <a:rPr lang="en-US" sz="800" i="1" baseline="30000" dirty="0"/>
              <a:t>1</a:t>
            </a:r>
            <a:r>
              <a:rPr lang="en-US" sz="800" i="1" dirty="0"/>
              <a:t>The University of Hong Kong, Hong Kong, China</a:t>
            </a:r>
            <a:r>
              <a:rPr lang="de-DE" sz="800" dirty="0"/>
              <a:t>; </a:t>
            </a:r>
            <a:r>
              <a:rPr lang="en-US" sz="800" i="1" baseline="30000" dirty="0"/>
              <a:t>2</a:t>
            </a:r>
            <a:r>
              <a:rPr lang="en-US" sz="800" i="1" dirty="0"/>
              <a:t>Victorian Infectious Disease Reference Laboratory, Victoria, Australia</a:t>
            </a:r>
            <a:r>
              <a:rPr lang="de-DE" sz="800" dirty="0"/>
              <a:t>; </a:t>
            </a:r>
            <a:r>
              <a:rPr lang="en-US" sz="800" i="1" baseline="30000" dirty="0"/>
              <a:t>3</a:t>
            </a:r>
            <a:r>
              <a:rPr lang="en-US" sz="800" i="1" dirty="0"/>
              <a:t>Middlemore Hospital, Auckland, New Zealand</a:t>
            </a:r>
            <a:r>
              <a:rPr lang="de-DE" sz="800" dirty="0"/>
              <a:t>; </a:t>
            </a:r>
            <a:r>
              <a:rPr lang="en-US" sz="800" i="1" baseline="30000" dirty="0"/>
              <a:t>4</a:t>
            </a:r>
            <a:r>
              <a:rPr lang="en-US" sz="800" i="1" dirty="0"/>
              <a:t>Royal Prince Alfred Hospital, Sydney, Australia</a:t>
            </a:r>
            <a:r>
              <a:rPr lang="de-DE" sz="800" dirty="0"/>
              <a:t>; </a:t>
            </a:r>
            <a:r>
              <a:rPr lang="en-US" sz="800" i="1" baseline="30000" dirty="0"/>
              <a:t>5</a:t>
            </a:r>
            <a:r>
              <a:rPr lang="en-US" sz="800" i="1" dirty="0"/>
              <a:t>Monash Health and Monash University, Melbourne, Australia</a:t>
            </a:r>
            <a:r>
              <a:rPr lang="de-DE" sz="800" dirty="0"/>
              <a:t>; </a:t>
            </a:r>
            <a:r>
              <a:rPr lang="en-US" sz="800" i="1" baseline="30000" dirty="0"/>
              <a:t>6</a:t>
            </a:r>
            <a:r>
              <a:rPr lang="en-US" sz="800" i="1" dirty="0"/>
              <a:t>Royal Perth Hospital, Perth, Australia</a:t>
            </a:r>
            <a:r>
              <a:rPr lang="de-DE" sz="800" dirty="0"/>
              <a:t>; </a:t>
            </a:r>
            <a:r>
              <a:rPr lang="en-US" sz="800" i="1" baseline="30000" dirty="0"/>
              <a:t>7</a:t>
            </a:r>
            <a:r>
              <a:rPr lang="en-US" sz="800" i="1" dirty="0"/>
              <a:t>Linear Clinical Research, Perth, Australia</a:t>
            </a:r>
            <a:r>
              <a:rPr lang="de-DE" sz="800" dirty="0"/>
              <a:t>; </a:t>
            </a:r>
            <a:r>
              <a:rPr lang="en-US" sz="800" i="1" baseline="30000" dirty="0"/>
              <a:t>8</a:t>
            </a:r>
            <a:r>
              <a:rPr lang="en-US" sz="800" i="1" dirty="0"/>
              <a:t>St. Vincent’s Hospital, Melbourne, Australia</a:t>
            </a:r>
            <a:r>
              <a:rPr lang="de-DE" sz="800" dirty="0"/>
              <a:t>; </a:t>
            </a:r>
            <a:r>
              <a:rPr lang="en-US" sz="800" i="1" baseline="30000" dirty="0"/>
              <a:t>9</a:t>
            </a:r>
            <a:r>
              <a:rPr lang="en-US" sz="800" i="1" dirty="0"/>
              <a:t>Arrowhead Pharmaceuticals, Pasadena, United States</a:t>
            </a:r>
            <a:r>
              <a:rPr lang="de-DE" sz="800" dirty="0"/>
              <a:t>; </a:t>
            </a:r>
            <a:r>
              <a:rPr lang="en-US" sz="800" i="1" baseline="30000" dirty="0"/>
              <a:t>10</a:t>
            </a:r>
            <a:r>
              <a:rPr lang="en-US" sz="800" i="1" dirty="0"/>
              <a:t>Abbott Diagnostics, Abbott Park, United States</a:t>
            </a:r>
            <a:r>
              <a:rPr lang="de-DE" sz="800" dirty="0"/>
              <a:t>; </a:t>
            </a:r>
            <a:r>
              <a:rPr lang="en-US" sz="800" i="1" baseline="30000" dirty="0"/>
              <a:t>11</a:t>
            </a:r>
            <a:r>
              <a:rPr lang="en-US" sz="800" i="1" dirty="0"/>
              <a:t>Auckland Clinical Studies, Auckland, New Zealand</a:t>
            </a:r>
            <a:r>
              <a:rPr lang="de-DE" sz="800" dirty="0"/>
              <a:t>; </a:t>
            </a:r>
            <a:r>
              <a:rPr lang="en-US" sz="800" i="1" baseline="30000" dirty="0"/>
              <a:t>12</a:t>
            </a:r>
            <a:r>
              <a:rPr lang="en-US" sz="800" i="1" dirty="0"/>
              <a:t>University of Parma, Parma, Italy</a:t>
            </a:r>
            <a:r>
              <a:rPr lang="de-DE" sz="800" dirty="0"/>
              <a:t>; </a:t>
            </a:r>
            <a:r>
              <a:rPr lang="en-US" sz="800" i="1" baseline="30000" dirty="0"/>
              <a:t>13</a:t>
            </a:r>
            <a:r>
              <a:rPr lang="en-US" sz="800" i="1" dirty="0"/>
              <a:t>Stanford University, Palo Alto, United States</a:t>
            </a:r>
            <a:r>
              <a:rPr lang="de-DE" sz="800" dirty="0"/>
              <a:t>; </a:t>
            </a:r>
            <a:r>
              <a:rPr lang="en-US" sz="800" i="1" baseline="30000" dirty="0"/>
              <a:t>14</a:t>
            </a:r>
            <a:r>
              <a:rPr lang="en-US" sz="800" i="1" dirty="0"/>
              <a:t>The Hepatitis B Foundation, Doylestown, United State</a:t>
            </a:r>
            <a:r>
              <a:rPr lang="en-GB" sz="800" i="1" dirty="0"/>
              <a:t>s</a:t>
            </a:r>
            <a:endParaRPr lang="en-GB" sz="800" dirty="0"/>
          </a:p>
          <a:p>
            <a:pPr marL="0" indent="0">
              <a:buNone/>
            </a:pPr>
            <a:endParaRPr lang="en-US" sz="800" b="1" dirty="0"/>
          </a:p>
          <a:p>
            <a:pPr marL="0" indent="0">
              <a:buNone/>
            </a:pPr>
            <a:r>
              <a:rPr lang="en-US" sz="800" b="1" dirty="0"/>
              <a:t>Background and Aims: </a:t>
            </a:r>
            <a:r>
              <a:rPr lang="en-US" sz="800" dirty="0"/>
              <a:t>RNAi with JNJ-3989 (previously ARO-HBV) has shown promising reductions in circulating CHB viral parameters based on its design to silence mRNA from </a:t>
            </a:r>
            <a:r>
              <a:rPr lang="en-US" sz="800" dirty="0" err="1"/>
              <a:t>cccDNA</a:t>
            </a:r>
            <a:r>
              <a:rPr lang="en-US" sz="800" dirty="0"/>
              <a:t> and integrated sources (AASLD 2018). The ongoing phase 2 portion of AROHBV1001 assesses 3 doses of JNJ-3989 administered weekly to monthly in </a:t>
            </a:r>
            <a:r>
              <a:rPr lang="en-US" sz="800" dirty="0" err="1"/>
              <a:t>HBeAg</a:t>
            </a:r>
            <a:r>
              <a:rPr lang="en-US" sz="800" dirty="0"/>
              <a:t> pos (e pos) or neg (e neg) CHB patients.  Herein we report reductions in HBsAg levels below important literature proposed thresholds and exploration of loading dose effect.</a:t>
            </a:r>
            <a:endParaRPr lang="en-GB" sz="800" dirty="0"/>
          </a:p>
          <a:p>
            <a:pPr marL="0" indent="0">
              <a:buNone/>
            </a:pPr>
            <a:endParaRPr lang="en-US" sz="800" b="1" dirty="0"/>
          </a:p>
          <a:p>
            <a:pPr marL="0" indent="0">
              <a:buNone/>
            </a:pPr>
            <a:r>
              <a:rPr lang="en-US" sz="800" b="1" dirty="0"/>
              <a:t>Method: </a:t>
            </a:r>
            <a:r>
              <a:rPr lang="en-US" sz="800" dirty="0"/>
              <a:t>CHB patients (n=56) received 3 subcutaneous doses of JNJ-3989. CHB cohorts 2b-5b (n=4, e pos or neg, NUC treated or not) received monthly doses of 100, 200, 300 or 400 mg. Cohorts of e pos, NUC naïve and experienced CHB (cohorts 8, 9 respectively, n=4 each) received 300 mg monthly. Loading dose cohorts (all n=4, e pos or e neg, NUC treated or not) received bi-weekly or weekly doses of 100 mg (cohorts 6 and 7) or weekly doses of 200 mg (cohort 10) or 300 mg (cohort 11). Baseline NUC untreated CHB in any cohort receive NUCs from day1, continuing after JNJ-3989 dosing ends. HBsAg results reported are through day 113, 56 days after 3rd monthly dose when available or most recent in patients with data at least 14 days data following 3rd dose.  In total, current HBsAg data is reported for 40 patients and safety for 56. Further data will be available at time of presentation.</a:t>
            </a:r>
            <a:endParaRPr lang="en-GB" sz="800" dirty="0"/>
          </a:p>
          <a:p>
            <a:pPr marL="0" indent="0">
              <a:buNone/>
            </a:pPr>
            <a:endParaRPr lang="en-US" sz="800" b="1" dirty="0"/>
          </a:p>
          <a:p>
            <a:pPr marL="0" indent="0">
              <a:buNone/>
            </a:pPr>
            <a:r>
              <a:rPr lang="en-US" sz="800" b="1" dirty="0"/>
              <a:t>Results:</a:t>
            </a:r>
            <a:r>
              <a:rPr lang="en-US" sz="800" dirty="0"/>
              <a:t> No serious AEs or dropouts have been reported. Injection site AEs (all mild) occurred in ~12% of 171 injections. Mean max log10 declines in HBsAg were: 100 mg 1.9, 200 mg 1.7, 300 mg 1.7 and 400 mg 2.0 logs in cohorts 2b-5b and 2.3 in cohort 8, 2.5 in cohort 9. Giving JNJ-3989 more frequently (cohorts 6, 7, 10, 11) did not increase rate or extent of HBsAg knockdown; duration persisted at least 6 weeks after last dose.  97% (34 of 35) of patients reaching day 85 after first dose have &gt; 1.0 log HBsAg reduction. Of 40 patients with ≥ 14 days follow up after 3rd dose 3 had HBsAg &lt; 100 IU/ml at baseline while currently 32 have achieved HBsAg &lt;100, 14 ≤10, 5 ≤1. Other viral parameters (HBV DNA, RNA, </a:t>
            </a:r>
            <a:r>
              <a:rPr lang="en-US" sz="800" dirty="0" err="1"/>
              <a:t>HBcrAg</a:t>
            </a:r>
            <a:r>
              <a:rPr lang="en-US" sz="800" dirty="0"/>
              <a:t>, </a:t>
            </a:r>
            <a:r>
              <a:rPr lang="en-US" sz="800" dirty="0" err="1"/>
              <a:t>HBeAg</a:t>
            </a:r>
            <a:r>
              <a:rPr lang="en-US" sz="800" dirty="0"/>
              <a:t>) above LLOQ at baseline improved.</a:t>
            </a:r>
            <a:endParaRPr lang="en-GB" sz="800" dirty="0"/>
          </a:p>
          <a:p>
            <a:pPr marL="0" indent="0">
              <a:buNone/>
            </a:pPr>
            <a:endParaRPr lang="en-US" sz="800" b="1" dirty="0"/>
          </a:p>
          <a:p>
            <a:pPr marL="0" indent="0">
              <a:buNone/>
            </a:pPr>
            <a:r>
              <a:rPr lang="en-US" sz="800" b="1" dirty="0"/>
              <a:t>Conclusion:</a:t>
            </a:r>
            <a:r>
              <a:rPr lang="en-US" sz="800" dirty="0"/>
              <a:t> Monthly RNAi reduced all measurable viral products, including HBsAg in e pos and e neg CHB. JNJ-3989 rapidly reduces HBsAg to thresholds associated with improved chances of HBsAg </a:t>
            </a:r>
            <a:r>
              <a:rPr lang="en-US" sz="800" dirty="0" err="1"/>
              <a:t>sero</a:t>
            </a:r>
            <a:r>
              <a:rPr lang="en-US" sz="800" dirty="0"/>
              <a:t>-clearance with characteristics desirable for a cornerstone therapy in finite regimens aimed at HBsAg clearance in CHB. JNJ-3989 has been safe and well tolerated.</a:t>
            </a:r>
            <a:endParaRPr lang="en-GB" sz="800" dirty="0"/>
          </a:p>
          <a:p>
            <a:pPr marL="0" indent="0">
              <a:buNone/>
            </a:pPr>
            <a:endParaRPr lang="en-GB" sz="800"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31</a:t>
            </a:fld>
            <a:endParaRPr lang="en-GB" dirty="0"/>
          </a:p>
        </p:txBody>
      </p:sp>
    </p:spTree>
    <p:extLst>
      <p:ext uri="{BB962C8B-B14F-4D97-AF65-F5344CB8AC3E}">
        <p14:creationId xmlns:p14="http://schemas.microsoft.com/office/powerpoint/2010/main" val="2249796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32</a:t>
            </a:fld>
            <a:endParaRPr lang="en-GB" dirty="0"/>
          </a:p>
        </p:txBody>
      </p:sp>
    </p:spTree>
    <p:extLst>
      <p:ext uri="{BB962C8B-B14F-4D97-AF65-F5344CB8AC3E}">
        <p14:creationId xmlns:p14="http://schemas.microsoft.com/office/powerpoint/2010/main" val="217777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NHS, National Health Service</a:t>
            </a:r>
          </a:p>
          <a:p>
            <a:pPr marL="0" indent="0" defTabSz="966338">
              <a:buNone/>
              <a:defRPr/>
            </a:pPr>
            <a:endParaRPr lang="en-US" sz="800" b="1" i="1" dirty="0"/>
          </a:p>
          <a:p>
            <a:pPr marL="0" indent="0" defTabSz="966338">
              <a:buNone/>
              <a:defRPr/>
            </a:pPr>
            <a:r>
              <a:rPr lang="en-US" sz="800" u="sng" dirty="0"/>
              <a:t>F</a:t>
            </a:r>
            <a:r>
              <a:rPr lang="en-GB" sz="800" u="sng" dirty="0" err="1"/>
              <a:t>ull</a:t>
            </a:r>
            <a:r>
              <a:rPr lang="en-GB" sz="800" u="sng" dirty="0"/>
              <a:t> abstract</a:t>
            </a:r>
          </a:p>
          <a:p>
            <a:pPr marL="0" indent="0" defTabSz="966338">
              <a:buNone/>
              <a:defRPr/>
            </a:pPr>
            <a:endParaRPr lang="en-US" sz="800" b="1" i="1" dirty="0"/>
          </a:p>
          <a:p>
            <a:pPr marL="0" indent="0">
              <a:buNone/>
            </a:pPr>
            <a:r>
              <a:rPr lang="en-US" sz="800" b="1" dirty="0"/>
              <a:t>Mortality and morbidity of hepatitis E in Scotland: A </a:t>
            </a:r>
            <a:r>
              <a:rPr lang="en-US" sz="800" b="1" dirty="0" err="1"/>
              <a:t>multicentre</a:t>
            </a:r>
            <a:r>
              <a:rPr lang="en-US" sz="800" b="1" dirty="0"/>
              <a:t> study</a:t>
            </a:r>
            <a:endParaRPr lang="en-GB" sz="800" dirty="0"/>
          </a:p>
          <a:p>
            <a:pPr marL="0" indent="0">
              <a:buNone/>
            </a:pPr>
            <a:r>
              <a:rPr lang="en-US" sz="800" b="1" dirty="0"/>
              <a:t> </a:t>
            </a:r>
            <a:endParaRPr lang="en-GB" sz="800" dirty="0"/>
          </a:p>
          <a:p>
            <a:pPr marL="0" indent="0">
              <a:buNone/>
            </a:pPr>
            <a:r>
              <a:rPr lang="en-US" sz="800" u="sng" dirty="0"/>
              <a:t>Sebastian Wallace</a:t>
            </a:r>
            <a:r>
              <a:rPr lang="en-US" sz="800" baseline="30000" dirty="0"/>
              <a:t>1</a:t>
            </a:r>
            <a:r>
              <a:rPr lang="de-DE" sz="800" dirty="0"/>
              <a:t>, </a:t>
            </a:r>
            <a:r>
              <a:rPr lang="en-US" sz="800" dirty="0"/>
              <a:t>Rachael Swann</a:t>
            </a:r>
            <a:r>
              <a:rPr lang="en-US" sz="800" baseline="30000" dirty="0"/>
              <a:t>2</a:t>
            </a:r>
            <a:r>
              <a:rPr lang="de-DE" sz="800" dirty="0"/>
              <a:t>, </a:t>
            </a:r>
            <a:r>
              <a:rPr lang="en-US" sz="800" dirty="0"/>
              <a:t>Linda Kemp</a:t>
            </a:r>
            <a:r>
              <a:rPr lang="en-US" sz="800" baseline="30000" dirty="0"/>
              <a:t>3</a:t>
            </a:r>
            <a:r>
              <a:rPr lang="de-DE" sz="800" dirty="0"/>
              <a:t>, </a:t>
            </a:r>
            <a:r>
              <a:rPr lang="en-US" sz="800" dirty="0"/>
              <a:t>Leanne Stratton</a:t>
            </a:r>
            <a:r>
              <a:rPr lang="en-US" sz="800" baseline="30000" dirty="0"/>
              <a:t>4</a:t>
            </a:r>
            <a:r>
              <a:rPr lang="de-DE" sz="800" dirty="0"/>
              <a:t>, </a:t>
            </a:r>
            <a:r>
              <a:rPr lang="en-US" sz="800" dirty="0" err="1"/>
              <a:t>Mhairi</a:t>
            </a:r>
            <a:r>
              <a:rPr lang="en-US" sz="800" dirty="0"/>
              <a:t> Donnelly</a:t>
            </a:r>
            <a:r>
              <a:rPr lang="en-US" sz="800" baseline="30000" dirty="0"/>
              <a:t>4</a:t>
            </a:r>
            <a:r>
              <a:rPr lang="de-DE" sz="800" dirty="0"/>
              <a:t>, </a:t>
            </a:r>
            <a:r>
              <a:rPr lang="en-US" sz="800" dirty="0"/>
              <a:t>Aimee Murray</a:t>
            </a:r>
            <a:r>
              <a:rPr lang="en-US" sz="800" baseline="30000" dirty="0"/>
              <a:t>2</a:t>
            </a:r>
            <a:r>
              <a:rPr lang="de-DE" sz="800" dirty="0"/>
              <a:t>, </a:t>
            </a:r>
            <a:r>
              <a:rPr lang="en-US" sz="800" dirty="0"/>
              <a:t>Johannes Spoor</a:t>
            </a:r>
            <a:r>
              <a:rPr lang="en-US" sz="800" baseline="30000" dirty="0"/>
              <a:t>2</a:t>
            </a:r>
            <a:r>
              <a:rPr lang="de-DE" sz="800" dirty="0"/>
              <a:t>, </a:t>
            </a:r>
            <a:r>
              <a:rPr lang="en-US" sz="800" dirty="0"/>
              <a:t>Michael Miller</a:t>
            </a:r>
            <a:r>
              <a:rPr lang="en-US" sz="800" baseline="30000" dirty="0"/>
              <a:t>3</a:t>
            </a:r>
            <a:r>
              <a:rPr lang="de-DE" sz="800" dirty="0"/>
              <a:t>, </a:t>
            </a:r>
            <a:r>
              <a:rPr lang="en-US" sz="800" dirty="0"/>
              <a:t>Harry Dalton</a:t>
            </a:r>
            <a:r>
              <a:rPr lang="en-US" sz="800" baseline="30000" dirty="0"/>
              <a:t>5</a:t>
            </a:r>
            <a:r>
              <a:rPr lang="de-DE" sz="800" dirty="0"/>
              <a:t>, </a:t>
            </a:r>
            <a:r>
              <a:rPr lang="en-US" sz="800" dirty="0"/>
              <a:t>Kenneth J. Simpson</a:t>
            </a:r>
            <a:r>
              <a:rPr lang="en-US" sz="800" baseline="30000" dirty="0"/>
              <a:t>4</a:t>
            </a:r>
            <a:r>
              <a:rPr lang="de-DE" sz="800" dirty="0"/>
              <a:t>, </a:t>
            </a:r>
            <a:r>
              <a:rPr lang="en-US" sz="800" dirty="0"/>
              <a:t>Adrian Stanley</a:t>
            </a:r>
            <a:r>
              <a:rPr lang="en-US" sz="800" baseline="30000" dirty="0"/>
              <a:t>2</a:t>
            </a:r>
            <a:r>
              <a:rPr lang="de-DE" sz="800" dirty="0"/>
              <a:t>, </a:t>
            </a:r>
            <a:r>
              <a:rPr lang="en-US" sz="800" dirty="0"/>
              <a:t>Andrew Fraser</a:t>
            </a:r>
            <a:r>
              <a:rPr lang="en-US" sz="800" baseline="30000" dirty="0"/>
              <a:t>1</a:t>
            </a:r>
            <a:endParaRPr lang="en-GB" sz="800" dirty="0"/>
          </a:p>
          <a:p>
            <a:pPr marL="0" indent="0">
              <a:buNone/>
            </a:pPr>
            <a:r>
              <a:rPr lang="en-US" sz="800" i="1" baseline="30000" dirty="0"/>
              <a:t>1</a:t>
            </a:r>
            <a:r>
              <a:rPr lang="en-US" sz="800" i="1" dirty="0"/>
              <a:t>NHS Grampian, Gastroenterology, Aberdeen, United Kingdom</a:t>
            </a:r>
            <a:r>
              <a:rPr lang="de-DE" sz="800" dirty="0"/>
              <a:t>; </a:t>
            </a:r>
            <a:r>
              <a:rPr lang="en-US" sz="800" i="1" baseline="30000" dirty="0"/>
              <a:t>2</a:t>
            </a:r>
            <a:r>
              <a:rPr lang="en-US" sz="800" i="1" dirty="0"/>
              <a:t>N H S Greater Glasgow &amp; Clyde, Gastroenterology, Glasgow, United Kingdom</a:t>
            </a:r>
            <a:r>
              <a:rPr lang="de-DE" sz="800" dirty="0"/>
              <a:t>; </a:t>
            </a:r>
            <a:r>
              <a:rPr lang="en-US" sz="800" i="1" baseline="30000" dirty="0"/>
              <a:t>3</a:t>
            </a:r>
            <a:r>
              <a:rPr lang="en-US" sz="800" i="1" dirty="0"/>
              <a:t>NHS </a:t>
            </a:r>
            <a:r>
              <a:rPr lang="en-US" sz="800" i="1" dirty="0" err="1"/>
              <a:t>Tayside</a:t>
            </a:r>
            <a:r>
              <a:rPr lang="en-US" sz="800" i="1" dirty="0"/>
              <a:t>, Gastroenterology, Dundee, United Kingdom</a:t>
            </a:r>
            <a:r>
              <a:rPr lang="de-DE" sz="800" dirty="0"/>
              <a:t>; </a:t>
            </a:r>
            <a:r>
              <a:rPr lang="en-US" sz="800" i="1" baseline="30000" dirty="0"/>
              <a:t>4</a:t>
            </a:r>
            <a:r>
              <a:rPr lang="en-US" sz="800" i="1" dirty="0"/>
              <a:t>NHS Lothian, Gastroenterology, Edinburgh, United Kingdom</a:t>
            </a:r>
            <a:r>
              <a:rPr lang="de-DE" sz="800" dirty="0"/>
              <a:t>; </a:t>
            </a:r>
            <a:r>
              <a:rPr lang="en-US" sz="800" i="1" baseline="30000" dirty="0"/>
              <a:t>5</a:t>
            </a:r>
            <a:r>
              <a:rPr lang="en-US" sz="800" i="1" dirty="0"/>
              <a:t>Royal Cornwall Hospital, Gastroenterology (retired), Truro, United Kingdom</a:t>
            </a:r>
            <a:endParaRPr lang="en-GB" sz="800" dirty="0"/>
          </a:p>
          <a:p>
            <a:pPr marL="0" indent="0">
              <a:buNone/>
            </a:pPr>
            <a:r>
              <a:rPr lang="en-US" sz="800" dirty="0"/>
              <a:t> </a:t>
            </a:r>
            <a:endParaRPr lang="en-GB" sz="800" dirty="0"/>
          </a:p>
          <a:p>
            <a:pPr marL="0" indent="0">
              <a:buNone/>
            </a:pPr>
            <a:r>
              <a:rPr lang="en-US" sz="800" dirty="0"/>
              <a:t> </a:t>
            </a:r>
            <a:endParaRPr lang="en-GB" sz="800" dirty="0"/>
          </a:p>
          <a:p>
            <a:pPr marL="0" indent="0">
              <a:buNone/>
            </a:pPr>
            <a:r>
              <a:rPr lang="en-US" sz="800" b="1" dirty="0"/>
              <a:t>Background and Aims: </a:t>
            </a:r>
            <a:r>
              <a:rPr lang="en-GB" sz="800" dirty="0"/>
              <a:t>In the past decade Hepatitis E virus (HEV) infection has become the most common acute viral hepatitis in Scotland. Little is known about the burden of morbidity and mortality, which can be high in chronic liver disease and Immunosuppressed patients. Infection is also associated with nerve and kidney injury. The study aims to record the morbidity and mortality for all cases of HEV in four Scottish health boards.</a:t>
            </a:r>
          </a:p>
          <a:p>
            <a:pPr marL="0" indent="0">
              <a:buNone/>
            </a:pPr>
            <a:r>
              <a:rPr lang="en-US" sz="800" dirty="0"/>
              <a:t> </a:t>
            </a:r>
            <a:endParaRPr lang="en-GB" sz="800" dirty="0"/>
          </a:p>
          <a:p>
            <a:pPr marL="0" indent="0">
              <a:buNone/>
            </a:pPr>
            <a:r>
              <a:rPr lang="en-US" sz="800" b="1" dirty="0"/>
              <a:t>Method: </a:t>
            </a:r>
            <a:r>
              <a:rPr lang="en-GB" sz="800" dirty="0"/>
              <a:t>Demographic, clinical and laboratory data were collected retrospectively from all cases of HEV reported to virology departments within NHS Greater Glasgow and Clyde, NHS Grampian, NHS Tayside and NHS Lothian. Hospital records were reviewed by clinicians working within each hospital. Data was anonymised at hospital level.</a:t>
            </a:r>
          </a:p>
          <a:p>
            <a:pPr marL="0" indent="0">
              <a:buNone/>
            </a:pPr>
            <a:r>
              <a:rPr lang="en-US" sz="800" dirty="0"/>
              <a:t> </a:t>
            </a:r>
            <a:endParaRPr lang="en-GB" sz="800" dirty="0"/>
          </a:p>
          <a:p>
            <a:pPr marL="0" indent="0">
              <a:buNone/>
            </a:pPr>
            <a:r>
              <a:rPr lang="en-US" sz="800" b="1" dirty="0"/>
              <a:t>Results:</a:t>
            </a:r>
            <a:r>
              <a:rPr lang="en-US" sz="800" dirty="0"/>
              <a:t> </a:t>
            </a:r>
            <a:r>
              <a:rPr lang="en-GB" sz="800" dirty="0"/>
              <a:t>A complete, five-year dataset was obtained from Glasgow (n=187) and Grampian (n=96) between January 2013 and January 2018, further cases were included from Tayside (n=72) and Lothian (n=16) with data collection ongoing (n=371, Mean age of 60yrs, 63% male). 41 (11.1%) cases had cirrhosis and 86 (23.2%) had diabetes. HEV infection affected 13 transplant patients in a total of 58 immunosuppressed cases (15.6%). </a:t>
            </a:r>
          </a:p>
          <a:p>
            <a:pPr marL="0" indent="0">
              <a:buNone/>
            </a:pPr>
            <a:r>
              <a:rPr lang="en-GB" sz="800" dirty="0"/>
              <a:t>242 (65%) patients required admission, totalling 2255 inpatient-bed-days (median stay 3 days). 13 (3.5%) HEV related deaths were recorded, 10 with pre-existing liver disease and 3 with immunosuppression. 21 (5.7%) patients required admission to critical care. 27 (7.3%) patients developed acute, acute-on-chronic or decompensated liver failure with 2 requiring transplantation.</a:t>
            </a:r>
          </a:p>
          <a:p>
            <a:pPr marL="0" indent="0">
              <a:buNone/>
            </a:pPr>
            <a:r>
              <a:rPr lang="en-GB" sz="800" dirty="0"/>
              <a:t>35 (9.4%) reported neurological symptoms with 8 developing neuralgic amyotrophy, 6 Guillain-Barré, and 2 encephalitis. 36 (9.7%) patients had a documented Acute Kidney Injury. 14 (3.8%) cases were documented as chronic HEV,12 received Ribavirin therapy.</a:t>
            </a:r>
          </a:p>
          <a:p>
            <a:pPr marL="0" indent="0">
              <a:buNone/>
            </a:pPr>
            <a:endParaRPr lang="en-GB" sz="800" dirty="0"/>
          </a:p>
          <a:p>
            <a:pPr marL="0" indent="0">
              <a:buNone/>
            </a:pPr>
            <a:r>
              <a:rPr lang="en-US" sz="800" b="1" dirty="0"/>
              <a:t>Conclusion:</a:t>
            </a:r>
            <a:r>
              <a:rPr lang="en-US" sz="800" dirty="0"/>
              <a:t> </a:t>
            </a:r>
            <a:r>
              <a:rPr lang="en-GB" sz="800" dirty="0"/>
              <a:t>Locally-acquired HEV causes a significant burden of disease, with a high number of inpatient days and a risk of organ failure or death. Cirrhosis, diabetes and immunosuppression are associated with symptomatic infection. Neurological and renal complications occur in a minority.</a:t>
            </a:r>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33</a:t>
            </a:fld>
            <a:endParaRPr lang="en-GB">
              <a:solidFill>
                <a:prstClr val="black"/>
              </a:solidFill>
            </a:endParaRPr>
          </a:p>
        </p:txBody>
      </p:sp>
    </p:spTree>
    <p:extLst>
      <p:ext uri="{BB962C8B-B14F-4D97-AF65-F5344CB8AC3E}">
        <p14:creationId xmlns:p14="http://schemas.microsoft.com/office/powerpoint/2010/main" val="2239330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ACLF, acute-on-chronic liver failure</a:t>
            </a:r>
          </a:p>
          <a:p>
            <a:pPr marL="0" indent="0" defTabSz="966338">
              <a:buNone/>
              <a:defRPr/>
            </a:pPr>
            <a:endParaRPr lang="en-US" sz="800" b="1" i="1" dirty="0"/>
          </a:p>
          <a:p>
            <a:pPr marL="0" indent="0" defTabSz="966338">
              <a:buNone/>
              <a:defRPr/>
            </a:pPr>
            <a:r>
              <a:rPr lang="en-US" sz="800" u="sng" dirty="0"/>
              <a:t>F</a:t>
            </a:r>
            <a:r>
              <a:rPr lang="en-GB" sz="800" u="sng" dirty="0" err="1"/>
              <a:t>ull</a:t>
            </a:r>
            <a:r>
              <a:rPr lang="en-GB" sz="800" u="sng" dirty="0"/>
              <a:t> abstract</a:t>
            </a:r>
          </a:p>
          <a:p>
            <a:pPr marL="0" indent="0" defTabSz="966338">
              <a:buNone/>
              <a:defRPr/>
            </a:pPr>
            <a:endParaRPr lang="en-US" sz="800" b="1" i="1" dirty="0"/>
          </a:p>
          <a:p>
            <a:pPr marL="0" indent="0">
              <a:buNone/>
            </a:pPr>
            <a:r>
              <a:rPr lang="en-US" sz="800" b="1" dirty="0"/>
              <a:t>Mortality and morbidity of hepatitis E in Scotland: A </a:t>
            </a:r>
            <a:r>
              <a:rPr lang="en-US" sz="800" b="1" dirty="0" err="1"/>
              <a:t>multicentre</a:t>
            </a:r>
            <a:r>
              <a:rPr lang="en-US" sz="800" b="1" dirty="0"/>
              <a:t> study</a:t>
            </a:r>
            <a:endParaRPr lang="en-GB" sz="800" dirty="0"/>
          </a:p>
          <a:p>
            <a:pPr marL="0" indent="0">
              <a:buNone/>
            </a:pPr>
            <a:r>
              <a:rPr lang="en-US" sz="800" b="1" dirty="0"/>
              <a:t> </a:t>
            </a:r>
            <a:endParaRPr lang="en-GB" sz="800" dirty="0"/>
          </a:p>
          <a:p>
            <a:pPr marL="0" indent="0">
              <a:buNone/>
            </a:pPr>
            <a:r>
              <a:rPr lang="en-US" sz="800" u="sng" dirty="0"/>
              <a:t>Sebastian Wallace</a:t>
            </a:r>
            <a:r>
              <a:rPr lang="en-US" sz="800" baseline="30000" dirty="0"/>
              <a:t>1</a:t>
            </a:r>
            <a:r>
              <a:rPr lang="de-DE" sz="800" dirty="0"/>
              <a:t>, </a:t>
            </a:r>
            <a:r>
              <a:rPr lang="en-US" sz="800" dirty="0"/>
              <a:t>Rachael Swann</a:t>
            </a:r>
            <a:r>
              <a:rPr lang="en-US" sz="800" baseline="30000" dirty="0"/>
              <a:t>2</a:t>
            </a:r>
            <a:r>
              <a:rPr lang="de-DE" sz="800" dirty="0"/>
              <a:t>, </a:t>
            </a:r>
            <a:r>
              <a:rPr lang="en-US" sz="800" dirty="0"/>
              <a:t>Linda Kemp</a:t>
            </a:r>
            <a:r>
              <a:rPr lang="en-US" sz="800" baseline="30000" dirty="0"/>
              <a:t>3</a:t>
            </a:r>
            <a:r>
              <a:rPr lang="de-DE" sz="800" dirty="0"/>
              <a:t>, </a:t>
            </a:r>
            <a:r>
              <a:rPr lang="en-US" sz="800" dirty="0"/>
              <a:t>Leanne Stratton</a:t>
            </a:r>
            <a:r>
              <a:rPr lang="en-US" sz="800" baseline="30000" dirty="0"/>
              <a:t>4</a:t>
            </a:r>
            <a:r>
              <a:rPr lang="de-DE" sz="800" dirty="0"/>
              <a:t>, </a:t>
            </a:r>
            <a:r>
              <a:rPr lang="en-US" sz="800" dirty="0" err="1"/>
              <a:t>Mhairi</a:t>
            </a:r>
            <a:r>
              <a:rPr lang="en-US" sz="800" dirty="0"/>
              <a:t> Donnelly</a:t>
            </a:r>
            <a:r>
              <a:rPr lang="en-US" sz="800" baseline="30000" dirty="0"/>
              <a:t>4</a:t>
            </a:r>
            <a:r>
              <a:rPr lang="de-DE" sz="800" dirty="0"/>
              <a:t>, </a:t>
            </a:r>
            <a:r>
              <a:rPr lang="en-US" sz="800" dirty="0"/>
              <a:t>Aimee Murray</a:t>
            </a:r>
            <a:r>
              <a:rPr lang="en-US" sz="800" baseline="30000" dirty="0"/>
              <a:t>2</a:t>
            </a:r>
            <a:r>
              <a:rPr lang="de-DE" sz="800" dirty="0"/>
              <a:t>, </a:t>
            </a:r>
            <a:r>
              <a:rPr lang="en-US" sz="800" dirty="0"/>
              <a:t>Johannes Spoor</a:t>
            </a:r>
            <a:r>
              <a:rPr lang="en-US" sz="800" baseline="30000" dirty="0"/>
              <a:t>2</a:t>
            </a:r>
            <a:r>
              <a:rPr lang="de-DE" sz="800" dirty="0"/>
              <a:t>, </a:t>
            </a:r>
            <a:r>
              <a:rPr lang="en-US" sz="800" dirty="0"/>
              <a:t>Michael Miller</a:t>
            </a:r>
            <a:r>
              <a:rPr lang="en-US" sz="800" baseline="30000" dirty="0"/>
              <a:t>3</a:t>
            </a:r>
            <a:r>
              <a:rPr lang="de-DE" sz="800" dirty="0"/>
              <a:t>, </a:t>
            </a:r>
            <a:r>
              <a:rPr lang="en-US" sz="800" dirty="0"/>
              <a:t>Harry Dalton</a:t>
            </a:r>
            <a:r>
              <a:rPr lang="en-US" sz="800" baseline="30000" dirty="0"/>
              <a:t>5</a:t>
            </a:r>
            <a:r>
              <a:rPr lang="de-DE" sz="800" dirty="0"/>
              <a:t>, </a:t>
            </a:r>
            <a:r>
              <a:rPr lang="en-US" sz="800" dirty="0"/>
              <a:t>Kenneth J. Simpson</a:t>
            </a:r>
            <a:r>
              <a:rPr lang="en-US" sz="800" baseline="30000" dirty="0"/>
              <a:t>4</a:t>
            </a:r>
            <a:r>
              <a:rPr lang="de-DE" sz="800" dirty="0"/>
              <a:t>, </a:t>
            </a:r>
            <a:r>
              <a:rPr lang="en-US" sz="800" dirty="0"/>
              <a:t>Adrian Stanley</a:t>
            </a:r>
            <a:r>
              <a:rPr lang="en-US" sz="800" baseline="30000" dirty="0"/>
              <a:t>2</a:t>
            </a:r>
            <a:r>
              <a:rPr lang="de-DE" sz="800" dirty="0"/>
              <a:t>, </a:t>
            </a:r>
            <a:r>
              <a:rPr lang="en-US" sz="800" dirty="0"/>
              <a:t>Andrew Fraser</a:t>
            </a:r>
            <a:r>
              <a:rPr lang="en-US" sz="800" baseline="30000" dirty="0"/>
              <a:t>1</a:t>
            </a:r>
            <a:endParaRPr lang="en-GB" sz="800" dirty="0"/>
          </a:p>
          <a:p>
            <a:pPr marL="0" indent="0">
              <a:buNone/>
            </a:pPr>
            <a:r>
              <a:rPr lang="en-US" sz="800" i="1" baseline="30000" dirty="0"/>
              <a:t>1</a:t>
            </a:r>
            <a:r>
              <a:rPr lang="en-US" sz="800" i="1" dirty="0"/>
              <a:t>NHS Grampian, Gastroenterology, Aberdeen, United Kingdom</a:t>
            </a:r>
            <a:r>
              <a:rPr lang="de-DE" sz="800" dirty="0"/>
              <a:t>; </a:t>
            </a:r>
            <a:r>
              <a:rPr lang="en-US" sz="800" i="1" baseline="30000" dirty="0"/>
              <a:t>2</a:t>
            </a:r>
            <a:r>
              <a:rPr lang="en-US" sz="800" i="1" dirty="0"/>
              <a:t>N H S Greater Glasgow &amp; Clyde, Gastroenterology, Glasgow, United Kingdom</a:t>
            </a:r>
            <a:r>
              <a:rPr lang="de-DE" sz="800" dirty="0"/>
              <a:t>; </a:t>
            </a:r>
            <a:r>
              <a:rPr lang="en-US" sz="800" i="1" baseline="30000" dirty="0"/>
              <a:t>3</a:t>
            </a:r>
            <a:r>
              <a:rPr lang="en-US" sz="800" i="1" dirty="0"/>
              <a:t>NHS </a:t>
            </a:r>
            <a:r>
              <a:rPr lang="en-US" sz="800" i="1" dirty="0" err="1"/>
              <a:t>Tayside</a:t>
            </a:r>
            <a:r>
              <a:rPr lang="en-US" sz="800" i="1" dirty="0"/>
              <a:t>, Gastroenterology, Dundee, United Kingdom</a:t>
            </a:r>
            <a:r>
              <a:rPr lang="de-DE" sz="800" dirty="0"/>
              <a:t>; </a:t>
            </a:r>
            <a:r>
              <a:rPr lang="en-US" sz="800" i="1" baseline="30000" dirty="0"/>
              <a:t>4</a:t>
            </a:r>
            <a:r>
              <a:rPr lang="en-US" sz="800" i="1" dirty="0"/>
              <a:t>NHS Lothian, Gastroenterology, Edinburgh, United Kingdom</a:t>
            </a:r>
            <a:r>
              <a:rPr lang="de-DE" sz="800" dirty="0"/>
              <a:t>; </a:t>
            </a:r>
            <a:r>
              <a:rPr lang="en-US" sz="800" i="1" baseline="30000" dirty="0"/>
              <a:t>5</a:t>
            </a:r>
            <a:r>
              <a:rPr lang="en-US" sz="800" i="1" dirty="0"/>
              <a:t>Royal Cornwall Hospital, Gastroenterology (retired), Truro, United Kingdom</a:t>
            </a:r>
            <a:endParaRPr lang="en-GB" sz="800" dirty="0"/>
          </a:p>
          <a:p>
            <a:pPr marL="0" indent="0">
              <a:buNone/>
            </a:pPr>
            <a:r>
              <a:rPr lang="en-US" sz="800" dirty="0"/>
              <a:t> </a:t>
            </a:r>
            <a:endParaRPr lang="en-GB" sz="800" dirty="0"/>
          </a:p>
          <a:p>
            <a:pPr marL="0" indent="0">
              <a:buNone/>
            </a:pPr>
            <a:r>
              <a:rPr lang="en-US" sz="800" dirty="0"/>
              <a:t> </a:t>
            </a:r>
            <a:endParaRPr lang="en-GB" sz="800" dirty="0"/>
          </a:p>
          <a:p>
            <a:pPr marL="0" indent="0">
              <a:buNone/>
            </a:pPr>
            <a:r>
              <a:rPr lang="en-US" sz="800" b="1" dirty="0"/>
              <a:t>Background and Aims: </a:t>
            </a:r>
            <a:r>
              <a:rPr lang="en-GB" sz="800" dirty="0"/>
              <a:t>In the past decade Hepatitis E virus (HEV) infection has become the most common acute viral hepatitis in Scotland. Little is known about the burden of morbidity and mortality, which can be high in chronic liver disease and Immunosuppressed patients. Infection is also associated with nerve and kidney injury. The study aims to record the morbidity and mortality for all cases of HEV in four Scottish health boards.</a:t>
            </a:r>
          </a:p>
          <a:p>
            <a:pPr marL="0" indent="0">
              <a:buNone/>
            </a:pPr>
            <a:r>
              <a:rPr lang="en-US" sz="800" dirty="0"/>
              <a:t> </a:t>
            </a:r>
            <a:endParaRPr lang="en-GB" sz="800" dirty="0"/>
          </a:p>
          <a:p>
            <a:pPr marL="0" indent="0">
              <a:buNone/>
            </a:pPr>
            <a:r>
              <a:rPr lang="en-US" sz="800" b="1" dirty="0"/>
              <a:t>Method: </a:t>
            </a:r>
            <a:r>
              <a:rPr lang="en-GB" sz="800" dirty="0"/>
              <a:t>Demographic, clinical and laboratory data were collected retrospectively from all cases of HEV reported to virology departments within NHS Greater Glasgow and Clyde, NHS Grampian, NHS Tayside and NHS Lothian. Hospital records were reviewed by clinicians working within each hospital. Data was anonymised at hospital level.</a:t>
            </a:r>
          </a:p>
          <a:p>
            <a:pPr marL="0" indent="0">
              <a:buNone/>
            </a:pPr>
            <a:r>
              <a:rPr lang="en-US" sz="800" dirty="0"/>
              <a:t> </a:t>
            </a:r>
            <a:endParaRPr lang="en-GB" sz="800" dirty="0"/>
          </a:p>
          <a:p>
            <a:pPr marL="0" indent="0">
              <a:buNone/>
            </a:pPr>
            <a:r>
              <a:rPr lang="en-US" sz="800" b="1" dirty="0"/>
              <a:t>Results:</a:t>
            </a:r>
            <a:r>
              <a:rPr lang="en-US" sz="800" dirty="0"/>
              <a:t> </a:t>
            </a:r>
            <a:r>
              <a:rPr lang="en-GB" sz="800" dirty="0"/>
              <a:t>A complete, five-year dataset was obtained from Glasgow (n=187) and Grampian (n=96) between January 2013 and January 2018, further cases were included from Tayside (n=72) and Lothian (n=16) with data collection ongoing (n=371, Mean age of 60yrs, 63% male). 41 (11.1%) cases had cirrhosis and 86 (23.2%) had diabetes. HEV infection affected 13 transplant patients in a total of 58 immunosuppressed cases (15.6%). </a:t>
            </a:r>
          </a:p>
          <a:p>
            <a:pPr marL="0" indent="0">
              <a:buNone/>
            </a:pPr>
            <a:r>
              <a:rPr lang="en-GB" sz="800" dirty="0"/>
              <a:t>242 (65%) patients required admission, totalling 2255 inpatient-bed-days (median stay 3 days). 13 (3.5%) HEV related deaths were recorded, 10 with pre-existing liver disease and 3 with immunosuppression. 21 (5.7%) patients required admission to critical care. 27 (7.3%) patients developed acute, acute-on-chronic or decompensated liver failure with 2 requiring transplantation.</a:t>
            </a:r>
          </a:p>
          <a:p>
            <a:pPr marL="0" indent="0">
              <a:buNone/>
            </a:pPr>
            <a:r>
              <a:rPr lang="en-GB" sz="800" dirty="0"/>
              <a:t>35 (9.4%) reported neurological symptoms with 8 developing neuralgic amyotrophy, 6 Guillain-Barré, and 2 encephalitis. 36 (9.7%) patients had a documented Acute Kidney Injury. 14 (3.8%) cases were documented as chronic HEV,12 received Ribavirin therapy.</a:t>
            </a:r>
          </a:p>
          <a:p>
            <a:pPr marL="0" indent="0">
              <a:buNone/>
            </a:pPr>
            <a:endParaRPr lang="en-GB" sz="800" dirty="0"/>
          </a:p>
          <a:p>
            <a:pPr marL="0" indent="0">
              <a:buNone/>
            </a:pPr>
            <a:r>
              <a:rPr lang="en-US" sz="800" b="1" dirty="0"/>
              <a:t>Conclusion:</a:t>
            </a:r>
            <a:r>
              <a:rPr lang="en-US" sz="800" dirty="0"/>
              <a:t> </a:t>
            </a:r>
            <a:r>
              <a:rPr lang="en-GB" sz="800" dirty="0"/>
              <a:t>Locally-acquired HEV causes a significant burden of disease, with a high number of inpatient days and a risk of organ failure or death. Cirrhosis, diabetes and immunosuppression are associated with symptomatic infection. Neurological and renal complications occur in a minority.</a:t>
            </a:r>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34</a:t>
            </a:fld>
            <a:endParaRPr lang="en-GB">
              <a:solidFill>
                <a:prstClr val="black"/>
              </a:solidFill>
            </a:endParaRPr>
          </a:p>
        </p:txBody>
      </p:sp>
    </p:spTree>
    <p:extLst>
      <p:ext uri="{BB962C8B-B14F-4D97-AF65-F5344CB8AC3E}">
        <p14:creationId xmlns:p14="http://schemas.microsoft.com/office/powerpoint/2010/main" val="4273617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35</a:t>
            </a:fld>
            <a:endParaRPr lang="en-GB" dirty="0"/>
          </a:p>
        </p:txBody>
      </p:sp>
    </p:spTree>
    <p:extLst>
      <p:ext uri="{BB962C8B-B14F-4D97-AF65-F5344CB8AC3E}">
        <p14:creationId xmlns:p14="http://schemas.microsoft.com/office/powerpoint/2010/main" val="1486229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ALT, alanine aminotransferase; BL, baseline; </a:t>
            </a:r>
            <a:r>
              <a:rPr lang="en-GB" sz="800" i="1" dirty="0" err="1"/>
              <a:t>cHEV</a:t>
            </a:r>
            <a:r>
              <a:rPr lang="en-GB" sz="800" i="1" dirty="0"/>
              <a:t>, chronic hepatitis E infection; QD, once daily; RBV, ribavirin; SOF, sofosbuvir</a:t>
            </a:r>
          </a:p>
          <a:p>
            <a:pPr marL="0" indent="0" defTabSz="966338">
              <a:buNone/>
              <a:defRPr/>
            </a:pPr>
            <a:endParaRPr lang="en-US" sz="800" b="1" i="1" dirty="0"/>
          </a:p>
          <a:p>
            <a:pPr marL="0" indent="0" defTabSz="966338">
              <a:buNone/>
              <a:defRPr/>
            </a:pPr>
            <a:r>
              <a:rPr lang="en-US" sz="800" u="sng" dirty="0"/>
              <a:t>Full abstract</a:t>
            </a:r>
          </a:p>
          <a:p>
            <a:pPr marL="0" indent="0" defTabSz="966338">
              <a:buNone/>
              <a:defRPr/>
            </a:pPr>
            <a:endParaRPr lang="en-US" sz="800" dirty="0"/>
          </a:p>
          <a:p>
            <a:pPr marL="0" indent="0">
              <a:buNone/>
            </a:pPr>
            <a:r>
              <a:rPr lang="en-GB" sz="800" b="1" dirty="0"/>
              <a:t>Efficacy and safety of sofosbuvir monotherapy in patients with chronic hepatitis E – The </a:t>
            </a:r>
            <a:r>
              <a:rPr lang="en-GB" sz="800" b="1" dirty="0" err="1"/>
              <a:t>HepNet</a:t>
            </a:r>
            <a:r>
              <a:rPr lang="en-GB" sz="800" b="1" dirty="0"/>
              <a:t> </a:t>
            </a:r>
            <a:r>
              <a:rPr lang="en-GB" sz="800" b="1" dirty="0" err="1"/>
              <a:t>SofE</a:t>
            </a:r>
            <a:r>
              <a:rPr lang="en-GB" sz="800" b="1" dirty="0"/>
              <a:t> pilot study</a:t>
            </a:r>
            <a:r>
              <a:rPr lang="en-US" sz="800" b="1" dirty="0"/>
              <a:t> </a:t>
            </a:r>
          </a:p>
          <a:p>
            <a:pPr marL="0" indent="0">
              <a:buNone/>
            </a:pPr>
            <a:endParaRPr lang="en-GB" sz="800" dirty="0"/>
          </a:p>
          <a:p>
            <a:pPr marL="0" indent="0">
              <a:buNone/>
            </a:pPr>
            <a:r>
              <a:rPr lang="en-GB" sz="800" u="sng" dirty="0"/>
              <a:t>Markus </a:t>
            </a:r>
            <a:r>
              <a:rPr lang="en-GB" sz="800" u="sng" dirty="0" err="1"/>
              <a:t>Cornberg</a:t>
            </a:r>
            <a:r>
              <a:rPr lang="en-GB" sz="800" dirty="0"/>
              <a:t>, Sven </a:t>
            </a:r>
            <a:r>
              <a:rPr lang="en-GB" sz="800" dirty="0" err="1"/>
              <a:t>Pischke</a:t>
            </a:r>
            <a:r>
              <a:rPr lang="en-GB" sz="800" dirty="0"/>
              <a:t>, Tobias Müller, Patrick Behrendt, Felix </a:t>
            </a:r>
            <a:r>
              <a:rPr lang="en-GB" sz="800" dirty="0" err="1"/>
              <a:t>Piecha</a:t>
            </a:r>
            <a:r>
              <a:rPr lang="en-GB" sz="800" dirty="0"/>
              <a:t>, Julia </a:t>
            </a:r>
            <a:r>
              <a:rPr lang="en-GB" sz="800" dirty="0" err="1"/>
              <a:t>Benckert</a:t>
            </a:r>
            <a:r>
              <a:rPr lang="en-GB" sz="800" dirty="0"/>
              <a:t>, Andrea Smith, Armin Koch, Ansgar Lohse, Svenja </a:t>
            </a:r>
            <a:r>
              <a:rPr lang="en-GB" sz="800" dirty="0" err="1"/>
              <a:t>Hardtke</a:t>
            </a:r>
            <a:r>
              <a:rPr lang="en-GB" sz="800" dirty="0"/>
              <a:t>, Michael P. </a:t>
            </a:r>
            <a:r>
              <a:rPr lang="en-GB" sz="800" dirty="0" err="1"/>
              <a:t>Manns</a:t>
            </a:r>
            <a:r>
              <a:rPr lang="en-GB" sz="800" dirty="0"/>
              <a:t>, Heiner </a:t>
            </a:r>
            <a:r>
              <a:rPr lang="en-GB" sz="800" dirty="0" err="1"/>
              <a:t>Wedemeyer</a:t>
            </a:r>
            <a:r>
              <a:rPr lang="en-GB" sz="800" dirty="0"/>
              <a:t> 	</a:t>
            </a:r>
          </a:p>
          <a:p>
            <a:pPr marL="0" indent="0">
              <a:buNone/>
            </a:pPr>
            <a:r>
              <a:rPr lang="en-US" sz="800" dirty="0"/>
              <a:t> </a:t>
            </a:r>
            <a:endParaRPr lang="en-GB" sz="800" dirty="0"/>
          </a:p>
          <a:p>
            <a:pPr marL="0" indent="0">
              <a:buNone/>
            </a:pPr>
            <a:r>
              <a:rPr lang="en-GB" sz="800" b="1" dirty="0"/>
              <a:t>Background and Aims: </a:t>
            </a:r>
            <a:endParaRPr lang="en-GB" sz="800" dirty="0"/>
          </a:p>
          <a:p>
            <a:pPr marL="0" indent="0">
              <a:buNone/>
            </a:pPr>
            <a:r>
              <a:rPr lang="en-GB" sz="800" dirty="0"/>
              <a:t>Chronic hepatitis E virus infection (</a:t>
            </a:r>
            <a:r>
              <a:rPr lang="en-GB" sz="800" dirty="0" err="1"/>
              <a:t>cHEV</a:t>
            </a:r>
            <a:r>
              <a:rPr lang="en-GB" sz="800" dirty="0"/>
              <a:t>) is an emerging problem in immunocompromised patients. Treatment is limited to ribavirin (RBV) but many patients cannot be treated because of contraindications. Thus, there is an unmet need for new antiviral therapies. </a:t>
            </a:r>
            <a:r>
              <a:rPr lang="en-GB" sz="800" i="1" dirty="0"/>
              <a:t>In vitro </a:t>
            </a:r>
            <a:r>
              <a:rPr lang="en-GB" sz="800" dirty="0"/>
              <a:t>studies have shown that the HCV polymerase inhibitor sofosbuvir (SOF) inhibits the HEV replication, however case reports on the use of SOF in </a:t>
            </a:r>
            <a:r>
              <a:rPr lang="en-GB" sz="800" dirty="0" err="1"/>
              <a:t>cHEV</a:t>
            </a:r>
            <a:r>
              <a:rPr lang="en-GB" sz="800" dirty="0"/>
              <a:t> patients showed conflicting results. </a:t>
            </a:r>
          </a:p>
          <a:p>
            <a:pPr marL="0" indent="0">
              <a:buNone/>
            </a:pPr>
            <a:endParaRPr lang="en-GB" sz="800" dirty="0"/>
          </a:p>
          <a:p>
            <a:pPr marL="0" indent="0">
              <a:buNone/>
            </a:pPr>
            <a:r>
              <a:rPr lang="en-GB" sz="800" b="1" dirty="0"/>
              <a:t>Method: </a:t>
            </a:r>
            <a:endParaRPr lang="en-GB" sz="800" dirty="0"/>
          </a:p>
          <a:p>
            <a:pPr marL="0" indent="0">
              <a:buNone/>
            </a:pPr>
            <a:r>
              <a:rPr lang="en-GB" sz="800" dirty="0"/>
              <a:t>We performed an investigator-initiated, multicentre phase II pilot trial (NCT03282474) at 3 </a:t>
            </a:r>
            <a:r>
              <a:rPr lang="en-GB" sz="800" dirty="0" err="1"/>
              <a:t>centers</a:t>
            </a:r>
            <a:r>
              <a:rPr lang="en-GB" sz="800" dirty="0"/>
              <a:t> in Germany. Ten patients with confirmed </a:t>
            </a:r>
            <a:r>
              <a:rPr lang="en-GB" sz="800" dirty="0" err="1"/>
              <a:t>cHEV</a:t>
            </a:r>
            <a:r>
              <a:rPr lang="en-GB" sz="800" dirty="0"/>
              <a:t> who either failed prior RBV therapy or had contraindications for RBV received 400mg sofosbuvir daily for 24 weeks. The primary endpoint was undetectable HEV RNA at week 24. Secondary outcomes included analysis of antiviral efficacy defined by log10 decline of HEV RNA. </a:t>
            </a:r>
          </a:p>
          <a:p>
            <a:pPr marL="0" indent="0">
              <a:buNone/>
            </a:pPr>
            <a:endParaRPr lang="en-GB" sz="800" dirty="0"/>
          </a:p>
          <a:p>
            <a:pPr marL="0" indent="0">
              <a:buNone/>
            </a:pPr>
            <a:r>
              <a:rPr lang="en-GB" sz="800" b="1" dirty="0"/>
              <a:t>Results: </a:t>
            </a:r>
            <a:endParaRPr lang="en-GB" sz="800" dirty="0"/>
          </a:p>
          <a:p>
            <a:pPr marL="0" indent="0">
              <a:buNone/>
            </a:pPr>
            <a:r>
              <a:rPr lang="en-GB" sz="800" dirty="0"/>
              <a:t>Ten patients with </a:t>
            </a:r>
            <a:r>
              <a:rPr lang="en-GB" sz="800" dirty="0" err="1"/>
              <a:t>cHEV</a:t>
            </a:r>
            <a:r>
              <a:rPr lang="en-GB" sz="800" dirty="0"/>
              <a:t> entered the study but one patient was excluded from further analysis because of exclusion criteria. Mean age of the nine patients was 44±14 years. Seven patients failed prior treatment with RBV (median 15 months (4-40)) and two patients were ineligible to receive RBV. Eight patients had a history of organ transplantation and one patient had common variable immunodeficiency. Two patients had cirrhosis. Median ALT before start of SOF treatment was 126 U/l (38-624). Baseline HEV RNA was 6E5 IU/ml (range 8E4-5E6 IU/ml). Overall 5/9 (56%) patients experienced a decline of HEV RNA of at least 1log10 IU/ml. The strongest median decline of HEV RNA was observed between baseline and week 2 (1.1 log10). However, no patient reached the primary endpoint and only two patients maintained a &gt;1log10 reduction of HEV RNA at week 24. Importantly, ALT level showed a significant decline from 4.6 upper limit of normal (ULN) to 2.2 ULN at week 12 and 2.7 ULN at week 24. Treatment with SOF was well tolerated. Creatinine clearance was stable during therapy; all patients stayed above GFR 30 mL/min. Six serious adverse events were reported in three patients but only one (elevated lipase) was considered to be related to SOF. Sadly, this patient experienced a sepsis and died 4 weeks after SOF was stopped. </a:t>
            </a:r>
          </a:p>
          <a:p>
            <a:pPr marL="0" indent="0">
              <a:buNone/>
            </a:pPr>
            <a:endParaRPr lang="en-GB" sz="800" dirty="0"/>
          </a:p>
          <a:p>
            <a:pPr marL="0" indent="0">
              <a:buNone/>
            </a:pPr>
            <a:r>
              <a:rPr lang="en-GB" sz="800" b="1" dirty="0"/>
              <a:t>Conclusion: </a:t>
            </a:r>
            <a:endParaRPr lang="en-GB" sz="800" dirty="0"/>
          </a:p>
          <a:p>
            <a:pPr marL="0" indent="0">
              <a:buNone/>
            </a:pPr>
            <a:r>
              <a:rPr lang="en-GB" sz="800" dirty="0"/>
              <a:t>Sofosbuvir shows moderate antiviral efficacy but does not lead to cure of </a:t>
            </a:r>
            <a:r>
              <a:rPr lang="en-GB" sz="800" dirty="0" err="1"/>
              <a:t>cHEV</a:t>
            </a:r>
            <a:r>
              <a:rPr lang="en-GB" sz="800" dirty="0"/>
              <a:t>. HEV RNA decline was associated with ALT improvements. SOF should be further investigated in combination with RBV for the treatment of </a:t>
            </a:r>
            <a:r>
              <a:rPr lang="en-GB" sz="800" dirty="0" err="1"/>
              <a:t>cHEV</a:t>
            </a:r>
            <a:r>
              <a:rPr lang="en-GB" sz="800" dirty="0"/>
              <a:t> in immunocompromised patients. </a:t>
            </a:r>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36</a:t>
            </a:fld>
            <a:endParaRPr lang="en-GB" dirty="0">
              <a:solidFill>
                <a:prstClr val="black"/>
              </a:solidFill>
            </a:endParaRPr>
          </a:p>
        </p:txBody>
      </p:sp>
    </p:spTree>
    <p:extLst>
      <p:ext uri="{BB962C8B-B14F-4D97-AF65-F5344CB8AC3E}">
        <p14:creationId xmlns:p14="http://schemas.microsoft.com/office/powerpoint/2010/main" val="2203165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ALT, alanine aminotransferase; BL, baseline; </a:t>
            </a:r>
            <a:r>
              <a:rPr lang="en-GB" sz="800" i="1" dirty="0" err="1"/>
              <a:t>cHEV</a:t>
            </a:r>
            <a:r>
              <a:rPr lang="en-GB" sz="800" i="1" dirty="0"/>
              <a:t>, chronic hepatitis E infection; </a:t>
            </a:r>
            <a:r>
              <a:rPr lang="en-GB" sz="800" i="1" dirty="0" err="1"/>
              <a:t>CrCl</a:t>
            </a:r>
            <a:r>
              <a:rPr lang="en-GB" sz="800" i="1" dirty="0"/>
              <a:t>, creatinine clearance; GFR, glomerular filtration rate; SAE, serious adverse event; SOF, sofosbuvir; ULN, upper limit of normal </a:t>
            </a:r>
          </a:p>
          <a:p>
            <a:pPr marL="0" indent="0" defTabSz="966338">
              <a:buNone/>
              <a:defRPr/>
            </a:pPr>
            <a:endParaRPr lang="en-US" sz="800" b="1" i="1" dirty="0"/>
          </a:p>
          <a:p>
            <a:pPr marL="0" indent="0" defTabSz="966338">
              <a:buNone/>
              <a:defRPr/>
            </a:pPr>
            <a:r>
              <a:rPr lang="en-US" sz="800" u="sng" dirty="0"/>
              <a:t>Full abstract</a:t>
            </a:r>
          </a:p>
          <a:p>
            <a:pPr marL="0" indent="0" defTabSz="966338">
              <a:buNone/>
              <a:defRPr/>
            </a:pPr>
            <a:endParaRPr lang="en-US" sz="800" dirty="0"/>
          </a:p>
          <a:p>
            <a:pPr marL="0" indent="0">
              <a:buNone/>
            </a:pPr>
            <a:r>
              <a:rPr lang="en-GB" sz="800" b="1" dirty="0"/>
              <a:t>Efficacy and safety of sofosbuvir monotherapy in patients with chronic hepatitis E – The </a:t>
            </a:r>
            <a:r>
              <a:rPr lang="en-GB" sz="800" b="1" dirty="0" err="1"/>
              <a:t>HepNet</a:t>
            </a:r>
            <a:r>
              <a:rPr lang="en-GB" sz="800" b="1" dirty="0"/>
              <a:t> </a:t>
            </a:r>
            <a:r>
              <a:rPr lang="en-GB" sz="800" b="1" dirty="0" err="1"/>
              <a:t>SofE</a:t>
            </a:r>
            <a:r>
              <a:rPr lang="en-GB" sz="800" b="1" dirty="0"/>
              <a:t> pilot study</a:t>
            </a:r>
            <a:r>
              <a:rPr lang="en-US" sz="800" b="1" dirty="0"/>
              <a:t> </a:t>
            </a:r>
          </a:p>
          <a:p>
            <a:pPr marL="0" indent="0">
              <a:buNone/>
            </a:pPr>
            <a:endParaRPr lang="en-GB" sz="800" dirty="0"/>
          </a:p>
          <a:p>
            <a:pPr marL="0" indent="0">
              <a:buNone/>
            </a:pPr>
            <a:r>
              <a:rPr lang="en-GB" sz="800" u="sng" dirty="0"/>
              <a:t>Markus </a:t>
            </a:r>
            <a:r>
              <a:rPr lang="en-GB" sz="800" u="sng" dirty="0" err="1"/>
              <a:t>Cornberg</a:t>
            </a:r>
            <a:r>
              <a:rPr lang="en-GB" sz="800" dirty="0"/>
              <a:t>, Sven </a:t>
            </a:r>
            <a:r>
              <a:rPr lang="en-GB" sz="800" dirty="0" err="1"/>
              <a:t>Pischke</a:t>
            </a:r>
            <a:r>
              <a:rPr lang="en-GB" sz="800" dirty="0"/>
              <a:t>, Tobias Müller, Patrick Behrendt, Felix </a:t>
            </a:r>
            <a:r>
              <a:rPr lang="en-GB" sz="800" dirty="0" err="1"/>
              <a:t>Piecha</a:t>
            </a:r>
            <a:r>
              <a:rPr lang="en-GB" sz="800" dirty="0"/>
              <a:t>, Julia </a:t>
            </a:r>
            <a:r>
              <a:rPr lang="en-GB" sz="800" dirty="0" err="1"/>
              <a:t>Benckert</a:t>
            </a:r>
            <a:r>
              <a:rPr lang="en-GB" sz="800" dirty="0"/>
              <a:t>, Andrea Smith, Armin Koch, Ansgar Lohse, Svenja </a:t>
            </a:r>
            <a:r>
              <a:rPr lang="en-GB" sz="800" dirty="0" err="1"/>
              <a:t>Hardtke</a:t>
            </a:r>
            <a:r>
              <a:rPr lang="en-GB" sz="800" dirty="0"/>
              <a:t>, Michael P. </a:t>
            </a:r>
            <a:r>
              <a:rPr lang="en-GB" sz="800" dirty="0" err="1"/>
              <a:t>Manns</a:t>
            </a:r>
            <a:r>
              <a:rPr lang="en-GB" sz="800" dirty="0"/>
              <a:t>, Heiner </a:t>
            </a:r>
            <a:r>
              <a:rPr lang="en-GB" sz="800" dirty="0" err="1"/>
              <a:t>Wedemeyer</a:t>
            </a:r>
            <a:r>
              <a:rPr lang="en-GB" sz="800" dirty="0"/>
              <a:t> 	</a:t>
            </a:r>
          </a:p>
          <a:p>
            <a:pPr marL="0" indent="0">
              <a:buNone/>
            </a:pPr>
            <a:r>
              <a:rPr lang="en-US" sz="800" dirty="0"/>
              <a:t> </a:t>
            </a:r>
            <a:endParaRPr lang="en-GB" sz="800" dirty="0"/>
          </a:p>
          <a:p>
            <a:pPr marL="0" indent="0">
              <a:buNone/>
            </a:pPr>
            <a:r>
              <a:rPr lang="en-GB" sz="800" b="1" dirty="0"/>
              <a:t>Background and Aims: </a:t>
            </a:r>
            <a:endParaRPr lang="en-GB" sz="800" dirty="0"/>
          </a:p>
          <a:p>
            <a:pPr marL="0" indent="0">
              <a:buNone/>
            </a:pPr>
            <a:r>
              <a:rPr lang="en-GB" sz="800" dirty="0"/>
              <a:t>Chronic hepatitis E virus infection (</a:t>
            </a:r>
            <a:r>
              <a:rPr lang="en-GB" sz="800" dirty="0" err="1"/>
              <a:t>cHEV</a:t>
            </a:r>
            <a:r>
              <a:rPr lang="en-GB" sz="800" dirty="0"/>
              <a:t>) is an emerging problem in immunocompromised patients. Treatment is limited to ribavirin (RBV) but many patients cannot be treated because of contraindications. Thus, there is an unmet need for new antiviral therapies. </a:t>
            </a:r>
            <a:r>
              <a:rPr lang="en-GB" sz="800" i="1" dirty="0"/>
              <a:t>In vitro </a:t>
            </a:r>
            <a:r>
              <a:rPr lang="en-GB" sz="800" dirty="0"/>
              <a:t>studies have shown that the HCV polymerase inhibitor sofosbuvir (SOF) inhibits the HEV replication, however case reports on the use of SOF in </a:t>
            </a:r>
            <a:r>
              <a:rPr lang="en-GB" sz="800" dirty="0" err="1"/>
              <a:t>cHEV</a:t>
            </a:r>
            <a:r>
              <a:rPr lang="en-GB" sz="800" dirty="0"/>
              <a:t> patients showed conflicting results. </a:t>
            </a:r>
          </a:p>
          <a:p>
            <a:pPr marL="0" indent="0">
              <a:buNone/>
            </a:pPr>
            <a:endParaRPr lang="en-GB" sz="800" dirty="0"/>
          </a:p>
          <a:p>
            <a:pPr marL="0" indent="0">
              <a:buNone/>
            </a:pPr>
            <a:r>
              <a:rPr lang="en-GB" sz="800" b="1" dirty="0"/>
              <a:t>Method: </a:t>
            </a:r>
            <a:endParaRPr lang="en-GB" sz="800" dirty="0"/>
          </a:p>
          <a:p>
            <a:pPr marL="0" indent="0">
              <a:buNone/>
            </a:pPr>
            <a:r>
              <a:rPr lang="en-GB" sz="800" dirty="0"/>
              <a:t>We performed an investigator-initiated, multicentre phase II pilot trial (NCT03282474) at 3 </a:t>
            </a:r>
            <a:r>
              <a:rPr lang="en-GB" sz="800" dirty="0" err="1"/>
              <a:t>centers</a:t>
            </a:r>
            <a:r>
              <a:rPr lang="en-GB" sz="800" dirty="0"/>
              <a:t> in Germany. Ten patients with confirmed </a:t>
            </a:r>
            <a:r>
              <a:rPr lang="en-GB" sz="800" dirty="0" err="1"/>
              <a:t>cHEV</a:t>
            </a:r>
            <a:r>
              <a:rPr lang="en-GB" sz="800" dirty="0"/>
              <a:t> who either failed prior RBV therapy or had contraindications for RBV received 400mg sofosbuvir daily for 24 weeks. The primary endpoint was undetectable HEV RNA at week 24. Secondary outcomes included analysis of antiviral efficacy defined by log10 decline of HEV RNA. </a:t>
            </a:r>
          </a:p>
          <a:p>
            <a:pPr marL="0" indent="0">
              <a:buNone/>
            </a:pPr>
            <a:endParaRPr lang="en-GB" sz="800" dirty="0"/>
          </a:p>
          <a:p>
            <a:pPr marL="0" indent="0">
              <a:buNone/>
            </a:pPr>
            <a:r>
              <a:rPr lang="en-GB" sz="800" b="1" dirty="0"/>
              <a:t>Results: </a:t>
            </a:r>
            <a:endParaRPr lang="en-GB" sz="800" dirty="0"/>
          </a:p>
          <a:p>
            <a:pPr marL="0" indent="0">
              <a:buNone/>
            </a:pPr>
            <a:r>
              <a:rPr lang="en-GB" sz="800" dirty="0"/>
              <a:t>Ten patients with </a:t>
            </a:r>
            <a:r>
              <a:rPr lang="en-GB" sz="800" dirty="0" err="1"/>
              <a:t>cHEV</a:t>
            </a:r>
            <a:r>
              <a:rPr lang="en-GB" sz="800" dirty="0"/>
              <a:t> entered the study but one patient was excluded from further analysis because of exclusion criteria. Mean age of the nine patients was 44±14 years. Seven patients failed prior treatment with RBV (median 15 months (4-40)) and two patients were ineligible to receive RBV. Eight patients had a history of organ transplantation and one patient had common variable immunodeficiency. Two patients had cirrhosis. Median ALT before start of SOF treatment was 126 U/l (38-624). Baseline HEV RNA was 6E5 IU/ml (range 8E4-5E6 IU/ml). Overall 5/9 (56%) patients experienced a decline of HEV RNA of at least 1log10 IU/ml. The strongest median decline of HEV RNA was observed between baseline and week 2 (1.1 log10). However, no patient reached the primary endpoint and only two patients maintained a &gt;1log10 reduction of HEV RNA at week 24. Importantly, ALT level showed a significant decline from 4.6 upper limit of normal (ULN) to 2.2 ULN at week 12 and 2.7 ULN at week 24. Treatment with SOF was well tolerated. Creatinine clearance was stable during therapy; all patients stayed above GFR 30 mL/min. Six serious adverse events were reported in three patients but only one (elevated lipase) was considered to be related to SOF. Sadly, this patient experienced a sepsis and died 4 weeks after SOF was stopped. </a:t>
            </a:r>
          </a:p>
          <a:p>
            <a:pPr marL="0" indent="0">
              <a:buNone/>
            </a:pPr>
            <a:endParaRPr lang="en-GB" sz="800" dirty="0"/>
          </a:p>
          <a:p>
            <a:pPr marL="0" indent="0">
              <a:buNone/>
            </a:pPr>
            <a:r>
              <a:rPr lang="en-GB" sz="800" b="1" dirty="0"/>
              <a:t>Conclusion: </a:t>
            </a:r>
            <a:endParaRPr lang="en-GB" sz="800" dirty="0"/>
          </a:p>
          <a:p>
            <a:pPr marL="0" indent="0">
              <a:buNone/>
            </a:pPr>
            <a:r>
              <a:rPr lang="en-GB" sz="800" dirty="0"/>
              <a:t>Sofosbuvir shows moderate antiviral efficacy but does not lead to cure of </a:t>
            </a:r>
            <a:r>
              <a:rPr lang="en-GB" sz="800" dirty="0" err="1"/>
              <a:t>cHEV</a:t>
            </a:r>
            <a:r>
              <a:rPr lang="en-GB" sz="800" dirty="0"/>
              <a:t>. HEV RNA decline was associated with ALT improvements. SOF should be further investigated in combination with RBV for the treatment of </a:t>
            </a:r>
            <a:r>
              <a:rPr lang="en-GB" sz="800" dirty="0" err="1"/>
              <a:t>cHEV</a:t>
            </a:r>
            <a:r>
              <a:rPr lang="en-GB" sz="800" dirty="0"/>
              <a:t> in immunocompromised patients. 	</a:t>
            </a:r>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37</a:t>
            </a:fld>
            <a:endParaRPr lang="en-GB" dirty="0">
              <a:solidFill>
                <a:prstClr val="black"/>
              </a:solidFill>
            </a:endParaRPr>
          </a:p>
        </p:txBody>
      </p:sp>
    </p:spTree>
    <p:extLst>
      <p:ext uri="{BB962C8B-B14F-4D97-AF65-F5344CB8AC3E}">
        <p14:creationId xmlns:p14="http://schemas.microsoft.com/office/powerpoint/2010/main" val="4273617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38</a:t>
            </a:fld>
            <a:endParaRPr lang="en-GB" dirty="0"/>
          </a:p>
        </p:txBody>
      </p:sp>
    </p:spTree>
    <p:extLst>
      <p:ext uri="{BB962C8B-B14F-4D97-AF65-F5344CB8AC3E}">
        <p14:creationId xmlns:p14="http://schemas.microsoft.com/office/powerpoint/2010/main" val="54132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t>
            </a:r>
            <a:r>
              <a:rPr lang="en-GB" sz="800" i="1" dirty="0" err="1"/>
              <a:t>cccDNA</a:t>
            </a:r>
            <a:r>
              <a:rPr lang="en-GB" sz="800" i="1" dirty="0"/>
              <a:t>, covalently closed circular DNA; ETV, entecavir; </a:t>
            </a:r>
            <a:r>
              <a:rPr lang="en-GB" sz="800" i="1" dirty="0" err="1"/>
              <a:t>HBeAg</a:t>
            </a:r>
            <a:r>
              <a:rPr lang="en-GB" sz="800" i="1" dirty="0"/>
              <a:t>, hepatitis B ‘e’ antigen; HBsAg, hepatitis B surface antigen; </a:t>
            </a:r>
            <a:r>
              <a:rPr lang="en-US" sz="800" i="1" dirty="0"/>
              <a:t>LLOQ, lower limit of quantification; </a:t>
            </a:r>
            <a:r>
              <a:rPr lang="en-US" sz="800" b="0" i="1" dirty="0"/>
              <a:t>PHH, primary human hepatocytes </a:t>
            </a:r>
            <a:endParaRPr lang="en-GB" sz="80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Full abstract</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A first-in-class orally available HBV </a:t>
            </a:r>
            <a:r>
              <a:rPr lang="en-US" sz="800" b="1" kern="1200" dirty="0" err="1">
                <a:solidFill>
                  <a:schemeClr val="tx1"/>
                </a:solidFill>
                <a:effectLst/>
                <a:latin typeface="Arial" panose="020B0604020202020204" pitchFamily="34" charset="0"/>
                <a:ea typeface="+mn-ea"/>
                <a:cs typeface="Arial" panose="020B0604020202020204" pitchFamily="34" charset="0"/>
              </a:rPr>
              <a:t>cccDNA</a:t>
            </a:r>
            <a:r>
              <a:rPr lang="en-US" sz="800" b="1" kern="1200" dirty="0">
                <a:solidFill>
                  <a:schemeClr val="tx1"/>
                </a:solidFill>
                <a:effectLst/>
                <a:latin typeface="Arial" panose="020B0604020202020204" pitchFamily="34" charset="0"/>
                <a:ea typeface="+mn-ea"/>
                <a:cs typeface="Arial" panose="020B0604020202020204" pitchFamily="34" charset="0"/>
              </a:rPr>
              <a:t> destabilizer ccc_R08 achieved sustainable HBsAg and HBV DNA suppression in the HBV circle mouse model through elimination of </a:t>
            </a:r>
            <a:r>
              <a:rPr lang="en-US" sz="800" b="1" kern="1200" dirty="0" err="1">
                <a:solidFill>
                  <a:schemeClr val="tx1"/>
                </a:solidFill>
                <a:effectLst/>
                <a:latin typeface="Arial" panose="020B0604020202020204" pitchFamily="34" charset="0"/>
                <a:ea typeface="+mn-ea"/>
                <a:cs typeface="Arial" panose="020B0604020202020204" pitchFamily="34" charset="0"/>
              </a:rPr>
              <a:t>cccDNA</a:t>
            </a:r>
            <a:r>
              <a:rPr lang="en-US" sz="800" b="1" kern="1200" dirty="0">
                <a:solidFill>
                  <a:schemeClr val="tx1"/>
                </a:solidFill>
                <a:effectLst/>
                <a:latin typeface="Arial" panose="020B0604020202020204" pitchFamily="34" charset="0"/>
                <a:ea typeface="+mn-ea"/>
                <a:cs typeface="Arial" panose="020B0604020202020204" pitchFamily="34" charset="0"/>
              </a:rPr>
              <a:t>-like molecules in the mouse liver</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Li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Qihui</a:t>
            </a:r>
            <a:r>
              <a:rPr lang="en-US" sz="800" kern="1200" dirty="0">
                <a:solidFill>
                  <a:schemeClr val="tx1"/>
                </a:solidFill>
                <a:effectLst/>
                <a:latin typeface="Arial" panose="020B0604020202020204" pitchFamily="34" charset="0"/>
                <a:ea typeface="+mn-ea"/>
                <a:cs typeface="Arial" panose="020B0604020202020204" pitchFamily="34" charset="0"/>
              </a:rPr>
              <a:t> Zhu</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Jing Zeng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Zhipeng</a:t>
            </a:r>
            <a:r>
              <a:rPr lang="en-US" sz="800" kern="1200" dirty="0">
                <a:solidFill>
                  <a:schemeClr val="tx1"/>
                </a:solidFill>
                <a:effectLst/>
                <a:latin typeface="Arial" panose="020B0604020202020204" pitchFamily="34" charset="0"/>
                <a:ea typeface="+mn-ea"/>
                <a:cs typeface="Arial" panose="020B0604020202020204" pitchFamily="34" charset="0"/>
              </a:rPr>
              <a:t> Yan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Andrew Feng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John Young</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u="sng" kern="1200" dirty="0">
                <a:solidFill>
                  <a:schemeClr val="tx1"/>
                </a:solidFill>
                <a:effectLst/>
                <a:latin typeface="Arial" panose="020B0604020202020204" pitchFamily="34" charset="0"/>
                <a:ea typeface="+mn-ea"/>
                <a:cs typeface="Arial" panose="020B0604020202020204" pitchFamily="34" charset="0"/>
              </a:rPr>
              <a:t>Lu Gao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Roche Innovation Centre Shanghai, Shanghai, China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Roche Innovation Centre Basel, Basel, Switzerland</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The persistence of covalently closed circular DNA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in the nuclei of infected hepatocytes is a major barrier for achieving cure with existing therapies in chronic hepatitis B (CHB) patients. Therapeutic agents that can reduce the level of pre-existing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are needed to achieve the goal of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eradication. Here we report the discovery of a novel small molecule, ccc_R08, which reduces pre-existing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both </a:t>
            </a:r>
            <a:r>
              <a:rPr lang="en-GB" sz="800" i="1" kern="1200" dirty="0">
                <a:solidFill>
                  <a:schemeClr val="tx1"/>
                </a:solidFill>
                <a:effectLst/>
                <a:latin typeface="Arial" panose="020B0604020202020204" pitchFamily="34" charset="0"/>
                <a:ea typeface="+mn-ea"/>
                <a:cs typeface="Arial" panose="020B0604020202020204" pitchFamily="34" charset="0"/>
              </a:rPr>
              <a:t>in vitro</a:t>
            </a:r>
            <a:r>
              <a:rPr lang="en-GB" sz="800" kern="1200" dirty="0">
                <a:solidFill>
                  <a:schemeClr val="tx1"/>
                </a:solidFill>
                <a:effectLst/>
                <a:latin typeface="Arial" panose="020B0604020202020204" pitchFamily="34" charset="0"/>
                <a:ea typeface="+mn-ea"/>
                <a:cs typeface="Arial" panose="020B0604020202020204" pitchFamily="34" charset="0"/>
              </a:rPr>
              <a:t> and </a:t>
            </a:r>
            <a:r>
              <a:rPr lang="en-GB" sz="800" i="1" kern="1200" dirty="0">
                <a:solidFill>
                  <a:schemeClr val="tx1"/>
                </a:solidFill>
                <a:effectLst/>
                <a:latin typeface="Arial" panose="020B0604020202020204" pitchFamily="34" charset="0"/>
                <a:ea typeface="+mn-ea"/>
                <a:cs typeface="Arial" panose="020B0604020202020204" pitchFamily="34" charset="0"/>
              </a:rPr>
              <a:t>in vivo</a:t>
            </a:r>
            <a:r>
              <a:rPr lang="en-GB" sz="800" kern="1200" dirty="0">
                <a:solidFill>
                  <a:schemeClr val="tx1"/>
                </a:solidFill>
                <a:effectLst/>
                <a:latin typeface="Arial" panose="020B0604020202020204" pitchFamily="34" charset="0"/>
                <a:ea typeface="+mn-ea"/>
                <a:cs typeface="Arial" panose="020B0604020202020204" pitchFamily="34" charset="0"/>
              </a:rPr>
              <a:t>.</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Primary human hepatocytes (PHH) were used for HBV infection experiments and evaluation of antiviral activities. The </a:t>
            </a:r>
            <a:r>
              <a:rPr lang="en-GB" sz="800" kern="1200" dirty="0" err="1">
                <a:solidFill>
                  <a:schemeClr val="tx1"/>
                </a:solidFill>
                <a:effectLst/>
                <a:latin typeface="Arial" panose="020B0604020202020204" pitchFamily="34" charset="0"/>
                <a:ea typeface="+mn-ea"/>
                <a:cs typeface="Arial" panose="020B0604020202020204" pitchFamily="34" charset="0"/>
              </a:rPr>
              <a:t>HBVcircle</a:t>
            </a:r>
            <a:r>
              <a:rPr lang="en-GB" sz="800" kern="1200" dirty="0">
                <a:solidFill>
                  <a:schemeClr val="tx1"/>
                </a:solidFill>
                <a:effectLst/>
                <a:latin typeface="Arial" panose="020B0604020202020204" pitchFamily="34" charset="0"/>
                <a:ea typeface="+mn-ea"/>
                <a:cs typeface="Arial" panose="020B0604020202020204" pitchFamily="34" charset="0"/>
              </a:rPr>
              <a:t> mouse model was used to study in vivo efficacy. Compound treatment was initiated after viral persistence established. The levels of HBV DNA, </a:t>
            </a:r>
            <a:r>
              <a:rPr lang="en-GB" sz="800" kern="1200" dirty="0" err="1">
                <a:solidFill>
                  <a:schemeClr val="tx1"/>
                </a:solidFill>
                <a:effectLst/>
                <a:latin typeface="Arial" panose="020B0604020202020204" pitchFamily="34" charset="0"/>
                <a:ea typeface="+mn-ea"/>
                <a:cs typeface="Arial" panose="020B0604020202020204" pitchFamily="34" charset="0"/>
              </a:rPr>
              <a:t>pgRNA</a:t>
            </a:r>
            <a:r>
              <a:rPr lang="en-GB" sz="800" kern="1200" dirty="0">
                <a:solidFill>
                  <a:schemeClr val="tx1"/>
                </a:solidFill>
                <a:effectLst/>
                <a:latin typeface="Arial" panose="020B0604020202020204" pitchFamily="34" charset="0"/>
                <a:ea typeface="+mn-ea"/>
                <a:cs typeface="Arial" panose="020B0604020202020204" pitchFamily="34" charset="0"/>
              </a:rPr>
              <a:t>, HBsAg, </a:t>
            </a:r>
            <a:r>
              <a:rPr lang="en-GB" sz="800" kern="1200" dirty="0" err="1">
                <a:solidFill>
                  <a:schemeClr val="tx1"/>
                </a:solidFill>
                <a:effectLst/>
                <a:latin typeface="Arial" panose="020B0604020202020204" pitchFamily="34" charset="0"/>
                <a:ea typeface="+mn-ea"/>
                <a:cs typeface="Arial" panose="020B0604020202020204" pitchFamily="34" charset="0"/>
              </a:rPr>
              <a:t>HBeAg</a:t>
            </a:r>
            <a:r>
              <a:rPr lang="en-GB" sz="800" kern="1200" dirty="0">
                <a:solidFill>
                  <a:schemeClr val="tx1"/>
                </a:solidFill>
                <a:effectLst/>
                <a:latin typeface="Arial" panose="020B0604020202020204" pitchFamily="34" charset="0"/>
                <a:ea typeface="+mn-ea"/>
                <a:cs typeface="Arial" panose="020B0604020202020204" pitchFamily="34" charset="0"/>
              </a:rPr>
              <a:t> were measured by quantitative polymerase chain reaction (qPCR), HBsAg chemiluminescent immunoassay (CLIA), and </a:t>
            </a:r>
            <a:r>
              <a:rPr lang="en-GB" sz="800" kern="1200" dirty="0" err="1">
                <a:solidFill>
                  <a:schemeClr val="tx1"/>
                </a:solidFill>
                <a:effectLst/>
                <a:latin typeface="Arial" panose="020B0604020202020204" pitchFamily="34" charset="0"/>
                <a:ea typeface="+mn-ea"/>
                <a:cs typeface="Arial" panose="020B0604020202020204" pitchFamily="34" charset="0"/>
              </a:rPr>
              <a:t>HBeAg</a:t>
            </a:r>
            <a:r>
              <a:rPr lang="en-GB" sz="800" kern="1200" dirty="0">
                <a:solidFill>
                  <a:schemeClr val="tx1"/>
                </a:solidFill>
                <a:effectLst/>
                <a:latin typeface="Arial" panose="020B0604020202020204" pitchFamily="34" charset="0"/>
                <a:ea typeface="+mn-ea"/>
                <a:cs typeface="Arial" panose="020B0604020202020204" pitchFamily="34" charset="0"/>
              </a:rPr>
              <a:t> CLIA kits, respectively.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from infected hepatocytes and mouse liver was measured with Southern Blot or qPCR after Hirt DNA extraction.</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We observed potent and dose-dependent inhibition of HBV DNA, HBsAg, and </a:t>
            </a:r>
            <a:r>
              <a:rPr lang="en-GB" sz="800" kern="1200" dirty="0" err="1">
                <a:solidFill>
                  <a:schemeClr val="tx1"/>
                </a:solidFill>
                <a:effectLst/>
                <a:latin typeface="Arial" panose="020B0604020202020204" pitchFamily="34" charset="0"/>
                <a:ea typeface="+mn-ea"/>
                <a:cs typeface="Arial" panose="020B0604020202020204" pitchFamily="34" charset="0"/>
              </a:rPr>
              <a:t>HBeAg</a:t>
            </a:r>
            <a:r>
              <a:rPr lang="en-GB" sz="800" kern="1200" dirty="0">
                <a:solidFill>
                  <a:schemeClr val="tx1"/>
                </a:solidFill>
                <a:effectLst/>
                <a:latin typeface="Arial" panose="020B0604020202020204" pitchFamily="34" charset="0"/>
                <a:ea typeface="+mn-ea"/>
                <a:cs typeface="Arial" panose="020B0604020202020204" pitchFamily="34" charset="0"/>
              </a:rPr>
              <a:t> upon ccc_R08 treatment initiated two days after HBV infection in PHH. More importantly, the pre-existing level of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was reduced significantly by ccc_R08 in HBV infected PHH. ccc_R08 did not show any significant cytotoxicity in PHH or in multiple proliferating cell lines at up to 100 µM. No significant effect on mitochondrial DNA was observed, indicating a specific effect on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In vivo efficacy was evaluated in the </a:t>
            </a:r>
            <a:r>
              <a:rPr lang="en-GB" sz="800" kern="1200" dirty="0" err="1">
                <a:solidFill>
                  <a:schemeClr val="tx1"/>
                </a:solidFill>
                <a:effectLst/>
                <a:latin typeface="Arial" panose="020B0604020202020204" pitchFamily="34" charset="0"/>
                <a:ea typeface="+mn-ea"/>
                <a:cs typeface="Arial" panose="020B0604020202020204" pitchFamily="34" charset="0"/>
              </a:rPr>
              <a:t>HBVcircle</a:t>
            </a:r>
            <a:r>
              <a:rPr lang="en-GB" sz="800" kern="1200" dirty="0">
                <a:solidFill>
                  <a:schemeClr val="tx1"/>
                </a:solidFill>
                <a:effectLst/>
                <a:latin typeface="Arial" panose="020B0604020202020204" pitchFamily="34" charset="0"/>
                <a:ea typeface="+mn-ea"/>
                <a:cs typeface="Arial" panose="020B0604020202020204" pitchFamily="34" charset="0"/>
              </a:rPr>
              <a:t> mouse model, in which HBV replication was driven by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-like molecules. ccc_R08 was orally dosed twice daily for two weeks. Notably, the levels of serum HBV DNA, </a:t>
            </a:r>
            <a:r>
              <a:rPr lang="en-GB" sz="800" kern="1200" dirty="0" err="1">
                <a:solidFill>
                  <a:schemeClr val="tx1"/>
                </a:solidFill>
                <a:effectLst/>
                <a:latin typeface="Arial" panose="020B0604020202020204" pitchFamily="34" charset="0"/>
                <a:ea typeface="+mn-ea"/>
                <a:cs typeface="Arial" panose="020B0604020202020204" pitchFamily="34" charset="0"/>
              </a:rPr>
              <a:t>pgRNA</a:t>
            </a:r>
            <a:r>
              <a:rPr lang="en-GB" sz="800" kern="1200" dirty="0">
                <a:solidFill>
                  <a:schemeClr val="tx1"/>
                </a:solidFill>
                <a:effectLst/>
                <a:latin typeface="Arial" panose="020B0604020202020204" pitchFamily="34" charset="0"/>
                <a:ea typeface="+mn-ea"/>
                <a:cs typeface="Arial" panose="020B0604020202020204" pitchFamily="34" charset="0"/>
              </a:rPr>
              <a:t>, HBsAg, </a:t>
            </a:r>
            <a:r>
              <a:rPr lang="en-GB" sz="800" kern="1200" dirty="0" err="1">
                <a:solidFill>
                  <a:schemeClr val="tx1"/>
                </a:solidFill>
                <a:effectLst/>
                <a:latin typeface="Arial" panose="020B0604020202020204" pitchFamily="34" charset="0"/>
                <a:ea typeface="+mn-ea"/>
                <a:cs typeface="Arial" panose="020B0604020202020204" pitchFamily="34" charset="0"/>
              </a:rPr>
              <a:t>HBeAg</a:t>
            </a:r>
            <a:r>
              <a:rPr lang="en-GB" sz="800" kern="1200" dirty="0">
                <a:solidFill>
                  <a:schemeClr val="tx1"/>
                </a:solidFill>
                <a:effectLst/>
                <a:latin typeface="Arial" panose="020B0604020202020204" pitchFamily="34" charset="0"/>
                <a:ea typeface="+mn-ea"/>
                <a:cs typeface="Arial" panose="020B0604020202020204" pitchFamily="34" charset="0"/>
              </a:rPr>
              <a:t> were significantly reduced, and sustained during the off-treatment follow-up period. Moreover, at the end of follow-up, levels of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molecules in the liver of ccc_R08 treated mice were reduced to below lower limit of quantification (LLOQ). As a control, entecavir did not impact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level in this model. In summary, these results demonstrate that ccc_R08 can reduce pre-existing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We have reported results that a novel small molecule ccc_R08 can substantially reduce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levels in HBV infected hepatocytes and in </a:t>
            </a:r>
            <a:r>
              <a:rPr lang="en-GB" sz="800" kern="1200" dirty="0" err="1">
                <a:solidFill>
                  <a:schemeClr val="tx1"/>
                </a:solidFill>
                <a:effectLst/>
                <a:latin typeface="Arial" panose="020B0604020202020204" pitchFamily="34" charset="0"/>
                <a:ea typeface="+mn-ea"/>
                <a:cs typeface="Arial" panose="020B0604020202020204" pitchFamily="34" charset="0"/>
              </a:rPr>
              <a:t>HBVcircle</a:t>
            </a:r>
            <a:r>
              <a:rPr lang="en-GB" sz="800" kern="1200" dirty="0">
                <a:solidFill>
                  <a:schemeClr val="tx1"/>
                </a:solidFill>
                <a:effectLst/>
                <a:latin typeface="Arial" panose="020B0604020202020204" pitchFamily="34" charset="0"/>
                <a:ea typeface="+mn-ea"/>
                <a:cs typeface="Arial" panose="020B0604020202020204" pitchFamily="34" charset="0"/>
              </a:rPr>
              <a:t> mouse model. These data encourage exploration of this type of molecule in the clinic to evaluate its potential for curing CHB infection.</a:t>
            </a:r>
          </a:p>
        </p:txBody>
      </p:sp>
      <p:sp>
        <p:nvSpPr>
          <p:cNvPr id="4" name="Slide Number Placeholder 3"/>
          <p:cNvSpPr>
            <a:spLocks noGrp="1"/>
          </p:cNvSpPr>
          <p:nvPr>
            <p:ph type="sldNum" sz="quarter" idx="5"/>
          </p:nvPr>
        </p:nvSpPr>
        <p:spPr/>
        <p:txBody>
          <a:bodyPr/>
          <a:lstStyle/>
          <a:p>
            <a:fld id="{9BC1133C-0A91-4C56-9DB7-B268BA704BC5}" type="slidenum">
              <a:rPr lang="en-GB" smtClean="0"/>
              <a:pPr/>
              <a:t>39</a:t>
            </a:fld>
            <a:endParaRPr lang="en-GB" dirty="0"/>
          </a:p>
        </p:txBody>
      </p:sp>
    </p:spTree>
    <p:extLst>
      <p:ext uri="{BB962C8B-B14F-4D97-AF65-F5344CB8AC3E}">
        <p14:creationId xmlns:p14="http://schemas.microsoft.com/office/powerpoint/2010/main" val="249631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4</a:t>
            </a:fld>
            <a:endParaRPr lang="en-GB" dirty="0"/>
          </a:p>
        </p:txBody>
      </p:sp>
    </p:spTree>
    <p:extLst>
      <p:ext uri="{BB962C8B-B14F-4D97-AF65-F5344CB8AC3E}">
        <p14:creationId xmlns:p14="http://schemas.microsoft.com/office/powerpoint/2010/main" val="2906834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defRPr/>
            </a:pPr>
            <a:r>
              <a:rPr lang="en-GB" sz="800" i="1" dirty="0"/>
              <a:t>Abbreviations: BID, twice daily; </a:t>
            </a:r>
            <a:r>
              <a:rPr lang="en-GB" sz="800" i="1" dirty="0" err="1"/>
              <a:t>cccDNA</a:t>
            </a:r>
            <a:r>
              <a:rPr lang="en-GB" sz="800" i="1" dirty="0"/>
              <a:t>, covalently closed circular DNA; </a:t>
            </a:r>
            <a:r>
              <a:rPr lang="en-GB" sz="800" i="1" dirty="0" err="1"/>
              <a:t>HBeAg</a:t>
            </a:r>
            <a:r>
              <a:rPr lang="en-GB" sz="800" i="1" dirty="0"/>
              <a:t>, hepatitis B ‘e’ antigen; HBsAg, hepatitis B surface antigen; </a:t>
            </a:r>
            <a:r>
              <a:rPr lang="en-US" sz="800" i="1" dirty="0"/>
              <a:t>LLOQ, lower limit of quantification</a:t>
            </a:r>
            <a:endParaRPr lang="en-GB" sz="80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Full abstract</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A first-in-class orally available HBV </a:t>
            </a:r>
            <a:r>
              <a:rPr lang="en-US" sz="800" b="1" kern="1200" dirty="0" err="1">
                <a:solidFill>
                  <a:schemeClr val="tx1"/>
                </a:solidFill>
                <a:effectLst/>
                <a:latin typeface="Arial" panose="020B0604020202020204" pitchFamily="34" charset="0"/>
                <a:ea typeface="+mn-ea"/>
                <a:cs typeface="Arial" panose="020B0604020202020204" pitchFamily="34" charset="0"/>
              </a:rPr>
              <a:t>cccDNA</a:t>
            </a:r>
            <a:r>
              <a:rPr lang="en-US" sz="800" b="1" kern="1200" dirty="0">
                <a:solidFill>
                  <a:schemeClr val="tx1"/>
                </a:solidFill>
                <a:effectLst/>
                <a:latin typeface="Arial" panose="020B0604020202020204" pitchFamily="34" charset="0"/>
                <a:ea typeface="+mn-ea"/>
                <a:cs typeface="Arial" panose="020B0604020202020204" pitchFamily="34" charset="0"/>
              </a:rPr>
              <a:t> destabilizer ccc_R08 achieved sustainable HBsAg and HBV DNA suppression in the HBV circle mouse model through elimination of </a:t>
            </a:r>
            <a:r>
              <a:rPr lang="en-US" sz="800" b="1" kern="1200" dirty="0" err="1">
                <a:solidFill>
                  <a:schemeClr val="tx1"/>
                </a:solidFill>
                <a:effectLst/>
                <a:latin typeface="Arial" panose="020B0604020202020204" pitchFamily="34" charset="0"/>
                <a:ea typeface="+mn-ea"/>
                <a:cs typeface="Arial" panose="020B0604020202020204" pitchFamily="34" charset="0"/>
              </a:rPr>
              <a:t>cccDNA</a:t>
            </a:r>
            <a:r>
              <a:rPr lang="en-US" sz="800" b="1" kern="1200" dirty="0">
                <a:solidFill>
                  <a:schemeClr val="tx1"/>
                </a:solidFill>
                <a:effectLst/>
                <a:latin typeface="Arial" panose="020B0604020202020204" pitchFamily="34" charset="0"/>
                <a:ea typeface="+mn-ea"/>
                <a:cs typeface="Arial" panose="020B0604020202020204" pitchFamily="34" charset="0"/>
              </a:rPr>
              <a:t>-like molecules in the mouse liver</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Li Wang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Qihui</a:t>
            </a:r>
            <a:r>
              <a:rPr lang="en-US" sz="800" kern="1200" dirty="0">
                <a:solidFill>
                  <a:schemeClr val="tx1"/>
                </a:solidFill>
                <a:effectLst/>
                <a:latin typeface="Arial" panose="020B0604020202020204" pitchFamily="34" charset="0"/>
                <a:ea typeface="+mn-ea"/>
                <a:cs typeface="Arial" panose="020B0604020202020204" pitchFamily="34" charset="0"/>
              </a:rPr>
              <a:t> Zhu</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Jing Zeng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Zhipeng</a:t>
            </a:r>
            <a:r>
              <a:rPr lang="en-US" sz="800" kern="1200" dirty="0">
                <a:solidFill>
                  <a:schemeClr val="tx1"/>
                </a:solidFill>
                <a:effectLst/>
                <a:latin typeface="Arial" panose="020B0604020202020204" pitchFamily="34" charset="0"/>
                <a:ea typeface="+mn-ea"/>
                <a:cs typeface="Arial" panose="020B0604020202020204" pitchFamily="34" charset="0"/>
              </a:rPr>
              <a:t> Yan</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Andrew Feng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John Young</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u="sng" kern="1200" dirty="0">
                <a:solidFill>
                  <a:schemeClr val="tx1"/>
                </a:solidFill>
                <a:effectLst/>
                <a:latin typeface="Arial" panose="020B0604020202020204" pitchFamily="34" charset="0"/>
                <a:ea typeface="+mn-ea"/>
                <a:cs typeface="Arial" panose="020B0604020202020204" pitchFamily="34" charset="0"/>
              </a:rPr>
              <a:t>Lu Gao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Roche Innovation Centre Shanghai, Shanghai, China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Roche Innovation Centre Basel, Basel, Switzerland</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The persistence of covalently closed circular DNA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in the nuclei of infected hepatocytes is a major barrier for achieving cure with existing therapies in chronic hepatitis B (CHB) patients. Therapeutic agents that can reduce the level of pre-existing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are needed to achieve the goal of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eradication. Here we report the discovery of a novel small molecule, ccc_R08, which reduces pre-existing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both </a:t>
            </a:r>
            <a:r>
              <a:rPr lang="en-GB" sz="800" i="1" kern="1200" dirty="0">
                <a:solidFill>
                  <a:schemeClr val="tx1"/>
                </a:solidFill>
                <a:effectLst/>
                <a:latin typeface="Arial" panose="020B0604020202020204" pitchFamily="34" charset="0"/>
                <a:ea typeface="+mn-ea"/>
                <a:cs typeface="Arial" panose="020B0604020202020204" pitchFamily="34" charset="0"/>
              </a:rPr>
              <a:t>in vitro</a:t>
            </a:r>
            <a:r>
              <a:rPr lang="en-GB" sz="800" kern="1200" dirty="0">
                <a:solidFill>
                  <a:schemeClr val="tx1"/>
                </a:solidFill>
                <a:effectLst/>
                <a:latin typeface="Arial" panose="020B0604020202020204" pitchFamily="34" charset="0"/>
                <a:ea typeface="+mn-ea"/>
                <a:cs typeface="Arial" panose="020B0604020202020204" pitchFamily="34" charset="0"/>
              </a:rPr>
              <a:t> and </a:t>
            </a:r>
            <a:r>
              <a:rPr lang="en-GB" sz="800" i="1" kern="1200" dirty="0">
                <a:solidFill>
                  <a:schemeClr val="tx1"/>
                </a:solidFill>
                <a:effectLst/>
                <a:latin typeface="Arial" panose="020B0604020202020204" pitchFamily="34" charset="0"/>
                <a:ea typeface="+mn-ea"/>
                <a:cs typeface="Arial" panose="020B0604020202020204" pitchFamily="34" charset="0"/>
              </a:rPr>
              <a:t>in vivo</a:t>
            </a:r>
            <a:r>
              <a:rPr lang="en-GB" sz="800" kern="1200" dirty="0">
                <a:solidFill>
                  <a:schemeClr val="tx1"/>
                </a:solidFill>
                <a:effectLst/>
                <a:latin typeface="Arial" panose="020B0604020202020204" pitchFamily="34" charset="0"/>
                <a:ea typeface="+mn-ea"/>
                <a:cs typeface="Arial" panose="020B0604020202020204" pitchFamily="34" charset="0"/>
              </a:rPr>
              <a:t>.</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Primary human hepatocytes (PHH) were used for HBV infection experiments and evaluation of antiviral activities. The </a:t>
            </a:r>
            <a:r>
              <a:rPr lang="en-GB" sz="800" kern="1200" dirty="0" err="1">
                <a:solidFill>
                  <a:schemeClr val="tx1"/>
                </a:solidFill>
                <a:effectLst/>
                <a:latin typeface="Arial" panose="020B0604020202020204" pitchFamily="34" charset="0"/>
                <a:ea typeface="+mn-ea"/>
                <a:cs typeface="Arial" panose="020B0604020202020204" pitchFamily="34" charset="0"/>
              </a:rPr>
              <a:t>HBVcircle</a:t>
            </a:r>
            <a:r>
              <a:rPr lang="en-GB" sz="800" kern="1200" dirty="0">
                <a:solidFill>
                  <a:schemeClr val="tx1"/>
                </a:solidFill>
                <a:effectLst/>
                <a:latin typeface="Arial" panose="020B0604020202020204" pitchFamily="34" charset="0"/>
                <a:ea typeface="+mn-ea"/>
                <a:cs typeface="Arial" panose="020B0604020202020204" pitchFamily="34" charset="0"/>
              </a:rPr>
              <a:t> mouse model was used to study in vivo efficacy. Compound treatment was initiated after viral persistence established. The levels of HBV DNA, </a:t>
            </a:r>
            <a:r>
              <a:rPr lang="en-GB" sz="800" kern="1200" dirty="0" err="1">
                <a:solidFill>
                  <a:schemeClr val="tx1"/>
                </a:solidFill>
                <a:effectLst/>
                <a:latin typeface="Arial" panose="020B0604020202020204" pitchFamily="34" charset="0"/>
                <a:ea typeface="+mn-ea"/>
                <a:cs typeface="Arial" panose="020B0604020202020204" pitchFamily="34" charset="0"/>
              </a:rPr>
              <a:t>pgRNA</a:t>
            </a:r>
            <a:r>
              <a:rPr lang="en-GB" sz="800" kern="1200" dirty="0">
                <a:solidFill>
                  <a:schemeClr val="tx1"/>
                </a:solidFill>
                <a:effectLst/>
                <a:latin typeface="Arial" panose="020B0604020202020204" pitchFamily="34" charset="0"/>
                <a:ea typeface="+mn-ea"/>
                <a:cs typeface="Arial" panose="020B0604020202020204" pitchFamily="34" charset="0"/>
              </a:rPr>
              <a:t>, HBsAg, </a:t>
            </a:r>
            <a:r>
              <a:rPr lang="en-GB" sz="800" kern="1200" dirty="0" err="1">
                <a:solidFill>
                  <a:schemeClr val="tx1"/>
                </a:solidFill>
                <a:effectLst/>
                <a:latin typeface="Arial" panose="020B0604020202020204" pitchFamily="34" charset="0"/>
                <a:ea typeface="+mn-ea"/>
                <a:cs typeface="Arial" panose="020B0604020202020204" pitchFamily="34" charset="0"/>
              </a:rPr>
              <a:t>HBeAg</a:t>
            </a:r>
            <a:r>
              <a:rPr lang="en-GB" sz="800" kern="1200" dirty="0">
                <a:solidFill>
                  <a:schemeClr val="tx1"/>
                </a:solidFill>
                <a:effectLst/>
                <a:latin typeface="Arial" panose="020B0604020202020204" pitchFamily="34" charset="0"/>
                <a:ea typeface="+mn-ea"/>
                <a:cs typeface="Arial" panose="020B0604020202020204" pitchFamily="34" charset="0"/>
              </a:rPr>
              <a:t> were measured by quantitative polymerase chain reaction (qPCR), HBsAg chemiluminescent immunoassay (CLIA), and </a:t>
            </a:r>
            <a:r>
              <a:rPr lang="en-GB" sz="800" kern="1200" dirty="0" err="1">
                <a:solidFill>
                  <a:schemeClr val="tx1"/>
                </a:solidFill>
                <a:effectLst/>
                <a:latin typeface="Arial" panose="020B0604020202020204" pitchFamily="34" charset="0"/>
                <a:ea typeface="+mn-ea"/>
                <a:cs typeface="Arial" panose="020B0604020202020204" pitchFamily="34" charset="0"/>
              </a:rPr>
              <a:t>HBeAg</a:t>
            </a:r>
            <a:r>
              <a:rPr lang="en-GB" sz="800" kern="1200" dirty="0">
                <a:solidFill>
                  <a:schemeClr val="tx1"/>
                </a:solidFill>
                <a:effectLst/>
                <a:latin typeface="Arial" panose="020B0604020202020204" pitchFamily="34" charset="0"/>
                <a:ea typeface="+mn-ea"/>
                <a:cs typeface="Arial" panose="020B0604020202020204" pitchFamily="34" charset="0"/>
              </a:rPr>
              <a:t> CLIA kits, respectively.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from infected hepatocytes and mouse liver was measured with Southern Blot or qPCR after Hirt DNA extraction.</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We observed potent and dose-dependent inhibition of HBV DNA, HBsAg, and </a:t>
            </a:r>
            <a:r>
              <a:rPr lang="en-GB" sz="800" kern="1200" dirty="0" err="1">
                <a:solidFill>
                  <a:schemeClr val="tx1"/>
                </a:solidFill>
                <a:effectLst/>
                <a:latin typeface="Arial" panose="020B0604020202020204" pitchFamily="34" charset="0"/>
                <a:ea typeface="+mn-ea"/>
                <a:cs typeface="Arial" panose="020B0604020202020204" pitchFamily="34" charset="0"/>
              </a:rPr>
              <a:t>HBeAg</a:t>
            </a:r>
            <a:r>
              <a:rPr lang="en-GB" sz="800" kern="1200" dirty="0">
                <a:solidFill>
                  <a:schemeClr val="tx1"/>
                </a:solidFill>
                <a:effectLst/>
                <a:latin typeface="Arial" panose="020B0604020202020204" pitchFamily="34" charset="0"/>
                <a:ea typeface="+mn-ea"/>
                <a:cs typeface="Arial" panose="020B0604020202020204" pitchFamily="34" charset="0"/>
              </a:rPr>
              <a:t> upon ccc_R08 treatment initiated two days after HBV infection in PHH. More importantly, the pre-existing level of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was reduced significantly by ccc_R08 in HBV infected PHH. ccc_R08 did not show any significant cytotoxicity in PHH or in multiple proliferating cell lines at up to 100 µM. No significant effect on mitochondrial DNA was observed, indicating a specific effect on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In vivo efficacy was evaluated in the </a:t>
            </a:r>
            <a:r>
              <a:rPr lang="en-GB" sz="800" kern="1200" dirty="0" err="1">
                <a:solidFill>
                  <a:schemeClr val="tx1"/>
                </a:solidFill>
                <a:effectLst/>
                <a:latin typeface="Arial" panose="020B0604020202020204" pitchFamily="34" charset="0"/>
                <a:ea typeface="+mn-ea"/>
                <a:cs typeface="Arial" panose="020B0604020202020204" pitchFamily="34" charset="0"/>
              </a:rPr>
              <a:t>HBVcircle</a:t>
            </a:r>
            <a:r>
              <a:rPr lang="en-GB" sz="800" kern="1200" dirty="0">
                <a:solidFill>
                  <a:schemeClr val="tx1"/>
                </a:solidFill>
                <a:effectLst/>
                <a:latin typeface="Arial" panose="020B0604020202020204" pitchFamily="34" charset="0"/>
                <a:ea typeface="+mn-ea"/>
                <a:cs typeface="Arial" panose="020B0604020202020204" pitchFamily="34" charset="0"/>
              </a:rPr>
              <a:t> mouse model, in which HBV replication was driven by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-like molecules. ccc_R08 was orally dosed twice daily for two weeks. Notably, the levels of serum HBV DNA, </a:t>
            </a:r>
            <a:r>
              <a:rPr lang="en-GB" sz="800" kern="1200" dirty="0" err="1">
                <a:solidFill>
                  <a:schemeClr val="tx1"/>
                </a:solidFill>
                <a:effectLst/>
                <a:latin typeface="Arial" panose="020B0604020202020204" pitchFamily="34" charset="0"/>
                <a:ea typeface="+mn-ea"/>
                <a:cs typeface="Arial" panose="020B0604020202020204" pitchFamily="34" charset="0"/>
              </a:rPr>
              <a:t>pgRNA</a:t>
            </a:r>
            <a:r>
              <a:rPr lang="en-GB" sz="800" kern="1200" dirty="0">
                <a:solidFill>
                  <a:schemeClr val="tx1"/>
                </a:solidFill>
                <a:effectLst/>
                <a:latin typeface="Arial" panose="020B0604020202020204" pitchFamily="34" charset="0"/>
                <a:ea typeface="+mn-ea"/>
                <a:cs typeface="Arial" panose="020B0604020202020204" pitchFamily="34" charset="0"/>
              </a:rPr>
              <a:t>, HBsAg, </a:t>
            </a:r>
            <a:r>
              <a:rPr lang="en-GB" sz="800" kern="1200" dirty="0" err="1">
                <a:solidFill>
                  <a:schemeClr val="tx1"/>
                </a:solidFill>
                <a:effectLst/>
                <a:latin typeface="Arial" panose="020B0604020202020204" pitchFamily="34" charset="0"/>
                <a:ea typeface="+mn-ea"/>
                <a:cs typeface="Arial" panose="020B0604020202020204" pitchFamily="34" charset="0"/>
              </a:rPr>
              <a:t>HBeAg</a:t>
            </a:r>
            <a:r>
              <a:rPr lang="en-GB" sz="800" kern="1200" dirty="0">
                <a:solidFill>
                  <a:schemeClr val="tx1"/>
                </a:solidFill>
                <a:effectLst/>
                <a:latin typeface="Arial" panose="020B0604020202020204" pitchFamily="34" charset="0"/>
                <a:ea typeface="+mn-ea"/>
                <a:cs typeface="Arial" panose="020B0604020202020204" pitchFamily="34" charset="0"/>
              </a:rPr>
              <a:t> were significantly reduced, and sustained during the off-treatment follow-up period. Moreover, at the end of follow-up, levels of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molecules in the liver of ccc_R08 treated mice were reduced to below lower limit of quantification (LLOQ). As a control, entecavir did not impact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level in this model. In summary, these results demonstrate that ccc_R08 can reduce pre-existing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We have reported results that a novel small molecule ccc_R08 can substantially reduce </a:t>
            </a:r>
            <a:r>
              <a:rPr lang="en-GB" sz="800" kern="1200" dirty="0" err="1">
                <a:solidFill>
                  <a:schemeClr val="tx1"/>
                </a:solidFill>
                <a:effectLst/>
                <a:latin typeface="Arial" panose="020B0604020202020204" pitchFamily="34" charset="0"/>
                <a:ea typeface="+mn-ea"/>
                <a:cs typeface="Arial" panose="020B0604020202020204" pitchFamily="34" charset="0"/>
              </a:rPr>
              <a:t>cccDNA</a:t>
            </a:r>
            <a:r>
              <a:rPr lang="en-GB" sz="800" kern="1200" dirty="0">
                <a:solidFill>
                  <a:schemeClr val="tx1"/>
                </a:solidFill>
                <a:effectLst/>
                <a:latin typeface="Arial" panose="020B0604020202020204" pitchFamily="34" charset="0"/>
                <a:ea typeface="+mn-ea"/>
                <a:cs typeface="Arial" panose="020B0604020202020204" pitchFamily="34" charset="0"/>
              </a:rPr>
              <a:t> levels in HBV infected hepatocytes and in </a:t>
            </a:r>
            <a:r>
              <a:rPr lang="en-GB" sz="800" kern="1200" dirty="0" err="1">
                <a:solidFill>
                  <a:schemeClr val="tx1"/>
                </a:solidFill>
                <a:effectLst/>
                <a:latin typeface="Arial" panose="020B0604020202020204" pitchFamily="34" charset="0"/>
                <a:ea typeface="+mn-ea"/>
                <a:cs typeface="Arial" panose="020B0604020202020204" pitchFamily="34" charset="0"/>
              </a:rPr>
              <a:t>HBVcircle</a:t>
            </a:r>
            <a:r>
              <a:rPr lang="en-GB" sz="800" kern="1200" dirty="0">
                <a:solidFill>
                  <a:schemeClr val="tx1"/>
                </a:solidFill>
                <a:effectLst/>
                <a:latin typeface="Arial" panose="020B0604020202020204" pitchFamily="34" charset="0"/>
                <a:ea typeface="+mn-ea"/>
                <a:cs typeface="Arial" panose="020B0604020202020204" pitchFamily="34" charset="0"/>
              </a:rPr>
              <a:t> mouse model. These data encourage exploration of this type of molecule in the clinic to evaluate its potential for curing CHB infection.</a:t>
            </a:r>
          </a:p>
        </p:txBody>
      </p:sp>
      <p:sp>
        <p:nvSpPr>
          <p:cNvPr id="4" name="Slide Number Placeholder 3"/>
          <p:cNvSpPr>
            <a:spLocks noGrp="1"/>
          </p:cNvSpPr>
          <p:nvPr>
            <p:ph type="sldNum" sz="quarter" idx="5"/>
          </p:nvPr>
        </p:nvSpPr>
        <p:spPr/>
        <p:txBody>
          <a:bodyPr/>
          <a:lstStyle/>
          <a:p>
            <a:fld id="{9BC1133C-0A91-4C56-9DB7-B268BA704BC5}" type="slidenum">
              <a:rPr lang="en-GB" smtClean="0"/>
              <a:pPr/>
              <a:t>40</a:t>
            </a:fld>
            <a:endParaRPr lang="en-GB" dirty="0"/>
          </a:p>
        </p:txBody>
      </p:sp>
    </p:spTree>
    <p:extLst>
      <p:ext uri="{BB962C8B-B14F-4D97-AF65-F5344CB8AC3E}">
        <p14:creationId xmlns:p14="http://schemas.microsoft.com/office/powerpoint/2010/main" val="4273617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(PEG-)IFN, (Pegylated) interferon; IFN</a:t>
            </a:r>
            <a:r>
              <a:rPr lang="en-GB" sz="800" i="1" dirty="0">
                <a:sym typeface="Symbol" panose="05050102010706020507" pitchFamily="18" charset="2"/>
              </a:rPr>
              <a:t></a:t>
            </a:r>
            <a:r>
              <a:rPr lang="en-GB" sz="800" i="1" dirty="0"/>
              <a:t>, interferon alpha; </a:t>
            </a:r>
            <a:r>
              <a:rPr lang="en-GB" sz="800" i="1" dirty="0" err="1"/>
              <a:t>MyrB</a:t>
            </a:r>
            <a:r>
              <a:rPr lang="en-GB" sz="800" i="1" dirty="0"/>
              <a:t>, </a:t>
            </a:r>
            <a:r>
              <a:rPr lang="en-GB" sz="800" i="1" dirty="0" err="1"/>
              <a:t>myrcludex</a:t>
            </a:r>
            <a:r>
              <a:rPr lang="en-GB" sz="800" i="1" dirty="0"/>
              <a:t> B; qPCR, quantitative polymerase chain reaction; RNA-ISH, RNA in situ hybridization; SMC6, </a:t>
            </a:r>
            <a:r>
              <a:rPr lang="en-US" sz="800" i="1" dirty="0"/>
              <a:t>structural maintenance of chromosomes complex protein 6</a:t>
            </a:r>
            <a:endParaRPr lang="en-GB" sz="800" i="1" dirty="0"/>
          </a:p>
          <a:p>
            <a:pPr marL="0" indent="0" defTabSz="966338">
              <a:buNone/>
              <a:defRPr/>
            </a:pPr>
            <a:endParaRPr lang="en-US" sz="800" b="1" i="1" dirty="0"/>
          </a:p>
          <a:p>
            <a:pPr marL="0" indent="0" defTabSz="966338">
              <a:buNone/>
              <a:defRPr/>
            </a:pPr>
            <a:r>
              <a:rPr lang="en-US" sz="800" u="sng" dirty="0"/>
              <a:t>Full abstract</a:t>
            </a:r>
          </a:p>
          <a:p>
            <a:pPr marL="0" indent="0">
              <a:buNone/>
            </a:pPr>
            <a:endParaRPr lang="en-GB" sz="800" dirty="0"/>
          </a:p>
          <a:p>
            <a:pPr marL="0" indent="0">
              <a:buNone/>
            </a:pPr>
            <a:endParaRPr lang="en-GB" sz="800" dirty="0"/>
          </a:p>
          <a:p>
            <a:pPr marL="0" indent="0">
              <a:buNone/>
            </a:pPr>
            <a:r>
              <a:rPr lang="en-US" sz="800" b="1" dirty="0"/>
              <a:t>HBV entry inhibition after interferon alpha treatment hinders HBV rebound in hepatocytes that became negative for all HBV markers during interferon treatment</a:t>
            </a:r>
            <a:endParaRPr lang="en-GB" sz="800" dirty="0"/>
          </a:p>
          <a:p>
            <a:pPr marL="0" indent="0">
              <a:buNone/>
            </a:pPr>
            <a:r>
              <a:rPr lang="en-US" sz="800" b="1" dirty="0"/>
              <a:t> </a:t>
            </a:r>
            <a:endParaRPr lang="en-GB" sz="800" dirty="0"/>
          </a:p>
          <a:p>
            <a:pPr marL="0" indent="0">
              <a:buNone/>
            </a:pPr>
            <a:r>
              <a:rPr lang="en-US" sz="800" u="sng" dirty="0"/>
              <a:t>Lena Allweiss</a:t>
            </a:r>
            <a:r>
              <a:rPr lang="en-US" sz="800" baseline="30000" dirty="0"/>
              <a:t>1</a:t>
            </a:r>
            <a:r>
              <a:rPr lang="de-DE" sz="800" dirty="0"/>
              <a:t>, </a:t>
            </a:r>
            <a:r>
              <a:rPr lang="en-US" sz="800" dirty="0"/>
              <a:t>Katja Giersch</a:t>
            </a:r>
            <a:r>
              <a:rPr lang="en-US" sz="800" baseline="30000" dirty="0"/>
              <a:t>1</a:t>
            </a:r>
            <a:r>
              <a:rPr lang="de-DE" sz="800" dirty="0"/>
              <a:t>, </a:t>
            </a:r>
            <a:r>
              <a:rPr lang="en-US" sz="800" dirty="0" err="1"/>
              <a:t>Tassilo</a:t>
            </a:r>
            <a:r>
              <a:rPr lang="en-US" sz="800" dirty="0"/>
              <a:t> Volz</a:t>
            </a:r>
            <a:r>
              <a:rPr lang="en-US" sz="800" baseline="30000" dirty="0"/>
              <a:t>1</a:t>
            </a:r>
            <a:r>
              <a:rPr lang="de-DE" sz="800" dirty="0"/>
              <a:t>, </a:t>
            </a:r>
            <a:r>
              <a:rPr lang="en-US" sz="800" dirty="0"/>
              <a:t>Ansgar W. Lohse</a:t>
            </a:r>
            <a:r>
              <a:rPr lang="en-US" sz="800" baseline="30000" dirty="0"/>
              <a:t>1 2</a:t>
            </a:r>
            <a:r>
              <a:rPr lang="de-DE" sz="800" dirty="0"/>
              <a:t>, </a:t>
            </a:r>
            <a:r>
              <a:rPr lang="en-US" sz="800" dirty="0" err="1"/>
              <a:t>Jörg</a:t>
            </a:r>
            <a:r>
              <a:rPr lang="en-US" sz="800" dirty="0"/>
              <a:t> Petersen</a:t>
            </a:r>
            <a:r>
              <a:rPr lang="en-US" sz="800" baseline="30000" dirty="0"/>
              <a:t>3</a:t>
            </a:r>
            <a:r>
              <a:rPr lang="de-DE" sz="800" dirty="0"/>
              <a:t>, </a:t>
            </a:r>
            <a:r>
              <a:rPr lang="en-US" sz="800" dirty="0"/>
              <a:t>Stephan Urban</a:t>
            </a:r>
            <a:r>
              <a:rPr lang="en-US" sz="800" baseline="30000" dirty="0"/>
              <a:t>2 4</a:t>
            </a:r>
            <a:r>
              <a:rPr lang="de-DE" sz="800" dirty="0"/>
              <a:t>, </a:t>
            </a:r>
            <a:r>
              <a:rPr lang="en-US" sz="800" dirty="0"/>
              <a:t>Marc Luetgehmann</a:t>
            </a:r>
            <a:r>
              <a:rPr lang="en-US" sz="800" baseline="30000" dirty="0"/>
              <a:t>2 5</a:t>
            </a:r>
            <a:r>
              <a:rPr lang="de-DE" sz="800" dirty="0"/>
              <a:t>, </a:t>
            </a:r>
            <a:r>
              <a:rPr lang="en-US" sz="800" dirty="0"/>
              <a:t>Maura Dandri</a:t>
            </a:r>
            <a:r>
              <a:rPr lang="en-US" sz="800" baseline="30000" dirty="0"/>
              <a:t>1 2</a:t>
            </a:r>
            <a:endParaRPr lang="en-GB" sz="800" dirty="0"/>
          </a:p>
          <a:p>
            <a:pPr marL="0" indent="0">
              <a:buNone/>
            </a:pPr>
            <a:r>
              <a:rPr lang="en-US" sz="800" i="1" baseline="30000" dirty="0"/>
              <a:t>1</a:t>
            </a:r>
            <a:r>
              <a:rPr lang="en-US" sz="800" i="1" dirty="0"/>
              <a:t>University Medical Center Hamburg-Eppendorf, I. Department of Internal Medicine, Hamburg, Germany</a:t>
            </a:r>
            <a:r>
              <a:rPr lang="de-DE" sz="800" dirty="0"/>
              <a:t>; </a:t>
            </a:r>
            <a:r>
              <a:rPr lang="en-US" sz="800" i="1" baseline="30000" dirty="0"/>
              <a:t>2</a:t>
            </a:r>
            <a:r>
              <a:rPr lang="en-US" sz="800" i="1" dirty="0"/>
              <a:t>German Center for Infection Research (DZIF), Hamburg-Lübeck-</a:t>
            </a:r>
            <a:r>
              <a:rPr lang="en-US" sz="800" i="1" dirty="0" err="1"/>
              <a:t>Borstel</a:t>
            </a:r>
            <a:r>
              <a:rPr lang="en-US" sz="800" i="1" dirty="0"/>
              <a:t> and Heidelberg sites, Germany</a:t>
            </a:r>
            <a:r>
              <a:rPr lang="de-DE" sz="800" dirty="0"/>
              <a:t>; </a:t>
            </a:r>
            <a:r>
              <a:rPr lang="en-US" sz="800" i="1" baseline="30000" dirty="0"/>
              <a:t>3</a:t>
            </a:r>
            <a:r>
              <a:rPr lang="en-US" sz="800" i="1" dirty="0"/>
              <a:t>Asklepios Clinic St. Georg, IFI Institute for Interdisciplinary Medicine, Hamburg, Germany</a:t>
            </a:r>
            <a:r>
              <a:rPr lang="de-DE" sz="800" dirty="0"/>
              <a:t>; </a:t>
            </a:r>
            <a:r>
              <a:rPr lang="en-US" sz="800" i="1" baseline="30000" dirty="0"/>
              <a:t>4</a:t>
            </a:r>
            <a:r>
              <a:rPr lang="en-US" sz="800" i="1" dirty="0"/>
              <a:t>University Hospital Heidelberg, Department of Infectious Diseases, Molecular Virology, Heidelberg, Germany</a:t>
            </a:r>
            <a:r>
              <a:rPr lang="de-DE" sz="800" dirty="0"/>
              <a:t>; </a:t>
            </a:r>
            <a:r>
              <a:rPr lang="en-US" sz="800" i="1" baseline="30000" dirty="0"/>
              <a:t>5</a:t>
            </a:r>
            <a:r>
              <a:rPr lang="en-US" sz="800" i="1" dirty="0"/>
              <a:t>University Medical Center Hamburg-Eppendorf, Institute of Microbiology, Virology and Hygiene, Hamburg, Germany</a:t>
            </a:r>
            <a:endParaRPr lang="en-GB" sz="800" dirty="0"/>
          </a:p>
          <a:p>
            <a:pPr marL="0" indent="0">
              <a:buNone/>
            </a:pPr>
            <a:r>
              <a:rPr lang="en-US" sz="800" dirty="0"/>
              <a:t> </a:t>
            </a:r>
            <a:endParaRPr lang="en-GB" sz="800" dirty="0"/>
          </a:p>
          <a:p>
            <a:pPr marL="0" indent="0">
              <a:buNone/>
            </a:pPr>
            <a:r>
              <a:rPr lang="en-US" sz="800" dirty="0"/>
              <a:t> </a:t>
            </a:r>
            <a:endParaRPr lang="en-GB" sz="800" dirty="0"/>
          </a:p>
          <a:p>
            <a:pPr marL="0" indent="0">
              <a:buNone/>
            </a:pPr>
            <a:r>
              <a:rPr lang="en-GB" sz="800" b="1" dirty="0"/>
              <a:t>Background and Aims: </a:t>
            </a:r>
            <a:r>
              <a:rPr lang="en-GB" sz="800" dirty="0"/>
              <a:t>Treatment with interferon alpha (IFN</a:t>
            </a:r>
            <a:r>
              <a:rPr lang="de-DE" sz="800" dirty="0"/>
              <a:t>α</a:t>
            </a:r>
            <a:r>
              <a:rPr lang="en-GB" sz="800" dirty="0"/>
              <a:t>) can exert both immunomodulatory and antiviral effects, such as suppression of HBV transcription and </a:t>
            </a:r>
            <a:r>
              <a:rPr lang="en-GB" sz="800" dirty="0" err="1"/>
              <a:t>cccDNA</a:t>
            </a:r>
            <a:r>
              <a:rPr lang="en-GB" sz="800" dirty="0"/>
              <a:t> degradation. In this study, we aimed to investigate to which extent these antiviral effects take place in HBV-infected human hepatocytes in vivo and whether these effects can persist after treatment cessation. Moreover, we employed HBV entry inhibition to assess the role of new infection events in HBV rebound.</a:t>
            </a:r>
          </a:p>
          <a:p>
            <a:pPr marL="0" indent="0">
              <a:buNone/>
            </a:pPr>
            <a:endParaRPr lang="en-GB" sz="800" b="1" dirty="0"/>
          </a:p>
          <a:p>
            <a:pPr marL="0" indent="0">
              <a:buNone/>
            </a:pPr>
            <a:r>
              <a:rPr lang="en-GB" sz="800" b="1" dirty="0"/>
              <a:t>Methods</a:t>
            </a:r>
            <a:r>
              <a:rPr lang="en-GB" sz="800" dirty="0"/>
              <a:t>: We treated HBV infected human liver chimeric mice with pegylated IFN</a:t>
            </a:r>
            <a:r>
              <a:rPr lang="de-DE" sz="800" dirty="0"/>
              <a:t>α</a:t>
            </a:r>
            <a:r>
              <a:rPr lang="en-GB" sz="800" dirty="0"/>
              <a:t> for 6 weeks (n=13+5 untreated controls). Then, mice were either sacrificed (n=5) or treatment was stopped to assess serological and intrahepatic viral changes for additional 6 weeks, either in the presence (n=4) or absence of the entry inhibitor </a:t>
            </a:r>
            <a:r>
              <a:rPr lang="en-GB" sz="800" dirty="0" err="1"/>
              <a:t>Myrcludex</a:t>
            </a:r>
            <a:r>
              <a:rPr lang="en-GB" sz="800" dirty="0"/>
              <a:t> B (</a:t>
            </a:r>
            <a:r>
              <a:rPr lang="en-GB" sz="800" dirty="0" err="1"/>
              <a:t>MyrB</a:t>
            </a:r>
            <a:r>
              <a:rPr lang="en-GB" sz="800" dirty="0"/>
              <a:t>) (n=4). </a:t>
            </a:r>
            <a:r>
              <a:rPr lang="en-GB" sz="800" dirty="0" err="1"/>
              <a:t>MyrB</a:t>
            </a:r>
            <a:r>
              <a:rPr lang="en-GB" sz="800" dirty="0"/>
              <a:t> treatment started 3 days before the last IFN</a:t>
            </a:r>
            <a:r>
              <a:rPr lang="de-DE" sz="800" dirty="0"/>
              <a:t>α </a:t>
            </a:r>
            <a:r>
              <a:rPr lang="en-GB" sz="800" dirty="0"/>
              <a:t>injection. HBV loads were analysed in serum and liver by qPCR. RNA in situ hybridization (RNA-ISH) and immunofluorescence were used to visualize both HBV transcription and the presence of SMC6, a component of the “structural maintenance of chromosomes complex” SMC5/6 which is degraded by the </a:t>
            </a:r>
            <a:r>
              <a:rPr lang="en-GB" sz="800" dirty="0" err="1"/>
              <a:t>HBx</a:t>
            </a:r>
            <a:r>
              <a:rPr lang="en-GB" sz="800" dirty="0"/>
              <a:t> protein, and hence may serve as a cellular marker of </a:t>
            </a:r>
            <a:r>
              <a:rPr lang="en-GB" sz="800" dirty="0" err="1"/>
              <a:t>cccDNA</a:t>
            </a:r>
            <a:r>
              <a:rPr lang="en-GB" sz="800" dirty="0"/>
              <a:t> suppression or clearance.</a:t>
            </a:r>
          </a:p>
          <a:p>
            <a:pPr marL="0" indent="0">
              <a:buNone/>
            </a:pPr>
            <a:endParaRPr lang="en-GB" sz="800" b="1" dirty="0"/>
          </a:p>
          <a:p>
            <a:pPr marL="0" indent="0">
              <a:buNone/>
            </a:pPr>
            <a:r>
              <a:rPr lang="en-GB" sz="800" b="1" dirty="0"/>
              <a:t>Results</a:t>
            </a:r>
            <a:r>
              <a:rPr lang="en-GB" sz="800" dirty="0"/>
              <a:t>: Six weeks of IFNα treatment reduced median levels of viremia (1.2log), HBV transcripts (3.6fold) and </a:t>
            </a:r>
            <a:r>
              <a:rPr lang="en-GB" sz="800" dirty="0" err="1"/>
              <a:t>cccDNA</a:t>
            </a:r>
            <a:r>
              <a:rPr lang="en-GB" sz="800" dirty="0"/>
              <a:t> (4.3fold). As expected, SMC6 protein was degraded in most hepatocytes in the livers of HBV-infected control mice, but it was clearly detected in IFNα-treated mice. After stopping IFNα, HBV rebound occurred in 3 to 6 weeks and was accompanied by renewed SMC6 degradation in most human hepatocytes. Of note, we observed viremia increase also in </a:t>
            </a:r>
            <a:r>
              <a:rPr lang="en-GB" sz="800" dirty="0" err="1"/>
              <a:t>MyrB</a:t>
            </a:r>
            <a:r>
              <a:rPr lang="en-GB" sz="800" dirty="0"/>
              <a:t>-treated mice; however, entry inhibition blocked intrahepatic HBV rebound in a large proportion of human hepatocytes (&gt;40%), which remained SMC6 positive and negative for </a:t>
            </a:r>
            <a:r>
              <a:rPr lang="en-GB" sz="800" dirty="0" err="1"/>
              <a:t>HBcAg</a:t>
            </a:r>
            <a:r>
              <a:rPr lang="en-GB" sz="800" dirty="0"/>
              <a:t> and HBV RNA (RNA-ISH). Interestingly, intrahepatic </a:t>
            </a:r>
            <a:r>
              <a:rPr lang="en-GB" sz="800" dirty="0" err="1"/>
              <a:t>cccDNA</a:t>
            </a:r>
            <a:r>
              <a:rPr lang="en-GB" sz="800" dirty="0"/>
              <a:t> levels in mice receiving </a:t>
            </a:r>
            <a:r>
              <a:rPr lang="en-GB" sz="800" dirty="0" err="1"/>
              <a:t>MyrB</a:t>
            </a:r>
            <a:r>
              <a:rPr lang="en-GB" sz="800" dirty="0"/>
              <a:t> during rebound remained as low as in mice sacrificed at the end of IFNα treatment.</a:t>
            </a:r>
          </a:p>
          <a:p>
            <a:pPr marL="0" indent="0">
              <a:buNone/>
            </a:pPr>
            <a:endParaRPr lang="en-GB" sz="800" b="1" dirty="0"/>
          </a:p>
          <a:p>
            <a:pPr marL="0" indent="0">
              <a:buNone/>
            </a:pPr>
            <a:r>
              <a:rPr lang="en-GB" sz="800" b="1" dirty="0"/>
              <a:t>Conclusion</a:t>
            </a:r>
            <a:r>
              <a:rPr lang="en-GB" sz="800" dirty="0"/>
              <a:t>: Reappearance of the SMC5/6 complex in HBV-infected human hepatocytes in mice treated with IFNα did not hinder HBV reactivation after drug withdrawal in the setting of an established HBV infection. However, </a:t>
            </a:r>
            <a:r>
              <a:rPr lang="en-GB" sz="800" dirty="0" err="1"/>
              <a:t>MyrB</a:t>
            </a:r>
            <a:r>
              <a:rPr lang="en-GB" sz="800" dirty="0"/>
              <a:t> clearly maintained HBV negativity in a substantial proportion of human hepatocytes, suggesting that these cells had cleared </a:t>
            </a:r>
            <a:r>
              <a:rPr lang="en-GB" sz="800" dirty="0" err="1"/>
              <a:t>cccDNA</a:t>
            </a:r>
            <a:r>
              <a:rPr lang="en-GB" sz="800" dirty="0"/>
              <a:t> during IFNα treatment and that new infection events play a key role in HBV rebound post treatment.</a:t>
            </a:r>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41</a:t>
            </a:fld>
            <a:endParaRPr lang="en-GB" dirty="0">
              <a:solidFill>
                <a:prstClr val="black"/>
              </a:solidFill>
            </a:endParaRPr>
          </a:p>
        </p:txBody>
      </p:sp>
    </p:spTree>
    <p:extLst>
      <p:ext uri="{BB962C8B-B14F-4D97-AF65-F5344CB8AC3E}">
        <p14:creationId xmlns:p14="http://schemas.microsoft.com/office/powerpoint/2010/main" val="2239330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a:t>
            </a:r>
            <a:r>
              <a:rPr lang="en-GB" sz="800" i="1" dirty="0" err="1"/>
              <a:t>cccDNA</a:t>
            </a:r>
            <a:r>
              <a:rPr lang="en-GB" sz="800" i="1" dirty="0"/>
              <a:t>, covalently closed circular DNA; </a:t>
            </a:r>
            <a:r>
              <a:rPr lang="en-GB" sz="800" i="1" dirty="0" err="1"/>
              <a:t>HBcAg</a:t>
            </a:r>
            <a:r>
              <a:rPr lang="en-GB" sz="800" i="1" dirty="0"/>
              <a:t>, Hepatitis B core antigen; IFN, interferon; IFN</a:t>
            </a:r>
            <a:r>
              <a:rPr lang="en-GB" sz="800" i="1" dirty="0">
                <a:sym typeface="Symbol" panose="05050102010706020507" pitchFamily="18" charset="2"/>
              </a:rPr>
              <a:t></a:t>
            </a:r>
            <a:r>
              <a:rPr lang="en-GB" sz="800" i="1" dirty="0"/>
              <a:t>, interferon alpha; </a:t>
            </a:r>
            <a:r>
              <a:rPr lang="en-GB" sz="800" i="1" dirty="0" err="1"/>
              <a:t>MyrB</a:t>
            </a:r>
            <a:r>
              <a:rPr lang="en-GB" sz="800" i="1" dirty="0"/>
              <a:t>, </a:t>
            </a:r>
            <a:r>
              <a:rPr lang="en-GB" sz="800" i="1" dirty="0" err="1"/>
              <a:t>myrcludex</a:t>
            </a:r>
            <a:r>
              <a:rPr lang="en-GB" sz="800" i="1" dirty="0"/>
              <a:t> B; SMC6, </a:t>
            </a:r>
            <a:r>
              <a:rPr lang="en-US" sz="800" i="1" dirty="0"/>
              <a:t>structural maintenance of chromosomes complex protein 6</a:t>
            </a:r>
            <a:endParaRPr lang="en-GB" sz="800" i="1" dirty="0"/>
          </a:p>
          <a:p>
            <a:pPr marL="0" indent="0" defTabSz="966338">
              <a:buNone/>
              <a:defRPr/>
            </a:pPr>
            <a:endParaRPr lang="en-US" sz="800" b="1" i="1" dirty="0"/>
          </a:p>
          <a:p>
            <a:pPr marL="0" indent="0" defTabSz="966338">
              <a:buNone/>
              <a:defRPr/>
            </a:pPr>
            <a:r>
              <a:rPr lang="en-US" sz="800" u="sng" dirty="0"/>
              <a:t>Full abstract</a:t>
            </a:r>
          </a:p>
          <a:p>
            <a:pPr marL="0" indent="0">
              <a:buNone/>
            </a:pPr>
            <a:endParaRPr lang="en-GB" sz="800" dirty="0"/>
          </a:p>
          <a:p>
            <a:pPr marL="0" indent="0">
              <a:buNone/>
            </a:pPr>
            <a:endParaRPr lang="en-GB" sz="800" dirty="0"/>
          </a:p>
          <a:p>
            <a:pPr marL="0" indent="0">
              <a:buNone/>
            </a:pPr>
            <a:r>
              <a:rPr lang="en-US" sz="800" b="1" dirty="0"/>
              <a:t>HBV entry inhibition after interferon alpha treatment hinders HBV rebound in hepatocytes that became negative for all HBV markers during interferon treatment</a:t>
            </a:r>
            <a:endParaRPr lang="en-GB" sz="800" dirty="0"/>
          </a:p>
          <a:p>
            <a:pPr marL="0" indent="0">
              <a:buNone/>
            </a:pPr>
            <a:r>
              <a:rPr lang="en-US" sz="800" b="1" dirty="0"/>
              <a:t> </a:t>
            </a:r>
            <a:endParaRPr lang="en-GB" sz="800" dirty="0"/>
          </a:p>
          <a:p>
            <a:pPr marL="0" indent="0">
              <a:buNone/>
            </a:pPr>
            <a:r>
              <a:rPr lang="en-US" sz="800" u="sng" dirty="0"/>
              <a:t>Lena Allweiss</a:t>
            </a:r>
            <a:r>
              <a:rPr lang="en-US" sz="800" baseline="30000" dirty="0"/>
              <a:t>1</a:t>
            </a:r>
            <a:r>
              <a:rPr lang="de-DE" sz="800" dirty="0"/>
              <a:t>, </a:t>
            </a:r>
            <a:r>
              <a:rPr lang="en-US" sz="800" dirty="0"/>
              <a:t>Katja Giersch</a:t>
            </a:r>
            <a:r>
              <a:rPr lang="en-US" sz="800" baseline="30000" dirty="0"/>
              <a:t>1</a:t>
            </a:r>
            <a:r>
              <a:rPr lang="de-DE" sz="800" dirty="0"/>
              <a:t>, </a:t>
            </a:r>
            <a:r>
              <a:rPr lang="en-US" sz="800" dirty="0" err="1"/>
              <a:t>Tassilo</a:t>
            </a:r>
            <a:r>
              <a:rPr lang="en-US" sz="800" dirty="0"/>
              <a:t> Volz</a:t>
            </a:r>
            <a:r>
              <a:rPr lang="en-US" sz="800" baseline="30000" dirty="0"/>
              <a:t>1</a:t>
            </a:r>
            <a:r>
              <a:rPr lang="de-DE" sz="800" dirty="0"/>
              <a:t>, </a:t>
            </a:r>
            <a:r>
              <a:rPr lang="en-US" sz="800" dirty="0"/>
              <a:t>Ansgar W. Lohse</a:t>
            </a:r>
            <a:r>
              <a:rPr lang="en-US" sz="800" baseline="30000" dirty="0"/>
              <a:t>1 2</a:t>
            </a:r>
            <a:r>
              <a:rPr lang="de-DE" sz="800" dirty="0"/>
              <a:t>, </a:t>
            </a:r>
            <a:r>
              <a:rPr lang="en-US" sz="800" dirty="0" err="1"/>
              <a:t>Jörg</a:t>
            </a:r>
            <a:r>
              <a:rPr lang="en-US" sz="800" dirty="0"/>
              <a:t> Petersen</a:t>
            </a:r>
            <a:r>
              <a:rPr lang="en-US" sz="800" baseline="30000" dirty="0"/>
              <a:t>3</a:t>
            </a:r>
            <a:r>
              <a:rPr lang="de-DE" sz="800" dirty="0"/>
              <a:t>, </a:t>
            </a:r>
            <a:r>
              <a:rPr lang="en-US" sz="800" dirty="0"/>
              <a:t>Stephan Urban</a:t>
            </a:r>
            <a:r>
              <a:rPr lang="en-US" sz="800" baseline="30000" dirty="0"/>
              <a:t>2 4</a:t>
            </a:r>
            <a:r>
              <a:rPr lang="de-DE" sz="800" dirty="0"/>
              <a:t>, </a:t>
            </a:r>
            <a:r>
              <a:rPr lang="en-US" sz="800" dirty="0"/>
              <a:t>Marc Luetgehmann</a:t>
            </a:r>
            <a:r>
              <a:rPr lang="en-US" sz="800" baseline="30000" dirty="0"/>
              <a:t>2 5</a:t>
            </a:r>
            <a:r>
              <a:rPr lang="de-DE" sz="800" dirty="0"/>
              <a:t>, </a:t>
            </a:r>
            <a:r>
              <a:rPr lang="en-US" sz="800" dirty="0"/>
              <a:t>Maura Dandri</a:t>
            </a:r>
            <a:r>
              <a:rPr lang="en-US" sz="800" baseline="30000" dirty="0"/>
              <a:t>1 2</a:t>
            </a:r>
            <a:endParaRPr lang="en-GB" sz="800" dirty="0"/>
          </a:p>
          <a:p>
            <a:pPr marL="0" indent="0">
              <a:buNone/>
            </a:pPr>
            <a:r>
              <a:rPr lang="en-US" sz="800" i="1" baseline="30000" dirty="0"/>
              <a:t>1</a:t>
            </a:r>
            <a:r>
              <a:rPr lang="en-US" sz="800" i="1" dirty="0"/>
              <a:t>University Medical Center Hamburg-Eppendorf, I. Department of Internal Medicine, Hamburg, Germany</a:t>
            </a:r>
            <a:r>
              <a:rPr lang="de-DE" sz="800" dirty="0"/>
              <a:t>; </a:t>
            </a:r>
            <a:r>
              <a:rPr lang="en-US" sz="800" i="1" baseline="30000" dirty="0"/>
              <a:t>2</a:t>
            </a:r>
            <a:r>
              <a:rPr lang="en-US" sz="800" i="1" dirty="0"/>
              <a:t>German Center for Infection Research (DZIF), Hamburg-Lübeck-</a:t>
            </a:r>
            <a:r>
              <a:rPr lang="en-US" sz="800" i="1" dirty="0" err="1"/>
              <a:t>Borstel</a:t>
            </a:r>
            <a:r>
              <a:rPr lang="en-US" sz="800" i="1" dirty="0"/>
              <a:t> and Heidelberg sites, Germany</a:t>
            </a:r>
            <a:r>
              <a:rPr lang="de-DE" sz="800" dirty="0"/>
              <a:t>; </a:t>
            </a:r>
            <a:r>
              <a:rPr lang="en-US" sz="800" i="1" baseline="30000" dirty="0"/>
              <a:t>3</a:t>
            </a:r>
            <a:r>
              <a:rPr lang="en-US" sz="800" i="1" dirty="0"/>
              <a:t>Asklepios Clinic St. Georg, IFI Institute for Interdisciplinary Medicine, Hamburg, Germany</a:t>
            </a:r>
            <a:r>
              <a:rPr lang="de-DE" sz="800" dirty="0"/>
              <a:t>; </a:t>
            </a:r>
            <a:r>
              <a:rPr lang="en-US" sz="800" i="1" baseline="30000" dirty="0"/>
              <a:t>4</a:t>
            </a:r>
            <a:r>
              <a:rPr lang="en-US" sz="800" i="1" dirty="0"/>
              <a:t>University Hospital Heidelberg, Department of Infectious Diseases, Molecular Virology, Heidelberg, Germany</a:t>
            </a:r>
            <a:r>
              <a:rPr lang="de-DE" sz="800" dirty="0"/>
              <a:t>; </a:t>
            </a:r>
            <a:r>
              <a:rPr lang="en-US" sz="800" i="1" baseline="30000" dirty="0"/>
              <a:t>5</a:t>
            </a:r>
            <a:r>
              <a:rPr lang="en-US" sz="800" i="1" dirty="0"/>
              <a:t>University Medical Center Hamburg-Eppendorf, Institute of Microbiology, Virology and Hygiene, Hamburg, Germany</a:t>
            </a:r>
            <a:endParaRPr lang="en-GB" sz="800" dirty="0"/>
          </a:p>
          <a:p>
            <a:pPr marL="0" indent="0">
              <a:buNone/>
            </a:pPr>
            <a:r>
              <a:rPr lang="en-US" sz="800" dirty="0"/>
              <a:t> </a:t>
            </a:r>
            <a:endParaRPr lang="en-GB" sz="800" dirty="0"/>
          </a:p>
          <a:p>
            <a:pPr marL="0" indent="0">
              <a:buNone/>
            </a:pPr>
            <a:r>
              <a:rPr lang="en-US" sz="800" dirty="0"/>
              <a:t> </a:t>
            </a:r>
            <a:endParaRPr lang="en-GB" sz="800" dirty="0"/>
          </a:p>
          <a:p>
            <a:pPr marL="0" indent="0">
              <a:buNone/>
            </a:pPr>
            <a:r>
              <a:rPr lang="en-GB" sz="800" b="1" dirty="0"/>
              <a:t>Background and Aims: </a:t>
            </a:r>
            <a:r>
              <a:rPr lang="en-GB" sz="800" dirty="0"/>
              <a:t>Treatment with interferon alpha (IFN</a:t>
            </a:r>
            <a:r>
              <a:rPr lang="de-DE" sz="800" dirty="0"/>
              <a:t>α</a:t>
            </a:r>
            <a:r>
              <a:rPr lang="en-GB" sz="800" dirty="0"/>
              <a:t>) can exert both immunomodulatory and antiviral effects, such as suppression of HBV transcription and </a:t>
            </a:r>
            <a:r>
              <a:rPr lang="en-GB" sz="800" dirty="0" err="1"/>
              <a:t>cccDNA</a:t>
            </a:r>
            <a:r>
              <a:rPr lang="en-GB" sz="800" dirty="0"/>
              <a:t> degradation. In this study, we aimed to investigate to which extent these antiviral effects take place in HBV-infected human hepatocytes in vivo and whether these effects can persist after treatment cessation. Moreover, we employed HBV entry inhibition to assess the role of new infection events in HBV rebound.</a:t>
            </a:r>
          </a:p>
          <a:p>
            <a:pPr marL="0" indent="0">
              <a:buNone/>
            </a:pPr>
            <a:endParaRPr lang="en-GB" sz="800" b="1" dirty="0"/>
          </a:p>
          <a:p>
            <a:pPr marL="0" indent="0">
              <a:buNone/>
            </a:pPr>
            <a:r>
              <a:rPr lang="en-GB" sz="800" b="1" dirty="0"/>
              <a:t>Methods</a:t>
            </a:r>
            <a:r>
              <a:rPr lang="en-GB" sz="800" dirty="0"/>
              <a:t>: We treated HBV infected human liver chimeric mice with pegylated IFN</a:t>
            </a:r>
            <a:r>
              <a:rPr lang="de-DE" sz="800" dirty="0"/>
              <a:t>α</a:t>
            </a:r>
            <a:r>
              <a:rPr lang="en-GB" sz="800" dirty="0"/>
              <a:t> for 6 weeks (n=13+5 untreated controls). Then, mice were either sacrificed (n=5) or treatment was stopped to assess serological and intrahepatic viral changes for additional 6 weeks, either in the presence (n=4) or absence of the entry inhibitor </a:t>
            </a:r>
            <a:r>
              <a:rPr lang="en-GB" sz="800" dirty="0" err="1"/>
              <a:t>Myrcludex</a:t>
            </a:r>
            <a:r>
              <a:rPr lang="en-GB" sz="800" dirty="0"/>
              <a:t> B (</a:t>
            </a:r>
            <a:r>
              <a:rPr lang="en-GB" sz="800" dirty="0" err="1"/>
              <a:t>MyrB</a:t>
            </a:r>
            <a:r>
              <a:rPr lang="en-GB" sz="800" dirty="0"/>
              <a:t>) (n=4). </a:t>
            </a:r>
            <a:r>
              <a:rPr lang="en-GB" sz="800" dirty="0" err="1"/>
              <a:t>MyrB</a:t>
            </a:r>
            <a:r>
              <a:rPr lang="en-GB" sz="800" dirty="0"/>
              <a:t> treatment started 3 days before the last IFN</a:t>
            </a:r>
            <a:r>
              <a:rPr lang="de-DE" sz="800" dirty="0"/>
              <a:t>α </a:t>
            </a:r>
            <a:r>
              <a:rPr lang="en-GB" sz="800" dirty="0"/>
              <a:t>injection. HBV loads were analysed in serum and liver by qPCR. RNA in situ hybridization (RNA-ISH) and immunofluorescence were used to visualize both HBV transcription and the presence of SMC6, a component of the “structural maintenance of chromosomes complex” SMC5/6 which is degraded by the </a:t>
            </a:r>
            <a:r>
              <a:rPr lang="en-GB" sz="800" dirty="0" err="1"/>
              <a:t>HBx</a:t>
            </a:r>
            <a:r>
              <a:rPr lang="en-GB" sz="800" dirty="0"/>
              <a:t> protein, and hence may serve as a cellular marker of </a:t>
            </a:r>
            <a:r>
              <a:rPr lang="en-GB" sz="800" dirty="0" err="1"/>
              <a:t>cccDNA</a:t>
            </a:r>
            <a:r>
              <a:rPr lang="en-GB" sz="800" dirty="0"/>
              <a:t> suppression or clearance.</a:t>
            </a:r>
          </a:p>
          <a:p>
            <a:pPr marL="0" indent="0">
              <a:buNone/>
            </a:pPr>
            <a:endParaRPr lang="en-GB" sz="800" b="1" dirty="0"/>
          </a:p>
          <a:p>
            <a:pPr marL="0" indent="0">
              <a:buNone/>
            </a:pPr>
            <a:r>
              <a:rPr lang="en-GB" sz="800" b="1" dirty="0"/>
              <a:t>Results</a:t>
            </a:r>
            <a:r>
              <a:rPr lang="en-GB" sz="800" dirty="0"/>
              <a:t>: Six weeks of IFNα treatment reduced median levels of viremia (1.2log), HBV transcripts (3.6fold) and </a:t>
            </a:r>
            <a:r>
              <a:rPr lang="en-GB" sz="800" dirty="0" err="1"/>
              <a:t>cccDNA</a:t>
            </a:r>
            <a:r>
              <a:rPr lang="en-GB" sz="800" dirty="0"/>
              <a:t> (4.3fold). As expected, SMC6 protein was degraded in most hepatocytes in the livers of HBV-infected control mice, but it was clearly detected in IFNα-treated mice. After stopping IFNα, HBV rebound occurred in 3 to 6 weeks and was accompanied by renewed SMC6 degradation in most human hepatocytes. Of note, we observed viremia increase also in </a:t>
            </a:r>
            <a:r>
              <a:rPr lang="en-GB" sz="800" dirty="0" err="1"/>
              <a:t>MyrB</a:t>
            </a:r>
            <a:r>
              <a:rPr lang="en-GB" sz="800" dirty="0"/>
              <a:t>-treated mice; however, entry inhibition blocked intrahepatic HBV rebound in a large proportion of human hepatocytes (&gt;40%), which remained SMC6 positive and negative for </a:t>
            </a:r>
            <a:r>
              <a:rPr lang="en-GB" sz="800" dirty="0" err="1"/>
              <a:t>HBcAg</a:t>
            </a:r>
            <a:r>
              <a:rPr lang="en-GB" sz="800" dirty="0"/>
              <a:t> and HBV RNA (RNA-ISH). Interestingly, intrahepatic </a:t>
            </a:r>
            <a:r>
              <a:rPr lang="en-GB" sz="800" dirty="0" err="1"/>
              <a:t>cccDNA</a:t>
            </a:r>
            <a:r>
              <a:rPr lang="en-GB" sz="800" dirty="0"/>
              <a:t> levels in mice receiving </a:t>
            </a:r>
            <a:r>
              <a:rPr lang="en-GB" sz="800" dirty="0" err="1"/>
              <a:t>MyrB</a:t>
            </a:r>
            <a:r>
              <a:rPr lang="en-GB" sz="800" dirty="0"/>
              <a:t> during rebound remained as low as in mice sacrificed at the end of IFNα treatment.</a:t>
            </a:r>
          </a:p>
          <a:p>
            <a:pPr marL="0" indent="0">
              <a:buNone/>
            </a:pPr>
            <a:endParaRPr lang="en-GB" sz="800" b="1" dirty="0"/>
          </a:p>
          <a:p>
            <a:pPr marL="0" indent="0">
              <a:buNone/>
            </a:pPr>
            <a:r>
              <a:rPr lang="en-GB" sz="800" b="1" dirty="0"/>
              <a:t>Conclusion</a:t>
            </a:r>
            <a:r>
              <a:rPr lang="en-GB" sz="800" dirty="0"/>
              <a:t>: Reappearance of the SMC5/6 complex in HBV-infected human hepatocytes in mice treated with IFNα did not hinder HBV reactivation after drug withdrawal in the setting of an established HBV infection. However, </a:t>
            </a:r>
            <a:r>
              <a:rPr lang="en-GB" sz="800" dirty="0" err="1"/>
              <a:t>MyrB</a:t>
            </a:r>
            <a:r>
              <a:rPr lang="en-GB" sz="800" dirty="0"/>
              <a:t> clearly maintained HBV negativity in a substantial proportion of human hepatocytes, suggesting that these cells had cleared </a:t>
            </a:r>
            <a:r>
              <a:rPr lang="en-GB" sz="800" dirty="0" err="1"/>
              <a:t>cccDNA</a:t>
            </a:r>
            <a:r>
              <a:rPr lang="en-GB" sz="800" dirty="0"/>
              <a:t> during IFNα treatment and that new infection events play a key role in HBV rebound post treatment.</a:t>
            </a:r>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42</a:t>
            </a:fld>
            <a:endParaRPr lang="en-GB" dirty="0">
              <a:solidFill>
                <a:prstClr val="black"/>
              </a:solidFill>
            </a:endParaRPr>
          </a:p>
        </p:txBody>
      </p:sp>
    </p:spTree>
    <p:extLst>
      <p:ext uri="{BB962C8B-B14F-4D97-AF65-F5344CB8AC3E}">
        <p14:creationId xmlns:p14="http://schemas.microsoft.com/office/powerpoint/2010/main" val="4273617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43</a:t>
            </a:fld>
            <a:endParaRPr lang="en-GB" dirty="0"/>
          </a:p>
        </p:txBody>
      </p:sp>
    </p:spTree>
    <p:extLst>
      <p:ext uri="{BB962C8B-B14F-4D97-AF65-F5344CB8AC3E}">
        <p14:creationId xmlns:p14="http://schemas.microsoft.com/office/powerpoint/2010/main" val="1872625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CD, cluster of differentiation; </a:t>
            </a:r>
            <a:r>
              <a:rPr lang="en-US" sz="800" i="1" dirty="0">
                <a:solidFill>
                  <a:sysClr val="windowText" lastClr="000000"/>
                </a:solidFill>
              </a:rPr>
              <a:t>PD-1, programmed cell death protein-1; WGCNA, </a:t>
            </a:r>
            <a:r>
              <a:rPr lang="en-GB" sz="800" i="1" dirty="0"/>
              <a:t>weighted correlation network analysis</a:t>
            </a:r>
          </a:p>
          <a:p>
            <a:pPr marL="0" indent="0" defTabSz="966338">
              <a:buNone/>
              <a:defRPr/>
            </a:pPr>
            <a:endParaRPr lang="en-US" sz="800" dirty="0"/>
          </a:p>
          <a:p>
            <a:pPr marL="0" indent="0" defTabSz="966338">
              <a:buNone/>
              <a:defRPr/>
            </a:pPr>
            <a:r>
              <a:rPr lang="en-US" sz="800" u="sng" dirty="0"/>
              <a:t>F</a:t>
            </a:r>
            <a:r>
              <a:rPr lang="en-GB" sz="800" u="sng" dirty="0" err="1"/>
              <a:t>ull</a:t>
            </a:r>
            <a:r>
              <a:rPr lang="en-GB" sz="800" u="sng" dirty="0"/>
              <a:t> abstract</a:t>
            </a:r>
          </a:p>
          <a:p>
            <a:pPr marL="0" indent="0" defTabSz="966338">
              <a:buNone/>
              <a:defRPr/>
            </a:pPr>
            <a:endParaRPr lang="en-GB" sz="800" dirty="0"/>
          </a:p>
          <a:p>
            <a:pPr marL="0" indent="0">
              <a:buNone/>
            </a:pPr>
            <a:r>
              <a:rPr lang="en-US" sz="800" b="1" dirty="0"/>
              <a:t>Impact of antigen recognition on memory-like HCV-specific CD8+ T-cells</a:t>
            </a:r>
            <a:endParaRPr lang="en-GB" sz="800" dirty="0"/>
          </a:p>
          <a:p>
            <a:pPr marL="0" indent="0">
              <a:buNone/>
            </a:pPr>
            <a:r>
              <a:rPr lang="en-US" sz="800" b="1" dirty="0"/>
              <a:t> </a:t>
            </a:r>
            <a:endParaRPr lang="en-GB" sz="800" dirty="0"/>
          </a:p>
          <a:p>
            <a:pPr marL="0" indent="0">
              <a:buNone/>
            </a:pPr>
            <a:r>
              <a:rPr lang="en-US" sz="800" u="sng" dirty="0"/>
              <a:t>Nina Hensel</a:t>
            </a:r>
            <a:r>
              <a:rPr lang="en-US" sz="800" baseline="30000" dirty="0"/>
              <a:t>1</a:t>
            </a:r>
            <a:r>
              <a:rPr lang="de-DE" sz="800" dirty="0"/>
              <a:t>, </a:t>
            </a:r>
            <a:r>
              <a:rPr lang="en-US" sz="800" dirty="0"/>
              <a:t>Dominik Wieland</a:t>
            </a:r>
            <a:r>
              <a:rPr lang="en-US" sz="800" baseline="30000" dirty="0"/>
              <a:t>1</a:t>
            </a:r>
            <a:r>
              <a:rPr lang="de-DE" sz="800" dirty="0"/>
              <a:t>, </a:t>
            </a:r>
            <a:r>
              <a:rPr lang="en-US" sz="800" dirty="0" err="1"/>
              <a:t>Zuguang</a:t>
            </a:r>
            <a:r>
              <a:rPr lang="en-US" sz="800" dirty="0"/>
              <a:t> Gu</a:t>
            </a:r>
            <a:r>
              <a:rPr lang="en-US" sz="800" baseline="30000" dirty="0"/>
              <a:t>2</a:t>
            </a:r>
            <a:r>
              <a:rPr lang="de-DE" sz="800" dirty="0"/>
              <a:t>, </a:t>
            </a:r>
            <a:r>
              <a:rPr lang="en-US" sz="800" dirty="0"/>
              <a:t>Sagar Sagar</a:t>
            </a:r>
            <a:r>
              <a:rPr lang="en-US" sz="800" baseline="30000" dirty="0"/>
              <a:t>3</a:t>
            </a:r>
            <a:r>
              <a:rPr lang="de-DE" sz="800" dirty="0"/>
              <a:t>, </a:t>
            </a:r>
            <a:r>
              <a:rPr lang="en-US" sz="800" dirty="0"/>
              <a:t>Katharina Jechow</a:t>
            </a:r>
            <a:r>
              <a:rPr lang="en-US" sz="800" baseline="30000" dirty="0"/>
              <a:t>2</a:t>
            </a:r>
            <a:r>
              <a:rPr lang="de-DE" sz="800" dirty="0"/>
              <a:t>, </a:t>
            </a:r>
            <a:r>
              <a:rPr lang="en-US" sz="800" dirty="0"/>
              <a:t>Janine Kemming</a:t>
            </a:r>
            <a:r>
              <a:rPr lang="en-US" sz="800" baseline="30000" dirty="0"/>
              <a:t>1</a:t>
            </a:r>
            <a:r>
              <a:rPr lang="de-DE" sz="800" dirty="0"/>
              <a:t>, </a:t>
            </a:r>
            <a:r>
              <a:rPr lang="en-US" sz="800" dirty="0"/>
              <a:t>Bertram Bengsch</a:t>
            </a:r>
            <a:r>
              <a:rPr lang="en-US" sz="800" baseline="30000" dirty="0"/>
              <a:t>1</a:t>
            </a:r>
            <a:r>
              <a:rPr lang="de-DE" sz="800" dirty="0"/>
              <a:t>, </a:t>
            </a:r>
            <a:r>
              <a:rPr lang="en-US" sz="800" dirty="0"/>
              <a:t>Christoph Neumann-Haefelin</a:t>
            </a:r>
            <a:r>
              <a:rPr lang="en-US" sz="800" baseline="30000" dirty="0"/>
              <a:t>1</a:t>
            </a:r>
            <a:r>
              <a:rPr lang="de-DE" sz="800" dirty="0"/>
              <a:t>, </a:t>
            </a:r>
            <a:r>
              <a:rPr lang="en-US" sz="800" dirty="0"/>
              <a:t>Ralf Bartenschlager</a:t>
            </a:r>
            <a:r>
              <a:rPr lang="en-US" sz="800" baseline="30000" dirty="0"/>
              <a:t>4</a:t>
            </a:r>
            <a:r>
              <a:rPr lang="de-DE" sz="800" dirty="0"/>
              <a:t>, </a:t>
            </a:r>
            <a:r>
              <a:rPr lang="en-US" sz="800" dirty="0"/>
              <a:t>Christian Conrad</a:t>
            </a:r>
            <a:r>
              <a:rPr lang="en-US" sz="800" baseline="30000" dirty="0"/>
              <a:t>2</a:t>
            </a:r>
            <a:r>
              <a:rPr lang="de-DE" sz="800" dirty="0"/>
              <a:t>, </a:t>
            </a:r>
            <a:r>
              <a:rPr lang="en-US" sz="800" dirty="0"/>
              <a:t>Dominic Gruen</a:t>
            </a:r>
            <a:r>
              <a:rPr lang="en-US" sz="800" baseline="30000" dirty="0"/>
              <a:t>3</a:t>
            </a:r>
            <a:r>
              <a:rPr lang="de-DE" sz="800" dirty="0"/>
              <a:t>, </a:t>
            </a:r>
            <a:r>
              <a:rPr lang="en-US" sz="800" dirty="0"/>
              <a:t>Naveed Ishaque</a:t>
            </a:r>
            <a:r>
              <a:rPr lang="en-US" sz="800" baseline="30000" dirty="0"/>
              <a:t>2</a:t>
            </a:r>
            <a:r>
              <a:rPr lang="de-DE" sz="800" dirty="0"/>
              <a:t>, </a:t>
            </a:r>
            <a:r>
              <a:rPr lang="en-US" sz="800" dirty="0" err="1"/>
              <a:t>Maike</a:t>
            </a:r>
            <a:r>
              <a:rPr lang="en-US" sz="800" dirty="0"/>
              <a:t> Hofmann</a:t>
            </a:r>
            <a:r>
              <a:rPr lang="en-US" sz="800" baseline="30000" dirty="0"/>
              <a:t>1</a:t>
            </a:r>
            <a:r>
              <a:rPr lang="de-DE" sz="800" dirty="0"/>
              <a:t>, </a:t>
            </a:r>
            <a:r>
              <a:rPr lang="en-US" sz="800" dirty="0"/>
              <a:t>Robert Thimme</a:t>
            </a:r>
            <a:r>
              <a:rPr lang="en-US" sz="800" baseline="30000" dirty="0"/>
              <a:t>1</a:t>
            </a:r>
            <a:endParaRPr lang="en-GB" sz="800" dirty="0"/>
          </a:p>
          <a:p>
            <a:pPr marL="0" indent="0">
              <a:buNone/>
            </a:pPr>
            <a:r>
              <a:rPr lang="en-US" sz="800" i="1" baseline="30000" dirty="0"/>
              <a:t>1</a:t>
            </a:r>
            <a:r>
              <a:rPr lang="en-US" sz="800" i="1" dirty="0"/>
              <a:t>University Hospital Freiburg, Department of Medicine II, Freiburg, Germany</a:t>
            </a:r>
            <a:r>
              <a:rPr lang="de-DE" sz="800" dirty="0"/>
              <a:t>; </a:t>
            </a:r>
            <a:r>
              <a:rPr lang="en-US" sz="800" i="1" baseline="30000" dirty="0"/>
              <a:t>2</a:t>
            </a:r>
            <a:r>
              <a:rPr lang="en-US" sz="800" i="1" dirty="0"/>
              <a:t>German Cancer Research Center/</a:t>
            </a:r>
            <a:r>
              <a:rPr lang="en-US" sz="800" i="1" dirty="0" err="1"/>
              <a:t>BioQuant</a:t>
            </a:r>
            <a:r>
              <a:rPr lang="en-US" sz="800" i="1" dirty="0"/>
              <a:t>, Department of Theoretical Bioinformatics, Heidelberg, Germany</a:t>
            </a:r>
            <a:r>
              <a:rPr lang="de-DE" sz="800" dirty="0"/>
              <a:t>; </a:t>
            </a:r>
            <a:r>
              <a:rPr lang="en-US" sz="800" i="1" baseline="30000" dirty="0"/>
              <a:t>3</a:t>
            </a:r>
            <a:r>
              <a:rPr lang="en-US" sz="800" i="1" dirty="0"/>
              <a:t>Max Planck Institute of Immunobiology and Epigenetics, Freiburg, Germany</a:t>
            </a:r>
            <a:r>
              <a:rPr lang="de-DE" sz="800" dirty="0"/>
              <a:t>; </a:t>
            </a:r>
            <a:r>
              <a:rPr lang="en-US" sz="800" i="1" baseline="30000" dirty="0"/>
              <a:t>4</a:t>
            </a:r>
            <a:r>
              <a:rPr lang="en-US" sz="800" i="1" dirty="0"/>
              <a:t>German Cancer Research Center , Department of Infectious Diseases, Molecular Virology; Division of Virus-Associated Carcinogenesis, Heidelberg, Germany</a:t>
            </a:r>
            <a:endParaRPr lang="en-GB" sz="800" dirty="0"/>
          </a:p>
          <a:p>
            <a:pPr marL="0" indent="0">
              <a:buNone/>
            </a:pPr>
            <a:r>
              <a:rPr lang="en-US" sz="800" dirty="0"/>
              <a:t> </a:t>
            </a:r>
            <a:endParaRPr lang="en-GB" sz="800" dirty="0"/>
          </a:p>
          <a:p>
            <a:pPr marL="0" indent="0">
              <a:buNone/>
            </a:pPr>
            <a:r>
              <a:rPr lang="en-US" sz="800" b="1" dirty="0"/>
              <a:t>Background and Aims: </a:t>
            </a:r>
            <a:r>
              <a:rPr lang="en-US" sz="800" dirty="0"/>
              <a:t>In chronic HCV infection, T-cell exhaustion is described as a functional impairment of virus-specific T cells. We have previously reported that exhausted HCV-specific CD8+ T cells are comprised of terminally exhausted CD127-PD1hi and memory-like CD127+PD1+ subsets. However to what extent memory-like HCV-specific CD8+ T cells resemble conventional memory or exhausted cells and which impact viral antigen recognition has on the phenotype of these cells remain unclear.</a:t>
            </a:r>
            <a:endParaRPr lang="en-GB" sz="800" dirty="0"/>
          </a:p>
          <a:p>
            <a:pPr marL="0" indent="0">
              <a:buNone/>
            </a:pPr>
            <a:r>
              <a:rPr lang="en-US" sz="800" dirty="0"/>
              <a:t> </a:t>
            </a:r>
            <a:endParaRPr lang="en-GB" sz="800" dirty="0"/>
          </a:p>
          <a:p>
            <a:pPr marL="0" indent="0">
              <a:buNone/>
            </a:pPr>
            <a:r>
              <a:rPr lang="en-US" sz="800" b="1" dirty="0"/>
              <a:t>Method: </a:t>
            </a:r>
            <a:r>
              <a:rPr lang="en-US" sz="800" dirty="0"/>
              <a:t>In order to define the molecular determinants of memory-like subsets, we conducted low-input </a:t>
            </a:r>
            <a:r>
              <a:rPr lang="en-US" sz="800" dirty="0" err="1"/>
              <a:t>RNAseq</a:t>
            </a:r>
            <a:r>
              <a:rPr lang="en-US" sz="800" dirty="0"/>
              <a:t> analyses of CD127/PD1-based HCV-specific CD8+ T-cell subsets obtained during and after chronic HCV infection targeting consensus and escaped epitopes (n = 5 patients) and after spontaneous resolution of acute HCV infection (n = 3 patients). Via unsupervised clustering, DESeq2 analyses and WGCNA, we investigated the similarities and differences among the different subsets and clinical conditions.</a:t>
            </a:r>
            <a:endParaRPr lang="en-GB" sz="800" dirty="0"/>
          </a:p>
          <a:p>
            <a:pPr marL="0" indent="0">
              <a:buNone/>
            </a:pPr>
            <a:r>
              <a:rPr lang="en-US" sz="800" dirty="0"/>
              <a:t> </a:t>
            </a:r>
            <a:endParaRPr lang="en-GB" sz="800" dirty="0"/>
          </a:p>
          <a:p>
            <a:pPr marL="0" indent="0">
              <a:buNone/>
            </a:pPr>
            <a:r>
              <a:rPr lang="en-US" sz="800" b="1" dirty="0"/>
              <a:t>Results:</a:t>
            </a:r>
            <a:r>
              <a:rPr lang="en-US" sz="800" dirty="0"/>
              <a:t> Although in chronic HCV infection memory-like HCV-specific CD8+ T cells clearly exhibit characteristics of memory T cells, on a transcriptional level, however, an exhausted signature is dominant even after DAA-mediated viral clearance. Thus, memory-like HCV-specific CD8+ T cells are distinct from conventional memory T cells and rather resemble exhausted T cells. Furthermore, HCV-specific CD8+ T cells targeting escaped epitopes also showed a clear exhausted profile revealing an imprinted dysfunction and a fate of exhaustion.</a:t>
            </a:r>
            <a:endParaRPr lang="en-GB" sz="800" dirty="0"/>
          </a:p>
          <a:p>
            <a:pPr marL="0" indent="0">
              <a:buNone/>
            </a:pPr>
            <a:r>
              <a:rPr lang="en-US" sz="800" dirty="0"/>
              <a:t> </a:t>
            </a:r>
            <a:endParaRPr lang="en-GB" sz="800" dirty="0"/>
          </a:p>
          <a:p>
            <a:pPr marL="0" indent="0">
              <a:buNone/>
            </a:pPr>
            <a:r>
              <a:rPr lang="en-US" sz="800" b="1" dirty="0"/>
              <a:t>Conclusion:</a:t>
            </a:r>
            <a:r>
              <a:rPr lang="en-US" sz="800" dirty="0"/>
              <a:t> Thus, chronic HCV infection is strictly linked to an “exhaustive” T-cell differentiation that is not simply reverted by removal of viral antigen or loss of antigen recognition. This has potential implications for the control of re-infection and therapeutic vaccines. </a:t>
            </a:r>
            <a:endParaRPr lang="en-GB" sz="800" dirty="0"/>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44</a:t>
            </a:fld>
            <a:endParaRPr lang="en-GB" dirty="0">
              <a:solidFill>
                <a:prstClr val="black"/>
              </a:solidFill>
            </a:endParaRPr>
          </a:p>
        </p:txBody>
      </p:sp>
    </p:spTree>
    <p:extLst>
      <p:ext uri="{BB962C8B-B14F-4D97-AF65-F5344CB8AC3E}">
        <p14:creationId xmlns:p14="http://schemas.microsoft.com/office/powerpoint/2010/main" val="2239330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338">
              <a:buNone/>
              <a:defRPr/>
            </a:pPr>
            <a:r>
              <a:rPr lang="en-GB" sz="800" i="1" dirty="0"/>
              <a:t>Abbreviations: </a:t>
            </a:r>
            <a:r>
              <a:rPr lang="en-GB" sz="800" i="1" dirty="0">
                <a:solidFill>
                  <a:sysClr val="windowText" lastClr="000000"/>
                </a:solidFill>
              </a:rPr>
              <a:t>CD, cluster of differentiation</a:t>
            </a:r>
            <a:endParaRPr lang="en-GB" sz="800" i="1" dirty="0"/>
          </a:p>
          <a:p>
            <a:pPr marL="0" indent="0" defTabSz="966338">
              <a:buNone/>
              <a:defRPr/>
            </a:pPr>
            <a:endParaRPr lang="en-US" sz="800" dirty="0"/>
          </a:p>
          <a:p>
            <a:pPr marL="0" indent="0" defTabSz="966338">
              <a:buNone/>
              <a:defRPr/>
            </a:pPr>
            <a:r>
              <a:rPr lang="en-US" sz="800" u="sng" dirty="0"/>
              <a:t>F</a:t>
            </a:r>
            <a:r>
              <a:rPr lang="en-GB" sz="800" u="sng" dirty="0" err="1"/>
              <a:t>ull</a:t>
            </a:r>
            <a:r>
              <a:rPr lang="en-GB" sz="800" u="sng" dirty="0"/>
              <a:t> abstract</a:t>
            </a:r>
          </a:p>
          <a:p>
            <a:pPr marL="0" indent="0" defTabSz="966338">
              <a:buNone/>
              <a:defRPr/>
            </a:pPr>
            <a:endParaRPr lang="en-GB" sz="800" dirty="0"/>
          </a:p>
          <a:p>
            <a:pPr marL="0" indent="0">
              <a:buNone/>
            </a:pPr>
            <a:r>
              <a:rPr lang="en-US" sz="800" b="1" dirty="0"/>
              <a:t>Impact of antigen recognition on memory-like HCV-specific CD8+ T-cells</a:t>
            </a:r>
            <a:endParaRPr lang="en-GB" sz="800" dirty="0"/>
          </a:p>
          <a:p>
            <a:pPr marL="0" indent="0">
              <a:buNone/>
            </a:pPr>
            <a:r>
              <a:rPr lang="en-US" sz="800" b="1" dirty="0"/>
              <a:t> </a:t>
            </a:r>
            <a:endParaRPr lang="en-GB" sz="800" dirty="0"/>
          </a:p>
          <a:p>
            <a:pPr marL="0" indent="0">
              <a:buNone/>
            </a:pPr>
            <a:r>
              <a:rPr lang="en-US" sz="800" u="sng" dirty="0"/>
              <a:t>Nina Hensel</a:t>
            </a:r>
            <a:r>
              <a:rPr lang="en-US" sz="800" baseline="30000" dirty="0"/>
              <a:t>1</a:t>
            </a:r>
            <a:r>
              <a:rPr lang="de-DE" sz="800" dirty="0"/>
              <a:t>, </a:t>
            </a:r>
            <a:r>
              <a:rPr lang="en-US" sz="800" dirty="0"/>
              <a:t>Dominik Wieland</a:t>
            </a:r>
            <a:r>
              <a:rPr lang="en-US" sz="800" baseline="30000" dirty="0"/>
              <a:t>1</a:t>
            </a:r>
            <a:r>
              <a:rPr lang="de-DE" sz="800" dirty="0"/>
              <a:t>, </a:t>
            </a:r>
            <a:r>
              <a:rPr lang="en-US" sz="800" dirty="0" err="1"/>
              <a:t>Zuguang</a:t>
            </a:r>
            <a:r>
              <a:rPr lang="en-US" sz="800" dirty="0"/>
              <a:t> Gu</a:t>
            </a:r>
            <a:r>
              <a:rPr lang="en-US" sz="800" baseline="30000" dirty="0"/>
              <a:t>2</a:t>
            </a:r>
            <a:r>
              <a:rPr lang="de-DE" sz="800" dirty="0"/>
              <a:t>, </a:t>
            </a:r>
            <a:r>
              <a:rPr lang="en-US" sz="800" dirty="0"/>
              <a:t>Sagar Sagar</a:t>
            </a:r>
            <a:r>
              <a:rPr lang="en-US" sz="800" baseline="30000" dirty="0"/>
              <a:t>3</a:t>
            </a:r>
            <a:r>
              <a:rPr lang="de-DE" sz="800" dirty="0"/>
              <a:t>, </a:t>
            </a:r>
            <a:r>
              <a:rPr lang="en-US" sz="800" dirty="0"/>
              <a:t>Katharina Jechow</a:t>
            </a:r>
            <a:r>
              <a:rPr lang="en-US" sz="800" baseline="30000" dirty="0"/>
              <a:t>2</a:t>
            </a:r>
            <a:r>
              <a:rPr lang="de-DE" sz="800" dirty="0"/>
              <a:t>, </a:t>
            </a:r>
            <a:r>
              <a:rPr lang="en-US" sz="800" dirty="0"/>
              <a:t>Janine Kemming</a:t>
            </a:r>
            <a:r>
              <a:rPr lang="en-US" sz="800" baseline="30000" dirty="0"/>
              <a:t>1</a:t>
            </a:r>
            <a:r>
              <a:rPr lang="de-DE" sz="800" dirty="0"/>
              <a:t>, </a:t>
            </a:r>
            <a:r>
              <a:rPr lang="en-US" sz="800" dirty="0"/>
              <a:t>Bertram Bengsch</a:t>
            </a:r>
            <a:r>
              <a:rPr lang="en-US" sz="800" baseline="30000" dirty="0"/>
              <a:t>1</a:t>
            </a:r>
            <a:r>
              <a:rPr lang="de-DE" sz="800" dirty="0"/>
              <a:t>, </a:t>
            </a:r>
            <a:r>
              <a:rPr lang="en-US" sz="800" dirty="0"/>
              <a:t>Christoph Neumann-Haefelin</a:t>
            </a:r>
            <a:r>
              <a:rPr lang="en-US" sz="800" baseline="30000" dirty="0"/>
              <a:t>1</a:t>
            </a:r>
            <a:r>
              <a:rPr lang="de-DE" sz="800" dirty="0"/>
              <a:t>, </a:t>
            </a:r>
            <a:r>
              <a:rPr lang="en-US" sz="800" dirty="0"/>
              <a:t>Ralf Bartenschlager</a:t>
            </a:r>
            <a:r>
              <a:rPr lang="en-US" sz="800" baseline="30000" dirty="0"/>
              <a:t>4</a:t>
            </a:r>
            <a:r>
              <a:rPr lang="de-DE" sz="800" dirty="0"/>
              <a:t>, </a:t>
            </a:r>
            <a:r>
              <a:rPr lang="en-US" sz="800" dirty="0"/>
              <a:t>Christian Conrad</a:t>
            </a:r>
            <a:r>
              <a:rPr lang="en-US" sz="800" baseline="30000" dirty="0"/>
              <a:t>2</a:t>
            </a:r>
            <a:r>
              <a:rPr lang="de-DE" sz="800" dirty="0"/>
              <a:t>, </a:t>
            </a:r>
            <a:r>
              <a:rPr lang="en-US" sz="800" dirty="0"/>
              <a:t>Dominic Gruen</a:t>
            </a:r>
            <a:r>
              <a:rPr lang="en-US" sz="800" baseline="30000" dirty="0"/>
              <a:t>3</a:t>
            </a:r>
            <a:r>
              <a:rPr lang="de-DE" sz="800" dirty="0"/>
              <a:t>, </a:t>
            </a:r>
            <a:r>
              <a:rPr lang="en-US" sz="800" dirty="0"/>
              <a:t>Naveed Ishaque</a:t>
            </a:r>
            <a:r>
              <a:rPr lang="en-US" sz="800" baseline="30000" dirty="0"/>
              <a:t>2</a:t>
            </a:r>
            <a:r>
              <a:rPr lang="de-DE" sz="800" dirty="0"/>
              <a:t>, </a:t>
            </a:r>
            <a:r>
              <a:rPr lang="en-US" sz="800" dirty="0" err="1"/>
              <a:t>Maike</a:t>
            </a:r>
            <a:r>
              <a:rPr lang="en-US" sz="800" dirty="0"/>
              <a:t> Hofmann</a:t>
            </a:r>
            <a:r>
              <a:rPr lang="en-US" sz="800" baseline="30000" dirty="0"/>
              <a:t>1</a:t>
            </a:r>
            <a:r>
              <a:rPr lang="de-DE" sz="800" dirty="0"/>
              <a:t>, </a:t>
            </a:r>
            <a:r>
              <a:rPr lang="en-US" sz="800" dirty="0"/>
              <a:t>Robert Thimme</a:t>
            </a:r>
            <a:r>
              <a:rPr lang="en-US" sz="800" baseline="30000" dirty="0"/>
              <a:t>1</a:t>
            </a:r>
            <a:endParaRPr lang="en-GB" sz="800" dirty="0"/>
          </a:p>
          <a:p>
            <a:pPr marL="0" indent="0">
              <a:buNone/>
            </a:pPr>
            <a:endParaRPr lang="en-US" sz="800" i="1" baseline="30000" dirty="0"/>
          </a:p>
          <a:p>
            <a:pPr marL="0" indent="0">
              <a:buNone/>
            </a:pPr>
            <a:r>
              <a:rPr lang="en-US" sz="800" i="1" baseline="30000" dirty="0"/>
              <a:t>1</a:t>
            </a:r>
            <a:r>
              <a:rPr lang="en-US" sz="800" i="1" dirty="0"/>
              <a:t>University Hospital Freiburg, Department of Medicine II, Freiburg, Germany</a:t>
            </a:r>
            <a:r>
              <a:rPr lang="de-DE" sz="800" dirty="0"/>
              <a:t>; </a:t>
            </a:r>
            <a:r>
              <a:rPr lang="en-US" sz="800" i="1" baseline="30000" dirty="0"/>
              <a:t>2</a:t>
            </a:r>
            <a:r>
              <a:rPr lang="en-US" sz="800" i="1" dirty="0"/>
              <a:t>German Cancer Research Center/</a:t>
            </a:r>
            <a:r>
              <a:rPr lang="en-US" sz="800" i="1" dirty="0" err="1"/>
              <a:t>BioQuant</a:t>
            </a:r>
            <a:r>
              <a:rPr lang="en-US" sz="800" i="1" dirty="0"/>
              <a:t>, Department of Theoretical Bioinformatics, Heidelberg, Germany</a:t>
            </a:r>
            <a:r>
              <a:rPr lang="de-DE" sz="800" dirty="0"/>
              <a:t>; </a:t>
            </a:r>
            <a:r>
              <a:rPr lang="en-US" sz="800" i="1" baseline="30000" dirty="0"/>
              <a:t>3</a:t>
            </a:r>
            <a:r>
              <a:rPr lang="en-US" sz="800" i="1" dirty="0"/>
              <a:t>Max Planck Institute of Immunobiology and Epigenetics, Freiburg, Germany</a:t>
            </a:r>
            <a:r>
              <a:rPr lang="de-DE" sz="800" dirty="0"/>
              <a:t>; </a:t>
            </a:r>
            <a:r>
              <a:rPr lang="en-US" sz="800" i="1" baseline="30000" dirty="0"/>
              <a:t>4</a:t>
            </a:r>
            <a:r>
              <a:rPr lang="en-US" sz="800" i="1" dirty="0"/>
              <a:t>German Cancer Research Center , Department of Infectious Diseases, Molecular Virology; Division of Virus-Associated Carcinogenesis, Heidelberg, Germany</a:t>
            </a:r>
            <a:endParaRPr lang="en-GB" sz="800" dirty="0"/>
          </a:p>
          <a:p>
            <a:pPr marL="0" indent="0">
              <a:buNone/>
            </a:pPr>
            <a:r>
              <a:rPr lang="en-US" sz="800" dirty="0"/>
              <a:t> </a:t>
            </a:r>
            <a:endParaRPr lang="en-GB" sz="800" dirty="0"/>
          </a:p>
          <a:p>
            <a:pPr marL="0" indent="0">
              <a:buNone/>
            </a:pPr>
            <a:r>
              <a:rPr lang="en-US" sz="800" b="1" dirty="0"/>
              <a:t>Background and Aims: </a:t>
            </a:r>
            <a:r>
              <a:rPr lang="en-US" sz="800" dirty="0"/>
              <a:t>In chronic HCV infection, T-cell exhaustion is described as a functional impairment of virus-specific T cells. We have previously reported that exhausted HCV-specific CD8+ T cells are comprised of terminally exhausted CD127-PD1hi and memory-like CD127+PD1+ subsets. However to what extent memory-like HCV-specific CD8+ T cells resemble conventional memory or exhausted cells and which impact viral antigen recognition has on the phenotype of these cells remain unclear.</a:t>
            </a:r>
            <a:endParaRPr lang="en-GB" sz="800" dirty="0"/>
          </a:p>
          <a:p>
            <a:pPr marL="0" indent="0">
              <a:buNone/>
            </a:pPr>
            <a:r>
              <a:rPr lang="en-US" sz="800" dirty="0"/>
              <a:t> </a:t>
            </a:r>
            <a:endParaRPr lang="en-GB" sz="800" dirty="0"/>
          </a:p>
          <a:p>
            <a:pPr marL="0" indent="0">
              <a:buNone/>
            </a:pPr>
            <a:r>
              <a:rPr lang="en-US" sz="800" b="1" dirty="0"/>
              <a:t>Method: </a:t>
            </a:r>
            <a:r>
              <a:rPr lang="en-US" sz="800" dirty="0"/>
              <a:t>In order to define the molecular determinants of memory-like subsets, we conducted low-input </a:t>
            </a:r>
            <a:r>
              <a:rPr lang="en-US" sz="800" dirty="0" err="1"/>
              <a:t>RNAseq</a:t>
            </a:r>
            <a:r>
              <a:rPr lang="en-US" sz="800" dirty="0"/>
              <a:t> analyses of CD127/PD1-based HCV-specific CD8+ T-cell subsets obtained during and after chronic HCV infection targeting consensus and escaped epitopes (n = 5 patients) and after spontaneous resolution of acute HCV infection (n = 3 patients). Via unsupervised clustering, DESeq2 analyses and WGCNA, we investigated the similarities and differences among the different subsets and clinical conditions.</a:t>
            </a:r>
            <a:endParaRPr lang="en-GB" sz="800" dirty="0"/>
          </a:p>
          <a:p>
            <a:pPr marL="0" indent="0">
              <a:buNone/>
            </a:pPr>
            <a:r>
              <a:rPr lang="en-US" sz="800" dirty="0"/>
              <a:t> </a:t>
            </a:r>
            <a:endParaRPr lang="en-GB" sz="800" dirty="0"/>
          </a:p>
          <a:p>
            <a:pPr marL="0" indent="0">
              <a:buNone/>
            </a:pPr>
            <a:r>
              <a:rPr lang="en-US" sz="800" b="1" dirty="0"/>
              <a:t>Results:</a:t>
            </a:r>
            <a:r>
              <a:rPr lang="en-US" sz="800" dirty="0"/>
              <a:t> Although in chronic HCV infection memory-like HCV-specific CD8+ T cells clearly exhibit characteristics of memory T cells, on a transcriptional level, however, an exhausted signature is dominant even after DAA-mediated viral clearance. Thus, memory-like HCV-specific CD8+ T cells are distinct from conventional memory T cells and rather resemble exhausted T cells. Furthermore, HCV-specific CD8+ T cells targeting escaped epitopes also showed a clear exhausted profile revealing an imprinted dysfunction and a fate of exhaustion.</a:t>
            </a:r>
            <a:endParaRPr lang="en-GB" sz="800" dirty="0"/>
          </a:p>
          <a:p>
            <a:pPr marL="0" indent="0">
              <a:buNone/>
            </a:pPr>
            <a:r>
              <a:rPr lang="en-US" sz="800" dirty="0"/>
              <a:t> </a:t>
            </a:r>
            <a:endParaRPr lang="en-GB" sz="800" dirty="0"/>
          </a:p>
          <a:p>
            <a:pPr marL="0" indent="0">
              <a:buNone/>
            </a:pPr>
            <a:r>
              <a:rPr lang="en-US" sz="800" b="1" dirty="0"/>
              <a:t>Conclusion:</a:t>
            </a:r>
            <a:r>
              <a:rPr lang="en-US" sz="800" dirty="0"/>
              <a:t> Thus, chronic HCV infection is strictly linked to an “exhaustive” T-cell differentiation that is not simply reverted by removal of viral antigen or loss of antigen recognition. This has potential implications for the control of re-infection and therapeutic vaccines. </a:t>
            </a:r>
            <a:endParaRPr lang="en-GB" sz="800" dirty="0"/>
          </a:p>
        </p:txBody>
      </p:sp>
      <p:sp>
        <p:nvSpPr>
          <p:cNvPr id="4" name="Slide Number Placeholder 3"/>
          <p:cNvSpPr>
            <a:spLocks noGrp="1"/>
          </p:cNvSpPr>
          <p:nvPr>
            <p:ph type="sldNum" sz="quarter" idx="5"/>
          </p:nvPr>
        </p:nvSpPr>
        <p:spPr/>
        <p:txBody>
          <a:bodyPr/>
          <a:lstStyle/>
          <a:p>
            <a:pPr defTabSz="966338"/>
            <a:fld id="{9BC1133C-0A91-4C56-9DB7-B268BA704BC5}" type="slidenum">
              <a:rPr lang="en-GB">
                <a:solidFill>
                  <a:prstClr val="black"/>
                </a:solidFill>
              </a:rPr>
              <a:pPr defTabSz="966338"/>
              <a:t>45</a:t>
            </a:fld>
            <a:endParaRPr lang="en-GB" dirty="0">
              <a:solidFill>
                <a:prstClr val="black"/>
              </a:solidFill>
            </a:endParaRPr>
          </a:p>
        </p:txBody>
      </p:sp>
    </p:spTree>
    <p:extLst>
      <p:ext uri="{BB962C8B-B14F-4D97-AF65-F5344CB8AC3E}">
        <p14:creationId xmlns:p14="http://schemas.microsoft.com/office/powerpoint/2010/main" val="4273617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46</a:t>
            </a:fld>
            <a:endParaRPr lang="en-GB" dirty="0"/>
          </a:p>
        </p:txBody>
      </p:sp>
    </p:spTree>
    <p:extLst>
      <p:ext uri="{BB962C8B-B14F-4D97-AF65-F5344CB8AC3E}">
        <p14:creationId xmlns:p14="http://schemas.microsoft.com/office/powerpoint/2010/main" val="3275760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Ab, antibody; DAA, direct-acting antiviral; NSP, needle and syringe exchange programme; OST, opioid substitution therapy; POC, point of care; PWID, people who inject drugs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a:t>
            </a:r>
            <a:r>
              <a:rPr lang="en-GB" sz="800" b="0" i="0" u="sng" dirty="0" err="1"/>
              <a:t>ull</a:t>
            </a:r>
            <a:r>
              <a:rPr lang="en-GB" sz="800" b="0" i="0" u="sng" dirty="0"/>
              <a:t> abstract</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Uptake of testing, linkage to care, and treatment for hepatitis C infection among people who inject drugs in Australia: The ETHOS Engage study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Heather Valerio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Maryam  Alavi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David Silk</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Carla  Treloar</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Andrew  Milat </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Adrian Dunlop</a:t>
            </a:r>
            <a:r>
              <a:rPr lang="en-US" sz="800" kern="1200" baseline="30000" dirty="0">
                <a:solidFill>
                  <a:schemeClr val="tx1"/>
                </a:solidFill>
                <a:effectLst/>
                <a:latin typeface="Arial" panose="020B0604020202020204" pitchFamily="34" charset="0"/>
                <a:ea typeface="+mn-ea"/>
                <a:cs typeface="Arial" panose="020B0604020202020204" pitchFamily="34" charset="0"/>
              </a:rPr>
              <a:t>4 5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Jo Holden </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Charles  Henderson </a:t>
            </a:r>
            <a:r>
              <a:rPr lang="en-US" sz="800" kern="1200" baseline="30000" dirty="0">
                <a:solidFill>
                  <a:schemeClr val="tx1"/>
                </a:solidFill>
                <a:effectLst/>
                <a:latin typeface="Arial" panose="020B0604020202020204" pitchFamily="34" charset="0"/>
                <a:ea typeface="+mn-ea"/>
                <a:cs typeface="Arial" panose="020B0604020202020204" pitchFamily="34" charset="0"/>
              </a:rPr>
              <a:t>7</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Janaki  Amin</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Phillip Read</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Louisa Degenhardt</a:t>
            </a:r>
            <a:r>
              <a:rPr lang="en-US" sz="800" kern="1200" baseline="30000" dirty="0">
                <a:solidFill>
                  <a:schemeClr val="tx1"/>
                </a:solidFill>
                <a:effectLst/>
                <a:latin typeface="Arial" panose="020B0604020202020204" pitchFamily="34" charset="0"/>
                <a:ea typeface="+mn-ea"/>
                <a:cs typeface="Arial" panose="020B0604020202020204" pitchFamily="34" charset="0"/>
              </a:rPr>
              <a:t>10</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Gregory Dore</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Jason Grebely</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The Kirby Institute, UNSW Sydney,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Centre for Social Research in Health , UNSW Sydney,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Centre for Epidemiology and Evidence , NSW Health,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Hepatitis NSW,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Drug and Alcohol Clinical Services, Hunter New England Local Health District,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6</a:t>
            </a:r>
            <a:r>
              <a:rPr lang="en-US" sz="800" i="1" kern="1200" dirty="0">
                <a:solidFill>
                  <a:schemeClr val="tx1"/>
                </a:solidFill>
                <a:effectLst/>
                <a:latin typeface="Arial" panose="020B0604020202020204" pitchFamily="34" charset="0"/>
                <a:ea typeface="+mn-ea"/>
                <a:cs typeface="Arial" panose="020B0604020202020204" pitchFamily="34" charset="0"/>
              </a:rPr>
              <a:t>Population Health Strategy &amp; Performance, NSW Health,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7</a:t>
            </a:r>
            <a:r>
              <a:rPr lang="en-US" sz="800" i="1" kern="1200" dirty="0">
                <a:solidFill>
                  <a:schemeClr val="tx1"/>
                </a:solidFill>
                <a:effectLst/>
                <a:latin typeface="Arial" panose="020B0604020202020204" pitchFamily="34" charset="0"/>
                <a:ea typeface="+mn-ea"/>
                <a:cs typeface="Arial" panose="020B0604020202020204" pitchFamily="34" charset="0"/>
              </a:rPr>
              <a:t>NSW Users and AIDS Association, Sydney, </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8</a:t>
            </a:r>
            <a:r>
              <a:rPr lang="en-US" sz="800" i="1" kern="1200" dirty="0">
                <a:solidFill>
                  <a:schemeClr val="tx1"/>
                </a:solidFill>
                <a:effectLst/>
                <a:latin typeface="Arial" panose="020B0604020202020204" pitchFamily="34" charset="0"/>
                <a:ea typeface="+mn-ea"/>
                <a:cs typeface="Arial" panose="020B0604020202020204" pitchFamily="34" charset="0"/>
              </a:rPr>
              <a:t>Macquarie University ,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9</a:t>
            </a:r>
            <a:r>
              <a:rPr lang="en-US" sz="800" i="1" kern="1200" dirty="0">
                <a:solidFill>
                  <a:schemeClr val="tx1"/>
                </a:solidFill>
                <a:effectLst/>
                <a:latin typeface="Arial" panose="020B0604020202020204" pitchFamily="34" charset="0"/>
                <a:ea typeface="+mn-ea"/>
                <a:cs typeface="Arial" panose="020B0604020202020204" pitchFamily="34" charset="0"/>
              </a:rPr>
              <a:t>Kirketon Road Centre,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10</a:t>
            </a:r>
            <a:r>
              <a:rPr lang="en-US" sz="800" i="1" kern="1200" dirty="0">
                <a:solidFill>
                  <a:schemeClr val="tx1"/>
                </a:solidFill>
                <a:effectLst/>
                <a:latin typeface="Arial" panose="020B0604020202020204" pitchFamily="34" charset="0"/>
                <a:ea typeface="+mn-ea"/>
                <a:cs typeface="Arial" panose="020B0604020202020204" pitchFamily="34" charset="0"/>
              </a:rPr>
              <a:t>National Drug and Alcohol Research Centre, UNSW Sydney, Sydney, Australia</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People who inject drugs (PWID) are at high risk of hepatitis C virus (HCV) infection but have poor access to HCV treatment in most settings. Unrestricted direct-acting antiviral (DAA) therapy has been available in Australia since March 2016. Our objective was to evaluate burden of HCV and the extent of, and factors associated with, engagement with the HCV cascade of care among PWID in an era of unrestricted DAA therapy access.</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ETHOS Engage is an observational cohort study collecting demographic, behavioural and clinical data among PWID attending drug treatment clinics and needle and syringe programs in Australia. All PWID underwent point-of-care (POC) HCV RNA testing via </a:t>
            </a:r>
            <a:r>
              <a:rPr lang="en-GB" sz="800" kern="1200" dirty="0" err="1">
                <a:solidFill>
                  <a:schemeClr val="tx1"/>
                </a:solidFill>
                <a:effectLst/>
                <a:latin typeface="Arial" panose="020B0604020202020204" pitchFamily="34" charset="0"/>
                <a:ea typeface="+mn-ea"/>
                <a:cs typeface="Arial" panose="020B0604020202020204" pitchFamily="34" charset="0"/>
              </a:rPr>
              <a:t>Xpert</a:t>
            </a:r>
            <a:r>
              <a:rPr lang="en-GB" sz="800" kern="1200" baseline="300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HCV Viral Load Finger-Stick assay. Multivariate logistic regression models were used to identify demographic and behavioural factors associated with treatment uptake.</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Between May and November 2018, 507 PWID were enrolled. Overall, 70% had injected drugs in the last month, and 70% were currently receiving opioid substitution therapy (OST). Of all enrolled, 73% (n=370) were ever HCV-infected (Ab positive), and 58% (n=296) were ever chronic HCV-infected (RNA positive or prior treatment). Among those Ab positive (n=370), 76% had previously been tested for HCV RNA. Among those with evidence of current or past chronic HCV (n=296), 86% had ever been linked to care and 68% had ever received treatment for HCV. Uptake of HCV therapy was high across sub-populations, including those with current and no OST (71%, 59%) recent injecting (last month) (70%), and heroin (68%), other opioid (57%) and amphetamine (70%) injecting in the last month.  In adjusted analysis, no factors were associated with treatment uptake. Among those with a POC HCV RNA result at enrolment, 26% had current HCV infection (HCV </a:t>
            </a:r>
            <a:r>
              <a:rPr lang="en-GB" sz="800" kern="1200" dirty="0" err="1">
                <a:solidFill>
                  <a:schemeClr val="tx1"/>
                </a:solidFill>
                <a:effectLst/>
                <a:latin typeface="Arial" panose="020B0604020202020204" pitchFamily="34" charset="0"/>
                <a:ea typeface="+mn-ea"/>
                <a:cs typeface="Arial" panose="020B0604020202020204" pitchFamily="34" charset="0"/>
              </a:rPr>
              <a:t>RNA+ve</a:t>
            </a:r>
            <a:r>
              <a:rPr lang="en-GB" sz="800" kern="1200" dirty="0">
                <a:solidFill>
                  <a:schemeClr val="tx1"/>
                </a:solidFill>
                <a:effectLst/>
                <a:latin typeface="Arial" panose="020B0604020202020204" pitchFamily="34" charset="0"/>
                <a:ea typeface="+mn-ea"/>
                <a:cs typeface="Arial" panose="020B0604020202020204" pitchFamily="34" charset="0"/>
              </a:rPr>
              <a:t>), 33% had treatment-induced clearance, 17% spontaneous clearance, and 23% were uninfected (HCV Ab-</a:t>
            </a:r>
            <a:r>
              <a:rPr lang="en-GB" sz="800" kern="1200" dirty="0" err="1">
                <a:solidFill>
                  <a:schemeClr val="tx1"/>
                </a:solidFill>
                <a:effectLst/>
                <a:latin typeface="Arial" panose="020B0604020202020204" pitchFamily="34" charset="0"/>
                <a:ea typeface="+mn-ea"/>
                <a:cs typeface="Arial" panose="020B0604020202020204" pitchFamily="34" charset="0"/>
              </a:rPr>
              <a:t>ve</a:t>
            </a:r>
            <a:r>
              <a:rPr lang="en-GB" sz="800" kern="1200" dirty="0">
                <a:solidFill>
                  <a:schemeClr val="tx1"/>
                </a:solidFill>
                <a:effectLst/>
                <a:latin typeface="Arial" panose="020B0604020202020204" pitchFamily="34" charset="0"/>
                <a:ea typeface="+mn-ea"/>
                <a:cs typeface="Arial" panose="020B0604020202020204" pitchFamily="34" charset="0"/>
              </a:rPr>
              <a:t>) (Figure). The proportion with current HCV infection was similar across demographic and behavioural sub-populations. </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The DAA era in Australia has produced high treatment uptake and lowered HCV </a:t>
            </a:r>
            <a:r>
              <a:rPr lang="en-GB" sz="800" kern="1200" dirty="0" err="1">
                <a:solidFill>
                  <a:schemeClr val="tx1"/>
                </a:solidFill>
                <a:effectLst/>
                <a:latin typeface="Arial" panose="020B0604020202020204" pitchFamily="34" charset="0"/>
                <a:ea typeface="+mn-ea"/>
                <a:cs typeface="Arial" panose="020B0604020202020204" pitchFamily="34" charset="0"/>
              </a:rPr>
              <a:t>viraemia</a:t>
            </a:r>
            <a:r>
              <a:rPr lang="en-GB" sz="800" kern="1200" dirty="0">
                <a:solidFill>
                  <a:schemeClr val="tx1"/>
                </a:solidFill>
                <a:effectLst/>
                <a:latin typeface="Arial" panose="020B0604020202020204" pitchFamily="34" charset="0"/>
                <a:ea typeface="+mn-ea"/>
                <a:cs typeface="Arial" panose="020B0604020202020204" pitchFamily="34" charset="0"/>
              </a:rPr>
              <a:t> among PWID attending drug treatment and needle syringe programs. To reach elimination targets, subgroups of PWID may require additional support to encourage further screening and engagement with HCV care.</a:t>
            </a:r>
          </a:p>
        </p:txBody>
      </p:sp>
      <p:sp>
        <p:nvSpPr>
          <p:cNvPr id="4" name="Slide Number Placeholder 3"/>
          <p:cNvSpPr>
            <a:spLocks noGrp="1"/>
          </p:cNvSpPr>
          <p:nvPr>
            <p:ph type="sldNum" sz="quarter" idx="5"/>
          </p:nvPr>
        </p:nvSpPr>
        <p:spPr/>
        <p:txBody>
          <a:bodyPr/>
          <a:lstStyle/>
          <a:p>
            <a:fld id="{9BC1133C-0A91-4C56-9DB7-B268BA704BC5}" type="slidenum">
              <a:rPr lang="en-GB" smtClean="0"/>
              <a:pPr/>
              <a:t>47</a:t>
            </a:fld>
            <a:endParaRPr lang="en-GB" dirty="0"/>
          </a:p>
        </p:txBody>
      </p:sp>
    </p:spTree>
    <p:extLst>
      <p:ext uri="{BB962C8B-B14F-4D97-AF65-F5344CB8AC3E}">
        <p14:creationId xmlns:p14="http://schemas.microsoft.com/office/powerpoint/2010/main" val="2239330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Ab, antibody; DAA, direct-acting antiviral; NSP, needle and syringe exchange programme; OST, opioid substitution therapy; POC, point of care; PWID, people who inject drugs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a:t>
            </a:r>
            <a:r>
              <a:rPr lang="en-GB" sz="800" b="0" i="0" u="sng" dirty="0" err="1"/>
              <a:t>ull</a:t>
            </a:r>
            <a:r>
              <a:rPr lang="en-GB" sz="800" b="0" i="0" u="sng" dirty="0"/>
              <a:t> abstract</a:t>
            </a: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Uptake of testing, linkage to care, and treatment for hepatitis C infection among people who inject drugs in Australia: The ETHOS Engage study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Heather Valerio</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Maryam  Alavi</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David Silk</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Carla  Treloar</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Andrew  Milat </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Adrian Dunlop</a:t>
            </a:r>
            <a:r>
              <a:rPr lang="en-US" sz="800" kern="1200" baseline="30000" dirty="0">
                <a:solidFill>
                  <a:schemeClr val="tx1"/>
                </a:solidFill>
                <a:effectLst/>
                <a:latin typeface="Arial" panose="020B0604020202020204" pitchFamily="34" charset="0"/>
                <a:ea typeface="+mn-ea"/>
                <a:cs typeface="Arial" panose="020B0604020202020204" pitchFamily="34" charset="0"/>
              </a:rPr>
              <a:t>4 5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Jo Holden </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Charles  Henderson </a:t>
            </a:r>
            <a:r>
              <a:rPr lang="en-US" sz="800" kern="1200" baseline="30000" dirty="0">
                <a:solidFill>
                  <a:schemeClr val="tx1"/>
                </a:solidFill>
                <a:effectLst/>
                <a:latin typeface="Arial" panose="020B0604020202020204" pitchFamily="34" charset="0"/>
                <a:ea typeface="+mn-ea"/>
                <a:cs typeface="Arial" panose="020B0604020202020204" pitchFamily="34" charset="0"/>
              </a:rPr>
              <a:t>7</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Janaki  Amin</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Phillip Read</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Louisa Degenhardt</a:t>
            </a:r>
            <a:r>
              <a:rPr lang="en-US" sz="800" kern="1200" baseline="30000" dirty="0">
                <a:solidFill>
                  <a:schemeClr val="tx1"/>
                </a:solidFill>
                <a:effectLst/>
                <a:latin typeface="Arial" panose="020B0604020202020204" pitchFamily="34" charset="0"/>
                <a:ea typeface="+mn-ea"/>
                <a:cs typeface="Arial" panose="020B0604020202020204" pitchFamily="34" charset="0"/>
              </a:rPr>
              <a:t>10</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Gregory Dore</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Jason Grebely</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The Kirby Institute, UNSW Sydney,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Centre for Social Research in Health , UNSW Sydney,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Centre for Epidemiology and Evidence , NSW Health,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Hepatitis NSW,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Drug and Alcohol Clinical Services, Hunter New England Local Health District,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6</a:t>
            </a:r>
            <a:r>
              <a:rPr lang="en-US" sz="800" i="1" kern="1200" dirty="0">
                <a:solidFill>
                  <a:schemeClr val="tx1"/>
                </a:solidFill>
                <a:effectLst/>
                <a:latin typeface="Arial" panose="020B0604020202020204" pitchFamily="34" charset="0"/>
                <a:ea typeface="+mn-ea"/>
                <a:cs typeface="Arial" panose="020B0604020202020204" pitchFamily="34" charset="0"/>
              </a:rPr>
              <a:t>Population Health Strategy &amp; Performance, NSW Health,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7</a:t>
            </a:r>
            <a:r>
              <a:rPr lang="en-US" sz="800" i="1" kern="1200" dirty="0">
                <a:solidFill>
                  <a:schemeClr val="tx1"/>
                </a:solidFill>
                <a:effectLst/>
                <a:latin typeface="Arial" panose="020B0604020202020204" pitchFamily="34" charset="0"/>
                <a:ea typeface="+mn-ea"/>
                <a:cs typeface="Arial" panose="020B0604020202020204" pitchFamily="34" charset="0"/>
              </a:rPr>
              <a:t>NSW Users and AIDS Association, Sydney, </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8</a:t>
            </a:r>
            <a:r>
              <a:rPr lang="en-US" sz="800" i="1" kern="1200" dirty="0">
                <a:solidFill>
                  <a:schemeClr val="tx1"/>
                </a:solidFill>
                <a:effectLst/>
                <a:latin typeface="Arial" panose="020B0604020202020204" pitchFamily="34" charset="0"/>
                <a:ea typeface="+mn-ea"/>
                <a:cs typeface="Arial" panose="020B0604020202020204" pitchFamily="34" charset="0"/>
              </a:rPr>
              <a:t>Macquarie University ,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9</a:t>
            </a:r>
            <a:r>
              <a:rPr lang="en-US" sz="800" i="1" kern="1200" dirty="0">
                <a:solidFill>
                  <a:schemeClr val="tx1"/>
                </a:solidFill>
                <a:effectLst/>
                <a:latin typeface="Arial" panose="020B0604020202020204" pitchFamily="34" charset="0"/>
                <a:ea typeface="+mn-ea"/>
                <a:cs typeface="Arial" panose="020B0604020202020204" pitchFamily="34" charset="0"/>
              </a:rPr>
              <a:t>Kirketon Road Centre, Sydney, Australia</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10</a:t>
            </a:r>
            <a:r>
              <a:rPr lang="en-US" sz="800" i="1" kern="1200" dirty="0">
                <a:solidFill>
                  <a:schemeClr val="tx1"/>
                </a:solidFill>
                <a:effectLst/>
                <a:latin typeface="Arial" panose="020B0604020202020204" pitchFamily="34" charset="0"/>
                <a:ea typeface="+mn-ea"/>
                <a:cs typeface="Arial" panose="020B0604020202020204" pitchFamily="34" charset="0"/>
              </a:rPr>
              <a:t>National Drug and Alcohol Research Centre, UNSW Sydney, Sydney, Australia</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r>
              <a:rPr lang="en-GB" sz="800" kern="1200" dirty="0">
                <a:solidFill>
                  <a:schemeClr val="tx1"/>
                </a:solidFill>
                <a:effectLst/>
                <a:latin typeface="Arial" panose="020B0604020202020204" pitchFamily="34" charset="0"/>
                <a:ea typeface="+mn-ea"/>
                <a:cs typeface="Arial" panose="020B0604020202020204" pitchFamily="34" charset="0"/>
              </a:rPr>
              <a:t>People who inject drugs (PWID) are at high risk of hepatitis C virus (HCV) infection but have poor access to HCV treatment in most settings. Unrestricted direct-acting antiviral (DAA) therapy has been available in Australia since March 2016. Our objective was to evaluate burden of HCV and the extent of, and factors associated with, engagement with the HCV cascade of care among PWID in an era of unrestricted DAA therapy access.</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r>
              <a:rPr lang="en-GB" sz="800" kern="1200" dirty="0">
                <a:solidFill>
                  <a:schemeClr val="tx1"/>
                </a:solidFill>
                <a:effectLst/>
                <a:latin typeface="Arial" panose="020B0604020202020204" pitchFamily="34" charset="0"/>
                <a:ea typeface="+mn-ea"/>
                <a:cs typeface="Arial" panose="020B0604020202020204" pitchFamily="34" charset="0"/>
              </a:rPr>
              <a:t>ETHOS Engage is an observational cohort study collecting demographic, behavioural and clinical data among PWID attending drug treatment clinics and needle and syringe programs in Australia. All PWID underwent point-of-care (POC) HCV RNA testing via </a:t>
            </a:r>
            <a:r>
              <a:rPr lang="en-GB" sz="800" kern="1200" dirty="0" err="1">
                <a:solidFill>
                  <a:schemeClr val="tx1"/>
                </a:solidFill>
                <a:effectLst/>
                <a:latin typeface="Arial" panose="020B0604020202020204" pitchFamily="34" charset="0"/>
                <a:ea typeface="+mn-ea"/>
                <a:cs typeface="Arial" panose="020B0604020202020204" pitchFamily="34" charset="0"/>
              </a:rPr>
              <a:t>Xpert</a:t>
            </a:r>
            <a:r>
              <a:rPr lang="en-GB" sz="800" kern="1200" baseline="300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HCV Viral Load Finger-Stick assay. Multivariate logistic regression models were used to identify demographic and behavioural factors associated with treatment uptake.</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Between May and November 2018, 507 PWID were enrolled. Overall, 70% had injected drugs in the last month, and 70% were currently receiving opioid substitution therapy (OST). Of all enrolled, 73% (n=370) were ever HCV-infected (Ab positive), and 58% (n=296) were ever chronic HCV-infected (RNA positive or prior treatment). Among those Ab positive (n=370), 76% had previously been tested for HCV RNA. Among those with evidence of current or past chronic HCV (n=296), 86% had ever been linked to care and 68% had ever received treatment for HCV. Uptake of HCV therapy was high across sub-populations, including those with current and no OST (71%, 59%) recent injecting (last month) (70%), and heroin (68%), other opioid (57%) and amphetamine (70%) injecting in the last month.  In adjusted analysis, no factors were associated with treatment uptake. Among those with a POC HCV RNA result at enrolment, 26% had current HCV infection (HCV </a:t>
            </a:r>
            <a:r>
              <a:rPr lang="en-GB" sz="800" kern="1200" dirty="0" err="1">
                <a:solidFill>
                  <a:schemeClr val="tx1"/>
                </a:solidFill>
                <a:effectLst/>
                <a:latin typeface="Arial" panose="020B0604020202020204" pitchFamily="34" charset="0"/>
                <a:ea typeface="+mn-ea"/>
                <a:cs typeface="Arial" panose="020B0604020202020204" pitchFamily="34" charset="0"/>
              </a:rPr>
              <a:t>RNA+ve</a:t>
            </a:r>
            <a:r>
              <a:rPr lang="en-GB" sz="800" kern="1200" dirty="0">
                <a:solidFill>
                  <a:schemeClr val="tx1"/>
                </a:solidFill>
                <a:effectLst/>
                <a:latin typeface="Arial" panose="020B0604020202020204" pitchFamily="34" charset="0"/>
                <a:ea typeface="+mn-ea"/>
                <a:cs typeface="Arial" panose="020B0604020202020204" pitchFamily="34" charset="0"/>
              </a:rPr>
              <a:t>), 33% had treatment-induced clearance, 17% spontaneous clearance, and 23% were uninfected (HCV Ab-</a:t>
            </a:r>
            <a:r>
              <a:rPr lang="en-GB" sz="800" kern="1200" dirty="0" err="1">
                <a:solidFill>
                  <a:schemeClr val="tx1"/>
                </a:solidFill>
                <a:effectLst/>
                <a:latin typeface="Arial" panose="020B0604020202020204" pitchFamily="34" charset="0"/>
                <a:ea typeface="+mn-ea"/>
                <a:cs typeface="Arial" panose="020B0604020202020204" pitchFamily="34" charset="0"/>
              </a:rPr>
              <a:t>ve</a:t>
            </a:r>
            <a:r>
              <a:rPr lang="en-GB" sz="800" kern="1200" dirty="0">
                <a:solidFill>
                  <a:schemeClr val="tx1"/>
                </a:solidFill>
                <a:effectLst/>
                <a:latin typeface="Arial" panose="020B0604020202020204" pitchFamily="34" charset="0"/>
                <a:ea typeface="+mn-ea"/>
                <a:cs typeface="Arial" panose="020B0604020202020204" pitchFamily="34" charset="0"/>
              </a:rPr>
              <a:t>) (Figure). The proportion with current HCV infection was similar across demographic and behavioural sub-populations. </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The DAA era in Australia has produced high treatment uptake and lowered HCV </a:t>
            </a:r>
            <a:r>
              <a:rPr lang="en-GB" sz="800" kern="1200" dirty="0" err="1">
                <a:solidFill>
                  <a:schemeClr val="tx1"/>
                </a:solidFill>
                <a:effectLst/>
                <a:latin typeface="Arial" panose="020B0604020202020204" pitchFamily="34" charset="0"/>
                <a:ea typeface="+mn-ea"/>
                <a:cs typeface="Arial" panose="020B0604020202020204" pitchFamily="34" charset="0"/>
              </a:rPr>
              <a:t>viraemia</a:t>
            </a:r>
            <a:r>
              <a:rPr lang="en-GB" sz="800" kern="1200" dirty="0">
                <a:solidFill>
                  <a:schemeClr val="tx1"/>
                </a:solidFill>
                <a:effectLst/>
                <a:latin typeface="Arial" panose="020B0604020202020204" pitchFamily="34" charset="0"/>
                <a:ea typeface="+mn-ea"/>
                <a:cs typeface="Arial" panose="020B0604020202020204" pitchFamily="34" charset="0"/>
              </a:rPr>
              <a:t> among PWID attending drug treatment and needle syringe programs. To reach elimination targets, subgroups of PWID may require additional support to encourage further screening and engagement with HCV care.</a:t>
            </a:r>
          </a:p>
        </p:txBody>
      </p:sp>
      <p:sp>
        <p:nvSpPr>
          <p:cNvPr id="4" name="Slide Number Placeholder 3"/>
          <p:cNvSpPr>
            <a:spLocks noGrp="1"/>
          </p:cNvSpPr>
          <p:nvPr>
            <p:ph type="sldNum" sz="quarter" idx="5"/>
          </p:nvPr>
        </p:nvSpPr>
        <p:spPr/>
        <p:txBody>
          <a:bodyPr/>
          <a:lstStyle/>
          <a:p>
            <a:fld id="{9BC1133C-0A91-4C56-9DB7-B268BA704BC5}" type="slidenum">
              <a:rPr lang="en-GB" smtClean="0"/>
              <a:pPr/>
              <a:t>48</a:t>
            </a:fld>
            <a:endParaRPr lang="en-GB" dirty="0"/>
          </a:p>
        </p:txBody>
      </p:sp>
    </p:spTree>
    <p:extLst>
      <p:ext uri="{BB962C8B-B14F-4D97-AF65-F5344CB8AC3E}">
        <p14:creationId xmlns:p14="http://schemas.microsoft.com/office/powerpoint/2010/main" val="4273617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5</a:t>
            </a:fld>
            <a:endParaRPr lang="en-GB" dirty="0"/>
          </a:p>
        </p:txBody>
      </p:sp>
    </p:spTree>
    <p:extLst>
      <p:ext uri="{BB962C8B-B14F-4D97-AF65-F5344CB8AC3E}">
        <p14:creationId xmlns:p14="http://schemas.microsoft.com/office/powerpoint/2010/main" val="3506033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C1133C-0A91-4C56-9DB7-B268BA704BC5}" type="slidenum">
              <a:rPr lang="en-GB" smtClean="0"/>
              <a:pPr/>
              <a:t>6</a:t>
            </a:fld>
            <a:endParaRPr lang="en-GB" dirty="0"/>
          </a:p>
        </p:txBody>
      </p:sp>
    </p:spTree>
    <p:extLst>
      <p:ext uri="{BB962C8B-B14F-4D97-AF65-F5344CB8AC3E}">
        <p14:creationId xmlns:p14="http://schemas.microsoft.com/office/powerpoint/2010/main" val="998685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i="1" dirty="0"/>
              <a:t>Abbreviations: CC, </a:t>
            </a:r>
            <a:r>
              <a:rPr kumimoji="0" lang="en-US"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compensated cirrhosis; </a:t>
            </a:r>
            <a:r>
              <a:rPr kumimoji="0" lang="en-GB" sz="800" b="0" i="1"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panose="020B0604020202020204" pitchFamily="34" charset="0"/>
              </a:rPr>
              <a:t>GT, genotype; ITT, intention to treat; LTFU, lost to follow-up; PI, protease inhibitor; PP, per protocol; </a:t>
            </a:r>
            <a:r>
              <a:rPr kumimoji="0" lang="en-US"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RBV, ribavirin; SOF, sofosbuvir; SVR, </a:t>
            </a:r>
            <a:r>
              <a:rPr kumimoji="0" lang="en-GB" sz="800" b="0" i="1" u="none" strike="noStrike" kern="0" cap="none" spc="0" normalizeH="0" baseline="0" noProof="0" dirty="0">
                <a:ln>
                  <a:noFill/>
                </a:ln>
                <a:solidFill>
                  <a:prstClr val="black"/>
                </a:solidFill>
                <a:effectLst/>
                <a:highlight>
                  <a:srgbClr val="FEFCFC"/>
                </a:highlight>
                <a:uLnTx/>
                <a:uFillTx/>
                <a:latin typeface="Arial" panose="020B0604020202020204" pitchFamily="34" charset="0"/>
                <a:ea typeface="+mn-ea"/>
                <a:cs typeface="Arial" panose="020B0604020202020204" pitchFamily="34" charset="0"/>
              </a:rPr>
              <a:t>s</a:t>
            </a:r>
            <a:r>
              <a:rPr kumimoji="0" lang="en-GB" sz="800" b="0" i="1" u="none" strike="noStrike" kern="0" cap="none" spc="0" normalizeH="0" baseline="0" noProof="0" dirty="0">
                <a:ln>
                  <a:noFill/>
                </a:ln>
                <a:solidFill>
                  <a:prstClr val="black"/>
                </a:solidFill>
                <a:effectLst/>
                <a:highlight>
                  <a:srgbClr val="FEFCFC"/>
                </a:highlight>
                <a:uLnTx/>
                <a:uFillTx/>
              </a:rPr>
              <a:t>ustained </a:t>
            </a:r>
            <a:r>
              <a:rPr kumimoji="0" lang="en-GB" sz="800" b="0" i="1" u="none" strike="noStrike" kern="0" cap="none" spc="0" normalizeH="0" baseline="0" noProof="0" dirty="0" err="1">
                <a:ln>
                  <a:noFill/>
                </a:ln>
                <a:solidFill>
                  <a:prstClr val="black"/>
                </a:solidFill>
                <a:effectLst/>
                <a:highlight>
                  <a:srgbClr val="FEFCFC"/>
                </a:highlight>
                <a:uLnTx/>
                <a:uFillTx/>
              </a:rPr>
              <a:t>virological</a:t>
            </a:r>
            <a:r>
              <a:rPr kumimoji="0" lang="en-GB" sz="800" b="0" i="1" u="none" strike="noStrike" kern="0" cap="none" spc="0" normalizeH="0" baseline="0" noProof="0" dirty="0">
                <a:ln>
                  <a:noFill/>
                </a:ln>
                <a:solidFill>
                  <a:prstClr val="black"/>
                </a:solidFill>
                <a:effectLst/>
                <a:highlight>
                  <a:srgbClr val="FEFCFC"/>
                </a:highlight>
                <a:uLnTx/>
                <a:uFillTx/>
              </a:rPr>
              <a:t> response; </a:t>
            </a:r>
            <a:r>
              <a:rPr kumimoji="0" lang="en-US"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VEL, </a:t>
            </a:r>
            <a:r>
              <a:rPr kumimoji="0" lang="en-US" sz="800" b="0" i="1" u="none" strike="noStrike" kern="1200" cap="none" spc="0" normalizeH="0" baseline="0" noProof="0" dirty="0" err="1">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velpatasvir</a:t>
            </a:r>
            <a:r>
              <a:rPr kumimoji="0" lang="en-US"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 </a:t>
            </a:r>
            <a:r>
              <a:rPr lang="en-GB" sz="800" i="1" dirty="0">
                <a:highlight>
                  <a:srgbClr val="FEFCFC"/>
                </a:highlight>
              </a:rPr>
              <a:t>WHO, </a:t>
            </a:r>
            <a:r>
              <a:rPr kumimoji="0" lang="en-US" sz="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World Health Organization</a:t>
            </a:r>
            <a:endParaRPr lang="en-GB" sz="800" i="1" dirty="0"/>
          </a:p>
          <a:p>
            <a:pPr marL="0" indent="0">
              <a:buNone/>
            </a:pPr>
            <a:endParaRPr lang="en-GB" sz="800" dirty="0"/>
          </a:p>
          <a:p>
            <a:pPr marL="0" lvl="0" indent="0">
              <a:buNone/>
              <a:defRPr/>
            </a:pPr>
            <a:r>
              <a:rPr lang="en-GB" sz="800" u="sng" dirty="0"/>
              <a:t>Full abstract</a:t>
            </a:r>
          </a:p>
          <a:p>
            <a:pPr marL="0" lvl="0" indent="0">
              <a:buNone/>
              <a:defRPr/>
            </a:pPr>
            <a:endParaRPr lang="en-GB" sz="800" b="1" dirty="0"/>
          </a:p>
          <a:p>
            <a:pPr marL="0" lvl="0" indent="0">
              <a:buNone/>
              <a:defRPr/>
            </a:pPr>
            <a:r>
              <a:rPr lang="en-GB" sz="800" b="1" dirty="0"/>
              <a:t>Global real world evidence of sofosbuvir/</a:t>
            </a:r>
            <a:r>
              <a:rPr lang="en-GB" sz="800" b="1" dirty="0" err="1"/>
              <a:t>velpatasvir</a:t>
            </a:r>
            <a:r>
              <a:rPr lang="en-GB" sz="800" b="1" dirty="0"/>
              <a:t> as a simple, effective regimen for the treatment of chronic hepatitis C patients: Integrated analysis of 12 clinical practice cohorts</a:t>
            </a:r>
          </a:p>
          <a:p>
            <a:pPr marL="0" lvl="0" indent="0">
              <a:buNone/>
              <a:defRPr/>
            </a:pPr>
            <a:endParaRPr lang="en-GB" sz="800" b="1" dirty="0"/>
          </a:p>
          <a:p>
            <a:pPr marL="0" lvl="0" indent="0">
              <a:buNone/>
              <a:defRPr/>
            </a:pPr>
            <a:r>
              <a:rPr lang="en-GB" sz="800" dirty="0"/>
              <a:t>Alessandra Mangia</a:t>
            </a:r>
            <a:r>
              <a:rPr lang="en-GB" sz="800" baseline="30000" dirty="0"/>
              <a:t>1</a:t>
            </a:r>
            <a:r>
              <a:rPr lang="en-GB" sz="800" dirty="0"/>
              <a:t>, Scott Milligan</a:t>
            </a:r>
            <a:r>
              <a:rPr lang="en-GB" sz="800" baseline="30000" dirty="0"/>
              <a:t>2</a:t>
            </a:r>
            <a:r>
              <a:rPr lang="en-GB" sz="800" dirty="0"/>
              <a:t>, </a:t>
            </a:r>
            <a:r>
              <a:rPr lang="en-GB" sz="800" dirty="0" err="1"/>
              <a:t>Mandana</a:t>
            </a:r>
            <a:r>
              <a:rPr lang="en-GB" sz="800" dirty="0"/>
              <a:t> Khalili</a:t>
            </a:r>
            <a:r>
              <a:rPr lang="en-GB" sz="800" baseline="30000" dirty="0"/>
              <a:t>3</a:t>
            </a:r>
            <a:r>
              <a:rPr lang="en-GB" sz="800" dirty="0"/>
              <a:t>, Stefano FAGIUOLI</a:t>
            </a:r>
            <a:r>
              <a:rPr lang="en-GB" sz="800" baseline="30000" dirty="0"/>
              <a:t>4</a:t>
            </a:r>
            <a:r>
              <a:rPr lang="en-GB" sz="800" dirty="0"/>
              <a:t>, Stephen Shafran</a:t>
            </a:r>
            <a:r>
              <a:rPr lang="en-GB" sz="800" baseline="30000" dirty="0"/>
              <a:t>5</a:t>
            </a:r>
            <a:r>
              <a:rPr lang="en-GB" sz="800" dirty="0"/>
              <a:t>, Fabrice Carrat</a:t>
            </a:r>
            <a:r>
              <a:rPr lang="en-GB" sz="800" baseline="30000" dirty="0"/>
              <a:t>6 7 8</a:t>
            </a:r>
            <a:r>
              <a:rPr lang="en-GB" sz="800" dirty="0"/>
              <a:t>, Denis Ouzan</a:t>
            </a:r>
            <a:r>
              <a:rPr lang="en-GB" sz="800" baseline="30000" dirty="0"/>
              <a:t>9</a:t>
            </a:r>
            <a:r>
              <a:rPr lang="en-GB" sz="800" dirty="0"/>
              <a:t>, George Papatheodoridis</a:t>
            </a:r>
            <a:r>
              <a:rPr lang="en-GB" sz="800" baseline="30000" dirty="0"/>
              <a:t>10</a:t>
            </a:r>
            <a:r>
              <a:rPr lang="en-GB" sz="800" dirty="0"/>
              <a:t>, </a:t>
            </a:r>
            <a:r>
              <a:rPr lang="en-GB" sz="800" dirty="0" err="1"/>
              <a:t>Alnoor</a:t>
            </a:r>
            <a:r>
              <a:rPr lang="en-GB" sz="800" dirty="0"/>
              <a:t> Ramji</a:t>
            </a:r>
            <a:r>
              <a:rPr lang="en-GB" sz="800" baseline="30000" dirty="0"/>
              <a:t>11</a:t>
            </a:r>
            <a:r>
              <a:rPr lang="en-GB" sz="800" dirty="0"/>
              <a:t>, Sergio Borgia</a:t>
            </a:r>
            <a:r>
              <a:rPr lang="en-GB" sz="800" baseline="30000" dirty="0"/>
              <a:t>12</a:t>
            </a:r>
            <a:r>
              <a:rPr lang="en-GB" sz="800" dirty="0"/>
              <a:t>, Heiner Wedemeyer</a:t>
            </a:r>
            <a:r>
              <a:rPr lang="en-GB" sz="800" baseline="30000" dirty="0"/>
              <a:t>13 14</a:t>
            </a:r>
            <a:r>
              <a:rPr lang="en-GB" sz="800" dirty="0"/>
              <a:t>, Valeria Piazzolla</a:t>
            </a:r>
            <a:r>
              <a:rPr lang="en-GB" sz="800" baseline="30000" dirty="0"/>
              <a:t>1</a:t>
            </a:r>
            <a:r>
              <a:rPr lang="en-GB" sz="800" dirty="0"/>
              <a:t>, Francisco Andrés Pérez Hernández</a:t>
            </a:r>
            <a:r>
              <a:rPr lang="en-GB" sz="800" baseline="30000" dirty="0"/>
              <a:t>15</a:t>
            </a:r>
            <a:r>
              <a:rPr lang="en-GB" sz="800" dirty="0"/>
              <a:t>, Nicole Wick</a:t>
            </a:r>
            <a:r>
              <a:rPr lang="en-GB" sz="800" baseline="30000" dirty="0"/>
              <a:t>2</a:t>
            </a:r>
            <a:r>
              <a:rPr lang="en-GB" sz="800" dirty="0"/>
              <a:t>, Dawn Fishbein</a:t>
            </a:r>
            <a:r>
              <a:rPr lang="en-GB" sz="800" baseline="30000" dirty="0"/>
              <a:t>16</a:t>
            </a:r>
            <a:r>
              <a:rPr lang="en-GB" sz="800" dirty="0"/>
              <a:t>, Pietro LAMPERTICO</a:t>
            </a:r>
            <a:r>
              <a:rPr lang="en-GB" sz="800" baseline="30000" dirty="0"/>
              <a:t>17</a:t>
            </a:r>
            <a:r>
              <a:rPr lang="en-GB" sz="800" dirty="0"/>
              <a:t>, Karen Doucette</a:t>
            </a:r>
            <a:r>
              <a:rPr lang="en-GB" sz="800" baseline="30000" dirty="0"/>
              <a:t>5</a:t>
            </a:r>
            <a:r>
              <a:rPr lang="en-GB" sz="800" dirty="0"/>
              <a:t>, Michael Mertens</a:t>
            </a:r>
            <a:r>
              <a:rPr lang="en-GB" sz="800" baseline="30000" dirty="0"/>
              <a:t>18</a:t>
            </a:r>
            <a:r>
              <a:rPr lang="en-GB" sz="800" dirty="0"/>
              <a:t>, Kim Vanstraelen</a:t>
            </a:r>
            <a:r>
              <a:rPr lang="en-GB" sz="800" baseline="30000" dirty="0"/>
              <a:t>18</a:t>
            </a:r>
            <a:r>
              <a:rPr lang="en-GB" sz="800" dirty="0"/>
              <a:t>, Juan Turnés</a:t>
            </a:r>
            <a:r>
              <a:rPr lang="en-GB" sz="800" baseline="30000" dirty="0"/>
              <a:t>19</a:t>
            </a:r>
          </a:p>
          <a:p>
            <a:pPr marL="0" lvl="0" indent="0">
              <a:buNone/>
              <a:defRPr/>
            </a:pPr>
            <a:endParaRPr lang="en-GB" sz="800" dirty="0"/>
          </a:p>
          <a:p>
            <a:pPr marL="0" lvl="0" indent="0">
              <a:buNone/>
              <a:defRPr/>
            </a:pPr>
            <a:r>
              <a:rPr lang="en-GB" sz="800" i="1" baseline="30000" dirty="0"/>
              <a:t>1</a:t>
            </a:r>
            <a:r>
              <a:rPr lang="en-GB" sz="800" i="1" dirty="0"/>
              <a:t>Irccs-Ospedale Casa </a:t>
            </a:r>
            <a:r>
              <a:rPr lang="en-GB" sz="800" i="1" dirty="0" err="1"/>
              <a:t>Sollievo</a:t>
            </a:r>
            <a:r>
              <a:rPr lang="en-GB" sz="800" i="1" dirty="0"/>
              <a:t> Della </a:t>
            </a:r>
            <a:r>
              <a:rPr lang="en-GB" sz="800" i="1" dirty="0" err="1"/>
              <a:t>Sofferenza</a:t>
            </a:r>
            <a:r>
              <a:rPr lang="en-GB" sz="800" i="1" dirty="0"/>
              <a:t>, San Giovanni </a:t>
            </a:r>
            <a:r>
              <a:rPr lang="en-GB" sz="800" i="1" dirty="0" err="1"/>
              <a:t>Rotonda</a:t>
            </a:r>
            <a:r>
              <a:rPr lang="en-GB" sz="800" i="1" dirty="0"/>
              <a:t>, Italy; </a:t>
            </a:r>
            <a:r>
              <a:rPr lang="en-GB" sz="800" i="1" baseline="30000" dirty="0"/>
              <a:t>2</a:t>
            </a:r>
            <a:r>
              <a:rPr lang="en-GB" sz="800" i="1" dirty="0"/>
              <a:t>Trio Health Analytics, La Jolla, United States; </a:t>
            </a:r>
            <a:r>
              <a:rPr lang="en-GB" sz="800" i="1" baseline="30000" dirty="0"/>
              <a:t>3</a:t>
            </a:r>
            <a:r>
              <a:rPr lang="en-GB" sz="800" i="1" dirty="0"/>
              <a:t>University of California San Francisco/San Francisco General Hospital, San Francisco, United States; </a:t>
            </a:r>
            <a:r>
              <a:rPr lang="en-GB" sz="800" i="1" baseline="30000" dirty="0"/>
              <a:t>4</a:t>
            </a:r>
            <a:r>
              <a:rPr lang="en-GB" sz="800" i="1" dirty="0"/>
              <a:t>Asst Papa Giovanni XXIII - </a:t>
            </a:r>
            <a:r>
              <a:rPr lang="en-GB" sz="800" i="1" dirty="0" err="1"/>
              <a:t>Lombardia</a:t>
            </a:r>
            <a:r>
              <a:rPr lang="en-GB" sz="800" i="1" dirty="0"/>
              <a:t> HCV Network, Bergamo, Italy; </a:t>
            </a:r>
            <a:r>
              <a:rPr lang="en-GB" sz="800" i="1" baseline="30000" dirty="0"/>
              <a:t>5</a:t>
            </a:r>
            <a:r>
              <a:rPr lang="en-GB" sz="800" i="1" dirty="0"/>
              <a:t>University of Alberta, Alberta, Canada; </a:t>
            </a:r>
            <a:r>
              <a:rPr lang="en-GB" sz="800" i="1" baseline="30000" dirty="0"/>
              <a:t>6</a:t>
            </a:r>
            <a:r>
              <a:rPr lang="en-GB" sz="800" i="1" dirty="0"/>
              <a:t>Sorbonne </a:t>
            </a:r>
            <a:r>
              <a:rPr lang="en-GB" sz="800" i="1" dirty="0" err="1"/>
              <a:t>Université</a:t>
            </a:r>
            <a:r>
              <a:rPr lang="en-GB" sz="800" i="1" dirty="0"/>
              <a:t>, </a:t>
            </a:r>
            <a:r>
              <a:rPr lang="en-GB" sz="800" i="1" dirty="0" err="1"/>
              <a:t>Institut</a:t>
            </a:r>
            <a:r>
              <a:rPr lang="en-GB" sz="800" i="1" dirty="0"/>
              <a:t> National de la santé et de la Recherche </a:t>
            </a:r>
            <a:r>
              <a:rPr lang="en-GB" sz="800" i="1" dirty="0" err="1"/>
              <a:t>Médicale</a:t>
            </a:r>
            <a:r>
              <a:rPr lang="en-GB" sz="800" i="1" dirty="0"/>
              <a:t>, </a:t>
            </a:r>
            <a:r>
              <a:rPr lang="en-GB" sz="800" i="1" dirty="0" err="1"/>
              <a:t>Institut</a:t>
            </a:r>
            <a:r>
              <a:rPr lang="en-GB" sz="800" i="1" dirty="0"/>
              <a:t> Pierre Louis </a:t>
            </a:r>
            <a:r>
              <a:rPr lang="en-GB" sz="800" i="1" dirty="0" err="1"/>
              <a:t>d’Epidémiologie</a:t>
            </a:r>
            <a:r>
              <a:rPr lang="en-GB" sz="800" i="1" dirty="0"/>
              <a:t> et de Santé </a:t>
            </a:r>
            <a:r>
              <a:rPr lang="en-GB" sz="800" i="1" dirty="0" err="1"/>
              <a:t>Publique</a:t>
            </a:r>
            <a:r>
              <a:rPr lang="en-GB" sz="800" i="1" dirty="0"/>
              <a:t>, Paris, France; </a:t>
            </a:r>
            <a:r>
              <a:rPr lang="en-GB" sz="800" i="1" baseline="30000" dirty="0"/>
              <a:t>7</a:t>
            </a:r>
            <a:r>
              <a:rPr lang="en-GB" sz="800" i="1" dirty="0"/>
              <a:t>Assistance </a:t>
            </a:r>
            <a:r>
              <a:rPr lang="en-GB" sz="800" i="1" dirty="0" err="1"/>
              <a:t>Publique</a:t>
            </a:r>
            <a:r>
              <a:rPr lang="en-GB" sz="800" i="1" dirty="0"/>
              <a:t> - </a:t>
            </a:r>
            <a:r>
              <a:rPr lang="en-GB" sz="800" i="1" dirty="0" err="1"/>
              <a:t>Hôpitaux</a:t>
            </a:r>
            <a:r>
              <a:rPr lang="en-GB" sz="800" i="1" dirty="0"/>
              <a:t> de Paris, </a:t>
            </a:r>
            <a:r>
              <a:rPr lang="en-GB" sz="800" i="1" dirty="0" err="1"/>
              <a:t>Hôpital</a:t>
            </a:r>
            <a:r>
              <a:rPr lang="en-GB" sz="800" i="1" dirty="0"/>
              <a:t> Saint-Antoine, </a:t>
            </a:r>
            <a:r>
              <a:rPr lang="en-GB" sz="800" i="1" dirty="0" err="1"/>
              <a:t>Unité</a:t>
            </a:r>
            <a:r>
              <a:rPr lang="en-GB" sz="800" i="1" dirty="0"/>
              <a:t> de Santé </a:t>
            </a:r>
            <a:r>
              <a:rPr lang="en-GB" sz="800" i="1" dirty="0" err="1"/>
              <a:t>Publique</a:t>
            </a:r>
            <a:r>
              <a:rPr lang="en-GB" sz="800" i="1" dirty="0"/>
              <a:t>, Paris, France; </a:t>
            </a:r>
            <a:r>
              <a:rPr lang="en-GB" sz="800" i="1" baseline="30000" dirty="0"/>
              <a:t>8</a:t>
            </a:r>
            <a:r>
              <a:rPr lang="en-GB" sz="800" i="1" dirty="0"/>
              <a:t>ANRS CO22 HEPATHER, Paris, France; </a:t>
            </a:r>
            <a:r>
              <a:rPr lang="en-GB" sz="800" i="1" baseline="30000" dirty="0"/>
              <a:t>9</a:t>
            </a:r>
            <a:r>
              <a:rPr lang="en-GB" sz="800" i="1" dirty="0"/>
              <a:t>Institut </a:t>
            </a:r>
            <a:r>
              <a:rPr lang="en-GB" sz="800" i="1" dirty="0" err="1"/>
              <a:t>Arnault</a:t>
            </a:r>
            <a:r>
              <a:rPr lang="en-GB" sz="800" i="1" dirty="0"/>
              <a:t> </a:t>
            </a:r>
            <a:r>
              <a:rPr lang="en-GB" sz="800" i="1" dirty="0" err="1"/>
              <a:t>Tzanck</a:t>
            </a:r>
            <a:r>
              <a:rPr lang="en-GB" sz="800" i="1" dirty="0"/>
              <a:t>, Saint-Laurent du Var, France; </a:t>
            </a:r>
            <a:r>
              <a:rPr lang="en-GB" sz="800" i="1" baseline="30000" dirty="0"/>
              <a:t>10</a:t>
            </a:r>
            <a:r>
              <a:rPr lang="en-GB" sz="800" i="1" dirty="0"/>
              <a:t>Department of Gastroenterology, Medical School of National and </a:t>
            </a:r>
            <a:r>
              <a:rPr lang="en-GB" sz="800" i="1" dirty="0" err="1"/>
              <a:t>Kapodistrian</a:t>
            </a:r>
            <a:r>
              <a:rPr lang="en-GB" sz="800" i="1" dirty="0"/>
              <a:t> University of Athens, </a:t>
            </a:r>
            <a:r>
              <a:rPr lang="en-GB" sz="800" i="1" dirty="0" err="1"/>
              <a:t>Laiko</a:t>
            </a:r>
            <a:r>
              <a:rPr lang="en-GB" sz="800" i="1" dirty="0"/>
              <a:t> General Hospital of Athens, Athens, Greece; </a:t>
            </a:r>
            <a:r>
              <a:rPr lang="en-GB" sz="800" i="1" baseline="30000" dirty="0"/>
              <a:t>11</a:t>
            </a:r>
            <a:r>
              <a:rPr lang="en-GB" sz="800" i="1" dirty="0"/>
              <a:t>University of British Columbia, Vancouver, Canada; </a:t>
            </a:r>
            <a:r>
              <a:rPr lang="en-GB" sz="800" i="1" baseline="30000" dirty="0"/>
              <a:t>12</a:t>
            </a:r>
            <a:r>
              <a:rPr lang="en-GB" sz="800" i="1" dirty="0"/>
              <a:t>Infectious Diseases, William Osler Health System, Brampton, Canada; </a:t>
            </a:r>
            <a:r>
              <a:rPr lang="en-GB" sz="800" i="1" baseline="30000" dirty="0"/>
              <a:t>13</a:t>
            </a:r>
            <a:r>
              <a:rPr lang="en-GB" sz="800" i="1" dirty="0"/>
              <a:t>Leberstiftungs-GmbH Deutschland, Hannover, Germany; </a:t>
            </a:r>
            <a:r>
              <a:rPr lang="en-GB" sz="800" i="1" baseline="30000" dirty="0"/>
              <a:t>14</a:t>
            </a:r>
            <a:r>
              <a:rPr lang="en-GB" sz="800" i="1" dirty="0"/>
              <a:t>Department of Gastroenterology and Hepatology, Essen University Hospital, Essen, Germany; </a:t>
            </a:r>
            <a:r>
              <a:rPr lang="en-GB" sz="800" i="1" baseline="30000" dirty="0"/>
              <a:t>15</a:t>
            </a:r>
            <a:r>
              <a:rPr lang="en-GB" sz="800" i="1" dirty="0"/>
              <a:t>Hospital Universitario NS Candelaria – HEPA-C Cohort, Tenerife, Spain; </a:t>
            </a:r>
            <a:r>
              <a:rPr lang="en-GB" sz="800" i="1" baseline="30000" dirty="0"/>
              <a:t>16</a:t>
            </a:r>
            <a:r>
              <a:rPr lang="en-GB" sz="800" i="1" dirty="0"/>
              <a:t>Medstar Health Research Institute, Washington DC, United States; </a:t>
            </a:r>
            <a:r>
              <a:rPr lang="en-GB" sz="800" i="1" baseline="30000" dirty="0"/>
              <a:t>17</a:t>
            </a:r>
            <a:r>
              <a:rPr lang="en-GB" sz="800" i="1" dirty="0"/>
              <a:t>CRC “A. M. and A. </a:t>
            </a:r>
            <a:r>
              <a:rPr lang="en-GB" sz="800" i="1" dirty="0" err="1"/>
              <a:t>Migliavacca</a:t>
            </a:r>
            <a:r>
              <a:rPr lang="en-GB" sz="800" i="1" dirty="0"/>
              <a:t>” </a:t>
            </a:r>
            <a:r>
              <a:rPr lang="en-GB" sz="800" i="1" dirty="0" err="1"/>
              <a:t>Center</a:t>
            </a:r>
            <a:r>
              <a:rPr lang="en-GB" sz="800" i="1" dirty="0"/>
              <a:t> for the Study of Liver Disease, Division of Gastroenterology and Hepatology, Fondazione IRCCS </a:t>
            </a:r>
            <a:r>
              <a:rPr lang="en-GB" sz="800" i="1" dirty="0" err="1"/>
              <a:t>Cà</a:t>
            </a:r>
            <a:r>
              <a:rPr lang="en-GB" sz="800" i="1" dirty="0"/>
              <a:t> </a:t>
            </a:r>
            <a:r>
              <a:rPr lang="en-GB" sz="800" i="1" dirty="0" err="1"/>
              <a:t>Granda</a:t>
            </a:r>
            <a:r>
              <a:rPr lang="en-GB" sz="800" i="1" dirty="0"/>
              <a:t> </a:t>
            </a:r>
            <a:r>
              <a:rPr lang="en-GB" sz="800" i="1" dirty="0" err="1"/>
              <a:t>Ospedale</a:t>
            </a:r>
            <a:r>
              <a:rPr lang="en-GB" sz="800" i="1" dirty="0"/>
              <a:t> Maggiore </a:t>
            </a:r>
            <a:r>
              <a:rPr lang="en-GB" sz="800" i="1" dirty="0" err="1"/>
              <a:t>Policlinico</a:t>
            </a:r>
            <a:r>
              <a:rPr lang="en-GB" sz="800" i="1" dirty="0"/>
              <a:t>, </a:t>
            </a:r>
            <a:r>
              <a:rPr lang="en-GB" sz="800" i="1" dirty="0" err="1"/>
              <a:t>Università</a:t>
            </a:r>
            <a:r>
              <a:rPr lang="en-GB" sz="800" i="1" dirty="0"/>
              <a:t> </a:t>
            </a:r>
            <a:r>
              <a:rPr lang="en-GB" sz="800" i="1" dirty="0" err="1"/>
              <a:t>degli</a:t>
            </a:r>
            <a:r>
              <a:rPr lang="en-GB" sz="800" i="1" dirty="0"/>
              <a:t> </a:t>
            </a:r>
            <a:r>
              <a:rPr lang="en-GB" sz="800" i="1" dirty="0" err="1"/>
              <a:t>Studi</a:t>
            </a:r>
            <a:r>
              <a:rPr lang="en-GB" sz="800" i="1" dirty="0"/>
              <a:t> di Milano, Milan, Italy; </a:t>
            </a:r>
            <a:r>
              <a:rPr lang="en-GB" sz="800" i="1" baseline="30000" dirty="0"/>
              <a:t>18</a:t>
            </a:r>
            <a:r>
              <a:rPr lang="en-GB" sz="800" i="1" dirty="0"/>
              <a:t>Medical Affairs, Gilead Sciences Europe Ltd., London, United Kingdom; </a:t>
            </a:r>
            <a:r>
              <a:rPr lang="en-GB" sz="800" i="1" baseline="30000" dirty="0"/>
              <a:t>19</a:t>
            </a:r>
            <a:r>
              <a:rPr lang="en-GB" sz="800" i="1" dirty="0"/>
              <a:t>Department of Gastroenterology and Hepatology, C.H.U. Pontevedra &amp; IIS Galicia Sur – HEPA-C cohort, Vigo, Spain</a:t>
            </a:r>
            <a:endParaRPr lang="en-GB" sz="800" dirty="0"/>
          </a:p>
          <a:p>
            <a:pPr marL="0" lvl="0" indent="0">
              <a:buNone/>
              <a:defRPr/>
            </a:pPr>
            <a:endParaRPr lang="en-GB" sz="800" dirty="0"/>
          </a:p>
          <a:p>
            <a:pPr marL="0" lvl="0" indent="0">
              <a:buNone/>
              <a:defRPr/>
            </a:pPr>
            <a:r>
              <a:rPr lang="en-GB" sz="800" b="1" dirty="0"/>
              <a:t>Background and Aims</a:t>
            </a:r>
            <a:r>
              <a:rPr lang="en-GB" sz="800" dirty="0"/>
              <a:t>: The WHO estimates that 71 million people are chronically infected with hepatitis C (HCV) globally and has a goal to eliminate HCV by 2030. SOF/VEL is a </a:t>
            </a:r>
            <a:r>
              <a:rPr lang="en-GB" sz="800" dirty="0" err="1"/>
              <a:t>pangenotypic</a:t>
            </a:r>
            <a:r>
              <a:rPr lang="en-GB" sz="800" dirty="0"/>
              <a:t>, </a:t>
            </a:r>
            <a:r>
              <a:rPr lang="en-GB" sz="800" dirty="0" err="1"/>
              <a:t>panfibrotic</a:t>
            </a:r>
            <a:r>
              <a:rPr lang="en-GB" sz="800" dirty="0"/>
              <a:t>, protease inhibitor (PI)-free, single duration, single tablet  regimen (STR), offering a simplified treatment option to address this goal. </a:t>
            </a:r>
          </a:p>
          <a:p>
            <a:pPr marL="0" lvl="0" indent="0">
              <a:buNone/>
              <a:defRPr/>
            </a:pPr>
            <a:r>
              <a:rPr lang="en-GB" sz="800" dirty="0"/>
              <a:t>This integrated analysis of real-world data from clinical practice cohorts representing a heterogeneous patient population evaluates the efficacy of SOF/VEL for 12 weeks, without ribavirin (RBV), in patients with HCV across all genotypes (GT) and fibrosis stages, including patients with compensated cirrhosis (CC).</a:t>
            </a:r>
          </a:p>
          <a:p>
            <a:pPr marL="0" lvl="0" indent="0">
              <a:buNone/>
              <a:defRPr/>
            </a:pPr>
            <a:endParaRPr lang="en-GB" sz="800" dirty="0"/>
          </a:p>
          <a:p>
            <a:pPr marL="0" lvl="0" indent="0">
              <a:buNone/>
              <a:defRPr/>
            </a:pPr>
            <a:r>
              <a:rPr lang="en-GB" sz="800" b="1" dirty="0"/>
              <a:t>Method</a:t>
            </a:r>
            <a:r>
              <a:rPr lang="en-GB" sz="800" dirty="0"/>
              <a:t>: Data from 12 clinical practice cohorts across North America and EU, representing 8 countries, are included. Adults were treated according to local standards of care, with CC determined by the treating physician according to local clinical practice. Data on GT1-6 patients with CC or without CC (NC), treatment naïve (TN) or treatment experienced (TE) [</a:t>
            </a:r>
            <a:r>
              <a:rPr lang="en-GB" sz="800" dirty="0" err="1"/>
              <a:t>pegIFN+RBV</a:t>
            </a:r>
            <a:r>
              <a:rPr lang="en-GB" sz="800" dirty="0"/>
              <a:t> ±PI], who initiated SOF/VEL for 12 weeks prior to November 2018 were included. Patients with a history of decompensation, prior NS5A inhibitor exposure, treatment duration &gt;12 weeks or addition of RBV were excluded. For patients who completed treatment and with </a:t>
            </a:r>
            <a:r>
              <a:rPr lang="en-GB" sz="800" dirty="0" err="1"/>
              <a:t>virological</a:t>
            </a:r>
            <a:r>
              <a:rPr lang="en-GB" sz="800" dirty="0"/>
              <a:t> outcome data available at abstract submission, sustained </a:t>
            </a:r>
            <a:r>
              <a:rPr lang="en-GB" sz="800" dirty="0" err="1"/>
              <a:t>virological</a:t>
            </a:r>
            <a:r>
              <a:rPr lang="en-GB" sz="800" dirty="0"/>
              <a:t> response (SVR; ≥12 weeks after end-of-treatment) was assessed.</a:t>
            </a:r>
          </a:p>
          <a:p>
            <a:pPr marL="0" lvl="0" indent="0">
              <a:buNone/>
              <a:defRPr/>
            </a:pPr>
            <a:endParaRPr lang="en-GB" sz="800" dirty="0"/>
          </a:p>
          <a:p>
            <a:pPr marL="0" lvl="0" indent="0">
              <a:buNone/>
              <a:defRPr/>
            </a:pPr>
            <a:r>
              <a:rPr lang="en-GB" sz="800" b="1" dirty="0"/>
              <a:t>Results</a:t>
            </a:r>
            <a:r>
              <a:rPr lang="en-GB" sz="800" dirty="0"/>
              <a:t>: Overall, 5760 patients with HCV GT1-6 were included. At abstract submission, virologic outcome was available for 4491 patients. The median age was 56 years, 58.4% were male and GT distribution was as follows: 31.5% GT1, 30.9% GT2, 30.8% GT3, 6.0% GT4-6, 0.9% mixed or unknown GT. CC was present in 889 (20%) patients. 1998 (44%) TE patients were included.  98.9% of patients (4442/4491) achieved SVR, with 99.1%; 98.4%; 98.4% SVR respectively in NC, CC patients and patients with unknown cirrhotic status, and 98.5%; 99.5% and 97.1% SVR respectively in TN patients, TE patients and DAA naïve patients with unknown treatment history. Demographics, SVR results and subgroup analyses of the full cohort will be available at the conference.</a:t>
            </a:r>
          </a:p>
          <a:p>
            <a:pPr marL="0" lvl="0" indent="0">
              <a:buNone/>
              <a:defRPr/>
            </a:pPr>
            <a:endParaRPr lang="en-GB" sz="800" dirty="0"/>
          </a:p>
          <a:p>
            <a:pPr marL="0" lvl="0" indent="0">
              <a:buNone/>
              <a:defRPr/>
            </a:pPr>
            <a:r>
              <a:rPr lang="en-GB" sz="800" b="1" dirty="0"/>
              <a:t>Conclusion</a:t>
            </a:r>
            <a:r>
              <a:rPr lang="en-GB" sz="800" dirty="0"/>
              <a:t>: Simplicity is key in reaching the WHO goals for HCV elimination. SOF/VEL for 12 weeks is a simple and highly effective regimen that cures HCV patients, irrespective of GT, cirrhosis status or treatment history, with a manageable drug interaction profile, which will contribute to the implementation of test &amp; treat strategies.</a:t>
            </a:r>
          </a:p>
          <a:p>
            <a:pPr marL="0" indent="0">
              <a:buNone/>
            </a:pPr>
            <a:endParaRPr lang="en-GB" sz="800"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7</a:t>
            </a:fld>
            <a:endParaRPr lang="en-GB" dirty="0"/>
          </a:p>
        </p:txBody>
      </p:sp>
    </p:spTree>
    <p:extLst>
      <p:ext uri="{BB962C8B-B14F-4D97-AF65-F5344CB8AC3E}">
        <p14:creationId xmlns:p14="http://schemas.microsoft.com/office/powerpoint/2010/main" val="151867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defRPr/>
            </a:pPr>
            <a:r>
              <a:rPr lang="en-GB" sz="800" i="1" dirty="0"/>
              <a:t>Abbreviations: CC, </a:t>
            </a:r>
            <a:r>
              <a:rPr lang="en-US" sz="800" i="1" dirty="0">
                <a:solidFill>
                  <a:sysClr val="windowText" lastClr="000000"/>
                </a:solidFill>
                <a:highlight>
                  <a:srgbClr val="FEFCFC"/>
                </a:highlight>
              </a:rPr>
              <a:t>compensated cirrhosis; </a:t>
            </a:r>
            <a:r>
              <a:rPr lang="en-GB" sz="800" i="1" dirty="0">
                <a:solidFill>
                  <a:prstClr val="black"/>
                </a:solidFill>
                <a:highlight>
                  <a:srgbClr val="FEFCFC"/>
                </a:highlight>
                <a:latin typeface="Arial" panose="020B0604020202020204"/>
              </a:rPr>
              <a:t>GT, genotype; ITT, intention to treat; LTFU, lost to follow-up; PP, per protocol; </a:t>
            </a:r>
            <a:r>
              <a:rPr lang="en-US" sz="800" i="1" dirty="0">
                <a:solidFill>
                  <a:sysClr val="windowText" lastClr="000000"/>
                </a:solidFill>
                <a:highlight>
                  <a:srgbClr val="FEFCFC"/>
                </a:highlight>
              </a:rPr>
              <a:t>SOF, sofosbuvir; SVR, </a:t>
            </a:r>
            <a:r>
              <a:rPr lang="en-GB" sz="800" i="1" kern="0" dirty="0">
                <a:solidFill>
                  <a:prstClr val="black"/>
                </a:solidFill>
                <a:highlight>
                  <a:srgbClr val="FEFCFC"/>
                </a:highlight>
              </a:rPr>
              <a:t>sustained </a:t>
            </a:r>
            <a:r>
              <a:rPr lang="en-GB" sz="800" i="1" kern="0" dirty="0" err="1">
                <a:solidFill>
                  <a:prstClr val="black"/>
                </a:solidFill>
                <a:highlight>
                  <a:srgbClr val="FEFCFC"/>
                </a:highlight>
              </a:rPr>
              <a:t>virological</a:t>
            </a:r>
            <a:r>
              <a:rPr lang="en-GB" sz="800" i="1" kern="0" dirty="0">
                <a:solidFill>
                  <a:prstClr val="black"/>
                </a:solidFill>
                <a:highlight>
                  <a:srgbClr val="FEFCFC"/>
                </a:highlight>
              </a:rPr>
              <a:t> response; </a:t>
            </a:r>
            <a:r>
              <a:rPr lang="en-US" sz="800" i="1" dirty="0">
                <a:solidFill>
                  <a:sysClr val="windowText" lastClr="000000"/>
                </a:solidFill>
                <a:highlight>
                  <a:srgbClr val="FEFCFC"/>
                </a:highlight>
              </a:rPr>
              <a:t>VEL, </a:t>
            </a:r>
            <a:r>
              <a:rPr lang="en-US" sz="800" i="1" dirty="0" err="1">
                <a:solidFill>
                  <a:sysClr val="windowText" lastClr="000000"/>
                </a:solidFill>
                <a:highlight>
                  <a:srgbClr val="FEFCFC"/>
                </a:highlight>
              </a:rPr>
              <a:t>velpatasvir</a:t>
            </a:r>
            <a:r>
              <a:rPr lang="en-US" sz="800" i="1" dirty="0">
                <a:solidFill>
                  <a:sysClr val="windowText" lastClr="000000"/>
                </a:solidFill>
                <a:highlight>
                  <a:srgbClr val="FEFCFC"/>
                </a:highlight>
              </a:rPr>
              <a:t>; </a:t>
            </a:r>
            <a:r>
              <a:rPr lang="en-GB" sz="800" i="1" dirty="0">
                <a:highlight>
                  <a:srgbClr val="FEFCFC"/>
                </a:highlight>
              </a:rPr>
              <a:t>WHO, </a:t>
            </a:r>
            <a:r>
              <a:rPr lang="en-US" sz="800" i="1" dirty="0">
                <a:solidFill>
                  <a:sysClr val="windowText" lastClr="000000"/>
                </a:solidFill>
                <a:highlight>
                  <a:srgbClr val="FEFCFC"/>
                </a:highlight>
              </a:rPr>
              <a:t>World Health Organization</a:t>
            </a:r>
            <a:endParaRPr lang="en-GB" sz="800" i="1" dirty="0"/>
          </a:p>
          <a:p>
            <a:pPr marL="0" indent="0">
              <a:buNone/>
            </a:pPr>
            <a:endParaRPr lang="en-GB" sz="800" dirty="0"/>
          </a:p>
          <a:p>
            <a:pPr marL="0" lvl="0" indent="0">
              <a:buNone/>
              <a:defRPr/>
            </a:pPr>
            <a:r>
              <a:rPr lang="en-GB" sz="800" u="sng" dirty="0"/>
              <a:t>Full abstract</a:t>
            </a:r>
          </a:p>
          <a:p>
            <a:pPr marL="0" lvl="0" indent="0">
              <a:buNone/>
              <a:defRPr/>
            </a:pPr>
            <a:endParaRPr lang="en-GB" sz="800" b="1" dirty="0"/>
          </a:p>
          <a:p>
            <a:pPr marL="0" lvl="0" indent="0">
              <a:buNone/>
              <a:defRPr/>
            </a:pPr>
            <a:r>
              <a:rPr lang="en-GB" sz="800" b="1" dirty="0"/>
              <a:t>Global real world evidence of sofosbuvir/</a:t>
            </a:r>
            <a:r>
              <a:rPr lang="en-GB" sz="800" b="1" dirty="0" err="1"/>
              <a:t>velpatasvir</a:t>
            </a:r>
            <a:r>
              <a:rPr lang="en-GB" sz="800" b="1" dirty="0"/>
              <a:t> as a simple, effective regimen for the treatment of chronic hepatitis C patients: Integrated analysis of 12 clinical practice cohorts</a:t>
            </a:r>
          </a:p>
          <a:p>
            <a:pPr marL="0" lvl="0" indent="0">
              <a:buNone/>
              <a:defRPr/>
            </a:pPr>
            <a:endParaRPr lang="en-GB" sz="800" b="1" dirty="0"/>
          </a:p>
          <a:p>
            <a:pPr marL="0" lvl="0" indent="0">
              <a:buNone/>
              <a:defRPr/>
            </a:pPr>
            <a:r>
              <a:rPr lang="en-GB" sz="800" dirty="0"/>
              <a:t>Alessandra Mangia</a:t>
            </a:r>
            <a:r>
              <a:rPr lang="en-GB" sz="800" baseline="30000" dirty="0"/>
              <a:t>1</a:t>
            </a:r>
            <a:r>
              <a:rPr lang="en-GB" sz="800" dirty="0"/>
              <a:t>, Scott Milligan</a:t>
            </a:r>
            <a:r>
              <a:rPr lang="en-GB" sz="800" baseline="30000" dirty="0"/>
              <a:t>2</a:t>
            </a:r>
            <a:r>
              <a:rPr lang="en-GB" sz="800" dirty="0"/>
              <a:t>, </a:t>
            </a:r>
            <a:r>
              <a:rPr lang="en-GB" sz="800" dirty="0" err="1"/>
              <a:t>Mandana</a:t>
            </a:r>
            <a:r>
              <a:rPr lang="en-GB" sz="800" dirty="0"/>
              <a:t> Khalili</a:t>
            </a:r>
            <a:r>
              <a:rPr lang="en-GB" sz="800" baseline="30000" dirty="0"/>
              <a:t>3</a:t>
            </a:r>
            <a:r>
              <a:rPr lang="en-GB" sz="800" dirty="0"/>
              <a:t>, Stefano FAGIUOLI</a:t>
            </a:r>
            <a:r>
              <a:rPr lang="en-GB" sz="800" baseline="30000" dirty="0"/>
              <a:t>4</a:t>
            </a:r>
            <a:r>
              <a:rPr lang="en-GB" sz="800" dirty="0"/>
              <a:t>, Stephen Shafran</a:t>
            </a:r>
            <a:r>
              <a:rPr lang="en-GB" sz="800" baseline="30000" dirty="0"/>
              <a:t>5</a:t>
            </a:r>
            <a:r>
              <a:rPr lang="en-GB" sz="800" dirty="0"/>
              <a:t>, Fabrice Carrat</a:t>
            </a:r>
            <a:r>
              <a:rPr lang="en-GB" sz="800" baseline="30000" dirty="0"/>
              <a:t>6 7 8</a:t>
            </a:r>
            <a:r>
              <a:rPr lang="en-GB" sz="800" dirty="0"/>
              <a:t>, Denis Ouzan</a:t>
            </a:r>
            <a:r>
              <a:rPr lang="en-GB" sz="800" baseline="30000" dirty="0"/>
              <a:t>9</a:t>
            </a:r>
            <a:r>
              <a:rPr lang="en-GB" sz="800" dirty="0"/>
              <a:t>, George Papatheodoridis</a:t>
            </a:r>
            <a:r>
              <a:rPr lang="en-GB" sz="800" baseline="30000" dirty="0"/>
              <a:t>10</a:t>
            </a:r>
            <a:r>
              <a:rPr lang="en-GB" sz="800" dirty="0"/>
              <a:t>, </a:t>
            </a:r>
            <a:r>
              <a:rPr lang="en-GB" sz="800" dirty="0" err="1"/>
              <a:t>Alnoor</a:t>
            </a:r>
            <a:r>
              <a:rPr lang="en-GB" sz="800" dirty="0"/>
              <a:t> Ramji</a:t>
            </a:r>
            <a:r>
              <a:rPr lang="en-GB" sz="800" baseline="30000" dirty="0"/>
              <a:t>11</a:t>
            </a:r>
            <a:r>
              <a:rPr lang="en-GB" sz="800" dirty="0"/>
              <a:t>, Sergio Borgia</a:t>
            </a:r>
            <a:r>
              <a:rPr lang="en-GB" sz="800" baseline="30000" dirty="0"/>
              <a:t>12</a:t>
            </a:r>
            <a:r>
              <a:rPr lang="en-GB" sz="800" dirty="0"/>
              <a:t>, Heiner Wedemeyer</a:t>
            </a:r>
            <a:r>
              <a:rPr lang="en-GB" sz="800" baseline="30000" dirty="0"/>
              <a:t>13 14</a:t>
            </a:r>
            <a:r>
              <a:rPr lang="en-GB" sz="800" dirty="0"/>
              <a:t>, Valeria Piazzolla</a:t>
            </a:r>
            <a:r>
              <a:rPr lang="en-GB" sz="800" baseline="30000" dirty="0"/>
              <a:t>1</a:t>
            </a:r>
            <a:r>
              <a:rPr lang="en-GB" sz="800" dirty="0"/>
              <a:t>, Francisco Andrés Pérez Hernández</a:t>
            </a:r>
            <a:r>
              <a:rPr lang="en-GB" sz="800" baseline="30000" dirty="0"/>
              <a:t>15</a:t>
            </a:r>
            <a:r>
              <a:rPr lang="en-GB" sz="800" dirty="0"/>
              <a:t>, Nicole Wick</a:t>
            </a:r>
            <a:r>
              <a:rPr lang="en-GB" sz="800" baseline="30000" dirty="0"/>
              <a:t>2</a:t>
            </a:r>
            <a:r>
              <a:rPr lang="en-GB" sz="800" dirty="0"/>
              <a:t>, Dawn Fishbein</a:t>
            </a:r>
            <a:r>
              <a:rPr lang="en-GB" sz="800" baseline="30000" dirty="0"/>
              <a:t>16</a:t>
            </a:r>
            <a:r>
              <a:rPr lang="en-GB" sz="800" dirty="0"/>
              <a:t>, Pietro LAMPERTICO</a:t>
            </a:r>
            <a:r>
              <a:rPr lang="en-GB" sz="800" baseline="30000" dirty="0"/>
              <a:t>17</a:t>
            </a:r>
            <a:r>
              <a:rPr lang="en-GB" sz="800" dirty="0"/>
              <a:t>, Karen Doucette</a:t>
            </a:r>
            <a:r>
              <a:rPr lang="en-GB" sz="800" baseline="30000" dirty="0"/>
              <a:t>5</a:t>
            </a:r>
            <a:r>
              <a:rPr lang="en-GB" sz="800" dirty="0"/>
              <a:t>, Michael Mertens</a:t>
            </a:r>
            <a:r>
              <a:rPr lang="en-GB" sz="800" baseline="30000" dirty="0"/>
              <a:t>18</a:t>
            </a:r>
            <a:r>
              <a:rPr lang="en-GB" sz="800" dirty="0"/>
              <a:t>, Kim Vanstraelen</a:t>
            </a:r>
            <a:r>
              <a:rPr lang="en-GB" sz="800" baseline="30000" dirty="0"/>
              <a:t>18</a:t>
            </a:r>
            <a:r>
              <a:rPr lang="en-GB" sz="800" dirty="0"/>
              <a:t>, Juan Turnés</a:t>
            </a:r>
            <a:r>
              <a:rPr lang="en-GB" sz="800" baseline="30000" dirty="0"/>
              <a:t>19</a:t>
            </a:r>
          </a:p>
          <a:p>
            <a:pPr marL="0" lvl="0" indent="0">
              <a:buNone/>
              <a:defRPr/>
            </a:pPr>
            <a:endParaRPr lang="en-GB" sz="800" dirty="0"/>
          </a:p>
          <a:p>
            <a:pPr marL="0" lvl="0" indent="0">
              <a:buNone/>
              <a:defRPr/>
            </a:pPr>
            <a:r>
              <a:rPr lang="en-GB" sz="800" i="1" baseline="30000" dirty="0"/>
              <a:t>1</a:t>
            </a:r>
            <a:r>
              <a:rPr lang="en-GB" sz="800" i="1" dirty="0"/>
              <a:t>Irccs-Ospedale Casa </a:t>
            </a:r>
            <a:r>
              <a:rPr lang="en-GB" sz="800" i="1" dirty="0" err="1"/>
              <a:t>Sollievo</a:t>
            </a:r>
            <a:r>
              <a:rPr lang="en-GB" sz="800" i="1" dirty="0"/>
              <a:t> Della </a:t>
            </a:r>
            <a:r>
              <a:rPr lang="en-GB" sz="800" i="1" dirty="0" err="1"/>
              <a:t>Sofferenza</a:t>
            </a:r>
            <a:r>
              <a:rPr lang="en-GB" sz="800" i="1" dirty="0"/>
              <a:t>, San Giovanni </a:t>
            </a:r>
            <a:r>
              <a:rPr lang="en-GB" sz="800" i="1" dirty="0" err="1"/>
              <a:t>Rotonda</a:t>
            </a:r>
            <a:r>
              <a:rPr lang="en-GB" sz="800" i="1" dirty="0"/>
              <a:t>, Italy; </a:t>
            </a:r>
            <a:r>
              <a:rPr lang="en-GB" sz="800" i="1" baseline="30000" dirty="0"/>
              <a:t>2</a:t>
            </a:r>
            <a:r>
              <a:rPr lang="en-GB" sz="800" i="1" dirty="0"/>
              <a:t>Trio Health Analytics, La Jolla, United States; </a:t>
            </a:r>
            <a:r>
              <a:rPr lang="en-GB" sz="800" i="1" baseline="30000" dirty="0"/>
              <a:t>3</a:t>
            </a:r>
            <a:r>
              <a:rPr lang="en-GB" sz="800" i="1" dirty="0"/>
              <a:t>University of California San Francisco/San Francisco General Hospital, San Francisco, United States; </a:t>
            </a:r>
            <a:r>
              <a:rPr lang="en-GB" sz="800" i="1" baseline="30000" dirty="0"/>
              <a:t>4</a:t>
            </a:r>
            <a:r>
              <a:rPr lang="en-GB" sz="800" i="1" dirty="0"/>
              <a:t>Asst Papa Giovanni XXIII - </a:t>
            </a:r>
            <a:r>
              <a:rPr lang="en-GB" sz="800" i="1" dirty="0" err="1"/>
              <a:t>Lombardia</a:t>
            </a:r>
            <a:r>
              <a:rPr lang="en-GB" sz="800" i="1" dirty="0"/>
              <a:t> HCV Network, Bergamo, Italy; </a:t>
            </a:r>
            <a:r>
              <a:rPr lang="en-GB" sz="800" i="1" baseline="30000" dirty="0"/>
              <a:t>5</a:t>
            </a:r>
            <a:r>
              <a:rPr lang="en-GB" sz="800" i="1" dirty="0"/>
              <a:t>University of Alberta, Alberta, Canada; </a:t>
            </a:r>
            <a:r>
              <a:rPr lang="en-GB" sz="800" i="1" baseline="30000" dirty="0"/>
              <a:t>6</a:t>
            </a:r>
            <a:r>
              <a:rPr lang="en-GB" sz="800" i="1" dirty="0"/>
              <a:t>Sorbonne </a:t>
            </a:r>
            <a:r>
              <a:rPr lang="en-GB" sz="800" i="1" dirty="0" err="1"/>
              <a:t>Université</a:t>
            </a:r>
            <a:r>
              <a:rPr lang="en-GB" sz="800" i="1" dirty="0"/>
              <a:t>, </a:t>
            </a:r>
            <a:r>
              <a:rPr lang="en-GB" sz="800" i="1" dirty="0" err="1"/>
              <a:t>Institut</a:t>
            </a:r>
            <a:r>
              <a:rPr lang="en-GB" sz="800" i="1" dirty="0"/>
              <a:t> National de la santé et de la Recherche </a:t>
            </a:r>
            <a:r>
              <a:rPr lang="en-GB" sz="800" i="1" dirty="0" err="1"/>
              <a:t>Médicale</a:t>
            </a:r>
            <a:r>
              <a:rPr lang="en-GB" sz="800" i="1" dirty="0"/>
              <a:t>, </a:t>
            </a:r>
            <a:r>
              <a:rPr lang="en-GB" sz="800" i="1" dirty="0" err="1"/>
              <a:t>Institut</a:t>
            </a:r>
            <a:r>
              <a:rPr lang="en-GB" sz="800" i="1" dirty="0"/>
              <a:t> Pierre Louis </a:t>
            </a:r>
            <a:r>
              <a:rPr lang="en-GB" sz="800" i="1" dirty="0" err="1"/>
              <a:t>d’Epidémiologie</a:t>
            </a:r>
            <a:r>
              <a:rPr lang="en-GB" sz="800" i="1" dirty="0"/>
              <a:t> et de Santé </a:t>
            </a:r>
            <a:r>
              <a:rPr lang="en-GB" sz="800" i="1" dirty="0" err="1"/>
              <a:t>Publique</a:t>
            </a:r>
            <a:r>
              <a:rPr lang="en-GB" sz="800" i="1" dirty="0"/>
              <a:t>, Paris, France; </a:t>
            </a:r>
            <a:r>
              <a:rPr lang="en-GB" sz="800" i="1" baseline="30000" dirty="0"/>
              <a:t>7</a:t>
            </a:r>
            <a:r>
              <a:rPr lang="en-GB" sz="800" i="1" dirty="0"/>
              <a:t>Assistance </a:t>
            </a:r>
            <a:r>
              <a:rPr lang="en-GB" sz="800" i="1" dirty="0" err="1"/>
              <a:t>Publique</a:t>
            </a:r>
            <a:r>
              <a:rPr lang="en-GB" sz="800" i="1" dirty="0"/>
              <a:t> - </a:t>
            </a:r>
            <a:r>
              <a:rPr lang="en-GB" sz="800" i="1" dirty="0" err="1"/>
              <a:t>Hôpitaux</a:t>
            </a:r>
            <a:r>
              <a:rPr lang="en-GB" sz="800" i="1" dirty="0"/>
              <a:t> de Paris, </a:t>
            </a:r>
            <a:r>
              <a:rPr lang="en-GB" sz="800" i="1" dirty="0" err="1"/>
              <a:t>Hôpital</a:t>
            </a:r>
            <a:r>
              <a:rPr lang="en-GB" sz="800" i="1" dirty="0"/>
              <a:t> Saint-Antoine, </a:t>
            </a:r>
            <a:r>
              <a:rPr lang="en-GB" sz="800" i="1" dirty="0" err="1"/>
              <a:t>Unité</a:t>
            </a:r>
            <a:r>
              <a:rPr lang="en-GB" sz="800" i="1" dirty="0"/>
              <a:t> de Santé </a:t>
            </a:r>
            <a:r>
              <a:rPr lang="en-GB" sz="800" i="1" dirty="0" err="1"/>
              <a:t>Publique</a:t>
            </a:r>
            <a:r>
              <a:rPr lang="en-GB" sz="800" i="1" dirty="0"/>
              <a:t>, Paris, France; </a:t>
            </a:r>
            <a:r>
              <a:rPr lang="en-GB" sz="800" i="1" baseline="30000" dirty="0"/>
              <a:t>8</a:t>
            </a:r>
            <a:r>
              <a:rPr lang="en-GB" sz="800" i="1" dirty="0"/>
              <a:t>ANRS CO22 HEPATHER, Paris, France; </a:t>
            </a:r>
            <a:r>
              <a:rPr lang="en-GB" sz="800" i="1" baseline="30000" dirty="0"/>
              <a:t>9</a:t>
            </a:r>
            <a:r>
              <a:rPr lang="en-GB" sz="800" i="1" dirty="0"/>
              <a:t>Institut </a:t>
            </a:r>
            <a:r>
              <a:rPr lang="en-GB" sz="800" i="1" dirty="0" err="1"/>
              <a:t>Arnault</a:t>
            </a:r>
            <a:r>
              <a:rPr lang="en-GB" sz="800" i="1" dirty="0"/>
              <a:t> </a:t>
            </a:r>
            <a:r>
              <a:rPr lang="en-GB" sz="800" i="1" dirty="0" err="1"/>
              <a:t>Tzanck</a:t>
            </a:r>
            <a:r>
              <a:rPr lang="en-GB" sz="800" i="1" dirty="0"/>
              <a:t>, Saint-Laurent du Var, France; </a:t>
            </a:r>
            <a:r>
              <a:rPr lang="en-GB" sz="800" i="1" baseline="30000" dirty="0"/>
              <a:t>10</a:t>
            </a:r>
            <a:r>
              <a:rPr lang="en-GB" sz="800" i="1" dirty="0"/>
              <a:t>Department of Gastroenterology, Medical School of National and </a:t>
            </a:r>
            <a:r>
              <a:rPr lang="en-GB" sz="800" i="1" dirty="0" err="1"/>
              <a:t>Kapodistrian</a:t>
            </a:r>
            <a:r>
              <a:rPr lang="en-GB" sz="800" i="1" dirty="0"/>
              <a:t> University of Athens, </a:t>
            </a:r>
            <a:r>
              <a:rPr lang="en-GB" sz="800" i="1" dirty="0" err="1"/>
              <a:t>Laiko</a:t>
            </a:r>
            <a:r>
              <a:rPr lang="en-GB" sz="800" i="1" dirty="0"/>
              <a:t> General Hospital of Athens, Athens, Greece; </a:t>
            </a:r>
            <a:r>
              <a:rPr lang="en-GB" sz="800" i="1" baseline="30000" dirty="0"/>
              <a:t>11</a:t>
            </a:r>
            <a:r>
              <a:rPr lang="en-GB" sz="800" i="1" dirty="0"/>
              <a:t>University of British Columbia, Vancouver, Canada; </a:t>
            </a:r>
            <a:r>
              <a:rPr lang="en-GB" sz="800" i="1" baseline="30000" dirty="0"/>
              <a:t>12</a:t>
            </a:r>
            <a:r>
              <a:rPr lang="en-GB" sz="800" i="1" dirty="0"/>
              <a:t>Infectious Diseases, William Osler Health System, Brampton, Canada; </a:t>
            </a:r>
            <a:r>
              <a:rPr lang="en-GB" sz="800" i="1" baseline="30000" dirty="0"/>
              <a:t>13</a:t>
            </a:r>
            <a:r>
              <a:rPr lang="en-GB" sz="800" i="1" dirty="0"/>
              <a:t>Leberstiftungs-GmbH Deutschland, Hannover, Germany; </a:t>
            </a:r>
            <a:r>
              <a:rPr lang="en-GB" sz="800" i="1" baseline="30000" dirty="0"/>
              <a:t>14</a:t>
            </a:r>
            <a:r>
              <a:rPr lang="en-GB" sz="800" i="1" dirty="0"/>
              <a:t>Department of Gastroenterology and Hepatology, Essen University Hospital, Essen, Germany; </a:t>
            </a:r>
            <a:r>
              <a:rPr lang="en-GB" sz="800" i="1" baseline="30000" dirty="0"/>
              <a:t>15</a:t>
            </a:r>
            <a:r>
              <a:rPr lang="en-GB" sz="800" i="1" dirty="0"/>
              <a:t>Hospital Universitario NS Candelaria – HEPA-C Cohort, Tenerife, Spain; </a:t>
            </a:r>
            <a:r>
              <a:rPr lang="en-GB" sz="800" i="1" baseline="30000" dirty="0"/>
              <a:t>16</a:t>
            </a:r>
            <a:r>
              <a:rPr lang="en-GB" sz="800" i="1" dirty="0"/>
              <a:t>Medstar Health Research Institute, Washington DC, United States; </a:t>
            </a:r>
            <a:r>
              <a:rPr lang="en-GB" sz="800" i="1" baseline="30000" dirty="0"/>
              <a:t>17</a:t>
            </a:r>
            <a:r>
              <a:rPr lang="en-GB" sz="800" i="1" dirty="0"/>
              <a:t>CRC “A. M. and A. </a:t>
            </a:r>
            <a:r>
              <a:rPr lang="en-GB" sz="800" i="1" dirty="0" err="1"/>
              <a:t>Migliavacca</a:t>
            </a:r>
            <a:r>
              <a:rPr lang="en-GB" sz="800" i="1" dirty="0"/>
              <a:t>” </a:t>
            </a:r>
            <a:r>
              <a:rPr lang="en-GB" sz="800" i="1" dirty="0" err="1"/>
              <a:t>Center</a:t>
            </a:r>
            <a:r>
              <a:rPr lang="en-GB" sz="800" i="1" dirty="0"/>
              <a:t> for the Study of Liver Disease, Division of Gastroenterology and Hepatology, Fondazione IRCCS </a:t>
            </a:r>
            <a:r>
              <a:rPr lang="en-GB" sz="800" i="1" dirty="0" err="1"/>
              <a:t>Cà</a:t>
            </a:r>
            <a:r>
              <a:rPr lang="en-GB" sz="800" i="1" dirty="0"/>
              <a:t> </a:t>
            </a:r>
            <a:r>
              <a:rPr lang="en-GB" sz="800" i="1" dirty="0" err="1"/>
              <a:t>Granda</a:t>
            </a:r>
            <a:r>
              <a:rPr lang="en-GB" sz="800" i="1" dirty="0"/>
              <a:t> </a:t>
            </a:r>
            <a:r>
              <a:rPr lang="en-GB" sz="800" i="1" dirty="0" err="1"/>
              <a:t>Ospedale</a:t>
            </a:r>
            <a:r>
              <a:rPr lang="en-GB" sz="800" i="1" dirty="0"/>
              <a:t> Maggiore </a:t>
            </a:r>
            <a:r>
              <a:rPr lang="en-GB" sz="800" i="1" dirty="0" err="1"/>
              <a:t>Policlinico</a:t>
            </a:r>
            <a:r>
              <a:rPr lang="en-GB" sz="800" i="1" dirty="0"/>
              <a:t>, </a:t>
            </a:r>
            <a:r>
              <a:rPr lang="en-GB" sz="800" i="1" dirty="0" err="1"/>
              <a:t>Università</a:t>
            </a:r>
            <a:r>
              <a:rPr lang="en-GB" sz="800" i="1" dirty="0"/>
              <a:t> </a:t>
            </a:r>
            <a:r>
              <a:rPr lang="en-GB" sz="800" i="1" dirty="0" err="1"/>
              <a:t>degli</a:t>
            </a:r>
            <a:r>
              <a:rPr lang="en-GB" sz="800" i="1" dirty="0"/>
              <a:t> </a:t>
            </a:r>
            <a:r>
              <a:rPr lang="en-GB" sz="800" i="1" dirty="0" err="1"/>
              <a:t>Studi</a:t>
            </a:r>
            <a:r>
              <a:rPr lang="en-GB" sz="800" i="1" dirty="0"/>
              <a:t> di Milano, Milan, Italy; </a:t>
            </a:r>
            <a:r>
              <a:rPr lang="en-GB" sz="800" i="1" baseline="30000" dirty="0"/>
              <a:t>18</a:t>
            </a:r>
            <a:r>
              <a:rPr lang="en-GB" sz="800" i="1" dirty="0"/>
              <a:t>Medical Affairs, Gilead Sciences Europe Ltd., London, United Kingdom; </a:t>
            </a:r>
            <a:r>
              <a:rPr lang="en-GB" sz="800" i="1" baseline="30000" dirty="0"/>
              <a:t>19</a:t>
            </a:r>
            <a:r>
              <a:rPr lang="en-GB" sz="800" i="1" dirty="0"/>
              <a:t>Department of Gastroenterology and Hepatology, C.H.U. Pontevedra &amp; IIS Galicia Sur – HEPA-C cohort, Vigo, Spain</a:t>
            </a:r>
            <a:endParaRPr lang="en-GB" sz="800" dirty="0"/>
          </a:p>
          <a:p>
            <a:pPr marL="0" lvl="0" indent="0">
              <a:buNone/>
              <a:defRPr/>
            </a:pPr>
            <a:endParaRPr lang="en-GB" sz="800" dirty="0"/>
          </a:p>
          <a:p>
            <a:pPr marL="0" lvl="0" indent="0">
              <a:buNone/>
              <a:defRPr/>
            </a:pPr>
            <a:r>
              <a:rPr lang="en-GB" sz="800" b="1" dirty="0"/>
              <a:t>Background and Aims</a:t>
            </a:r>
            <a:r>
              <a:rPr lang="en-GB" sz="800" dirty="0"/>
              <a:t>: The WHO estimates that 71 million people are chronically infected with hepatitis C (HCV) globally and has a goal to eliminate HCV by 2030. SOF/VEL is a </a:t>
            </a:r>
            <a:r>
              <a:rPr lang="en-GB" sz="800" dirty="0" err="1"/>
              <a:t>pangenotypic</a:t>
            </a:r>
            <a:r>
              <a:rPr lang="en-GB" sz="800" dirty="0"/>
              <a:t>, </a:t>
            </a:r>
            <a:r>
              <a:rPr lang="en-GB" sz="800" dirty="0" err="1"/>
              <a:t>panfibrotic</a:t>
            </a:r>
            <a:r>
              <a:rPr lang="en-GB" sz="800" dirty="0"/>
              <a:t>, protease inhibitor (PI)-free, single duration, single tablet  regimen (STR), offering a simplified treatment option to address this goal. </a:t>
            </a:r>
          </a:p>
          <a:p>
            <a:pPr marL="0" lvl="0" indent="0">
              <a:buNone/>
              <a:defRPr/>
            </a:pPr>
            <a:r>
              <a:rPr lang="en-GB" sz="800" dirty="0"/>
              <a:t>This integrated analysis of real-world data from clinical practice cohorts representing a heterogeneous patient population evaluates the efficacy of SOF/VEL for 12 weeks, without ribavirin (RBV), in patients with HCV across all genotypes (GT) and fibrosis stages, including patients with compensated cirrhosis (CC).</a:t>
            </a:r>
          </a:p>
          <a:p>
            <a:pPr marL="0" lvl="0" indent="0">
              <a:buNone/>
              <a:defRPr/>
            </a:pPr>
            <a:endParaRPr lang="en-GB" sz="800" dirty="0"/>
          </a:p>
          <a:p>
            <a:pPr marL="0" lvl="0" indent="0">
              <a:buNone/>
              <a:defRPr/>
            </a:pPr>
            <a:r>
              <a:rPr lang="en-GB" sz="800" b="1" dirty="0"/>
              <a:t>Method</a:t>
            </a:r>
            <a:r>
              <a:rPr lang="en-GB" sz="800" dirty="0"/>
              <a:t>: Data from 12 clinical practice cohorts across North America and EU, representing 8 countries, are included. Adults were treated according to local standards of care, with CC determined by the treating physician according to local clinical practice. Data on GT1-6 patients with CC or without CC (NC), treatment naïve (TN) or treatment experienced (TE) [</a:t>
            </a:r>
            <a:r>
              <a:rPr lang="en-GB" sz="800" dirty="0" err="1"/>
              <a:t>pegIFN+RBV</a:t>
            </a:r>
            <a:r>
              <a:rPr lang="en-GB" sz="800" dirty="0"/>
              <a:t> ±PI], who initiated SOF/VEL for 12 weeks prior to November 2018 were included. Patients with a history of decompensation, prior NS5A inhibitor exposure, treatment duration &gt;12 weeks or addition of RBV were excluded. For patients who completed treatment and with </a:t>
            </a:r>
            <a:r>
              <a:rPr lang="en-GB" sz="800" dirty="0" err="1"/>
              <a:t>virological</a:t>
            </a:r>
            <a:r>
              <a:rPr lang="en-GB" sz="800" dirty="0"/>
              <a:t> outcome data available at abstract submission, sustained </a:t>
            </a:r>
            <a:r>
              <a:rPr lang="en-GB" sz="800" dirty="0" err="1"/>
              <a:t>virological</a:t>
            </a:r>
            <a:r>
              <a:rPr lang="en-GB" sz="800" dirty="0"/>
              <a:t> response (SVR; ≥12 weeks after end-of-treatment) was assessed.</a:t>
            </a:r>
          </a:p>
          <a:p>
            <a:pPr marL="0" lvl="0" indent="0">
              <a:buNone/>
              <a:defRPr/>
            </a:pPr>
            <a:endParaRPr lang="en-GB" sz="800" dirty="0"/>
          </a:p>
          <a:p>
            <a:pPr marL="0" lvl="0" indent="0">
              <a:buNone/>
              <a:defRPr/>
            </a:pPr>
            <a:r>
              <a:rPr lang="en-GB" sz="800" b="1" dirty="0"/>
              <a:t>Results</a:t>
            </a:r>
            <a:r>
              <a:rPr lang="en-GB" sz="800" dirty="0"/>
              <a:t>: Overall, 5760 patients with HCV GT1-6 were included. At abstract submission, virologic outcome was available for 4491 patients. The median age was 56 years, 58.4% were male and GT distribution was as follows: 31.5% GT1, 30.9% GT2, 30.8% GT3, 6.0% GT4-6, 0.9% mixed or unknown GT. CC was present in 889 (20%) patients. 1998 (44%) TE patients were included.  98.9% of patients (4442/4491) achieved SVR, with 99.1%; 98.4%; 98.4% SVR respectively in NC, CC patients and patients with unknown cirrhotic status, and 98.5%; 99.5% and 97.1% SVR respectively in TN patients, TE patients and DAA naïve patients with unknown treatment history. Demographics, SVR results and subgroup analyses of the full cohort will be available at the conference.</a:t>
            </a:r>
          </a:p>
          <a:p>
            <a:pPr marL="0" lvl="0" indent="0">
              <a:buNone/>
              <a:defRPr/>
            </a:pPr>
            <a:endParaRPr lang="en-GB" sz="800" dirty="0"/>
          </a:p>
          <a:p>
            <a:pPr marL="0" lvl="0" indent="0">
              <a:buNone/>
              <a:defRPr/>
            </a:pPr>
            <a:r>
              <a:rPr lang="en-GB" sz="800" b="1" dirty="0"/>
              <a:t>Conclusion</a:t>
            </a:r>
            <a:r>
              <a:rPr lang="en-GB" sz="800" dirty="0"/>
              <a:t>: Simplicity is key in reaching the WHO goals for HCV elimination. SOF/VEL for 12 weeks is a simple and highly effective regimen that cures HCV patients, irrespective of GT, cirrhosis status or treatment history, with a manageable drug interaction profile, which will contribute to the implementation of test &amp; treat strategies.</a:t>
            </a:r>
          </a:p>
          <a:p>
            <a:pPr marL="0" indent="0">
              <a:buNone/>
            </a:pPr>
            <a:endParaRPr lang="en-GB" sz="800"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8</a:t>
            </a:fld>
            <a:endParaRPr lang="en-GB" dirty="0"/>
          </a:p>
        </p:txBody>
      </p:sp>
    </p:spTree>
    <p:extLst>
      <p:ext uri="{BB962C8B-B14F-4D97-AF65-F5344CB8AC3E}">
        <p14:creationId xmlns:p14="http://schemas.microsoft.com/office/powerpoint/2010/main" val="1820028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800" i="1" dirty="0"/>
              <a:t>Abbreviations: DHC-R, </a:t>
            </a:r>
            <a:r>
              <a:rPr kumimoji="0" lang="en-GB" sz="8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German Hepatitis C-Registry; </a:t>
            </a:r>
            <a:r>
              <a:rPr lang="en-GB" sz="800" i="1" dirty="0"/>
              <a:t>GLE, </a:t>
            </a:r>
            <a:r>
              <a:rPr lang="en-GB" sz="800" i="1" dirty="0" err="1"/>
              <a:t>glecaprevir</a:t>
            </a:r>
            <a:r>
              <a:rPr lang="en-GB" sz="800" i="1" dirty="0"/>
              <a:t>; GT, genotype; OST, </a:t>
            </a:r>
            <a:r>
              <a:rPr kumimoji="0" lang="en-GB" sz="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opioid substitution therapy; </a:t>
            </a:r>
            <a:r>
              <a:rPr lang="en-GB" sz="800" i="1" dirty="0"/>
              <a:t>PIB, </a:t>
            </a:r>
            <a:r>
              <a:rPr lang="en-GB" sz="800" i="1" dirty="0" err="1"/>
              <a:t>pibrentasvir</a:t>
            </a:r>
            <a:r>
              <a:rPr lang="en-GB" sz="800" i="1" dirty="0"/>
              <a:t>; PRO, </a:t>
            </a:r>
            <a:r>
              <a:rPr kumimoji="0" lang="en-GB" sz="8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patient-reported outcome; SVR12, </a:t>
            </a:r>
            <a:r>
              <a:rPr kumimoji="0" lang="en-GB" sz="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sustained </a:t>
            </a:r>
            <a:r>
              <a:rPr kumimoji="0" lang="en-GB" sz="800" b="0" i="1"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virological</a:t>
            </a:r>
            <a:r>
              <a:rPr kumimoji="0" lang="en-GB" sz="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response 12 weeks after end of treatment; TN, treatment-naïve</a:t>
            </a:r>
            <a:endParaRPr lang="en-GB" sz="80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i="0" u="sng" dirty="0"/>
              <a:t>F</a:t>
            </a:r>
            <a:r>
              <a:rPr lang="en-GB" sz="800" b="0" i="0" u="sng" dirty="0" err="1"/>
              <a:t>ull</a:t>
            </a:r>
            <a:r>
              <a:rPr lang="en-GB" sz="800" b="0" i="0" u="sng" dirty="0"/>
              <a:t> abstract</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Real-world safety, effectiveness, and patient-reported outcomes in patients with chronic hepatitis C virus infection treated with </a:t>
            </a:r>
            <a:r>
              <a:rPr lang="en-US" sz="800" b="1" kern="1200" dirty="0" err="1">
                <a:solidFill>
                  <a:schemeClr val="tx1"/>
                </a:solidFill>
                <a:effectLst/>
                <a:latin typeface="Arial" panose="020B0604020202020204" pitchFamily="34" charset="0"/>
                <a:ea typeface="+mn-ea"/>
                <a:cs typeface="Arial" panose="020B0604020202020204" pitchFamily="34" charset="0"/>
              </a:rPr>
              <a:t>glecaprevir</a:t>
            </a:r>
            <a:r>
              <a:rPr lang="en-US" sz="800" b="1" kern="1200" dirty="0">
                <a:solidFill>
                  <a:schemeClr val="tx1"/>
                </a:solidFill>
                <a:effectLst/>
                <a:latin typeface="Arial" panose="020B0604020202020204" pitchFamily="34" charset="0"/>
                <a:ea typeface="+mn-ea"/>
                <a:cs typeface="Arial" panose="020B0604020202020204" pitchFamily="34" charset="0"/>
              </a:rPr>
              <a:t>/</a:t>
            </a:r>
            <a:r>
              <a:rPr lang="en-US" sz="800" b="1" kern="1200" dirty="0" err="1">
                <a:solidFill>
                  <a:schemeClr val="tx1"/>
                </a:solidFill>
                <a:effectLst/>
                <a:latin typeface="Arial" panose="020B0604020202020204" pitchFamily="34" charset="0"/>
                <a:ea typeface="+mn-ea"/>
                <a:cs typeface="Arial" panose="020B0604020202020204" pitchFamily="34" charset="0"/>
              </a:rPr>
              <a:t>pibrentasvir</a:t>
            </a:r>
            <a:r>
              <a:rPr lang="en-US" sz="800" b="1" kern="1200" dirty="0">
                <a:solidFill>
                  <a:schemeClr val="tx1"/>
                </a:solidFill>
                <a:effectLst/>
                <a:latin typeface="Arial" panose="020B0604020202020204" pitchFamily="34" charset="0"/>
                <a:ea typeface="+mn-ea"/>
                <a:cs typeface="Arial" panose="020B0604020202020204" pitchFamily="34" charset="0"/>
              </a:rPr>
              <a:t>: Data from the German Hepatitis C-Registry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u="sng" kern="1200" dirty="0">
                <a:solidFill>
                  <a:schemeClr val="tx1"/>
                </a:solidFill>
                <a:effectLst/>
                <a:latin typeface="Arial" panose="020B0604020202020204" pitchFamily="34" charset="0"/>
                <a:ea typeface="+mn-ea"/>
                <a:cs typeface="Arial" panose="020B0604020202020204" pitchFamily="34" charset="0"/>
              </a:rPr>
              <a:t>Markus Cornberg</a:t>
            </a:r>
            <a:r>
              <a:rPr lang="en-US" sz="800" kern="1200" baseline="30000" dirty="0">
                <a:solidFill>
                  <a:schemeClr val="tx1"/>
                </a:solidFill>
                <a:effectLst/>
                <a:latin typeface="Arial" panose="020B0604020202020204" pitchFamily="34" charset="0"/>
                <a:ea typeface="+mn-ea"/>
                <a:cs typeface="Arial" panose="020B0604020202020204" pitchFamily="34" charset="0"/>
              </a:rPr>
              <a:t>1</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Albrecht Stoehr</a:t>
            </a:r>
            <a:r>
              <a:rPr lang="en-US" sz="800" kern="1200" baseline="30000" dirty="0">
                <a:solidFill>
                  <a:schemeClr val="tx1"/>
                </a:solidFill>
                <a:effectLst/>
                <a:latin typeface="Arial" panose="020B0604020202020204" pitchFamily="34" charset="0"/>
                <a:ea typeface="+mn-ea"/>
                <a:cs typeface="Arial" panose="020B0604020202020204" pitchFamily="34" charset="0"/>
              </a:rPr>
              <a:t>2</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Naumann Uwe</a:t>
            </a:r>
            <a:r>
              <a:rPr lang="en-US" sz="800" kern="1200" baseline="30000" dirty="0">
                <a:solidFill>
                  <a:schemeClr val="tx1"/>
                </a:solidFill>
                <a:effectLst/>
                <a:latin typeface="Arial" panose="020B0604020202020204" pitchFamily="34" charset="0"/>
                <a:ea typeface="+mn-ea"/>
                <a:cs typeface="Arial" panose="020B0604020202020204" pitchFamily="34" charset="0"/>
              </a:rPr>
              <a:t>3</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Hartwig Klinker</a:t>
            </a:r>
            <a:r>
              <a:rPr lang="en-US" sz="800" kern="1200" baseline="30000" dirty="0">
                <a:solidFill>
                  <a:schemeClr val="tx1"/>
                </a:solidFill>
                <a:effectLst/>
                <a:latin typeface="Arial" panose="020B0604020202020204" pitchFamily="34" charset="0"/>
                <a:ea typeface="+mn-ea"/>
                <a:cs typeface="Arial" panose="020B0604020202020204" pitchFamily="34" charset="0"/>
              </a:rPr>
              <a:t>4</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Lutz Thomas</a:t>
            </a:r>
            <a:r>
              <a:rPr lang="en-US" sz="800" kern="1200" baseline="30000" dirty="0">
                <a:solidFill>
                  <a:schemeClr val="tx1"/>
                </a:solidFill>
                <a:effectLst/>
                <a:latin typeface="Arial" panose="020B0604020202020204" pitchFamily="34" charset="0"/>
                <a:ea typeface="+mn-ea"/>
                <a:cs typeface="Arial" panose="020B0604020202020204" pitchFamily="34" charset="0"/>
              </a:rPr>
              <a:t>5</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Willibold</a:t>
            </a:r>
            <a:r>
              <a:rPr lang="en-US" sz="800" kern="1200" dirty="0">
                <a:solidFill>
                  <a:schemeClr val="tx1"/>
                </a:solidFill>
                <a:effectLst/>
                <a:latin typeface="Arial" panose="020B0604020202020204" pitchFamily="34" charset="0"/>
                <a:ea typeface="+mn-ea"/>
                <a:cs typeface="Arial" panose="020B0604020202020204" pitchFamily="34" charset="0"/>
              </a:rPr>
              <a:t> Schiffelholz</a:t>
            </a:r>
            <a:r>
              <a:rPr lang="en-US" sz="800" kern="1200" baseline="30000" dirty="0">
                <a:solidFill>
                  <a:schemeClr val="tx1"/>
                </a:solidFill>
                <a:effectLst/>
                <a:latin typeface="Arial" panose="020B0604020202020204" pitchFamily="34" charset="0"/>
                <a:ea typeface="+mn-ea"/>
                <a:cs typeface="Arial" panose="020B0604020202020204" pitchFamily="34" charset="0"/>
              </a:rPr>
              <a:t>6</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Nazifa</a:t>
            </a:r>
            <a:r>
              <a:rPr lang="en-US" sz="800" kern="1200" dirty="0">
                <a:solidFill>
                  <a:schemeClr val="tx1"/>
                </a:solidFill>
                <a:effectLst/>
                <a:latin typeface="Arial" panose="020B0604020202020204" pitchFamily="34" charset="0"/>
                <a:ea typeface="+mn-ea"/>
                <a:cs typeface="Arial" panose="020B0604020202020204" pitchFamily="34" charset="0"/>
              </a:rPr>
              <a:t> Qurishi</a:t>
            </a:r>
            <a:r>
              <a:rPr lang="en-US" sz="800" kern="1200" baseline="30000" dirty="0">
                <a:solidFill>
                  <a:schemeClr val="tx1"/>
                </a:solidFill>
                <a:effectLst/>
                <a:latin typeface="Arial" panose="020B0604020202020204" pitchFamily="34" charset="0"/>
                <a:ea typeface="+mn-ea"/>
                <a:cs typeface="Arial" panose="020B0604020202020204" pitchFamily="34" charset="0"/>
              </a:rPr>
              <a:t>7</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Andreas Pangerl</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Kristina Lohmann</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Bettina König</a:t>
            </a:r>
            <a:r>
              <a:rPr lang="en-US" sz="800" kern="1200" baseline="30000" dirty="0">
                <a:solidFill>
                  <a:schemeClr val="tx1"/>
                </a:solidFill>
                <a:effectLst/>
                <a:latin typeface="Arial" panose="020B0604020202020204" pitchFamily="34" charset="0"/>
                <a:ea typeface="+mn-ea"/>
                <a:cs typeface="Arial" panose="020B0604020202020204" pitchFamily="34" charset="0"/>
              </a:rPr>
              <a:t>8</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a:solidFill>
                  <a:schemeClr val="tx1"/>
                </a:solidFill>
                <a:effectLst/>
                <a:latin typeface="Arial" panose="020B0604020202020204" pitchFamily="34" charset="0"/>
                <a:ea typeface="+mn-ea"/>
                <a:cs typeface="Arial" panose="020B0604020202020204" pitchFamily="34" charset="0"/>
              </a:rPr>
              <a:t>Karl-Georg Simon</a:t>
            </a:r>
            <a:r>
              <a:rPr lang="en-US" sz="800" kern="1200" baseline="30000" dirty="0">
                <a:solidFill>
                  <a:schemeClr val="tx1"/>
                </a:solidFill>
                <a:effectLst/>
                <a:latin typeface="Arial" panose="020B0604020202020204" pitchFamily="34" charset="0"/>
                <a:ea typeface="+mn-ea"/>
                <a:cs typeface="Arial" panose="020B0604020202020204" pitchFamily="34" charset="0"/>
              </a:rPr>
              <a:t>9</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i="1" kern="1200" baseline="30000" dirty="0">
                <a:solidFill>
                  <a:schemeClr val="tx1"/>
                </a:solidFill>
                <a:effectLst/>
                <a:latin typeface="Arial" panose="020B0604020202020204" pitchFamily="34" charset="0"/>
                <a:ea typeface="+mn-ea"/>
                <a:cs typeface="Arial" panose="020B0604020202020204" pitchFamily="34" charset="0"/>
              </a:rPr>
              <a:t>1</a:t>
            </a:r>
            <a:r>
              <a:rPr lang="en-US" sz="800" i="1" kern="1200" dirty="0">
                <a:solidFill>
                  <a:schemeClr val="tx1"/>
                </a:solidFill>
                <a:effectLst/>
                <a:latin typeface="Arial" panose="020B0604020202020204" pitchFamily="34" charset="0"/>
                <a:ea typeface="+mn-ea"/>
                <a:cs typeface="Arial" panose="020B0604020202020204" pitchFamily="34" charset="0"/>
              </a:rPr>
              <a:t>Medizinische Hochschule Hannover, Hannover,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2</a:t>
            </a:r>
            <a:r>
              <a:rPr lang="en-US" sz="800" i="1" kern="1200" dirty="0">
                <a:solidFill>
                  <a:schemeClr val="tx1"/>
                </a:solidFill>
                <a:effectLst/>
                <a:latin typeface="Arial" panose="020B0604020202020204" pitchFamily="34" charset="0"/>
                <a:ea typeface="+mn-ea"/>
                <a:cs typeface="Arial" panose="020B0604020202020204" pitchFamily="34" charset="0"/>
              </a:rPr>
              <a:t>IFI </a:t>
            </a:r>
            <a:r>
              <a:rPr lang="en-US" sz="800" i="1" kern="1200" dirty="0" err="1">
                <a:solidFill>
                  <a:schemeClr val="tx1"/>
                </a:solidFill>
                <a:effectLst/>
                <a:latin typeface="Arial" panose="020B0604020202020204" pitchFamily="34" charset="0"/>
                <a:ea typeface="+mn-ea"/>
                <a:cs typeface="Arial" panose="020B0604020202020204" pitchFamily="34" charset="0"/>
              </a:rPr>
              <a:t>Studien</a:t>
            </a:r>
            <a:r>
              <a:rPr lang="en-US" sz="800" i="1" kern="1200" dirty="0">
                <a:solidFill>
                  <a:schemeClr val="tx1"/>
                </a:solidFill>
                <a:effectLst/>
                <a:latin typeface="Arial" panose="020B0604020202020204" pitchFamily="34" charset="0"/>
                <a:ea typeface="+mn-ea"/>
                <a:cs typeface="Arial" panose="020B0604020202020204" pitchFamily="34" charset="0"/>
              </a:rPr>
              <a:t> und </a:t>
            </a:r>
            <a:r>
              <a:rPr lang="en-US" sz="800" i="1" kern="1200" dirty="0" err="1">
                <a:solidFill>
                  <a:schemeClr val="tx1"/>
                </a:solidFill>
                <a:effectLst/>
                <a:latin typeface="Arial" panose="020B0604020202020204" pitchFamily="34" charset="0"/>
                <a:ea typeface="+mn-ea"/>
                <a:cs typeface="Arial" panose="020B0604020202020204" pitchFamily="34" charset="0"/>
              </a:rPr>
              <a:t>Projekte</a:t>
            </a:r>
            <a:r>
              <a:rPr lang="en-US" sz="800" i="1" kern="1200" dirty="0">
                <a:solidFill>
                  <a:schemeClr val="tx1"/>
                </a:solidFill>
                <a:effectLst/>
                <a:latin typeface="Arial" panose="020B0604020202020204" pitchFamily="34" charset="0"/>
                <a:ea typeface="+mn-ea"/>
                <a:cs typeface="Arial" panose="020B0604020202020204" pitchFamily="34" charset="0"/>
              </a:rPr>
              <a:t> GmbH, Hamburg,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3</a:t>
            </a:r>
            <a:r>
              <a:rPr lang="en-US" sz="800" i="1" kern="1200" dirty="0">
                <a:solidFill>
                  <a:schemeClr val="tx1"/>
                </a:solidFill>
                <a:effectLst/>
                <a:latin typeface="Arial" panose="020B0604020202020204" pitchFamily="34" charset="0"/>
                <a:ea typeface="+mn-ea"/>
                <a:cs typeface="Arial" panose="020B0604020202020204" pitchFamily="34" charset="0"/>
              </a:rPr>
              <a:t>UBN-Praxis, Berlin,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4</a:t>
            </a:r>
            <a:r>
              <a:rPr lang="en-US" sz="800" i="1" kern="1200" dirty="0">
                <a:solidFill>
                  <a:schemeClr val="tx1"/>
                </a:solidFill>
                <a:effectLst/>
                <a:latin typeface="Arial" panose="020B0604020202020204" pitchFamily="34" charset="0"/>
                <a:ea typeface="+mn-ea"/>
                <a:cs typeface="Arial" panose="020B0604020202020204" pitchFamily="34" charset="0"/>
              </a:rPr>
              <a:t>University Hospital Würzburg, Wurzburg,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5</a:t>
            </a:r>
            <a:r>
              <a:rPr lang="en-US" sz="800" i="1" kern="1200" dirty="0">
                <a:solidFill>
                  <a:schemeClr val="tx1"/>
                </a:solidFill>
                <a:effectLst/>
                <a:latin typeface="Arial" panose="020B0604020202020204" pitchFamily="34" charset="0"/>
                <a:ea typeface="+mn-ea"/>
                <a:cs typeface="Arial" panose="020B0604020202020204" pitchFamily="34" charset="0"/>
              </a:rPr>
              <a:t>Infektiologikum, Frankfurt,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6</a:t>
            </a:r>
            <a:r>
              <a:rPr lang="en-US" sz="800" i="1" kern="1200" dirty="0">
                <a:solidFill>
                  <a:schemeClr val="tx1"/>
                </a:solidFill>
                <a:effectLst/>
                <a:latin typeface="Arial" panose="020B0604020202020204" pitchFamily="34" charset="0"/>
                <a:ea typeface="+mn-ea"/>
                <a:cs typeface="Arial" panose="020B0604020202020204" pitchFamily="34" charset="0"/>
              </a:rPr>
              <a:t>Gastroenterologische </a:t>
            </a:r>
            <a:r>
              <a:rPr lang="en-US" sz="800" i="1" kern="1200" dirty="0" err="1">
                <a:solidFill>
                  <a:schemeClr val="tx1"/>
                </a:solidFill>
                <a:effectLst/>
                <a:latin typeface="Arial" panose="020B0604020202020204" pitchFamily="34" charset="0"/>
                <a:ea typeface="+mn-ea"/>
                <a:cs typeface="Arial" panose="020B0604020202020204" pitchFamily="34" charset="0"/>
              </a:rPr>
              <a:t>Schwerpunktpraxis</a:t>
            </a:r>
            <a:r>
              <a:rPr lang="en-US" sz="800" i="1" kern="1200" dirty="0">
                <a:solidFill>
                  <a:schemeClr val="tx1"/>
                </a:solidFill>
                <a:effectLst/>
                <a:latin typeface="Arial" panose="020B0604020202020204" pitchFamily="34" charset="0"/>
                <a:ea typeface="+mn-ea"/>
                <a:cs typeface="Arial" panose="020B0604020202020204" pitchFamily="34" charset="0"/>
              </a:rPr>
              <a:t>, Augsburg,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7</a:t>
            </a:r>
            <a:r>
              <a:rPr lang="en-US" sz="800" i="1" kern="1200" dirty="0">
                <a:solidFill>
                  <a:schemeClr val="tx1"/>
                </a:solidFill>
                <a:effectLst/>
                <a:latin typeface="Arial" panose="020B0604020202020204" pitchFamily="34" charset="0"/>
                <a:ea typeface="+mn-ea"/>
                <a:cs typeface="Arial" panose="020B0604020202020204" pitchFamily="34" charset="0"/>
              </a:rPr>
              <a:t>Gemeinschaftspraxis </a:t>
            </a:r>
            <a:r>
              <a:rPr lang="en-US" sz="800" i="1" kern="1200" dirty="0" err="1">
                <a:solidFill>
                  <a:schemeClr val="tx1"/>
                </a:solidFill>
                <a:effectLst/>
                <a:latin typeface="Arial" panose="020B0604020202020204" pitchFamily="34" charset="0"/>
                <a:ea typeface="+mn-ea"/>
                <a:cs typeface="Arial" panose="020B0604020202020204" pitchFamily="34" charset="0"/>
              </a:rPr>
              <a:t>Gotenring</a:t>
            </a:r>
            <a:r>
              <a:rPr lang="en-US" sz="800" i="1" kern="1200" dirty="0">
                <a:solidFill>
                  <a:schemeClr val="tx1"/>
                </a:solidFill>
                <a:effectLst/>
                <a:latin typeface="Arial" panose="020B0604020202020204" pitchFamily="34" charset="0"/>
                <a:ea typeface="+mn-ea"/>
                <a:cs typeface="Arial" panose="020B0604020202020204" pitchFamily="34" charset="0"/>
              </a:rPr>
              <a:t>, Cologne, Germany</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8</a:t>
            </a:r>
            <a:r>
              <a:rPr lang="en-US" sz="800" i="1" kern="1200" dirty="0">
                <a:solidFill>
                  <a:schemeClr val="tx1"/>
                </a:solidFill>
                <a:effectLst/>
                <a:latin typeface="Arial" panose="020B0604020202020204" pitchFamily="34" charset="0"/>
                <a:ea typeface="+mn-ea"/>
                <a:cs typeface="Arial" panose="020B0604020202020204" pitchFamily="34" charset="0"/>
              </a:rPr>
              <a:t>AbbVie, Inc, North Chicago, United States</a:t>
            </a:r>
            <a:r>
              <a:rPr lang="de-DE" sz="800" kern="1200" dirty="0">
                <a:solidFill>
                  <a:schemeClr val="tx1"/>
                </a:solidFill>
                <a:effectLst/>
                <a:latin typeface="Arial" panose="020B0604020202020204" pitchFamily="34" charset="0"/>
                <a:ea typeface="+mn-ea"/>
                <a:cs typeface="Arial" panose="020B0604020202020204" pitchFamily="34" charset="0"/>
              </a:rPr>
              <a:t>; </a:t>
            </a:r>
            <a:r>
              <a:rPr lang="en-US" sz="800" i="1" kern="1200" baseline="30000" dirty="0">
                <a:solidFill>
                  <a:schemeClr val="tx1"/>
                </a:solidFill>
                <a:effectLst/>
                <a:latin typeface="Arial" panose="020B0604020202020204" pitchFamily="34" charset="0"/>
                <a:ea typeface="+mn-ea"/>
                <a:cs typeface="Arial" panose="020B0604020202020204" pitchFamily="34" charset="0"/>
              </a:rPr>
              <a:t>9</a:t>
            </a:r>
            <a:r>
              <a:rPr lang="en-US" sz="800" i="1" kern="1200" dirty="0">
                <a:solidFill>
                  <a:schemeClr val="tx1"/>
                </a:solidFill>
                <a:effectLst/>
                <a:latin typeface="Arial" panose="020B0604020202020204" pitchFamily="34" charset="0"/>
                <a:ea typeface="+mn-ea"/>
                <a:cs typeface="Arial" panose="020B0604020202020204" pitchFamily="34" charset="0"/>
              </a:rPr>
              <a:t>MVZ </a:t>
            </a:r>
            <a:r>
              <a:rPr lang="en-US" sz="800" i="1" kern="1200" dirty="0" err="1">
                <a:solidFill>
                  <a:schemeClr val="tx1"/>
                </a:solidFill>
                <a:effectLst/>
                <a:latin typeface="Arial" panose="020B0604020202020204" pitchFamily="34" charset="0"/>
                <a:ea typeface="+mn-ea"/>
                <a:cs typeface="Arial" panose="020B0604020202020204" pitchFamily="34" charset="0"/>
              </a:rPr>
              <a:t>Dres</a:t>
            </a:r>
            <a:r>
              <a:rPr lang="en-US" sz="800" i="1" kern="1200" dirty="0">
                <a:solidFill>
                  <a:schemeClr val="tx1"/>
                </a:solidFill>
                <a:effectLst/>
                <a:latin typeface="Arial" panose="020B0604020202020204" pitchFamily="34" charset="0"/>
                <a:ea typeface="+mn-ea"/>
                <a:cs typeface="Arial" panose="020B0604020202020204" pitchFamily="34" charset="0"/>
              </a:rPr>
              <a:t> </a:t>
            </a:r>
            <a:r>
              <a:rPr lang="en-US" sz="800" i="1" kern="1200" dirty="0" err="1">
                <a:solidFill>
                  <a:schemeClr val="tx1"/>
                </a:solidFill>
                <a:effectLst/>
                <a:latin typeface="Arial" panose="020B0604020202020204" pitchFamily="34" charset="0"/>
                <a:ea typeface="+mn-ea"/>
                <a:cs typeface="Arial" panose="020B0604020202020204" pitchFamily="34" charset="0"/>
              </a:rPr>
              <a:t>Eisenbach</a:t>
            </a:r>
            <a:r>
              <a:rPr lang="en-US" sz="800" i="1" kern="1200" dirty="0">
                <a:solidFill>
                  <a:schemeClr val="tx1"/>
                </a:solidFill>
                <a:effectLst/>
                <a:latin typeface="Arial" panose="020B0604020202020204" pitchFamily="34" charset="0"/>
                <a:ea typeface="+mn-ea"/>
                <a:cs typeface="Arial" panose="020B0604020202020204" pitchFamily="34" charset="0"/>
              </a:rPr>
              <a:t>/Simon/Schwarz/</a:t>
            </a:r>
            <a:r>
              <a:rPr lang="en-US" sz="800" i="1" kern="1200" dirty="0" err="1">
                <a:solidFill>
                  <a:schemeClr val="tx1"/>
                </a:solidFill>
                <a:effectLst/>
                <a:latin typeface="Arial" panose="020B0604020202020204" pitchFamily="34" charset="0"/>
                <a:ea typeface="+mn-ea"/>
                <a:cs typeface="Arial" panose="020B0604020202020204" pitchFamily="34" charset="0"/>
              </a:rPr>
              <a:t>GbR</a:t>
            </a:r>
            <a:r>
              <a:rPr lang="en-US" sz="800" i="1" kern="1200" dirty="0">
                <a:solidFill>
                  <a:schemeClr val="tx1"/>
                </a:solidFill>
                <a:effectLst/>
                <a:latin typeface="Arial" panose="020B0604020202020204" pitchFamily="34" charset="0"/>
                <a:ea typeface="+mn-ea"/>
                <a:cs typeface="Arial" panose="020B0604020202020204" pitchFamily="34" charset="0"/>
              </a:rPr>
              <a:t>, Leverkusen, Germany</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Background and Aims: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The </a:t>
            </a:r>
            <a:r>
              <a:rPr lang="en-GB" sz="800" kern="1200" dirty="0" err="1">
                <a:solidFill>
                  <a:schemeClr val="tx1"/>
                </a:solidFill>
                <a:effectLst/>
                <a:latin typeface="Arial" panose="020B0604020202020204" pitchFamily="34" charset="0"/>
                <a:ea typeface="+mn-ea"/>
                <a:cs typeface="Arial" panose="020B0604020202020204" pitchFamily="34" charset="0"/>
              </a:rPr>
              <a:t>coformulated</a:t>
            </a:r>
            <a:r>
              <a:rPr lang="en-GB" sz="800" kern="1200" dirty="0">
                <a:solidFill>
                  <a:schemeClr val="tx1"/>
                </a:solidFill>
                <a:effectLst/>
                <a:latin typeface="Arial" panose="020B0604020202020204" pitchFamily="34" charset="0"/>
                <a:ea typeface="+mn-ea"/>
                <a:cs typeface="Arial" panose="020B0604020202020204" pitchFamily="34" charset="0"/>
              </a:rPr>
              <a:t> direct-acting antivirals </a:t>
            </a:r>
            <a:r>
              <a:rPr lang="en-GB" sz="800" kern="1200" dirty="0" err="1">
                <a:solidFill>
                  <a:schemeClr val="tx1"/>
                </a:solidFill>
                <a:effectLst/>
                <a:latin typeface="Arial" panose="020B0604020202020204" pitchFamily="34" charset="0"/>
                <a:ea typeface="+mn-ea"/>
                <a:cs typeface="Arial" panose="020B0604020202020204" pitchFamily="34" charset="0"/>
              </a:rPr>
              <a:t>glecaprevir</a:t>
            </a:r>
            <a:r>
              <a:rPr lang="en-GB" sz="800" kern="1200" dirty="0">
                <a:solidFill>
                  <a:schemeClr val="tx1"/>
                </a:solidFill>
                <a:effectLst/>
                <a:latin typeface="Arial" panose="020B0604020202020204" pitchFamily="34" charset="0"/>
                <a:ea typeface="+mn-ea"/>
                <a:cs typeface="Arial" panose="020B0604020202020204" pitchFamily="34" charset="0"/>
              </a:rPr>
              <a:t> (</a:t>
            </a:r>
            <a:r>
              <a:rPr lang="en-GB" sz="800" kern="1200" dirty="0" err="1">
                <a:solidFill>
                  <a:schemeClr val="tx1"/>
                </a:solidFill>
                <a:effectLst/>
                <a:latin typeface="Arial" panose="020B0604020202020204" pitchFamily="34" charset="0"/>
                <a:ea typeface="+mn-ea"/>
                <a:cs typeface="Arial" panose="020B0604020202020204" pitchFamily="34" charset="0"/>
              </a:rPr>
              <a:t>identifed</a:t>
            </a:r>
            <a:r>
              <a:rPr lang="en-GB" sz="800" kern="1200" dirty="0">
                <a:solidFill>
                  <a:schemeClr val="tx1"/>
                </a:solidFill>
                <a:effectLst/>
                <a:latin typeface="Arial" panose="020B0604020202020204" pitchFamily="34" charset="0"/>
                <a:ea typeface="+mn-ea"/>
                <a:cs typeface="Arial" panose="020B0604020202020204" pitchFamily="34" charset="0"/>
              </a:rPr>
              <a:t> by AbbVie and </a:t>
            </a:r>
            <a:r>
              <a:rPr lang="en-GB" sz="800" kern="1200" dirty="0" err="1">
                <a:solidFill>
                  <a:schemeClr val="tx1"/>
                </a:solidFill>
                <a:effectLst/>
                <a:latin typeface="Arial" panose="020B0604020202020204" pitchFamily="34" charset="0"/>
                <a:ea typeface="+mn-ea"/>
                <a:cs typeface="Arial" panose="020B0604020202020204" pitchFamily="34" charset="0"/>
              </a:rPr>
              <a:t>Enanta</a:t>
            </a:r>
            <a:r>
              <a:rPr lang="en-GB" sz="800" kern="1200" dirty="0">
                <a:solidFill>
                  <a:schemeClr val="tx1"/>
                </a:solidFill>
                <a:effectLst/>
                <a:latin typeface="Arial" panose="020B0604020202020204" pitchFamily="34" charset="0"/>
                <a:ea typeface="+mn-ea"/>
                <a:cs typeface="Arial" panose="020B0604020202020204" pitchFamily="34" charset="0"/>
              </a:rPr>
              <a:t>) and </a:t>
            </a:r>
            <a:r>
              <a:rPr lang="en-GB" sz="800" kern="1200" dirty="0" err="1">
                <a:solidFill>
                  <a:schemeClr val="tx1"/>
                </a:solidFill>
                <a:effectLst/>
                <a:latin typeface="Arial" panose="020B0604020202020204" pitchFamily="34" charset="0"/>
                <a:ea typeface="+mn-ea"/>
                <a:cs typeface="Arial" panose="020B0604020202020204" pitchFamily="34" charset="0"/>
              </a:rPr>
              <a:t>pibrentasvir</a:t>
            </a:r>
            <a:r>
              <a:rPr lang="en-GB" sz="800" kern="1200" dirty="0">
                <a:solidFill>
                  <a:schemeClr val="tx1"/>
                </a:solidFill>
                <a:effectLst/>
                <a:latin typeface="Arial" panose="020B0604020202020204" pitchFamily="34" charset="0"/>
                <a:ea typeface="+mn-ea"/>
                <a:cs typeface="Arial" panose="020B0604020202020204" pitchFamily="34" charset="0"/>
              </a:rPr>
              <a:t> (G/P) are approved to treat chronic HCV infection. Recent real-world data show that G/P is safe and highly effective, but patient-reported outcomes (PROs) are limited, particularly in subgroups key to achieving HCV elimination. Here we report real-world data from the German Hepatitis C-Registry (DHC-R) on the safety and effectiveness of G/P, and PROs in patients with psychiatric disorders, alcohol abuse, active drug use, on opioid substitution therapy (OST), and/or with HIV coinfection, for whom treatment is sometimes deferred. </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Method: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The DHC-R is an ongoing, non-interventional, </a:t>
            </a:r>
            <a:r>
              <a:rPr lang="en-GB" sz="800" kern="1200" dirty="0" err="1">
                <a:solidFill>
                  <a:schemeClr val="tx1"/>
                </a:solidFill>
                <a:effectLst/>
                <a:latin typeface="Arial" panose="020B0604020202020204" pitchFamily="34" charset="0"/>
                <a:ea typeface="+mn-ea"/>
                <a:cs typeface="Arial" panose="020B0604020202020204" pitchFamily="34" charset="0"/>
              </a:rPr>
              <a:t>multicenter</a:t>
            </a:r>
            <a:r>
              <a:rPr lang="en-GB" sz="800" kern="1200" dirty="0">
                <a:solidFill>
                  <a:schemeClr val="tx1"/>
                </a:solidFill>
                <a:effectLst/>
                <a:latin typeface="Arial" panose="020B0604020202020204" pitchFamily="34" charset="0"/>
                <a:ea typeface="+mn-ea"/>
                <a:cs typeface="Arial" panose="020B0604020202020204" pitchFamily="34" charset="0"/>
              </a:rPr>
              <a:t>, prospective registry study. Data were documented by 135 sites in Germany. The analysis included adult patients with HCV genotype 1</a:t>
            </a:r>
            <a:r>
              <a:rPr lang="en-GB" sz="800" kern="1200" dirty="0">
                <a:solidFill>
                  <a:schemeClr val="tx1"/>
                </a:solidFill>
                <a:effectLst/>
                <a:latin typeface="Arial" panose="020B0604020202020204" pitchFamily="34" charset="0"/>
                <a:ea typeface="+mn-ea"/>
                <a:cs typeface="Arial" panose="020B0604020202020204" pitchFamily="34" charset="0"/>
                <a:sym typeface="Symbol" panose="05050102010706020507" pitchFamily="18" charset="2"/>
              </a:rPr>
              <a:t></a:t>
            </a:r>
            <a:r>
              <a:rPr lang="en-GB" sz="800" kern="1200" dirty="0">
                <a:solidFill>
                  <a:schemeClr val="tx1"/>
                </a:solidFill>
                <a:effectLst/>
                <a:latin typeface="Arial" panose="020B0604020202020204" pitchFamily="34" charset="0"/>
                <a:ea typeface="+mn-ea"/>
                <a:cs typeface="Arial" panose="020B0604020202020204" pitchFamily="34" charset="0"/>
              </a:rPr>
              <a:t>6 infection treated with G/P according to the local label. The primary endpoint was SVR12, assessed in patients who received at least one dose of study drug. Safety, tolerability, and PROs were also assessed.</a:t>
            </a:r>
          </a:p>
          <a:p>
            <a:pPr marL="0" indent="0">
              <a:buNone/>
            </a:pP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Results:</a:t>
            </a: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The analysis included 1242 patients, the majority of whom were treatment-naïve and without cirrhosis (84%), and thus treated for 8 weeks. Reported comorbidities included on OST (N=311; 25%), with psychiatric disease (N=178; 14%), alcohol abuse (N=78; 6%), HIV coinfection (N=74; 6%) and active drug use (N=33; 3%). The SVR12 (ITT) rate was 97% (592/609), including 100% SVR12 in 11 patients with active drug use</a:t>
            </a:r>
            <a:r>
              <a:rPr lang="en-GB" sz="800" b="1" kern="1200" dirty="0">
                <a:solidFill>
                  <a:schemeClr val="tx1"/>
                </a:solidFill>
                <a:effectLst/>
                <a:latin typeface="Arial" panose="020B0604020202020204" pitchFamily="34" charset="0"/>
                <a:ea typeface="+mn-ea"/>
                <a:cs typeface="Arial" panose="020B0604020202020204" pitchFamily="34" charset="0"/>
              </a:rPr>
              <a:t>. </a:t>
            </a:r>
            <a:r>
              <a:rPr lang="en-GB" sz="800" kern="1200" dirty="0">
                <a:solidFill>
                  <a:schemeClr val="tx1"/>
                </a:solidFill>
                <a:effectLst/>
                <a:latin typeface="Arial" panose="020B0604020202020204" pitchFamily="34" charset="0"/>
                <a:ea typeface="+mn-ea"/>
                <a:cs typeface="Arial" panose="020B0604020202020204" pitchFamily="34" charset="0"/>
              </a:rPr>
              <a:t>There were 2 reinfections; one treatment-naïve patient with GT3 infection without cirrhosis relapsed. Thirteen patients discontinued treatment; 3 due to an adverse event (AE) or serious AE. Excluding non-virologic failures, the modified SVR12 rate was 99.5% (584/587). Ten serious AEs have occurred; 3 were considered possibly related to treatment. Patients with available data in key subgroups reported improvements in both their mental and physical SF-36 component scores; generally, patients with comorbidities reported lower scores at baseline, and showed more improvement at end of treatment, than those without comorbidities </a:t>
            </a:r>
            <a:r>
              <a:rPr lang="en-GB" sz="800" b="1" kern="1200" dirty="0">
                <a:solidFill>
                  <a:schemeClr val="tx1"/>
                </a:solidFill>
                <a:effectLst/>
                <a:latin typeface="Arial" panose="020B0604020202020204" pitchFamily="34" charset="0"/>
                <a:ea typeface="+mn-ea"/>
                <a:cs typeface="Arial" panose="020B0604020202020204" pitchFamily="34" charset="0"/>
              </a:rPr>
              <a:t>(Table 1)</a:t>
            </a:r>
            <a:r>
              <a:rPr lang="en-GB" sz="800" kern="1200" dirty="0">
                <a:solidFill>
                  <a:schemeClr val="tx1"/>
                </a:solidFill>
                <a:effectLst/>
                <a:latin typeface="Arial" panose="020B0604020202020204" pitchFamily="34" charset="0"/>
                <a:ea typeface="+mn-ea"/>
                <a:cs typeface="Arial" panose="020B0604020202020204" pitchFamily="34" charset="0"/>
              </a:rPr>
              <a:t>.</a:t>
            </a:r>
          </a:p>
          <a:p>
            <a:pPr marL="0" indent="0">
              <a:buNone/>
            </a:pP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800" b="1" kern="1200" dirty="0">
                <a:solidFill>
                  <a:schemeClr val="tx1"/>
                </a:solidFill>
                <a:effectLst/>
                <a:latin typeface="Arial" panose="020B0604020202020204" pitchFamily="34" charset="0"/>
                <a:ea typeface="+mn-ea"/>
                <a:cs typeface="Arial" panose="020B0604020202020204" pitchFamily="34" charset="0"/>
              </a:rPr>
              <a:t>Conclusion:</a:t>
            </a:r>
            <a:r>
              <a:rPr lang="en-US" sz="800" kern="1200" dirty="0">
                <a:solidFill>
                  <a:schemeClr val="tx1"/>
                </a:solidFill>
                <a:effectLst/>
                <a:latin typeface="Arial" panose="020B0604020202020204" pitchFamily="34" charset="0"/>
                <a:ea typeface="+mn-ea"/>
                <a:cs typeface="Arial" panose="020B0604020202020204" pitchFamily="34" charset="0"/>
              </a:rPr>
              <a:t> </a:t>
            </a:r>
            <a:endParaRPr lang="en-GB" sz="8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800" kern="1200" dirty="0">
                <a:solidFill>
                  <a:schemeClr val="tx1"/>
                </a:solidFill>
                <a:effectLst/>
                <a:latin typeface="Arial" panose="020B0604020202020204" pitchFamily="34" charset="0"/>
                <a:ea typeface="+mn-ea"/>
                <a:cs typeface="Arial" panose="020B0604020202020204" pitchFamily="34" charset="0"/>
              </a:rPr>
              <a:t>In this real-world analysis, G/P treatment was safe and highly effective, and led to significant improvements in SF-36 component scores, including in patients with key comorbidities . Updated safety and efficacy data, including healthcare resource utilization data and PROs at time of follow-up, will be presented.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1" dirty="0"/>
          </a:p>
        </p:txBody>
      </p:sp>
      <p:sp>
        <p:nvSpPr>
          <p:cNvPr id="4" name="Slide Number Placeholder 3"/>
          <p:cNvSpPr>
            <a:spLocks noGrp="1"/>
          </p:cNvSpPr>
          <p:nvPr>
            <p:ph type="sldNum" sz="quarter" idx="5"/>
          </p:nvPr>
        </p:nvSpPr>
        <p:spPr/>
        <p:txBody>
          <a:bodyPr/>
          <a:lstStyle/>
          <a:p>
            <a:fld id="{9BC1133C-0A91-4C56-9DB7-B268BA704BC5}" type="slidenum">
              <a:rPr lang="en-GB" smtClean="0"/>
              <a:pPr/>
              <a:t>9</a:t>
            </a:fld>
            <a:endParaRPr lang="en-GB" dirty="0"/>
          </a:p>
        </p:txBody>
      </p:sp>
    </p:spTree>
    <p:extLst>
      <p:ext uri="{BB962C8B-B14F-4D97-AF65-F5344CB8AC3E}">
        <p14:creationId xmlns:p14="http://schemas.microsoft.com/office/powerpoint/2010/main" val="3307895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D01D78-9B3F-4109-AE22-E06AAB7FEB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A89537AC-ED7F-43CA-BCAA-9AEB466615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8761"/>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2933"/>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94055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07A89D91-1E50-42F6-807F-EE8ABF3C22B8}"/>
              </a:ext>
            </a:extLst>
          </p:cNvPr>
          <p:cNvCxnSpPr>
            <a:cxnSpLocks/>
          </p:cNvCxnSpPr>
          <p:nvPr userDrawn="1"/>
        </p:nvCxnSpPr>
        <p:spPr>
          <a:xfrm>
            <a:off x="365760" y="4459976"/>
            <a:ext cx="11460480" cy="0"/>
          </a:xfrm>
          <a:prstGeom prst="line">
            <a:avLst/>
          </a:prstGeom>
          <a:ln w="88900">
            <a:solidFill>
              <a:srgbClr val="DC20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940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53C8E462-6219-443F-9602-10F2EAFEBE9B}"/>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6311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470136"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541D918E-A909-43DE-AC7D-C34B492663A2}"/>
              </a:ext>
            </a:extLst>
          </p:cNvPr>
          <p:cNvSpPr>
            <a:spLocks noGrp="1"/>
          </p:cNvSpPr>
          <p:nvPr>
            <p:ph sz="half" idx="11"/>
          </p:nvPr>
        </p:nvSpPr>
        <p:spPr>
          <a:xfrm>
            <a:off x="425752"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105974CF-98D7-4F52-ABFB-F167F1AF27FB}"/>
              </a:ext>
            </a:extLst>
          </p:cNvPr>
          <p:cNvSpPr>
            <a:spLocks noGrp="1"/>
          </p:cNvSpPr>
          <p:nvPr>
            <p:ph sz="half" idx="12"/>
          </p:nvPr>
        </p:nvSpPr>
        <p:spPr>
          <a:xfrm>
            <a:off x="6193448"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44611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47626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784696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0A7E15-D8DB-4905-94BA-C62396896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E85E83F8-04B2-4C9D-9E97-2735BE5D1C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6476"/>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0648"/>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413022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DD7FAE58-C6FA-4B3B-A39F-D32DD90B4732}"/>
              </a:ext>
            </a:extLst>
          </p:cNvPr>
          <p:cNvCxnSpPr>
            <a:cxnSpLocks/>
          </p:cNvCxnSpPr>
          <p:nvPr userDrawn="1"/>
        </p:nvCxnSpPr>
        <p:spPr>
          <a:xfrm>
            <a:off x="365760" y="4459976"/>
            <a:ext cx="11460480" cy="0"/>
          </a:xfrm>
          <a:prstGeom prst="line">
            <a:avLst/>
          </a:prstGeom>
          <a:ln w="88900">
            <a:solidFill>
              <a:srgbClr val="0A93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374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32325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8627C0A3-B31C-459A-B3C8-9B3F90900348}"/>
              </a:ext>
            </a:extLst>
          </p:cNvPr>
          <p:cNvSpPr>
            <a:spLocks noGrp="1"/>
          </p:cNvSpPr>
          <p:nvPr>
            <p:ph sz="half" idx="11"/>
          </p:nvPr>
        </p:nvSpPr>
        <p:spPr>
          <a:xfrm>
            <a:off x="425752"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E2F1DD51-3C50-491A-A440-B86443B20BF0}"/>
              </a:ext>
            </a:extLst>
          </p:cNvPr>
          <p:cNvSpPr>
            <a:spLocks noGrp="1"/>
          </p:cNvSpPr>
          <p:nvPr>
            <p:ph sz="half" idx="12"/>
          </p:nvPr>
        </p:nvSpPr>
        <p:spPr>
          <a:xfrm>
            <a:off x="6193448"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21572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61130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750D8AD9-BA57-43A5-93CA-7F9728C0756D}"/>
              </a:ext>
            </a:extLst>
          </p:cNvPr>
          <p:cNvCxnSpPr>
            <a:cxnSpLocks/>
          </p:cNvCxnSpPr>
          <p:nvPr userDrawn="1"/>
        </p:nvCxnSpPr>
        <p:spPr>
          <a:xfrm>
            <a:off x="365760" y="4459976"/>
            <a:ext cx="11460480" cy="0"/>
          </a:xfrm>
          <a:prstGeom prst="line">
            <a:avLst/>
          </a:prstGeom>
          <a:ln w="88900">
            <a:solidFill>
              <a:srgbClr val="F8BE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681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3747182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40E7B8-A1C1-4D46-8085-0E915E8F7A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853C38C4-A2EB-44DC-9257-5EE37C6737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6476"/>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0648"/>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728967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D74F02A4-2ED0-4174-B92E-FFB52D0C4520}"/>
              </a:ext>
            </a:extLst>
          </p:cNvPr>
          <p:cNvCxnSpPr>
            <a:cxnSpLocks/>
          </p:cNvCxnSpPr>
          <p:nvPr userDrawn="1"/>
        </p:nvCxnSpPr>
        <p:spPr>
          <a:xfrm>
            <a:off x="365760" y="4459976"/>
            <a:ext cx="11460480" cy="0"/>
          </a:xfrm>
          <a:prstGeom prst="line">
            <a:avLst/>
          </a:prstGeom>
          <a:ln w="88900">
            <a:solidFill>
              <a:srgbClr val="EB5F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717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8AC1B916-9C2F-4F87-9F00-8355A30EF037}"/>
              </a:ext>
            </a:extLst>
          </p:cNvPr>
          <p:cNvSpPr>
            <a:spLocks noGrp="1"/>
          </p:cNvSpPr>
          <p:nvPr>
            <p:ph sz="half" idx="1" hasCustomPrompt="1"/>
          </p:nvPr>
        </p:nvSpPr>
        <p:spPr>
          <a:xfrm>
            <a:off x="425752" y="1340768"/>
            <a:ext cx="11342400" cy="4622400"/>
          </a:xfrm>
        </p:spPr>
        <p:txBody>
          <a:bodyPr>
            <a:noAutofit/>
          </a:bodyPr>
          <a:lstStyle>
            <a:lvl1pPr>
              <a:buClr>
                <a:srgbClr val="004B87"/>
              </a:buCl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22399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25752" y="1340769"/>
            <a:ext cx="5574237" cy="4622400"/>
          </a:xfrm>
        </p:spPr>
        <p:txBody>
          <a:bodyPr>
            <a:noAutofit/>
          </a:bodyPr>
          <a:lstStyle>
            <a:lvl1pPr>
              <a:buClr>
                <a:srgbClr val="004B87"/>
              </a:buCl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93448" y="1340769"/>
            <a:ext cx="5572800" cy="4622400"/>
          </a:xfrm>
        </p:spPr>
        <p:txBody>
          <a:bodyPr>
            <a:noAutofit/>
          </a:bodyPr>
          <a:lstStyle>
            <a:lvl1pPr>
              <a:buClr>
                <a:srgbClr val="004B87"/>
              </a:buCl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182749"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923171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143013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1988569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D01D78-9B3F-4109-AE22-E06AAB7FEB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A89537AC-ED7F-43CA-BCAA-9AEB466615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8761"/>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2933"/>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1875602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731" y="3032384"/>
            <a:ext cx="11331509"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711179" y="4509214"/>
            <a:ext cx="9115061"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750D8AD9-BA57-43A5-93CA-7F9728C0756D}"/>
              </a:ext>
            </a:extLst>
          </p:cNvPr>
          <p:cNvCxnSpPr>
            <a:cxnSpLocks/>
          </p:cNvCxnSpPr>
          <p:nvPr userDrawn="1"/>
        </p:nvCxnSpPr>
        <p:spPr>
          <a:xfrm>
            <a:off x="365760" y="4459976"/>
            <a:ext cx="11460480" cy="0"/>
          </a:xfrm>
          <a:prstGeom prst="line">
            <a:avLst/>
          </a:prstGeom>
          <a:ln w="88900">
            <a:solidFill>
              <a:srgbClr val="F8BE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145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7326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67078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4ACC9225-45D8-4CD5-ABE5-7576DD17D0A6}"/>
              </a:ext>
            </a:extLst>
          </p:cNvPr>
          <p:cNvSpPr>
            <a:spLocks noGrp="1"/>
          </p:cNvSpPr>
          <p:nvPr>
            <p:ph sz="half" idx="11"/>
          </p:nvPr>
        </p:nvSpPr>
        <p:spPr>
          <a:xfrm>
            <a:off x="425752"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6276D889-BE07-434F-A0F1-269B674C69FC}"/>
              </a:ext>
            </a:extLst>
          </p:cNvPr>
          <p:cNvSpPr>
            <a:spLocks noGrp="1"/>
          </p:cNvSpPr>
          <p:nvPr>
            <p:ph sz="half" idx="12"/>
          </p:nvPr>
        </p:nvSpPr>
        <p:spPr>
          <a:xfrm>
            <a:off x="6193448"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0194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4A86"/>
            </a:solidFill>
          </a:ln>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419874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22958906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01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ca-E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ECCC98-259E-4CEC-A170-4EFDA30D2C5C}" type="datetimeFigureOut">
              <a:rPr kumimoji="0" lang="ca-E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13/4/2019</a:t>
            </a:fld>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Marcador de pie de pá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1DBD26-0528-485A-AC4B-724506D30896}" type="slidenum">
              <a:rPr kumimoji="0" lang="ca-E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2023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4ACC9225-45D8-4CD5-ABE5-7576DD17D0A6}"/>
              </a:ext>
            </a:extLst>
          </p:cNvPr>
          <p:cNvSpPr>
            <a:spLocks noGrp="1"/>
          </p:cNvSpPr>
          <p:nvPr>
            <p:ph sz="half" idx="11"/>
          </p:nvPr>
        </p:nvSpPr>
        <p:spPr>
          <a:xfrm>
            <a:off x="425752"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6276D889-BE07-434F-A0F1-269B674C69FC}"/>
              </a:ext>
            </a:extLst>
          </p:cNvPr>
          <p:cNvSpPr>
            <a:spLocks noGrp="1"/>
          </p:cNvSpPr>
          <p:nvPr>
            <p:ph sz="half" idx="12"/>
          </p:nvPr>
        </p:nvSpPr>
        <p:spPr>
          <a:xfrm>
            <a:off x="6193448" y="1340768"/>
            <a:ext cx="5572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4875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41885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3551386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01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ca-E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ECCC98-259E-4CEC-A170-4EFDA30D2C5C}" type="datetimeFigureOut">
              <a:rPr kumimoji="0" lang="ca-E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13/4/2019</a:t>
            </a:fld>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Marcador de pie de pá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1DBD26-0528-485A-AC4B-724506D30896}" type="slidenum">
              <a:rPr kumimoji="0" lang="ca-E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ca-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9771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40E7B8-A1C1-4D46-8085-0E915E8F7A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853C38C4-A2EB-44DC-9257-5EE37C6737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6476"/>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0648"/>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2487149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D70AD-75F5-4704-974D-E58F5BDE97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107A2128-7685-4091-B58C-C6418D9785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1632" y="5733256"/>
            <a:ext cx="1918843" cy="972343"/>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6567" y="6479931"/>
            <a:ext cx="6089433"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4463819" y="1266476"/>
            <a:ext cx="7286656"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431371" y="260648"/>
            <a:ext cx="11319104" cy="943200"/>
          </a:xfrm>
        </p:spPr>
        <p:txBody>
          <a:bodyPr anchor="b">
            <a:normAutofit/>
          </a:bodyPr>
          <a:lstStyle>
            <a:lvl1pPr algn="r">
              <a:defRPr sz="3200" b="0">
                <a:solidFill>
                  <a:schemeClr val="tx2"/>
                </a:solidFill>
              </a:defRPr>
            </a:lvl1pPr>
          </a:lstStyle>
          <a:p>
            <a:r>
              <a:rPr lang="en-GB" dirty="0"/>
              <a:t>Presentation title to go here</a:t>
            </a:r>
          </a:p>
        </p:txBody>
      </p:sp>
    </p:spTree>
    <p:extLst>
      <p:ext uri="{BB962C8B-B14F-4D97-AF65-F5344CB8AC3E}">
        <p14:creationId xmlns:p14="http://schemas.microsoft.com/office/powerpoint/2010/main" val="3524481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2.png"/><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A51C28-5EAC-4B36-963C-1FEBF43A81F8}"/>
              </a:ext>
            </a:extLst>
          </p:cNvPr>
          <p:cNvGrpSpPr/>
          <p:nvPr userDrawn="1"/>
        </p:nvGrpSpPr>
        <p:grpSpPr>
          <a:xfrm>
            <a:off x="0" y="138043"/>
            <a:ext cx="12018983" cy="1042269"/>
            <a:chOff x="0" y="138043"/>
            <a:chExt cx="12018983" cy="1042269"/>
          </a:xfrm>
        </p:grpSpPr>
        <p:pic>
          <p:nvPicPr>
            <p:cNvPr id="6" name="Picture 5">
              <a:extLst>
                <a:ext uri="{FF2B5EF4-FFF2-40B4-BE49-F238E27FC236}">
                  <a16:creationId xmlns:a16="http://schemas.microsoft.com/office/drawing/2014/main" id="{0715E489-0C14-45CD-9E88-82F5C8B0AE0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004765" y="138043"/>
              <a:ext cx="9014218" cy="1042269"/>
            </a:xfrm>
            <a:prstGeom prst="rect">
              <a:avLst/>
            </a:prstGeom>
          </p:spPr>
        </p:pic>
        <p:pic>
          <p:nvPicPr>
            <p:cNvPr id="10" name="Picture 9">
              <a:extLst>
                <a:ext uri="{FF2B5EF4-FFF2-40B4-BE49-F238E27FC236}">
                  <a16:creationId xmlns:a16="http://schemas.microsoft.com/office/drawing/2014/main" id="{E5C5D706-B179-42F6-A7FC-AA3B904AAD0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30776"/>
            <a:stretch/>
          </p:blipFill>
          <p:spPr>
            <a:xfrm>
              <a:off x="0" y="138043"/>
              <a:ext cx="6240016" cy="1042269"/>
            </a:xfrm>
            <a:prstGeom prst="rect">
              <a:avLst/>
            </a:prstGeom>
          </p:spPr>
        </p:pic>
      </p:grpSp>
      <p:sp>
        <p:nvSpPr>
          <p:cNvPr id="2" name="Title Placeholder 1"/>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657627DF-C2DD-4E8E-8B59-11B32E2CC63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668558" y="6021288"/>
            <a:ext cx="1350435" cy="684311"/>
          </a:xfrm>
          <a:prstGeom prst="rect">
            <a:avLst/>
          </a:prstGeom>
        </p:spPr>
      </p:pic>
    </p:spTree>
    <p:extLst>
      <p:ext uri="{BB962C8B-B14F-4D97-AF65-F5344CB8AC3E}">
        <p14:creationId xmlns:p14="http://schemas.microsoft.com/office/powerpoint/2010/main" val="9398102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txStyles>
    <p:title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786022-3A51-4B0F-8B09-8736F2F84C17}"/>
              </a:ext>
            </a:extLst>
          </p:cNvPr>
          <p:cNvGrpSpPr/>
          <p:nvPr userDrawn="1"/>
        </p:nvGrpSpPr>
        <p:grpSpPr>
          <a:xfrm>
            <a:off x="0" y="140970"/>
            <a:ext cx="12018983" cy="1042269"/>
            <a:chOff x="0" y="140970"/>
            <a:chExt cx="12018983" cy="1042269"/>
          </a:xfrm>
        </p:grpSpPr>
        <p:pic>
          <p:nvPicPr>
            <p:cNvPr id="6" name="Picture 5">
              <a:extLst>
                <a:ext uri="{FF2B5EF4-FFF2-40B4-BE49-F238E27FC236}">
                  <a16:creationId xmlns:a16="http://schemas.microsoft.com/office/drawing/2014/main" id="{BF478061-2D09-403B-9804-67FADE51F9C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04756" y="140970"/>
              <a:ext cx="9014227" cy="1042269"/>
            </a:xfrm>
            <a:prstGeom prst="rect">
              <a:avLst/>
            </a:prstGeom>
          </p:spPr>
        </p:pic>
        <p:pic>
          <p:nvPicPr>
            <p:cNvPr id="10" name="Picture 9">
              <a:extLst>
                <a:ext uri="{FF2B5EF4-FFF2-40B4-BE49-F238E27FC236}">
                  <a16:creationId xmlns:a16="http://schemas.microsoft.com/office/drawing/2014/main" id="{A7A7B4FC-F3D5-4365-AB11-34BDCEFBA1D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8852"/>
            <a:stretch/>
          </p:blipFill>
          <p:spPr>
            <a:xfrm>
              <a:off x="0" y="140970"/>
              <a:ext cx="5512037" cy="1042269"/>
            </a:xfrm>
            <a:prstGeom prst="rect">
              <a:avLst/>
            </a:prstGeom>
          </p:spPr>
        </p:pic>
      </p:grpSp>
      <p:sp>
        <p:nvSpPr>
          <p:cNvPr id="2" name="Title Placeholder 1"/>
          <p:cNvSpPr>
            <a:spLocks noGrp="1"/>
          </p:cNvSpPr>
          <p:nvPr>
            <p:ph type="title"/>
          </p:nvPr>
        </p:nvSpPr>
        <p:spPr>
          <a:xfrm>
            <a:off x="425752" y="140970"/>
            <a:ext cx="10478682"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FD10B39D-C66A-450C-8235-DE8C83D3C44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8558" y="6021288"/>
            <a:ext cx="1350435" cy="684311"/>
          </a:xfrm>
          <a:prstGeom prst="rect">
            <a:avLst/>
          </a:prstGeom>
        </p:spPr>
      </p:pic>
    </p:spTree>
    <p:extLst>
      <p:ext uri="{BB962C8B-B14F-4D97-AF65-F5344CB8AC3E}">
        <p14:creationId xmlns:p14="http://schemas.microsoft.com/office/powerpoint/2010/main" val="38388308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xStyles>
    <p:title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766D48-4F59-4495-B870-4564ECE725F3}"/>
              </a:ext>
            </a:extLst>
          </p:cNvPr>
          <p:cNvGrpSpPr/>
          <p:nvPr userDrawn="1"/>
        </p:nvGrpSpPr>
        <p:grpSpPr>
          <a:xfrm>
            <a:off x="1" y="138043"/>
            <a:ext cx="12018982" cy="1042270"/>
            <a:chOff x="1" y="138043"/>
            <a:chExt cx="12018982" cy="1042270"/>
          </a:xfrm>
        </p:grpSpPr>
        <p:pic>
          <p:nvPicPr>
            <p:cNvPr id="6" name="Picture 5">
              <a:extLst>
                <a:ext uri="{FF2B5EF4-FFF2-40B4-BE49-F238E27FC236}">
                  <a16:creationId xmlns:a16="http://schemas.microsoft.com/office/drawing/2014/main" id="{FA3C8B69-7FD9-49EC-B38B-9301D611D80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04756" y="138043"/>
              <a:ext cx="9014227" cy="1042270"/>
            </a:xfrm>
            <a:prstGeom prst="rect">
              <a:avLst/>
            </a:prstGeom>
          </p:spPr>
        </p:pic>
        <p:pic>
          <p:nvPicPr>
            <p:cNvPr id="10" name="Picture 9">
              <a:extLst>
                <a:ext uri="{FF2B5EF4-FFF2-40B4-BE49-F238E27FC236}">
                  <a16:creationId xmlns:a16="http://schemas.microsoft.com/office/drawing/2014/main" id="{4FF31DAB-063E-4041-9E7C-DB544A05F39A}"/>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2758"/>
            <a:stretch/>
          </p:blipFill>
          <p:spPr>
            <a:xfrm>
              <a:off x="1" y="138043"/>
              <a:ext cx="5159896" cy="1042270"/>
            </a:xfrm>
            <a:prstGeom prst="rect">
              <a:avLst/>
            </a:prstGeom>
          </p:spPr>
        </p:pic>
      </p:grpSp>
      <p:sp>
        <p:nvSpPr>
          <p:cNvPr id="2" name="Title Placeholder 1"/>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AA1DD496-B26E-4057-ABDE-D90ABD7F512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8553" y="6021288"/>
            <a:ext cx="1350435" cy="684311"/>
          </a:xfrm>
          <a:prstGeom prst="rect">
            <a:avLst/>
          </a:prstGeom>
        </p:spPr>
      </p:pic>
    </p:spTree>
    <p:extLst>
      <p:ext uri="{BB962C8B-B14F-4D97-AF65-F5344CB8AC3E}">
        <p14:creationId xmlns:p14="http://schemas.microsoft.com/office/powerpoint/2010/main" val="7187887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5277E1-0216-4772-AABA-412A04E800A5}"/>
              </a:ext>
            </a:extLst>
          </p:cNvPr>
          <p:cNvGrpSpPr/>
          <p:nvPr userDrawn="1"/>
        </p:nvGrpSpPr>
        <p:grpSpPr>
          <a:xfrm>
            <a:off x="0" y="138043"/>
            <a:ext cx="12013810" cy="1042270"/>
            <a:chOff x="42730" y="138043"/>
            <a:chExt cx="12013810" cy="1042270"/>
          </a:xfrm>
        </p:grpSpPr>
        <p:pic>
          <p:nvPicPr>
            <p:cNvPr id="11" name="Picture 10">
              <a:extLst>
                <a:ext uri="{FF2B5EF4-FFF2-40B4-BE49-F238E27FC236}">
                  <a16:creationId xmlns:a16="http://schemas.microsoft.com/office/drawing/2014/main" id="{8C721CDA-D031-4165-8EAF-36039A5933A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29372"/>
            <a:stretch/>
          </p:blipFill>
          <p:spPr>
            <a:xfrm>
              <a:off x="42730" y="138043"/>
              <a:ext cx="6366617" cy="1042270"/>
            </a:xfrm>
            <a:prstGeom prst="rect">
              <a:avLst/>
            </a:prstGeom>
          </p:spPr>
        </p:pic>
        <p:pic>
          <p:nvPicPr>
            <p:cNvPr id="12" name="Picture 11">
              <a:extLst>
                <a:ext uri="{FF2B5EF4-FFF2-40B4-BE49-F238E27FC236}">
                  <a16:creationId xmlns:a16="http://schemas.microsoft.com/office/drawing/2014/main" id="{29E340E7-7222-40B2-96A2-287B44CA4BC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42305" y="138043"/>
              <a:ext cx="9014235" cy="1042270"/>
            </a:xfrm>
            <a:prstGeom prst="rect">
              <a:avLst/>
            </a:prstGeom>
          </p:spPr>
        </p:pic>
      </p:grpSp>
      <p:pic>
        <p:nvPicPr>
          <p:cNvPr id="9" name="Picture 8">
            <a:extLst>
              <a:ext uri="{FF2B5EF4-FFF2-40B4-BE49-F238E27FC236}">
                <a16:creationId xmlns:a16="http://schemas.microsoft.com/office/drawing/2014/main" id="{5F0AB36D-988E-4F4E-96B9-30F336BC57C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8547" y="6021288"/>
            <a:ext cx="1350435" cy="684311"/>
          </a:xfrm>
          <a:prstGeom prst="rect">
            <a:avLst/>
          </a:prstGeom>
        </p:spPr>
      </p:pic>
      <p:sp>
        <p:nvSpPr>
          <p:cNvPr id="2" name="Title Placeholder 1"/>
          <p:cNvSpPr>
            <a:spLocks noGrp="1"/>
          </p:cNvSpPr>
          <p:nvPr>
            <p:ph type="title"/>
          </p:nvPr>
        </p:nvSpPr>
        <p:spPr>
          <a:xfrm>
            <a:off x="425752" y="140970"/>
            <a:ext cx="10182749"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57561669"/>
      </p:ext>
    </p:extLst>
  </p:cSld>
  <p:clrMap bg1="lt1" tx1="dk1" bg2="lt2" tx2="dk2" accent1="accent1" accent2="accent2" accent3="accent3" accent4="accent4" accent5="accent5" accent6="accent6" hlink="hlink" folHlink="folHlink"/>
  <p:sldLayoutIdLst>
    <p:sldLayoutId id="2147483675" r:id="rId1"/>
    <p:sldLayoutId id="2147483663" r:id="rId2"/>
    <p:sldLayoutId id="2147483664"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24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A51C28-5EAC-4B36-963C-1FEBF43A81F8}"/>
              </a:ext>
            </a:extLst>
          </p:cNvPr>
          <p:cNvGrpSpPr/>
          <p:nvPr userDrawn="1"/>
        </p:nvGrpSpPr>
        <p:grpSpPr>
          <a:xfrm>
            <a:off x="0" y="138043"/>
            <a:ext cx="12018983" cy="1042269"/>
            <a:chOff x="0" y="138043"/>
            <a:chExt cx="12018983" cy="1042269"/>
          </a:xfrm>
        </p:grpSpPr>
        <p:pic>
          <p:nvPicPr>
            <p:cNvPr id="6" name="Picture 5">
              <a:extLst>
                <a:ext uri="{FF2B5EF4-FFF2-40B4-BE49-F238E27FC236}">
                  <a16:creationId xmlns:a16="http://schemas.microsoft.com/office/drawing/2014/main" id="{0715E489-0C14-45CD-9E88-82F5C8B0AE0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04765" y="138043"/>
              <a:ext cx="9014218" cy="1042269"/>
            </a:xfrm>
            <a:prstGeom prst="rect">
              <a:avLst/>
            </a:prstGeom>
          </p:spPr>
        </p:pic>
        <p:pic>
          <p:nvPicPr>
            <p:cNvPr id="10" name="Picture 9">
              <a:extLst>
                <a:ext uri="{FF2B5EF4-FFF2-40B4-BE49-F238E27FC236}">
                  <a16:creationId xmlns:a16="http://schemas.microsoft.com/office/drawing/2014/main" id="{E5C5D706-B179-42F6-A7FC-AA3B904AAD0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30776"/>
            <a:stretch/>
          </p:blipFill>
          <p:spPr>
            <a:xfrm>
              <a:off x="0" y="138043"/>
              <a:ext cx="6240016" cy="1042269"/>
            </a:xfrm>
            <a:prstGeom prst="rect">
              <a:avLst/>
            </a:prstGeom>
          </p:spPr>
        </p:pic>
      </p:grpSp>
      <p:sp>
        <p:nvSpPr>
          <p:cNvPr id="2" name="Title Placeholder 1"/>
          <p:cNvSpPr>
            <a:spLocks noGrp="1"/>
          </p:cNvSpPr>
          <p:nvPr>
            <p:ph type="title"/>
          </p:nvPr>
        </p:nvSpPr>
        <p:spPr>
          <a:xfrm>
            <a:off x="425752" y="140970"/>
            <a:ext cx="10494784"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25752" y="1340769"/>
            <a:ext cx="11340496"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657627DF-C2DD-4E8E-8B59-11B32E2CC63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68558" y="6021288"/>
            <a:ext cx="1350435" cy="684311"/>
          </a:xfrm>
          <a:prstGeom prst="rect">
            <a:avLst/>
          </a:prstGeom>
        </p:spPr>
      </p:pic>
    </p:spTree>
    <p:extLst>
      <p:ext uri="{BB962C8B-B14F-4D97-AF65-F5344CB8AC3E}">
        <p14:creationId xmlns:p14="http://schemas.microsoft.com/office/powerpoint/2010/main" val="214594701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xStyles>
    <p:title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7.xml"/><Relationship Id="rId7" Type="http://schemas.openxmlformats.org/officeDocument/2006/relationships/image" Target="../media/image17.e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slide" Target="slide32.xml"/></Relationships>
</file>

<file path=ppt/slides/_rels/slide4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40.xml"/><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24.emf"/><Relationship Id="rId5" Type="http://schemas.openxmlformats.org/officeDocument/2006/relationships/oleObject" Target="../embeddings/oleObject2.bin"/><Relationship Id="rId10" Type="http://schemas.openxmlformats.org/officeDocument/2006/relationships/image" Target="../media/image26.emf"/><Relationship Id="rId4" Type="http://schemas.openxmlformats.org/officeDocument/2006/relationships/image" Target="../media/image27.png"/><Relationship Id="rId9"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1.xml"/><Relationship Id="rId1" Type="http://schemas.openxmlformats.org/officeDocument/2006/relationships/vmlDrawing" Target="../drawings/vmlDrawing3.vml"/><Relationship Id="rId5" Type="http://schemas.openxmlformats.org/officeDocument/2006/relationships/image" Target="../media/image30.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46.xml"/><Relationship Id="rId5" Type="http://schemas.openxmlformats.org/officeDocument/2006/relationships/slide" Target="slide38.xml"/><Relationship Id="rId4" Type="http://schemas.openxmlformats.org/officeDocument/2006/relationships/slide" Target="slide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BB532-95B9-480F-B096-3913B1766D8D}"/>
              </a:ext>
            </a:extLst>
          </p:cNvPr>
          <p:cNvSpPr>
            <a:spLocks noGrp="1"/>
          </p:cNvSpPr>
          <p:nvPr>
            <p:ph type="body" sz="quarter" idx="11"/>
          </p:nvPr>
        </p:nvSpPr>
        <p:spPr/>
        <p:txBody>
          <a:bodyPr/>
          <a:lstStyle/>
          <a:p>
            <a:endParaRPr lang="en-GB"/>
          </a:p>
        </p:txBody>
      </p:sp>
      <p:sp>
        <p:nvSpPr>
          <p:cNvPr id="8" name="Subtitle 7">
            <a:extLst>
              <a:ext uri="{FF2B5EF4-FFF2-40B4-BE49-F238E27FC236}">
                <a16:creationId xmlns:a16="http://schemas.microsoft.com/office/drawing/2014/main" id="{2A5023BA-F0E0-4C90-A896-D588B5EFA9DE}"/>
              </a:ext>
            </a:extLst>
          </p:cNvPr>
          <p:cNvSpPr>
            <a:spLocks noGrp="1"/>
          </p:cNvSpPr>
          <p:nvPr>
            <p:ph type="subTitle" idx="1"/>
          </p:nvPr>
        </p:nvSpPr>
        <p:spPr/>
        <p:txBody>
          <a:bodyPr/>
          <a:lstStyle/>
          <a:p>
            <a:r>
              <a:rPr lang="en-GB" dirty="0">
                <a:solidFill>
                  <a:srgbClr val="FFC000"/>
                </a:solidFill>
              </a:rPr>
              <a:t>Viral hepatitis</a:t>
            </a:r>
          </a:p>
        </p:txBody>
      </p:sp>
      <p:sp>
        <p:nvSpPr>
          <p:cNvPr id="7" name="Title 6">
            <a:extLst>
              <a:ext uri="{FF2B5EF4-FFF2-40B4-BE49-F238E27FC236}">
                <a16:creationId xmlns:a16="http://schemas.microsoft.com/office/drawing/2014/main" id="{EF89CA09-772E-4495-BCB3-7847A1367372}"/>
              </a:ext>
            </a:extLst>
          </p:cNvPr>
          <p:cNvSpPr>
            <a:spLocks noGrp="1"/>
          </p:cNvSpPr>
          <p:nvPr>
            <p:ph type="ctrTitle"/>
          </p:nvPr>
        </p:nvSpPr>
        <p:spPr/>
        <p:txBody>
          <a:bodyPr/>
          <a:lstStyle/>
          <a:p>
            <a:r>
              <a:rPr lang="en-GB" dirty="0"/>
              <a:t>Best of ILC 2019</a:t>
            </a:r>
          </a:p>
        </p:txBody>
      </p:sp>
    </p:spTree>
    <p:extLst>
      <p:ext uri="{BB962C8B-B14F-4D97-AF65-F5344CB8AC3E}">
        <p14:creationId xmlns:p14="http://schemas.microsoft.com/office/powerpoint/2010/main" val="4582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err="1"/>
              <a:t>Glecaprevir</a:t>
            </a:r>
            <a:r>
              <a:rPr lang="en-GB" sz="2400" dirty="0"/>
              <a:t>/</a:t>
            </a:r>
            <a:r>
              <a:rPr lang="en-GB" sz="2400" dirty="0" err="1"/>
              <a:t>pibrentasvir</a:t>
            </a:r>
            <a:r>
              <a:rPr lang="en-GB" sz="2400" dirty="0"/>
              <a:t>: Real-world safety, effectiveness, and </a:t>
            </a:r>
            <a:br>
              <a:rPr lang="en-GB" sz="2400" dirty="0"/>
            </a:br>
            <a:r>
              <a:rPr lang="en-GB" sz="2400" dirty="0"/>
              <a:t>patient-reported outcomes in the German Hepatitis C-Registry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Cornberg M, et al. ILC 2019; </a:t>
            </a:r>
            <a:r>
              <a:rPr lang="en-GB" dirty="0">
                <a:solidFill>
                  <a:srgbClr val="000000"/>
                </a:solidFill>
              </a:rPr>
              <a:t>GS-07</a:t>
            </a:r>
          </a:p>
        </p:txBody>
      </p:sp>
      <p:sp>
        <p:nvSpPr>
          <p:cNvPr id="12" name="Content Placeholder 1">
            <a:extLst>
              <a:ext uri="{FF2B5EF4-FFF2-40B4-BE49-F238E27FC236}">
                <a16:creationId xmlns:a16="http://schemas.microsoft.com/office/drawing/2014/main" id="{8C80C38B-6C14-443D-9AAF-26CE52AE29BC}"/>
              </a:ext>
            </a:extLst>
          </p:cNvPr>
          <p:cNvSpPr txBox="1">
            <a:spLocks/>
          </p:cNvSpPr>
          <p:nvPr/>
        </p:nvSpPr>
        <p:spPr>
          <a:xfrm>
            <a:off x="422276" y="1340769"/>
            <a:ext cx="5219421" cy="5250668"/>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(Cont.)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SVR12 (</a:t>
            </a:r>
            <a:r>
              <a:rPr lang="en-GB" sz="1800" dirty="0">
                <a:solidFill>
                  <a:sysClr val="windowText" lastClr="000000"/>
                </a:solidFill>
                <a:latin typeface="Arial" panose="020B0604020202020204"/>
              </a:rPr>
              <a:t>ITT</a:t>
            </a: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rate was 96.6% (964/998)</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87.0% SVR12 in 23 patients with active drug use</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Excluding non-</a:t>
            </a:r>
            <a:r>
              <a:rPr kumimoji="0" lang="en-GB" sz="18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virological</a:t>
            </a: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failures, the modified SVR12 rate was 99.5% (964/969)</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Patients with available data reported improvements in mental and physical SF-36 component scores (</a:t>
            </a:r>
            <a:r>
              <a:rPr kumimoji="0" lang="en-GB" sz="1800" b="0" i="1" u="none" strike="noStrike" kern="1200" cap="none" spc="0" normalizeH="0" baseline="0" noProof="0" dirty="0">
                <a:ln>
                  <a:noFill/>
                </a:ln>
                <a:solidFill>
                  <a:sysClr val="windowText" lastClr="000000"/>
                </a:solidFill>
                <a:effectLst/>
                <a:uLnTx/>
                <a:uFillTx/>
                <a:latin typeface="Arial" panose="020B0604020202020204"/>
                <a:ea typeface="+mn-ea"/>
                <a:cs typeface="+mn-cs"/>
              </a:rPr>
              <a:t>Figure</a:t>
            </a: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Generally, patients with comorbidities had lower baseline scores and greater improvement at EOT</a:t>
            </a:r>
            <a:r>
              <a:rPr kumimoji="0" lang="en-GB"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a:t>
            </a:r>
            <a:endParaRPr kumimoji="0" lang="en-GB" sz="14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Safety and tolerability:</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17 SAEs; 3 were considered possibly </a:t>
            </a:r>
            <a:br>
              <a:rPr kumimoji="0" lang="en-GB" sz="16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br>
            <a:r>
              <a:rPr kumimoji="0" lang="en-GB" sz="16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treatment related</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6 reinfections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23 patients discontinued treatment</a:t>
            </a: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3 due to an AE or SAE</a:t>
            </a:r>
          </a:p>
        </p:txBody>
      </p:sp>
      <p:sp>
        <p:nvSpPr>
          <p:cNvPr id="14" name="Content Placeholder 1">
            <a:extLst>
              <a:ext uri="{FF2B5EF4-FFF2-40B4-BE49-F238E27FC236}">
                <a16:creationId xmlns:a16="http://schemas.microsoft.com/office/drawing/2014/main" id="{C9F1B80D-3839-4963-9298-83C6D1433188}"/>
              </a:ext>
            </a:extLst>
          </p:cNvPr>
          <p:cNvSpPr txBox="1">
            <a:spLocks/>
          </p:cNvSpPr>
          <p:nvPr/>
        </p:nvSpPr>
        <p:spPr>
          <a:xfrm>
            <a:off x="5802839" y="1340769"/>
            <a:ext cx="4586195" cy="369332"/>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FFFFFF"/>
                </a:solidFill>
                <a:highlight>
                  <a:srgbClr val="004A86"/>
                </a:highlight>
                <a:cs typeface="Arial" panose="020B0604020202020204" pitchFamily="34" charset="0"/>
              </a:rPr>
              <a:t> FIGURE </a:t>
            </a:r>
            <a:r>
              <a:rPr lang="en-US" sz="1800" b="1" dirty="0">
                <a:solidFill>
                  <a:srgbClr val="FFFFFF"/>
                </a:solidFill>
                <a:highlight>
                  <a:srgbClr val="FEFCFC"/>
                </a:highlight>
                <a:cs typeface="Arial" panose="020B0604020202020204" pitchFamily="34" charset="0"/>
              </a:rPr>
              <a:t>​ </a:t>
            </a:r>
          </a:p>
        </p:txBody>
      </p:sp>
      <p:sp>
        <p:nvSpPr>
          <p:cNvPr id="15" name="Content Placeholder 1">
            <a:extLst>
              <a:ext uri="{FF2B5EF4-FFF2-40B4-BE49-F238E27FC236}">
                <a16:creationId xmlns:a16="http://schemas.microsoft.com/office/drawing/2014/main" id="{98788B34-02DA-4EA1-A546-CF0F84468B76}"/>
              </a:ext>
            </a:extLst>
          </p:cNvPr>
          <p:cNvSpPr txBox="1">
            <a:spLocks/>
          </p:cNvSpPr>
          <p:nvPr/>
        </p:nvSpPr>
        <p:spPr>
          <a:xfrm>
            <a:off x="5748706" y="5058696"/>
            <a:ext cx="5995670" cy="92333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panose="020B0604020202020204" pitchFamily="34" charset="0"/>
              </a:rPr>
              <a:t> CONCLUSIONS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a:ea typeface="+mn-ea"/>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In this real-world analysis, GLE/PIB was highly effective with few AEs, and led to significant </a:t>
            </a:r>
            <a:b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SF-36 component score improvements. </a:t>
            </a:r>
          </a:p>
        </p:txBody>
      </p:sp>
      <p:cxnSp>
        <p:nvCxnSpPr>
          <p:cNvPr id="21" name="Straight Connector 20">
            <a:extLst>
              <a:ext uri="{FF2B5EF4-FFF2-40B4-BE49-F238E27FC236}">
                <a16:creationId xmlns:a16="http://schemas.microsoft.com/office/drawing/2014/main" id="{7FECFCA6-5D83-405B-909E-301136583992}"/>
              </a:ext>
            </a:extLst>
          </p:cNvPr>
          <p:cNvCxnSpPr>
            <a:cxnSpLocks/>
          </p:cNvCxnSpPr>
          <p:nvPr/>
        </p:nvCxnSpPr>
        <p:spPr>
          <a:xfrm>
            <a:off x="5646809" y="1519238"/>
            <a:ext cx="0" cy="4810125"/>
          </a:xfrm>
          <a:prstGeom prst="line">
            <a:avLst/>
          </a:prstGeom>
          <a:noFill/>
          <a:ln w="9525" cap="flat" cmpd="sng" algn="ctr">
            <a:solidFill>
              <a:srgbClr val="1D498B">
                <a:shade val="95000"/>
                <a:satMod val="105000"/>
              </a:srgbClr>
            </a:solidFill>
            <a:prstDash val="solid"/>
          </a:ln>
          <a:effectLst/>
        </p:spPr>
      </p:cxnSp>
      <p:cxnSp>
        <p:nvCxnSpPr>
          <p:cNvPr id="22" name="Straight Connector 21">
            <a:extLst>
              <a:ext uri="{FF2B5EF4-FFF2-40B4-BE49-F238E27FC236}">
                <a16:creationId xmlns:a16="http://schemas.microsoft.com/office/drawing/2014/main" id="{002A15BD-430A-4089-8094-222D3A3344C9}"/>
              </a:ext>
            </a:extLst>
          </p:cNvPr>
          <p:cNvCxnSpPr>
            <a:cxnSpLocks/>
          </p:cNvCxnSpPr>
          <p:nvPr/>
        </p:nvCxnSpPr>
        <p:spPr>
          <a:xfrm flipH="1">
            <a:off x="5646809" y="4992777"/>
            <a:ext cx="5379404" cy="0"/>
          </a:xfrm>
          <a:prstGeom prst="line">
            <a:avLst/>
          </a:prstGeom>
          <a:noFill/>
          <a:ln w="9525" cap="flat" cmpd="sng" algn="ctr">
            <a:solidFill>
              <a:srgbClr val="1D498B">
                <a:shade val="95000"/>
                <a:satMod val="105000"/>
              </a:srgbClr>
            </a:solidFill>
            <a:prstDash val="solid"/>
          </a:ln>
          <a:effectLst/>
        </p:spPr>
      </p:cxnSp>
      <p:graphicFrame>
        <p:nvGraphicFramePr>
          <p:cNvPr id="11" name="Chart 10">
            <a:extLst>
              <a:ext uri="{FF2B5EF4-FFF2-40B4-BE49-F238E27FC236}">
                <a16:creationId xmlns:a16="http://schemas.microsoft.com/office/drawing/2014/main" id="{70834BE1-A9C1-4211-A5A0-FE3EA13B3BA8}"/>
              </a:ext>
            </a:extLst>
          </p:cNvPr>
          <p:cNvGraphicFramePr/>
          <p:nvPr>
            <p:extLst>
              <p:ext uri="{D42A27DB-BD31-4B8C-83A1-F6EECF244321}">
                <p14:modId xmlns:p14="http://schemas.microsoft.com/office/powerpoint/2010/main" val="678254568"/>
              </p:ext>
            </p:extLst>
          </p:nvPr>
        </p:nvGraphicFramePr>
        <p:xfrm>
          <a:off x="5668340" y="1683340"/>
          <a:ext cx="4236440" cy="32333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DF53C9CC-8EC2-4038-A581-CED003C3AEB4}"/>
              </a:ext>
            </a:extLst>
          </p:cNvPr>
          <p:cNvGraphicFramePr/>
          <p:nvPr>
            <p:extLst>
              <p:ext uri="{D42A27DB-BD31-4B8C-83A1-F6EECF244321}">
                <p14:modId xmlns:p14="http://schemas.microsoft.com/office/powerpoint/2010/main" val="1824562275"/>
              </p:ext>
            </p:extLst>
          </p:nvPr>
        </p:nvGraphicFramePr>
        <p:xfrm>
          <a:off x="7921059" y="1683340"/>
          <a:ext cx="4236440" cy="3233364"/>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3D9FD94E-1F26-4C97-A396-3A65B067AABE}"/>
              </a:ext>
            </a:extLst>
          </p:cNvPr>
          <p:cNvPicPr>
            <a:picLocks noChangeAspect="1"/>
          </p:cNvPicPr>
          <p:nvPr/>
        </p:nvPicPr>
        <p:blipFill>
          <a:blip r:embed="rId5">
            <a:clrChange>
              <a:clrFrom>
                <a:srgbClr val="E6E6E6"/>
              </a:clrFrom>
              <a:clrTo>
                <a:srgbClr val="E6E6E6">
                  <a:alpha val="0"/>
                </a:srgbClr>
              </a:clrTo>
            </a:clrChange>
          </a:blip>
          <a:stretch>
            <a:fillRect/>
          </a:stretch>
        </p:blipFill>
        <p:spPr>
          <a:xfrm>
            <a:off x="7599107" y="3800167"/>
            <a:ext cx="1474808" cy="681540"/>
          </a:xfrm>
          <a:prstGeom prst="rect">
            <a:avLst/>
          </a:prstGeom>
          <a:solidFill>
            <a:schemeClr val="bg1"/>
          </a:solidFill>
        </p:spPr>
      </p:pic>
    </p:spTree>
    <p:extLst>
      <p:ext uri="{BB962C8B-B14F-4D97-AF65-F5344CB8AC3E}">
        <p14:creationId xmlns:p14="http://schemas.microsoft.com/office/powerpoint/2010/main" val="3630059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494784" cy="769620"/>
          </a:xfrm>
        </p:spPr>
        <p:txBody>
          <a:bodyPr>
            <a:noAutofit/>
          </a:bodyPr>
          <a:lstStyle/>
          <a:p>
            <a:r>
              <a:rPr lang="en-US" sz="2400" dirty="0"/>
              <a:t>DAA effectiveness in England: high response rates in GT 3 HCV infection regardless of degree of fibrosis, but RBV improves response in cirrhosis</a:t>
            </a:r>
            <a:endParaRPr lang="en-GB" sz="24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1"/>
            <a:ext cx="10025871" cy="376990"/>
          </a:xfrm>
        </p:spPr>
        <p:txBody>
          <a:bodyPr/>
          <a:lstStyle/>
          <a:p>
            <a:pPr>
              <a:spcAft>
                <a:spcPts val="0"/>
              </a:spcAft>
            </a:pPr>
            <a:r>
              <a:rPr lang="en-GB" dirty="0"/>
              <a:t>*Chi square or Fisher’s exact test;</a:t>
            </a:r>
            <a:br>
              <a:rPr lang="en-GB" dirty="0"/>
            </a:br>
            <a:r>
              <a:rPr lang="en-US" baseline="30000" dirty="0"/>
              <a:t>†</a:t>
            </a:r>
            <a:r>
              <a:rPr lang="en-US" dirty="0"/>
              <a:t>SVR12 in patients in PP population: fibrosis 96.1% (95% CI 95.6% to 96.6%),</a:t>
            </a:r>
            <a:br>
              <a:rPr lang="en-US" dirty="0"/>
            </a:br>
            <a:r>
              <a:rPr lang="en-US" dirty="0"/>
              <a:t>CC 94.2% (95% CI 93.5% to 94.9%), or DC 90.0% (95% CI 87.2% to 92.4%)</a:t>
            </a:r>
            <a:endParaRPr lang="en-GB" dirty="0"/>
          </a:p>
          <a:p>
            <a:pPr>
              <a:spcAft>
                <a:spcPts val="0"/>
              </a:spcAft>
            </a:pPr>
            <a:r>
              <a:rPr lang="en-GB" dirty="0"/>
              <a:t>Drysdale K, et al. ILC 2019; </a:t>
            </a:r>
            <a:r>
              <a:rPr lang="en-GB" dirty="0">
                <a:solidFill>
                  <a:srgbClr val="000000"/>
                </a:solidFill>
              </a:rPr>
              <a:t>LB-08</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2" y="1340769"/>
            <a:ext cx="3805238" cy="481978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a:defRPr/>
            </a:pPr>
            <a:r>
              <a:rPr lang="en-US" dirty="0">
                <a:solidFill>
                  <a:sysClr val="windowText" lastClr="000000"/>
                </a:solidFill>
              </a:rPr>
              <a:t>An estimated 100,000 people in England have chronic HCV infection</a:t>
            </a:r>
          </a:p>
          <a:p>
            <a:pPr>
              <a:defRPr/>
            </a:pPr>
            <a:r>
              <a:rPr lang="en-US" dirty="0">
                <a:solidFill>
                  <a:sysClr val="windowText" lastClr="000000"/>
                </a:solidFill>
              </a:rPr>
              <a:t>Choice of DAAs is mandated centrally</a:t>
            </a:r>
          </a:p>
          <a:p>
            <a:pPr lvl="1">
              <a:defRPr/>
            </a:pPr>
            <a:r>
              <a:rPr lang="en-US" dirty="0">
                <a:solidFill>
                  <a:sysClr val="windowText" lastClr="000000"/>
                </a:solidFill>
              </a:rPr>
              <a:t>Allows comparison of regimens without confounding by clinician choice</a:t>
            </a:r>
          </a:p>
          <a:p>
            <a:pPr lvl="1">
              <a:defRPr/>
            </a:pPr>
            <a:r>
              <a:rPr lang="en-US" dirty="0">
                <a:solidFill>
                  <a:sysClr val="windowText" lastClr="000000"/>
                </a:solidFill>
              </a:rPr>
              <a:t>Mandatory national registry monitors therapy</a:t>
            </a:r>
          </a:p>
          <a:p>
            <a:pPr>
              <a:defRPr/>
            </a:pPr>
            <a:r>
              <a:rPr lang="en-US" b="1" dirty="0">
                <a:solidFill>
                  <a:sysClr val="windowText" lastClr="000000"/>
                </a:solidFill>
              </a:rPr>
              <a:t>Aim</a:t>
            </a:r>
            <a:r>
              <a:rPr lang="en-US" dirty="0">
                <a:solidFill>
                  <a:sysClr val="windowText" lastClr="000000"/>
                </a:solidFill>
              </a:rPr>
              <a:t>: To examine the SVR12 rate achieved by different regimens</a:t>
            </a:r>
            <a:endParaRPr lang="en-GB" dirty="0">
              <a:solidFill>
                <a:sysClr val="windowText" lastClr="000000"/>
              </a:solidFill>
            </a:endParaRP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B7E57A59-C571-4EB5-826E-F1CFB169BF21}"/>
              </a:ext>
            </a:extLst>
          </p:cNvPr>
          <p:cNvCxnSpPr>
            <a:cxnSpLocks/>
          </p:cNvCxnSpPr>
          <p:nvPr/>
        </p:nvCxnSpPr>
        <p:spPr>
          <a:xfrm flipV="1">
            <a:off x="4193371" y="1408995"/>
            <a:ext cx="0" cy="4810125"/>
          </a:xfrm>
          <a:prstGeom prst="line">
            <a:avLst/>
          </a:prstGeom>
          <a:noFill/>
          <a:ln w="9525" cap="flat" cmpd="sng" algn="ctr">
            <a:solidFill>
              <a:srgbClr val="1D498B">
                <a:shade val="95000"/>
                <a:satMod val="105000"/>
              </a:srgbClr>
            </a:solidFill>
            <a:prstDash val="solid"/>
          </a:ln>
          <a:effectLst/>
        </p:spPr>
      </p:cxnSp>
      <p:grpSp>
        <p:nvGrpSpPr>
          <p:cNvPr id="6" name="Group 5">
            <a:extLst>
              <a:ext uri="{FF2B5EF4-FFF2-40B4-BE49-F238E27FC236}">
                <a16:creationId xmlns:a16="http://schemas.microsoft.com/office/drawing/2014/main" id="{E2577D34-BBD7-40D6-9868-2EBDCEE7B03F}"/>
              </a:ext>
            </a:extLst>
          </p:cNvPr>
          <p:cNvGrpSpPr/>
          <p:nvPr/>
        </p:nvGrpSpPr>
        <p:grpSpPr>
          <a:xfrm>
            <a:off x="4185557" y="1340769"/>
            <a:ext cx="2717777" cy="4933279"/>
            <a:chOff x="4318000" y="1340769"/>
            <a:chExt cx="2717777" cy="4933279"/>
          </a:xfrm>
        </p:grpSpPr>
        <p:sp>
          <p:nvSpPr>
            <p:cNvPr id="16" name="Content Placeholder 1">
              <a:extLst>
                <a:ext uri="{FF2B5EF4-FFF2-40B4-BE49-F238E27FC236}">
                  <a16:creationId xmlns:a16="http://schemas.microsoft.com/office/drawing/2014/main" id="{B7C0C39A-4EF2-4CB3-80CD-398F9041BAA7}"/>
                </a:ext>
              </a:extLst>
            </p:cNvPr>
            <p:cNvSpPr txBox="1">
              <a:spLocks/>
            </p:cNvSpPr>
            <p:nvPr/>
          </p:nvSpPr>
          <p:spPr>
            <a:xfrm>
              <a:off x="4318000" y="1340769"/>
              <a:ext cx="1879597"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lang="en-GB" sz="1400" dirty="0"/>
            </a:p>
          </p:txBody>
        </p:sp>
        <p:sp>
          <p:nvSpPr>
            <p:cNvPr id="2" name="Rectangle 1">
              <a:extLst>
                <a:ext uri="{FF2B5EF4-FFF2-40B4-BE49-F238E27FC236}">
                  <a16:creationId xmlns:a16="http://schemas.microsoft.com/office/drawing/2014/main" id="{C498BD1B-88C5-4F41-8F8A-783F7B34FF20}"/>
                </a:ext>
              </a:extLst>
            </p:cNvPr>
            <p:cNvSpPr/>
            <p:nvPr/>
          </p:nvSpPr>
          <p:spPr>
            <a:xfrm>
              <a:off x="4487061" y="1817080"/>
              <a:ext cx="2527296" cy="1026584"/>
            </a:xfrm>
            <a:prstGeom prst="rect">
              <a:avLst/>
            </a:prstGeom>
            <a:solidFill>
              <a:schemeClr val="accent4">
                <a:lumMod val="40000"/>
                <a:lumOff val="6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Jan 2019</a:t>
              </a:r>
            </a:p>
            <a:p>
              <a:pPr algn="ctr"/>
              <a:r>
                <a:rPr lang="en-GB" dirty="0">
                  <a:solidFill>
                    <a:schemeClr val="tx1"/>
                  </a:solidFill>
                </a:rPr>
                <a:t>anonymized data </a:t>
              </a:r>
              <a:r>
                <a:rPr lang="en-GB" dirty="0" err="1">
                  <a:solidFill>
                    <a:schemeClr val="tx1"/>
                  </a:solidFill>
                </a:rPr>
                <a:t>analyzed</a:t>
              </a:r>
              <a:r>
                <a:rPr lang="en-GB" dirty="0">
                  <a:solidFill>
                    <a:schemeClr val="tx1"/>
                  </a:solidFill>
                </a:rPr>
                <a:t> with Stata 15</a:t>
              </a:r>
              <a:endParaRPr lang="en-US" dirty="0">
                <a:solidFill>
                  <a:schemeClr val="tx1"/>
                </a:solidFill>
              </a:endParaRPr>
            </a:p>
          </p:txBody>
        </p:sp>
        <p:sp>
          <p:nvSpPr>
            <p:cNvPr id="9" name="Rectangle 8">
              <a:extLst>
                <a:ext uri="{FF2B5EF4-FFF2-40B4-BE49-F238E27FC236}">
                  <a16:creationId xmlns:a16="http://schemas.microsoft.com/office/drawing/2014/main" id="{869A39E2-3F6F-46CD-A5D4-729285C57A21}"/>
                </a:ext>
              </a:extLst>
            </p:cNvPr>
            <p:cNvSpPr/>
            <p:nvPr/>
          </p:nvSpPr>
          <p:spPr>
            <a:xfrm>
              <a:off x="4487066" y="4365276"/>
              <a:ext cx="2527287" cy="1122194"/>
            </a:xfrm>
            <a:prstGeom prst="rect">
              <a:avLst/>
            </a:prstGeom>
            <a:solidFill>
              <a:schemeClr val="accent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PP analyses assessed proportions with a valid outcome achieving SVR</a:t>
              </a:r>
              <a:endParaRPr lang="en-US" dirty="0">
                <a:solidFill>
                  <a:schemeClr val="tx1"/>
                </a:solidFill>
              </a:endParaRPr>
            </a:p>
          </p:txBody>
        </p:sp>
        <p:sp>
          <p:nvSpPr>
            <p:cNvPr id="10" name="Rectangle 9">
              <a:extLst>
                <a:ext uri="{FF2B5EF4-FFF2-40B4-BE49-F238E27FC236}">
                  <a16:creationId xmlns:a16="http://schemas.microsoft.com/office/drawing/2014/main" id="{8785291D-1788-4743-ACB1-50F6D81560FF}"/>
                </a:ext>
              </a:extLst>
            </p:cNvPr>
            <p:cNvSpPr/>
            <p:nvPr/>
          </p:nvSpPr>
          <p:spPr>
            <a:xfrm>
              <a:off x="4487068" y="3043373"/>
              <a:ext cx="2527282" cy="1122194"/>
            </a:xfrm>
            <a:prstGeom prst="rect">
              <a:avLst/>
            </a:prstGeom>
            <a:solidFill>
              <a:schemeClr val="tx2"/>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2"/>
                  </a:solidFill>
                </a:rPr>
                <a:t>Null hypothesis</a:t>
              </a:r>
            </a:p>
            <a:p>
              <a:pPr algn="ctr"/>
              <a:r>
                <a:rPr lang="en-US" dirty="0">
                  <a:solidFill>
                    <a:schemeClr val="bg2"/>
                  </a:solidFill>
                </a:rPr>
                <a:t>no difference in SVR with different DAAs</a:t>
              </a:r>
            </a:p>
          </p:txBody>
        </p:sp>
        <p:sp>
          <p:nvSpPr>
            <p:cNvPr id="3" name="TextBox 2">
              <a:extLst>
                <a:ext uri="{FF2B5EF4-FFF2-40B4-BE49-F238E27FC236}">
                  <a16:creationId xmlns:a16="http://schemas.microsoft.com/office/drawing/2014/main" id="{E234445B-6C85-4973-BCE5-30941CD63B2E}"/>
                </a:ext>
              </a:extLst>
            </p:cNvPr>
            <p:cNvSpPr txBox="1"/>
            <p:nvPr/>
          </p:nvSpPr>
          <p:spPr>
            <a:xfrm>
              <a:off x="4508499" y="5627717"/>
              <a:ext cx="2527278" cy="646331"/>
            </a:xfrm>
            <a:prstGeom prst="rect">
              <a:avLst/>
            </a:prstGeom>
            <a:noFill/>
          </p:spPr>
          <p:txBody>
            <a:bodyPr wrap="square" rtlCol="0">
              <a:spAutoFit/>
            </a:bodyPr>
            <a:lstStyle/>
            <a:p>
              <a:r>
                <a:rPr lang="en-GB" dirty="0"/>
                <a:t>P&lt;0.05 taken as the level of significance*</a:t>
              </a:r>
              <a:endParaRPr lang="en-US" dirty="0"/>
            </a:p>
          </p:txBody>
        </p:sp>
      </p:grpSp>
      <p:sp>
        <p:nvSpPr>
          <p:cNvPr id="15" name="Content Placeholder 1">
            <a:extLst>
              <a:ext uri="{FF2B5EF4-FFF2-40B4-BE49-F238E27FC236}">
                <a16:creationId xmlns:a16="http://schemas.microsoft.com/office/drawing/2014/main" id="{52789931-F5DC-4AE8-854D-2DA3893F1FFA}"/>
              </a:ext>
            </a:extLst>
          </p:cNvPr>
          <p:cNvSpPr txBox="1">
            <a:spLocks/>
          </p:cNvSpPr>
          <p:nvPr/>
        </p:nvSpPr>
        <p:spPr>
          <a:xfrm>
            <a:off x="7043735" y="1340769"/>
            <a:ext cx="4916031" cy="4825937"/>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a:t>
            </a:r>
            <a:r>
              <a:rPr lang="en-US" b="1" dirty="0">
                <a:solidFill>
                  <a:srgbClr val="FFFFFF"/>
                </a:solidFill>
                <a:highlight>
                  <a:srgbClr val="004A86"/>
                </a:highlight>
                <a:latin typeface="Arial" panose="020B0604020202020204" pitchFamily="34" charset="0"/>
                <a:cs typeface="Arial" panose="020B0604020202020204" pitchFamily="34" charset="0"/>
              </a:rPr>
              <a:t>RESULTS</a:t>
            </a: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a:t>
            </a:r>
            <a:endParaRPr lang="en-GB" b="1" dirty="0"/>
          </a:p>
          <a:p>
            <a:r>
              <a:rPr lang="en-US" dirty="0"/>
              <a:t>37,693 people with HCV in registry</a:t>
            </a:r>
          </a:p>
          <a:p>
            <a:pPr lvl="1"/>
            <a:r>
              <a:rPr lang="en-US" dirty="0"/>
              <a:t>16,756 DAA-treated adults due a</a:t>
            </a:r>
            <a:br>
              <a:rPr lang="en-US" dirty="0"/>
            </a:br>
            <a:r>
              <a:rPr lang="en-US" dirty="0"/>
              <a:t>12-week post-treatment outcome</a:t>
            </a:r>
            <a:br>
              <a:rPr lang="en-US" dirty="0"/>
            </a:br>
            <a:r>
              <a:rPr lang="en-US" dirty="0"/>
              <a:t>8 weeks before data extraction</a:t>
            </a:r>
          </a:p>
          <a:p>
            <a:r>
              <a:rPr lang="en-US" dirty="0"/>
              <a:t>14,603 subjects had a PP outcome</a:t>
            </a:r>
          </a:p>
          <a:p>
            <a:pPr lvl="1"/>
            <a:r>
              <a:rPr lang="en-US" dirty="0"/>
              <a:t>13,959 achieved SVR12</a:t>
            </a:r>
          </a:p>
          <a:p>
            <a:pPr lvl="2"/>
            <a:r>
              <a:rPr lang="en-US" dirty="0"/>
              <a:t>95.6% (95% CI 95.2% to 95.9%)</a:t>
            </a:r>
          </a:p>
          <a:p>
            <a:pPr lvl="1"/>
            <a:r>
              <a:rPr lang="en-US" dirty="0"/>
              <a:t>SVR12 was significantly higher in patients with fibrosis than cirrhosis</a:t>
            </a:r>
            <a:r>
              <a:rPr lang="en-US" baseline="30000" dirty="0"/>
              <a:t>†</a:t>
            </a:r>
          </a:p>
          <a:p>
            <a:pPr lvl="2"/>
            <a:r>
              <a:rPr lang="en-US" dirty="0"/>
              <a:t>SVR with fibrosis, 96.1%</a:t>
            </a:r>
          </a:p>
          <a:p>
            <a:pPr lvl="2"/>
            <a:r>
              <a:rPr lang="en-US" dirty="0"/>
              <a:t>SVR with CC, 94.2%</a:t>
            </a:r>
          </a:p>
          <a:p>
            <a:pPr lvl="2"/>
            <a:r>
              <a:rPr lang="en-US" dirty="0"/>
              <a:t>SVR with DC, 90.0%</a:t>
            </a:r>
          </a:p>
          <a:p>
            <a:r>
              <a:rPr lang="en-US" dirty="0"/>
              <a:t>Further analyses were focused </a:t>
            </a:r>
            <a:br>
              <a:rPr lang="en-US" dirty="0"/>
            </a:br>
            <a:r>
              <a:rPr lang="en-US" dirty="0"/>
              <a:t>on GT 3	</a:t>
            </a:r>
            <a:endParaRPr lang="en-GB" b="1" dirty="0"/>
          </a:p>
        </p:txBody>
      </p:sp>
      <p:cxnSp>
        <p:nvCxnSpPr>
          <p:cNvPr id="17" name="Straight Connector 16">
            <a:extLst>
              <a:ext uri="{FF2B5EF4-FFF2-40B4-BE49-F238E27FC236}">
                <a16:creationId xmlns:a16="http://schemas.microsoft.com/office/drawing/2014/main" id="{EC101599-E782-4F60-B373-CBC6AA553BC1}"/>
              </a:ext>
            </a:extLst>
          </p:cNvPr>
          <p:cNvCxnSpPr>
            <a:cxnSpLocks/>
          </p:cNvCxnSpPr>
          <p:nvPr/>
        </p:nvCxnSpPr>
        <p:spPr>
          <a:xfrm flipV="1">
            <a:off x="7043170" y="1408995"/>
            <a:ext cx="0" cy="4810125"/>
          </a:xfrm>
          <a:prstGeom prst="line">
            <a:avLst/>
          </a:prstGeom>
          <a:noFill/>
          <a:ln w="9525" cap="flat" cmpd="sng" algn="ctr">
            <a:solidFill>
              <a:srgbClr val="1D498B">
                <a:shade val="95000"/>
                <a:satMod val="105000"/>
              </a:srgbClr>
            </a:solidFill>
            <a:prstDash val="solid"/>
          </a:ln>
          <a:effectLst/>
        </p:spPr>
      </p:cxnSp>
    </p:spTree>
    <p:extLst>
      <p:ext uri="{BB962C8B-B14F-4D97-AF65-F5344CB8AC3E}">
        <p14:creationId xmlns:p14="http://schemas.microsoft.com/office/powerpoint/2010/main" val="416032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400" dirty="0"/>
              <a:t>DAA effectiveness in England: high response rates in GT3 HCV infection regardless of degree of fibrosis, but RBV improves response in cirrhosis</a:t>
            </a:r>
            <a:endParaRPr lang="en-GB" sz="24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*vs SOF/VEL + RBV (12 weeks); </a:t>
            </a:r>
            <a:r>
              <a:rPr lang="en-US" baseline="30000" dirty="0"/>
              <a:t>†</a:t>
            </a:r>
            <a:r>
              <a:rPr lang="en-GB" dirty="0"/>
              <a:t>vs all other regimens.</a:t>
            </a:r>
          </a:p>
          <a:p>
            <a:r>
              <a:rPr lang="en-GB" dirty="0"/>
              <a:t>Drysdale K, et al. ILC 2019; </a:t>
            </a:r>
            <a:r>
              <a:rPr lang="en-GB" dirty="0">
                <a:solidFill>
                  <a:srgbClr val="000000"/>
                </a:solidFill>
              </a:rPr>
              <a:t>LB-08</a:t>
            </a:r>
          </a:p>
        </p:txBody>
      </p:sp>
      <p:cxnSp>
        <p:nvCxnSpPr>
          <p:cNvPr id="15" name="Straight Connector 14">
            <a:extLst>
              <a:ext uri="{FF2B5EF4-FFF2-40B4-BE49-F238E27FC236}">
                <a16:creationId xmlns:a16="http://schemas.microsoft.com/office/drawing/2014/main" id="{8B46EBAE-8912-4635-8789-13F2E21A864F}"/>
              </a:ext>
            </a:extLst>
          </p:cNvPr>
          <p:cNvCxnSpPr>
            <a:cxnSpLocks/>
          </p:cNvCxnSpPr>
          <p:nvPr/>
        </p:nvCxnSpPr>
        <p:spPr>
          <a:xfrm flipH="1">
            <a:off x="547021" y="5145775"/>
            <a:ext cx="10982325"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423863" y="5264031"/>
            <a:ext cx="10368184" cy="101566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b="1" dirty="0">
                <a:solidFill>
                  <a:srgbClr val="FFFFFF"/>
                </a:solidFill>
                <a:highlight>
                  <a:srgbClr val="004A86"/>
                </a:highlight>
                <a:cs typeface="Arial" panose="020B0604020202020204" pitchFamily="34" charset="0"/>
              </a:rPr>
              <a:t> CONCLUSIONS </a:t>
            </a:r>
            <a:r>
              <a:rPr lang="en-GB" dirty="0"/>
              <a:t> In the large, non-selective English HCV treatment registry SVR12 rates with SOF/VEL + RBV were higher vs SOF/VEL or SOF + DCV + RBV in subjects with GT3 HCV and compensated cirrhosis. No other </a:t>
            </a:r>
            <a:r>
              <a:rPr lang="en-GB" dirty="0" err="1"/>
              <a:t>statsisignificant</a:t>
            </a:r>
            <a:r>
              <a:rPr lang="en-GB" dirty="0"/>
              <a:t> differences </a:t>
            </a:r>
            <a:r>
              <a:rPr lang="en-GB"/>
              <a:t>were found.  </a:t>
            </a:r>
            <a:endParaRPr lang="en-GB" dirty="0"/>
          </a:p>
        </p:txBody>
      </p:sp>
      <p:sp>
        <p:nvSpPr>
          <p:cNvPr id="9" name="Content Placeholder 1">
            <a:extLst>
              <a:ext uri="{FF2B5EF4-FFF2-40B4-BE49-F238E27FC236}">
                <a16:creationId xmlns:a16="http://schemas.microsoft.com/office/drawing/2014/main" id="{0DA39AFD-2432-498C-A43F-86E36D316C19}"/>
              </a:ext>
            </a:extLst>
          </p:cNvPr>
          <p:cNvSpPr txBox="1">
            <a:spLocks/>
          </p:cNvSpPr>
          <p:nvPr/>
        </p:nvSpPr>
        <p:spPr>
          <a:xfrm>
            <a:off x="423862" y="1340769"/>
            <a:ext cx="10665052"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a:t>
            </a:r>
            <a:r>
              <a:rPr lang="en-US" b="1" dirty="0">
                <a:solidFill>
                  <a:srgbClr val="FFFFFF"/>
                </a:solidFill>
                <a:highlight>
                  <a:srgbClr val="004A86"/>
                </a:highlight>
                <a:latin typeface="Arial" panose="020B0604020202020204" pitchFamily="34" charset="0"/>
                <a:cs typeface="Arial" panose="020B0604020202020204" pitchFamily="34" charset="0"/>
              </a:rPr>
              <a:t>RESULTS (Cont.)</a:t>
            </a: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a:t>
            </a:r>
          </a:p>
        </p:txBody>
      </p:sp>
      <p:graphicFrame>
        <p:nvGraphicFramePr>
          <p:cNvPr id="2" name="Table 1">
            <a:extLst>
              <a:ext uri="{FF2B5EF4-FFF2-40B4-BE49-F238E27FC236}">
                <a16:creationId xmlns:a16="http://schemas.microsoft.com/office/drawing/2014/main" id="{6B696FD5-691F-4EF6-A4FF-7697B6C91BE1}"/>
              </a:ext>
            </a:extLst>
          </p:cNvPr>
          <p:cNvGraphicFramePr>
            <a:graphicFrameLocks noGrp="1"/>
          </p:cNvGraphicFramePr>
          <p:nvPr>
            <p:extLst/>
          </p:nvPr>
        </p:nvGraphicFramePr>
        <p:xfrm>
          <a:off x="430664" y="1860538"/>
          <a:ext cx="11098682" cy="3188850"/>
        </p:xfrm>
        <a:graphic>
          <a:graphicData uri="http://schemas.openxmlformats.org/drawingml/2006/table">
            <a:tbl>
              <a:tblPr firstRow="1" bandRow="1">
                <a:tableStyleId>{5C22544A-7EE6-4342-B048-85BDC9FD1C3A}</a:tableStyleId>
              </a:tblPr>
              <a:tblGrid>
                <a:gridCol w="5220000">
                  <a:extLst>
                    <a:ext uri="{9D8B030D-6E8A-4147-A177-3AD203B41FA5}">
                      <a16:colId xmlns:a16="http://schemas.microsoft.com/office/drawing/2014/main" val="4033492654"/>
                    </a:ext>
                  </a:extLst>
                </a:gridCol>
                <a:gridCol w="658682">
                  <a:extLst>
                    <a:ext uri="{9D8B030D-6E8A-4147-A177-3AD203B41FA5}">
                      <a16:colId xmlns:a16="http://schemas.microsoft.com/office/drawing/2014/main" val="1614503617"/>
                    </a:ext>
                  </a:extLst>
                </a:gridCol>
                <a:gridCol w="2952000">
                  <a:extLst>
                    <a:ext uri="{9D8B030D-6E8A-4147-A177-3AD203B41FA5}">
                      <a16:colId xmlns:a16="http://schemas.microsoft.com/office/drawing/2014/main" val="1997801361"/>
                    </a:ext>
                  </a:extLst>
                </a:gridCol>
                <a:gridCol w="2268000">
                  <a:extLst>
                    <a:ext uri="{9D8B030D-6E8A-4147-A177-3AD203B41FA5}">
                      <a16:colId xmlns:a16="http://schemas.microsoft.com/office/drawing/2014/main" val="3008614700"/>
                    </a:ext>
                  </a:extLst>
                </a:gridCol>
              </a:tblGrid>
              <a:tr h="329259">
                <a:tc>
                  <a:txBody>
                    <a:bodyPr/>
                    <a:lstStyle/>
                    <a:p>
                      <a:r>
                        <a:rPr lang="en-GB" b="0" dirty="0"/>
                        <a:t>Regimen</a:t>
                      </a:r>
                      <a:endParaRPr lang="en-US" b="0" dirty="0"/>
                    </a:p>
                  </a:txBody>
                  <a:tcPr marL="72000" marR="72000" marT="36000" marB="36000" anchor="ctr">
                    <a:solidFill>
                      <a:schemeClr val="tx2"/>
                    </a:solidFill>
                  </a:tcPr>
                </a:tc>
                <a:tc>
                  <a:txBody>
                    <a:bodyPr/>
                    <a:lstStyle/>
                    <a:p>
                      <a:pPr algn="ctr"/>
                      <a:r>
                        <a:rPr lang="en-GB" b="0" dirty="0"/>
                        <a:t>n</a:t>
                      </a:r>
                      <a:endParaRPr lang="en-US" b="0" dirty="0"/>
                    </a:p>
                  </a:txBody>
                  <a:tcPr marL="72000" marR="72000" marT="36000" marB="36000" anchor="ctr">
                    <a:solidFill>
                      <a:schemeClr val="tx2"/>
                    </a:solidFill>
                  </a:tcPr>
                </a:tc>
                <a:tc>
                  <a:txBody>
                    <a:bodyPr/>
                    <a:lstStyle/>
                    <a:p>
                      <a:r>
                        <a:rPr lang="en-GB" b="0" dirty="0"/>
                        <a:t>SVR12, % (95% CI)</a:t>
                      </a:r>
                      <a:endParaRPr lang="en-US" b="0" dirty="0"/>
                    </a:p>
                  </a:txBody>
                  <a:tcPr marL="72000" marR="72000" marT="36000" marB="36000" anchor="ctr">
                    <a:solidFill>
                      <a:schemeClr val="tx2"/>
                    </a:solidFill>
                  </a:tcPr>
                </a:tc>
                <a:tc>
                  <a:txBody>
                    <a:bodyPr/>
                    <a:lstStyle/>
                    <a:p>
                      <a:r>
                        <a:rPr lang="en-GB" b="0" dirty="0"/>
                        <a:t>P value</a:t>
                      </a:r>
                      <a:endParaRPr lang="en-US" b="0" dirty="0"/>
                    </a:p>
                  </a:txBody>
                  <a:tcPr marL="72000" marR="72000" marT="36000" marB="36000" anchor="ctr">
                    <a:solidFill>
                      <a:schemeClr val="tx2"/>
                    </a:solidFill>
                  </a:tcPr>
                </a:tc>
                <a:extLst>
                  <a:ext uri="{0D108BD9-81ED-4DB2-BD59-A6C34878D82A}">
                    <a16:rowId xmlns:a16="http://schemas.microsoft.com/office/drawing/2014/main" val="1160336343"/>
                  </a:ext>
                </a:extLst>
              </a:tr>
              <a:tr h="21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a:solidFill>
                            <a:schemeClr val="bg2"/>
                          </a:solidFill>
                          <a:latin typeface="+mn-lt"/>
                          <a:ea typeface="+mn-ea"/>
                          <a:cs typeface="+mn-cs"/>
                        </a:rPr>
                        <a:t>Comparison 1 (SVR12 in </a:t>
                      </a:r>
                      <a:r>
                        <a:rPr lang="en-US" sz="1800" b="0" i="0" u="none" strike="noStrike" kern="1200" baseline="0" dirty="0">
                          <a:solidFill>
                            <a:schemeClr val="bg2"/>
                          </a:solidFill>
                          <a:latin typeface="+mn-lt"/>
                          <a:ea typeface="+mn-ea"/>
                          <a:cs typeface="+mn-cs"/>
                        </a:rPr>
                        <a:t>GT 3 patients with moderate fibrosis)</a:t>
                      </a:r>
                    </a:p>
                  </a:txBody>
                  <a:tcPr marL="72000" marR="72000" marT="36000" marB="36000" anchor="ctr">
                    <a:solidFill>
                      <a:schemeClr val="bg1">
                        <a:lumMod val="50000"/>
                      </a:schemeClr>
                    </a:solidFill>
                  </a:tcPr>
                </a:tc>
                <a:tc hMerge="1">
                  <a:txBody>
                    <a:bodyPr/>
                    <a:lstStyle/>
                    <a:p>
                      <a:endParaRPr lang="en-US" dirty="0"/>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a:solidFill>
                          <a:schemeClr val="bg2"/>
                        </a:solidFill>
                        <a:latin typeface="+mn-lt"/>
                        <a:ea typeface="+mn-ea"/>
                        <a:cs typeface="+mn-cs"/>
                      </a:endParaRPr>
                    </a:p>
                  </a:txBody>
                  <a:tcPr anchor="ctr">
                    <a:solidFill>
                      <a:schemeClr val="bg1">
                        <a:lumMod val="50000"/>
                      </a:schemeClr>
                    </a:solidFill>
                  </a:tcPr>
                </a:tc>
                <a:extLst>
                  <a:ext uri="{0D108BD9-81ED-4DB2-BD59-A6C34878D82A}">
                    <a16:rowId xmlns:a16="http://schemas.microsoft.com/office/drawing/2014/main" val="720414958"/>
                  </a:ext>
                </a:extLst>
              </a:tr>
              <a:tr h="382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GLE/PIB (8 weeks) </a:t>
                      </a:r>
                    </a:p>
                  </a:txBody>
                  <a:tcPr marL="72000" marR="72000" marT="36000" marB="36000" anchor="ctr">
                    <a:solidFill>
                      <a:schemeClr val="bg1">
                        <a:lumMod val="85000"/>
                      </a:schemeClr>
                    </a:solidFill>
                  </a:tcPr>
                </a:tc>
                <a:tc>
                  <a:txBody>
                    <a:bodyPr/>
                    <a:lstStyle/>
                    <a:p>
                      <a:pPr algn="ctr"/>
                      <a:r>
                        <a:rPr lang="en-GB" b="0" dirty="0"/>
                        <a:t>92</a:t>
                      </a:r>
                      <a:endParaRPr lang="en-US" b="0" dirty="0"/>
                    </a:p>
                  </a:txBody>
                  <a:tcPr marL="72000" marR="72000" marT="36000" marB="36000" anchor="ctr">
                    <a:solidFill>
                      <a:schemeClr val="bg1">
                        <a:lumMod val="85000"/>
                      </a:schemeClr>
                    </a:solidFill>
                  </a:tcPr>
                </a:tc>
                <a:tc>
                  <a:txBody>
                    <a:bodyPr/>
                    <a:lstStyle/>
                    <a:p>
                      <a:r>
                        <a:rPr lang="pl-PL" b="0" dirty="0"/>
                        <a:t>96.6 </a:t>
                      </a:r>
                      <a:r>
                        <a:rPr lang="en-GB" b="0" dirty="0"/>
                        <a:t>(</a:t>
                      </a:r>
                      <a:r>
                        <a:rPr lang="pl-PL" b="0" dirty="0"/>
                        <a:t>90.0</a:t>
                      </a:r>
                      <a:r>
                        <a:rPr lang="pl-PL" b="0" dirty="0">
                          <a:sym typeface="Symbol" panose="05050102010706020507" pitchFamily="18" charset="2"/>
                        </a:rPr>
                        <a:t></a:t>
                      </a:r>
                      <a:r>
                        <a:rPr lang="pl-PL" b="0" dirty="0"/>
                        <a:t>98.9</a:t>
                      </a:r>
                      <a:r>
                        <a:rPr lang="en-GB" b="0" dirty="0"/>
                        <a:t>)</a:t>
                      </a:r>
                      <a:endParaRPr lang="en-US" b="0" dirty="0"/>
                    </a:p>
                  </a:txBody>
                  <a:tcPr marL="72000" marR="72000" marT="36000" marB="36000" anchor="ctr">
                    <a:solidFill>
                      <a:schemeClr val="bg1">
                        <a:lumMod val="85000"/>
                      </a:schemeClr>
                    </a:solidFill>
                  </a:tcPr>
                </a:tc>
                <a:tc rowSpan="2">
                  <a:txBody>
                    <a:bodyPr/>
                    <a:lstStyle/>
                    <a:p>
                      <a:r>
                        <a:rPr lang="en-GB" b="0" dirty="0"/>
                        <a:t>0.793</a:t>
                      </a:r>
                      <a:endParaRPr lang="en-US" b="0" dirty="0"/>
                    </a:p>
                  </a:txBody>
                  <a:tcPr marL="72000" marR="72000" marT="36000" marB="36000" anchor="ctr">
                    <a:solidFill>
                      <a:schemeClr val="bg1">
                        <a:lumMod val="85000"/>
                      </a:schemeClr>
                    </a:solidFill>
                  </a:tcPr>
                </a:tc>
                <a:extLst>
                  <a:ext uri="{0D108BD9-81ED-4DB2-BD59-A6C34878D82A}">
                    <a16:rowId xmlns:a16="http://schemas.microsoft.com/office/drawing/2014/main" val="3545373436"/>
                  </a:ext>
                </a:extLst>
              </a:tr>
              <a:tr h="382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SOF/VEL (12 weeks)</a:t>
                      </a:r>
                    </a:p>
                  </a:txBody>
                  <a:tcPr marL="72000" marR="72000" marT="36000" marB="36000" anchor="ctr">
                    <a:solidFill>
                      <a:schemeClr val="bg1">
                        <a:lumMod val="85000"/>
                      </a:schemeClr>
                    </a:solidFill>
                  </a:tcPr>
                </a:tc>
                <a:tc>
                  <a:txBody>
                    <a:bodyPr/>
                    <a:lstStyle/>
                    <a:p>
                      <a:pPr algn="ctr"/>
                      <a:r>
                        <a:rPr lang="en-GB" b="0" dirty="0"/>
                        <a:t>214</a:t>
                      </a:r>
                      <a:endParaRPr lang="en-US" b="0" dirty="0"/>
                    </a:p>
                  </a:txBody>
                  <a:tcPr marL="72000" marR="72000" marT="36000" marB="36000" anchor="ctr">
                    <a:solidFill>
                      <a:schemeClr val="bg1">
                        <a:lumMod val="85000"/>
                      </a:schemeClr>
                    </a:solidFill>
                  </a:tcPr>
                </a:tc>
                <a:tc>
                  <a:txBody>
                    <a:bodyPr/>
                    <a:lstStyle/>
                    <a:p>
                      <a:r>
                        <a:rPr lang="pl-PL" sz="1800" b="0" i="0" u="none" strike="noStrike" kern="1200" baseline="0" dirty="0">
                          <a:solidFill>
                            <a:schemeClr val="dk1"/>
                          </a:solidFill>
                          <a:latin typeface="+mn-lt"/>
                          <a:ea typeface="+mn-ea"/>
                          <a:cs typeface="+mn-cs"/>
                        </a:rPr>
                        <a:t>97.1 </a:t>
                      </a:r>
                      <a:r>
                        <a:rPr lang="en-GB" sz="1800" b="0" i="0" u="none" strike="noStrike" kern="1200" baseline="0" dirty="0">
                          <a:solidFill>
                            <a:schemeClr val="dk1"/>
                          </a:solidFill>
                          <a:latin typeface="+mn-lt"/>
                          <a:ea typeface="+mn-ea"/>
                          <a:cs typeface="+mn-cs"/>
                        </a:rPr>
                        <a:t>(</a:t>
                      </a:r>
                      <a:r>
                        <a:rPr lang="pl-PL" sz="1800" b="0" i="0" u="none" strike="noStrike" kern="1200" baseline="0" dirty="0">
                          <a:solidFill>
                            <a:schemeClr val="dk1"/>
                          </a:solidFill>
                          <a:latin typeface="+mn-lt"/>
                          <a:ea typeface="+mn-ea"/>
                          <a:cs typeface="+mn-cs"/>
                        </a:rPr>
                        <a:t>93.7</a:t>
                      </a:r>
                      <a:r>
                        <a:rPr lang="pl-PL" sz="1800" b="0" i="0" u="none" strike="noStrike" kern="1200" baseline="0" dirty="0">
                          <a:solidFill>
                            <a:schemeClr val="dk1"/>
                          </a:solidFill>
                          <a:latin typeface="+mn-lt"/>
                          <a:ea typeface="+mn-ea"/>
                          <a:cs typeface="+mn-cs"/>
                          <a:sym typeface="Symbol" panose="05050102010706020507" pitchFamily="18" charset="2"/>
                        </a:rPr>
                        <a:t></a:t>
                      </a:r>
                      <a:r>
                        <a:rPr lang="pl-PL" sz="1800" b="0" i="0" u="none" strike="noStrike" kern="1200" baseline="0" dirty="0">
                          <a:solidFill>
                            <a:schemeClr val="dk1"/>
                          </a:solidFill>
                          <a:latin typeface="+mn-lt"/>
                          <a:ea typeface="+mn-ea"/>
                          <a:cs typeface="+mn-cs"/>
                        </a:rPr>
                        <a:t>98.7</a:t>
                      </a:r>
                      <a:r>
                        <a:rPr lang="en-GB" sz="1800" b="0" i="0" u="none" strike="noStrike" kern="1200" baseline="0" dirty="0">
                          <a:solidFill>
                            <a:schemeClr val="dk1"/>
                          </a:solidFill>
                          <a:latin typeface="+mn-lt"/>
                          <a:ea typeface="+mn-ea"/>
                          <a:cs typeface="+mn-cs"/>
                        </a:rPr>
                        <a:t>)</a:t>
                      </a:r>
                      <a:endParaRPr lang="en-US" b="0" dirty="0"/>
                    </a:p>
                  </a:txBody>
                  <a:tcPr marL="72000" marR="72000" marT="36000" marB="36000" anchor="ctr">
                    <a:solidFill>
                      <a:schemeClr val="bg1">
                        <a:lumMod val="85000"/>
                      </a:schemeClr>
                    </a:solidFill>
                  </a:tcPr>
                </a:tc>
                <a:tc vMerge="1">
                  <a:txBody>
                    <a:bodyPr/>
                    <a:lstStyle/>
                    <a:p>
                      <a:endParaRPr lang="en-US"/>
                    </a:p>
                  </a:txBody>
                  <a:tcPr/>
                </a:tc>
                <a:extLst>
                  <a:ext uri="{0D108BD9-81ED-4DB2-BD59-A6C34878D82A}">
                    <a16:rowId xmlns:a16="http://schemas.microsoft.com/office/drawing/2014/main" val="3896716502"/>
                  </a:ext>
                </a:extLst>
              </a:tr>
              <a:tr h="218460">
                <a:tc gridSpan="4">
                  <a:txBody>
                    <a:bodyPr/>
                    <a:lstStyle/>
                    <a:p>
                      <a:pPr algn="l"/>
                      <a:r>
                        <a:rPr lang="en-GB" b="0" dirty="0">
                          <a:solidFill>
                            <a:schemeClr val="bg2"/>
                          </a:solidFill>
                        </a:rPr>
                        <a:t>Comparison 2 (SVR12 in GT 3 patients with compensated cirrhosis)</a:t>
                      </a:r>
                      <a:endParaRPr lang="en-US" b="0" dirty="0">
                        <a:solidFill>
                          <a:schemeClr val="bg2"/>
                        </a:solidFill>
                      </a:endParaRPr>
                    </a:p>
                  </a:txBody>
                  <a:tcPr marL="72000" marR="72000" marT="36000" marB="36000" anchor="ctr">
                    <a:solidFill>
                      <a:schemeClr val="bg1">
                        <a:lumMod val="50000"/>
                      </a:schemeClr>
                    </a:solidFill>
                  </a:tcPr>
                </a:tc>
                <a:tc hMerge="1">
                  <a:txBody>
                    <a:bodyPr/>
                    <a:lstStyle/>
                    <a:p>
                      <a:endParaRPr lang="en-US" dirty="0"/>
                    </a:p>
                  </a:txBody>
                  <a:tcPr>
                    <a:solidFill>
                      <a:schemeClr val="bg1">
                        <a:lumMod val="85000"/>
                      </a:schemeClr>
                    </a:solidFill>
                  </a:tcPr>
                </a:tc>
                <a:tc hMerge="1">
                  <a:txBody>
                    <a:bodyPr/>
                    <a:lstStyle/>
                    <a:p>
                      <a:endParaRPr lang="en-US" dirty="0"/>
                    </a:p>
                  </a:txBody>
                  <a:tcPr>
                    <a:solidFill>
                      <a:schemeClr val="bg1">
                        <a:lumMod val="85000"/>
                      </a:schemeClr>
                    </a:solidFill>
                  </a:tcPr>
                </a:tc>
                <a:tc hMerge="1">
                  <a:txBody>
                    <a:bodyPr/>
                    <a:lstStyle/>
                    <a:p>
                      <a:endParaRPr lang="en-US" dirty="0">
                        <a:solidFill>
                          <a:schemeClr val="bg2"/>
                        </a:solidFill>
                      </a:endParaRPr>
                    </a:p>
                  </a:txBody>
                  <a:tcPr anchor="ctr">
                    <a:solidFill>
                      <a:schemeClr val="bg1">
                        <a:lumMod val="50000"/>
                      </a:schemeClr>
                    </a:solidFill>
                  </a:tcPr>
                </a:tc>
                <a:extLst>
                  <a:ext uri="{0D108BD9-81ED-4DB2-BD59-A6C34878D82A}">
                    <a16:rowId xmlns:a16="http://schemas.microsoft.com/office/drawing/2014/main" val="4076066635"/>
                  </a:ext>
                </a:extLst>
              </a:tr>
              <a:tr h="218460">
                <a:tc>
                  <a:txBody>
                    <a:bodyPr/>
                    <a:lstStyle/>
                    <a:p>
                      <a:r>
                        <a:rPr lang="en-US" b="0" dirty="0"/>
                        <a:t>SOF/VEL + RBV (12 weeks)</a:t>
                      </a:r>
                    </a:p>
                  </a:txBody>
                  <a:tcPr marL="72000" marR="72000" marT="36000" marB="36000" anchor="ctr">
                    <a:solidFill>
                      <a:schemeClr val="bg1">
                        <a:lumMod val="85000"/>
                      </a:schemeClr>
                    </a:solidFill>
                  </a:tcPr>
                </a:tc>
                <a:tc>
                  <a:txBody>
                    <a:bodyPr/>
                    <a:lstStyle/>
                    <a:p>
                      <a:pPr algn="ctr"/>
                      <a:r>
                        <a:rPr lang="en-GB" b="0" dirty="0"/>
                        <a:t>196</a:t>
                      </a:r>
                      <a:endParaRPr lang="en-US" b="0" dirty="0"/>
                    </a:p>
                  </a:txBody>
                  <a:tcPr marL="72000" marR="72000" marT="36000" marB="36000"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b="0" i="0" u="none" strike="noStrike" kern="1200" baseline="0" dirty="0">
                          <a:solidFill>
                            <a:schemeClr val="dk1"/>
                          </a:solidFill>
                          <a:latin typeface="+mn-lt"/>
                          <a:ea typeface="+mn-ea"/>
                          <a:cs typeface="+mn-cs"/>
                        </a:rPr>
                        <a:t>9</a:t>
                      </a:r>
                      <a:r>
                        <a:rPr lang="en-GB" sz="1800" b="0" i="0" u="none" strike="noStrike" kern="1200" baseline="0" dirty="0">
                          <a:solidFill>
                            <a:schemeClr val="dk1"/>
                          </a:solidFill>
                          <a:latin typeface="+mn-lt"/>
                          <a:ea typeface="+mn-ea"/>
                          <a:cs typeface="+mn-cs"/>
                        </a:rPr>
                        <a:t>8</a:t>
                      </a:r>
                      <a:r>
                        <a:rPr lang="pl-PL" sz="1800" b="0" i="0" u="none" strike="noStrike" kern="1200" baseline="0" dirty="0">
                          <a:solidFill>
                            <a:schemeClr val="dk1"/>
                          </a:solidFill>
                          <a:latin typeface="+mn-lt"/>
                          <a:ea typeface="+mn-ea"/>
                          <a:cs typeface="+mn-cs"/>
                        </a:rPr>
                        <a:t>.</a:t>
                      </a:r>
                      <a:r>
                        <a:rPr lang="en-GB" sz="1800" b="0" i="0" u="none" strike="noStrike" kern="1200" baseline="0" dirty="0">
                          <a:solidFill>
                            <a:schemeClr val="dk1"/>
                          </a:solidFill>
                          <a:latin typeface="+mn-lt"/>
                          <a:ea typeface="+mn-ea"/>
                          <a:cs typeface="+mn-cs"/>
                        </a:rPr>
                        <a:t>0</a:t>
                      </a:r>
                      <a:r>
                        <a:rPr lang="pl-PL" sz="1800" b="0" i="0" u="none" strike="noStrike" kern="1200" baseline="0" dirty="0">
                          <a:solidFill>
                            <a:schemeClr val="dk1"/>
                          </a:solidFill>
                          <a:latin typeface="+mn-lt"/>
                          <a:ea typeface="+mn-ea"/>
                          <a:cs typeface="+mn-cs"/>
                        </a:rPr>
                        <a:t> </a:t>
                      </a:r>
                      <a:r>
                        <a:rPr lang="en-GB" sz="1800" b="0" i="0" u="none" strike="noStrike" kern="1200" baseline="0" dirty="0">
                          <a:solidFill>
                            <a:schemeClr val="dk1"/>
                          </a:solidFill>
                          <a:latin typeface="+mn-lt"/>
                          <a:ea typeface="+mn-ea"/>
                          <a:cs typeface="+mn-cs"/>
                        </a:rPr>
                        <a:t>(</a:t>
                      </a:r>
                      <a:r>
                        <a:rPr lang="pl-PL" sz="1800" b="0" i="0" u="none" strike="noStrike" kern="1200" baseline="0" dirty="0">
                          <a:solidFill>
                            <a:schemeClr val="dk1"/>
                          </a:solidFill>
                          <a:latin typeface="+mn-lt"/>
                          <a:ea typeface="+mn-ea"/>
                          <a:cs typeface="+mn-cs"/>
                        </a:rPr>
                        <a:t>94.7</a:t>
                      </a:r>
                      <a:r>
                        <a:rPr lang="pl-PL" sz="1800" b="0" i="0" u="none" strike="noStrike" kern="1200" baseline="0" dirty="0">
                          <a:solidFill>
                            <a:schemeClr val="dk1"/>
                          </a:solidFill>
                          <a:latin typeface="+mn-lt"/>
                          <a:ea typeface="+mn-ea"/>
                          <a:cs typeface="+mn-cs"/>
                          <a:sym typeface="Symbol" panose="05050102010706020507" pitchFamily="18" charset="2"/>
                        </a:rPr>
                        <a:t></a:t>
                      </a:r>
                      <a:r>
                        <a:rPr lang="pl-PL" sz="1800" b="0" i="0" u="none" strike="noStrike" kern="1200" baseline="0" dirty="0">
                          <a:solidFill>
                            <a:schemeClr val="dk1"/>
                          </a:solidFill>
                          <a:latin typeface="+mn-lt"/>
                          <a:ea typeface="+mn-ea"/>
                          <a:cs typeface="+mn-cs"/>
                        </a:rPr>
                        <a:t>99.2</a:t>
                      </a:r>
                      <a:r>
                        <a:rPr lang="en-GB" sz="1800" b="0" i="0" u="none" strike="noStrike" kern="1200" baseline="0" dirty="0">
                          <a:solidFill>
                            <a:schemeClr val="dk1"/>
                          </a:solidFill>
                          <a:latin typeface="+mn-lt"/>
                          <a:ea typeface="+mn-ea"/>
                          <a:cs typeface="+mn-cs"/>
                        </a:rPr>
                        <a:t>)</a:t>
                      </a:r>
                      <a:endParaRPr lang="pl-PL" sz="1800" b="0" i="0" u="none" strike="noStrike" kern="1200" baseline="0" dirty="0">
                        <a:solidFill>
                          <a:schemeClr val="dk1"/>
                        </a:solidFill>
                        <a:latin typeface="+mn-lt"/>
                        <a:ea typeface="+mn-ea"/>
                        <a:cs typeface="+mn-cs"/>
                      </a:endParaRPr>
                    </a:p>
                  </a:txBody>
                  <a:tcPr marL="72000" marR="72000" marT="36000" marB="36000" anchor="ctr">
                    <a:solidFill>
                      <a:schemeClr val="bg1">
                        <a:lumMod val="85000"/>
                      </a:schemeClr>
                    </a:solidFill>
                  </a:tcPr>
                </a:tc>
                <a:tc>
                  <a:txBody>
                    <a:bodyPr/>
                    <a:lstStyle/>
                    <a:p>
                      <a:r>
                        <a:rPr lang="en-GB" b="0" dirty="0"/>
                        <a:t>Comparator regimen</a:t>
                      </a:r>
                      <a:endParaRPr lang="en-US" b="0" dirty="0"/>
                    </a:p>
                  </a:txBody>
                  <a:tcPr marL="72000" marR="72000" marT="36000" marB="36000" anchor="ctr">
                    <a:solidFill>
                      <a:schemeClr val="bg1">
                        <a:lumMod val="85000"/>
                      </a:schemeClr>
                    </a:solidFill>
                  </a:tcPr>
                </a:tc>
                <a:extLst>
                  <a:ext uri="{0D108BD9-81ED-4DB2-BD59-A6C34878D82A}">
                    <a16:rowId xmlns:a16="http://schemas.microsoft.com/office/drawing/2014/main" val="1474543453"/>
                  </a:ext>
                </a:extLst>
              </a:tr>
              <a:tr h="218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SOF/VEL</a:t>
                      </a:r>
                    </a:p>
                  </a:txBody>
                  <a:tcPr marL="72000" marR="72000" marT="36000" marB="36000" anchor="ctr">
                    <a:solidFill>
                      <a:schemeClr val="bg1">
                        <a:lumMod val="85000"/>
                      </a:schemeClr>
                    </a:solidFill>
                  </a:tcPr>
                </a:tc>
                <a:tc>
                  <a:txBody>
                    <a:bodyPr/>
                    <a:lstStyle/>
                    <a:p>
                      <a:pPr algn="ctr"/>
                      <a:r>
                        <a:rPr lang="en-GB" b="0" dirty="0"/>
                        <a:t>218</a:t>
                      </a:r>
                      <a:endParaRPr lang="en-US" b="0" dirty="0"/>
                    </a:p>
                  </a:txBody>
                  <a:tcPr marL="72000" marR="72000" marT="36000" marB="36000"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b="0" i="0" u="none" strike="noStrike" kern="1200" baseline="0" dirty="0">
                          <a:solidFill>
                            <a:schemeClr val="dk1"/>
                          </a:solidFill>
                          <a:latin typeface="+mn-lt"/>
                          <a:ea typeface="+mn-ea"/>
                          <a:cs typeface="+mn-cs"/>
                        </a:rPr>
                        <a:t>91.6 </a:t>
                      </a:r>
                      <a:r>
                        <a:rPr lang="en-GB" sz="1800" b="0" i="0" u="none" strike="noStrike" kern="1200" baseline="0" dirty="0">
                          <a:solidFill>
                            <a:schemeClr val="dk1"/>
                          </a:solidFill>
                          <a:latin typeface="+mn-lt"/>
                          <a:ea typeface="+mn-ea"/>
                          <a:cs typeface="+mn-cs"/>
                        </a:rPr>
                        <a:t>(</a:t>
                      </a:r>
                      <a:r>
                        <a:rPr lang="pl-PL" sz="1800" b="0" i="0" u="none" strike="noStrike" kern="1200" baseline="0" dirty="0">
                          <a:solidFill>
                            <a:schemeClr val="dk1"/>
                          </a:solidFill>
                          <a:latin typeface="+mn-lt"/>
                          <a:ea typeface="+mn-ea"/>
                          <a:cs typeface="+mn-cs"/>
                        </a:rPr>
                        <a:t>87.3</a:t>
                      </a:r>
                      <a:r>
                        <a:rPr lang="pl-PL" sz="1800" b="0" i="0" u="none" strike="noStrike" kern="1200" baseline="0" dirty="0">
                          <a:solidFill>
                            <a:schemeClr val="dk1"/>
                          </a:solidFill>
                          <a:latin typeface="+mn-lt"/>
                          <a:ea typeface="+mn-ea"/>
                          <a:cs typeface="+mn-cs"/>
                          <a:sym typeface="Symbol" panose="05050102010706020507" pitchFamily="18" charset="2"/>
                        </a:rPr>
                        <a:t></a:t>
                      </a:r>
                      <a:r>
                        <a:rPr lang="pl-PL" sz="1800" b="0" i="0" u="none" strike="noStrike" kern="1200" baseline="0" dirty="0">
                          <a:solidFill>
                            <a:schemeClr val="dk1"/>
                          </a:solidFill>
                          <a:latin typeface="+mn-lt"/>
                          <a:ea typeface="+mn-ea"/>
                          <a:cs typeface="+mn-cs"/>
                        </a:rPr>
                        <a:t>94.5</a:t>
                      </a:r>
                      <a:r>
                        <a:rPr lang="en-GB" sz="1800" b="0" i="0" u="none" strike="noStrike" kern="1200" baseline="0" dirty="0">
                          <a:solidFill>
                            <a:schemeClr val="dk1"/>
                          </a:solidFill>
                          <a:latin typeface="+mn-lt"/>
                          <a:ea typeface="+mn-ea"/>
                          <a:cs typeface="+mn-cs"/>
                        </a:rPr>
                        <a:t>)</a:t>
                      </a:r>
                      <a:r>
                        <a:rPr lang="pl-PL" sz="1800" b="0" i="0" u="none" strike="noStrike" kern="1200" baseline="0" dirty="0">
                          <a:solidFill>
                            <a:schemeClr val="dk1"/>
                          </a:solidFill>
                          <a:latin typeface="+mn-lt"/>
                          <a:ea typeface="+mn-ea"/>
                          <a:cs typeface="+mn-cs"/>
                        </a:rPr>
                        <a:t> 	</a:t>
                      </a:r>
                    </a:p>
                  </a:txBody>
                  <a:tcPr marL="72000" marR="72000" marT="36000" marB="36000" anchor="ctr">
                    <a:solidFill>
                      <a:schemeClr val="bg1">
                        <a:lumMod val="85000"/>
                      </a:schemeClr>
                    </a:solidFill>
                  </a:tcPr>
                </a:tc>
                <a:tc>
                  <a:txBody>
                    <a:bodyPr/>
                    <a:lstStyle/>
                    <a:p>
                      <a:r>
                        <a:rPr lang="en-GB" b="0" dirty="0"/>
                        <a:t>0.005*</a:t>
                      </a:r>
                      <a:endParaRPr lang="en-US" b="0" dirty="0"/>
                    </a:p>
                  </a:txBody>
                  <a:tcPr marL="72000" marR="72000" marT="36000" marB="36000" anchor="ctr">
                    <a:solidFill>
                      <a:schemeClr val="bg1">
                        <a:lumMod val="85000"/>
                      </a:schemeClr>
                    </a:solidFill>
                  </a:tcPr>
                </a:tc>
                <a:extLst>
                  <a:ext uri="{0D108BD9-81ED-4DB2-BD59-A6C34878D82A}">
                    <a16:rowId xmlns:a16="http://schemas.microsoft.com/office/drawing/2014/main" val="3885108610"/>
                  </a:ext>
                </a:extLst>
              </a:tr>
              <a:tr h="218460">
                <a:tc>
                  <a:txBody>
                    <a:bodyPr/>
                    <a:lstStyle/>
                    <a:p>
                      <a:r>
                        <a:rPr lang="en-GB" b="0" dirty="0"/>
                        <a:t>SOF + DCV + RBV </a:t>
                      </a:r>
                      <a:endParaRPr lang="en-US" b="0" dirty="0"/>
                    </a:p>
                  </a:txBody>
                  <a:tcPr marL="72000" marR="72000" marT="36000" marB="36000" anchor="ctr">
                    <a:solidFill>
                      <a:schemeClr val="bg1">
                        <a:lumMod val="85000"/>
                      </a:schemeClr>
                    </a:solidFill>
                  </a:tcPr>
                </a:tc>
                <a:tc>
                  <a:txBody>
                    <a:bodyPr/>
                    <a:lstStyle/>
                    <a:p>
                      <a:pPr algn="ctr"/>
                      <a:r>
                        <a:rPr lang="en-GB" b="0" dirty="0"/>
                        <a:t>868</a:t>
                      </a:r>
                      <a:endParaRPr lang="en-US" b="0" dirty="0"/>
                    </a:p>
                  </a:txBody>
                  <a:tcPr marL="72000" marR="72000" marT="36000" marB="36000"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b="0" i="0" u="none" strike="noStrike" kern="1200" baseline="0" dirty="0">
                          <a:solidFill>
                            <a:schemeClr val="dk1"/>
                          </a:solidFill>
                          <a:latin typeface="+mn-lt"/>
                          <a:ea typeface="+mn-ea"/>
                          <a:cs typeface="+mn-cs"/>
                        </a:rPr>
                        <a:t>92.</a:t>
                      </a:r>
                      <a:r>
                        <a:rPr lang="en-GB" sz="1800" b="0" i="0" u="none" strike="noStrike" kern="1200" baseline="0" dirty="0">
                          <a:solidFill>
                            <a:schemeClr val="dk1"/>
                          </a:solidFill>
                          <a:latin typeface="+mn-lt"/>
                          <a:ea typeface="+mn-ea"/>
                          <a:cs typeface="+mn-cs"/>
                        </a:rPr>
                        <a:t>2 (</a:t>
                      </a:r>
                      <a:r>
                        <a:rPr lang="pl-PL" sz="1800" b="0" i="0" u="none" strike="noStrike" kern="1200" baseline="0" dirty="0">
                          <a:solidFill>
                            <a:schemeClr val="dk1"/>
                          </a:solidFill>
                          <a:latin typeface="+mn-lt"/>
                          <a:ea typeface="+mn-ea"/>
                          <a:cs typeface="+mn-cs"/>
                        </a:rPr>
                        <a:t>90.</a:t>
                      </a:r>
                      <a:r>
                        <a:rPr lang="en-GB" sz="1800" b="0" i="0" u="none" strike="noStrike" kern="1200" baseline="0" dirty="0">
                          <a:solidFill>
                            <a:schemeClr val="dk1"/>
                          </a:solidFill>
                          <a:latin typeface="+mn-lt"/>
                          <a:ea typeface="+mn-ea"/>
                          <a:cs typeface="+mn-cs"/>
                        </a:rPr>
                        <a:t>2</a:t>
                      </a:r>
                      <a:r>
                        <a:rPr lang="pl-PL" sz="1800" b="0" i="0" u="none" strike="noStrike" kern="1200" baseline="0" dirty="0">
                          <a:solidFill>
                            <a:schemeClr val="dk1"/>
                          </a:solidFill>
                          <a:latin typeface="+mn-lt"/>
                          <a:ea typeface="+mn-ea"/>
                          <a:cs typeface="+mn-cs"/>
                          <a:sym typeface="Symbol" panose="05050102010706020507" pitchFamily="18" charset="2"/>
                        </a:rPr>
                        <a:t></a:t>
                      </a:r>
                      <a:r>
                        <a:rPr lang="pl-PL" sz="1800" b="0" i="0" u="none" strike="noStrike" kern="1200" baseline="0" dirty="0">
                          <a:solidFill>
                            <a:schemeClr val="dk1"/>
                          </a:solidFill>
                          <a:latin typeface="+mn-lt"/>
                          <a:ea typeface="+mn-ea"/>
                          <a:cs typeface="+mn-cs"/>
                        </a:rPr>
                        <a:t>93.</a:t>
                      </a:r>
                      <a:r>
                        <a:rPr lang="en-GB" sz="1800" b="0" i="0" u="none" strike="noStrike" kern="1200" baseline="0" dirty="0">
                          <a:solidFill>
                            <a:schemeClr val="dk1"/>
                          </a:solidFill>
                          <a:latin typeface="+mn-lt"/>
                          <a:ea typeface="+mn-ea"/>
                          <a:cs typeface="+mn-cs"/>
                        </a:rPr>
                        <a:t>8)</a:t>
                      </a:r>
                      <a:endParaRPr lang="pl-PL" sz="1800" b="0" i="0" u="none" strike="noStrike" kern="1200" baseline="0" dirty="0">
                        <a:solidFill>
                          <a:schemeClr val="dk1"/>
                        </a:solidFill>
                        <a:latin typeface="+mn-lt"/>
                        <a:ea typeface="+mn-ea"/>
                        <a:cs typeface="+mn-cs"/>
                      </a:endParaRPr>
                    </a:p>
                  </a:txBody>
                  <a:tcPr marL="72000" marR="72000" marT="36000" marB="36000" anchor="ctr">
                    <a:solidFill>
                      <a:schemeClr val="bg1">
                        <a:lumMod val="85000"/>
                      </a:schemeClr>
                    </a:solidFill>
                  </a:tcPr>
                </a:tc>
                <a:tc>
                  <a:txBody>
                    <a:bodyPr/>
                    <a:lstStyle/>
                    <a:p>
                      <a:r>
                        <a:rPr lang="en-GB" b="0" dirty="0"/>
                        <a:t>0.002*</a:t>
                      </a:r>
                      <a:endParaRPr lang="en-US" b="0" dirty="0"/>
                    </a:p>
                  </a:txBody>
                  <a:tcPr marL="72000" marR="72000" marT="36000" marB="36000" anchor="ctr">
                    <a:solidFill>
                      <a:schemeClr val="bg1">
                        <a:lumMod val="85000"/>
                      </a:schemeClr>
                    </a:solidFill>
                  </a:tcPr>
                </a:tc>
                <a:extLst>
                  <a:ext uri="{0D108BD9-81ED-4DB2-BD59-A6C34878D82A}">
                    <a16:rowId xmlns:a16="http://schemas.microsoft.com/office/drawing/2014/main" val="113588006"/>
                  </a:ext>
                </a:extLst>
              </a:tr>
              <a:tr h="218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GLE/PIB (12 weeks)</a:t>
                      </a:r>
                    </a:p>
                  </a:txBody>
                  <a:tcPr marL="72000" marR="72000" marT="36000" marB="36000" anchor="ctr">
                    <a:solidFill>
                      <a:schemeClr val="bg1">
                        <a:lumMod val="85000"/>
                      </a:schemeClr>
                    </a:solidFill>
                  </a:tcPr>
                </a:tc>
                <a:tc>
                  <a:txBody>
                    <a:bodyPr/>
                    <a:lstStyle/>
                    <a:p>
                      <a:pPr algn="ctr"/>
                      <a:r>
                        <a:rPr lang="en-GB" b="0" dirty="0"/>
                        <a:t>167</a:t>
                      </a:r>
                      <a:endParaRPr lang="en-US" b="0" dirty="0"/>
                    </a:p>
                  </a:txBody>
                  <a:tcPr marL="72000" marR="72000" marT="36000" marB="36000"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800" b="0" i="0" u="none" strike="noStrike" kern="1200" baseline="0" dirty="0">
                          <a:solidFill>
                            <a:schemeClr val="dk1"/>
                          </a:solidFill>
                          <a:latin typeface="+mn-lt"/>
                          <a:ea typeface="+mn-ea"/>
                          <a:cs typeface="+mn-cs"/>
                        </a:rPr>
                        <a:t>96.4 </a:t>
                      </a:r>
                      <a:r>
                        <a:rPr lang="en-GB" sz="1800" b="0" i="0" u="none" strike="noStrike" kern="1200" baseline="0" dirty="0">
                          <a:solidFill>
                            <a:schemeClr val="dk1"/>
                          </a:solidFill>
                          <a:latin typeface="+mn-lt"/>
                          <a:ea typeface="+mn-ea"/>
                          <a:cs typeface="+mn-cs"/>
                        </a:rPr>
                        <a:t>(</a:t>
                      </a:r>
                      <a:r>
                        <a:rPr lang="pl-PL" sz="1800" b="0" i="0" u="none" strike="noStrike" kern="1200" baseline="0" dirty="0">
                          <a:solidFill>
                            <a:schemeClr val="dk1"/>
                          </a:solidFill>
                          <a:latin typeface="+mn-lt"/>
                          <a:ea typeface="+mn-ea"/>
                          <a:cs typeface="+mn-cs"/>
                        </a:rPr>
                        <a:t>92.2</a:t>
                      </a:r>
                      <a:r>
                        <a:rPr lang="pl-PL" sz="1800" b="0" i="0" u="none" strike="noStrike" kern="1200" baseline="0" dirty="0">
                          <a:solidFill>
                            <a:schemeClr val="dk1"/>
                          </a:solidFill>
                          <a:latin typeface="+mn-lt"/>
                          <a:ea typeface="+mn-ea"/>
                          <a:cs typeface="+mn-cs"/>
                          <a:sym typeface="Symbol" panose="05050102010706020507" pitchFamily="18" charset="2"/>
                        </a:rPr>
                        <a:t></a:t>
                      </a:r>
                      <a:r>
                        <a:rPr lang="pl-PL" sz="1800" b="0" i="0" u="none" strike="noStrike" kern="1200" baseline="0" dirty="0">
                          <a:solidFill>
                            <a:schemeClr val="dk1"/>
                          </a:solidFill>
                          <a:latin typeface="+mn-lt"/>
                          <a:ea typeface="+mn-ea"/>
                          <a:cs typeface="+mn-cs"/>
                        </a:rPr>
                        <a:t>98.</a:t>
                      </a:r>
                      <a:r>
                        <a:rPr lang="en-GB" sz="1800" b="0" i="0" u="none" strike="noStrike" kern="1200" baseline="0" dirty="0">
                          <a:solidFill>
                            <a:schemeClr val="dk1"/>
                          </a:solidFill>
                          <a:latin typeface="+mn-lt"/>
                          <a:ea typeface="+mn-ea"/>
                          <a:cs typeface="+mn-cs"/>
                        </a:rPr>
                        <a:t>4)</a:t>
                      </a:r>
                      <a:endParaRPr lang="pl-PL" sz="1800" b="0" i="0" u="none" strike="noStrike" kern="1200" baseline="0" dirty="0">
                        <a:solidFill>
                          <a:schemeClr val="dk1"/>
                        </a:solidFill>
                        <a:latin typeface="+mn-lt"/>
                        <a:ea typeface="+mn-ea"/>
                        <a:cs typeface="+mn-cs"/>
                      </a:endParaRPr>
                    </a:p>
                  </a:txBody>
                  <a:tcPr marL="72000" marR="72000" marT="36000" marB="36000" anchor="ctr">
                    <a:solidFill>
                      <a:schemeClr val="bg1">
                        <a:lumMod val="85000"/>
                      </a:schemeClr>
                    </a:solidFill>
                  </a:tcPr>
                </a:tc>
                <a:tc>
                  <a:txBody>
                    <a:bodyPr/>
                    <a:lstStyle/>
                    <a:p>
                      <a:r>
                        <a:rPr lang="en-GB" b="0" dirty="0"/>
                        <a:t>NS</a:t>
                      </a:r>
                      <a:r>
                        <a:rPr lang="en-US" baseline="30000" dirty="0"/>
                        <a:t>†</a:t>
                      </a:r>
                      <a:endParaRPr lang="en-US" b="0" baseline="30000" dirty="0"/>
                    </a:p>
                  </a:txBody>
                  <a:tcPr marL="72000" marR="72000" marT="36000" marB="36000" anchor="ctr">
                    <a:solidFill>
                      <a:schemeClr val="bg1">
                        <a:lumMod val="85000"/>
                      </a:schemeClr>
                    </a:solidFill>
                  </a:tcPr>
                </a:tc>
                <a:extLst>
                  <a:ext uri="{0D108BD9-81ED-4DB2-BD59-A6C34878D82A}">
                    <a16:rowId xmlns:a16="http://schemas.microsoft.com/office/drawing/2014/main" val="2882825261"/>
                  </a:ext>
                </a:extLst>
              </a:tr>
            </a:tbl>
          </a:graphicData>
        </a:graphic>
      </p:graphicFrame>
    </p:spTree>
    <p:extLst>
      <p:ext uri="{BB962C8B-B14F-4D97-AF65-F5344CB8AC3E}">
        <p14:creationId xmlns:p14="http://schemas.microsoft.com/office/powerpoint/2010/main" val="127816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The hepatitis C cascade of care and treatment outcomes among people who inject drugs in a Norwegian low-threshold setting: A real-life experience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Midgard H, et al. ILC 2019; </a:t>
            </a:r>
            <a:r>
              <a:rPr lang="en-GB" dirty="0">
                <a:solidFill>
                  <a:srgbClr val="000000"/>
                </a:solidFill>
              </a:rPr>
              <a:t>PS-068</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1" y="1340769"/>
            <a:ext cx="6793367" cy="206210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a:defRPr/>
            </a:pPr>
            <a:r>
              <a:rPr lang="en-GB" dirty="0"/>
              <a:t>Improving HCV treatment uptake and outcomes in PWID is crucial to WHO elimination goals</a:t>
            </a:r>
          </a:p>
          <a:p>
            <a:pPr>
              <a:defRPr/>
            </a:pPr>
            <a:r>
              <a:rPr lang="en-GB" b="1" dirty="0"/>
              <a:t>Aim:</a:t>
            </a:r>
            <a:r>
              <a:rPr lang="en-GB" dirty="0"/>
              <a:t> To describe the HCV cascade of care, including treatment outcomes and reinfection rates in an urban PWID cohort attending a low-threshold clinic </a:t>
            </a:r>
            <a:endParaRPr lang="en-GB" sz="2400" dirty="0">
              <a:solidFill>
                <a:sysClr val="windowText" lastClr="000000"/>
              </a:solidFill>
            </a:endParaRP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5" y="3354168"/>
            <a:ext cx="6615105"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2" y="3364964"/>
            <a:ext cx="6804252" cy="2942344"/>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r>
              <a:rPr lang="en-GB" dirty="0"/>
              <a:t>2013: clinic established in Oslo to provide HCV care for marginalized PWID </a:t>
            </a:r>
          </a:p>
          <a:p>
            <a:pPr lvl="1"/>
            <a:r>
              <a:rPr lang="en-GB" dirty="0"/>
              <a:t>Located in Oslo’s harm reduction services (including NSP), with specialist support </a:t>
            </a:r>
          </a:p>
          <a:p>
            <a:pPr lvl="1"/>
            <a:r>
              <a:rPr lang="en-GB" dirty="0"/>
              <a:t>Nurses draw blood, operate TE and provide tailored DAAs</a:t>
            </a:r>
          </a:p>
          <a:p>
            <a:pPr lvl="2"/>
            <a:r>
              <a:rPr lang="en-GB" dirty="0"/>
              <a:t>Available without fibrosis restriction in GT 1 since 02/2017</a:t>
            </a:r>
          </a:p>
          <a:p>
            <a:pPr lvl="2"/>
            <a:r>
              <a:rPr lang="en-GB" dirty="0"/>
              <a:t>Available for all patients since 02/2018</a:t>
            </a:r>
          </a:p>
          <a:p>
            <a:pPr lvl="1"/>
            <a:r>
              <a:rPr lang="en-GB" dirty="0"/>
              <a:t>By 03/2019 clinic had tested 617 individuals</a:t>
            </a:r>
          </a:p>
        </p:txBody>
      </p:sp>
      <p:cxnSp>
        <p:nvCxnSpPr>
          <p:cNvPr id="12" name="Straight Connector 11">
            <a:extLst>
              <a:ext uri="{FF2B5EF4-FFF2-40B4-BE49-F238E27FC236}">
                <a16:creationId xmlns:a16="http://schemas.microsoft.com/office/drawing/2014/main" id="{B7E57A59-C571-4EB5-826E-F1CFB169BF21}"/>
              </a:ext>
            </a:extLst>
          </p:cNvPr>
          <p:cNvCxnSpPr>
            <a:cxnSpLocks/>
          </p:cNvCxnSpPr>
          <p:nvPr/>
        </p:nvCxnSpPr>
        <p:spPr>
          <a:xfrm flipV="1">
            <a:off x="7219353" y="1519238"/>
            <a:ext cx="0" cy="4810126"/>
          </a:xfrm>
          <a:prstGeom prst="line">
            <a:avLst/>
          </a:prstGeom>
          <a:noFill/>
          <a:ln w="9525" cap="flat" cmpd="sng" algn="ctr">
            <a:solidFill>
              <a:srgbClr val="1D498B">
                <a:shade val="95000"/>
                <a:satMod val="105000"/>
              </a:srgbClr>
            </a:solidFill>
            <a:prstDash val="solid"/>
          </a:ln>
          <a:effectLst/>
        </p:spPr>
      </p:cxnSp>
      <p:sp>
        <p:nvSpPr>
          <p:cNvPr id="16" name="Content Placeholder 1">
            <a:extLst>
              <a:ext uri="{FF2B5EF4-FFF2-40B4-BE49-F238E27FC236}">
                <a16:creationId xmlns:a16="http://schemas.microsoft.com/office/drawing/2014/main" id="{B7C0C39A-4EF2-4CB3-80CD-398F9041BAA7}"/>
              </a:ext>
            </a:extLst>
          </p:cNvPr>
          <p:cNvSpPr txBox="1">
            <a:spLocks/>
          </p:cNvSpPr>
          <p:nvPr/>
        </p:nvSpPr>
        <p:spPr>
          <a:xfrm>
            <a:off x="7374695" y="1352457"/>
            <a:ext cx="4538436"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p>
        </p:txBody>
      </p:sp>
      <p:graphicFrame>
        <p:nvGraphicFramePr>
          <p:cNvPr id="9" name="Chart 8">
            <a:extLst>
              <a:ext uri="{FF2B5EF4-FFF2-40B4-BE49-F238E27FC236}">
                <a16:creationId xmlns:a16="http://schemas.microsoft.com/office/drawing/2014/main" id="{97E0987B-F5B8-4787-8D82-B97FE59851FE}"/>
              </a:ext>
            </a:extLst>
          </p:cNvPr>
          <p:cNvGraphicFramePr/>
          <p:nvPr>
            <p:extLst/>
          </p:nvPr>
        </p:nvGraphicFramePr>
        <p:xfrm>
          <a:off x="7515251" y="1925489"/>
          <a:ext cx="4250997" cy="412431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Placeholder 4">
            <a:extLst>
              <a:ext uri="{FF2B5EF4-FFF2-40B4-BE49-F238E27FC236}">
                <a16:creationId xmlns:a16="http://schemas.microsoft.com/office/drawing/2014/main" id="{4D4E091C-BC73-4B84-882B-296B34E9F506}"/>
              </a:ext>
            </a:extLst>
          </p:cNvPr>
          <p:cNvSpPr txBox="1">
            <a:spLocks/>
          </p:cNvSpPr>
          <p:nvPr/>
        </p:nvSpPr>
        <p:spPr>
          <a:xfrm rot="16200000">
            <a:off x="6343706" y="3465808"/>
            <a:ext cx="2061978" cy="248714"/>
          </a:xfrm>
          <a:prstGeom prst="rect">
            <a:avLst/>
          </a:prstGeom>
        </p:spPr>
        <p:txBody>
          <a:bodyPr vert="horz" lIns="144000" tIns="72000" rIns="144000" bIns="72000" rtlCol="0" anchor="ctr">
            <a:noAutofit/>
          </a:bodyPr>
          <a:lstStyle>
            <a:lvl1pPr marL="0" indent="0" algn="l" defTabSz="914400" rtl="0" eaLnBrk="1" latinLnBrk="0" hangingPunct="1">
              <a:spcBef>
                <a:spcPts val="0"/>
              </a:spcBef>
              <a:spcAft>
                <a:spcPts val="300"/>
              </a:spcAft>
              <a:buClr>
                <a:schemeClr val="tx2"/>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1400" dirty="0"/>
              <a:t>Patients (n)</a:t>
            </a:r>
            <a:endParaRPr lang="en-GB" sz="1400" dirty="0">
              <a:solidFill>
                <a:srgbClr val="000000"/>
              </a:solidFill>
            </a:endParaRPr>
          </a:p>
        </p:txBody>
      </p:sp>
      <p:sp>
        <p:nvSpPr>
          <p:cNvPr id="19" name="Rectangle: Rounded Corners 18">
            <a:extLst>
              <a:ext uri="{FF2B5EF4-FFF2-40B4-BE49-F238E27FC236}">
                <a16:creationId xmlns:a16="http://schemas.microsoft.com/office/drawing/2014/main" id="{58CC8F8A-F31C-48DD-AC20-522CACDA68C8}"/>
              </a:ext>
            </a:extLst>
          </p:cNvPr>
          <p:cNvSpPr/>
          <p:nvPr/>
        </p:nvSpPr>
        <p:spPr>
          <a:xfrm>
            <a:off x="9617400" y="2431769"/>
            <a:ext cx="2165047" cy="933195"/>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400" dirty="0">
                <a:solidFill>
                  <a:schemeClr val="tx1"/>
                </a:solidFill>
              </a:rPr>
              <a:t>Untreated (n=142)</a:t>
            </a:r>
          </a:p>
          <a:p>
            <a:r>
              <a:rPr lang="en-US" sz="1400" dirty="0">
                <a:solidFill>
                  <a:schemeClr val="tx1"/>
                </a:solidFill>
              </a:rPr>
              <a:t>Retained in care (n=68)</a:t>
            </a:r>
          </a:p>
          <a:p>
            <a:r>
              <a:rPr lang="en-US" sz="1400" dirty="0">
                <a:solidFill>
                  <a:schemeClr val="tx1"/>
                </a:solidFill>
              </a:rPr>
              <a:t>Lost to follow-up (n=67)</a:t>
            </a:r>
          </a:p>
          <a:p>
            <a:r>
              <a:rPr lang="en-US" sz="1400" dirty="0">
                <a:solidFill>
                  <a:schemeClr val="tx1"/>
                </a:solidFill>
              </a:rPr>
              <a:t>Deceased (n=7)</a:t>
            </a:r>
          </a:p>
        </p:txBody>
      </p:sp>
      <p:sp>
        <p:nvSpPr>
          <p:cNvPr id="20" name="Rectangle: Rounded Corners 19">
            <a:extLst>
              <a:ext uri="{FF2B5EF4-FFF2-40B4-BE49-F238E27FC236}">
                <a16:creationId xmlns:a16="http://schemas.microsoft.com/office/drawing/2014/main" id="{844B0C73-3A29-4AD9-B369-6261E1305AF2}"/>
              </a:ext>
            </a:extLst>
          </p:cNvPr>
          <p:cNvSpPr/>
          <p:nvPr/>
        </p:nvSpPr>
        <p:spPr>
          <a:xfrm>
            <a:off x="9221006" y="1655178"/>
            <a:ext cx="2539118" cy="604480"/>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400" dirty="0">
                <a:solidFill>
                  <a:schemeClr val="tx1"/>
                </a:solidFill>
              </a:rPr>
              <a:t>Treatment uptake (initiated/</a:t>
            </a:r>
            <a:r>
              <a:rPr lang="en-US" sz="1400" dirty="0" err="1">
                <a:solidFill>
                  <a:schemeClr val="tx1"/>
                </a:solidFill>
              </a:rPr>
              <a:t>viraemic</a:t>
            </a:r>
            <a:r>
              <a:rPr lang="en-US" sz="1400" dirty="0">
                <a:solidFill>
                  <a:schemeClr val="tx1"/>
                </a:solidFill>
              </a:rPr>
              <a:t>): 65% </a:t>
            </a:r>
          </a:p>
        </p:txBody>
      </p:sp>
      <p:sp>
        <p:nvSpPr>
          <p:cNvPr id="15" name="Rectangle: Rounded Corners 14">
            <a:extLst>
              <a:ext uri="{FF2B5EF4-FFF2-40B4-BE49-F238E27FC236}">
                <a16:creationId xmlns:a16="http://schemas.microsoft.com/office/drawing/2014/main" id="{1D206BFF-B6CF-4EDB-90D2-04BF6EFD6169}"/>
              </a:ext>
            </a:extLst>
          </p:cNvPr>
          <p:cNvSpPr/>
          <p:nvPr/>
        </p:nvSpPr>
        <p:spPr>
          <a:xfrm>
            <a:off x="8791389" y="4119907"/>
            <a:ext cx="1179264" cy="726720"/>
          </a:xfrm>
          <a:prstGeom prst="round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chemeClr val="tx1"/>
                </a:solidFill>
              </a:rPr>
              <a:t>HCV RNA</a:t>
            </a:r>
            <a:br>
              <a:rPr lang="en-US" sz="1400" dirty="0">
                <a:solidFill>
                  <a:schemeClr val="tx1"/>
                </a:solidFill>
              </a:rPr>
            </a:br>
            <a:r>
              <a:rPr lang="en-US" sz="1400" dirty="0">
                <a:solidFill>
                  <a:schemeClr val="tx1"/>
                </a:solidFill>
              </a:rPr>
              <a:t>prevalence</a:t>
            </a:r>
            <a:br>
              <a:rPr lang="en-US" sz="1400" dirty="0">
                <a:solidFill>
                  <a:schemeClr val="tx1"/>
                </a:solidFill>
              </a:rPr>
            </a:br>
            <a:r>
              <a:rPr lang="en-US" sz="1400" dirty="0">
                <a:solidFill>
                  <a:schemeClr val="tx1"/>
                </a:solidFill>
              </a:rPr>
              <a:t>65% </a:t>
            </a:r>
          </a:p>
        </p:txBody>
      </p:sp>
    </p:spTree>
    <p:extLst>
      <p:ext uri="{BB962C8B-B14F-4D97-AF65-F5344CB8AC3E}">
        <p14:creationId xmlns:p14="http://schemas.microsoft.com/office/powerpoint/2010/main" val="4213308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The hepatitis C cascade of care and treatment outcomes among people who inject drugs in a Norwegian low-threshold setting: A real-life experience</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1"/>
            <a:ext cx="10025871" cy="376990"/>
          </a:xfrm>
        </p:spPr>
        <p:txBody>
          <a:bodyPr/>
          <a:lstStyle/>
          <a:p>
            <a:br>
              <a:rPr lang="en-GB" dirty="0"/>
            </a:br>
            <a:r>
              <a:rPr lang="en-GB" dirty="0"/>
              <a:t>*Excluding discontinuations and LTFU; </a:t>
            </a:r>
            <a:r>
              <a:rPr lang="en-US" baseline="30000" dirty="0"/>
              <a:t>†</a:t>
            </a:r>
            <a:r>
              <a:rPr lang="en-US" dirty="0"/>
              <a:t>Post-treatment HCV RNA recurrence in presence of risk factors. </a:t>
            </a:r>
            <a:br>
              <a:rPr lang="en-GB" dirty="0"/>
            </a:br>
            <a:r>
              <a:rPr lang="en-GB" dirty="0"/>
              <a:t>Midgard H, et al. ILC 2019; </a:t>
            </a:r>
            <a:r>
              <a:rPr lang="en-GB" dirty="0">
                <a:solidFill>
                  <a:srgbClr val="000000"/>
                </a:solidFill>
              </a:rPr>
              <a:t>PS-068</a:t>
            </a:r>
          </a:p>
        </p:txBody>
      </p: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423863" y="5476384"/>
            <a:ext cx="10271145" cy="101566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b="1" dirty="0">
                <a:solidFill>
                  <a:srgbClr val="FFFFFF"/>
                </a:solidFill>
                <a:highlight>
                  <a:srgbClr val="004A86"/>
                </a:highlight>
                <a:cs typeface="Arial" panose="020B0604020202020204" pitchFamily="34" charset="0"/>
              </a:rPr>
              <a:t> CONCLUSIONS </a:t>
            </a:r>
            <a:r>
              <a:rPr lang="en-US" b="1" dirty="0">
                <a:solidFill>
                  <a:srgbClr val="FFFFFF"/>
                </a:solidFill>
                <a:cs typeface="Arial" panose="020B0604020202020204" pitchFamily="34" charset="0"/>
              </a:rPr>
              <a:t> </a:t>
            </a:r>
            <a:r>
              <a:rPr lang="en-GB" dirty="0">
                <a:highlight>
                  <a:srgbClr val="FEFCFC"/>
                </a:highlight>
              </a:rPr>
              <a:t>HCV treatment uptake and </a:t>
            </a:r>
            <a:r>
              <a:rPr lang="en-GB" dirty="0" err="1">
                <a:highlight>
                  <a:srgbClr val="FEFCFC"/>
                </a:highlight>
              </a:rPr>
              <a:t>virological</a:t>
            </a:r>
            <a:r>
              <a:rPr lang="en-GB" dirty="0">
                <a:highlight>
                  <a:srgbClr val="FEFCFC"/>
                </a:highlight>
              </a:rPr>
              <a:t> response was high among PWID attending a low-threshold clinic. This study provides real-life data on the feasibility of a model of care that could be disseminated to other urban areas</a:t>
            </a:r>
            <a:endParaRPr lang="en-GB" dirty="0"/>
          </a:p>
        </p:txBody>
      </p:sp>
      <p:sp>
        <p:nvSpPr>
          <p:cNvPr id="30" name="Content Placeholder 1">
            <a:extLst>
              <a:ext uri="{FF2B5EF4-FFF2-40B4-BE49-F238E27FC236}">
                <a16:creationId xmlns:a16="http://schemas.microsoft.com/office/drawing/2014/main" id="{C6EDCCD2-83D9-4BD1-BA2B-31F3A862E6BD}"/>
              </a:ext>
            </a:extLst>
          </p:cNvPr>
          <p:cNvSpPr txBox="1">
            <a:spLocks/>
          </p:cNvSpPr>
          <p:nvPr/>
        </p:nvSpPr>
        <p:spPr>
          <a:xfrm>
            <a:off x="423863" y="1347114"/>
            <a:ext cx="7627938" cy="413036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(Cont.)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lang="en-GB" sz="1400" dirty="0"/>
          </a:p>
          <a:p>
            <a:r>
              <a:rPr lang="en-GB" dirty="0"/>
              <a:t>Among 129 individuals due for SVR assessment by 03/2019:</a:t>
            </a:r>
          </a:p>
          <a:p>
            <a:pPr lvl="1"/>
            <a:r>
              <a:rPr lang="en-GB" dirty="0"/>
              <a:t>48 years median age, 76% male, 26% cirrhosis, 47% GT 1</a:t>
            </a:r>
          </a:p>
          <a:p>
            <a:pPr lvl="1"/>
            <a:r>
              <a:rPr lang="en-GB" dirty="0"/>
              <a:t>81% reported injecting drug use during treatment </a:t>
            </a:r>
          </a:p>
          <a:p>
            <a:pPr lvl="1"/>
            <a:r>
              <a:rPr lang="en-GB" dirty="0"/>
              <a:t>79% received OST</a:t>
            </a:r>
            <a:endParaRPr lang="en-US" dirty="0"/>
          </a:p>
          <a:p>
            <a:r>
              <a:rPr lang="en-GB" dirty="0"/>
              <a:t>30 patients did not achieve SVR4 in the ITT analysis (</a:t>
            </a:r>
            <a:r>
              <a:rPr lang="en-GB" i="1" dirty="0"/>
              <a:t>Figure</a:t>
            </a:r>
            <a:r>
              <a:rPr lang="en-GB" dirty="0"/>
              <a:t>):</a:t>
            </a:r>
          </a:p>
          <a:p>
            <a:pPr lvl="1"/>
            <a:r>
              <a:rPr lang="en-GB" dirty="0"/>
              <a:t>2 </a:t>
            </a:r>
            <a:r>
              <a:rPr lang="en-GB" dirty="0" err="1"/>
              <a:t>virological</a:t>
            </a:r>
            <a:r>
              <a:rPr lang="en-GB" dirty="0"/>
              <a:t> failures, 5 discontinued treatment, and 23 LTFU</a:t>
            </a:r>
          </a:p>
          <a:p>
            <a:r>
              <a:rPr lang="en-GB" dirty="0"/>
              <a:t>Adherence of &gt;90% prescribed doses reported by 91%</a:t>
            </a:r>
          </a:p>
          <a:p>
            <a:r>
              <a:rPr lang="en-GB" dirty="0"/>
              <a:t>Follow-up data available in 125 patients </a:t>
            </a:r>
          </a:p>
          <a:p>
            <a:pPr lvl="1"/>
            <a:r>
              <a:rPr lang="en-GB" dirty="0"/>
              <a:t>4 cases of HCV reinfection</a:t>
            </a:r>
            <a:r>
              <a:rPr lang="en-US" baseline="30000" dirty="0"/>
              <a:t>†</a:t>
            </a:r>
            <a:r>
              <a:rPr lang="en-GB" dirty="0"/>
              <a:t> over 96 PY of follow-up</a:t>
            </a:r>
          </a:p>
          <a:p>
            <a:pPr lvl="2"/>
            <a:r>
              <a:rPr lang="en-GB" dirty="0"/>
              <a:t>Possible reinfection: 4.2/100 PY (95% CI 1.1–10.7)</a:t>
            </a:r>
          </a:p>
          <a:p>
            <a:pPr lvl="2"/>
            <a:r>
              <a:rPr lang="en-GB" dirty="0"/>
              <a:t>Probable reinfection: 3.1/100 PY (95% CI 0.6–9.1)</a:t>
            </a:r>
          </a:p>
        </p:txBody>
      </p:sp>
      <p:cxnSp>
        <p:nvCxnSpPr>
          <p:cNvPr id="31" name="Straight Connector 30">
            <a:extLst>
              <a:ext uri="{FF2B5EF4-FFF2-40B4-BE49-F238E27FC236}">
                <a16:creationId xmlns:a16="http://schemas.microsoft.com/office/drawing/2014/main" id="{84195516-4F5A-4B30-B196-9CFABD0CE2D2}"/>
              </a:ext>
            </a:extLst>
          </p:cNvPr>
          <p:cNvCxnSpPr>
            <a:cxnSpLocks/>
          </p:cNvCxnSpPr>
          <p:nvPr/>
        </p:nvCxnSpPr>
        <p:spPr>
          <a:xfrm flipH="1">
            <a:off x="423863" y="5408293"/>
            <a:ext cx="11163288" cy="0"/>
          </a:xfrm>
          <a:prstGeom prst="line">
            <a:avLst/>
          </a:prstGeom>
          <a:noFill/>
          <a:ln w="9525" cap="flat" cmpd="sng" algn="ctr">
            <a:solidFill>
              <a:srgbClr val="1D498B">
                <a:shade val="95000"/>
                <a:satMod val="105000"/>
              </a:srgbClr>
            </a:solidFill>
            <a:prstDash val="solid"/>
          </a:ln>
          <a:effectLst/>
        </p:spPr>
      </p:cxnSp>
      <p:grpSp>
        <p:nvGrpSpPr>
          <p:cNvPr id="8" name="Group 7">
            <a:extLst>
              <a:ext uri="{FF2B5EF4-FFF2-40B4-BE49-F238E27FC236}">
                <a16:creationId xmlns:a16="http://schemas.microsoft.com/office/drawing/2014/main" id="{67AD08C4-A571-42C9-BA0F-80B99038957B}"/>
              </a:ext>
            </a:extLst>
          </p:cNvPr>
          <p:cNvGrpSpPr/>
          <p:nvPr/>
        </p:nvGrpSpPr>
        <p:grpSpPr>
          <a:xfrm>
            <a:off x="8139965" y="2120900"/>
            <a:ext cx="3645636" cy="3294064"/>
            <a:chOff x="9505126" y="1640115"/>
            <a:chExt cx="4185102" cy="3673248"/>
          </a:xfrm>
        </p:grpSpPr>
        <p:graphicFrame>
          <p:nvGraphicFramePr>
            <p:cNvPr id="6" name="Chart 5">
              <a:extLst>
                <a:ext uri="{FF2B5EF4-FFF2-40B4-BE49-F238E27FC236}">
                  <a16:creationId xmlns:a16="http://schemas.microsoft.com/office/drawing/2014/main" id="{42C141AD-758A-454B-9E9E-BF7FF1820709}"/>
                </a:ext>
              </a:extLst>
            </p:cNvPr>
            <p:cNvGraphicFramePr/>
            <p:nvPr>
              <p:extLst/>
            </p:nvPr>
          </p:nvGraphicFramePr>
          <p:xfrm>
            <a:off x="9968753" y="1640115"/>
            <a:ext cx="3721475" cy="367324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09025E6-A984-4335-B308-E98D2962FB11}"/>
                </a:ext>
              </a:extLst>
            </p:cNvPr>
            <p:cNvSpPr txBox="1"/>
            <p:nvPr/>
          </p:nvSpPr>
          <p:spPr>
            <a:xfrm>
              <a:off x="10909666" y="3889357"/>
              <a:ext cx="682171" cy="720731"/>
            </a:xfrm>
            <a:prstGeom prst="rect">
              <a:avLst/>
            </a:prstGeom>
            <a:noFill/>
          </p:spPr>
          <p:txBody>
            <a:bodyPr wrap="square" rtlCol="0" anchor="ctr">
              <a:spAutoFit/>
            </a:bodyPr>
            <a:lstStyle/>
            <a:p>
              <a:pPr algn="ctr"/>
              <a:r>
                <a:rPr lang="en-US" dirty="0">
                  <a:solidFill>
                    <a:schemeClr val="bg1"/>
                  </a:solidFill>
                </a:rPr>
                <a:t>99/</a:t>
              </a:r>
              <a:br>
                <a:rPr lang="en-US" dirty="0">
                  <a:solidFill>
                    <a:schemeClr val="bg1"/>
                  </a:solidFill>
                </a:rPr>
              </a:br>
              <a:r>
                <a:rPr lang="en-US" dirty="0">
                  <a:solidFill>
                    <a:schemeClr val="bg1"/>
                  </a:solidFill>
                </a:rPr>
                <a:t>129</a:t>
              </a:r>
              <a:endParaRPr lang="en-GB" dirty="0">
                <a:solidFill>
                  <a:schemeClr val="bg1"/>
                </a:solidFill>
              </a:endParaRPr>
            </a:p>
          </p:txBody>
        </p:sp>
        <p:sp>
          <p:nvSpPr>
            <p:cNvPr id="12" name="TextBox 11">
              <a:extLst>
                <a:ext uri="{FF2B5EF4-FFF2-40B4-BE49-F238E27FC236}">
                  <a16:creationId xmlns:a16="http://schemas.microsoft.com/office/drawing/2014/main" id="{C58B2D68-65EE-45D4-8ADA-11E302DB1F98}"/>
                </a:ext>
              </a:extLst>
            </p:cNvPr>
            <p:cNvSpPr txBox="1"/>
            <p:nvPr/>
          </p:nvSpPr>
          <p:spPr>
            <a:xfrm>
              <a:off x="12250061" y="3889357"/>
              <a:ext cx="682171" cy="720731"/>
            </a:xfrm>
            <a:prstGeom prst="rect">
              <a:avLst/>
            </a:prstGeom>
            <a:noFill/>
          </p:spPr>
          <p:txBody>
            <a:bodyPr wrap="square" rtlCol="0" anchor="ctr">
              <a:spAutoFit/>
            </a:bodyPr>
            <a:lstStyle/>
            <a:p>
              <a:pPr algn="ctr"/>
              <a:r>
                <a:rPr lang="en-US" dirty="0">
                  <a:solidFill>
                    <a:schemeClr val="bg1"/>
                  </a:solidFill>
                </a:rPr>
                <a:t>99/</a:t>
              </a:r>
              <a:br>
                <a:rPr lang="en-US" dirty="0">
                  <a:solidFill>
                    <a:schemeClr val="bg1"/>
                  </a:solidFill>
                </a:rPr>
              </a:br>
              <a:r>
                <a:rPr lang="en-US" dirty="0">
                  <a:solidFill>
                    <a:schemeClr val="bg1"/>
                  </a:solidFill>
                </a:rPr>
                <a:t>101</a:t>
              </a:r>
              <a:endParaRPr lang="en-GB" dirty="0">
                <a:solidFill>
                  <a:schemeClr val="bg1"/>
                </a:solidFill>
              </a:endParaRPr>
            </a:p>
          </p:txBody>
        </p:sp>
        <p:sp>
          <p:nvSpPr>
            <p:cNvPr id="13" name="TextBox 12">
              <a:extLst>
                <a:ext uri="{FF2B5EF4-FFF2-40B4-BE49-F238E27FC236}">
                  <a16:creationId xmlns:a16="http://schemas.microsoft.com/office/drawing/2014/main" id="{0E4CC48F-A5BB-4888-82BB-2AF19EA74281}"/>
                </a:ext>
              </a:extLst>
            </p:cNvPr>
            <p:cNvSpPr txBox="1"/>
            <p:nvPr/>
          </p:nvSpPr>
          <p:spPr>
            <a:xfrm rot="16200000">
              <a:off x="8873671" y="3087996"/>
              <a:ext cx="1686894" cy="423984"/>
            </a:xfrm>
            <a:prstGeom prst="rect">
              <a:avLst/>
            </a:prstGeom>
            <a:noFill/>
          </p:spPr>
          <p:txBody>
            <a:bodyPr wrap="square" rtlCol="0" anchor="ctr">
              <a:spAutoFit/>
            </a:bodyPr>
            <a:lstStyle/>
            <a:p>
              <a:pPr algn="ctr"/>
              <a:r>
                <a:rPr lang="en-US" dirty="0"/>
                <a:t>SVR4 (%)</a:t>
              </a:r>
              <a:endParaRPr lang="en-GB" dirty="0"/>
            </a:p>
          </p:txBody>
        </p:sp>
      </p:grpSp>
      <p:cxnSp>
        <p:nvCxnSpPr>
          <p:cNvPr id="14" name="Straight Connector 13">
            <a:extLst>
              <a:ext uri="{FF2B5EF4-FFF2-40B4-BE49-F238E27FC236}">
                <a16:creationId xmlns:a16="http://schemas.microsoft.com/office/drawing/2014/main" id="{B55325DA-4CA5-4343-8D78-AF8CD02D5EA7}"/>
              </a:ext>
            </a:extLst>
          </p:cNvPr>
          <p:cNvCxnSpPr>
            <a:cxnSpLocks/>
          </p:cNvCxnSpPr>
          <p:nvPr/>
        </p:nvCxnSpPr>
        <p:spPr>
          <a:xfrm flipV="1">
            <a:off x="7966316" y="1277471"/>
            <a:ext cx="0" cy="4126379"/>
          </a:xfrm>
          <a:prstGeom prst="line">
            <a:avLst/>
          </a:prstGeom>
          <a:noFill/>
          <a:ln w="9525" cap="flat" cmpd="sng" algn="ctr">
            <a:solidFill>
              <a:srgbClr val="1D498B">
                <a:shade val="95000"/>
                <a:satMod val="105000"/>
              </a:srgbClr>
            </a:solidFill>
            <a:prstDash val="solid"/>
          </a:ln>
          <a:effectLst/>
        </p:spPr>
      </p:cxnSp>
      <p:sp>
        <p:nvSpPr>
          <p:cNvPr id="18" name="Content Placeholder 1">
            <a:extLst>
              <a:ext uri="{FF2B5EF4-FFF2-40B4-BE49-F238E27FC236}">
                <a16:creationId xmlns:a16="http://schemas.microsoft.com/office/drawing/2014/main" id="{B26E56AA-55BD-43C3-8959-F2271EDD5F6C}"/>
              </a:ext>
            </a:extLst>
          </p:cNvPr>
          <p:cNvSpPr txBox="1">
            <a:spLocks/>
          </p:cNvSpPr>
          <p:nvPr/>
        </p:nvSpPr>
        <p:spPr>
          <a:xfrm>
            <a:off x="7966316" y="1347114"/>
            <a:ext cx="3388519" cy="70788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FIGURE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lang="en-GB" dirty="0"/>
              <a:t>SVR4 rates in ITT and observed analysis*</a:t>
            </a:r>
            <a:endParaRPr lang="en-US" dirty="0"/>
          </a:p>
        </p:txBody>
      </p:sp>
    </p:spTree>
    <p:extLst>
      <p:ext uri="{BB962C8B-B14F-4D97-AF65-F5344CB8AC3E}">
        <p14:creationId xmlns:p14="http://schemas.microsoft.com/office/powerpoint/2010/main" val="3362379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or: Elbow 2">
            <a:extLst>
              <a:ext uri="{FF2B5EF4-FFF2-40B4-BE49-F238E27FC236}">
                <a16:creationId xmlns:a16="http://schemas.microsoft.com/office/drawing/2014/main" id="{7AC7F15C-E0B1-4AC1-9379-6583665B3C8B}"/>
              </a:ext>
            </a:extLst>
          </p:cNvPr>
          <p:cNvCxnSpPr>
            <a:cxnSpLocks/>
            <a:stCxn id="8" idx="2"/>
            <a:endCxn id="9" idx="0"/>
          </p:cNvCxnSpPr>
          <p:nvPr/>
        </p:nvCxnSpPr>
        <p:spPr>
          <a:xfrm rot="5400000">
            <a:off x="7083233" y="1882341"/>
            <a:ext cx="479915" cy="1879497"/>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3F1BDB8D-6F0F-424D-9AC0-634DDF7F3AE9}"/>
              </a:ext>
            </a:extLst>
          </p:cNvPr>
          <p:cNvCxnSpPr>
            <a:cxnSpLocks/>
            <a:stCxn id="8" idx="2"/>
            <a:endCxn id="10" idx="0"/>
          </p:cNvCxnSpPr>
          <p:nvPr/>
        </p:nvCxnSpPr>
        <p:spPr>
          <a:xfrm rot="16200000" flipH="1">
            <a:off x="8956628" y="1888442"/>
            <a:ext cx="474646" cy="1862026"/>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38D83-D079-45BE-8264-805225A849CF}"/>
              </a:ext>
            </a:extLst>
          </p:cNvPr>
          <p:cNvCxnSpPr/>
          <p:nvPr/>
        </p:nvCxnSpPr>
        <p:spPr>
          <a:xfrm>
            <a:off x="10124964" y="3847107"/>
            <a:ext cx="0" cy="346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51C6B6-32C5-43B8-88B0-EF629656CC06}"/>
              </a:ext>
            </a:extLst>
          </p:cNvPr>
          <p:cNvCxnSpPr/>
          <p:nvPr/>
        </p:nvCxnSpPr>
        <p:spPr>
          <a:xfrm>
            <a:off x="6383442" y="3847107"/>
            <a:ext cx="0" cy="346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400" dirty="0"/>
              <a:t>NS5A resistance profile of GT 1b </a:t>
            </a:r>
            <a:r>
              <a:rPr lang="en-US" sz="2400" dirty="0" err="1"/>
              <a:t>virological</a:t>
            </a:r>
            <a:r>
              <a:rPr lang="en-US" sz="2400" dirty="0"/>
              <a:t> failures that impacts outcome </a:t>
            </a:r>
            <a:br>
              <a:rPr lang="en-US" sz="2400" dirty="0"/>
            </a:br>
            <a:r>
              <a:rPr lang="en-US" sz="2400" dirty="0"/>
              <a:t>of re-treatment with GLE/PIB: A nationwide real-world study</a:t>
            </a:r>
            <a:endParaRPr lang="en-GB" sz="24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1"/>
            <a:ext cx="10025871" cy="376990"/>
          </a:xfrm>
        </p:spPr>
        <p:txBody>
          <a:bodyPr/>
          <a:lstStyle/>
          <a:p>
            <a:r>
              <a:rPr lang="en-GB" dirty="0"/>
              <a:t>Kurosaki M, et al. ILC 2019; </a:t>
            </a:r>
            <a:r>
              <a:rPr lang="en-GB" dirty="0">
                <a:solidFill>
                  <a:srgbClr val="000000"/>
                </a:solidFill>
              </a:rPr>
              <a:t>PS-180</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1" y="1340769"/>
            <a:ext cx="4133852" cy="366254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NS5A plays </a:t>
            </a:r>
            <a:r>
              <a:rPr kumimoji="0" lang="en-U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a key role in HCV RNA replication</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In patients with CHC and DAA failure, NS5A RASs may affect the efficacy of re-treatment with all regimens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Aim:</a:t>
            </a: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To examine the prevalence and pattern of NS5A RASs and the impact on </a:t>
            </a:r>
            <a:b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br>
            <a:r>
              <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retreatment with GLE/PIB</a:t>
            </a: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B7E57A59-C571-4EB5-826E-F1CFB169BF21}"/>
              </a:ext>
            </a:extLst>
          </p:cNvPr>
          <p:cNvCxnSpPr>
            <a:cxnSpLocks/>
          </p:cNvCxnSpPr>
          <p:nvPr/>
        </p:nvCxnSpPr>
        <p:spPr>
          <a:xfrm flipV="1">
            <a:off x="4529035" y="1519238"/>
            <a:ext cx="0" cy="4810125"/>
          </a:xfrm>
          <a:prstGeom prst="line">
            <a:avLst/>
          </a:prstGeom>
          <a:noFill/>
          <a:ln w="9525" cap="flat" cmpd="sng" algn="ctr">
            <a:solidFill>
              <a:srgbClr val="1D498B">
                <a:shade val="95000"/>
                <a:satMod val="105000"/>
              </a:srgbClr>
            </a:solidFill>
            <a:prstDash val="solid"/>
          </a:ln>
          <a:effectLst/>
        </p:spPr>
      </p:cxnSp>
      <p:sp>
        <p:nvSpPr>
          <p:cNvPr id="16" name="Content Placeholder 1">
            <a:extLst>
              <a:ext uri="{FF2B5EF4-FFF2-40B4-BE49-F238E27FC236}">
                <a16:creationId xmlns:a16="http://schemas.microsoft.com/office/drawing/2014/main" id="{B7C0C39A-4EF2-4CB3-80CD-398F9041BAA7}"/>
              </a:ext>
            </a:extLst>
          </p:cNvPr>
          <p:cNvSpPr txBox="1">
            <a:spLocks/>
          </p:cNvSpPr>
          <p:nvPr/>
        </p:nvSpPr>
        <p:spPr>
          <a:xfrm>
            <a:off x="4633912" y="1340769"/>
            <a:ext cx="7575550"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3B740400-6643-41ED-B068-EA065EC9BEEB}"/>
              </a:ext>
            </a:extLst>
          </p:cNvPr>
          <p:cNvSpPr txBox="1"/>
          <p:nvPr/>
        </p:nvSpPr>
        <p:spPr>
          <a:xfrm>
            <a:off x="5829300" y="1935801"/>
            <a:ext cx="4867275" cy="646331"/>
          </a:xfrm>
          <a:prstGeom prst="rect">
            <a:avLst/>
          </a:prstGeom>
          <a:noFill/>
          <a:ln w="1905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83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regional core centres for the treatment of</a:t>
            </a:r>
            <a:b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liver disease and related hospitals</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70485F5-FE78-43A6-808E-C888043143AA}"/>
              </a:ext>
            </a:extLst>
          </p:cNvPr>
          <p:cNvSpPr txBox="1"/>
          <p:nvPr/>
        </p:nvSpPr>
        <p:spPr>
          <a:xfrm>
            <a:off x="4710266" y="3062047"/>
            <a:ext cx="3346350" cy="790328"/>
          </a:xfrm>
          <a:prstGeom prst="rect">
            <a:avLst/>
          </a:prstGeom>
          <a:solidFill>
            <a:schemeClr val="tx2"/>
          </a:solidFill>
          <a:ln>
            <a:noFill/>
          </a:ln>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1,420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GT 1b subjects with</a:t>
            </a:r>
            <a:b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DAA failure</a:t>
            </a:r>
          </a:p>
        </p:txBody>
      </p:sp>
      <p:sp>
        <p:nvSpPr>
          <p:cNvPr id="10" name="TextBox 9">
            <a:extLst>
              <a:ext uri="{FF2B5EF4-FFF2-40B4-BE49-F238E27FC236}">
                <a16:creationId xmlns:a16="http://schemas.microsoft.com/office/drawing/2014/main" id="{A273B2C6-46C9-4A35-872A-194009D109E8}"/>
              </a:ext>
            </a:extLst>
          </p:cNvPr>
          <p:cNvSpPr txBox="1"/>
          <p:nvPr/>
        </p:nvSpPr>
        <p:spPr>
          <a:xfrm>
            <a:off x="8451789" y="3056778"/>
            <a:ext cx="3346350" cy="790329"/>
          </a:xfrm>
          <a:prstGeom prst="rect">
            <a:avLst/>
          </a:prstGeom>
          <a:solidFill>
            <a:schemeClr val="bg1">
              <a:lumMod val="50000"/>
            </a:schemeClr>
          </a:solidFill>
          <a:ln>
            <a:noFill/>
          </a:ln>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1,068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GT 1b subjects who are naïve to DAA treatment</a:t>
            </a:r>
            <a:endParaRPr kumimoji="0" lang="en-GB"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89161CE-8C89-4627-87AB-86CC51AADEAA}"/>
              </a:ext>
            </a:extLst>
          </p:cNvPr>
          <p:cNvSpPr txBox="1"/>
          <p:nvPr/>
        </p:nvSpPr>
        <p:spPr>
          <a:xfrm>
            <a:off x="8022246" y="3261326"/>
            <a:ext cx="504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Arial" panose="020B0604020202020204"/>
              </a:rPr>
              <a:t>v</a:t>
            </a: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s.</a:t>
            </a: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4AEA0531-2403-4617-94A7-28C34D7406CF}"/>
              </a:ext>
            </a:extLst>
          </p:cNvPr>
          <p:cNvSpPr/>
          <p:nvPr/>
        </p:nvSpPr>
        <p:spPr>
          <a:xfrm>
            <a:off x="4716131" y="4176242"/>
            <a:ext cx="7093612" cy="646331"/>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Prevalence and patterns of RAS in NS3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(positions 156 and 168)</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and NS5A (positions 31, 32 and 93) determined by population screening </a:t>
            </a:r>
          </a:p>
        </p:txBody>
      </p:sp>
      <p:cxnSp>
        <p:nvCxnSpPr>
          <p:cNvPr id="23" name="Straight Connector 22">
            <a:extLst>
              <a:ext uri="{FF2B5EF4-FFF2-40B4-BE49-F238E27FC236}">
                <a16:creationId xmlns:a16="http://schemas.microsoft.com/office/drawing/2014/main" id="{CACD7224-20D2-4F2F-9A8B-DA81175307AA}"/>
              </a:ext>
            </a:extLst>
          </p:cNvPr>
          <p:cNvCxnSpPr>
            <a:stCxn id="10" idx="2"/>
            <a:endCxn id="10" idx="2"/>
          </p:cNvCxnSpPr>
          <p:nvPr/>
        </p:nvCxnSpPr>
        <p:spPr>
          <a:xfrm>
            <a:off x="10124964" y="384710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F3EDF19-29F5-433C-A8A9-40B89DA57A38}"/>
              </a:ext>
            </a:extLst>
          </p:cNvPr>
          <p:cNvSpPr txBox="1"/>
          <p:nvPr/>
        </p:nvSpPr>
        <p:spPr>
          <a:xfrm>
            <a:off x="5278333" y="5076612"/>
            <a:ext cx="6010656" cy="720000"/>
          </a:xfrm>
          <a:prstGeom prst="rect">
            <a:avLst/>
          </a:prstGeom>
          <a:solidFill>
            <a:srgbClr val="976CA4"/>
          </a:solidFill>
          <a:ln>
            <a:noFill/>
          </a:ln>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545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subjects retreated with GLE/PIB for 12 weeks analyzed to assess association between RAS and SVR</a:t>
            </a:r>
          </a:p>
        </p:txBody>
      </p:sp>
    </p:spTree>
    <p:extLst>
      <p:ext uri="{BB962C8B-B14F-4D97-AF65-F5344CB8AC3E}">
        <p14:creationId xmlns:p14="http://schemas.microsoft.com/office/powerpoint/2010/main" val="3456740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400" dirty="0"/>
              <a:t>NS5A resistance profile of GT 1b </a:t>
            </a:r>
            <a:r>
              <a:rPr lang="en-US" sz="2400" dirty="0" err="1"/>
              <a:t>virological</a:t>
            </a:r>
            <a:r>
              <a:rPr lang="en-US" sz="2400" dirty="0"/>
              <a:t> failures that impacts outcome </a:t>
            </a:r>
            <a:br>
              <a:rPr lang="en-US" sz="2400" dirty="0"/>
            </a:br>
            <a:r>
              <a:rPr lang="en-US" sz="2400" dirty="0"/>
              <a:t>of re-treatment with GLE/PIB: A nationwide real-world study</a:t>
            </a:r>
            <a:endParaRPr lang="en-GB" sz="24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*Position 156 and 168; </a:t>
            </a:r>
            <a:r>
              <a:rPr lang="en-US" baseline="30000" dirty="0"/>
              <a:t>†</a:t>
            </a:r>
            <a:r>
              <a:rPr lang="en-US" dirty="0"/>
              <a:t>Position L31, P32, and Y93.</a:t>
            </a:r>
            <a:br>
              <a:rPr lang="en-GB" dirty="0"/>
            </a:br>
            <a:r>
              <a:rPr lang="en-GB" dirty="0"/>
              <a:t>Kurosaki M, et al. ILC 2019; </a:t>
            </a:r>
            <a:r>
              <a:rPr lang="en-GB" dirty="0">
                <a:solidFill>
                  <a:srgbClr val="000000"/>
                </a:solidFill>
              </a:rPr>
              <a:t>PS-180</a:t>
            </a:r>
          </a:p>
        </p:txBody>
      </p:sp>
      <p:cxnSp>
        <p:nvCxnSpPr>
          <p:cNvPr id="15" name="Straight Connector 14">
            <a:extLst>
              <a:ext uri="{FF2B5EF4-FFF2-40B4-BE49-F238E27FC236}">
                <a16:creationId xmlns:a16="http://schemas.microsoft.com/office/drawing/2014/main" id="{8B46EBAE-8912-4635-8789-13F2E21A864F}"/>
              </a:ext>
            </a:extLst>
          </p:cNvPr>
          <p:cNvCxnSpPr>
            <a:cxnSpLocks/>
          </p:cNvCxnSpPr>
          <p:nvPr/>
        </p:nvCxnSpPr>
        <p:spPr>
          <a:xfrm flipH="1">
            <a:off x="604838" y="5768343"/>
            <a:ext cx="10982325"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423863" y="5770986"/>
            <a:ext cx="10368184" cy="70788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panose="020B0604020202020204" pitchFamily="34" charset="0"/>
              </a:rPr>
              <a:t> CONCLUSIONS </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pitchFamily="34" charset="0"/>
                <a:ea typeface="+mn-ea"/>
                <a:cs typeface="Arial" panose="020B0604020202020204" pitchFamily="34" charset="0"/>
              </a:rPr>
              <a:t> Retreatment with GLE/PIB was highly effective except in patients with a RAS P32del in NS5A</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Content Placeholder 1">
            <a:extLst>
              <a:ext uri="{FF2B5EF4-FFF2-40B4-BE49-F238E27FC236}">
                <a16:creationId xmlns:a16="http://schemas.microsoft.com/office/drawing/2014/main" id="{0DA39AFD-2432-498C-A43F-86E36D316C19}"/>
              </a:ext>
            </a:extLst>
          </p:cNvPr>
          <p:cNvSpPr txBox="1">
            <a:spLocks/>
          </p:cNvSpPr>
          <p:nvPr/>
        </p:nvSpPr>
        <p:spPr>
          <a:xfrm>
            <a:off x="423861" y="1340769"/>
            <a:ext cx="6191251" cy="101566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p>
          <a:p>
            <a:pPr marL="0" marR="0" lvl="0" indent="0" algn="l" defTabSz="914400" rtl="0" eaLnBrk="1" fontAlgn="auto" latinLnBrk="0" hangingPunct="1">
              <a:lnSpc>
                <a:spcPct val="100000"/>
              </a:lnSpc>
              <a:spcBef>
                <a:spcPts val="0"/>
              </a:spcBef>
              <a:spcAft>
                <a:spcPts val="0"/>
              </a:spcAft>
              <a:buClr>
                <a:srgbClr val="004B87"/>
              </a:buClr>
              <a:buSzTx/>
              <a:buFont typeface="Arial" panose="020B0604020202020204" pitchFamily="34" charset="0"/>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rPr>
              <a:t>Demographics</a:t>
            </a:r>
            <a:br>
              <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rPr>
              <a:t>(DAA failure cohort)</a:t>
            </a:r>
          </a:p>
        </p:txBody>
      </p:sp>
      <p:sp>
        <p:nvSpPr>
          <p:cNvPr id="7" name="Content Placeholder 1">
            <a:extLst>
              <a:ext uri="{FF2B5EF4-FFF2-40B4-BE49-F238E27FC236}">
                <a16:creationId xmlns:a16="http://schemas.microsoft.com/office/drawing/2014/main" id="{E12428C5-CE29-4492-9450-29B192584C77}"/>
              </a:ext>
            </a:extLst>
          </p:cNvPr>
          <p:cNvSpPr txBox="1">
            <a:spLocks/>
          </p:cNvSpPr>
          <p:nvPr/>
        </p:nvSpPr>
        <p:spPr>
          <a:xfrm>
            <a:off x="3957638" y="1281417"/>
            <a:ext cx="7629524" cy="5213735"/>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Prevalence of NS3* and NS5A</a:t>
            </a:r>
            <a:r>
              <a:rPr kumimoji="0" lang="en-US" sz="2000" b="0" i="0" u="none" strike="noStrike" kern="1200" cap="none" spc="0" normalizeH="0" baseline="30000" noProof="0" dirty="0">
                <a:ln>
                  <a:noFill/>
                </a:ln>
                <a:solidFill>
                  <a:prstClr val="black"/>
                </a:solidFill>
                <a:effectLst/>
                <a:uLnTx/>
                <a:uFillTx/>
                <a:latin typeface="Arial" panose="020B0604020202020204"/>
                <a:ea typeface="+mn-ea"/>
                <a:cs typeface="+mn-cs"/>
              </a:rPr>
              <a: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RAS significantly higher in subjects with DAA failure vs. DAA-naïve subjects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Dual NS3 + NS5A RAS: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failing DCV/ASV</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failing GZR/EBR</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Prevalence of NS5A P32del:</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DAA naïve: 0%</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LDV/SOF: 2.0%</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DCV/ASV: 3.7%</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GZR/EBR: 4.3%</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GLE/PIB re-treated subjects SVR12 was 95.8%</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SVR not affected by presence of NS3 or NS5A L31/Y93</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SVR 25% in patients with P32del vs. 97% in WT P32 (p=0.0002)</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2" name="Table 1">
            <a:extLst>
              <a:ext uri="{FF2B5EF4-FFF2-40B4-BE49-F238E27FC236}">
                <a16:creationId xmlns:a16="http://schemas.microsoft.com/office/drawing/2014/main" id="{04D9F8B8-A6F7-4257-B120-8B7936319295}"/>
              </a:ext>
            </a:extLst>
          </p:cNvPr>
          <p:cNvGraphicFramePr>
            <a:graphicFrameLocks noGrp="1"/>
          </p:cNvGraphicFramePr>
          <p:nvPr>
            <p:extLst/>
          </p:nvPr>
        </p:nvGraphicFramePr>
        <p:xfrm>
          <a:off x="504822" y="2488196"/>
          <a:ext cx="3348038" cy="2956560"/>
        </p:xfrm>
        <a:graphic>
          <a:graphicData uri="http://schemas.openxmlformats.org/drawingml/2006/table">
            <a:tbl>
              <a:tblPr firstRow="1" bandRow="1">
                <a:tableStyleId>{5C22544A-7EE6-4342-B048-85BDC9FD1C3A}</a:tableStyleId>
              </a:tblPr>
              <a:tblGrid>
                <a:gridCol w="1868363">
                  <a:extLst>
                    <a:ext uri="{9D8B030D-6E8A-4147-A177-3AD203B41FA5}">
                      <a16:colId xmlns:a16="http://schemas.microsoft.com/office/drawing/2014/main" val="2086673033"/>
                    </a:ext>
                  </a:extLst>
                </a:gridCol>
                <a:gridCol w="1479675">
                  <a:extLst>
                    <a:ext uri="{9D8B030D-6E8A-4147-A177-3AD203B41FA5}">
                      <a16:colId xmlns:a16="http://schemas.microsoft.com/office/drawing/2014/main" val="2547174036"/>
                    </a:ext>
                  </a:extLst>
                </a:gridCol>
              </a:tblGrid>
              <a:tr h="370840">
                <a:tc>
                  <a:txBody>
                    <a:bodyPr/>
                    <a:lstStyle/>
                    <a:p>
                      <a:pPr algn="ctr"/>
                      <a:r>
                        <a:rPr lang="en-GB" sz="1600" dirty="0"/>
                        <a:t>Characteristic</a:t>
                      </a:r>
                      <a:endParaRPr lang="en-US" sz="1600" dirty="0"/>
                    </a:p>
                  </a:txBody>
                  <a:tcPr>
                    <a:solidFill>
                      <a:srgbClr val="004A86"/>
                    </a:solidFill>
                  </a:tcPr>
                </a:tc>
                <a:tc>
                  <a:txBody>
                    <a:bodyPr/>
                    <a:lstStyle/>
                    <a:p>
                      <a:pPr algn="ctr"/>
                      <a:r>
                        <a:rPr lang="en-GB" sz="1600" dirty="0"/>
                        <a:t>Patients</a:t>
                      </a:r>
                      <a:br>
                        <a:rPr lang="en-GB" sz="1600" dirty="0"/>
                      </a:br>
                      <a:r>
                        <a:rPr lang="en-GB" sz="1600" dirty="0"/>
                        <a:t>(%)</a:t>
                      </a:r>
                      <a:endParaRPr lang="en-US" sz="1600" dirty="0"/>
                    </a:p>
                  </a:txBody>
                  <a:tcPr>
                    <a:solidFill>
                      <a:srgbClr val="004A86"/>
                    </a:solidFill>
                  </a:tcPr>
                </a:tc>
                <a:extLst>
                  <a:ext uri="{0D108BD9-81ED-4DB2-BD59-A6C34878D82A}">
                    <a16:rowId xmlns:a16="http://schemas.microsoft.com/office/drawing/2014/main" val="3610426215"/>
                  </a:ext>
                </a:extLst>
              </a:tr>
              <a:tr h="370840">
                <a:tc>
                  <a:txBody>
                    <a:bodyPr/>
                    <a:lstStyle/>
                    <a:p>
                      <a:pPr algn="l"/>
                      <a:r>
                        <a:rPr lang="en-GB" sz="1600" b="1" dirty="0"/>
                        <a:t>Number of failed DAA regimens</a:t>
                      </a:r>
                    </a:p>
                    <a:p>
                      <a:pPr lvl="0" algn="ctr"/>
                      <a:r>
                        <a:rPr lang="en-GB" sz="1600" dirty="0"/>
                        <a:t>1</a:t>
                      </a:r>
                    </a:p>
                    <a:p>
                      <a:pPr lvl="0" algn="ctr"/>
                      <a:r>
                        <a:rPr lang="en-GB" sz="1600" dirty="0"/>
                        <a:t>2</a:t>
                      </a:r>
                    </a:p>
                    <a:p>
                      <a:pPr lvl="0" algn="ctr"/>
                      <a:r>
                        <a:rPr lang="en-GB" sz="1600" dirty="0"/>
                        <a:t>3</a:t>
                      </a:r>
                      <a:endParaRPr lang="en-US" sz="1600" dirty="0"/>
                    </a:p>
                  </a:txBody>
                  <a:tcPr>
                    <a:solidFill>
                      <a:schemeClr val="bg1">
                        <a:lumMod val="85000"/>
                      </a:schemeClr>
                    </a:solidFill>
                  </a:tcPr>
                </a:tc>
                <a:tc>
                  <a:txBody>
                    <a:bodyPr/>
                    <a:lstStyle/>
                    <a:p>
                      <a:pPr algn="ctr"/>
                      <a:endParaRPr lang="en-GB" sz="1600" dirty="0"/>
                    </a:p>
                    <a:p>
                      <a:pPr algn="ctr"/>
                      <a:endParaRPr lang="en-GB" sz="1600" dirty="0"/>
                    </a:p>
                    <a:p>
                      <a:pPr algn="ctr"/>
                      <a:r>
                        <a:rPr lang="en-GB" sz="1600" dirty="0"/>
                        <a:t>83</a:t>
                      </a:r>
                    </a:p>
                    <a:p>
                      <a:pPr algn="ctr"/>
                      <a:r>
                        <a:rPr lang="en-GB" sz="1600" dirty="0"/>
                        <a:t>15</a:t>
                      </a:r>
                    </a:p>
                    <a:p>
                      <a:pPr algn="ctr"/>
                      <a:r>
                        <a:rPr lang="en-GB" sz="1600" dirty="0"/>
                        <a:t>2</a:t>
                      </a:r>
                      <a:endParaRPr lang="en-US" sz="1600" dirty="0"/>
                    </a:p>
                  </a:txBody>
                  <a:tcPr>
                    <a:solidFill>
                      <a:schemeClr val="bg1">
                        <a:lumMod val="85000"/>
                      </a:schemeClr>
                    </a:solidFill>
                  </a:tcPr>
                </a:tc>
                <a:extLst>
                  <a:ext uri="{0D108BD9-81ED-4DB2-BD59-A6C34878D82A}">
                    <a16:rowId xmlns:a16="http://schemas.microsoft.com/office/drawing/2014/main" val="2888195627"/>
                  </a:ext>
                </a:extLst>
              </a:tr>
              <a:tr h="370840">
                <a:tc>
                  <a:txBody>
                    <a:bodyPr/>
                    <a:lstStyle/>
                    <a:p>
                      <a:pPr algn="l"/>
                      <a:r>
                        <a:rPr lang="en-GB" sz="1600" b="1" dirty="0"/>
                        <a:t>Regimen used</a:t>
                      </a:r>
                    </a:p>
                    <a:p>
                      <a:pPr lvl="1" algn="ct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DCV/ASV</a:t>
                      </a:r>
                    </a:p>
                    <a:p>
                      <a:pPr lvl="1" algn="ctr"/>
                      <a:r>
                        <a:rPr lang="en-GB" sz="1600" b="0" i="0" u="none" strike="noStrike" kern="1200" baseline="0" dirty="0">
                          <a:solidFill>
                            <a:schemeClr val="tx1"/>
                          </a:solidFill>
                          <a:latin typeface="Arial" panose="020B0604020202020204" pitchFamily="34" charset="0"/>
                          <a:ea typeface="+mn-ea"/>
                          <a:cs typeface="Arial" panose="020B0604020202020204" pitchFamily="34" charset="0"/>
                        </a:rPr>
                        <a:t>L</a:t>
                      </a: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DV/SOF</a:t>
                      </a:r>
                    </a:p>
                    <a:p>
                      <a:pPr lvl="1" algn="ctr"/>
                      <a:r>
                        <a:rPr lang="en-GB" sz="1600" b="0" i="0" u="none" strike="noStrike" kern="1200" baseline="0" dirty="0">
                          <a:solidFill>
                            <a:schemeClr val="tx1"/>
                          </a:solidFill>
                          <a:latin typeface="Arial" panose="020B0604020202020204" pitchFamily="34" charset="0"/>
                          <a:ea typeface="+mn-ea"/>
                          <a:cs typeface="Arial" panose="020B0604020202020204" pitchFamily="34" charset="0"/>
                        </a:rPr>
                        <a:t>G</a:t>
                      </a:r>
                      <a:r>
                        <a:rPr lang="en-US" sz="1600" b="0" i="0" u="none" strike="noStrike" kern="1200" baseline="0" dirty="0">
                          <a:solidFill>
                            <a:schemeClr val="tx1"/>
                          </a:solidFill>
                          <a:latin typeface="Arial" panose="020B0604020202020204" pitchFamily="34" charset="0"/>
                          <a:ea typeface="+mn-ea"/>
                          <a:cs typeface="Arial" panose="020B0604020202020204" pitchFamily="34" charset="0"/>
                        </a:rPr>
                        <a:t>ZR/EBR</a:t>
                      </a:r>
                      <a:endParaRPr lang="en-US" sz="1600" dirty="0"/>
                    </a:p>
                  </a:txBody>
                  <a:tcPr>
                    <a:solidFill>
                      <a:schemeClr val="bg1">
                        <a:lumMod val="85000"/>
                      </a:schemeClr>
                    </a:solidFill>
                  </a:tcPr>
                </a:tc>
                <a:tc>
                  <a:txBody>
                    <a:bodyPr/>
                    <a:lstStyle/>
                    <a:p>
                      <a:pPr algn="ctr"/>
                      <a:endParaRPr lang="en-GB" sz="1600" dirty="0"/>
                    </a:p>
                    <a:p>
                      <a:pPr algn="ctr"/>
                      <a:r>
                        <a:rPr lang="en-GB" sz="1600" dirty="0"/>
                        <a:t>8</a:t>
                      </a:r>
                      <a:r>
                        <a:rPr lang="en-US" sz="1600" dirty="0"/>
                        <a:t>4</a:t>
                      </a:r>
                    </a:p>
                    <a:p>
                      <a:pPr algn="ctr"/>
                      <a:r>
                        <a:rPr lang="en-GB" sz="1600" dirty="0"/>
                        <a:t>1</a:t>
                      </a:r>
                      <a:r>
                        <a:rPr lang="en-US" sz="1600" dirty="0"/>
                        <a:t>3</a:t>
                      </a:r>
                    </a:p>
                    <a:p>
                      <a:pPr algn="ctr"/>
                      <a:r>
                        <a:rPr lang="en-GB" sz="1600" dirty="0"/>
                        <a:t>2</a:t>
                      </a:r>
                      <a:endParaRPr lang="en-US" sz="1600" dirty="0"/>
                    </a:p>
                  </a:txBody>
                  <a:tcPr>
                    <a:solidFill>
                      <a:schemeClr val="bg1">
                        <a:lumMod val="85000"/>
                      </a:schemeClr>
                    </a:solidFill>
                  </a:tcPr>
                </a:tc>
                <a:extLst>
                  <a:ext uri="{0D108BD9-81ED-4DB2-BD59-A6C34878D82A}">
                    <a16:rowId xmlns:a16="http://schemas.microsoft.com/office/drawing/2014/main" val="3064021794"/>
                  </a:ext>
                </a:extLst>
              </a:tr>
            </a:tbl>
          </a:graphicData>
        </a:graphic>
      </p:graphicFrame>
      <p:cxnSp>
        <p:nvCxnSpPr>
          <p:cNvPr id="12" name="Straight Connector 11">
            <a:extLst>
              <a:ext uri="{FF2B5EF4-FFF2-40B4-BE49-F238E27FC236}">
                <a16:creationId xmlns:a16="http://schemas.microsoft.com/office/drawing/2014/main" id="{1BAFC100-3570-4248-9C1F-4054A1EF449F}"/>
              </a:ext>
            </a:extLst>
          </p:cNvPr>
          <p:cNvCxnSpPr>
            <a:cxnSpLocks/>
          </p:cNvCxnSpPr>
          <p:nvPr/>
        </p:nvCxnSpPr>
        <p:spPr>
          <a:xfrm flipV="1">
            <a:off x="3957638" y="1340769"/>
            <a:ext cx="0" cy="4427575"/>
          </a:xfrm>
          <a:prstGeom prst="line">
            <a:avLst/>
          </a:prstGeom>
          <a:noFill/>
          <a:ln w="9525" cap="flat" cmpd="sng" algn="ctr">
            <a:solidFill>
              <a:srgbClr val="1D498B">
                <a:shade val="95000"/>
                <a:satMod val="105000"/>
              </a:srgbClr>
            </a:solidFill>
            <a:prstDash val="solid"/>
          </a:ln>
          <a:effectLst/>
        </p:spPr>
      </p:cxnSp>
      <p:sp>
        <p:nvSpPr>
          <p:cNvPr id="3" name="Right Brace 2">
            <a:extLst>
              <a:ext uri="{FF2B5EF4-FFF2-40B4-BE49-F238E27FC236}">
                <a16:creationId xmlns:a16="http://schemas.microsoft.com/office/drawing/2014/main" id="{E2EDCEC3-A1F3-4F38-BC37-B3CDD9A8E166}"/>
              </a:ext>
            </a:extLst>
          </p:cNvPr>
          <p:cNvSpPr/>
          <p:nvPr/>
        </p:nvSpPr>
        <p:spPr>
          <a:xfrm>
            <a:off x="7431023" y="2094666"/>
            <a:ext cx="372907" cy="82523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2A137AFB-4BAE-4602-8FC8-88321EA1A728}"/>
              </a:ext>
            </a:extLst>
          </p:cNvPr>
          <p:cNvSpPr txBox="1"/>
          <p:nvPr/>
        </p:nvSpPr>
        <p:spPr>
          <a:xfrm>
            <a:off x="7914336" y="1985736"/>
            <a:ext cx="2877711" cy="1477328"/>
          </a:xfrm>
          <a:prstGeom prst="rect">
            <a:avLst/>
          </a:prstGeom>
          <a:solidFill>
            <a:schemeClr val="accent2"/>
          </a:solidFill>
          <a:ln>
            <a:solidFill>
              <a:schemeClr val="accent1"/>
            </a:solidFill>
          </a:ln>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Prevalence increased with</a:t>
            </a:r>
            <a:b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number of failed regimens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rial" panose="020B0604020202020204"/>
                <a:ea typeface="+mn-ea"/>
                <a:cs typeface="Arial"/>
              </a:rPr>
              <a:t> 34% failing 1 regimen</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rial" panose="020B0604020202020204"/>
                <a:ea typeface="+mn-ea"/>
                <a:cs typeface="Arial"/>
              </a:rPr>
              <a:t> 55.3% failing 2 regimens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rial" panose="020B0604020202020204"/>
                <a:ea typeface="+mn-ea"/>
                <a:cs typeface="Arial"/>
              </a:rPr>
              <a:t> 86.7% failing 3 regimens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130744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400" dirty="0"/>
              <a:t>Unacceptably low SVR rates in African patients with unusual HCV</a:t>
            </a:r>
            <a:br>
              <a:rPr lang="en-US" sz="2400" dirty="0"/>
            </a:br>
            <a:r>
              <a:rPr lang="en-US" sz="2400" dirty="0"/>
              <a:t>sub-genotypes: Implications for global elimination</a:t>
            </a:r>
            <a:endParaRPr lang="en-GB" sz="24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a:t>
            </a:r>
            <a:r>
              <a:rPr lang="en-US" dirty="0"/>
              <a:t>King's College Hospital, Institute of Liver Studies, London, UK.</a:t>
            </a:r>
            <a:endParaRPr lang="en-GB" dirty="0"/>
          </a:p>
          <a:p>
            <a:r>
              <a:rPr lang="en-GB" dirty="0"/>
              <a:t>Childs K, et al. ILC 2019; </a:t>
            </a:r>
            <a:r>
              <a:rPr lang="en-GB" dirty="0">
                <a:solidFill>
                  <a:srgbClr val="000000"/>
                </a:solidFill>
              </a:rPr>
              <a:t>PS-181</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2" y="1340769"/>
            <a:ext cx="11163288" cy="144655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Rare HCV subtypes are underrepresented in clinical trials but are prevalent in some regions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Aim:</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To describe the genotype distribution and antiviral treatment outcome in a south London cohort of African patients</a:t>
            </a:r>
            <a:endParaRPr kumimoji="0" lang="en-GB" sz="24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3" y="2824850"/>
            <a:ext cx="10982307"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1" y="2864914"/>
            <a:ext cx="5414875" cy="3040832"/>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All patients born in Africa attending clinic* from 2015–2018 were identified</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HCV genotype, treatment regimen and outcome were recorded</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Samples were analyzed locally</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VERSANT HCV Geno 2.0 Assay</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Non-</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subtypeable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GT 1 samples further analyzed on Glasgow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NimbleGen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NGS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B7E57A59-C571-4EB5-826E-F1CFB169BF21}"/>
              </a:ext>
            </a:extLst>
          </p:cNvPr>
          <p:cNvCxnSpPr>
            <a:cxnSpLocks/>
          </p:cNvCxnSpPr>
          <p:nvPr/>
        </p:nvCxnSpPr>
        <p:spPr>
          <a:xfrm flipV="1">
            <a:off x="5838744" y="2824850"/>
            <a:ext cx="0" cy="3504514"/>
          </a:xfrm>
          <a:prstGeom prst="line">
            <a:avLst/>
          </a:prstGeom>
          <a:noFill/>
          <a:ln w="9525" cap="flat" cmpd="sng" algn="ctr">
            <a:solidFill>
              <a:srgbClr val="1D498B">
                <a:shade val="95000"/>
                <a:satMod val="105000"/>
              </a:srgbClr>
            </a:solidFill>
            <a:prstDash val="solid"/>
          </a:ln>
          <a:effectLst/>
        </p:spPr>
      </p:cxnSp>
      <p:sp>
        <p:nvSpPr>
          <p:cNvPr id="16" name="Content Placeholder 1">
            <a:extLst>
              <a:ext uri="{FF2B5EF4-FFF2-40B4-BE49-F238E27FC236}">
                <a16:creationId xmlns:a16="http://schemas.microsoft.com/office/drawing/2014/main" id="{B7C0C39A-4EF2-4CB3-80CD-398F9041BAA7}"/>
              </a:ext>
            </a:extLst>
          </p:cNvPr>
          <p:cNvSpPr txBox="1">
            <a:spLocks/>
          </p:cNvSpPr>
          <p:nvPr/>
        </p:nvSpPr>
        <p:spPr>
          <a:xfrm>
            <a:off x="5838736" y="2862382"/>
            <a:ext cx="5916812" cy="3902607"/>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47/91 (52%) had an unusual genotype, including (</a:t>
            </a:r>
            <a:r>
              <a:rPr kumimoji="0" lang="en-US" sz="2000" b="0" i="1" u="none" strike="noStrike" kern="1200" cap="none" spc="0" normalizeH="0" baseline="0" noProof="0" dirty="0">
                <a:ln>
                  <a:noFill/>
                </a:ln>
                <a:solidFill>
                  <a:prstClr val="black"/>
                </a:solidFill>
                <a:effectLst/>
                <a:uLnTx/>
                <a:uFillTx/>
                <a:latin typeface="Arial" panose="020B0604020202020204"/>
                <a:ea typeface="+mn-ea"/>
                <a:cs typeface="+mn-cs"/>
              </a:rPr>
              <a:t>Table</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lang="en-US" dirty="0">
                <a:solidFill>
                  <a:prstClr val="black"/>
                </a:solidFill>
                <a:latin typeface="Arial" panose="020B0604020202020204"/>
              </a:rPr>
              <a:t>N</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on-</a:t>
            </a: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subtypeable</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GT 1</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lang="en-US" dirty="0">
                <a:solidFill>
                  <a:prstClr val="black"/>
                </a:solidFill>
                <a:latin typeface="Arial" panose="020B0604020202020204"/>
              </a:rPr>
              <a:t>N</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on 1a/1b GT 1</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lang="en-US" dirty="0">
                <a:solidFill>
                  <a:prstClr val="black"/>
                </a:solidFill>
                <a:latin typeface="Arial" panose="020B0604020202020204"/>
              </a:rPr>
              <a:t>N</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on 4a/4d GT 4</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Among non-</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subtypeable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GT 1 samples that underwent NGS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15 samples met criteria to be novel unconfirmed </a:t>
            </a: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subgenotype</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1 (u/c GT 1)</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These 15 samples included 12</a:t>
            </a:r>
            <a:b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b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novel subtypes (2 separate samples</a:t>
            </a:r>
            <a:b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b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for 3 of the novel subtypes)</a:t>
            </a:r>
          </a:p>
        </p:txBody>
      </p:sp>
    </p:spTree>
    <p:extLst>
      <p:ext uri="{BB962C8B-B14F-4D97-AF65-F5344CB8AC3E}">
        <p14:creationId xmlns:p14="http://schemas.microsoft.com/office/powerpoint/2010/main" val="1353319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400" dirty="0"/>
              <a:t>Unacceptably low SVR rates in African patients with unusual HCV</a:t>
            </a:r>
            <a:br>
              <a:rPr lang="en-US" sz="2400" dirty="0"/>
            </a:br>
            <a:r>
              <a:rPr lang="en-US" sz="2400" dirty="0"/>
              <a:t>sub-genotypes: Implications for global elimination</a:t>
            </a:r>
            <a:endParaRPr lang="en-GB" sz="24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Childs K, et al. ILC 2019; </a:t>
            </a:r>
            <a:r>
              <a:rPr lang="en-GB" dirty="0">
                <a:solidFill>
                  <a:srgbClr val="000000"/>
                </a:solidFill>
              </a:rPr>
              <a:t>PS-181</a:t>
            </a:r>
          </a:p>
        </p:txBody>
      </p: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423863" y="4848715"/>
            <a:ext cx="11342687" cy="1631216"/>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a:rPr>
              <a:t> CONCLUSIONS </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a:rPr>
              <a:t>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 majority (52%) of African patients had an unusual genotype. SVR with unusual GT 1 was 73%; unacceptably low in the current era. This was driven by 6 failures with SOF/LDV vs. only 1 failure with a PI, raising concerns about first-generation NS5A inhibitor-based schemes across Africa. Depending on regimen, failure rates in African cohorts could be </a:t>
            </a: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higher than in clinical trials, jeopardizing HCV elimination agendas</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Content Placeholder 1">
            <a:extLst>
              <a:ext uri="{FF2B5EF4-FFF2-40B4-BE49-F238E27FC236}">
                <a16:creationId xmlns:a16="http://schemas.microsoft.com/office/drawing/2014/main" id="{0DA39AFD-2432-498C-A43F-86E36D316C19}"/>
              </a:ext>
            </a:extLst>
          </p:cNvPr>
          <p:cNvSpPr txBox="1">
            <a:spLocks/>
          </p:cNvSpPr>
          <p:nvPr/>
        </p:nvSpPr>
        <p:spPr>
          <a:xfrm>
            <a:off x="6035716" y="1218638"/>
            <a:ext cx="7081838"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TABLE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2" name="Table 1">
            <a:extLst>
              <a:ext uri="{FF2B5EF4-FFF2-40B4-BE49-F238E27FC236}">
                <a16:creationId xmlns:a16="http://schemas.microsoft.com/office/drawing/2014/main" id="{B5BA232E-713B-4EBD-A392-610ED5BEFCAE}"/>
              </a:ext>
            </a:extLst>
          </p:cNvPr>
          <p:cNvGraphicFramePr>
            <a:graphicFrameLocks noGrp="1"/>
          </p:cNvGraphicFramePr>
          <p:nvPr>
            <p:extLst>
              <p:ext uri="{D42A27DB-BD31-4B8C-83A1-F6EECF244321}">
                <p14:modId xmlns:p14="http://schemas.microsoft.com/office/powerpoint/2010/main" val="2852822059"/>
              </p:ext>
            </p:extLst>
          </p:nvPr>
        </p:nvGraphicFramePr>
        <p:xfrm>
          <a:off x="6122290" y="1647503"/>
          <a:ext cx="5859920" cy="2824221"/>
        </p:xfrm>
        <a:graphic>
          <a:graphicData uri="http://schemas.openxmlformats.org/drawingml/2006/table">
            <a:tbl>
              <a:tblPr firstRow="1" firstCol="1" bandRow="1">
                <a:tableStyleId>{5C22544A-7EE6-4342-B048-85BDC9FD1C3A}</a:tableStyleId>
              </a:tblPr>
              <a:tblGrid>
                <a:gridCol w="1398410">
                  <a:extLst>
                    <a:ext uri="{9D8B030D-6E8A-4147-A177-3AD203B41FA5}">
                      <a16:colId xmlns:a16="http://schemas.microsoft.com/office/drawing/2014/main" val="4128310519"/>
                    </a:ext>
                  </a:extLst>
                </a:gridCol>
                <a:gridCol w="482600">
                  <a:extLst>
                    <a:ext uri="{9D8B030D-6E8A-4147-A177-3AD203B41FA5}">
                      <a16:colId xmlns:a16="http://schemas.microsoft.com/office/drawing/2014/main" val="2948337370"/>
                    </a:ext>
                  </a:extLst>
                </a:gridCol>
                <a:gridCol w="3978910">
                  <a:extLst>
                    <a:ext uri="{9D8B030D-6E8A-4147-A177-3AD203B41FA5}">
                      <a16:colId xmlns:a16="http://schemas.microsoft.com/office/drawing/2014/main" val="3871878334"/>
                    </a:ext>
                  </a:extLst>
                </a:gridCol>
              </a:tblGrid>
              <a:tr h="200401">
                <a:tc>
                  <a:txBody>
                    <a:bodyPr/>
                    <a:lstStyle/>
                    <a:p>
                      <a:pPr algn="l">
                        <a:lnSpc>
                          <a:spcPct val="120000"/>
                        </a:lnSpc>
                        <a:spcAft>
                          <a:spcPts val="1000"/>
                        </a:spcAft>
                      </a:pPr>
                      <a:r>
                        <a:rPr lang="en-GB" sz="1200" dirty="0">
                          <a:solidFill>
                            <a:schemeClr val="tx1"/>
                          </a:solidFill>
                          <a:effectLst/>
                        </a:rPr>
                        <a:t>Mean age (range)</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20000"/>
                        </a:lnSpc>
                        <a:spcAft>
                          <a:spcPts val="1000"/>
                        </a:spcAft>
                      </a:pPr>
                      <a:r>
                        <a:rPr lang="en-GB" sz="1200" dirty="0">
                          <a:solidFill>
                            <a:schemeClr val="tx1"/>
                          </a:solidFill>
                          <a:effectLst/>
                        </a:rPr>
                        <a:t>            54 (47, 64)</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20000"/>
                        </a:lnSpc>
                        <a:spcAft>
                          <a:spcPts val="1000"/>
                        </a:spcAft>
                      </a:pP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6882967"/>
                  </a:ext>
                </a:extLst>
              </a:tr>
              <a:tr h="200401">
                <a:tc>
                  <a:txBody>
                    <a:bodyPr/>
                    <a:lstStyle/>
                    <a:p>
                      <a:pPr algn="l">
                        <a:lnSpc>
                          <a:spcPct val="120000"/>
                        </a:lnSpc>
                        <a:spcAft>
                          <a:spcPts val="1000"/>
                        </a:spcAft>
                      </a:pPr>
                      <a:r>
                        <a:rPr lang="en-GB" sz="1200" b="1" kern="1200" dirty="0">
                          <a:solidFill>
                            <a:schemeClr val="tx1"/>
                          </a:solidFill>
                          <a:effectLst/>
                          <a:latin typeface="+mn-lt"/>
                          <a:ea typeface="+mn-ea"/>
                          <a:cs typeface="+mn-cs"/>
                        </a:rPr>
                        <a:t>Sex</a:t>
                      </a:r>
                    </a:p>
                  </a:txBody>
                  <a:tcPr marL="68580" marR="68580" marT="0" marB="0"/>
                </a:tc>
                <a:tc gridSpan="2">
                  <a:txBody>
                    <a:bodyPr/>
                    <a:lstStyle/>
                    <a:p>
                      <a:pPr algn="ctr">
                        <a:lnSpc>
                          <a:spcPct val="120000"/>
                        </a:lnSpc>
                        <a:spcAft>
                          <a:spcPts val="1000"/>
                        </a:spcAft>
                      </a:pPr>
                      <a:r>
                        <a:rPr lang="en-GB" sz="1200" dirty="0">
                          <a:solidFill>
                            <a:schemeClr val="tx1"/>
                          </a:solidFill>
                          <a:effectLst/>
                        </a:rPr>
                        <a:t>             42/91 (46%) female</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20000"/>
                        </a:lnSpc>
                        <a:spcAft>
                          <a:spcPts val="1000"/>
                        </a:spcAft>
                      </a:pP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8833588"/>
                  </a:ext>
                </a:extLst>
              </a:tr>
              <a:tr h="200401">
                <a:tc>
                  <a:txBody>
                    <a:bodyPr/>
                    <a:lstStyle/>
                    <a:p>
                      <a:pPr algn="l">
                        <a:lnSpc>
                          <a:spcPct val="120000"/>
                        </a:lnSpc>
                        <a:spcAft>
                          <a:spcPts val="1000"/>
                        </a:spcAft>
                      </a:pPr>
                      <a:r>
                        <a:rPr lang="en-GB" sz="1200" dirty="0">
                          <a:solidFill>
                            <a:schemeClr val="tx1"/>
                          </a:solidFill>
                          <a:effectLst/>
                        </a:rPr>
                        <a:t>HIV+</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20000"/>
                        </a:lnSpc>
                        <a:spcAft>
                          <a:spcPts val="1000"/>
                        </a:spcAft>
                      </a:pPr>
                      <a:r>
                        <a:rPr lang="en-GB" sz="1200" dirty="0">
                          <a:solidFill>
                            <a:schemeClr val="tx1"/>
                          </a:solidFill>
                          <a:effectLst/>
                        </a:rPr>
                        <a:t>            8 (9%)</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20000"/>
                        </a:lnSpc>
                        <a:spcAft>
                          <a:spcPts val="1000"/>
                        </a:spcAft>
                      </a:pP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81618772"/>
                  </a:ext>
                </a:extLst>
              </a:tr>
              <a:tr h="200401">
                <a:tc>
                  <a:txBody>
                    <a:bodyPr/>
                    <a:lstStyle/>
                    <a:p>
                      <a:pPr algn="l">
                        <a:lnSpc>
                          <a:spcPct val="120000"/>
                        </a:lnSpc>
                        <a:spcAft>
                          <a:spcPts val="1000"/>
                        </a:spcAft>
                      </a:pPr>
                      <a:r>
                        <a:rPr lang="en-GB" sz="1200" dirty="0">
                          <a:solidFill>
                            <a:schemeClr val="tx1"/>
                          </a:solidFill>
                          <a:effectLst/>
                        </a:rPr>
                        <a:t>Cirrhosis</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20000"/>
                        </a:lnSpc>
                        <a:spcAft>
                          <a:spcPts val="1000"/>
                        </a:spcAft>
                      </a:pPr>
                      <a:r>
                        <a:rPr lang="en-GB" sz="1200" dirty="0">
                          <a:solidFill>
                            <a:schemeClr val="tx1"/>
                          </a:solidFill>
                          <a:effectLst/>
                        </a:rPr>
                        <a:t>            20/91 (21.9%)</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20000"/>
                        </a:lnSpc>
                        <a:spcAft>
                          <a:spcPts val="1000"/>
                        </a:spcAft>
                      </a:pP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1603177"/>
                  </a:ext>
                </a:extLst>
              </a:tr>
              <a:tr h="199601">
                <a:tc>
                  <a:txBody>
                    <a:bodyPr/>
                    <a:lstStyle/>
                    <a:p>
                      <a:pPr algn="l">
                        <a:lnSpc>
                          <a:spcPct val="120000"/>
                        </a:lnSpc>
                        <a:spcAft>
                          <a:spcPts val="1000"/>
                        </a:spcAft>
                      </a:pPr>
                      <a:r>
                        <a:rPr lang="en-GB" sz="1200" b="1" kern="1200" dirty="0">
                          <a:solidFill>
                            <a:schemeClr val="tx1"/>
                          </a:solidFill>
                          <a:effectLst/>
                          <a:latin typeface="+mn-lt"/>
                          <a:ea typeface="+mn-ea"/>
                          <a:cs typeface="+mn-cs"/>
                        </a:rPr>
                        <a:t>Country of birth </a:t>
                      </a:r>
                    </a:p>
                  </a:txBody>
                  <a:tcPr marL="68580" marR="68580" marT="0" marB="0">
                    <a:lnB w="38100" cap="flat" cmpd="sng" algn="ctr">
                      <a:solidFill>
                        <a:schemeClr val="bg1"/>
                      </a:solidFill>
                      <a:prstDash val="solid"/>
                      <a:round/>
                      <a:headEnd type="none" w="med" len="med"/>
                      <a:tailEnd type="none" w="med" len="med"/>
                    </a:lnB>
                    <a:solidFill>
                      <a:srgbClr val="F8BF3E"/>
                    </a:solidFill>
                  </a:tcPr>
                </a:tc>
                <a:tc>
                  <a:txBody>
                    <a:bodyPr/>
                    <a:lstStyle/>
                    <a:p>
                      <a:pPr algn="ctr">
                        <a:lnSpc>
                          <a:spcPct val="120000"/>
                        </a:lnSpc>
                        <a:spcAft>
                          <a:spcPts val="1000"/>
                        </a:spcAft>
                      </a:pPr>
                      <a:r>
                        <a:rPr lang="en-US" sz="1200" b="1" kern="1200" dirty="0">
                          <a:solidFill>
                            <a:schemeClr val="tx1"/>
                          </a:solidFill>
                          <a:effectLst/>
                          <a:latin typeface="+mn-lt"/>
                          <a:ea typeface="+mn-ea"/>
                          <a:cs typeface="+mn-cs"/>
                        </a:rPr>
                        <a:t>n</a:t>
                      </a:r>
                      <a:endParaRPr lang="en-GB" sz="1200" b="1" kern="1200" dirty="0">
                        <a:solidFill>
                          <a:schemeClr val="tx1"/>
                        </a:solidFill>
                        <a:effectLst/>
                        <a:latin typeface="+mn-lt"/>
                        <a:ea typeface="+mn-ea"/>
                        <a:cs typeface="+mn-cs"/>
                      </a:endParaRPr>
                    </a:p>
                  </a:txBody>
                  <a:tcPr marL="68580" marR="68580" marT="0" marB="0">
                    <a:lnB w="38100" cap="flat" cmpd="sng" algn="ctr">
                      <a:solidFill>
                        <a:schemeClr val="bg1"/>
                      </a:solidFill>
                      <a:prstDash val="solid"/>
                      <a:round/>
                      <a:headEnd type="none" w="med" len="med"/>
                      <a:tailEnd type="none" w="med" len="med"/>
                    </a:lnB>
                    <a:solidFill>
                      <a:srgbClr val="F8BF3E"/>
                    </a:solidFill>
                  </a:tcPr>
                </a:tc>
                <a:tc>
                  <a:txBody>
                    <a:bodyPr/>
                    <a:lstStyle/>
                    <a:p>
                      <a:pPr algn="ctr"/>
                      <a:r>
                        <a:rPr lang="en-GB" sz="1200" b="1" kern="1200" dirty="0">
                          <a:solidFill>
                            <a:schemeClr val="tx1"/>
                          </a:solidFill>
                          <a:effectLst/>
                          <a:latin typeface="+mn-lt"/>
                          <a:ea typeface="+mn-ea"/>
                          <a:cs typeface="+mn-cs"/>
                        </a:rPr>
                        <a:t>Genotype </a:t>
                      </a:r>
                    </a:p>
                  </a:txBody>
                  <a:tcPr marL="68580" marR="68580" marT="0" marB="0">
                    <a:lnB w="38100" cap="flat" cmpd="sng" algn="ctr">
                      <a:solidFill>
                        <a:schemeClr val="bg1"/>
                      </a:solidFill>
                      <a:prstDash val="solid"/>
                      <a:round/>
                      <a:headEnd type="none" w="med" len="med"/>
                      <a:tailEnd type="none" w="med" len="med"/>
                    </a:lnB>
                    <a:solidFill>
                      <a:srgbClr val="F8BF3E"/>
                    </a:solidFill>
                  </a:tcPr>
                </a:tc>
                <a:extLst>
                  <a:ext uri="{0D108BD9-81ED-4DB2-BD59-A6C34878D82A}">
                    <a16:rowId xmlns:a16="http://schemas.microsoft.com/office/drawing/2014/main" val="1494769918"/>
                  </a:ext>
                </a:extLst>
              </a:tr>
              <a:tr h="200401">
                <a:tc>
                  <a:txBody>
                    <a:bodyPr/>
                    <a:lstStyle/>
                    <a:p>
                      <a:pPr algn="r">
                        <a:lnSpc>
                          <a:spcPct val="120000"/>
                        </a:lnSpc>
                        <a:spcAft>
                          <a:spcPts val="1000"/>
                        </a:spcAft>
                      </a:pPr>
                      <a:r>
                        <a:rPr lang="en-GB" sz="1200" dirty="0">
                          <a:solidFill>
                            <a:schemeClr val="tx1"/>
                          </a:solidFill>
                          <a:effectLst/>
                        </a:rPr>
                        <a:t>Cameroon</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38100" cap="flat" cmpd="sng" algn="ctr">
                      <a:solidFill>
                        <a:schemeClr val="bg1"/>
                      </a:solidFill>
                      <a:prstDash val="solid"/>
                      <a:round/>
                      <a:headEnd type="none" w="med" len="med"/>
                      <a:tailEnd type="none" w="med" len="med"/>
                    </a:lnT>
                  </a:tcPr>
                </a:tc>
                <a:tc>
                  <a:txBody>
                    <a:bodyPr/>
                    <a:lstStyle/>
                    <a:p>
                      <a:pPr algn="ctr">
                        <a:lnSpc>
                          <a:spcPct val="120000"/>
                        </a:lnSpc>
                        <a:spcAft>
                          <a:spcPts val="1000"/>
                        </a:spcAft>
                      </a:pPr>
                      <a:r>
                        <a:rPr lang="en-GB" sz="1200" dirty="0">
                          <a:solidFill>
                            <a:schemeClr val="tx1"/>
                          </a:solidFill>
                          <a:effectLst/>
                        </a:rPr>
                        <a:t>9</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38100" cap="flat" cmpd="sng" algn="ctr">
                      <a:solidFill>
                        <a:schemeClr val="bg1"/>
                      </a:solidFill>
                      <a:prstDash val="solid"/>
                      <a:round/>
                      <a:headEnd type="none" w="med" len="med"/>
                      <a:tailEnd type="none" w="med" len="med"/>
                    </a:lnT>
                  </a:tcPr>
                </a:tc>
                <a:tc>
                  <a:txBody>
                    <a:bodyPr/>
                    <a:lstStyle/>
                    <a:p>
                      <a:pPr algn="ctr"/>
                      <a:r>
                        <a:rPr lang="en-GB" sz="1200" dirty="0">
                          <a:solidFill>
                            <a:schemeClr val="tx1"/>
                          </a:solidFill>
                          <a:effectLst/>
                        </a:rPr>
                        <a:t>1,u/</a:t>
                      </a:r>
                      <a:r>
                        <a:rPr lang="en-GB" sz="1200" dirty="0" err="1">
                          <a:solidFill>
                            <a:schemeClr val="tx1"/>
                          </a:solidFill>
                          <a:effectLst/>
                        </a:rPr>
                        <a:t>cGT</a:t>
                      </a:r>
                      <a:r>
                        <a:rPr lang="en-GB" sz="1200" dirty="0">
                          <a:solidFill>
                            <a:schemeClr val="tx1"/>
                          </a:solidFill>
                          <a:effectLst/>
                        </a:rPr>
                        <a:t> 1,1b,2x1e,1l,2,4,4f</a:t>
                      </a:r>
                      <a:endParaRPr lang="en-GB" sz="2800" dirty="0">
                        <a:solidFill>
                          <a:schemeClr val="tx1"/>
                        </a:solidFill>
                      </a:endParaRPr>
                    </a:p>
                  </a:txBody>
                  <a:tcPr marL="68580" marR="68580" marT="0" marB="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63443529"/>
                  </a:ext>
                </a:extLst>
              </a:tr>
              <a:tr h="200401">
                <a:tc>
                  <a:txBody>
                    <a:bodyPr/>
                    <a:lstStyle/>
                    <a:p>
                      <a:pPr algn="r">
                        <a:lnSpc>
                          <a:spcPct val="120000"/>
                        </a:lnSpc>
                        <a:spcAft>
                          <a:spcPts val="1000"/>
                        </a:spcAft>
                      </a:pPr>
                      <a:r>
                        <a:rPr lang="en-GB" sz="1200" dirty="0">
                          <a:solidFill>
                            <a:schemeClr val="tx1"/>
                          </a:solidFill>
                          <a:effectLst/>
                        </a:rPr>
                        <a:t>Congo</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GB" sz="1200" dirty="0">
                          <a:solidFill>
                            <a:schemeClr val="tx1"/>
                          </a:solidFill>
                          <a:effectLst/>
                        </a:rPr>
                        <a:t>7</a:t>
                      </a:r>
                    </a:p>
                  </a:txBody>
                  <a:tcPr marL="68580" marR="68580" marT="0" marB="0"/>
                </a:tc>
                <a:tc>
                  <a:txBody>
                    <a:bodyPr/>
                    <a:lstStyle/>
                    <a:p>
                      <a:pPr algn="ctr"/>
                      <a:r>
                        <a:rPr lang="en-GB" sz="1200" dirty="0">
                          <a:solidFill>
                            <a:schemeClr val="tx1"/>
                          </a:solidFill>
                          <a:effectLst/>
                        </a:rPr>
                        <a:t>2,4,4c,3x4k,4r</a:t>
                      </a:r>
                      <a:endParaRPr lang="en-GB" sz="2800" dirty="0">
                        <a:solidFill>
                          <a:schemeClr val="tx1"/>
                        </a:solidFill>
                      </a:endParaRPr>
                    </a:p>
                  </a:txBody>
                  <a:tcPr marL="68580" marR="68580" marT="0" marB="0"/>
                </a:tc>
                <a:extLst>
                  <a:ext uri="{0D108BD9-81ED-4DB2-BD59-A6C34878D82A}">
                    <a16:rowId xmlns:a16="http://schemas.microsoft.com/office/drawing/2014/main" val="2743506008"/>
                  </a:ext>
                </a:extLst>
              </a:tr>
              <a:tr h="200401">
                <a:tc>
                  <a:txBody>
                    <a:bodyPr/>
                    <a:lstStyle/>
                    <a:p>
                      <a:pPr algn="r">
                        <a:lnSpc>
                          <a:spcPct val="120000"/>
                        </a:lnSpc>
                        <a:spcAft>
                          <a:spcPts val="1000"/>
                        </a:spcAft>
                      </a:pPr>
                      <a:r>
                        <a:rPr lang="en-GB" sz="1200" dirty="0">
                          <a:solidFill>
                            <a:schemeClr val="tx1"/>
                          </a:solidFill>
                          <a:effectLst/>
                        </a:rPr>
                        <a:t>Cote D'Ivoire</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GB" sz="1200" dirty="0">
                          <a:solidFill>
                            <a:schemeClr val="tx1"/>
                          </a:solidFill>
                          <a:effectLst/>
                        </a:rPr>
                        <a:t>4</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solidFill>
                            <a:schemeClr val="tx1"/>
                          </a:solidFill>
                          <a:effectLst/>
                        </a:rPr>
                        <a:t>1a,3xu/</a:t>
                      </a:r>
                      <a:r>
                        <a:rPr lang="en-GB" sz="1200" dirty="0" err="1">
                          <a:solidFill>
                            <a:schemeClr val="tx1"/>
                          </a:solidFill>
                          <a:effectLst/>
                        </a:rPr>
                        <a:t>cGT</a:t>
                      </a:r>
                      <a:r>
                        <a:rPr lang="en-GB" sz="1200" dirty="0">
                          <a:solidFill>
                            <a:schemeClr val="tx1"/>
                          </a:solidFill>
                          <a:effectLst/>
                        </a:rPr>
                        <a:t> 1</a:t>
                      </a:r>
                      <a:endParaRPr lang="en-GB" sz="2800" dirty="0">
                        <a:solidFill>
                          <a:schemeClr val="tx1"/>
                        </a:solidFill>
                      </a:endParaRPr>
                    </a:p>
                  </a:txBody>
                  <a:tcPr marL="68580" marR="68580" marT="0" marB="0"/>
                </a:tc>
                <a:extLst>
                  <a:ext uri="{0D108BD9-81ED-4DB2-BD59-A6C34878D82A}">
                    <a16:rowId xmlns:a16="http://schemas.microsoft.com/office/drawing/2014/main" val="560626777"/>
                  </a:ext>
                </a:extLst>
              </a:tr>
              <a:tr h="200401">
                <a:tc>
                  <a:txBody>
                    <a:bodyPr/>
                    <a:lstStyle/>
                    <a:p>
                      <a:pPr algn="r">
                        <a:lnSpc>
                          <a:spcPct val="120000"/>
                        </a:lnSpc>
                        <a:spcAft>
                          <a:spcPts val="1000"/>
                        </a:spcAft>
                      </a:pPr>
                      <a:r>
                        <a:rPr lang="en-GB" sz="1200" dirty="0">
                          <a:solidFill>
                            <a:schemeClr val="tx1"/>
                          </a:solidFill>
                          <a:effectLst/>
                        </a:rPr>
                        <a:t>Egypt</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GB" sz="1200" dirty="0">
                          <a:solidFill>
                            <a:schemeClr val="tx1"/>
                          </a:solidFill>
                          <a:effectLst/>
                        </a:rPr>
                        <a:t>3</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solidFill>
                            <a:schemeClr val="tx1"/>
                          </a:solidFill>
                          <a:effectLst/>
                        </a:rPr>
                        <a:t>2x1g,4</a:t>
                      </a:r>
                      <a:endParaRPr lang="en-GB" sz="2800" dirty="0">
                        <a:solidFill>
                          <a:schemeClr val="tx1"/>
                        </a:solidFill>
                      </a:endParaRPr>
                    </a:p>
                  </a:txBody>
                  <a:tcPr marL="68580" marR="68580" marT="0" marB="0"/>
                </a:tc>
                <a:extLst>
                  <a:ext uri="{0D108BD9-81ED-4DB2-BD59-A6C34878D82A}">
                    <a16:rowId xmlns:a16="http://schemas.microsoft.com/office/drawing/2014/main" val="494290841"/>
                  </a:ext>
                </a:extLst>
              </a:tr>
              <a:tr h="200401">
                <a:tc>
                  <a:txBody>
                    <a:bodyPr/>
                    <a:lstStyle/>
                    <a:p>
                      <a:pPr algn="r">
                        <a:lnSpc>
                          <a:spcPct val="120000"/>
                        </a:lnSpc>
                        <a:spcAft>
                          <a:spcPts val="1000"/>
                        </a:spcAft>
                      </a:pPr>
                      <a:r>
                        <a:rPr lang="en-GB" sz="1200" dirty="0">
                          <a:solidFill>
                            <a:schemeClr val="tx1"/>
                          </a:solidFill>
                          <a:effectLst/>
                        </a:rPr>
                        <a:t>Eritrea</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GB" sz="1200" dirty="0">
                          <a:solidFill>
                            <a:schemeClr val="tx1"/>
                          </a:solidFill>
                          <a:effectLst/>
                        </a:rPr>
                        <a:t>3</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solidFill>
                            <a:schemeClr val="tx1"/>
                          </a:solidFill>
                          <a:effectLst/>
                        </a:rPr>
                        <a:t>1a,4a,5a</a:t>
                      </a:r>
                      <a:endParaRPr lang="en-GB" sz="2800" dirty="0">
                        <a:solidFill>
                          <a:schemeClr val="tx1"/>
                        </a:solidFill>
                      </a:endParaRPr>
                    </a:p>
                  </a:txBody>
                  <a:tcPr marL="68580" marR="68580" marT="0" marB="0"/>
                </a:tc>
                <a:extLst>
                  <a:ext uri="{0D108BD9-81ED-4DB2-BD59-A6C34878D82A}">
                    <a16:rowId xmlns:a16="http://schemas.microsoft.com/office/drawing/2014/main" val="1866964135"/>
                  </a:ext>
                </a:extLst>
              </a:tr>
              <a:tr h="200401">
                <a:tc>
                  <a:txBody>
                    <a:bodyPr/>
                    <a:lstStyle/>
                    <a:p>
                      <a:pPr algn="r">
                        <a:lnSpc>
                          <a:spcPct val="120000"/>
                        </a:lnSpc>
                        <a:spcAft>
                          <a:spcPts val="1000"/>
                        </a:spcAft>
                      </a:pPr>
                      <a:r>
                        <a:rPr lang="en-GB" sz="1200" dirty="0">
                          <a:solidFill>
                            <a:schemeClr val="tx1"/>
                          </a:solidFill>
                          <a:effectLst/>
                        </a:rPr>
                        <a:t>Ghana</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GB" sz="1200" dirty="0">
                          <a:solidFill>
                            <a:schemeClr val="tx1"/>
                          </a:solidFill>
                          <a:effectLst/>
                        </a:rPr>
                        <a:t>6</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solidFill>
                            <a:schemeClr val="tx1"/>
                          </a:solidFill>
                          <a:effectLst/>
                        </a:rPr>
                        <a:t>1a,2xu/</a:t>
                      </a:r>
                      <a:r>
                        <a:rPr lang="en-GB" sz="1200" dirty="0" err="1">
                          <a:solidFill>
                            <a:schemeClr val="tx1"/>
                          </a:solidFill>
                          <a:effectLst/>
                        </a:rPr>
                        <a:t>cGT</a:t>
                      </a:r>
                      <a:r>
                        <a:rPr lang="en-GB" sz="1200" dirty="0">
                          <a:solidFill>
                            <a:schemeClr val="tx1"/>
                          </a:solidFill>
                          <a:effectLst/>
                        </a:rPr>
                        <a:t> 1,2a/c,4,6</a:t>
                      </a:r>
                      <a:endParaRPr lang="en-GB" sz="2800" dirty="0">
                        <a:solidFill>
                          <a:schemeClr val="tx1"/>
                        </a:solidFill>
                      </a:endParaRPr>
                    </a:p>
                  </a:txBody>
                  <a:tcPr marL="68580" marR="68580" marT="0" marB="0"/>
                </a:tc>
                <a:extLst>
                  <a:ext uri="{0D108BD9-81ED-4DB2-BD59-A6C34878D82A}">
                    <a16:rowId xmlns:a16="http://schemas.microsoft.com/office/drawing/2014/main" val="494795096"/>
                  </a:ext>
                </a:extLst>
              </a:tr>
              <a:tr h="200401">
                <a:tc>
                  <a:txBody>
                    <a:bodyPr/>
                    <a:lstStyle/>
                    <a:p>
                      <a:pPr algn="r">
                        <a:lnSpc>
                          <a:spcPct val="120000"/>
                        </a:lnSpc>
                        <a:spcAft>
                          <a:spcPts val="1000"/>
                        </a:spcAft>
                      </a:pPr>
                      <a:r>
                        <a:rPr lang="en-GB" sz="1200" dirty="0">
                          <a:solidFill>
                            <a:schemeClr val="tx1"/>
                          </a:solidFill>
                          <a:effectLst/>
                        </a:rPr>
                        <a:t>Nigeria</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GB" sz="1200" dirty="0">
                          <a:solidFill>
                            <a:schemeClr val="tx1"/>
                          </a:solidFill>
                          <a:effectLst/>
                        </a:rPr>
                        <a:t>26</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solidFill>
                            <a:schemeClr val="tx1"/>
                          </a:solidFill>
                          <a:effectLst/>
                        </a:rPr>
                        <a:t>2x1a,4xun1,3x1b,1c,2x1g,1h,3x1l,5xu/</a:t>
                      </a:r>
                      <a:r>
                        <a:rPr lang="en-GB" sz="1200" dirty="0" err="1">
                          <a:solidFill>
                            <a:schemeClr val="tx1"/>
                          </a:solidFill>
                          <a:effectLst/>
                        </a:rPr>
                        <a:t>cGT</a:t>
                      </a:r>
                      <a:r>
                        <a:rPr lang="en-GB" sz="1200" dirty="0">
                          <a:solidFill>
                            <a:schemeClr val="tx1"/>
                          </a:solidFill>
                          <a:effectLst/>
                        </a:rPr>
                        <a:t> 1,3a,3x4a,4f</a:t>
                      </a:r>
                      <a:endParaRPr lang="en-GB" sz="2800" dirty="0">
                        <a:solidFill>
                          <a:schemeClr val="tx1"/>
                        </a:solidFill>
                      </a:endParaRPr>
                    </a:p>
                  </a:txBody>
                  <a:tcPr marL="68580" marR="68580" marT="0" marB="0"/>
                </a:tc>
                <a:extLst>
                  <a:ext uri="{0D108BD9-81ED-4DB2-BD59-A6C34878D82A}">
                    <a16:rowId xmlns:a16="http://schemas.microsoft.com/office/drawing/2014/main" val="2432396468"/>
                  </a:ext>
                </a:extLst>
              </a:tr>
              <a:tr h="420209">
                <a:tc>
                  <a:txBody>
                    <a:bodyPr/>
                    <a:lstStyle/>
                    <a:p>
                      <a:pPr algn="r">
                        <a:lnSpc>
                          <a:spcPct val="120000"/>
                        </a:lnSpc>
                        <a:spcAft>
                          <a:spcPts val="1000"/>
                        </a:spcAft>
                      </a:pPr>
                      <a:r>
                        <a:rPr lang="en-GB" sz="1200" dirty="0">
                          <a:solidFill>
                            <a:schemeClr val="tx1"/>
                          </a:solidFill>
                          <a:effectLst/>
                        </a:rPr>
                        <a:t>Other African countries</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1000"/>
                        </a:spcAft>
                      </a:pPr>
                      <a:r>
                        <a:rPr lang="en-GB" sz="1200" dirty="0">
                          <a:solidFill>
                            <a:schemeClr val="tx1"/>
                          </a:solidFill>
                          <a:effectLst/>
                        </a:rPr>
                        <a:t>33</a:t>
                      </a:r>
                      <a:endParaRPr lang="en-GB"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200" dirty="0">
                          <a:solidFill>
                            <a:schemeClr val="tx1"/>
                          </a:solidFill>
                          <a:effectLst/>
                        </a:rPr>
                        <a:t>8x1a,3xu/</a:t>
                      </a:r>
                      <a:r>
                        <a:rPr lang="en-GB" sz="1200" dirty="0" err="1">
                          <a:solidFill>
                            <a:schemeClr val="tx1"/>
                          </a:solidFill>
                          <a:effectLst/>
                        </a:rPr>
                        <a:t>cGT</a:t>
                      </a:r>
                      <a:r>
                        <a:rPr lang="en-GB" sz="1200" dirty="0">
                          <a:solidFill>
                            <a:schemeClr val="tx1"/>
                          </a:solidFill>
                          <a:effectLst/>
                        </a:rPr>
                        <a:t> 1,un1,3x1b,1l,1e,1b/2k,2k,2a,2x3h,</a:t>
                      </a:r>
                      <a:br>
                        <a:rPr lang="en-GB" sz="1200" dirty="0">
                          <a:solidFill>
                            <a:schemeClr val="tx1"/>
                          </a:solidFill>
                          <a:effectLst/>
                        </a:rPr>
                      </a:br>
                      <a:r>
                        <a:rPr lang="en-GB" sz="1200" dirty="0">
                          <a:solidFill>
                            <a:schemeClr val="tx1"/>
                          </a:solidFill>
                          <a:effectLst/>
                        </a:rPr>
                        <a:t>4x4a,4r,4x4e</a:t>
                      </a:r>
                      <a:endParaRPr lang="en-GB" sz="2800" dirty="0">
                        <a:solidFill>
                          <a:schemeClr val="tx1"/>
                        </a:solidFill>
                      </a:endParaRPr>
                    </a:p>
                  </a:txBody>
                  <a:tcPr marL="68580" marR="68580" marT="0" marB="0"/>
                </a:tc>
                <a:extLst>
                  <a:ext uri="{0D108BD9-81ED-4DB2-BD59-A6C34878D82A}">
                    <a16:rowId xmlns:a16="http://schemas.microsoft.com/office/drawing/2014/main" val="2345051462"/>
                  </a:ext>
                </a:extLst>
              </a:tr>
            </a:tbl>
          </a:graphicData>
        </a:graphic>
      </p:graphicFrame>
      <p:sp>
        <p:nvSpPr>
          <p:cNvPr id="30" name="Content Placeholder 1">
            <a:extLst>
              <a:ext uri="{FF2B5EF4-FFF2-40B4-BE49-F238E27FC236}">
                <a16:creationId xmlns:a16="http://schemas.microsoft.com/office/drawing/2014/main" id="{C6EDCCD2-83D9-4BD1-BA2B-31F3A862E6BD}"/>
              </a:ext>
            </a:extLst>
          </p:cNvPr>
          <p:cNvSpPr txBox="1">
            <a:spLocks/>
          </p:cNvSpPr>
          <p:nvPr/>
        </p:nvSpPr>
        <p:spPr>
          <a:xfrm>
            <a:off x="64430" y="1219463"/>
            <a:ext cx="6031778" cy="3505575"/>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err="1">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Cont</a:t>
            </a:r>
            <a:r>
              <a:rPr lang="en-US" b="1" dirty="0">
                <a:solidFill>
                  <a:srgbClr val="FFFFFF"/>
                </a:solidFill>
                <a:highlight>
                  <a:srgbClr val="004A86"/>
                </a:highlight>
                <a:latin typeface="Arial" panose="020B0604020202020204" pitchFamily="34" charset="0"/>
                <a:cs typeface="Arial" panose="020B0604020202020204" pitchFamily="34" charset="0"/>
              </a:rPr>
              <a:t>.</a:t>
            </a: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SVR rate was 46/51 (90%) overall</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Only 19/26 (73%) in unusual GT 1 subtypes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Failure in 4/16 u/c G1 and 3/4 in GT 1L</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SVR failure associated with unusual GT 1 subtype and NS5a, but not PI treatment</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After re-treatment </a:t>
            </a: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1 patient with u/c GT 1 failed to achieve SVR with G/P</a:t>
            </a:r>
            <a:endParaRPr kumimoji="0" lang="en-US" sz="15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mn-cs"/>
              </a:rPr>
              <a:t>2 patients with GT 1L achieved SVR with G/P</a:t>
            </a: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Arial"/>
              </a:rPr>
              <a:t>2 patients with u/c GT 1 achieved SVR with SOF/VEL/VOX</a:t>
            </a:r>
          </a:p>
        </p:txBody>
      </p:sp>
      <p:cxnSp>
        <p:nvCxnSpPr>
          <p:cNvPr id="31" name="Straight Connector 30">
            <a:extLst>
              <a:ext uri="{FF2B5EF4-FFF2-40B4-BE49-F238E27FC236}">
                <a16:creationId xmlns:a16="http://schemas.microsoft.com/office/drawing/2014/main" id="{84195516-4F5A-4B30-B196-9CFABD0CE2D2}"/>
              </a:ext>
            </a:extLst>
          </p:cNvPr>
          <p:cNvCxnSpPr>
            <a:cxnSpLocks/>
          </p:cNvCxnSpPr>
          <p:nvPr/>
        </p:nvCxnSpPr>
        <p:spPr>
          <a:xfrm flipH="1">
            <a:off x="604843" y="4720886"/>
            <a:ext cx="10982307" cy="0"/>
          </a:xfrm>
          <a:prstGeom prst="line">
            <a:avLst/>
          </a:prstGeom>
          <a:noFill/>
          <a:ln w="9525" cap="flat" cmpd="sng" algn="ctr">
            <a:solidFill>
              <a:srgbClr val="1D498B">
                <a:shade val="95000"/>
                <a:satMod val="105000"/>
              </a:srgbClr>
            </a:solidFill>
            <a:prstDash val="solid"/>
          </a:ln>
          <a:effectLst/>
        </p:spPr>
      </p:cxnSp>
      <p:cxnSp>
        <p:nvCxnSpPr>
          <p:cNvPr id="32" name="Straight Connector 31">
            <a:extLst>
              <a:ext uri="{FF2B5EF4-FFF2-40B4-BE49-F238E27FC236}">
                <a16:creationId xmlns:a16="http://schemas.microsoft.com/office/drawing/2014/main" id="{5DC9A844-CE4E-4B2E-AD17-27EE8CAACB9B}"/>
              </a:ext>
            </a:extLst>
          </p:cNvPr>
          <p:cNvCxnSpPr>
            <a:cxnSpLocks/>
          </p:cNvCxnSpPr>
          <p:nvPr/>
        </p:nvCxnSpPr>
        <p:spPr>
          <a:xfrm flipV="1">
            <a:off x="6018517" y="1216372"/>
            <a:ext cx="0" cy="3504514"/>
          </a:xfrm>
          <a:prstGeom prst="line">
            <a:avLst/>
          </a:prstGeom>
          <a:noFill/>
          <a:ln w="9525" cap="flat" cmpd="sng" algn="ctr">
            <a:solidFill>
              <a:srgbClr val="1D498B">
                <a:shade val="95000"/>
                <a:satMod val="105000"/>
              </a:srgbClr>
            </a:solidFill>
            <a:prstDash val="solid"/>
          </a:ln>
          <a:effectLst/>
        </p:spPr>
      </p:cxnSp>
    </p:spTree>
    <p:extLst>
      <p:ext uri="{BB962C8B-B14F-4D97-AF65-F5344CB8AC3E}">
        <p14:creationId xmlns:p14="http://schemas.microsoft.com/office/powerpoint/2010/main" val="420570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B8E1C-19C6-4F35-820B-90913FA52F48}"/>
              </a:ext>
            </a:extLst>
          </p:cNvPr>
          <p:cNvSpPr>
            <a:spLocks noGrp="1"/>
          </p:cNvSpPr>
          <p:nvPr>
            <p:ph type="title"/>
          </p:nvPr>
        </p:nvSpPr>
        <p:spPr/>
        <p:txBody>
          <a:bodyPr/>
          <a:lstStyle/>
          <a:p>
            <a:r>
              <a:rPr lang="en-GB" dirty="0"/>
              <a:t>2. Viral hepatitis B/D: Therapy</a:t>
            </a:r>
          </a:p>
        </p:txBody>
      </p:sp>
      <p:sp>
        <p:nvSpPr>
          <p:cNvPr id="5" name="Text Placeholder 4">
            <a:extLst>
              <a:ext uri="{FF2B5EF4-FFF2-40B4-BE49-F238E27FC236}">
                <a16:creationId xmlns:a16="http://schemas.microsoft.com/office/drawing/2014/main" id="{967E6B56-DFCA-4E09-AFCB-11845677497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8062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About these slides</a:t>
            </a:r>
            <a:endParaRPr lang="en-GB" dirty="0"/>
          </a:p>
        </p:txBody>
      </p:sp>
      <p:sp>
        <p:nvSpPr>
          <p:cNvPr id="11" name="Text Placeholder 10">
            <a:extLst>
              <a:ext uri="{FF2B5EF4-FFF2-40B4-BE49-F238E27FC236}">
                <a16:creationId xmlns:a16="http://schemas.microsoft.com/office/drawing/2014/main" id="{3FCBCEC3-C0D8-4566-8485-772338F9F226}"/>
              </a:ext>
            </a:extLst>
          </p:cNvPr>
          <p:cNvSpPr>
            <a:spLocks noGrp="1"/>
          </p:cNvSpPr>
          <p:nvPr>
            <p:ph type="body" sz="quarter" idx="10"/>
          </p:nvPr>
        </p:nvSpPr>
        <p:spPr/>
        <p:txBody>
          <a:bodyPr/>
          <a:lstStyle/>
          <a:p>
            <a:endParaRPr lang="en-GB"/>
          </a:p>
        </p:txBody>
      </p:sp>
      <p:sp>
        <p:nvSpPr>
          <p:cNvPr id="3" name="Content Placeholder 2"/>
          <p:cNvSpPr>
            <a:spLocks noGrp="1"/>
          </p:cNvSpPr>
          <p:nvPr>
            <p:ph idx="1"/>
          </p:nvPr>
        </p:nvSpPr>
        <p:spPr>
          <a:xfrm>
            <a:off x="604837" y="1340768"/>
            <a:ext cx="10982325" cy="4622400"/>
          </a:xfrm>
        </p:spPr>
        <p:txBody>
          <a:bodyPr/>
          <a:lstStyle/>
          <a:p>
            <a:pPr lvl="0"/>
            <a:r>
              <a:rPr lang="it-IT" dirty="0"/>
              <a:t>These slides provide highlights of new data presented at the International Liver Congress 2019</a:t>
            </a:r>
            <a:endParaRPr lang="it-IT" strike="sngStrike" dirty="0"/>
          </a:p>
          <a:p>
            <a:pPr lvl="0"/>
            <a:endParaRPr lang="en-GB" dirty="0"/>
          </a:p>
          <a:p>
            <a:r>
              <a:rPr lang="en-US" altLang="en-US" dirty="0"/>
              <a:t>Please feel free to use, adapt, and share these slides for your own personal use; however, please acknowledge EASL as the source</a:t>
            </a:r>
          </a:p>
          <a:p>
            <a:endParaRPr lang="en-US" altLang="en-US" dirty="0"/>
          </a:p>
          <a:p>
            <a:r>
              <a:rPr lang="en-GB" dirty="0"/>
              <a:t>Definitions of all abbreviations shown in these slides, and a full copy of the original abstract text, are provided within the slide notes</a:t>
            </a:r>
          </a:p>
          <a:p>
            <a:endParaRPr lang="en-US" dirty="0"/>
          </a:p>
          <a:p>
            <a:r>
              <a:rPr lang="en-US" dirty="0"/>
              <a:t>Submitted abstracts are included in the slide notes, but data may not be identical to the final presented data shown on the slides</a:t>
            </a:r>
            <a:endParaRPr lang="en-GB" dirty="0"/>
          </a:p>
          <a:p>
            <a:endParaRPr lang="en-US" altLang="en-US" dirty="0"/>
          </a:p>
        </p:txBody>
      </p:sp>
      <p:sp>
        <p:nvSpPr>
          <p:cNvPr id="5" name="TextBox 4">
            <a:extLst>
              <a:ext uri="{FF2B5EF4-FFF2-40B4-BE49-F238E27FC236}">
                <a16:creationId xmlns:a16="http://schemas.microsoft.com/office/drawing/2014/main" id="{A36DBDB3-C5DF-470E-94A1-685594144E61}"/>
              </a:ext>
            </a:extLst>
          </p:cNvPr>
          <p:cNvSpPr txBox="1"/>
          <p:nvPr/>
        </p:nvSpPr>
        <p:spPr>
          <a:xfrm>
            <a:off x="2279576" y="5301448"/>
            <a:ext cx="7416824" cy="1323439"/>
          </a:xfrm>
          <a:prstGeom prst="rect">
            <a:avLst/>
          </a:prstGeom>
          <a:noFill/>
          <a:ln w="28575">
            <a:solidFill>
              <a:schemeClr val="tx2"/>
            </a:solidFill>
          </a:ln>
        </p:spPr>
        <p:txBody>
          <a:bodyPr wrap="square" rtlCol="0">
            <a:spAutoFit/>
          </a:bodyPr>
          <a:lstStyle/>
          <a:p>
            <a:pPr algn="ctr">
              <a:defRPr/>
            </a:pPr>
            <a:r>
              <a:rPr lang="en-GB" sz="2000" dirty="0">
                <a:solidFill>
                  <a:prstClr val="black"/>
                </a:solidFill>
                <a:latin typeface="Arial" panose="020B0604020202020204"/>
              </a:rPr>
              <a:t>These slides are intended for use as an educational resource and should not be used to make patient management decisions. All information included should be verified before treating patients or using any therapies described in these materials</a:t>
            </a:r>
          </a:p>
        </p:txBody>
      </p:sp>
    </p:spTree>
    <p:extLst>
      <p:ext uri="{BB962C8B-B14F-4D97-AF65-F5344CB8AC3E}">
        <p14:creationId xmlns:p14="http://schemas.microsoft.com/office/powerpoint/2010/main" val="3005095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Myrcludex B with PEG-interferon </a:t>
            </a:r>
            <a:r>
              <a:rPr lang="el-GR" sz="2400" dirty="0"/>
              <a:t>α</a:t>
            </a:r>
            <a:r>
              <a:rPr lang="en-GB" sz="2400" dirty="0"/>
              <a:t> 2a: Safety and efficacy in patients with chronic HBV/HDV co-infection in a phase 2 trial (MYR203) </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US" dirty="0"/>
              <a:t>*≥2 log serum HDV RNA decline + normal ALT levels.</a:t>
            </a:r>
            <a:br>
              <a:rPr lang="en-US" dirty="0"/>
            </a:br>
            <a:r>
              <a:rPr lang="en-US" dirty="0"/>
              <a:t>1. Wedemeyer H, et al. Hepatology 2018;68(Suppl):11.</a:t>
            </a:r>
            <a:br>
              <a:rPr lang="en-US" dirty="0"/>
            </a:br>
            <a:r>
              <a:rPr lang="en-US" dirty="0" err="1"/>
              <a:t>Wedemeyer</a:t>
            </a:r>
            <a:r>
              <a:rPr lang="en-US" dirty="0"/>
              <a:t> H</a:t>
            </a:r>
            <a:r>
              <a:rPr lang="en-GB" dirty="0"/>
              <a:t>, et al. ILC 2019; </a:t>
            </a:r>
            <a:r>
              <a:rPr lang="en-GB" dirty="0">
                <a:solidFill>
                  <a:srgbClr val="000000"/>
                </a:solidFill>
              </a:rPr>
              <a:t>GS-13</a:t>
            </a:r>
            <a:endParaRPr lang="en-GB" dirty="0"/>
          </a:p>
        </p:txBody>
      </p:sp>
      <p:sp>
        <p:nvSpPr>
          <p:cNvPr id="29" name="Content Placeholder 1">
            <a:extLst>
              <a:ext uri="{FF2B5EF4-FFF2-40B4-BE49-F238E27FC236}">
                <a16:creationId xmlns:a16="http://schemas.microsoft.com/office/drawing/2014/main" id="{8F852014-C37F-4AC8-AB56-C89BA91DC8DA}"/>
              </a:ext>
            </a:extLst>
          </p:cNvPr>
          <p:cNvSpPr txBox="1">
            <a:spLocks/>
          </p:cNvSpPr>
          <p:nvPr/>
        </p:nvSpPr>
        <p:spPr>
          <a:xfrm>
            <a:off x="425751" y="1340769"/>
            <a:ext cx="4967925" cy="49861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Myrcludex B (</a:t>
            </a:r>
            <a:r>
              <a:rPr kumimoji="0" lang="en-GB" sz="18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MyrB</a:t>
            </a: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Bulevirtide) is a first-in-class entry inhibitor for HBV/HDV infection</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In a phase 2 study MYR202, </a:t>
            </a:r>
            <a:r>
              <a:rPr kumimoji="0" lang="en-GB" sz="18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MyrB</a:t>
            </a: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monotherapy led to HDV RNA decline and improvement of ALT levels</a:t>
            </a:r>
          </a:p>
          <a:p>
            <a:pPr lvl="0">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End-of-treatment data from a </a:t>
            </a:r>
            <a:r>
              <a:rPr kumimoji="0" lang="en-GB" sz="18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MyrB</a:t>
            </a:r>
            <a:r>
              <a:rPr lang="en-GB" sz="1800" dirty="0">
                <a:solidFill>
                  <a:sysClr val="windowText" lastClr="000000"/>
                </a:solidFill>
              </a:rPr>
              <a:t> ± </a:t>
            </a:r>
            <a:r>
              <a:rPr lang="en-GB" sz="1800" dirty="0" err="1">
                <a:solidFill>
                  <a:sysClr val="windowText" lastClr="000000"/>
                </a:solidFill>
              </a:rPr>
              <a:t>PegIFN</a:t>
            </a:r>
            <a:r>
              <a:rPr lang="el-GR" sz="1800" dirty="0">
                <a:solidFill>
                  <a:sysClr val="windowText" lastClr="000000"/>
                </a:solidFill>
              </a:rPr>
              <a:t>α2</a:t>
            </a:r>
            <a:r>
              <a:rPr lang="en-GB" sz="1800" dirty="0">
                <a:solidFill>
                  <a:sysClr val="windowText" lastClr="000000"/>
                </a:solidFill>
              </a:rPr>
              <a:t>a 48 weeks combination </a:t>
            </a: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study (MYR203) have been reported</a:t>
            </a:r>
            <a:r>
              <a:rPr kumimoji="0" lang="en-GB" sz="18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1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Here, the 24-week treatment-free </a:t>
            </a:r>
            <a:b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b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follow-up data are presented</a:t>
            </a:r>
          </a:p>
        </p:txBody>
      </p:sp>
      <p:sp>
        <p:nvSpPr>
          <p:cNvPr id="30" name="Content Placeholder 8">
            <a:extLst>
              <a:ext uri="{FF2B5EF4-FFF2-40B4-BE49-F238E27FC236}">
                <a16:creationId xmlns:a16="http://schemas.microsoft.com/office/drawing/2014/main" id="{F3362D4C-EF58-460C-BA4E-E4C0CCADB9DB}"/>
              </a:ext>
            </a:extLst>
          </p:cNvPr>
          <p:cNvSpPr txBox="1">
            <a:spLocks/>
          </p:cNvSpPr>
          <p:nvPr/>
        </p:nvSpPr>
        <p:spPr>
          <a:xfrm>
            <a:off x="5280660" y="1340768"/>
            <a:ext cx="6485890" cy="52632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Primary endpoint: undetectable serum HDV RNA at </a:t>
            </a:r>
            <a:b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b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Week 72 (w72)</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Secondary endpoints: ALT normalization, combined treatment response*, and HBsAg reduction &gt;1 log</a:t>
            </a:r>
            <a:r>
              <a:rPr kumimoji="0" lang="en-GB" sz="1800" b="0" i="0" u="none" strike="noStrike" kern="1200" cap="none" spc="0" normalizeH="0" baseline="-25000" noProof="0" dirty="0">
                <a:ln>
                  <a:noFill/>
                </a:ln>
                <a:solidFill>
                  <a:sysClr val="windowText" lastClr="000000"/>
                </a:solidFill>
                <a:effectLst/>
                <a:uLnTx/>
                <a:uFillTx/>
                <a:latin typeface="Arial" panose="020B0604020202020204"/>
                <a:ea typeface="+mn-ea"/>
                <a:cs typeface="+mn-cs"/>
              </a:rPr>
              <a:t>10</a:t>
            </a:r>
            <a:endParaRPr kumimoji="0" lang="en-US"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p:txBody>
      </p:sp>
      <p:cxnSp>
        <p:nvCxnSpPr>
          <p:cNvPr id="31" name="Straight Connector 30">
            <a:extLst>
              <a:ext uri="{FF2B5EF4-FFF2-40B4-BE49-F238E27FC236}">
                <a16:creationId xmlns:a16="http://schemas.microsoft.com/office/drawing/2014/main" id="{0ED71B7C-625C-4A58-B6FE-9F4E5A141A91}"/>
              </a:ext>
            </a:extLst>
          </p:cNvPr>
          <p:cNvCxnSpPr>
            <a:cxnSpLocks/>
          </p:cNvCxnSpPr>
          <p:nvPr/>
        </p:nvCxnSpPr>
        <p:spPr>
          <a:xfrm>
            <a:off x="5280048" y="1519238"/>
            <a:ext cx="0" cy="4810125"/>
          </a:xfrm>
          <a:prstGeom prst="line">
            <a:avLst/>
          </a:prstGeom>
          <a:noFill/>
          <a:ln w="9525" cap="flat" cmpd="sng" algn="ctr">
            <a:solidFill>
              <a:srgbClr val="1D498B">
                <a:shade val="95000"/>
                <a:satMod val="105000"/>
              </a:srgbClr>
            </a:solidFill>
            <a:prstDash val="solid"/>
          </a:ln>
          <a:effectLst/>
        </p:spPr>
      </p:cxnSp>
      <p:pic>
        <p:nvPicPr>
          <p:cNvPr id="3" name="Grafik 2">
            <a:extLst>
              <a:ext uri="{FF2B5EF4-FFF2-40B4-BE49-F238E27FC236}">
                <a16:creationId xmlns:a16="http://schemas.microsoft.com/office/drawing/2014/main" id="{9527A452-CB7E-4052-A441-58493AA52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8057" y="1867339"/>
            <a:ext cx="6673673" cy="2116831"/>
          </a:xfrm>
          <a:prstGeom prst="rect">
            <a:avLst/>
          </a:prstGeom>
        </p:spPr>
      </p:pic>
    </p:spTree>
    <p:extLst>
      <p:ext uri="{BB962C8B-B14F-4D97-AF65-F5344CB8AC3E}">
        <p14:creationId xmlns:p14="http://schemas.microsoft.com/office/powerpoint/2010/main" val="3190727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Myrcludex B with PEG-interferon </a:t>
            </a:r>
            <a:r>
              <a:rPr lang="el-GR" sz="2400" dirty="0"/>
              <a:t>α</a:t>
            </a:r>
            <a:r>
              <a:rPr lang="en-GB" sz="2400" dirty="0"/>
              <a:t> 2a: Safety and efficacy in patients with chronic HBV/HDV co-infection in a phase 2 trial (MYR203) </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US" dirty="0"/>
              <a:t>Wedemeyer H</a:t>
            </a:r>
            <a:r>
              <a:rPr lang="en-GB" dirty="0"/>
              <a:t>, et al. ILC 2019; </a:t>
            </a:r>
            <a:r>
              <a:rPr lang="en-GB" dirty="0">
                <a:solidFill>
                  <a:srgbClr val="000000"/>
                </a:solidFill>
              </a:rPr>
              <a:t>GS-13</a:t>
            </a:r>
            <a:endParaRPr lang="en-GB" dirty="0"/>
          </a:p>
        </p:txBody>
      </p:sp>
      <p:sp>
        <p:nvSpPr>
          <p:cNvPr id="13" name="Content Placeholder 8">
            <a:extLst>
              <a:ext uri="{FF2B5EF4-FFF2-40B4-BE49-F238E27FC236}">
                <a16:creationId xmlns:a16="http://schemas.microsoft.com/office/drawing/2014/main" id="{E7782BB8-175C-47BB-8C93-6DF4102D2A70}"/>
              </a:ext>
            </a:extLst>
          </p:cNvPr>
          <p:cNvSpPr txBox="1">
            <a:spLocks/>
          </p:cNvSpPr>
          <p:nvPr/>
        </p:nvSpPr>
        <p:spPr>
          <a:xfrm>
            <a:off x="343559" y="5747581"/>
            <a:ext cx="10419628" cy="10366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6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CONCLUSIONS </a:t>
            </a:r>
            <a:r>
              <a:rPr kumimoji="0" lang="en-US" sz="12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In contrast to </a:t>
            </a:r>
            <a:r>
              <a:rPr kumimoji="0" lang="en-GB" sz="1600" b="0" i="0"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mn-cs"/>
              </a:rPr>
              <a:t>PegIFN</a:t>
            </a:r>
            <a:r>
              <a:rPr kumimoji="0" lang="en-GB" sz="16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α2a monotherapy, MyrB + PegIFNα2a demonstrated high rates of HDV RNA suppression. HBsAg loss was achieved in 27% of patients, indicating a potential role for </a:t>
            </a:r>
            <a:r>
              <a:rPr kumimoji="0" lang="en-GB" sz="1600" b="0" i="0"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mn-cs"/>
              </a:rPr>
              <a:t>MyrB</a:t>
            </a:r>
            <a:r>
              <a:rPr kumimoji="0" lang="en-GB" sz="16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 in future </a:t>
            </a:r>
            <a:br>
              <a:rPr kumimoji="0" lang="en-GB" sz="16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br>
            <a:r>
              <a:rPr kumimoji="0" lang="en-GB" sz="16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HBV cure regimens</a:t>
            </a:r>
            <a:endParaRPr kumimoji="0" lang="en-GB" sz="14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p:txBody>
      </p:sp>
      <p:sp>
        <p:nvSpPr>
          <p:cNvPr id="15" name="Content Placeholder 1">
            <a:extLst>
              <a:ext uri="{FF2B5EF4-FFF2-40B4-BE49-F238E27FC236}">
                <a16:creationId xmlns:a16="http://schemas.microsoft.com/office/drawing/2014/main" id="{75B25486-1BA5-4F67-A1CD-B53E291EC023}"/>
              </a:ext>
            </a:extLst>
          </p:cNvPr>
          <p:cNvSpPr txBox="1">
            <a:spLocks/>
          </p:cNvSpPr>
          <p:nvPr/>
        </p:nvSpPr>
        <p:spPr>
          <a:xfrm>
            <a:off x="5321556" y="1025125"/>
            <a:ext cx="5208430" cy="39331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b="1" i="0" u="none" strike="noStrike" kern="1200" cap="none" spc="0" normalizeH="0" baseline="0" noProof="0" dirty="0">
                <a:ln>
                  <a:noFill/>
                </a:ln>
                <a:solidFill>
                  <a:srgbClr val="FFFFFF"/>
                </a:solidFill>
                <a:effectLst/>
                <a:highlight>
                  <a:srgbClr val="FEFCFC"/>
                </a:highlight>
                <a:uLnTx/>
                <a:uFillTx/>
                <a:latin typeface="Arial" panose="020B0604020202020204"/>
                <a:ea typeface="+mn-ea"/>
                <a:cs typeface="Arial" panose="020B0604020202020204" pitchFamily="34" charset="0"/>
              </a:rPr>
              <a:t>​</a:t>
            </a:r>
            <a:endParaRPr kumimoji="0" lang="en-GB"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p:txBody>
      </p:sp>
      <p:cxnSp>
        <p:nvCxnSpPr>
          <p:cNvPr id="16" name="Straight Connector 15">
            <a:extLst>
              <a:ext uri="{FF2B5EF4-FFF2-40B4-BE49-F238E27FC236}">
                <a16:creationId xmlns:a16="http://schemas.microsoft.com/office/drawing/2014/main" id="{496D5DE8-1C65-430D-A5BC-70AC42D8BEF9}"/>
              </a:ext>
            </a:extLst>
          </p:cNvPr>
          <p:cNvCxnSpPr>
            <a:cxnSpLocks/>
          </p:cNvCxnSpPr>
          <p:nvPr/>
        </p:nvCxnSpPr>
        <p:spPr>
          <a:xfrm>
            <a:off x="5369524" y="1929319"/>
            <a:ext cx="0" cy="3761119"/>
          </a:xfrm>
          <a:prstGeom prst="line">
            <a:avLst/>
          </a:prstGeom>
          <a:noFill/>
          <a:ln w="9525" cap="flat" cmpd="sng" algn="ctr">
            <a:solidFill>
              <a:srgbClr val="1D498B">
                <a:shade val="95000"/>
                <a:satMod val="105000"/>
              </a:srgbClr>
            </a:solidFill>
            <a:prstDash val="solid"/>
          </a:ln>
          <a:effectLst/>
        </p:spPr>
      </p:cxnSp>
      <p:cxnSp>
        <p:nvCxnSpPr>
          <p:cNvPr id="17" name="Straight Connector 16">
            <a:extLst>
              <a:ext uri="{FF2B5EF4-FFF2-40B4-BE49-F238E27FC236}">
                <a16:creationId xmlns:a16="http://schemas.microsoft.com/office/drawing/2014/main" id="{76A36E41-0CD6-4A66-8CD1-C698F7DC6334}"/>
              </a:ext>
            </a:extLst>
          </p:cNvPr>
          <p:cNvCxnSpPr>
            <a:cxnSpLocks/>
          </p:cNvCxnSpPr>
          <p:nvPr/>
        </p:nvCxnSpPr>
        <p:spPr>
          <a:xfrm flipH="1">
            <a:off x="604837" y="5690438"/>
            <a:ext cx="10982325" cy="0"/>
          </a:xfrm>
          <a:prstGeom prst="line">
            <a:avLst/>
          </a:prstGeom>
          <a:noFill/>
          <a:ln w="9525" cap="flat" cmpd="sng" algn="ctr">
            <a:solidFill>
              <a:srgbClr val="1D498B">
                <a:shade val="95000"/>
                <a:satMod val="105000"/>
              </a:srgbClr>
            </a:solidFill>
            <a:prstDash val="solid"/>
          </a:ln>
          <a:effectLst/>
        </p:spPr>
      </p:cxnSp>
      <p:pic>
        <p:nvPicPr>
          <p:cNvPr id="10" name="Grafik 9">
            <a:extLst>
              <a:ext uri="{FF2B5EF4-FFF2-40B4-BE49-F238E27FC236}">
                <a16:creationId xmlns:a16="http://schemas.microsoft.com/office/drawing/2014/main" id="{33C69D5C-7F06-46B7-949D-FCEA557C46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839"/>
          <a:stretch/>
        </p:blipFill>
        <p:spPr>
          <a:xfrm>
            <a:off x="9156622" y="3799454"/>
            <a:ext cx="2700972" cy="1870621"/>
          </a:xfrm>
          <a:prstGeom prst="rect">
            <a:avLst/>
          </a:prstGeom>
        </p:spPr>
      </p:pic>
      <p:sp>
        <p:nvSpPr>
          <p:cNvPr id="19" name="Content Placeholder 1">
            <a:extLst>
              <a:ext uri="{FF2B5EF4-FFF2-40B4-BE49-F238E27FC236}">
                <a16:creationId xmlns:a16="http://schemas.microsoft.com/office/drawing/2014/main" id="{9674C28A-093B-478D-A51F-5F57C36F4898}"/>
              </a:ext>
            </a:extLst>
          </p:cNvPr>
          <p:cNvSpPr txBox="1">
            <a:spLocks/>
          </p:cNvSpPr>
          <p:nvPr/>
        </p:nvSpPr>
        <p:spPr>
          <a:xfrm>
            <a:off x="154118" y="1025125"/>
            <a:ext cx="5219611" cy="43211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RESULTS </a:t>
            </a:r>
            <a:r>
              <a:rPr kumimoji="0" lang="en-US" sz="16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1"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Safety: </a:t>
            </a:r>
            <a:r>
              <a:rPr kumimoji="0" lang="en-GB" sz="1600" b="0" i="0"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mn-cs"/>
              </a:rPr>
              <a:t>MyrB</a:t>
            </a:r>
            <a:r>
              <a:rPr kumimoji="0" lang="en-GB" sz="16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 was well tolerated, with 155 drug-related AEs up to w72 (mild n=122, moderate n=28, serious n=5), primarily increased total bile salts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4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Most AEs (n=524) related to </a:t>
            </a:r>
            <a:r>
              <a:rPr kumimoji="0" lang="en-GB" sz="1400" b="0" i="0"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mn-cs"/>
              </a:rPr>
              <a:t>PegIFN</a:t>
            </a:r>
            <a:r>
              <a:rPr kumimoji="0" lang="en-GB" sz="14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α2a</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4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All cases resolved;</a:t>
            </a:r>
            <a:r>
              <a:rPr kumimoji="0" lang="en-US" sz="14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 bile salts returned to baseline by follow-up Week 50</a:t>
            </a:r>
            <a:endParaRPr kumimoji="0" lang="en-GB" sz="14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Two SAEs (anal fistula and proctitis) not-related to </a:t>
            </a:r>
            <a:r>
              <a:rPr kumimoji="0" lang="en-US" sz="1400" b="0" i="0" u="none" strike="noStrike" kern="1200" cap="none" spc="0" normalizeH="0" baseline="0" noProof="0" dirty="0" err="1">
                <a:ln>
                  <a:noFill/>
                </a:ln>
                <a:solidFill>
                  <a:sysClr val="windowText" lastClr="000000"/>
                </a:solidFill>
                <a:effectLst/>
                <a:highlight>
                  <a:srgbClr val="FEFCFC"/>
                </a:highlight>
                <a:uLnTx/>
                <a:uFillTx/>
                <a:latin typeface="Arial" panose="020B0604020202020204"/>
                <a:ea typeface="+mn-ea"/>
                <a:cs typeface="+mn-cs"/>
              </a:rPr>
              <a:t>MyrB</a:t>
            </a:r>
            <a:r>
              <a:rPr kumimoji="0" lang="en-US" sz="14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 occurred in 1 patient of Arm B in follow-up </a:t>
            </a:r>
          </a:p>
          <a:p>
            <a:pPr lvl="0">
              <a:defRPr/>
            </a:pPr>
            <a:r>
              <a:rPr lang="en-GB" sz="1600" b="1" dirty="0">
                <a:solidFill>
                  <a:sysClr val="windowText" lastClr="000000"/>
                </a:solidFill>
                <a:highlight>
                  <a:srgbClr val="FEFCFC"/>
                </a:highlight>
              </a:rPr>
              <a:t>Efficacy: </a:t>
            </a:r>
            <a:r>
              <a:rPr lang="en-GB" sz="1600" dirty="0" err="1">
                <a:solidFill>
                  <a:sysClr val="windowText" lastClr="000000"/>
                </a:solidFill>
                <a:highlight>
                  <a:srgbClr val="FEFCFC"/>
                </a:highlight>
              </a:rPr>
              <a:t>MyrB</a:t>
            </a:r>
            <a:r>
              <a:rPr lang="en-GB" sz="1600" dirty="0">
                <a:solidFill>
                  <a:sysClr val="windowText" lastClr="000000"/>
                </a:solidFill>
                <a:highlight>
                  <a:srgbClr val="FEFCFC"/>
                </a:highlight>
              </a:rPr>
              <a:t> + </a:t>
            </a:r>
            <a:r>
              <a:rPr lang="en-GB" sz="1600" dirty="0" err="1">
                <a:solidFill>
                  <a:sysClr val="windowText" lastClr="000000"/>
                </a:solidFill>
                <a:highlight>
                  <a:srgbClr val="FEFCFC"/>
                </a:highlight>
              </a:rPr>
              <a:t>PegIFN</a:t>
            </a:r>
            <a:r>
              <a:rPr lang="en-GB" sz="1600" dirty="0">
                <a:solidFill>
                  <a:sysClr val="windowText" lastClr="000000"/>
                </a:solidFill>
                <a:highlight>
                  <a:srgbClr val="FEFCFC"/>
                </a:highlight>
              </a:rPr>
              <a:t>α2a induced a significant enhancement of HDV RNA response</a:t>
            </a:r>
          </a:p>
          <a:p>
            <a:pPr lvl="1">
              <a:defRPr/>
            </a:pPr>
            <a:r>
              <a:rPr lang="en-GB" sz="1400" dirty="0">
                <a:solidFill>
                  <a:sysClr val="windowText" lastClr="000000"/>
                </a:solidFill>
                <a:highlight>
                  <a:srgbClr val="FEFCFC"/>
                </a:highlight>
              </a:rPr>
              <a:t>40% (12/30) patients had undetectable HDV RNA at Week 72</a:t>
            </a:r>
          </a:p>
          <a:p>
            <a:pPr marL="457200" lvl="1" indent="0">
              <a:buNone/>
              <a:defRPr/>
            </a:pPr>
            <a:r>
              <a:rPr lang="de-DE" sz="1600" dirty="0">
                <a:solidFill>
                  <a:sysClr val="windowText" lastClr="000000"/>
                </a:solidFill>
                <a:highlight>
                  <a:srgbClr val="FEFCFC"/>
                </a:highlight>
              </a:rPr>
              <a:t>2 mg MyrB + </a:t>
            </a:r>
            <a:r>
              <a:rPr lang="en-GB" sz="1600" dirty="0" err="1">
                <a:solidFill>
                  <a:sysClr val="windowText" lastClr="000000"/>
                </a:solidFill>
                <a:highlight>
                  <a:srgbClr val="FEFCFC"/>
                </a:highlight>
              </a:rPr>
              <a:t>PegIFN</a:t>
            </a:r>
            <a:r>
              <a:rPr lang="en-GB" sz="1600" dirty="0">
                <a:solidFill>
                  <a:sysClr val="windowText" lastClr="000000"/>
                </a:solidFill>
                <a:highlight>
                  <a:srgbClr val="FEFCFC"/>
                </a:highlight>
              </a:rPr>
              <a:t>α2a induces HBsAg response in HBeAg negative patients at Week 72</a:t>
            </a:r>
          </a:p>
          <a:p>
            <a:pPr lvl="1">
              <a:defRPr/>
            </a:pPr>
            <a:r>
              <a:rPr lang="en-GB" sz="1400" dirty="0">
                <a:solidFill>
                  <a:sysClr val="windowText" lastClr="000000"/>
                </a:solidFill>
                <a:highlight>
                  <a:srgbClr val="FEFCFC"/>
                </a:highlight>
              </a:rPr>
              <a:t>40% of patients experienced HBsAg response</a:t>
            </a:r>
          </a:p>
          <a:p>
            <a:pPr lvl="1">
              <a:defRPr/>
            </a:pPr>
            <a:r>
              <a:rPr lang="en-US" sz="1400" dirty="0">
                <a:solidFill>
                  <a:sysClr val="windowText" lastClr="000000"/>
                </a:solidFill>
                <a:highlight>
                  <a:srgbClr val="FEFCFC"/>
                </a:highlight>
              </a:rPr>
              <a:t>In this group 27% lost HBsAg and 20% seroconverted</a:t>
            </a:r>
            <a:endParaRPr kumimoji="0" lang="en-GB" sz="1800" b="0" i="1"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p:txBody>
      </p:sp>
      <p:pic>
        <p:nvPicPr>
          <p:cNvPr id="3" name="Grafik 2">
            <a:extLst>
              <a:ext uri="{FF2B5EF4-FFF2-40B4-BE49-F238E27FC236}">
                <a16:creationId xmlns:a16="http://schemas.microsoft.com/office/drawing/2014/main" id="{E15B066C-3BC7-4567-BA22-1128A18FF21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8"/>
          <a:stretch/>
        </p:blipFill>
        <p:spPr>
          <a:xfrm>
            <a:off x="5515876" y="3742061"/>
            <a:ext cx="3245689" cy="1924611"/>
          </a:xfrm>
          <a:prstGeom prst="rect">
            <a:avLst/>
          </a:prstGeom>
        </p:spPr>
      </p:pic>
      <p:sp>
        <p:nvSpPr>
          <p:cNvPr id="6" name="Rechteck 5">
            <a:extLst>
              <a:ext uri="{FF2B5EF4-FFF2-40B4-BE49-F238E27FC236}">
                <a16:creationId xmlns:a16="http://schemas.microsoft.com/office/drawing/2014/main" id="{F7380DB1-0A75-48EB-922A-1028D3BA0DB2}"/>
              </a:ext>
            </a:extLst>
          </p:cNvPr>
          <p:cNvSpPr/>
          <p:nvPr/>
        </p:nvSpPr>
        <p:spPr>
          <a:xfrm>
            <a:off x="5325980" y="1025125"/>
            <a:ext cx="1245021" cy="369332"/>
          </a:xfrm>
          <a:prstGeom prst="rect">
            <a:avLst/>
          </a:prstGeom>
        </p:spPr>
        <p:txBody>
          <a:bodyPr wrap="none">
            <a:spAutoFit/>
          </a:bodyPr>
          <a:lstStyle/>
          <a:p>
            <a:r>
              <a:rPr lang="en-US" b="1" dirty="0">
                <a:solidFill>
                  <a:srgbClr val="FFFFFF"/>
                </a:solidFill>
                <a:highlight>
                  <a:srgbClr val="004A86"/>
                </a:highlight>
                <a:latin typeface="Arial" panose="020B0604020202020204" pitchFamily="34" charset="0"/>
                <a:cs typeface="Arial" panose="020B0604020202020204" pitchFamily="34" charset="0"/>
              </a:rPr>
              <a:t> </a:t>
            </a:r>
            <a:r>
              <a:rPr lang="en-US" sz="1600" b="1" dirty="0">
                <a:solidFill>
                  <a:srgbClr val="FFFFFF"/>
                </a:solidFill>
                <a:highlight>
                  <a:srgbClr val="004A86"/>
                </a:highlight>
                <a:latin typeface="Arial" panose="020B0604020202020204" pitchFamily="34" charset="0"/>
                <a:cs typeface="Arial" panose="020B0604020202020204" pitchFamily="34" charset="0"/>
              </a:rPr>
              <a:t>RESULTS </a:t>
            </a:r>
            <a:endParaRPr lang="en-GB" sz="1600" dirty="0"/>
          </a:p>
        </p:txBody>
      </p:sp>
      <p:sp>
        <p:nvSpPr>
          <p:cNvPr id="2" name="Textfeld 1">
            <a:extLst>
              <a:ext uri="{FF2B5EF4-FFF2-40B4-BE49-F238E27FC236}">
                <a16:creationId xmlns:a16="http://schemas.microsoft.com/office/drawing/2014/main" id="{B55CC1CA-2ACD-4A47-A1E3-66A79EE88629}"/>
              </a:ext>
            </a:extLst>
          </p:cNvPr>
          <p:cNvSpPr txBox="1"/>
          <p:nvPr/>
        </p:nvSpPr>
        <p:spPr>
          <a:xfrm>
            <a:off x="9302571" y="3512410"/>
            <a:ext cx="2666114" cy="292388"/>
          </a:xfrm>
          <a:prstGeom prst="rect">
            <a:avLst/>
          </a:prstGeom>
          <a:noFill/>
        </p:spPr>
        <p:txBody>
          <a:bodyPr wrap="none" rtlCol="0">
            <a:spAutoFit/>
          </a:bodyPr>
          <a:lstStyle/>
          <a:p>
            <a:r>
              <a:rPr lang="de-DE" sz="1300" b="1" dirty="0"/>
              <a:t>HBsAg: 2 mg MyrB + PEG-IFN</a:t>
            </a:r>
            <a:r>
              <a:rPr lang="el-GR" sz="1300" b="1" dirty="0"/>
              <a:t>α</a:t>
            </a:r>
            <a:endParaRPr lang="en-GB" sz="1300" b="1" dirty="0"/>
          </a:p>
        </p:txBody>
      </p:sp>
      <p:sp>
        <p:nvSpPr>
          <p:cNvPr id="14" name="Textfeld 13">
            <a:extLst>
              <a:ext uri="{FF2B5EF4-FFF2-40B4-BE49-F238E27FC236}">
                <a16:creationId xmlns:a16="http://schemas.microsoft.com/office/drawing/2014/main" id="{81BCA033-556A-46D2-83CE-65F61F6F852C}"/>
              </a:ext>
            </a:extLst>
          </p:cNvPr>
          <p:cNvSpPr txBox="1"/>
          <p:nvPr/>
        </p:nvSpPr>
        <p:spPr>
          <a:xfrm>
            <a:off x="6014571" y="3522204"/>
            <a:ext cx="1566454" cy="292388"/>
          </a:xfrm>
          <a:prstGeom prst="rect">
            <a:avLst/>
          </a:prstGeom>
          <a:noFill/>
        </p:spPr>
        <p:txBody>
          <a:bodyPr wrap="none" rtlCol="0">
            <a:spAutoFit/>
          </a:bodyPr>
          <a:lstStyle/>
          <a:p>
            <a:r>
              <a:rPr lang="de-DE" sz="1300" b="1" dirty="0"/>
              <a:t>Median HDV RNA</a:t>
            </a:r>
            <a:endParaRPr lang="en-GB" sz="1300" b="1" dirty="0"/>
          </a:p>
        </p:txBody>
      </p:sp>
      <p:pic>
        <p:nvPicPr>
          <p:cNvPr id="8" name="Grafik 7">
            <a:extLst>
              <a:ext uri="{FF2B5EF4-FFF2-40B4-BE49-F238E27FC236}">
                <a16:creationId xmlns:a16="http://schemas.microsoft.com/office/drawing/2014/main" id="{2D43174E-5922-4BA9-870C-981636899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457" y="1057098"/>
            <a:ext cx="4848357" cy="2570428"/>
          </a:xfrm>
          <a:prstGeom prst="rect">
            <a:avLst/>
          </a:prstGeom>
        </p:spPr>
      </p:pic>
    </p:spTree>
    <p:extLst>
      <p:ext uri="{BB962C8B-B14F-4D97-AF65-F5344CB8AC3E}">
        <p14:creationId xmlns:p14="http://schemas.microsoft.com/office/powerpoint/2010/main" val="114395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Tenofovir treatment has lower risk of hepatocellular carcinoma than entecavir in patients with chronic hepatitis B</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*Before </a:t>
            </a:r>
            <a:r>
              <a:rPr lang="en-US" dirty="0"/>
              <a:t>(</a:t>
            </a:r>
            <a:r>
              <a:rPr lang="en-US" dirty="0" err="1"/>
              <a:t>aHR</a:t>
            </a:r>
            <a:r>
              <a:rPr lang="en-US" dirty="0"/>
              <a:t> 0.36, p=0.042) and after MI, with (weighted HR 0.36, p=0.013) and without (</a:t>
            </a:r>
            <a:r>
              <a:rPr lang="en-US" dirty="0" err="1"/>
              <a:t>aHR</a:t>
            </a:r>
            <a:r>
              <a:rPr lang="en-US" dirty="0"/>
              <a:t> 0.32, p=0.002) PS weighting.</a:t>
            </a:r>
            <a:br>
              <a:rPr lang="en-GB" dirty="0"/>
            </a:br>
            <a:r>
              <a:rPr lang="en-GB" dirty="0"/>
              <a:t>Yip TCF, et al. ILC 2019; </a:t>
            </a:r>
            <a:r>
              <a:rPr lang="en-GB" dirty="0">
                <a:solidFill>
                  <a:srgbClr val="000000"/>
                </a:solidFill>
              </a:rPr>
              <a:t>LB-03</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1" y="1340769"/>
            <a:ext cx="11342689" cy="113877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a:defRPr/>
            </a:pPr>
            <a:r>
              <a:rPr lang="en-GB" dirty="0"/>
              <a:t>TDF and ETV have potent hepatitis B antiviral effects and are recommended first-line for CHB</a:t>
            </a:r>
          </a:p>
          <a:p>
            <a:pPr>
              <a:defRPr/>
            </a:pPr>
            <a:r>
              <a:rPr lang="en-GB" b="1" dirty="0"/>
              <a:t>Aim:</a:t>
            </a:r>
            <a:r>
              <a:rPr lang="en-GB" dirty="0"/>
              <a:t> To compare TDF and ETV on HCC risk in a territory-wide CHB cohort</a:t>
            </a:r>
            <a:endParaRPr lang="en-GB" sz="2400" dirty="0">
              <a:solidFill>
                <a:sysClr val="windowText" lastClr="000000"/>
              </a:solidFill>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6" y="2458726"/>
            <a:ext cx="10982317"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1" y="2485049"/>
            <a:ext cx="11667525" cy="1766637"/>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 </a:t>
            </a:r>
          </a:p>
          <a:p>
            <a:pPr>
              <a:defRPr/>
            </a:pPr>
            <a:r>
              <a:rPr lang="en-GB" dirty="0">
                <a:latin typeface="Arial" panose="020B0604020202020204" pitchFamily="34" charset="0"/>
                <a:cs typeface="Arial" panose="020B0604020202020204" pitchFamily="34" charset="0"/>
              </a:rPr>
              <a:t>Adult CHB patients initially treated with ETV or TDF for ≥6 months between 01/2008–06/2018</a:t>
            </a:r>
          </a:p>
          <a:p>
            <a:pPr lvl="1">
              <a:defRPr/>
            </a:pPr>
            <a:r>
              <a:rPr lang="en-GB" dirty="0">
                <a:latin typeface="Arial" panose="020B0604020202020204" pitchFamily="34" charset="0"/>
                <a:cs typeface="Arial" panose="020B0604020202020204" pitchFamily="34" charset="0"/>
              </a:rPr>
              <a:t>In/out-patient data from all Hong Kong public hospitals and clinics</a:t>
            </a:r>
          </a:p>
          <a:p>
            <a:pPr lvl="1">
              <a:defRPr/>
            </a:pPr>
            <a:r>
              <a:rPr lang="en-GB" dirty="0">
                <a:latin typeface="Arial" panose="020B0604020202020204" pitchFamily="34" charset="0"/>
                <a:cs typeface="Arial" panose="020B0604020202020204" pitchFamily="34" charset="0"/>
              </a:rPr>
              <a:t>Exclusions: patients with cancers or LT before or within first 6 months of treatment</a:t>
            </a:r>
          </a:p>
          <a:p>
            <a:pPr lvl="1">
              <a:defRPr/>
            </a:pPr>
            <a:r>
              <a:rPr lang="en-GB" dirty="0">
                <a:latin typeface="Arial" panose="020B0604020202020204" pitchFamily="34" charset="0"/>
                <a:cs typeface="Arial" panose="020B0604020202020204" pitchFamily="34" charset="0"/>
              </a:rPr>
              <a:t>Missing data replaced by MI by chained equations, then PS weighted to balance BL clinical characteristics</a:t>
            </a:r>
          </a:p>
        </p:txBody>
      </p:sp>
      <p:sp>
        <p:nvSpPr>
          <p:cNvPr id="21" name="Content Placeholder 1">
            <a:extLst>
              <a:ext uri="{FF2B5EF4-FFF2-40B4-BE49-F238E27FC236}">
                <a16:creationId xmlns:a16="http://schemas.microsoft.com/office/drawing/2014/main" id="{D7520637-531D-4B75-991D-18C48EA71F2B}"/>
              </a:ext>
            </a:extLst>
          </p:cNvPr>
          <p:cNvSpPr txBox="1">
            <a:spLocks/>
          </p:cNvSpPr>
          <p:nvPr/>
        </p:nvSpPr>
        <p:spPr>
          <a:xfrm>
            <a:off x="423863" y="4337410"/>
            <a:ext cx="11342687" cy="2111347"/>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lang="en-GB" sz="1400" dirty="0"/>
          </a:p>
          <a:p>
            <a:r>
              <a:rPr lang="en-GB" dirty="0"/>
              <a:t>29,350 CHB patients identified (mean age 52.9 ± 13.2 years; 63.7% male) </a:t>
            </a:r>
            <a:endParaRPr lang="en-GB" dirty="0">
              <a:cs typeface="Arial"/>
            </a:endParaRPr>
          </a:p>
          <a:p>
            <a:pPr lvl="1"/>
            <a:r>
              <a:rPr lang="en-GB" dirty="0"/>
              <a:t>1,309 (4.5%) and 28,041 (95.5%) first received TDF and ETV, respectively</a:t>
            </a:r>
            <a:endParaRPr lang="en-GB" dirty="0">
              <a:cs typeface="Arial"/>
            </a:endParaRPr>
          </a:p>
          <a:p>
            <a:r>
              <a:rPr lang="en-GB" dirty="0"/>
              <a:t>At a median 3.6 years FU, 8 (0.6%) TDF and 1,386 (4.9%) ETV-treated patients developed HCC </a:t>
            </a:r>
            <a:endParaRPr lang="en-GB" dirty="0">
              <a:cs typeface="Arial"/>
            </a:endParaRPr>
          </a:p>
          <a:p>
            <a:pPr lvl="1"/>
            <a:r>
              <a:rPr lang="en-GB" dirty="0"/>
              <a:t>TDF associated with lower HCC risk than ETV*</a:t>
            </a:r>
          </a:p>
        </p:txBody>
      </p:sp>
      <p:cxnSp>
        <p:nvCxnSpPr>
          <p:cNvPr id="24" name="Straight Connector 23">
            <a:extLst>
              <a:ext uri="{FF2B5EF4-FFF2-40B4-BE49-F238E27FC236}">
                <a16:creationId xmlns:a16="http://schemas.microsoft.com/office/drawing/2014/main" id="{BEAE30BB-20DA-46A8-B057-7504DFCC1B6B}"/>
              </a:ext>
            </a:extLst>
          </p:cNvPr>
          <p:cNvCxnSpPr>
            <a:cxnSpLocks/>
          </p:cNvCxnSpPr>
          <p:nvPr/>
        </p:nvCxnSpPr>
        <p:spPr>
          <a:xfrm flipH="1">
            <a:off x="604846" y="4311872"/>
            <a:ext cx="10982317" cy="0"/>
          </a:xfrm>
          <a:prstGeom prst="line">
            <a:avLst/>
          </a:prstGeom>
          <a:noFill/>
          <a:ln w="9525" cap="flat" cmpd="sng" algn="ctr">
            <a:solidFill>
              <a:srgbClr val="1D498B">
                <a:shade val="95000"/>
                <a:satMod val="105000"/>
              </a:srgbClr>
            </a:solidFill>
            <a:prstDash val="solid"/>
          </a:ln>
          <a:effectLst/>
        </p:spPr>
      </p:cxnSp>
    </p:spTree>
    <p:extLst>
      <p:ext uri="{BB962C8B-B14F-4D97-AF65-F5344CB8AC3E}">
        <p14:creationId xmlns:p14="http://schemas.microsoft.com/office/powerpoint/2010/main" val="3770723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Tenofovir treatment has lower risk of hepatocellular carcinoma than entecavir in patients with chronic hepatitis B</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1"/>
            <a:ext cx="10025871" cy="376990"/>
          </a:xfrm>
        </p:spPr>
        <p:txBody>
          <a:bodyPr/>
          <a:lstStyle/>
          <a:p>
            <a:r>
              <a:rPr lang="en-GB" dirty="0"/>
              <a:t>*Log-transformed in the model; </a:t>
            </a:r>
            <a:r>
              <a:rPr lang="en-GB" baseline="30000" dirty="0"/>
              <a:t>†</a:t>
            </a:r>
            <a:r>
              <a:rPr lang="en-GB" dirty="0"/>
              <a:t>p=0.002 for TDF vs. ETV; </a:t>
            </a:r>
            <a:r>
              <a:rPr lang="en-GB" baseline="30000" dirty="0"/>
              <a:t>‡</a:t>
            </a:r>
            <a:r>
              <a:rPr lang="en-GB" dirty="0"/>
              <a:t>p=0.003 for TDF vs. ETV;</a:t>
            </a:r>
            <a:br>
              <a:rPr lang="en-GB" dirty="0"/>
            </a:br>
            <a:r>
              <a:rPr lang="en-GB" dirty="0"/>
              <a:t>All others p&lt;0.001.</a:t>
            </a:r>
            <a:br>
              <a:rPr lang="en-GB" dirty="0"/>
            </a:br>
            <a:r>
              <a:rPr lang="en-GB" dirty="0"/>
              <a:t>Yip TCF, et al. ILC 2019; </a:t>
            </a:r>
            <a:r>
              <a:rPr lang="en-GB" dirty="0">
                <a:solidFill>
                  <a:srgbClr val="000000"/>
                </a:solidFill>
              </a:rPr>
              <a:t>LB-03</a:t>
            </a:r>
          </a:p>
        </p:txBody>
      </p: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5600700" y="5540941"/>
            <a:ext cx="5359400" cy="101566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solidFill>
                  <a:srgbClr val="FFFFFF"/>
                </a:solidFill>
                <a:highlight>
                  <a:srgbClr val="004A86"/>
                </a:highlight>
                <a:cs typeface="Arial" panose="020B0604020202020204" pitchFamily="34" charset="0"/>
              </a:rPr>
              <a:t> CONCLUSIONS </a:t>
            </a:r>
            <a:r>
              <a:rPr lang="en-US" b="1" dirty="0">
                <a:solidFill>
                  <a:srgbClr val="FFFFFF"/>
                </a:solidFill>
                <a:cs typeface="Arial" panose="020B0604020202020204" pitchFamily="34" charset="0"/>
              </a:rPr>
              <a:t> </a:t>
            </a:r>
            <a:r>
              <a:rPr lang="en-GB" dirty="0"/>
              <a:t>TDF treatment associated with lower HCC risk than ETV in a </a:t>
            </a:r>
            <a:br>
              <a:rPr lang="en-GB" dirty="0"/>
            </a:br>
            <a:r>
              <a:rPr lang="en-GB" dirty="0"/>
              <a:t>territory-wide CHB cohort</a:t>
            </a:r>
            <a:endParaRPr lang="en-GB" dirty="0">
              <a:highlight>
                <a:srgbClr val="FEFCFC"/>
              </a:highlight>
            </a:endParaRPr>
          </a:p>
        </p:txBody>
      </p:sp>
      <p:cxnSp>
        <p:nvCxnSpPr>
          <p:cNvPr id="31" name="Straight Connector 30">
            <a:extLst>
              <a:ext uri="{FF2B5EF4-FFF2-40B4-BE49-F238E27FC236}">
                <a16:creationId xmlns:a16="http://schemas.microsoft.com/office/drawing/2014/main" id="{84195516-4F5A-4B30-B196-9CFABD0CE2D2}"/>
              </a:ext>
            </a:extLst>
          </p:cNvPr>
          <p:cNvCxnSpPr>
            <a:cxnSpLocks/>
          </p:cNvCxnSpPr>
          <p:nvPr/>
        </p:nvCxnSpPr>
        <p:spPr>
          <a:xfrm flipH="1">
            <a:off x="5562601" y="5535816"/>
            <a:ext cx="6024562" cy="0"/>
          </a:xfrm>
          <a:prstGeom prst="line">
            <a:avLst/>
          </a:prstGeom>
          <a:noFill/>
          <a:ln w="9525" cap="flat" cmpd="sng" algn="ctr">
            <a:solidFill>
              <a:srgbClr val="1D498B">
                <a:shade val="95000"/>
                <a:satMod val="105000"/>
              </a:srgbClr>
            </a:solidFill>
            <a:prstDash val="solid"/>
          </a:ln>
          <a:effectLst/>
        </p:spPr>
      </p:cxnSp>
      <p:graphicFrame>
        <p:nvGraphicFramePr>
          <p:cNvPr id="7" name="Table 6">
            <a:extLst>
              <a:ext uri="{FF2B5EF4-FFF2-40B4-BE49-F238E27FC236}">
                <a16:creationId xmlns:a16="http://schemas.microsoft.com/office/drawing/2014/main" id="{C1751CF6-6917-4A1E-8999-B278B7AE5F04}"/>
              </a:ext>
            </a:extLst>
          </p:cNvPr>
          <p:cNvGraphicFramePr>
            <a:graphicFrameLocks noGrp="1"/>
          </p:cNvGraphicFramePr>
          <p:nvPr>
            <p:extLst>
              <p:ext uri="{D42A27DB-BD31-4B8C-83A1-F6EECF244321}">
                <p14:modId xmlns:p14="http://schemas.microsoft.com/office/powerpoint/2010/main" val="3902385629"/>
              </p:ext>
            </p:extLst>
          </p:nvPr>
        </p:nvGraphicFramePr>
        <p:xfrm>
          <a:off x="5765800" y="1775472"/>
          <a:ext cx="5841999" cy="3718080"/>
        </p:xfrm>
        <a:graphic>
          <a:graphicData uri="http://schemas.openxmlformats.org/drawingml/2006/table">
            <a:tbl>
              <a:tblPr firstRow="1" bandRow="1"/>
              <a:tblGrid>
                <a:gridCol w="1425415">
                  <a:extLst>
                    <a:ext uri="{9D8B030D-6E8A-4147-A177-3AD203B41FA5}">
                      <a16:colId xmlns:a16="http://schemas.microsoft.com/office/drawing/2014/main" val="2392103556"/>
                    </a:ext>
                  </a:extLst>
                </a:gridCol>
                <a:gridCol w="1104146">
                  <a:extLst>
                    <a:ext uri="{9D8B030D-6E8A-4147-A177-3AD203B41FA5}">
                      <a16:colId xmlns:a16="http://schemas.microsoft.com/office/drawing/2014/main" val="1613319480"/>
                    </a:ext>
                  </a:extLst>
                </a:gridCol>
                <a:gridCol w="1104146">
                  <a:extLst>
                    <a:ext uri="{9D8B030D-6E8A-4147-A177-3AD203B41FA5}">
                      <a16:colId xmlns:a16="http://schemas.microsoft.com/office/drawing/2014/main" val="188471984"/>
                    </a:ext>
                  </a:extLst>
                </a:gridCol>
                <a:gridCol w="1104146">
                  <a:extLst>
                    <a:ext uri="{9D8B030D-6E8A-4147-A177-3AD203B41FA5}">
                      <a16:colId xmlns:a16="http://schemas.microsoft.com/office/drawing/2014/main" val="2508225317"/>
                    </a:ext>
                  </a:extLst>
                </a:gridCol>
                <a:gridCol w="1104146">
                  <a:extLst>
                    <a:ext uri="{9D8B030D-6E8A-4147-A177-3AD203B41FA5}">
                      <a16:colId xmlns:a16="http://schemas.microsoft.com/office/drawing/2014/main" val="717970744"/>
                    </a:ext>
                  </a:extLst>
                </a:gridCol>
              </a:tblGrid>
              <a:tr h="285360">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l">
                        <a:lnSpc>
                          <a:spcPct val="100000"/>
                        </a:lnSpc>
                        <a:spcAft>
                          <a:spcPts val="1000"/>
                        </a:spcAft>
                      </a:pPr>
                      <a:r>
                        <a:rPr lang="en-GB" sz="1600" b="1" kern="1200" baseline="0" dirty="0">
                          <a:solidFill>
                            <a:schemeClr val="lt1"/>
                          </a:solidFill>
                          <a:effectLst/>
                          <a:latin typeface="+mj-lt"/>
                          <a:ea typeface="Times New Roman" panose="02020603050405020304" pitchFamily="18" charset="0"/>
                          <a:cs typeface="+mn-cs"/>
                        </a:rPr>
                        <a:t>Parameters</a:t>
                      </a:r>
                    </a:p>
                  </a:txBody>
                  <a:tcPr marL="36000" marR="36000" marT="36000" marB="36000"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solidFill>
                  </a:tcPr>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ct val="100000"/>
                        </a:lnSpc>
                        <a:spcAft>
                          <a:spcPts val="1000"/>
                        </a:spcAft>
                      </a:pPr>
                      <a:r>
                        <a:rPr lang="en-GB" sz="1600" b="1" kern="1200" dirty="0">
                          <a:solidFill>
                            <a:schemeClr val="bg1"/>
                          </a:solidFill>
                          <a:effectLst/>
                          <a:latin typeface="+mn-lt"/>
                          <a:ea typeface="Times New Roman" panose="02020603050405020304" pitchFamily="18" charset="0"/>
                          <a:cs typeface="+mn-cs"/>
                        </a:rPr>
                        <a:t>Univariate analysis</a:t>
                      </a:r>
                      <a:r>
                        <a:rPr lang="en-GB" sz="1600" b="1" kern="1200" baseline="30000" dirty="0">
                          <a:solidFill>
                            <a:schemeClr val="bg1"/>
                          </a:solidFill>
                          <a:effectLst/>
                          <a:latin typeface="+mn-lt"/>
                          <a:ea typeface="Times New Roman" panose="02020603050405020304" pitchFamily="18" charset="0"/>
                          <a:cs typeface="+mn-cs"/>
                        </a:rPr>
                        <a:t>†</a:t>
                      </a:r>
                    </a:p>
                  </a:txBody>
                  <a:tcPr marL="36000" marR="36000" marT="36000" marB="36000"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solidFill>
                  </a:tcPr>
                </a:tc>
                <a:tc hMerge="1">
                  <a:txBody>
                    <a:bodyPr/>
                    <a:lstStyle/>
                    <a:p>
                      <a:pPr algn="ctr">
                        <a:lnSpc>
                          <a:spcPct val="100000"/>
                        </a:lnSpc>
                        <a:spcAft>
                          <a:spcPts val="1000"/>
                        </a:spcAft>
                      </a:pPr>
                      <a:endParaRPr lang="en-GB" sz="1400" b="1" kern="1200" dirty="0">
                        <a:solidFill>
                          <a:schemeClr val="bg1"/>
                        </a:solidFill>
                        <a:effectLst/>
                        <a:latin typeface="+mn-lt"/>
                        <a:ea typeface="Times New Roman" panose="02020603050405020304" pitchFamily="18" charset="0"/>
                        <a:cs typeface="+mn-cs"/>
                      </a:endParaRPr>
                    </a:p>
                  </a:txBody>
                  <a:tcPr marL="36000" marR="36000" marT="36000" marB="360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solidFill>
                  </a:tcPr>
                </a:tc>
                <a:tc gridSpan="2">
                  <a:txBody>
                    <a:bodyPr/>
                    <a:lstStyle/>
                    <a:p>
                      <a:pPr algn="ctr">
                        <a:lnSpc>
                          <a:spcPct val="100000"/>
                        </a:lnSpc>
                        <a:spcAft>
                          <a:spcPts val="1000"/>
                        </a:spcAft>
                      </a:pPr>
                      <a:r>
                        <a:rPr lang="en-GB" sz="1600" b="1" kern="1200" dirty="0">
                          <a:solidFill>
                            <a:schemeClr val="bg1"/>
                          </a:solidFill>
                          <a:effectLst/>
                          <a:latin typeface="+mn-lt"/>
                          <a:ea typeface="Times New Roman" panose="02020603050405020304" pitchFamily="18" charset="0"/>
                          <a:cs typeface="+mn-cs"/>
                        </a:rPr>
                        <a:t>Multivariable analysis</a:t>
                      </a:r>
                      <a:r>
                        <a:rPr lang="en-GB" sz="1600" b="1" kern="1200" baseline="30000" dirty="0">
                          <a:solidFill>
                            <a:schemeClr val="bg1"/>
                          </a:solidFill>
                          <a:effectLst/>
                          <a:latin typeface="+mn-lt"/>
                          <a:ea typeface="Times New Roman" panose="02020603050405020304" pitchFamily="18" charset="0"/>
                          <a:cs typeface="+mn-cs"/>
                        </a:rPr>
                        <a:t>†</a:t>
                      </a:r>
                      <a:endParaRPr lang="en-GB" sz="1600" b="1" kern="1200" dirty="0">
                        <a:solidFill>
                          <a:schemeClr val="bg1"/>
                        </a:solidFill>
                        <a:effectLst/>
                        <a:latin typeface="+mn-lt"/>
                        <a:ea typeface="Times New Roman" panose="02020603050405020304" pitchFamily="18" charset="0"/>
                        <a:cs typeface="+mn-cs"/>
                      </a:endParaRPr>
                    </a:p>
                  </a:txBody>
                  <a:tcPr marL="36000" marR="36000" marT="36000" marB="360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solidFill>
                  </a:tcPr>
                </a:tc>
                <a:tc hMerge="1">
                  <a:txBody>
                    <a:bodyPr/>
                    <a:lstStyle/>
                    <a:p>
                      <a:pPr algn="ctr">
                        <a:lnSpc>
                          <a:spcPct val="100000"/>
                        </a:lnSpc>
                        <a:spcAft>
                          <a:spcPts val="1000"/>
                        </a:spcAft>
                      </a:pPr>
                      <a:endParaRPr lang="en-GB" sz="1400" b="1" kern="1200" dirty="0">
                        <a:solidFill>
                          <a:schemeClr val="bg1"/>
                        </a:solidFill>
                        <a:effectLst/>
                        <a:latin typeface="+mn-lt"/>
                        <a:ea typeface="Times New Roman" panose="02020603050405020304" pitchFamily="18" charset="0"/>
                        <a:cs typeface="+mn-cs"/>
                      </a:endParaRPr>
                    </a:p>
                  </a:txBody>
                  <a:tcPr marL="36000" marR="36000" marT="36000" marB="360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solidFill>
                  </a:tcPr>
                </a:tc>
                <a:extLst>
                  <a:ext uri="{0D108BD9-81ED-4DB2-BD59-A6C34878D82A}">
                    <a16:rowId xmlns:a16="http://schemas.microsoft.com/office/drawing/2014/main" val="2793649769"/>
                  </a:ext>
                </a:extLst>
              </a:tr>
              <a:tr h="285360">
                <a:tc v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lnSpc>
                          <a:spcPct val="100000"/>
                        </a:lnSpc>
                        <a:spcAft>
                          <a:spcPts val="0"/>
                        </a:spcAft>
                      </a:pPr>
                      <a:endParaRPr lang="en-GB" sz="1800" kern="1200" baseline="0" dirty="0">
                        <a:solidFill>
                          <a:schemeClr val="dk1"/>
                        </a:solidFill>
                        <a:effectLst/>
                        <a:latin typeface="+mn-lt"/>
                        <a:ea typeface="Times New Roman" panose="02020603050405020304" pitchFamily="18" charset="0"/>
                        <a:cs typeface="+mn-cs"/>
                      </a:endParaRPr>
                    </a:p>
                  </a:txBody>
                  <a:tcPr marL="36000" marR="36000" marT="36000" marB="36000"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spcAft>
                          <a:spcPts val="0"/>
                        </a:spcAft>
                      </a:pPr>
                      <a:r>
                        <a:rPr lang="en-GB" sz="1600" b="1" kern="1200" dirty="0">
                          <a:solidFill>
                            <a:schemeClr val="bg1"/>
                          </a:solidFill>
                          <a:latin typeface="+mn-lt"/>
                          <a:ea typeface="Times New Roman" panose="02020603050405020304" pitchFamily="18" charset="0"/>
                          <a:cs typeface="+mn-cs"/>
                        </a:rPr>
                        <a:t>SHR</a:t>
                      </a:r>
                      <a:endParaRPr lang="en-GB" sz="1600" b="1" kern="1200" dirty="0">
                        <a:solidFill>
                          <a:schemeClr val="bg1"/>
                        </a:solidFill>
                        <a:effectLst/>
                        <a:latin typeface="+mn-lt"/>
                        <a:ea typeface="Times New Roman" panose="02020603050405020304" pitchFamily="18" charset="0"/>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0"/>
                        </a:spcAft>
                      </a:pPr>
                      <a:r>
                        <a:rPr lang="en-GB" sz="1600" b="1" kern="1200" dirty="0">
                          <a:solidFill>
                            <a:schemeClr val="bg1"/>
                          </a:solidFill>
                          <a:effectLst/>
                          <a:latin typeface="+mn-lt"/>
                          <a:ea typeface="Times New Roman" panose="02020603050405020304" pitchFamily="18" charset="0"/>
                          <a:cs typeface="+mn-cs"/>
                        </a:rPr>
                        <a:t>95% CI</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spcAft>
                          <a:spcPts val="0"/>
                        </a:spcAft>
                      </a:pPr>
                      <a:r>
                        <a:rPr lang="en-GB" sz="1200" b="1" kern="1200" dirty="0">
                          <a:solidFill>
                            <a:schemeClr val="bg1"/>
                          </a:solidFill>
                          <a:latin typeface="+mn-lt"/>
                          <a:ea typeface="Times New Roman" panose="02020603050405020304" pitchFamily="18" charset="0"/>
                          <a:cs typeface="+mn-cs"/>
                        </a:rPr>
                        <a:t>Adjusted SHR</a:t>
                      </a:r>
                      <a:endParaRPr lang="en-GB" sz="1200" b="1" kern="1200" dirty="0" err="1">
                        <a:solidFill>
                          <a:schemeClr val="bg1"/>
                        </a:solidFill>
                        <a:effectLst/>
                        <a:latin typeface="+mn-lt"/>
                        <a:ea typeface="Times New Roman" panose="02020603050405020304" pitchFamily="18" charset="0"/>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0"/>
                        </a:spcAft>
                      </a:pPr>
                      <a:r>
                        <a:rPr lang="en-GB" sz="1600" b="1" kern="1200" dirty="0">
                          <a:solidFill>
                            <a:schemeClr val="bg1"/>
                          </a:solidFill>
                          <a:effectLst/>
                          <a:latin typeface="+mn-lt"/>
                          <a:ea typeface="Times New Roman" panose="02020603050405020304" pitchFamily="18" charset="0"/>
                          <a:cs typeface="+mn-cs"/>
                        </a:rPr>
                        <a:t>95% CI</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01837079"/>
                  </a:ext>
                </a:extLst>
              </a:tr>
              <a:tr h="285360">
                <a:tc>
                  <a:txBody>
                    <a:bodyPr/>
                    <a:lstStyle/>
                    <a:p>
                      <a:pPr algn="l">
                        <a:lnSpc>
                          <a:spcPct val="100000"/>
                        </a:lnSpc>
                        <a:spcAft>
                          <a:spcPts val="0"/>
                        </a:spcAft>
                      </a:pPr>
                      <a:r>
                        <a:rPr lang="en-GB" sz="1600" kern="1200" baseline="0" dirty="0">
                          <a:solidFill>
                            <a:schemeClr val="dk1"/>
                          </a:solidFill>
                          <a:effectLst/>
                          <a:latin typeface="+mn-lt"/>
                          <a:ea typeface="Times New Roman" panose="02020603050405020304" pitchFamily="18" charset="0"/>
                          <a:cs typeface="+mn-cs"/>
                        </a:rPr>
                        <a:t>TDF vs. ETV</a:t>
                      </a:r>
                    </a:p>
                  </a:txBody>
                  <a:tcPr marL="36000" marR="36000" marT="36000" marB="36000"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0.15</a:t>
                      </a:r>
                      <a:endParaRPr lang="en-US" dirty="0">
                        <a:effectLst/>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0.07–0.29</a:t>
                      </a:r>
                      <a:endParaRPr lang="en-GB" sz="1600" kern="1200" dirty="0">
                        <a:solidFill>
                          <a:schemeClr val="dk1"/>
                        </a:solidFill>
                        <a:effectLst/>
                        <a:latin typeface="+mn-lt"/>
                        <a:ea typeface="Times New Roman" panose="02020603050405020304" pitchFamily="18" charset="0"/>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0.32</a:t>
                      </a:r>
                      <a:endParaRPr lang="en-US" dirty="0">
                        <a:effectLst/>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0.16–0.65</a:t>
                      </a:r>
                      <a:endParaRPr lang="en-GB" sz="1600" kern="1200" dirty="0">
                        <a:solidFill>
                          <a:schemeClr val="dk1"/>
                        </a:solidFill>
                        <a:effectLst/>
                        <a:latin typeface="+mn-lt"/>
                        <a:ea typeface="Times New Roman" panose="02020603050405020304" pitchFamily="18" charset="0"/>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extLst>
                  <a:ext uri="{0D108BD9-81ED-4DB2-BD59-A6C34878D82A}">
                    <a16:rowId xmlns:a16="http://schemas.microsoft.com/office/drawing/2014/main" val="312466791"/>
                  </a:ext>
                </a:extLst>
              </a:tr>
              <a:tr h="28536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ysClr val="windowText" lastClr="000000"/>
                          </a:solidFill>
                          <a:effectLst/>
                          <a:latin typeface="Arial" panose="020B0604020202020204"/>
                          <a:ea typeface="Times New Roman" panose="02020603050405020304" pitchFamily="18" charset="0"/>
                          <a:cs typeface="+mn-cs"/>
                        </a:rPr>
                        <a:t>Age</a:t>
                      </a:r>
                    </a:p>
                  </a:txBody>
                  <a:tcPr marL="36000" marR="36000" marT="36000" marB="36000" anchor="ctr">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GB" sz="1600" b="0" kern="1200" dirty="0">
                          <a:solidFill>
                            <a:sysClr val="windowText" lastClr="000000"/>
                          </a:solidFill>
                          <a:effectLst/>
                          <a:latin typeface="Arial" panose="020B0604020202020204"/>
                          <a:ea typeface="Times New Roman" panose="02020603050405020304" pitchFamily="18" charset="0"/>
                          <a:cs typeface="+mn-cs"/>
                        </a:rPr>
                        <a:t>1.06</a:t>
                      </a:r>
                    </a:p>
                  </a:txBody>
                  <a:tcPr marL="36000" marR="36000" marT="36000" marB="360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GB" sz="1600" kern="1200" dirty="0">
                          <a:solidFill>
                            <a:schemeClr val="dk1"/>
                          </a:solidFill>
                          <a:latin typeface="+mn-lt"/>
                          <a:ea typeface="Times New Roman" panose="02020603050405020304" pitchFamily="18" charset="0"/>
                          <a:cs typeface="+mn-cs"/>
                        </a:rPr>
                        <a:t>1.06–1.06</a:t>
                      </a:r>
                      <a:endParaRPr lang="en-GB" sz="1600" b="0" kern="1200" dirty="0">
                        <a:solidFill>
                          <a:sysClr val="windowText" lastClr="000000"/>
                        </a:solidFill>
                        <a:effectLst/>
                        <a:latin typeface="Arial" panose="020B0604020202020204"/>
                        <a:ea typeface="Times New Roman" panose="02020603050405020304" pitchFamily="18" charset="0"/>
                        <a:cs typeface="+mn-cs"/>
                      </a:endParaRPr>
                    </a:p>
                  </a:txBody>
                  <a:tcPr marL="36000" marR="36000" marT="36000" marB="360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GB" sz="1600" b="0" kern="1200" dirty="0">
                          <a:solidFill>
                            <a:sysClr val="windowText" lastClr="000000"/>
                          </a:solidFill>
                          <a:effectLst/>
                          <a:latin typeface="Arial" panose="020B0604020202020204"/>
                          <a:ea typeface="Times New Roman" panose="02020603050405020304" pitchFamily="18" charset="0"/>
                          <a:cs typeface="+mn-cs"/>
                        </a:rPr>
                        <a:t>1.05</a:t>
                      </a:r>
                    </a:p>
                  </a:txBody>
                  <a:tcPr marL="36000" marR="36000" marT="36000" marB="360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GB" sz="1600" kern="1200" dirty="0">
                          <a:solidFill>
                            <a:schemeClr val="dk1"/>
                          </a:solidFill>
                          <a:effectLst/>
                          <a:latin typeface="+mn-lt"/>
                          <a:ea typeface="Times New Roman" panose="02020603050405020304" pitchFamily="18" charset="0"/>
                          <a:cs typeface="+mn-cs"/>
                        </a:rPr>
                        <a:t>1.04–1.05</a:t>
                      </a:r>
                      <a:endParaRPr lang="en-GB" sz="1600" b="0" kern="1200" dirty="0">
                        <a:solidFill>
                          <a:sysClr val="windowText" lastClr="000000"/>
                        </a:solidFill>
                        <a:effectLst/>
                        <a:latin typeface="Arial" panose="020B0604020202020204"/>
                        <a:ea typeface="Times New Roman" panose="02020603050405020304" pitchFamily="18" charset="0"/>
                        <a:cs typeface="+mn-cs"/>
                      </a:endParaRPr>
                    </a:p>
                  </a:txBody>
                  <a:tcPr marL="36000" marR="36000" marT="36000" marB="360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extLst>
                  <a:ext uri="{0D108BD9-81ED-4DB2-BD59-A6C34878D82A}">
                    <a16:rowId xmlns:a16="http://schemas.microsoft.com/office/drawing/2014/main" val="1222249492"/>
                  </a:ext>
                </a:extLst>
              </a:tr>
              <a:tr h="285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ysClr val="windowText" lastClr="000000"/>
                          </a:solidFill>
                          <a:effectLst/>
                          <a:latin typeface="Arial" panose="020B0604020202020204"/>
                          <a:ea typeface="Times New Roman" panose="02020603050405020304" pitchFamily="18" charset="0"/>
                          <a:cs typeface="+mn-cs"/>
                        </a:rPr>
                        <a:t>Male sex</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spcAft>
                          <a:spcPts val="0"/>
                        </a:spcAft>
                      </a:pPr>
                      <a:r>
                        <a:rPr lang="en-GB" sz="1600" b="0" kern="1200" dirty="0">
                          <a:latin typeface="+mn-lt"/>
                          <a:ea typeface="Times New Roman" panose="02020603050405020304" pitchFamily="18" charset="0"/>
                          <a:cs typeface="+mn-cs"/>
                        </a:rPr>
                        <a:t>2.17</a:t>
                      </a:r>
                      <a:endParaRPr lang="en-GB" sz="1600" b="0" kern="1200" dirty="0">
                        <a:solidFill>
                          <a:sysClr val="windowText" lastClr="000000"/>
                        </a:solidFill>
                        <a:effectLst/>
                        <a:latin typeface="+mn-lt"/>
                        <a:ea typeface="Times New Roman" panose="02020603050405020304" pitchFamily="18" charset="0"/>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1.90–2.47</a:t>
                      </a:r>
                      <a:endParaRPr lang="en-GB" sz="1600" b="0" kern="1200" dirty="0">
                        <a:solidFill>
                          <a:sysClr val="windowText" lastClr="000000"/>
                        </a:solidFill>
                        <a:effectLst/>
                        <a:latin typeface="+mn-lt"/>
                        <a:ea typeface="Times New Roman" panose="02020603050405020304" pitchFamily="18" charset="0"/>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tc>
                  <a:txBody>
                    <a:bodyPr/>
                    <a:lstStyle/>
                    <a:p>
                      <a:pPr algn="ctr">
                        <a:lnSpc>
                          <a:spcPct val="100000"/>
                        </a:lnSpc>
                        <a:spcAft>
                          <a:spcPts val="0"/>
                        </a:spcAft>
                      </a:pPr>
                      <a:r>
                        <a:rPr lang="en-GB" sz="1600" b="0" kern="1200" dirty="0">
                          <a:latin typeface="+mn-lt"/>
                          <a:ea typeface="Times New Roman" panose="02020603050405020304" pitchFamily="18" charset="0"/>
                          <a:cs typeface="+mn-cs"/>
                        </a:rPr>
                        <a:t>2.42</a:t>
                      </a:r>
                      <a:endParaRPr lang="en-GB" sz="1600" b="0" kern="1200" dirty="0">
                        <a:solidFill>
                          <a:sysClr val="windowText" lastClr="000000"/>
                        </a:solidFill>
                        <a:effectLst/>
                        <a:latin typeface="+mn-lt"/>
                        <a:ea typeface="Times New Roman" panose="02020603050405020304" pitchFamily="18" charset="0"/>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2.11–2.76</a:t>
                      </a:r>
                      <a:endParaRPr lang="en-GB" sz="1600" b="0" kern="1200" dirty="0">
                        <a:solidFill>
                          <a:sysClr val="windowText" lastClr="000000"/>
                        </a:solidFill>
                        <a:effectLst/>
                        <a:latin typeface="+mn-lt"/>
                        <a:ea typeface="Times New Roman" panose="02020603050405020304" pitchFamily="18" charset="0"/>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E"/>
                    </a:solidFill>
                  </a:tcPr>
                </a:tc>
                <a:extLst>
                  <a:ext uri="{0D108BD9-81ED-4DB2-BD59-A6C34878D82A}">
                    <a16:rowId xmlns:a16="http://schemas.microsoft.com/office/drawing/2014/main" val="2210778820"/>
                  </a:ext>
                </a:extLst>
              </a:tr>
              <a:tr h="285360">
                <a:tc>
                  <a:txBody>
                    <a:bodyPr/>
                    <a:lstStyle/>
                    <a:p>
                      <a:pPr algn="l">
                        <a:lnSpc>
                          <a:spcPct val="100000"/>
                        </a:lnSpc>
                        <a:spcAft>
                          <a:spcPts val="0"/>
                        </a:spcAft>
                      </a:pPr>
                      <a:r>
                        <a:rPr lang="en-GB" sz="1600" dirty="0">
                          <a:effectLst/>
                          <a:latin typeface="+mj-lt"/>
                          <a:ea typeface="Times New Roman" panose="02020603050405020304" pitchFamily="18" charset="0"/>
                        </a:rPr>
                        <a:t>Cirrhosis</a:t>
                      </a:r>
                    </a:p>
                  </a:txBody>
                  <a:tcPr marL="36000" marR="36000" marT="36000" marB="36000" anchor="ctr">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5.73</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5.16–6.36</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2.30</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2.01–2.64</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extLst>
                  <a:ext uri="{0D108BD9-81ED-4DB2-BD59-A6C34878D82A}">
                    <a16:rowId xmlns:a16="http://schemas.microsoft.com/office/drawing/2014/main" val="381066560"/>
                  </a:ext>
                </a:extLst>
              </a:tr>
              <a:tr h="285360">
                <a:tc>
                  <a:txBody>
                    <a:bodyPr/>
                    <a:lstStyle/>
                    <a:p>
                      <a:pPr algn="l">
                        <a:lnSpc>
                          <a:spcPct val="100000"/>
                        </a:lnSpc>
                        <a:spcAft>
                          <a:spcPts val="0"/>
                        </a:spcAft>
                      </a:pPr>
                      <a:r>
                        <a:rPr lang="en-GB" sz="1600" dirty="0">
                          <a:effectLst/>
                          <a:latin typeface="+mj-lt"/>
                          <a:ea typeface="Times New Roman" panose="02020603050405020304" pitchFamily="18" charset="0"/>
                        </a:rPr>
                        <a:t>Platelet*</a:t>
                      </a:r>
                    </a:p>
                  </a:txBody>
                  <a:tcPr marL="36000" marR="36000" marT="36000" marB="3600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0.35</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0.31–0.40</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0.54</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0.49–0.60</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extLst>
                  <a:ext uri="{0D108BD9-81ED-4DB2-BD59-A6C34878D82A}">
                    <a16:rowId xmlns:a16="http://schemas.microsoft.com/office/drawing/2014/main" val="3523086231"/>
                  </a:ext>
                </a:extLst>
              </a:tr>
              <a:tr h="285360">
                <a:tc>
                  <a:txBody>
                    <a:bodyPr/>
                    <a:lstStyle/>
                    <a:p>
                      <a:pPr algn="l">
                        <a:lnSpc>
                          <a:spcPct val="100000"/>
                        </a:lnSpc>
                        <a:spcAft>
                          <a:spcPts val="0"/>
                        </a:spcAft>
                      </a:pPr>
                      <a:r>
                        <a:rPr lang="en-GB" sz="1600" dirty="0">
                          <a:effectLst/>
                          <a:latin typeface="+mj-lt"/>
                          <a:ea typeface="Times New Roman" panose="02020603050405020304" pitchFamily="18" charset="0"/>
                        </a:rPr>
                        <a:t>Albumin</a:t>
                      </a:r>
                    </a:p>
                  </a:txBody>
                  <a:tcPr marL="36000" marR="36000" marT="36000" marB="3600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0.91</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0.91–0.92</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0.97</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0.97–0.98</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extLst>
                  <a:ext uri="{0D108BD9-81ED-4DB2-BD59-A6C34878D82A}">
                    <a16:rowId xmlns:a16="http://schemas.microsoft.com/office/drawing/2014/main" val="3451483221"/>
                  </a:ext>
                </a:extLst>
              </a:tr>
              <a:tr h="285360">
                <a:tc>
                  <a:txBody>
                    <a:bodyPr/>
                    <a:lstStyle/>
                    <a:p>
                      <a:pPr algn="l">
                        <a:lnSpc>
                          <a:spcPct val="100000"/>
                        </a:lnSpc>
                        <a:spcAft>
                          <a:spcPts val="0"/>
                        </a:spcAft>
                      </a:pPr>
                      <a:r>
                        <a:rPr lang="en-GB" sz="1600" dirty="0">
                          <a:effectLst/>
                          <a:latin typeface="+mj-lt"/>
                          <a:ea typeface="Times New Roman" panose="02020603050405020304" pitchFamily="18" charset="0"/>
                        </a:rPr>
                        <a:t>ALT*</a:t>
                      </a:r>
                    </a:p>
                  </a:txBody>
                  <a:tcPr marL="36000" marR="36000" marT="36000" marB="3600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0.81</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0.77–0.84</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0.87</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0.83–0.91</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extLst>
                  <a:ext uri="{0D108BD9-81ED-4DB2-BD59-A6C34878D82A}">
                    <a16:rowId xmlns:a16="http://schemas.microsoft.com/office/drawing/2014/main" val="1103418979"/>
                  </a:ext>
                </a:extLst>
              </a:tr>
              <a:tr h="285360">
                <a:tc>
                  <a:txBody>
                    <a:bodyPr/>
                    <a:lstStyle/>
                    <a:p>
                      <a:pPr algn="l">
                        <a:lnSpc>
                          <a:spcPct val="100000"/>
                        </a:lnSpc>
                        <a:spcAft>
                          <a:spcPts val="0"/>
                        </a:spcAft>
                      </a:pPr>
                      <a:r>
                        <a:rPr lang="en-GB" sz="1600" dirty="0">
                          <a:effectLst/>
                          <a:latin typeface="+mj-lt"/>
                          <a:ea typeface="Times New Roman" panose="02020603050405020304" pitchFamily="18" charset="0"/>
                        </a:rPr>
                        <a:t>Total bilirubin*</a:t>
                      </a:r>
                    </a:p>
                  </a:txBody>
                  <a:tcPr marL="36000" marR="36000" marT="36000" marB="3600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1.48</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1.41–1.56</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effectLst/>
                          <a:latin typeface="+mj-lt"/>
                          <a:ea typeface="Times New Roman" panose="02020603050405020304" pitchFamily="18" charset="0"/>
                        </a:rPr>
                        <a: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effectLst/>
                          <a:latin typeface="+mn-lt"/>
                          <a:ea typeface="Times New Roman" panose="02020603050405020304" pitchFamily="18" charset="0"/>
                          <a:cs typeface="+mn-cs"/>
                        </a:rPr>
                        <a:t>–</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extLst>
                  <a:ext uri="{0D108BD9-81ED-4DB2-BD59-A6C34878D82A}">
                    <a16:rowId xmlns:a16="http://schemas.microsoft.com/office/drawing/2014/main" val="3256512709"/>
                  </a:ext>
                </a:extLst>
              </a:tr>
              <a:tr h="285360">
                <a:tc>
                  <a:txBody>
                    <a:bodyPr/>
                    <a:lstStyle/>
                    <a:p>
                      <a:pPr algn="l">
                        <a:lnSpc>
                          <a:spcPct val="100000"/>
                        </a:lnSpc>
                        <a:spcAft>
                          <a:spcPts val="0"/>
                        </a:spcAft>
                      </a:pPr>
                      <a:r>
                        <a:rPr lang="en-GB" sz="1600" dirty="0" err="1">
                          <a:effectLst/>
                          <a:latin typeface="+mj-lt"/>
                          <a:ea typeface="Times New Roman" panose="02020603050405020304" pitchFamily="18" charset="0"/>
                        </a:rPr>
                        <a:t>HBeAg</a:t>
                      </a:r>
                      <a:r>
                        <a:rPr lang="en-GB" sz="1600" dirty="0">
                          <a:effectLst/>
                          <a:latin typeface="+mj-lt"/>
                          <a:ea typeface="Times New Roman" panose="02020603050405020304" pitchFamily="18" charset="0"/>
                        </a:rPr>
                        <a:t>+</a:t>
                      </a:r>
                      <a:r>
                        <a:rPr lang="en-GB" sz="1600" baseline="30000" dirty="0">
                          <a:effectLst/>
                          <a:latin typeface="+mj-lt"/>
                          <a:ea typeface="Times New Roman" panose="02020603050405020304" pitchFamily="18" charset="0"/>
                        </a:rPr>
                        <a:t>‡</a:t>
                      </a:r>
                    </a:p>
                  </a:txBody>
                  <a:tcPr marL="36000" marR="36000" marT="36000" marB="3600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0.82</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0.73–0.93</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dirty="0">
                          <a:latin typeface="+mj-lt"/>
                          <a:ea typeface="Times New Roman" panose="02020603050405020304" pitchFamily="18" charset="0"/>
                        </a:rPr>
                        <a:t>1.44</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tc>
                  <a:txBody>
                    <a:bodyPr/>
                    <a:lstStyle/>
                    <a:p>
                      <a:pPr algn="ctr">
                        <a:lnSpc>
                          <a:spcPct val="100000"/>
                        </a:lnSpc>
                        <a:spcAft>
                          <a:spcPts val="0"/>
                        </a:spcAft>
                      </a:pPr>
                      <a:r>
                        <a:rPr lang="en-GB" sz="1600" kern="1200" dirty="0">
                          <a:solidFill>
                            <a:schemeClr val="dk1"/>
                          </a:solidFill>
                          <a:latin typeface="+mn-lt"/>
                          <a:ea typeface="Times New Roman" panose="02020603050405020304" pitchFamily="18" charset="0"/>
                          <a:cs typeface="+mn-cs"/>
                        </a:rPr>
                        <a:t>1.26–1.65</a:t>
                      </a:r>
                      <a:endParaRPr lang="en-GB" sz="1600" dirty="0">
                        <a:effectLst/>
                        <a:latin typeface="+mj-lt"/>
                        <a:ea typeface="Times New Roman" panose="02020603050405020304" pitchFamily="18" charset="0"/>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498B">
                        <a:tint val="20000"/>
                      </a:srgbClr>
                    </a:solidFill>
                  </a:tcPr>
                </a:tc>
                <a:extLst>
                  <a:ext uri="{0D108BD9-81ED-4DB2-BD59-A6C34878D82A}">
                    <a16:rowId xmlns:a16="http://schemas.microsoft.com/office/drawing/2014/main" val="771118044"/>
                  </a:ext>
                </a:extLst>
              </a:tr>
            </a:tbl>
          </a:graphicData>
        </a:graphic>
      </p:graphicFrame>
      <p:sp>
        <p:nvSpPr>
          <p:cNvPr id="17" name="Content Placeholder 1">
            <a:extLst>
              <a:ext uri="{FF2B5EF4-FFF2-40B4-BE49-F238E27FC236}">
                <a16:creationId xmlns:a16="http://schemas.microsoft.com/office/drawing/2014/main" id="{61DFDF71-102E-4EE6-81B0-A7691BA808E5}"/>
              </a:ext>
            </a:extLst>
          </p:cNvPr>
          <p:cNvSpPr txBox="1">
            <a:spLocks/>
          </p:cNvSpPr>
          <p:nvPr/>
        </p:nvSpPr>
        <p:spPr>
          <a:xfrm>
            <a:off x="5592761" y="1340769"/>
            <a:ext cx="6173789"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TABLE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HCC risk analysis </a:t>
            </a:r>
          </a:p>
        </p:txBody>
      </p:sp>
      <p:cxnSp>
        <p:nvCxnSpPr>
          <p:cNvPr id="19" name="Straight Connector 18">
            <a:extLst>
              <a:ext uri="{FF2B5EF4-FFF2-40B4-BE49-F238E27FC236}">
                <a16:creationId xmlns:a16="http://schemas.microsoft.com/office/drawing/2014/main" id="{70EB9A67-5A19-427D-B0DA-81C720E5B003}"/>
              </a:ext>
            </a:extLst>
          </p:cNvPr>
          <p:cNvCxnSpPr>
            <a:cxnSpLocks/>
          </p:cNvCxnSpPr>
          <p:nvPr/>
        </p:nvCxnSpPr>
        <p:spPr>
          <a:xfrm flipV="1">
            <a:off x="5568950" y="1520825"/>
            <a:ext cx="0" cy="4808538"/>
          </a:xfrm>
          <a:prstGeom prst="line">
            <a:avLst/>
          </a:prstGeom>
          <a:noFill/>
          <a:ln w="9525" cap="flat" cmpd="sng" algn="ctr">
            <a:solidFill>
              <a:srgbClr val="1D498B">
                <a:shade val="95000"/>
                <a:satMod val="105000"/>
              </a:srgbClr>
            </a:solidFill>
            <a:prstDash val="solid"/>
          </a:ln>
          <a:effectLst/>
        </p:spPr>
      </p:cxnSp>
      <p:pic>
        <p:nvPicPr>
          <p:cNvPr id="8" name="Picture 8" descr="A close up of a map&#10;&#10;Description generated with very high confidence">
            <a:extLst>
              <a:ext uri="{FF2B5EF4-FFF2-40B4-BE49-F238E27FC236}">
                <a16:creationId xmlns:a16="http://schemas.microsoft.com/office/drawing/2014/main" id="{8AAF8BF0-E3C8-4BAF-981A-06C787F75A48}"/>
              </a:ext>
            </a:extLst>
          </p:cNvPr>
          <p:cNvPicPr>
            <a:picLocks noChangeAspect="1"/>
          </p:cNvPicPr>
          <p:nvPr/>
        </p:nvPicPr>
        <p:blipFill rotWithShape="1">
          <a:blip r:embed="rId3"/>
          <a:srcRect t="177" r="188" b="3195"/>
          <a:stretch/>
        </p:blipFill>
        <p:spPr>
          <a:xfrm>
            <a:off x="354376" y="1525503"/>
            <a:ext cx="4928218" cy="4763253"/>
          </a:xfrm>
          <a:prstGeom prst="rect">
            <a:avLst/>
          </a:prstGeom>
        </p:spPr>
      </p:pic>
      <p:sp>
        <p:nvSpPr>
          <p:cNvPr id="2" name="TextBox 1">
            <a:extLst>
              <a:ext uri="{FF2B5EF4-FFF2-40B4-BE49-F238E27FC236}">
                <a16:creationId xmlns:a16="http://schemas.microsoft.com/office/drawing/2014/main" id="{02BA5846-5B62-4902-96C5-032C9D0F8DEC}"/>
              </a:ext>
            </a:extLst>
          </p:cNvPr>
          <p:cNvSpPr txBox="1"/>
          <p:nvPr/>
        </p:nvSpPr>
        <p:spPr>
          <a:xfrm rot="16200000">
            <a:off x="-688743" y="3463981"/>
            <a:ext cx="2853666" cy="307777"/>
          </a:xfrm>
          <a:prstGeom prst="rect">
            <a:avLst/>
          </a:prstGeom>
          <a:solidFill>
            <a:schemeClr val="bg1"/>
          </a:solidFill>
        </p:spPr>
        <p:txBody>
          <a:bodyPr wrap="none" rtlCol="0">
            <a:spAutoFit/>
          </a:bodyPr>
          <a:lstStyle/>
          <a:p>
            <a:r>
              <a:rPr lang="en-GB" sz="1400" dirty="0"/>
              <a:t>Cumulative incidence of HCC (%)</a:t>
            </a:r>
          </a:p>
        </p:txBody>
      </p:sp>
      <p:sp>
        <p:nvSpPr>
          <p:cNvPr id="15" name="TextBox 14">
            <a:extLst>
              <a:ext uri="{FF2B5EF4-FFF2-40B4-BE49-F238E27FC236}">
                <a16:creationId xmlns:a16="http://schemas.microsoft.com/office/drawing/2014/main" id="{61541F1D-809B-4196-93B1-EB124FB89605}"/>
              </a:ext>
            </a:extLst>
          </p:cNvPr>
          <p:cNvSpPr txBox="1"/>
          <p:nvPr/>
        </p:nvSpPr>
        <p:spPr>
          <a:xfrm>
            <a:off x="1918342" y="5769505"/>
            <a:ext cx="2262158" cy="216000"/>
          </a:xfrm>
          <a:prstGeom prst="rect">
            <a:avLst/>
          </a:prstGeom>
          <a:solidFill>
            <a:schemeClr val="bg1"/>
          </a:solidFill>
        </p:spPr>
        <p:txBody>
          <a:bodyPr wrap="none" rtlCol="0">
            <a:spAutoFit/>
          </a:bodyPr>
          <a:lstStyle/>
          <a:p>
            <a:r>
              <a:rPr lang="en-GB" sz="1400" dirty="0"/>
              <a:t>Follow-up duration (years)</a:t>
            </a:r>
          </a:p>
        </p:txBody>
      </p:sp>
      <p:sp>
        <p:nvSpPr>
          <p:cNvPr id="10" name="TextBox 9">
            <a:extLst>
              <a:ext uri="{FF2B5EF4-FFF2-40B4-BE49-F238E27FC236}">
                <a16:creationId xmlns:a16="http://schemas.microsoft.com/office/drawing/2014/main" id="{65F798A7-36AB-4B30-B7CE-E76EBD8CC981}"/>
              </a:ext>
            </a:extLst>
          </p:cNvPr>
          <p:cNvSpPr txBox="1"/>
          <p:nvPr/>
        </p:nvSpPr>
        <p:spPr>
          <a:xfrm>
            <a:off x="2227243" y="2307874"/>
            <a:ext cx="2743200" cy="61555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t>7.0%</a:t>
            </a:r>
            <a:endParaRPr lang="en-US" dirty="0"/>
          </a:p>
          <a:p>
            <a:pPr algn="r"/>
            <a:r>
              <a:rPr lang="en-US" sz="1600" dirty="0">
                <a:cs typeface="Arial"/>
              </a:rPr>
              <a:t>95% CI 6.6–7.3%</a:t>
            </a:r>
            <a:endParaRPr lang="en-US" dirty="0">
              <a:cs typeface="Arial"/>
            </a:endParaRPr>
          </a:p>
        </p:txBody>
      </p:sp>
      <p:sp>
        <p:nvSpPr>
          <p:cNvPr id="20" name="TextBox 19">
            <a:extLst>
              <a:ext uri="{FF2B5EF4-FFF2-40B4-BE49-F238E27FC236}">
                <a16:creationId xmlns:a16="http://schemas.microsoft.com/office/drawing/2014/main" id="{C266ECCC-8882-4A5F-AF50-AEB918084885}"/>
              </a:ext>
            </a:extLst>
          </p:cNvPr>
          <p:cNvSpPr txBox="1"/>
          <p:nvPr/>
        </p:nvSpPr>
        <p:spPr>
          <a:xfrm>
            <a:off x="2227242" y="4272549"/>
            <a:ext cx="2743200" cy="61555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t>1.1%</a:t>
            </a:r>
            <a:endParaRPr lang="en-US" dirty="0"/>
          </a:p>
          <a:p>
            <a:pPr algn="r"/>
            <a:r>
              <a:rPr lang="en-US" sz="1600" dirty="0">
                <a:cs typeface="Arial"/>
              </a:rPr>
              <a:t>95% CI 0.5–2.3%</a:t>
            </a:r>
            <a:endParaRPr lang="en-US" dirty="0">
              <a:cs typeface="Arial"/>
            </a:endParaRPr>
          </a:p>
        </p:txBody>
      </p:sp>
      <p:sp>
        <p:nvSpPr>
          <p:cNvPr id="16" name="Content Placeholder 1">
            <a:extLst>
              <a:ext uri="{FF2B5EF4-FFF2-40B4-BE49-F238E27FC236}">
                <a16:creationId xmlns:a16="http://schemas.microsoft.com/office/drawing/2014/main" id="{8548172C-AD59-4B1E-9E5C-A733C9A21901}"/>
              </a:ext>
            </a:extLst>
          </p:cNvPr>
          <p:cNvSpPr txBox="1">
            <a:spLocks/>
          </p:cNvSpPr>
          <p:nvPr/>
        </p:nvSpPr>
        <p:spPr>
          <a:xfrm>
            <a:off x="423861" y="1340769"/>
            <a:ext cx="5151439" cy="76944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solidFill>
                  <a:srgbClr val="FFFFFF"/>
                </a:solidFill>
                <a:highlight>
                  <a:srgbClr val="004A86"/>
                </a:highlight>
                <a:latin typeface="Arial" panose="020B0604020202020204" pitchFamily="34" charset="0"/>
                <a:cs typeface="Arial" panose="020B0604020202020204" pitchFamily="34" charset="0"/>
              </a:rPr>
              <a:t> FIGURE </a:t>
            </a:r>
            <a:r>
              <a:rPr lang="en-US" b="1" dirty="0">
                <a:solidFill>
                  <a:srgbClr val="FFFFFF"/>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5-year cumulative HCC incidence‌ </a:t>
            </a:r>
            <a:endParaRPr lang="en-GB" sz="1400" dirty="0"/>
          </a:p>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12" name="Rectangle 11">
            <a:extLst>
              <a:ext uri="{FF2B5EF4-FFF2-40B4-BE49-F238E27FC236}">
                <a16:creationId xmlns:a16="http://schemas.microsoft.com/office/drawing/2014/main" id="{A3925844-8EFF-4A13-8801-320DF70ACF40}"/>
              </a:ext>
            </a:extLst>
          </p:cNvPr>
          <p:cNvSpPr/>
          <p:nvPr/>
        </p:nvSpPr>
        <p:spPr>
          <a:xfrm>
            <a:off x="1380578" y="1777222"/>
            <a:ext cx="638139" cy="39731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615CCF56-0945-4126-8734-9899F383DFFB}"/>
              </a:ext>
            </a:extLst>
          </p:cNvPr>
          <p:cNvGrpSpPr/>
          <p:nvPr/>
        </p:nvGrpSpPr>
        <p:grpSpPr>
          <a:xfrm>
            <a:off x="1537930" y="1816666"/>
            <a:ext cx="1032904" cy="658399"/>
            <a:chOff x="1589103" y="2359090"/>
            <a:chExt cx="1032904" cy="658399"/>
          </a:xfrm>
        </p:grpSpPr>
        <p:cxnSp>
          <p:nvCxnSpPr>
            <p:cNvPr id="6" name="Straight Connector 5">
              <a:extLst>
                <a:ext uri="{FF2B5EF4-FFF2-40B4-BE49-F238E27FC236}">
                  <a16:creationId xmlns:a16="http://schemas.microsoft.com/office/drawing/2014/main" id="{42978E59-3BCC-4C43-9719-A7DAE1E75AA9}"/>
                </a:ext>
              </a:extLst>
            </p:cNvPr>
            <p:cNvCxnSpPr/>
            <p:nvPr/>
          </p:nvCxnSpPr>
          <p:spPr>
            <a:xfrm>
              <a:off x="1589103" y="2547891"/>
              <a:ext cx="46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F31A0B-0098-4BEA-B1B3-724A60305CD0}"/>
                </a:ext>
              </a:extLst>
            </p:cNvPr>
            <p:cNvCxnSpPr/>
            <p:nvPr/>
          </p:nvCxnSpPr>
          <p:spPr>
            <a:xfrm>
              <a:off x="1589103" y="2851212"/>
              <a:ext cx="468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920F3E-5B4A-4030-BC9E-3E3F2ED74EBF}"/>
                </a:ext>
              </a:extLst>
            </p:cNvPr>
            <p:cNvSpPr txBox="1"/>
            <p:nvPr/>
          </p:nvSpPr>
          <p:spPr>
            <a:xfrm>
              <a:off x="2039796" y="2359090"/>
              <a:ext cx="582211" cy="338554"/>
            </a:xfrm>
            <a:prstGeom prst="rect">
              <a:avLst/>
            </a:prstGeom>
            <a:noFill/>
          </p:spPr>
          <p:txBody>
            <a:bodyPr wrap="none" rtlCol="0">
              <a:spAutoFit/>
            </a:bodyPr>
            <a:lstStyle/>
            <a:p>
              <a:r>
                <a:rPr lang="en-GB" sz="1600" dirty="0"/>
                <a:t>ETV</a:t>
              </a:r>
            </a:p>
          </p:txBody>
        </p:sp>
        <p:sp>
          <p:nvSpPr>
            <p:cNvPr id="21" name="TextBox 20">
              <a:extLst>
                <a:ext uri="{FF2B5EF4-FFF2-40B4-BE49-F238E27FC236}">
                  <a16:creationId xmlns:a16="http://schemas.microsoft.com/office/drawing/2014/main" id="{65E19AB8-3C3F-40AC-A328-13C1351F0CFF}"/>
                </a:ext>
              </a:extLst>
            </p:cNvPr>
            <p:cNvSpPr txBox="1"/>
            <p:nvPr/>
          </p:nvSpPr>
          <p:spPr>
            <a:xfrm>
              <a:off x="2039796" y="2678935"/>
              <a:ext cx="582211" cy="338554"/>
            </a:xfrm>
            <a:prstGeom prst="rect">
              <a:avLst/>
            </a:prstGeom>
            <a:noFill/>
          </p:spPr>
          <p:txBody>
            <a:bodyPr wrap="none" rtlCol="0">
              <a:spAutoFit/>
            </a:bodyPr>
            <a:lstStyle/>
            <a:p>
              <a:r>
                <a:rPr lang="en-GB" sz="1600" dirty="0"/>
                <a:t>TDF</a:t>
              </a:r>
            </a:p>
          </p:txBody>
        </p:sp>
      </p:grpSp>
      <p:sp>
        <p:nvSpPr>
          <p:cNvPr id="14" name="TextBox 13">
            <a:extLst>
              <a:ext uri="{FF2B5EF4-FFF2-40B4-BE49-F238E27FC236}">
                <a16:creationId xmlns:a16="http://schemas.microsoft.com/office/drawing/2014/main" id="{669AFBF1-0C74-41DE-B34F-51B53655C0D8}"/>
              </a:ext>
            </a:extLst>
          </p:cNvPr>
          <p:cNvSpPr txBox="1"/>
          <p:nvPr/>
        </p:nvSpPr>
        <p:spPr>
          <a:xfrm>
            <a:off x="3318713" y="5079277"/>
            <a:ext cx="1562094" cy="276999"/>
          </a:xfrm>
          <a:prstGeom prst="rect">
            <a:avLst/>
          </a:prstGeom>
          <a:solidFill>
            <a:schemeClr val="bg1"/>
          </a:solidFill>
          <a:ln>
            <a:noFill/>
          </a:ln>
        </p:spPr>
        <p:txBody>
          <a:bodyPr wrap="none" rtlCol="0">
            <a:spAutoFit/>
          </a:bodyPr>
          <a:lstStyle/>
          <a:p>
            <a:r>
              <a:rPr lang="en-GB" sz="1200" dirty="0" err="1"/>
              <a:t>Gray’s</a:t>
            </a:r>
            <a:r>
              <a:rPr lang="en-GB" sz="1200" dirty="0"/>
              <a:t> test, p&lt;0.001</a:t>
            </a:r>
          </a:p>
        </p:txBody>
      </p:sp>
    </p:spTree>
    <p:extLst>
      <p:ext uri="{BB962C8B-B14F-4D97-AF65-F5344CB8AC3E}">
        <p14:creationId xmlns:p14="http://schemas.microsoft.com/office/powerpoint/2010/main" val="3639454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1" y="140970"/>
            <a:ext cx="10618477" cy="769620"/>
          </a:xfrm>
        </p:spPr>
        <p:txBody>
          <a:bodyPr>
            <a:noAutofit/>
          </a:bodyPr>
          <a:lstStyle/>
          <a:p>
            <a:r>
              <a:rPr lang="en-GB" sz="2400" dirty="0"/>
              <a:t>Interim safety and efficacy results of the phase 2a program of ABI-H0731 + </a:t>
            </a:r>
            <a:r>
              <a:rPr lang="en-GB" sz="2400" dirty="0" err="1"/>
              <a:t>Nuc</a:t>
            </a:r>
            <a:r>
              <a:rPr lang="en-GB" sz="2400" dirty="0"/>
              <a:t> therapy in treatment-naïve and treatment-suppressed patients with CHB</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1"/>
            <a:ext cx="10025871" cy="376990"/>
          </a:xfrm>
        </p:spPr>
        <p:txBody>
          <a:bodyPr/>
          <a:lstStyle/>
          <a:p>
            <a:br>
              <a:rPr lang="en-GB" dirty="0"/>
            </a:br>
            <a:r>
              <a:rPr lang="en-GB" dirty="0"/>
              <a:t>*Including follow-up at Weeks 2, 4 and then monthly; </a:t>
            </a:r>
            <a:r>
              <a:rPr lang="en-GB" baseline="30000" dirty="0"/>
              <a:t>†</a:t>
            </a:r>
            <a:r>
              <a:rPr lang="en-GB" dirty="0"/>
              <a:t>Including HBV DNA, HBV RNA, HBsAg and </a:t>
            </a:r>
            <a:r>
              <a:rPr lang="en-GB" dirty="0" err="1"/>
              <a:t>HBeAg</a:t>
            </a:r>
            <a:r>
              <a:rPr lang="en-GB" dirty="0"/>
              <a:t>.</a:t>
            </a:r>
            <a:br>
              <a:rPr lang="en-GB" dirty="0"/>
            </a:br>
            <a:r>
              <a:rPr lang="en-GB" dirty="0"/>
              <a:t>Ma X, et al. ILC 2019; </a:t>
            </a:r>
            <a:r>
              <a:rPr lang="en-GB" dirty="0">
                <a:solidFill>
                  <a:srgbClr val="000000"/>
                </a:solidFill>
              </a:rPr>
              <a:t>LB-06</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2" y="1340769"/>
            <a:ext cx="3754438" cy="495520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FFFFFF"/>
                </a:solidFill>
                <a:highlight>
                  <a:srgbClr val="004A86"/>
                </a:highlight>
                <a:uLnTx/>
                <a:uFillTx/>
                <a:latin typeface="Arial" panose="020B0604020202020204" pitchFamily="34" charset="0"/>
                <a:ea typeface="+mn-ea"/>
                <a:cs typeface="Arial" panose="020B0604020202020204" pitchFamily="34" charset="0"/>
              </a:rPr>
              <a:t>BACKGROUND &amp; AIMS </a:t>
            </a: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a:t>
            </a:r>
          </a:p>
          <a:p>
            <a:pPr marL="231775" indent="-231775">
              <a:defRPr/>
            </a:pPr>
            <a:r>
              <a:rPr lang="en-GB" dirty="0" err="1"/>
              <a:t>Nucs</a:t>
            </a:r>
            <a:r>
              <a:rPr lang="en-GB" dirty="0"/>
              <a:t> are the standard of care (SOC) for CHB</a:t>
            </a:r>
          </a:p>
          <a:p>
            <a:pPr lvl="1">
              <a:defRPr/>
            </a:pPr>
            <a:r>
              <a:rPr lang="en-GB" dirty="0"/>
              <a:t>But achieve low rates of sustained response off therapy </a:t>
            </a:r>
          </a:p>
          <a:p>
            <a:pPr marL="231775" indent="-231775">
              <a:defRPr/>
            </a:pPr>
            <a:r>
              <a:rPr lang="en-GB" dirty="0"/>
              <a:t>The novel core inhibitor </a:t>
            </a:r>
            <a:br>
              <a:rPr lang="en-GB" dirty="0"/>
            </a:br>
            <a:r>
              <a:rPr lang="en-GB" dirty="0"/>
              <a:t>ABI-H0731 (731) exhibited potent anti-HBV activity over 28 days as monotherapy </a:t>
            </a:r>
          </a:p>
          <a:p>
            <a:pPr marL="231775" indent="-231775">
              <a:defRPr/>
            </a:pPr>
            <a:r>
              <a:rPr lang="en-GB" dirty="0"/>
              <a:t>731 + </a:t>
            </a:r>
            <a:r>
              <a:rPr lang="en-GB" dirty="0" err="1"/>
              <a:t>Nuc</a:t>
            </a:r>
            <a:r>
              <a:rPr lang="en-GB" dirty="0"/>
              <a:t> combo is being evaluated in two double-blind, placebo-controlled phase 2a trials in patients with CHB and F0–2 fibrosis</a:t>
            </a:r>
            <a:endParaRPr lang="en-GB" sz="2400" dirty="0">
              <a:solidFill>
                <a:sysClr val="windowText" lastClr="000000"/>
              </a:solidFill>
            </a:endParaRP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B7E57A59-C571-4EB5-826E-F1CFB169BF21}"/>
              </a:ext>
            </a:extLst>
          </p:cNvPr>
          <p:cNvCxnSpPr>
            <a:cxnSpLocks/>
          </p:cNvCxnSpPr>
          <p:nvPr/>
        </p:nvCxnSpPr>
        <p:spPr>
          <a:xfrm flipV="1">
            <a:off x="4186123" y="1519238"/>
            <a:ext cx="0" cy="4810125"/>
          </a:xfrm>
          <a:prstGeom prst="line">
            <a:avLst/>
          </a:prstGeom>
          <a:noFill/>
          <a:ln w="9525" cap="flat" cmpd="sng" algn="ctr">
            <a:solidFill>
              <a:srgbClr val="1D498B">
                <a:shade val="95000"/>
                <a:satMod val="105000"/>
              </a:srgbClr>
            </a:solidFill>
            <a:prstDash val="solid"/>
          </a:ln>
          <a:effectLst/>
        </p:spPr>
      </p:cxnSp>
      <p:sp>
        <p:nvSpPr>
          <p:cNvPr id="16" name="Content Placeholder 1">
            <a:extLst>
              <a:ext uri="{FF2B5EF4-FFF2-40B4-BE49-F238E27FC236}">
                <a16:creationId xmlns:a16="http://schemas.microsoft.com/office/drawing/2014/main" id="{B7C0C39A-4EF2-4CB3-80CD-398F9041BAA7}"/>
              </a:ext>
            </a:extLst>
          </p:cNvPr>
          <p:cNvSpPr txBox="1">
            <a:spLocks/>
          </p:cNvSpPr>
          <p:nvPr/>
        </p:nvSpPr>
        <p:spPr>
          <a:xfrm>
            <a:off x="4191000" y="1340769"/>
            <a:ext cx="7575550" cy="400110"/>
          </a:xfrm>
          <a:prstGeom prst="rect">
            <a:avLst/>
          </a:prstGeom>
          <a:ln>
            <a:noFill/>
          </a:ln>
          <a:effectLst/>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lang="en-GB" sz="1400" dirty="0"/>
          </a:p>
        </p:txBody>
      </p:sp>
      <p:grpSp>
        <p:nvGrpSpPr>
          <p:cNvPr id="97" name="Group 96">
            <a:extLst>
              <a:ext uri="{FF2B5EF4-FFF2-40B4-BE49-F238E27FC236}">
                <a16:creationId xmlns:a16="http://schemas.microsoft.com/office/drawing/2014/main" id="{7D81F28F-8FFE-40EF-BF50-B08FEA3C01BF}"/>
              </a:ext>
            </a:extLst>
          </p:cNvPr>
          <p:cNvGrpSpPr/>
          <p:nvPr/>
        </p:nvGrpSpPr>
        <p:grpSpPr>
          <a:xfrm>
            <a:off x="4249413" y="1764344"/>
            <a:ext cx="7634212" cy="4226318"/>
            <a:chOff x="4249413" y="1764345"/>
            <a:chExt cx="7634212" cy="4130282"/>
          </a:xfrm>
        </p:grpSpPr>
        <p:sp>
          <p:nvSpPr>
            <p:cNvPr id="15" name="TextBox 14">
              <a:extLst>
                <a:ext uri="{FF2B5EF4-FFF2-40B4-BE49-F238E27FC236}">
                  <a16:creationId xmlns:a16="http://schemas.microsoft.com/office/drawing/2014/main" id="{53DEE6F6-3A12-499B-ABCC-02BA9D55EF74}"/>
                </a:ext>
              </a:extLst>
            </p:cNvPr>
            <p:cNvSpPr txBox="1"/>
            <p:nvPr/>
          </p:nvSpPr>
          <p:spPr>
            <a:xfrm>
              <a:off x="4958116" y="1764345"/>
              <a:ext cx="2933306" cy="842191"/>
            </a:xfrm>
            <a:prstGeom prst="rect">
              <a:avLst/>
            </a:prstGeom>
            <a:noFill/>
            <a:ln w="19050">
              <a:solidFill>
                <a:schemeClr val="accent3"/>
              </a:solidFill>
            </a:ln>
          </p:spPr>
          <p:txBody>
            <a:bodyPr wrap="square" rtlCol="0">
              <a:spAutoFit/>
            </a:bodyPr>
            <a:lstStyle/>
            <a:p>
              <a:pPr algn="ctr"/>
              <a:r>
                <a:rPr lang="en-GB" b="1" dirty="0"/>
                <a:t>Study 201 </a:t>
              </a:r>
            </a:p>
            <a:p>
              <a:pPr algn="ctr"/>
              <a:r>
                <a:rPr lang="en-GB" sz="1600" dirty="0"/>
                <a:t>47 </a:t>
              </a:r>
              <a:r>
                <a:rPr lang="en-GB" sz="1600" dirty="0" err="1"/>
                <a:t>HBeAg</a:t>
              </a:r>
              <a:r>
                <a:rPr lang="en-GB" sz="1600" dirty="0"/>
                <a:t>+ / 26 </a:t>
              </a:r>
              <a:r>
                <a:rPr lang="en-GB" sz="1600" dirty="0" err="1"/>
                <a:t>HBeAg</a:t>
              </a:r>
              <a:r>
                <a:rPr lang="en-GB" sz="1600" dirty="0"/>
                <a:t>- Patients on SOC </a:t>
              </a:r>
              <a:r>
                <a:rPr lang="en-GB" sz="1600" dirty="0" err="1"/>
                <a:t>Nuc</a:t>
              </a:r>
              <a:r>
                <a:rPr lang="en-GB" sz="1600" dirty="0"/>
                <a:t> therapy</a:t>
              </a:r>
            </a:p>
          </p:txBody>
        </p:sp>
        <p:sp>
          <p:nvSpPr>
            <p:cNvPr id="17" name="TextBox 16">
              <a:extLst>
                <a:ext uri="{FF2B5EF4-FFF2-40B4-BE49-F238E27FC236}">
                  <a16:creationId xmlns:a16="http://schemas.microsoft.com/office/drawing/2014/main" id="{22186515-08B9-4441-8917-029D369FC7EA}"/>
                </a:ext>
              </a:extLst>
            </p:cNvPr>
            <p:cNvSpPr txBox="1"/>
            <p:nvPr/>
          </p:nvSpPr>
          <p:spPr>
            <a:xfrm>
              <a:off x="4940400" y="3062046"/>
              <a:ext cx="1314350" cy="598905"/>
            </a:xfrm>
            <a:prstGeom prst="rect">
              <a:avLst/>
            </a:prstGeom>
            <a:solidFill>
              <a:schemeClr val="tx2"/>
            </a:solidFill>
            <a:ln>
              <a:noFill/>
            </a:ln>
          </p:spPr>
          <p:txBody>
            <a:bodyPr wrap="square" lIns="36000" rIns="36000" rtlCol="0" anchor="ctr">
              <a:noAutofit/>
            </a:bodyPr>
            <a:lstStyle/>
            <a:p>
              <a:pPr algn="ctr"/>
              <a:r>
                <a:rPr lang="en-GB" b="1" dirty="0" err="1">
                  <a:solidFill>
                    <a:schemeClr val="bg1"/>
                  </a:solidFill>
                </a:rPr>
                <a:t>Nuc</a:t>
              </a:r>
              <a:r>
                <a:rPr lang="en-GB" b="1" dirty="0">
                  <a:solidFill>
                    <a:schemeClr val="bg1"/>
                  </a:solidFill>
                </a:rPr>
                <a:t> + 731</a:t>
              </a:r>
            </a:p>
            <a:p>
              <a:pPr algn="ctr"/>
              <a:r>
                <a:rPr lang="en-US" dirty="0">
                  <a:solidFill>
                    <a:schemeClr val="bg1"/>
                  </a:solidFill>
                </a:rPr>
                <a:t>3</a:t>
              </a:r>
              <a:r>
                <a:rPr lang="en-GB" dirty="0">
                  <a:solidFill>
                    <a:schemeClr val="bg1"/>
                  </a:solidFill>
                </a:rPr>
                <a:t>00 mg</a:t>
              </a:r>
            </a:p>
          </p:txBody>
        </p:sp>
        <p:sp>
          <p:nvSpPr>
            <p:cNvPr id="19" name="TextBox 18">
              <a:extLst>
                <a:ext uri="{FF2B5EF4-FFF2-40B4-BE49-F238E27FC236}">
                  <a16:creationId xmlns:a16="http://schemas.microsoft.com/office/drawing/2014/main" id="{49A7FA82-BABE-4E5A-94BF-78598896E733}"/>
                </a:ext>
              </a:extLst>
            </p:cNvPr>
            <p:cNvSpPr txBox="1"/>
            <p:nvPr/>
          </p:nvSpPr>
          <p:spPr>
            <a:xfrm>
              <a:off x="6594771" y="3062698"/>
              <a:ext cx="1314072" cy="597600"/>
            </a:xfrm>
            <a:prstGeom prst="rect">
              <a:avLst/>
            </a:prstGeom>
            <a:solidFill>
              <a:schemeClr val="bg1">
                <a:lumMod val="50000"/>
              </a:schemeClr>
            </a:solidFill>
            <a:ln>
              <a:noFill/>
            </a:ln>
          </p:spPr>
          <p:txBody>
            <a:bodyPr wrap="square" lIns="36000" rIns="36000" rtlCol="0" anchor="ctr">
              <a:noAutofit/>
            </a:bodyPr>
            <a:lstStyle/>
            <a:p>
              <a:pPr algn="ctr"/>
              <a:r>
                <a:rPr lang="en-GB" b="1" dirty="0" err="1">
                  <a:solidFill>
                    <a:schemeClr val="bg1"/>
                  </a:solidFill>
                </a:rPr>
                <a:t>Nuc</a:t>
              </a:r>
              <a:r>
                <a:rPr lang="en-GB" b="1" dirty="0">
                  <a:solidFill>
                    <a:schemeClr val="bg1"/>
                  </a:solidFill>
                </a:rPr>
                <a:t> + placebo</a:t>
              </a:r>
              <a:endParaRPr lang="en-GB" sz="1600" dirty="0">
                <a:solidFill>
                  <a:schemeClr val="bg1"/>
                </a:solidFill>
              </a:endParaRPr>
            </a:p>
          </p:txBody>
        </p:sp>
        <p:cxnSp>
          <p:nvCxnSpPr>
            <p:cNvPr id="20" name="Connector: Elbow 19">
              <a:extLst>
                <a:ext uri="{FF2B5EF4-FFF2-40B4-BE49-F238E27FC236}">
                  <a16:creationId xmlns:a16="http://schemas.microsoft.com/office/drawing/2014/main" id="{C760139A-4B58-46DE-8AEC-A8BB43C46D3B}"/>
                </a:ext>
              </a:extLst>
            </p:cNvPr>
            <p:cNvCxnSpPr>
              <a:cxnSpLocks/>
              <a:stCxn id="15" idx="2"/>
              <a:endCxn id="17" idx="0"/>
            </p:cNvCxnSpPr>
            <p:nvPr/>
          </p:nvCxnSpPr>
          <p:spPr>
            <a:xfrm rot="5400000">
              <a:off x="5783418" y="2420694"/>
              <a:ext cx="455509" cy="82719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793B464D-5AF2-4CC1-A92B-0013CF1D0141}"/>
                </a:ext>
              </a:extLst>
            </p:cNvPr>
            <p:cNvCxnSpPr>
              <a:cxnSpLocks/>
              <a:stCxn id="15" idx="2"/>
              <a:endCxn id="19" idx="0"/>
            </p:cNvCxnSpPr>
            <p:nvPr/>
          </p:nvCxnSpPr>
          <p:spPr>
            <a:xfrm rot="16200000" flipH="1">
              <a:off x="6610207" y="2421098"/>
              <a:ext cx="456161" cy="82703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3F646B2F-BC6F-4215-BBA6-A99150A898E8}"/>
                </a:ext>
              </a:extLst>
            </p:cNvPr>
            <p:cNvSpPr/>
            <p:nvPr/>
          </p:nvSpPr>
          <p:spPr>
            <a:xfrm>
              <a:off x="5980948" y="2667497"/>
              <a:ext cx="887642" cy="3429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 3:2</a:t>
              </a:r>
            </a:p>
          </p:txBody>
        </p:sp>
        <p:sp>
          <p:nvSpPr>
            <p:cNvPr id="23" name="TextBox 22">
              <a:extLst>
                <a:ext uri="{FF2B5EF4-FFF2-40B4-BE49-F238E27FC236}">
                  <a16:creationId xmlns:a16="http://schemas.microsoft.com/office/drawing/2014/main" id="{D86DBBE7-9F0F-419C-B8B1-EC54306B9DBF}"/>
                </a:ext>
              </a:extLst>
            </p:cNvPr>
            <p:cNvSpPr txBox="1"/>
            <p:nvPr/>
          </p:nvSpPr>
          <p:spPr>
            <a:xfrm>
              <a:off x="4249413" y="3225146"/>
              <a:ext cx="772090" cy="272704"/>
            </a:xfrm>
            <a:prstGeom prst="rect">
              <a:avLst/>
            </a:prstGeom>
            <a:noFill/>
            <a:ln>
              <a:noFill/>
            </a:ln>
          </p:spPr>
          <p:txBody>
            <a:bodyPr wrap="square" rtlCol="0" anchor="ctr">
              <a:noAutofit/>
            </a:bodyPr>
            <a:lstStyle/>
            <a:p>
              <a:r>
                <a:rPr lang="en-GB" dirty="0"/>
                <a:t>24W*</a:t>
              </a:r>
              <a:endParaRPr lang="en-GB" sz="1600" dirty="0"/>
            </a:p>
          </p:txBody>
        </p:sp>
        <p:sp>
          <p:nvSpPr>
            <p:cNvPr id="24" name="TextBox 23">
              <a:extLst>
                <a:ext uri="{FF2B5EF4-FFF2-40B4-BE49-F238E27FC236}">
                  <a16:creationId xmlns:a16="http://schemas.microsoft.com/office/drawing/2014/main" id="{DE7D2875-1EEA-43E2-8D6A-7FC44A364FEA}"/>
                </a:ext>
              </a:extLst>
            </p:cNvPr>
            <p:cNvSpPr txBox="1"/>
            <p:nvPr/>
          </p:nvSpPr>
          <p:spPr>
            <a:xfrm>
              <a:off x="5257052" y="3855583"/>
              <a:ext cx="2335433" cy="369332"/>
            </a:xfrm>
            <a:prstGeom prst="rect">
              <a:avLst/>
            </a:prstGeom>
            <a:noFill/>
            <a:ln w="19050">
              <a:solidFill>
                <a:schemeClr val="accent3"/>
              </a:solidFill>
            </a:ln>
          </p:spPr>
          <p:txBody>
            <a:bodyPr wrap="square" rtlCol="0">
              <a:spAutoFit/>
            </a:bodyPr>
            <a:lstStyle/>
            <a:p>
              <a:pPr algn="ctr"/>
              <a:r>
                <a:rPr lang="en-GB" b="1" dirty="0"/>
                <a:t>Extension study</a:t>
              </a:r>
            </a:p>
          </p:txBody>
        </p:sp>
        <p:cxnSp>
          <p:nvCxnSpPr>
            <p:cNvPr id="25" name="Connector: Elbow 24">
              <a:extLst>
                <a:ext uri="{FF2B5EF4-FFF2-40B4-BE49-F238E27FC236}">
                  <a16:creationId xmlns:a16="http://schemas.microsoft.com/office/drawing/2014/main" id="{B4680F7E-F24D-4EC9-A8FA-C5E081398EDF}"/>
                </a:ext>
              </a:extLst>
            </p:cNvPr>
            <p:cNvCxnSpPr>
              <a:cxnSpLocks/>
              <a:stCxn id="17" idx="2"/>
              <a:endCxn id="24" idx="0"/>
            </p:cNvCxnSpPr>
            <p:nvPr/>
          </p:nvCxnSpPr>
          <p:spPr>
            <a:xfrm rot="16200000" flipH="1">
              <a:off x="5913856" y="3344670"/>
              <a:ext cx="194632" cy="82719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9FE51D61-3AC8-4EFC-8B7B-990594EBB154}"/>
                </a:ext>
              </a:extLst>
            </p:cNvPr>
            <p:cNvCxnSpPr>
              <a:cxnSpLocks/>
              <a:stCxn id="19" idx="2"/>
              <a:endCxn id="24" idx="0"/>
            </p:cNvCxnSpPr>
            <p:nvPr/>
          </p:nvCxnSpPr>
          <p:spPr>
            <a:xfrm rot="5400000">
              <a:off x="6740646" y="3344421"/>
              <a:ext cx="195285" cy="82703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00C84FA7-B616-487D-AB05-4D7ED7D8DB22}"/>
                </a:ext>
              </a:extLst>
            </p:cNvPr>
            <p:cNvSpPr txBox="1"/>
            <p:nvPr/>
          </p:nvSpPr>
          <p:spPr>
            <a:xfrm>
              <a:off x="4643252" y="4300478"/>
              <a:ext cx="3342665" cy="1594149"/>
            </a:xfrm>
            <a:prstGeom prst="rect">
              <a:avLst/>
            </a:prstGeom>
            <a:noFill/>
            <a:ln w="19050">
              <a:solidFill>
                <a:schemeClr val="accent3"/>
              </a:solidFill>
            </a:ln>
          </p:spPr>
          <p:txBody>
            <a:bodyPr wrap="square" rtlCol="0">
              <a:spAutoFit/>
            </a:bodyPr>
            <a:lstStyle/>
            <a:p>
              <a:pPr algn="ctr"/>
              <a:r>
                <a:rPr lang="en-GB" b="1" dirty="0"/>
                <a:t>Analyses</a:t>
              </a:r>
            </a:p>
            <a:p>
              <a:pPr marL="180975" indent="-180975">
                <a:buFont typeface="Arial" panose="020B0604020202020204" pitchFamily="34" charset="0"/>
                <a:buChar char="•"/>
              </a:pPr>
              <a:r>
                <a:rPr lang="en-GB" sz="1600" dirty="0"/>
                <a:t>Clinical labs, safety and PK</a:t>
              </a:r>
            </a:p>
            <a:p>
              <a:pPr marL="180975" indent="-180975">
                <a:buFont typeface="Arial" panose="020B0604020202020204" pitchFamily="34" charset="0"/>
                <a:buChar char="•"/>
              </a:pPr>
              <a:r>
                <a:rPr lang="en-GB" sz="1600" dirty="0"/>
                <a:t>HBV biomarkers</a:t>
              </a:r>
              <a:r>
                <a:rPr lang="en-GB" sz="1600" baseline="30000" dirty="0"/>
                <a:t>†</a:t>
              </a:r>
            </a:p>
            <a:p>
              <a:r>
                <a:rPr lang="en-GB" b="1" dirty="0"/>
                <a:t>Primary efficacy endpoints</a:t>
              </a:r>
            </a:p>
            <a:p>
              <a:pPr marL="180975" indent="-180975">
                <a:buFont typeface="Arial" panose="020B0604020202020204" pitchFamily="34" charset="0"/>
                <a:buChar char="•"/>
              </a:pPr>
              <a:r>
                <a:rPr lang="en-GB" sz="1600" dirty="0"/>
                <a:t>Log</a:t>
              </a:r>
              <a:r>
                <a:rPr lang="en-GB" sz="1600" baseline="-25000" dirty="0"/>
                <a:t>10</a:t>
              </a:r>
              <a:r>
                <a:rPr lang="en-GB" sz="1600" dirty="0"/>
                <a:t> decline in HBsAg/</a:t>
              </a:r>
              <a:br>
                <a:rPr lang="en-GB" sz="1600" dirty="0"/>
              </a:br>
              <a:r>
                <a:rPr lang="en-GB" sz="1600" dirty="0" err="1"/>
                <a:t>HBeAg</a:t>
              </a:r>
              <a:r>
                <a:rPr lang="en-GB" sz="1600" dirty="0"/>
                <a:t> at Week 24</a:t>
              </a:r>
              <a:endParaRPr lang="en-GB" sz="1600" baseline="30000" dirty="0"/>
            </a:p>
          </p:txBody>
        </p:sp>
        <p:sp>
          <p:nvSpPr>
            <p:cNvPr id="115" name="TextBox 114">
              <a:extLst>
                <a:ext uri="{FF2B5EF4-FFF2-40B4-BE49-F238E27FC236}">
                  <a16:creationId xmlns:a16="http://schemas.microsoft.com/office/drawing/2014/main" id="{BC6CEB88-9AA6-45C2-8953-12274D27EFD2}"/>
                </a:ext>
              </a:extLst>
            </p:cNvPr>
            <p:cNvSpPr txBox="1"/>
            <p:nvPr/>
          </p:nvSpPr>
          <p:spPr>
            <a:xfrm>
              <a:off x="4276992" y="3922947"/>
              <a:ext cx="984514" cy="272704"/>
            </a:xfrm>
            <a:prstGeom prst="rect">
              <a:avLst/>
            </a:prstGeom>
            <a:noFill/>
            <a:ln>
              <a:noFill/>
            </a:ln>
          </p:spPr>
          <p:txBody>
            <a:bodyPr wrap="square" rtlCol="0" anchor="ctr">
              <a:noAutofit/>
            </a:bodyPr>
            <a:lstStyle/>
            <a:p>
              <a:r>
                <a:rPr lang="en-GB" dirty="0"/>
                <a:t>≤1 year</a:t>
              </a:r>
              <a:endParaRPr lang="en-GB" sz="1600" dirty="0"/>
            </a:p>
          </p:txBody>
        </p:sp>
        <p:sp>
          <p:nvSpPr>
            <p:cNvPr id="73" name="TextBox 72">
              <a:extLst>
                <a:ext uri="{FF2B5EF4-FFF2-40B4-BE49-F238E27FC236}">
                  <a16:creationId xmlns:a16="http://schemas.microsoft.com/office/drawing/2014/main" id="{8B4E3106-84F3-4CD2-8D2D-E17B762B8ABE}"/>
                </a:ext>
              </a:extLst>
            </p:cNvPr>
            <p:cNvSpPr txBox="1"/>
            <p:nvPr/>
          </p:nvSpPr>
          <p:spPr>
            <a:xfrm>
              <a:off x="8856025" y="1764345"/>
              <a:ext cx="2934000" cy="861774"/>
            </a:xfrm>
            <a:prstGeom prst="rect">
              <a:avLst/>
            </a:prstGeom>
            <a:noFill/>
            <a:ln w="19050">
              <a:solidFill>
                <a:schemeClr val="accent3"/>
              </a:solidFill>
            </a:ln>
          </p:spPr>
          <p:txBody>
            <a:bodyPr wrap="square" rtlCol="0">
              <a:spAutoFit/>
            </a:bodyPr>
            <a:lstStyle/>
            <a:p>
              <a:pPr algn="ctr"/>
              <a:r>
                <a:rPr lang="en-GB" b="1" dirty="0"/>
                <a:t>Study 202 </a:t>
              </a:r>
            </a:p>
            <a:p>
              <a:pPr algn="ctr"/>
              <a:r>
                <a:rPr lang="en-GB" sz="1600" dirty="0"/>
                <a:t>25 TN </a:t>
              </a:r>
              <a:r>
                <a:rPr lang="en-GB" sz="1600" dirty="0" err="1"/>
                <a:t>HBeAg</a:t>
              </a:r>
              <a:r>
                <a:rPr lang="en-GB" sz="1600" dirty="0"/>
                <a:t>+</a:t>
              </a:r>
              <a:br>
                <a:rPr lang="en-GB" sz="1600" dirty="0"/>
              </a:br>
              <a:r>
                <a:rPr lang="en-GB" sz="1600" dirty="0" err="1"/>
                <a:t>Viraemia</a:t>
              </a:r>
              <a:r>
                <a:rPr lang="en-GB" sz="1600" dirty="0"/>
                <a:t> patients</a:t>
              </a:r>
            </a:p>
          </p:txBody>
        </p:sp>
        <p:sp>
          <p:nvSpPr>
            <p:cNvPr id="74" name="TextBox 73">
              <a:extLst>
                <a:ext uri="{FF2B5EF4-FFF2-40B4-BE49-F238E27FC236}">
                  <a16:creationId xmlns:a16="http://schemas.microsoft.com/office/drawing/2014/main" id="{2C25BEEF-B335-4523-BD76-024D30C5ED10}"/>
                </a:ext>
              </a:extLst>
            </p:cNvPr>
            <p:cNvSpPr txBox="1"/>
            <p:nvPr/>
          </p:nvSpPr>
          <p:spPr>
            <a:xfrm>
              <a:off x="8839390" y="3062046"/>
              <a:ext cx="1314870" cy="598905"/>
            </a:xfrm>
            <a:prstGeom prst="rect">
              <a:avLst/>
            </a:prstGeom>
            <a:solidFill>
              <a:schemeClr val="tx2"/>
            </a:solidFill>
            <a:ln>
              <a:noFill/>
            </a:ln>
          </p:spPr>
          <p:txBody>
            <a:bodyPr wrap="square" lIns="36000" rIns="36000" rtlCol="0" anchor="ctr">
              <a:noAutofit/>
            </a:bodyPr>
            <a:lstStyle/>
            <a:p>
              <a:pPr algn="ctr"/>
              <a:r>
                <a:rPr lang="en-GB" b="1" dirty="0">
                  <a:solidFill>
                    <a:schemeClr val="bg1"/>
                  </a:solidFill>
                </a:rPr>
                <a:t>ETV + 731</a:t>
              </a:r>
            </a:p>
            <a:p>
              <a:pPr algn="ctr"/>
              <a:r>
                <a:rPr lang="en-US" dirty="0">
                  <a:solidFill>
                    <a:schemeClr val="bg1"/>
                  </a:solidFill>
                </a:rPr>
                <a:t>3</a:t>
              </a:r>
              <a:r>
                <a:rPr lang="en-GB" dirty="0">
                  <a:solidFill>
                    <a:schemeClr val="bg1"/>
                  </a:solidFill>
                </a:rPr>
                <a:t>00 mg</a:t>
              </a:r>
            </a:p>
          </p:txBody>
        </p:sp>
        <p:sp>
          <p:nvSpPr>
            <p:cNvPr id="75" name="TextBox 74">
              <a:extLst>
                <a:ext uri="{FF2B5EF4-FFF2-40B4-BE49-F238E27FC236}">
                  <a16:creationId xmlns:a16="http://schemas.microsoft.com/office/drawing/2014/main" id="{200F38DC-6442-405E-9EBA-4FE3953597F5}"/>
                </a:ext>
              </a:extLst>
            </p:cNvPr>
            <p:cNvSpPr txBox="1"/>
            <p:nvPr/>
          </p:nvSpPr>
          <p:spPr>
            <a:xfrm>
              <a:off x="10491790" y="3062698"/>
              <a:ext cx="1314870" cy="597600"/>
            </a:xfrm>
            <a:prstGeom prst="rect">
              <a:avLst/>
            </a:prstGeom>
            <a:solidFill>
              <a:schemeClr val="bg1">
                <a:lumMod val="50000"/>
              </a:schemeClr>
            </a:solidFill>
            <a:ln>
              <a:noFill/>
            </a:ln>
          </p:spPr>
          <p:txBody>
            <a:bodyPr wrap="square" lIns="36000" rIns="36000" rtlCol="0" anchor="ctr">
              <a:noAutofit/>
            </a:bodyPr>
            <a:lstStyle/>
            <a:p>
              <a:pPr algn="ctr"/>
              <a:r>
                <a:rPr lang="en-GB" b="1" dirty="0">
                  <a:solidFill>
                    <a:schemeClr val="bg1"/>
                  </a:solidFill>
                </a:rPr>
                <a:t>ETV + placebo</a:t>
              </a:r>
              <a:endParaRPr lang="en-GB" sz="1600" dirty="0">
                <a:solidFill>
                  <a:schemeClr val="bg1"/>
                </a:solidFill>
              </a:endParaRPr>
            </a:p>
          </p:txBody>
        </p:sp>
        <p:cxnSp>
          <p:nvCxnSpPr>
            <p:cNvPr id="76" name="Connector: Elbow 75">
              <a:extLst>
                <a:ext uri="{FF2B5EF4-FFF2-40B4-BE49-F238E27FC236}">
                  <a16:creationId xmlns:a16="http://schemas.microsoft.com/office/drawing/2014/main" id="{59FBF18A-D328-414B-BE3E-01BDE2B701EA}"/>
                </a:ext>
              </a:extLst>
            </p:cNvPr>
            <p:cNvCxnSpPr>
              <a:cxnSpLocks/>
              <a:stCxn id="73" idx="2"/>
              <a:endCxn id="74" idx="0"/>
            </p:cNvCxnSpPr>
            <p:nvPr/>
          </p:nvCxnSpPr>
          <p:spPr>
            <a:xfrm rot="5400000">
              <a:off x="9691962" y="2430982"/>
              <a:ext cx="435927" cy="8262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2A1930F8-941E-4304-B506-EA5525A1E0E3}"/>
                </a:ext>
              </a:extLst>
            </p:cNvPr>
            <p:cNvCxnSpPr>
              <a:cxnSpLocks/>
              <a:stCxn id="73" idx="2"/>
              <a:endCxn id="75" idx="0"/>
            </p:cNvCxnSpPr>
            <p:nvPr/>
          </p:nvCxnSpPr>
          <p:spPr>
            <a:xfrm rot="16200000" flipH="1">
              <a:off x="10517836" y="2431308"/>
              <a:ext cx="436579" cy="8262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Rounded Corners 77">
              <a:extLst>
                <a:ext uri="{FF2B5EF4-FFF2-40B4-BE49-F238E27FC236}">
                  <a16:creationId xmlns:a16="http://schemas.microsoft.com/office/drawing/2014/main" id="{B56423C8-B84B-43EC-81F5-583EFC3F9BD2}"/>
                </a:ext>
              </a:extLst>
            </p:cNvPr>
            <p:cNvSpPr/>
            <p:nvPr/>
          </p:nvSpPr>
          <p:spPr>
            <a:xfrm>
              <a:off x="9879204" y="2667497"/>
              <a:ext cx="887642" cy="3429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 1:1</a:t>
              </a:r>
            </a:p>
          </p:txBody>
        </p:sp>
        <p:sp>
          <p:nvSpPr>
            <p:cNvPr id="79" name="TextBox 78">
              <a:extLst>
                <a:ext uri="{FF2B5EF4-FFF2-40B4-BE49-F238E27FC236}">
                  <a16:creationId xmlns:a16="http://schemas.microsoft.com/office/drawing/2014/main" id="{F914BEB9-D3F7-474F-9980-463EAC880746}"/>
                </a:ext>
              </a:extLst>
            </p:cNvPr>
            <p:cNvSpPr txBox="1"/>
            <p:nvPr/>
          </p:nvSpPr>
          <p:spPr>
            <a:xfrm>
              <a:off x="8156693" y="3225146"/>
              <a:ext cx="785688" cy="272704"/>
            </a:xfrm>
            <a:prstGeom prst="rect">
              <a:avLst/>
            </a:prstGeom>
            <a:noFill/>
            <a:ln>
              <a:noFill/>
            </a:ln>
          </p:spPr>
          <p:txBody>
            <a:bodyPr wrap="square" rtlCol="0" anchor="ctr">
              <a:noAutofit/>
            </a:bodyPr>
            <a:lstStyle/>
            <a:p>
              <a:r>
                <a:rPr lang="en-GB" dirty="0"/>
                <a:t>24W*</a:t>
              </a:r>
              <a:endParaRPr lang="en-GB" sz="1600" dirty="0"/>
            </a:p>
          </p:txBody>
        </p:sp>
        <p:sp>
          <p:nvSpPr>
            <p:cNvPr id="80" name="TextBox 79">
              <a:extLst>
                <a:ext uri="{FF2B5EF4-FFF2-40B4-BE49-F238E27FC236}">
                  <a16:creationId xmlns:a16="http://schemas.microsoft.com/office/drawing/2014/main" id="{CC627831-9FCC-4C13-8C16-EA0A50C5BA95}"/>
                </a:ext>
              </a:extLst>
            </p:cNvPr>
            <p:cNvSpPr txBox="1"/>
            <p:nvPr/>
          </p:nvSpPr>
          <p:spPr>
            <a:xfrm>
              <a:off x="9155309" y="3855583"/>
              <a:ext cx="2335432" cy="369332"/>
            </a:xfrm>
            <a:prstGeom prst="rect">
              <a:avLst/>
            </a:prstGeom>
            <a:noFill/>
            <a:ln w="19050">
              <a:solidFill>
                <a:schemeClr val="accent3"/>
              </a:solidFill>
            </a:ln>
          </p:spPr>
          <p:txBody>
            <a:bodyPr wrap="square" rtlCol="0">
              <a:spAutoFit/>
            </a:bodyPr>
            <a:lstStyle/>
            <a:p>
              <a:pPr algn="ctr"/>
              <a:r>
                <a:rPr lang="en-GB" b="1" dirty="0"/>
                <a:t>Extension study</a:t>
              </a:r>
            </a:p>
          </p:txBody>
        </p:sp>
        <p:cxnSp>
          <p:nvCxnSpPr>
            <p:cNvPr id="81" name="Connector: Elbow 80">
              <a:extLst>
                <a:ext uri="{FF2B5EF4-FFF2-40B4-BE49-F238E27FC236}">
                  <a16:creationId xmlns:a16="http://schemas.microsoft.com/office/drawing/2014/main" id="{E43D889C-9DFE-4AD2-9445-4D86C8970E3C}"/>
                </a:ext>
              </a:extLst>
            </p:cNvPr>
            <p:cNvCxnSpPr>
              <a:cxnSpLocks/>
              <a:stCxn id="74" idx="2"/>
              <a:endCxn id="80" idx="0"/>
            </p:cNvCxnSpPr>
            <p:nvPr/>
          </p:nvCxnSpPr>
          <p:spPr>
            <a:xfrm rot="16200000" flipH="1">
              <a:off x="9812609" y="3345167"/>
              <a:ext cx="194632" cy="8262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574F5FF6-B6F6-4C35-B9B0-098B9CF5FF93}"/>
                </a:ext>
              </a:extLst>
            </p:cNvPr>
            <p:cNvCxnSpPr>
              <a:cxnSpLocks/>
              <a:stCxn id="75" idx="2"/>
              <a:endCxn id="80" idx="0"/>
            </p:cNvCxnSpPr>
            <p:nvPr/>
          </p:nvCxnSpPr>
          <p:spPr>
            <a:xfrm rot="5400000">
              <a:off x="10638483" y="3344840"/>
              <a:ext cx="195285" cy="8262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FDF8C6CC-5986-4B9F-82A6-552789499F54}"/>
                </a:ext>
              </a:extLst>
            </p:cNvPr>
            <p:cNvSpPr txBox="1"/>
            <p:nvPr/>
          </p:nvSpPr>
          <p:spPr>
            <a:xfrm>
              <a:off x="8615548" y="4300478"/>
              <a:ext cx="3268077" cy="1594149"/>
            </a:xfrm>
            <a:prstGeom prst="rect">
              <a:avLst/>
            </a:prstGeom>
            <a:noFill/>
            <a:ln w="19050">
              <a:solidFill>
                <a:schemeClr val="accent3"/>
              </a:solidFill>
            </a:ln>
          </p:spPr>
          <p:txBody>
            <a:bodyPr wrap="square" rtlCol="0">
              <a:spAutoFit/>
            </a:bodyPr>
            <a:lstStyle/>
            <a:p>
              <a:pPr algn="ctr"/>
              <a:r>
                <a:rPr lang="en-GB" b="1" dirty="0"/>
                <a:t>Analyses</a:t>
              </a:r>
            </a:p>
            <a:p>
              <a:pPr marL="180975" indent="-180975">
                <a:buFont typeface="Arial" panose="020B0604020202020204" pitchFamily="34" charset="0"/>
                <a:buChar char="•"/>
              </a:pPr>
              <a:r>
                <a:rPr lang="en-GB" sz="1600" dirty="0"/>
                <a:t>Clinical labs, safety and PK</a:t>
              </a:r>
            </a:p>
            <a:p>
              <a:pPr marL="180975" indent="-180975">
                <a:buFont typeface="Arial" panose="020B0604020202020204" pitchFamily="34" charset="0"/>
                <a:buChar char="•"/>
              </a:pPr>
              <a:r>
                <a:rPr lang="en-GB" sz="1600" dirty="0"/>
                <a:t>HBV biomarkers</a:t>
              </a:r>
              <a:r>
                <a:rPr lang="en-GB" sz="1600" baseline="30000" dirty="0"/>
                <a:t>†</a:t>
              </a:r>
            </a:p>
            <a:p>
              <a:r>
                <a:rPr lang="en-GB" b="1" dirty="0"/>
                <a:t>Primary efficacy endpoints</a:t>
              </a:r>
            </a:p>
            <a:p>
              <a:pPr marL="180975" indent="-180975">
                <a:buFont typeface="Arial" panose="020B0604020202020204" pitchFamily="34" charset="0"/>
                <a:buChar char="•"/>
              </a:pPr>
              <a:r>
                <a:rPr lang="en-GB" sz="1600" dirty="0"/>
                <a:t>Log</a:t>
              </a:r>
              <a:r>
                <a:rPr lang="en-GB" sz="1600" baseline="-25000" dirty="0"/>
                <a:t>10</a:t>
              </a:r>
              <a:r>
                <a:rPr lang="en-GB" sz="1600" dirty="0"/>
                <a:t> decline in HBV DNA at Weeks 12 and 24</a:t>
              </a:r>
              <a:endParaRPr lang="en-GB" sz="1600" baseline="30000" dirty="0"/>
            </a:p>
          </p:txBody>
        </p:sp>
        <p:sp>
          <p:nvSpPr>
            <p:cNvPr id="116" name="TextBox 115">
              <a:extLst>
                <a:ext uri="{FF2B5EF4-FFF2-40B4-BE49-F238E27FC236}">
                  <a16:creationId xmlns:a16="http://schemas.microsoft.com/office/drawing/2014/main" id="{A7BFA542-71A4-4123-85C6-BBED26B449E7}"/>
                </a:ext>
              </a:extLst>
            </p:cNvPr>
            <p:cNvSpPr txBox="1"/>
            <p:nvPr/>
          </p:nvSpPr>
          <p:spPr>
            <a:xfrm>
              <a:off x="8162631" y="3922947"/>
              <a:ext cx="1001852" cy="272704"/>
            </a:xfrm>
            <a:prstGeom prst="rect">
              <a:avLst/>
            </a:prstGeom>
            <a:noFill/>
            <a:ln>
              <a:noFill/>
            </a:ln>
          </p:spPr>
          <p:txBody>
            <a:bodyPr wrap="square" rtlCol="0" anchor="ctr">
              <a:noAutofit/>
            </a:bodyPr>
            <a:lstStyle/>
            <a:p>
              <a:r>
                <a:rPr lang="en-GB" dirty="0"/>
                <a:t>≤1 year</a:t>
              </a:r>
              <a:endParaRPr lang="en-GB" sz="1600" dirty="0"/>
            </a:p>
          </p:txBody>
        </p:sp>
      </p:grpSp>
    </p:spTree>
    <p:extLst>
      <p:ext uri="{BB962C8B-B14F-4D97-AF65-F5344CB8AC3E}">
        <p14:creationId xmlns:p14="http://schemas.microsoft.com/office/powerpoint/2010/main" val="322288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a:xfrm>
            <a:off x="425752" y="140970"/>
            <a:ext cx="10667818" cy="769620"/>
          </a:xfrm>
        </p:spPr>
        <p:txBody>
          <a:bodyPr>
            <a:noAutofit/>
          </a:bodyPr>
          <a:lstStyle/>
          <a:p>
            <a:r>
              <a:rPr lang="en-GB" sz="2400" dirty="0"/>
              <a:t>Interim safety and efficacy results of the phase 2a program of ABI-H0731 + </a:t>
            </a:r>
            <a:r>
              <a:rPr lang="en-GB" sz="2400" dirty="0" err="1"/>
              <a:t>Nuc</a:t>
            </a:r>
            <a:r>
              <a:rPr lang="en-GB" sz="2400" dirty="0"/>
              <a:t> therapy in treatment-naïve and treatment-suppressed patients with CHB</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*Target not detected using ASMB &lt;5 copies/mL semi-quantitative PCR assay.</a:t>
            </a:r>
            <a:br>
              <a:rPr lang="en-GB" dirty="0"/>
            </a:br>
            <a:r>
              <a:rPr lang="en-GB" dirty="0"/>
              <a:t>Ma X, et al. ILC 2019; LB-06</a:t>
            </a:r>
          </a:p>
        </p:txBody>
      </p:sp>
      <p:cxnSp>
        <p:nvCxnSpPr>
          <p:cNvPr id="15" name="Straight Connector 14">
            <a:extLst>
              <a:ext uri="{FF2B5EF4-FFF2-40B4-BE49-F238E27FC236}">
                <a16:creationId xmlns:a16="http://schemas.microsoft.com/office/drawing/2014/main" id="{8B46EBAE-8912-4635-8789-13F2E21A864F}"/>
              </a:ext>
            </a:extLst>
          </p:cNvPr>
          <p:cNvCxnSpPr>
            <a:cxnSpLocks/>
          </p:cNvCxnSpPr>
          <p:nvPr/>
        </p:nvCxnSpPr>
        <p:spPr>
          <a:xfrm flipH="1">
            <a:off x="419637" y="5094290"/>
            <a:ext cx="11247120"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346271" y="5109202"/>
            <a:ext cx="10574265" cy="123110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b="1" dirty="0">
                <a:solidFill>
                  <a:srgbClr val="FFFFFF"/>
                </a:solidFill>
                <a:highlight>
                  <a:srgbClr val="004A86"/>
                </a:highlight>
                <a:cs typeface="Arial" panose="020B0604020202020204" pitchFamily="34" charset="0"/>
              </a:rPr>
              <a:t> CONCLUSIONS </a:t>
            </a:r>
            <a:r>
              <a:rPr lang="en-US" dirty="0">
                <a:solidFill>
                  <a:prstClr val="black"/>
                </a:solidFill>
                <a:highlight>
                  <a:srgbClr val="FEFCFC"/>
                </a:highlight>
                <a:cs typeface="Arial" panose="020B0604020202020204" pitchFamily="34" charset="0"/>
              </a:rPr>
              <a:t> </a:t>
            </a:r>
            <a:r>
              <a:rPr lang="en-GB" dirty="0"/>
              <a:t>I</a:t>
            </a:r>
            <a:r>
              <a:rPr lang="en-GB" sz="1800" dirty="0"/>
              <a:t>nterim data suggest ABI-H0731+Nuc was well tolerated over the dosing period and exhibited early and enhanced antiviral benefit in suppressing HBV DNA and HBV RNA levels to a greater extent than seen with </a:t>
            </a:r>
            <a:r>
              <a:rPr lang="en-GB" sz="1800" dirty="0" err="1"/>
              <a:t>Nuc</a:t>
            </a:r>
            <a:r>
              <a:rPr lang="en-GB" sz="1800" dirty="0"/>
              <a:t> therapy. These interim data support the use of CIs in a next-generation regimen as potential advance in treatment</a:t>
            </a:r>
          </a:p>
        </p:txBody>
      </p:sp>
      <p:sp>
        <p:nvSpPr>
          <p:cNvPr id="9" name="Content Placeholder 1">
            <a:extLst>
              <a:ext uri="{FF2B5EF4-FFF2-40B4-BE49-F238E27FC236}">
                <a16:creationId xmlns:a16="http://schemas.microsoft.com/office/drawing/2014/main" id="{0DA39AFD-2432-498C-A43F-86E36D316C19}"/>
              </a:ext>
            </a:extLst>
          </p:cNvPr>
          <p:cNvSpPr txBox="1">
            <a:spLocks/>
          </p:cNvSpPr>
          <p:nvPr/>
        </p:nvSpPr>
        <p:spPr>
          <a:xfrm>
            <a:off x="213756" y="1119311"/>
            <a:ext cx="5882244" cy="403187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a:t>
            </a:r>
            <a:r>
              <a:rPr lang="en-US" b="1" dirty="0">
                <a:solidFill>
                  <a:srgbClr val="FFFFFF"/>
                </a:solidFill>
                <a:highlight>
                  <a:srgbClr val="004A86"/>
                </a:highlight>
                <a:latin typeface="Arial" panose="020B0604020202020204" pitchFamily="34" charset="0"/>
                <a:cs typeface="Arial" panose="020B0604020202020204" pitchFamily="34" charset="0"/>
              </a:rPr>
              <a:t>RESULTS</a:t>
            </a:r>
            <a:r>
              <a:rPr kumimoji="0" lang="en-US"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a:t>
            </a:r>
          </a:p>
          <a:p>
            <a:pPr marL="231775" indent="-231775">
              <a:defRPr/>
            </a:pPr>
            <a:r>
              <a:rPr lang="en-GB" sz="1800" dirty="0"/>
              <a:t>Enrolment complete in both studies</a:t>
            </a:r>
          </a:p>
          <a:p>
            <a:pPr marL="231775" indent="-231775">
              <a:defRPr/>
            </a:pPr>
            <a:r>
              <a:rPr lang="en-GB" sz="1800" dirty="0"/>
              <a:t>Few TEAEs or laboratory abnormalities; generally mild or moderate </a:t>
            </a:r>
          </a:p>
          <a:p>
            <a:pPr marL="566738" lvl="1" indent="-219075">
              <a:defRPr/>
            </a:pPr>
            <a:r>
              <a:rPr lang="en-GB" sz="1600" dirty="0"/>
              <a:t>3 AEs (rash) “possibly related” or “related” to treatment</a:t>
            </a:r>
            <a:endParaRPr lang="en-GB" dirty="0"/>
          </a:p>
          <a:p>
            <a:pPr marL="571500" lvl="1" indent="-215900">
              <a:defRPr/>
            </a:pPr>
            <a:r>
              <a:rPr lang="en-GB" sz="1600" dirty="0"/>
              <a:t>None had associated systemic symptoms and none required treatment interruption</a:t>
            </a:r>
          </a:p>
          <a:p>
            <a:pPr marL="566738" lvl="1" indent="-219075">
              <a:defRPr/>
            </a:pPr>
            <a:r>
              <a:rPr lang="en-GB" sz="1600" dirty="0"/>
              <a:t>No discontinuations due to AE or ALT flares </a:t>
            </a:r>
          </a:p>
          <a:p>
            <a:pPr marL="173038" indent="-173038">
              <a:defRPr/>
            </a:pPr>
            <a:r>
              <a:rPr lang="en-GB" sz="1800" dirty="0"/>
              <a:t>Significantly greater declines in HBV </a:t>
            </a:r>
            <a:r>
              <a:rPr lang="en-GB" sz="1800" dirty="0" err="1"/>
              <a:t>viraemia</a:t>
            </a:r>
            <a:r>
              <a:rPr lang="en-GB" sz="1800" dirty="0"/>
              <a:t> (DNA/RNA) seen on combination therapy</a:t>
            </a:r>
          </a:p>
          <a:p>
            <a:pPr marL="173038" indent="-173038">
              <a:defRPr/>
            </a:pPr>
            <a:r>
              <a:rPr lang="en-GB" sz="1800" dirty="0"/>
              <a:t>Individuals have shown decreases in </a:t>
            </a:r>
            <a:r>
              <a:rPr lang="en-GB" sz="1800" dirty="0" err="1"/>
              <a:t>HBeAg</a:t>
            </a:r>
            <a:r>
              <a:rPr lang="en-GB" sz="1800" dirty="0"/>
              <a:t> and HBsAg, but no meaningful conclusions can be drawn on antigen reductions at this early interim time point</a:t>
            </a:r>
          </a:p>
        </p:txBody>
      </p:sp>
      <p:graphicFrame>
        <p:nvGraphicFramePr>
          <p:cNvPr id="12" name="Table 11"/>
          <p:cNvGraphicFramePr>
            <a:graphicFrameLocks noGrp="1"/>
          </p:cNvGraphicFramePr>
          <p:nvPr>
            <p:extLst>
              <p:ext uri="{D42A27DB-BD31-4B8C-83A1-F6EECF244321}">
                <p14:modId xmlns:p14="http://schemas.microsoft.com/office/powerpoint/2010/main" val="1944233386"/>
              </p:ext>
            </p:extLst>
          </p:nvPr>
        </p:nvGraphicFramePr>
        <p:xfrm>
          <a:off x="5943600" y="1284926"/>
          <a:ext cx="5886346" cy="1828800"/>
        </p:xfrm>
        <a:graphic>
          <a:graphicData uri="http://schemas.openxmlformats.org/drawingml/2006/table">
            <a:tbl>
              <a:tblPr firstRow="1" bandRow="1">
                <a:tableStyleId>{F5AB1C69-6EDB-4FF4-983F-18BD219EF322}</a:tableStyleId>
              </a:tblPr>
              <a:tblGrid>
                <a:gridCol w="1790700">
                  <a:extLst>
                    <a:ext uri="{9D8B030D-6E8A-4147-A177-3AD203B41FA5}">
                      <a16:colId xmlns:a16="http://schemas.microsoft.com/office/drawing/2014/main" val="904596310"/>
                    </a:ext>
                  </a:extLst>
                </a:gridCol>
                <a:gridCol w="698500">
                  <a:extLst>
                    <a:ext uri="{9D8B030D-6E8A-4147-A177-3AD203B41FA5}">
                      <a16:colId xmlns:a16="http://schemas.microsoft.com/office/drawing/2014/main" val="454930510"/>
                    </a:ext>
                  </a:extLst>
                </a:gridCol>
                <a:gridCol w="1104900">
                  <a:extLst>
                    <a:ext uri="{9D8B030D-6E8A-4147-A177-3AD203B41FA5}">
                      <a16:colId xmlns:a16="http://schemas.microsoft.com/office/drawing/2014/main" val="935705922"/>
                    </a:ext>
                  </a:extLst>
                </a:gridCol>
                <a:gridCol w="1270000">
                  <a:extLst>
                    <a:ext uri="{9D8B030D-6E8A-4147-A177-3AD203B41FA5}">
                      <a16:colId xmlns:a16="http://schemas.microsoft.com/office/drawing/2014/main" val="3852734393"/>
                    </a:ext>
                  </a:extLst>
                </a:gridCol>
                <a:gridCol w="1022246">
                  <a:extLst>
                    <a:ext uri="{9D8B030D-6E8A-4147-A177-3AD203B41FA5}">
                      <a16:colId xmlns:a16="http://schemas.microsoft.com/office/drawing/2014/main" val="2245812103"/>
                    </a:ext>
                  </a:extLst>
                </a:gridCol>
              </a:tblGrid>
              <a:tr h="279123">
                <a:tc gridSpan="5">
                  <a:txBody>
                    <a:bodyPr/>
                    <a:lstStyle/>
                    <a:p>
                      <a:pPr algn="ctr"/>
                      <a:r>
                        <a:rPr lang="en-US" sz="1400" b="0" dirty="0">
                          <a:solidFill>
                            <a:schemeClr val="bg1"/>
                          </a:solidFill>
                          <a:effectLst/>
                        </a:rPr>
                        <a:t>Study 202 (TN</a:t>
                      </a:r>
                      <a:r>
                        <a:rPr lang="en-US" sz="1400" b="0" baseline="0" dirty="0">
                          <a:solidFill>
                            <a:schemeClr val="bg1"/>
                          </a:solidFill>
                          <a:effectLst/>
                        </a:rPr>
                        <a:t> HBeAg+ subjects), </a:t>
                      </a:r>
                      <a:r>
                        <a:rPr lang="en-US" sz="1400" b="0" dirty="0">
                          <a:solidFill>
                            <a:schemeClr val="bg1"/>
                          </a:solidFill>
                          <a:effectLst/>
                        </a:rPr>
                        <a:t>mean log</a:t>
                      </a:r>
                      <a:r>
                        <a:rPr lang="en-US" sz="1400" b="0" baseline="-25000" dirty="0">
                          <a:solidFill>
                            <a:schemeClr val="bg1"/>
                          </a:solidFill>
                          <a:effectLst/>
                        </a:rPr>
                        <a:t>10</a:t>
                      </a:r>
                      <a:r>
                        <a:rPr lang="en-US" sz="1400" b="0" dirty="0">
                          <a:solidFill>
                            <a:schemeClr val="bg1"/>
                          </a:solidFill>
                          <a:effectLst/>
                        </a:rPr>
                        <a:t> </a:t>
                      </a:r>
                      <a:r>
                        <a:rPr lang="en-US" sz="1400" b="0" baseline="0" dirty="0">
                          <a:solidFill>
                            <a:schemeClr val="bg1"/>
                          </a:solidFill>
                          <a:effectLst/>
                        </a:rPr>
                        <a:t>declines</a:t>
                      </a:r>
                      <a:endParaRPr lang="en-US" sz="1400" b="0" dirty="0">
                        <a:solidFill>
                          <a:schemeClr val="bg1"/>
                        </a:solidFill>
                        <a:effectLst/>
                      </a:endParaRPr>
                    </a:p>
                  </a:txBody>
                  <a:tcPr anchor="ctr">
                    <a:solidFill>
                      <a:srgbClr val="1D498B"/>
                    </a:solidFill>
                  </a:tcPr>
                </a:tc>
                <a:tc hMerge="1">
                  <a:txBody>
                    <a:bodyPr/>
                    <a:lstStyle/>
                    <a:p>
                      <a:pPr algn="ctr"/>
                      <a:endParaRPr lang="en-US" sz="1800" dirty="0">
                        <a:effectLst>
                          <a:outerShdw blurRad="38100" dist="38100" dir="2700000" algn="tl">
                            <a:srgbClr val="000000">
                              <a:alpha val="43137"/>
                            </a:srgbClr>
                          </a:outerShdw>
                        </a:effectLst>
                      </a:endParaRPr>
                    </a:p>
                  </a:txBody>
                  <a:tcPr anchor="ctr"/>
                </a:tc>
                <a:tc hMerge="1">
                  <a:txBody>
                    <a:bodyPr/>
                    <a:lstStyle/>
                    <a:p>
                      <a:endParaRPr lang="en-US" dirty="0"/>
                    </a:p>
                  </a:txBody>
                  <a:tcPr/>
                </a:tc>
                <a:tc hMerge="1">
                  <a:txBody>
                    <a:bodyPr/>
                    <a:lstStyle/>
                    <a:p>
                      <a:endParaRPr lang="en-US" dirty="0"/>
                    </a:p>
                  </a:txBody>
                  <a:tcPr/>
                </a:tc>
                <a:tc hMerge="1">
                  <a:txBody>
                    <a:bodyPr/>
                    <a:lstStyle/>
                    <a:p>
                      <a:pPr algn="ctr"/>
                      <a:endParaRPr lang="en-US" sz="1400" dirty="0">
                        <a:solidFill>
                          <a:schemeClr val="bg1"/>
                        </a:solidFill>
                        <a:effectLst>
                          <a:outerShdw blurRad="38100" dist="38100" dir="2700000" algn="tl">
                            <a:srgbClr val="000000">
                              <a:alpha val="43137"/>
                            </a:srgbClr>
                          </a:outerShdw>
                        </a:effectLst>
                      </a:endParaRPr>
                    </a:p>
                  </a:txBody>
                  <a:tcPr anchor="ctr">
                    <a:solidFill>
                      <a:srgbClr val="1D498B"/>
                    </a:solidFill>
                  </a:tcPr>
                </a:tc>
                <a:extLst>
                  <a:ext uri="{0D108BD9-81ED-4DB2-BD59-A6C34878D82A}">
                    <a16:rowId xmlns:a16="http://schemas.microsoft.com/office/drawing/2014/main" val="2304617550"/>
                  </a:ext>
                </a:extLst>
              </a:tr>
              <a:tr h="217602">
                <a:tc>
                  <a:txBody>
                    <a:bodyPr/>
                    <a:lstStyle/>
                    <a:p>
                      <a:pPr algn="ctr"/>
                      <a:r>
                        <a:rPr lang="en-US" sz="1400" b="0" dirty="0">
                          <a:solidFill>
                            <a:schemeClr val="bg1"/>
                          </a:solidFill>
                          <a:effectLst/>
                        </a:rPr>
                        <a:t>Marker</a:t>
                      </a:r>
                    </a:p>
                  </a:txBody>
                  <a:tcPr anchor="ctr">
                    <a:solidFill>
                      <a:srgbClr val="1D498B"/>
                    </a:solidFill>
                  </a:tcPr>
                </a:tc>
                <a:tc>
                  <a:txBody>
                    <a:bodyPr/>
                    <a:lstStyle/>
                    <a:p>
                      <a:pPr algn="ctr"/>
                      <a:r>
                        <a:rPr lang="en-US" sz="1400" b="0" dirty="0">
                          <a:solidFill>
                            <a:schemeClr val="bg1"/>
                          </a:solidFill>
                          <a:effectLst/>
                        </a:rPr>
                        <a:t>Week</a:t>
                      </a:r>
                    </a:p>
                  </a:txBody>
                  <a:tcPr anchor="ctr">
                    <a:solidFill>
                      <a:srgbClr val="1D498B"/>
                    </a:solidFill>
                  </a:tcPr>
                </a:tc>
                <a:tc>
                  <a:txBody>
                    <a:bodyPr/>
                    <a:lstStyle/>
                    <a:p>
                      <a:pPr algn="ctr"/>
                      <a:r>
                        <a:rPr lang="en-US" sz="1400" b="0" dirty="0">
                          <a:solidFill>
                            <a:schemeClr val="bg1"/>
                          </a:solidFill>
                          <a:effectLst/>
                        </a:rPr>
                        <a:t>ETV (n)</a:t>
                      </a:r>
                    </a:p>
                  </a:txBody>
                  <a:tcPr anchor="ctr">
                    <a:solidFill>
                      <a:srgbClr val="1D498B"/>
                    </a:solidFill>
                  </a:tcPr>
                </a:tc>
                <a:tc>
                  <a:txBody>
                    <a:bodyPr/>
                    <a:lstStyle/>
                    <a:p>
                      <a:pPr algn="ctr"/>
                      <a:r>
                        <a:rPr lang="en-US" sz="1400" b="0" dirty="0">
                          <a:solidFill>
                            <a:schemeClr val="bg1"/>
                          </a:solidFill>
                          <a:effectLst/>
                        </a:rPr>
                        <a:t>731+ETV (n)</a:t>
                      </a:r>
                    </a:p>
                  </a:txBody>
                  <a:tcPr anchor="ctr">
                    <a:solidFill>
                      <a:srgbClr val="1D498B"/>
                    </a:solidFill>
                  </a:tcPr>
                </a:tc>
                <a:tc>
                  <a:txBody>
                    <a:bodyPr/>
                    <a:lstStyle/>
                    <a:p>
                      <a:pPr algn="ctr"/>
                      <a:r>
                        <a:rPr lang="en-US" sz="1400" b="0" dirty="0">
                          <a:solidFill>
                            <a:schemeClr val="bg1"/>
                          </a:solidFill>
                          <a:effectLst/>
                        </a:rPr>
                        <a:t>P values</a:t>
                      </a:r>
                    </a:p>
                  </a:txBody>
                  <a:tcPr anchor="ctr">
                    <a:solidFill>
                      <a:srgbClr val="1D498B"/>
                    </a:solidFill>
                  </a:tcPr>
                </a:tc>
                <a:extLst>
                  <a:ext uri="{0D108BD9-81ED-4DB2-BD59-A6C34878D82A}">
                    <a16:rowId xmlns:a16="http://schemas.microsoft.com/office/drawing/2014/main" val="3147475674"/>
                  </a:ext>
                </a:extLst>
              </a:tr>
              <a:tr h="21760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effectLst/>
                        </a:rPr>
                        <a:t>RNA, copies/mL</a:t>
                      </a:r>
                    </a:p>
                  </a:txBody>
                  <a:tcPr anchor="ctr">
                    <a:solidFill>
                      <a:srgbClr val="E7E9EE"/>
                    </a:solidFill>
                  </a:tcPr>
                </a:tc>
                <a:tc>
                  <a:txBody>
                    <a:bodyPr/>
                    <a:lstStyle/>
                    <a:p>
                      <a:pPr algn="ctr"/>
                      <a:r>
                        <a:rPr lang="en-US" sz="1400" b="0" dirty="0">
                          <a:solidFill>
                            <a:srgbClr val="000000"/>
                          </a:solidFill>
                          <a:effectLst/>
                        </a:rPr>
                        <a:t>12</a:t>
                      </a:r>
                    </a:p>
                  </a:txBody>
                  <a:tcPr anchor="ctr">
                    <a:solidFill>
                      <a:srgbClr val="E7E9EE"/>
                    </a:solidFill>
                  </a:tcPr>
                </a:tc>
                <a:tc>
                  <a:txBody>
                    <a:bodyPr/>
                    <a:lstStyle/>
                    <a:p>
                      <a:pPr algn="ctr"/>
                      <a:r>
                        <a:rPr lang="en-US" sz="1400" b="0" dirty="0">
                          <a:solidFill>
                            <a:srgbClr val="000000"/>
                          </a:solidFill>
                          <a:effectLst/>
                        </a:rPr>
                        <a:t>0.44 (12)</a:t>
                      </a:r>
                    </a:p>
                  </a:txBody>
                  <a:tcPr anchor="ctr">
                    <a:solidFill>
                      <a:srgbClr val="E7E9EE"/>
                    </a:solidFill>
                  </a:tcPr>
                </a:tc>
                <a:tc>
                  <a:txBody>
                    <a:bodyPr/>
                    <a:lstStyle/>
                    <a:p>
                      <a:pPr algn="ctr"/>
                      <a:r>
                        <a:rPr lang="en-US" sz="1400" b="0" dirty="0">
                          <a:solidFill>
                            <a:srgbClr val="000000"/>
                          </a:solidFill>
                          <a:effectLst/>
                        </a:rPr>
                        <a:t>2.27 (12)</a:t>
                      </a:r>
                    </a:p>
                  </a:txBody>
                  <a:tcPr anchor="ctr">
                    <a:solidFill>
                      <a:srgbClr val="E7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effectLst/>
                        </a:rPr>
                        <a:t>&lt;0.005</a:t>
                      </a:r>
                    </a:p>
                  </a:txBody>
                  <a:tcPr anchor="ctr">
                    <a:solidFill>
                      <a:srgbClr val="E7E9EE"/>
                    </a:solidFill>
                  </a:tcPr>
                </a:tc>
                <a:extLst>
                  <a:ext uri="{0D108BD9-81ED-4DB2-BD59-A6C34878D82A}">
                    <a16:rowId xmlns:a16="http://schemas.microsoft.com/office/drawing/2014/main" val="610897840"/>
                  </a:ext>
                </a:extLst>
              </a:tr>
              <a:tr h="217602">
                <a:tc vMerge="1">
                  <a:txBody>
                    <a:bodyPr/>
                    <a:lstStyle/>
                    <a:p>
                      <a:pPr algn="ctr"/>
                      <a:endParaRPr lang="en-US" sz="1400" b="1" dirty="0">
                        <a:solidFill>
                          <a:srgbClr val="000000"/>
                        </a:solidFill>
                      </a:endParaRPr>
                    </a:p>
                  </a:txBody>
                  <a:tcPr anchor="ctr">
                    <a:solidFill>
                      <a:srgbClr val="E7E9EE"/>
                    </a:solidFill>
                  </a:tcPr>
                </a:tc>
                <a:tc>
                  <a:txBody>
                    <a:bodyPr/>
                    <a:lstStyle/>
                    <a:p>
                      <a:pPr algn="ctr"/>
                      <a:r>
                        <a:rPr lang="en-US" sz="1400" b="0" dirty="0">
                          <a:solidFill>
                            <a:srgbClr val="000000"/>
                          </a:solidFill>
                          <a:effectLst/>
                        </a:rPr>
                        <a:t>24</a:t>
                      </a:r>
                    </a:p>
                  </a:txBody>
                  <a:tcPr anchor="ctr">
                    <a:solidFill>
                      <a:srgbClr val="E7E9EE"/>
                    </a:solidFill>
                  </a:tcPr>
                </a:tc>
                <a:tc>
                  <a:txBody>
                    <a:bodyPr/>
                    <a:lstStyle/>
                    <a:p>
                      <a:pPr algn="ctr"/>
                      <a:r>
                        <a:rPr lang="en-US" sz="1400" b="0" dirty="0">
                          <a:solidFill>
                            <a:srgbClr val="000000"/>
                          </a:solidFill>
                          <a:effectLst/>
                        </a:rPr>
                        <a:t>0.61 (5)</a:t>
                      </a:r>
                    </a:p>
                  </a:txBody>
                  <a:tcPr anchor="ctr">
                    <a:solidFill>
                      <a:srgbClr val="E7E9EE"/>
                    </a:solidFill>
                  </a:tcPr>
                </a:tc>
                <a:tc>
                  <a:txBody>
                    <a:bodyPr/>
                    <a:lstStyle/>
                    <a:p>
                      <a:pPr algn="ctr"/>
                      <a:r>
                        <a:rPr lang="en-US" sz="1400" b="0" dirty="0">
                          <a:solidFill>
                            <a:srgbClr val="000000"/>
                          </a:solidFill>
                          <a:effectLst/>
                        </a:rPr>
                        <a:t>2.54 (6)</a:t>
                      </a:r>
                    </a:p>
                  </a:txBody>
                  <a:tcPr anchor="ctr">
                    <a:solidFill>
                      <a:srgbClr val="E7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effectLst/>
                        </a:rPr>
                        <a:t>&lt;0.005</a:t>
                      </a:r>
                    </a:p>
                  </a:txBody>
                  <a:tcPr anchor="ctr">
                    <a:solidFill>
                      <a:srgbClr val="E7E9EE"/>
                    </a:solidFill>
                  </a:tcPr>
                </a:tc>
                <a:extLst>
                  <a:ext uri="{0D108BD9-81ED-4DB2-BD59-A6C34878D82A}">
                    <a16:rowId xmlns:a16="http://schemas.microsoft.com/office/drawing/2014/main" val="1947265239"/>
                  </a:ext>
                </a:extLst>
              </a:tr>
              <a:tr h="217602">
                <a:tc rowSpan="2">
                  <a:txBody>
                    <a:bodyPr/>
                    <a:lstStyle/>
                    <a:p>
                      <a:pPr algn="ctr"/>
                      <a:r>
                        <a:rPr lang="en-US" sz="1400" b="0" dirty="0">
                          <a:solidFill>
                            <a:srgbClr val="000000"/>
                          </a:solidFill>
                          <a:effectLst/>
                        </a:rPr>
                        <a:t>DNA, IU/mL</a:t>
                      </a:r>
                    </a:p>
                  </a:txBody>
                  <a:tcPr anchor="ctr">
                    <a:solidFill>
                      <a:srgbClr val="E7E9EE"/>
                    </a:solidFill>
                  </a:tcPr>
                </a:tc>
                <a:tc>
                  <a:txBody>
                    <a:bodyPr/>
                    <a:lstStyle/>
                    <a:p>
                      <a:pPr algn="ctr"/>
                      <a:r>
                        <a:rPr lang="en-US" sz="1400" b="0" dirty="0">
                          <a:solidFill>
                            <a:srgbClr val="000000"/>
                          </a:solidFill>
                          <a:effectLst/>
                        </a:rPr>
                        <a:t>12</a:t>
                      </a:r>
                    </a:p>
                  </a:txBody>
                  <a:tcPr anchor="ctr">
                    <a:solidFill>
                      <a:srgbClr val="E7E9EE"/>
                    </a:solidFill>
                  </a:tcPr>
                </a:tc>
                <a:tc>
                  <a:txBody>
                    <a:bodyPr/>
                    <a:lstStyle/>
                    <a:p>
                      <a:pPr algn="ctr"/>
                      <a:r>
                        <a:rPr lang="en-US" sz="1400" b="0" dirty="0">
                          <a:solidFill>
                            <a:srgbClr val="000000"/>
                          </a:solidFill>
                          <a:effectLst/>
                        </a:rPr>
                        <a:t>3.29 (12)</a:t>
                      </a:r>
                    </a:p>
                  </a:txBody>
                  <a:tcPr anchor="ctr">
                    <a:solidFill>
                      <a:srgbClr val="E7E9EE"/>
                    </a:solidFill>
                  </a:tcPr>
                </a:tc>
                <a:tc>
                  <a:txBody>
                    <a:bodyPr/>
                    <a:lstStyle/>
                    <a:p>
                      <a:pPr algn="ctr"/>
                      <a:r>
                        <a:rPr lang="en-US" sz="1400" b="0" dirty="0">
                          <a:solidFill>
                            <a:srgbClr val="000000"/>
                          </a:solidFill>
                          <a:effectLst/>
                        </a:rPr>
                        <a:t>4.54 (12)</a:t>
                      </a:r>
                    </a:p>
                  </a:txBody>
                  <a:tcPr anchor="ctr">
                    <a:solidFill>
                      <a:srgbClr val="E7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effectLst/>
                        </a:rPr>
                        <a:t>&lt;0.011</a:t>
                      </a:r>
                    </a:p>
                  </a:txBody>
                  <a:tcPr anchor="ctr">
                    <a:solidFill>
                      <a:srgbClr val="E7E9EE"/>
                    </a:solidFill>
                  </a:tcPr>
                </a:tc>
                <a:extLst>
                  <a:ext uri="{0D108BD9-81ED-4DB2-BD59-A6C34878D82A}">
                    <a16:rowId xmlns:a16="http://schemas.microsoft.com/office/drawing/2014/main" val="2624761666"/>
                  </a:ext>
                </a:extLst>
              </a:tr>
              <a:tr h="217602">
                <a:tc vMerge="1">
                  <a:txBody>
                    <a:bodyPr/>
                    <a:lstStyle/>
                    <a:p>
                      <a:pPr algn="ctr"/>
                      <a:endParaRPr lang="en-US" sz="1400" b="1" dirty="0">
                        <a:solidFill>
                          <a:srgbClr val="000000"/>
                        </a:solidFill>
                      </a:endParaRPr>
                    </a:p>
                  </a:txBody>
                  <a:tcPr anchor="ctr">
                    <a:solidFill>
                      <a:srgbClr val="E7E9EE"/>
                    </a:solidFill>
                  </a:tcPr>
                </a:tc>
                <a:tc>
                  <a:txBody>
                    <a:bodyPr/>
                    <a:lstStyle/>
                    <a:p>
                      <a:pPr algn="ctr"/>
                      <a:r>
                        <a:rPr lang="en-US" sz="1400" b="0" dirty="0">
                          <a:solidFill>
                            <a:srgbClr val="000000"/>
                          </a:solidFill>
                          <a:effectLst/>
                        </a:rPr>
                        <a:t>24</a:t>
                      </a:r>
                    </a:p>
                  </a:txBody>
                  <a:tcPr anchor="ctr">
                    <a:solidFill>
                      <a:srgbClr val="E7E9EE"/>
                    </a:solidFill>
                  </a:tcPr>
                </a:tc>
                <a:tc>
                  <a:txBody>
                    <a:bodyPr/>
                    <a:lstStyle/>
                    <a:p>
                      <a:pPr algn="ctr"/>
                      <a:r>
                        <a:rPr lang="en-US" sz="1400" b="0" dirty="0">
                          <a:solidFill>
                            <a:srgbClr val="000000"/>
                          </a:solidFill>
                          <a:effectLst/>
                        </a:rPr>
                        <a:t>3.99 (6)</a:t>
                      </a:r>
                    </a:p>
                  </a:txBody>
                  <a:tcPr anchor="ctr">
                    <a:solidFill>
                      <a:srgbClr val="E7E9EE"/>
                    </a:solidFill>
                  </a:tcPr>
                </a:tc>
                <a:tc>
                  <a:txBody>
                    <a:bodyPr/>
                    <a:lstStyle/>
                    <a:p>
                      <a:pPr algn="ctr"/>
                      <a:r>
                        <a:rPr lang="en-US" sz="1400" b="0" dirty="0">
                          <a:solidFill>
                            <a:srgbClr val="000000"/>
                          </a:solidFill>
                          <a:effectLst/>
                        </a:rPr>
                        <a:t>5.94 (6)</a:t>
                      </a:r>
                    </a:p>
                  </a:txBody>
                  <a:tcPr anchor="ctr">
                    <a:solidFill>
                      <a:srgbClr val="E7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effectLst/>
                        </a:rPr>
                        <a:t>&lt;0.005</a:t>
                      </a:r>
                    </a:p>
                  </a:txBody>
                  <a:tcPr anchor="ctr">
                    <a:solidFill>
                      <a:srgbClr val="E7E9EE"/>
                    </a:solidFill>
                  </a:tcPr>
                </a:tc>
                <a:extLst>
                  <a:ext uri="{0D108BD9-81ED-4DB2-BD59-A6C34878D82A}">
                    <a16:rowId xmlns:a16="http://schemas.microsoft.com/office/drawing/2014/main" val="281835019"/>
                  </a:ext>
                </a:extLst>
              </a:tr>
            </a:tbl>
          </a:graphicData>
        </a:graphic>
      </p:graphicFrame>
      <p:graphicFrame>
        <p:nvGraphicFramePr>
          <p:cNvPr id="13" name="Table 12">
            <a:extLst>
              <a:ext uri="{FF2B5EF4-FFF2-40B4-BE49-F238E27FC236}">
                <a16:creationId xmlns:a16="http://schemas.microsoft.com/office/drawing/2014/main" id="{9425BBEF-8418-46AC-AE6B-480F8247D60C}"/>
              </a:ext>
            </a:extLst>
          </p:cNvPr>
          <p:cNvGraphicFramePr>
            <a:graphicFrameLocks noGrp="1"/>
          </p:cNvGraphicFramePr>
          <p:nvPr>
            <p:extLst>
              <p:ext uri="{D42A27DB-BD31-4B8C-83A1-F6EECF244321}">
                <p14:modId xmlns:p14="http://schemas.microsoft.com/office/powerpoint/2010/main" val="512035543"/>
              </p:ext>
            </p:extLst>
          </p:nvPr>
        </p:nvGraphicFramePr>
        <p:xfrm>
          <a:off x="5930900" y="3172228"/>
          <a:ext cx="5914827" cy="1828800"/>
        </p:xfrm>
        <a:graphic>
          <a:graphicData uri="http://schemas.openxmlformats.org/drawingml/2006/table">
            <a:tbl>
              <a:tblPr firstRow="1" bandRow="1">
                <a:tableStyleId>{F5AB1C69-6EDB-4FF4-983F-18BD219EF322}</a:tableStyleId>
              </a:tblPr>
              <a:tblGrid>
                <a:gridCol w="1803400">
                  <a:extLst>
                    <a:ext uri="{9D8B030D-6E8A-4147-A177-3AD203B41FA5}">
                      <a16:colId xmlns:a16="http://schemas.microsoft.com/office/drawing/2014/main" val="904596310"/>
                    </a:ext>
                  </a:extLst>
                </a:gridCol>
                <a:gridCol w="701040">
                  <a:extLst>
                    <a:ext uri="{9D8B030D-6E8A-4147-A177-3AD203B41FA5}">
                      <a16:colId xmlns:a16="http://schemas.microsoft.com/office/drawing/2014/main" val="1989688626"/>
                    </a:ext>
                  </a:extLst>
                </a:gridCol>
                <a:gridCol w="1097280">
                  <a:extLst>
                    <a:ext uri="{9D8B030D-6E8A-4147-A177-3AD203B41FA5}">
                      <a16:colId xmlns:a16="http://schemas.microsoft.com/office/drawing/2014/main" val="1171879508"/>
                    </a:ext>
                  </a:extLst>
                </a:gridCol>
                <a:gridCol w="1272540">
                  <a:extLst>
                    <a:ext uri="{9D8B030D-6E8A-4147-A177-3AD203B41FA5}">
                      <a16:colId xmlns:a16="http://schemas.microsoft.com/office/drawing/2014/main" val="2898052192"/>
                    </a:ext>
                  </a:extLst>
                </a:gridCol>
                <a:gridCol w="1040567">
                  <a:extLst>
                    <a:ext uri="{9D8B030D-6E8A-4147-A177-3AD203B41FA5}">
                      <a16:colId xmlns:a16="http://schemas.microsoft.com/office/drawing/2014/main" val="1361067695"/>
                    </a:ext>
                  </a:extLst>
                </a:gridCol>
              </a:tblGrid>
              <a:tr h="252654">
                <a:tc gridSpan="5">
                  <a:txBody>
                    <a:bodyPr/>
                    <a:lstStyle/>
                    <a:p>
                      <a:pPr algn="ctr"/>
                      <a:r>
                        <a:rPr lang="en-US" sz="1400" b="0" dirty="0">
                          <a:solidFill>
                            <a:schemeClr val="bg1"/>
                          </a:solidFill>
                          <a:effectLst/>
                        </a:rPr>
                        <a:t>Study 201 (</a:t>
                      </a:r>
                      <a:r>
                        <a:rPr lang="en-US" sz="1400" b="0" dirty="0" err="1">
                          <a:solidFill>
                            <a:schemeClr val="bg1"/>
                          </a:solidFill>
                          <a:effectLst/>
                        </a:rPr>
                        <a:t>Nuc</a:t>
                      </a:r>
                      <a:r>
                        <a:rPr lang="en-US" sz="1400" b="0" dirty="0">
                          <a:solidFill>
                            <a:schemeClr val="bg1"/>
                          </a:solidFill>
                          <a:effectLst/>
                        </a:rPr>
                        <a:t>-suppressed HBeAg+ subjects), mean log</a:t>
                      </a:r>
                      <a:r>
                        <a:rPr lang="en-US" sz="1400" b="0" baseline="-25000" dirty="0">
                          <a:solidFill>
                            <a:schemeClr val="bg1"/>
                          </a:solidFill>
                          <a:effectLst/>
                        </a:rPr>
                        <a:t>10</a:t>
                      </a:r>
                      <a:r>
                        <a:rPr lang="en-US" sz="1400" b="0" dirty="0">
                          <a:solidFill>
                            <a:schemeClr val="bg1"/>
                          </a:solidFill>
                          <a:effectLst/>
                        </a:rPr>
                        <a:t> </a:t>
                      </a:r>
                      <a:r>
                        <a:rPr lang="en-US" sz="1400" b="0" baseline="0" dirty="0">
                          <a:solidFill>
                            <a:schemeClr val="bg1"/>
                          </a:solidFill>
                          <a:effectLst/>
                        </a:rPr>
                        <a:t>declines</a:t>
                      </a:r>
                      <a:endParaRPr lang="en-US" sz="1400" b="0" dirty="0">
                        <a:solidFill>
                          <a:schemeClr val="bg1"/>
                        </a:solidFill>
                        <a:effectLst/>
                      </a:endParaRPr>
                    </a:p>
                  </a:txBody>
                  <a:tcPr anchor="ctr">
                    <a:solidFill>
                      <a:srgbClr val="1D498B"/>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US" sz="1400" dirty="0">
                        <a:solidFill>
                          <a:schemeClr val="bg1"/>
                        </a:solidFill>
                        <a:effectLst>
                          <a:outerShdw blurRad="38100" dist="38100" dir="2700000" algn="tl">
                            <a:srgbClr val="000000">
                              <a:alpha val="43137"/>
                            </a:srgbClr>
                          </a:outerShdw>
                        </a:effectLst>
                      </a:endParaRPr>
                    </a:p>
                  </a:txBody>
                  <a:tcPr anchor="ctr">
                    <a:solidFill>
                      <a:srgbClr val="1D498B"/>
                    </a:solidFill>
                  </a:tcPr>
                </a:tc>
                <a:extLst>
                  <a:ext uri="{0D108BD9-81ED-4DB2-BD59-A6C34878D82A}">
                    <a16:rowId xmlns:a16="http://schemas.microsoft.com/office/drawing/2014/main" val="2304617550"/>
                  </a:ext>
                </a:extLst>
              </a:tr>
              <a:tr h="252654">
                <a:tc>
                  <a:txBody>
                    <a:bodyPr/>
                    <a:lstStyle/>
                    <a:p>
                      <a:pPr algn="ctr"/>
                      <a:r>
                        <a:rPr lang="en-US" sz="1400" b="0" dirty="0">
                          <a:solidFill>
                            <a:schemeClr val="bg1"/>
                          </a:solidFill>
                          <a:effectLst/>
                        </a:rPr>
                        <a:t>Marker</a:t>
                      </a:r>
                    </a:p>
                  </a:txBody>
                  <a:tcPr anchor="ctr">
                    <a:solidFill>
                      <a:srgbClr val="1D498B"/>
                    </a:solidFill>
                  </a:tcPr>
                </a:tc>
                <a:tc>
                  <a:txBody>
                    <a:bodyPr/>
                    <a:lstStyle/>
                    <a:p>
                      <a:pPr algn="ctr"/>
                      <a:r>
                        <a:rPr lang="en-US" sz="1400" b="0" dirty="0">
                          <a:solidFill>
                            <a:schemeClr val="bg1"/>
                          </a:solidFill>
                          <a:effectLst/>
                        </a:rPr>
                        <a:t>Week</a:t>
                      </a:r>
                      <a:endParaRPr lang="en-GB" b="0" dirty="0">
                        <a:effectLst/>
                      </a:endParaRPr>
                    </a:p>
                  </a:txBody>
                  <a:tcPr anchor="ctr">
                    <a:solidFill>
                      <a:srgbClr val="1D498B"/>
                    </a:solidFill>
                  </a:tcPr>
                </a:tc>
                <a:tc>
                  <a:txBody>
                    <a:bodyPr/>
                    <a:lstStyle/>
                    <a:p>
                      <a:pPr algn="ctr"/>
                      <a:r>
                        <a:rPr lang="en-US" sz="1400" b="0" dirty="0" err="1">
                          <a:solidFill>
                            <a:schemeClr val="bg1"/>
                          </a:solidFill>
                          <a:effectLst/>
                        </a:rPr>
                        <a:t>Nuc</a:t>
                      </a:r>
                      <a:r>
                        <a:rPr lang="en-US" sz="1400" b="0" dirty="0">
                          <a:solidFill>
                            <a:schemeClr val="bg1"/>
                          </a:solidFill>
                          <a:effectLst/>
                        </a:rPr>
                        <a:t> (n)</a:t>
                      </a:r>
                      <a:endParaRPr lang="en-GB" b="0" dirty="0">
                        <a:effectLst/>
                      </a:endParaRPr>
                    </a:p>
                  </a:txBody>
                  <a:tcPr anchor="ctr">
                    <a:solidFill>
                      <a:srgbClr val="1D498B"/>
                    </a:solidFill>
                  </a:tcPr>
                </a:tc>
                <a:tc>
                  <a:txBody>
                    <a:bodyPr/>
                    <a:lstStyle/>
                    <a:p>
                      <a:pPr algn="ctr"/>
                      <a:r>
                        <a:rPr lang="en-US" sz="1400" b="0" dirty="0">
                          <a:solidFill>
                            <a:schemeClr val="bg1"/>
                          </a:solidFill>
                          <a:effectLst/>
                        </a:rPr>
                        <a:t>731+Nuc (n)</a:t>
                      </a:r>
                      <a:endParaRPr lang="en-GB" b="0" dirty="0">
                        <a:effectLst/>
                      </a:endParaRPr>
                    </a:p>
                  </a:txBody>
                  <a:tcPr anchor="ctr">
                    <a:solidFill>
                      <a:srgbClr val="1D498B"/>
                    </a:solidFill>
                  </a:tcPr>
                </a:tc>
                <a:tc>
                  <a:txBody>
                    <a:bodyPr/>
                    <a:lstStyle/>
                    <a:p>
                      <a:pPr algn="ctr"/>
                      <a:r>
                        <a:rPr lang="en-US" sz="1400" b="0" dirty="0">
                          <a:solidFill>
                            <a:schemeClr val="bg1"/>
                          </a:solidFill>
                          <a:effectLst/>
                        </a:rPr>
                        <a:t>P values</a:t>
                      </a:r>
                      <a:endParaRPr lang="en-GB" b="0" dirty="0">
                        <a:effectLst/>
                      </a:endParaRPr>
                    </a:p>
                  </a:txBody>
                  <a:tcPr anchor="ctr">
                    <a:solidFill>
                      <a:srgbClr val="1D498B"/>
                    </a:solidFill>
                  </a:tcPr>
                </a:tc>
                <a:extLst>
                  <a:ext uri="{0D108BD9-81ED-4DB2-BD59-A6C34878D82A}">
                    <a16:rowId xmlns:a16="http://schemas.microsoft.com/office/drawing/2014/main" val="3147475674"/>
                  </a:ext>
                </a:extLst>
              </a:tr>
              <a:tr h="25265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effectLst/>
                        </a:rPr>
                        <a:t>RNA, copies/mL</a:t>
                      </a:r>
                    </a:p>
                  </a:txBody>
                  <a:tcPr anchor="ctr">
                    <a:solidFill>
                      <a:srgbClr val="E7E9EE"/>
                    </a:solidFill>
                  </a:tcPr>
                </a:tc>
                <a:tc>
                  <a:txBody>
                    <a:bodyPr/>
                    <a:lstStyle/>
                    <a:p>
                      <a:pPr algn="ctr"/>
                      <a:r>
                        <a:rPr lang="en-US" sz="1400" b="0" dirty="0">
                          <a:solidFill>
                            <a:srgbClr val="000000"/>
                          </a:solidFill>
                          <a:effectLst/>
                        </a:rPr>
                        <a:t>12</a:t>
                      </a:r>
                      <a:endParaRPr lang="en-GB" b="0" dirty="0">
                        <a:effectLst/>
                      </a:endParaRPr>
                    </a:p>
                  </a:txBody>
                  <a:tcPr anchor="ctr">
                    <a:solidFill>
                      <a:srgbClr val="E7E9EE"/>
                    </a:solidFill>
                  </a:tcPr>
                </a:tc>
                <a:tc>
                  <a:txBody>
                    <a:bodyPr/>
                    <a:lstStyle/>
                    <a:p>
                      <a:pPr algn="ctr"/>
                      <a:r>
                        <a:rPr lang="en-US" sz="1400" b="0" dirty="0">
                          <a:solidFill>
                            <a:srgbClr val="000000"/>
                          </a:solidFill>
                          <a:effectLst/>
                        </a:rPr>
                        <a:t>0.05 (18)</a:t>
                      </a:r>
                      <a:endParaRPr lang="en-GB" b="0" dirty="0">
                        <a:effectLst/>
                      </a:endParaRPr>
                    </a:p>
                  </a:txBody>
                  <a:tcPr anchor="ctr">
                    <a:solidFill>
                      <a:srgbClr val="E7E9EE"/>
                    </a:solidFill>
                  </a:tcPr>
                </a:tc>
                <a:tc>
                  <a:txBody>
                    <a:bodyPr/>
                    <a:lstStyle/>
                    <a:p>
                      <a:pPr algn="ctr"/>
                      <a:r>
                        <a:rPr lang="en-US" sz="1400" b="0" dirty="0">
                          <a:solidFill>
                            <a:srgbClr val="000000"/>
                          </a:solidFill>
                          <a:effectLst/>
                        </a:rPr>
                        <a:t>2.34 (23)</a:t>
                      </a:r>
                      <a:endParaRPr lang="en-GB" b="0" dirty="0">
                        <a:effectLst/>
                      </a:endParaRPr>
                    </a:p>
                  </a:txBody>
                  <a:tcPr anchor="ctr">
                    <a:solidFill>
                      <a:srgbClr val="E7E9EE"/>
                    </a:solidFill>
                  </a:tcPr>
                </a:tc>
                <a:tc>
                  <a:txBody>
                    <a:bodyPr/>
                    <a:lstStyle/>
                    <a:p>
                      <a:pPr algn="ctr"/>
                      <a:r>
                        <a:rPr lang="en-US" sz="1400" b="0" dirty="0">
                          <a:effectLst/>
                        </a:rPr>
                        <a:t>&lt;0.001</a:t>
                      </a:r>
                      <a:endParaRPr lang="en-GB" b="0" dirty="0">
                        <a:effectLst/>
                      </a:endParaRPr>
                    </a:p>
                  </a:txBody>
                  <a:tcPr anchor="ctr">
                    <a:solidFill>
                      <a:srgbClr val="E7E9EE"/>
                    </a:solidFill>
                  </a:tcPr>
                </a:tc>
                <a:extLst>
                  <a:ext uri="{0D108BD9-81ED-4DB2-BD59-A6C34878D82A}">
                    <a16:rowId xmlns:a16="http://schemas.microsoft.com/office/drawing/2014/main" val="494492542"/>
                  </a:ext>
                </a:extLst>
              </a:tr>
              <a:tr h="252654">
                <a:tc vMerge="1">
                  <a:txBody>
                    <a:bodyPr/>
                    <a:lstStyle/>
                    <a:p>
                      <a:pPr algn="ctr"/>
                      <a:endParaRPr lang="en-US" sz="1400" b="1" dirty="0">
                        <a:solidFill>
                          <a:srgbClr val="000000"/>
                        </a:solidFill>
                      </a:endParaRPr>
                    </a:p>
                  </a:txBody>
                  <a:tcPr anchor="ctr">
                    <a:solidFill>
                      <a:srgbClr val="E7E9EE"/>
                    </a:solidFill>
                  </a:tcPr>
                </a:tc>
                <a:tc>
                  <a:txBody>
                    <a:bodyPr/>
                    <a:lstStyle/>
                    <a:p>
                      <a:pPr algn="ctr"/>
                      <a:r>
                        <a:rPr lang="en-US" sz="1400" b="0" dirty="0">
                          <a:solidFill>
                            <a:srgbClr val="000000"/>
                          </a:solidFill>
                          <a:effectLst/>
                        </a:rPr>
                        <a:t>24</a:t>
                      </a:r>
                      <a:endParaRPr lang="en-GB" b="0" dirty="0">
                        <a:effectLst/>
                      </a:endParaRPr>
                    </a:p>
                  </a:txBody>
                  <a:tcPr anchor="ctr">
                    <a:solidFill>
                      <a:srgbClr val="E7E9EE"/>
                    </a:solidFill>
                  </a:tcPr>
                </a:tc>
                <a:tc>
                  <a:txBody>
                    <a:bodyPr/>
                    <a:lstStyle/>
                    <a:p>
                      <a:pPr algn="ctr"/>
                      <a:r>
                        <a:rPr lang="en-US" sz="1400" b="0" dirty="0">
                          <a:solidFill>
                            <a:srgbClr val="000000"/>
                          </a:solidFill>
                          <a:effectLst/>
                        </a:rPr>
                        <a:t>0.15 (4)</a:t>
                      </a:r>
                      <a:endParaRPr lang="en-GB" b="0" dirty="0">
                        <a:effectLst/>
                      </a:endParaRPr>
                    </a:p>
                  </a:txBody>
                  <a:tcPr anchor="ctr">
                    <a:solidFill>
                      <a:srgbClr val="E7E9EE"/>
                    </a:solidFill>
                  </a:tcPr>
                </a:tc>
                <a:tc>
                  <a:txBody>
                    <a:bodyPr/>
                    <a:lstStyle/>
                    <a:p>
                      <a:pPr algn="ctr"/>
                      <a:r>
                        <a:rPr lang="en-US" sz="1400" b="0">
                          <a:solidFill>
                            <a:srgbClr val="000000"/>
                          </a:solidFill>
                          <a:effectLst/>
                        </a:rPr>
                        <a:t>2.20 (6)</a:t>
                      </a:r>
                      <a:endParaRPr lang="en-GB" b="0" dirty="0">
                        <a:effectLst/>
                      </a:endParaRPr>
                    </a:p>
                  </a:txBody>
                  <a:tcPr anchor="ctr">
                    <a:solidFill>
                      <a:srgbClr val="E7E9EE"/>
                    </a:solidFill>
                  </a:tcPr>
                </a:tc>
                <a:tc>
                  <a:txBody>
                    <a:bodyPr/>
                    <a:lstStyle/>
                    <a:p>
                      <a:pPr algn="ctr"/>
                      <a:r>
                        <a:rPr lang="en-US" sz="1400" b="0" dirty="0">
                          <a:effectLst/>
                        </a:rPr>
                        <a:t>0.012</a:t>
                      </a:r>
                      <a:endParaRPr lang="en-GB" b="0" dirty="0">
                        <a:effectLst/>
                      </a:endParaRPr>
                    </a:p>
                  </a:txBody>
                  <a:tcPr anchor="ctr">
                    <a:solidFill>
                      <a:srgbClr val="E7E9EE"/>
                    </a:solidFill>
                  </a:tcPr>
                </a:tc>
                <a:extLst>
                  <a:ext uri="{0D108BD9-81ED-4DB2-BD59-A6C34878D82A}">
                    <a16:rowId xmlns:a16="http://schemas.microsoft.com/office/drawing/2014/main" val="2334393162"/>
                  </a:ext>
                </a:extLst>
              </a:tr>
              <a:tr h="252654">
                <a:tc gridSpan="5">
                  <a:txBody>
                    <a:bodyPr/>
                    <a:lstStyle/>
                    <a:p>
                      <a:pPr algn="ctr"/>
                      <a:r>
                        <a:rPr lang="en-US" sz="1400" b="0" dirty="0">
                          <a:solidFill>
                            <a:schemeClr val="bg1"/>
                          </a:solidFill>
                          <a:effectLst/>
                        </a:rPr>
                        <a:t>Study 201 (Available subjects at Week 24), HBV DNA (+/-)</a:t>
                      </a:r>
                    </a:p>
                  </a:txBody>
                  <a:tcPr anchor="ctr">
                    <a:solidFill>
                      <a:srgbClr val="1D498B"/>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US" sz="1400" b="1" dirty="0">
                        <a:solidFill>
                          <a:schemeClr val="bg1"/>
                        </a:solidFill>
                      </a:endParaRPr>
                    </a:p>
                  </a:txBody>
                  <a:tcPr anchor="ctr">
                    <a:solidFill>
                      <a:srgbClr val="1D498B"/>
                    </a:solidFill>
                  </a:tcPr>
                </a:tc>
                <a:extLst>
                  <a:ext uri="{0D108BD9-81ED-4DB2-BD59-A6C34878D82A}">
                    <a16:rowId xmlns:a16="http://schemas.microsoft.com/office/drawing/2014/main" val="1590310247"/>
                  </a:ext>
                </a:extLst>
              </a:tr>
              <a:tr h="252654">
                <a:tc>
                  <a:txBody>
                    <a:bodyPr/>
                    <a:lstStyle/>
                    <a:p>
                      <a:pPr algn="ctr"/>
                      <a:r>
                        <a:rPr lang="en-US" sz="1400" b="0" dirty="0">
                          <a:solidFill>
                            <a:srgbClr val="000000"/>
                          </a:solidFill>
                          <a:effectLst/>
                        </a:rPr>
                        <a:t>DNA, PCR TND*</a:t>
                      </a:r>
                    </a:p>
                  </a:txBody>
                  <a:tcPr anchor="ctr">
                    <a:solidFill>
                      <a:srgbClr val="E7E9EE"/>
                    </a:solidFill>
                  </a:tcPr>
                </a:tc>
                <a:tc>
                  <a:txBody>
                    <a:bodyPr/>
                    <a:lstStyle/>
                    <a:p>
                      <a:pPr algn="ctr"/>
                      <a:r>
                        <a:rPr lang="en-US" sz="1400" b="0" dirty="0">
                          <a:solidFill>
                            <a:srgbClr val="000000"/>
                          </a:solidFill>
                          <a:effectLst/>
                        </a:rPr>
                        <a:t>24</a:t>
                      </a:r>
                    </a:p>
                  </a:txBody>
                  <a:tcPr anchor="ctr">
                    <a:solidFill>
                      <a:srgbClr val="E7E9EE"/>
                    </a:solidFill>
                  </a:tcPr>
                </a:tc>
                <a:tc>
                  <a:txBody>
                    <a:bodyPr/>
                    <a:lstStyle/>
                    <a:p>
                      <a:pPr algn="ctr"/>
                      <a:r>
                        <a:rPr lang="en-US" sz="1400" b="0" dirty="0">
                          <a:solidFill>
                            <a:srgbClr val="000000"/>
                          </a:solidFill>
                          <a:effectLst/>
                        </a:rPr>
                        <a:t>0 (4)</a:t>
                      </a:r>
                    </a:p>
                  </a:txBody>
                  <a:tcPr anchor="ctr">
                    <a:solidFill>
                      <a:srgbClr val="E7E9EE"/>
                    </a:solidFill>
                  </a:tcPr>
                </a:tc>
                <a:tc>
                  <a:txBody>
                    <a:bodyPr/>
                    <a:lstStyle/>
                    <a:p>
                      <a:pPr algn="ctr"/>
                      <a:r>
                        <a:rPr lang="en-US" sz="1400" b="0" dirty="0">
                          <a:solidFill>
                            <a:srgbClr val="000000"/>
                          </a:solidFill>
                          <a:effectLst/>
                        </a:rPr>
                        <a:t>5 (6)</a:t>
                      </a:r>
                    </a:p>
                  </a:txBody>
                  <a:tcPr anchor="ctr">
                    <a:solidFill>
                      <a:srgbClr val="E7E9EE"/>
                    </a:solidFill>
                  </a:tcPr>
                </a:tc>
                <a:tc>
                  <a:txBody>
                    <a:bodyPr/>
                    <a:lstStyle/>
                    <a:p>
                      <a:pPr algn="ctr"/>
                      <a:r>
                        <a:rPr lang="en-US" sz="1400" b="0" dirty="0">
                          <a:effectLst/>
                        </a:rPr>
                        <a:t>N/A</a:t>
                      </a:r>
                    </a:p>
                  </a:txBody>
                  <a:tcPr anchor="ctr">
                    <a:solidFill>
                      <a:srgbClr val="E7E9EE"/>
                    </a:solidFill>
                  </a:tcPr>
                </a:tc>
                <a:extLst>
                  <a:ext uri="{0D108BD9-81ED-4DB2-BD59-A6C34878D82A}">
                    <a16:rowId xmlns:a16="http://schemas.microsoft.com/office/drawing/2014/main" val="1044358252"/>
                  </a:ext>
                </a:extLst>
              </a:tr>
            </a:tbl>
          </a:graphicData>
        </a:graphic>
      </p:graphicFrame>
    </p:spTree>
    <p:extLst>
      <p:ext uri="{BB962C8B-B14F-4D97-AF65-F5344CB8AC3E}">
        <p14:creationId xmlns:p14="http://schemas.microsoft.com/office/powerpoint/2010/main" val="117165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400" dirty="0"/>
              <a:t>HDV co-infection modifies the immunoproteasome profile of HBV infected hepatocytes leading to increased CD8 T-cell recognition</a:t>
            </a:r>
            <a:endParaRPr lang="en-GB" sz="24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0"/>
            <a:ext cx="10247776" cy="378069"/>
          </a:xfrm>
        </p:spPr>
        <p:txBody>
          <a:bodyPr/>
          <a:lstStyle/>
          <a:p>
            <a:r>
              <a:rPr lang="en-GB" dirty="0"/>
              <a:t>*</a:t>
            </a:r>
            <a:r>
              <a:rPr lang="en-US" dirty="0"/>
              <a:t>Adoptive transfer of T cells engineered with TCR specific for envelope/A0201 complexes into HBV/HDV co-infected human liver chimeric mice (</a:t>
            </a:r>
            <a:r>
              <a:rPr lang="en-GB" dirty="0" err="1"/>
              <a:t>uPA</a:t>
            </a:r>
            <a:r>
              <a:rPr lang="en-GB" dirty="0"/>
              <a:t>-SCID/beige/IL2rg-/- [USG]). </a:t>
            </a:r>
            <a:br>
              <a:rPr lang="en-GB" dirty="0"/>
            </a:br>
            <a:r>
              <a:rPr lang="en-GB" dirty="0" err="1"/>
              <a:t>Tham</a:t>
            </a:r>
            <a:r>
              <a:rPr lang="en-GB" dirty="0"/>
              <a:t> CYL, et al. ILC 2019; </a:t>
            </a:r>
            <a:r>
              <a:rPr lang="en-GB" dirty="0">
                <a:solidFill>
                  <a:srgbClr val="000000"/>
                </a:solidFill>
              </a:rPr>
              <a:t>PS-079</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1" y="1173129"/>
            <a:ext cx="11472957" cy="175432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a:defRPr/>
            </a:pPr>
            <a:r>
              <a:rPr lang="en-US" dirty="0"/>
              <a:t>Immunological therapy with engineered virus-specific T cells might eradicate HBV/HDV-infected hepatocytes; impact of HDV on the T-cell recognition is unknown</a:t>
            </a:r>
          </a:p>
          <a:p>
            <a:pPr>
              <a:defRPr/>
            </a:pPr>
            <a:r>
              <a:rPr lang="en-US" b="1" dirty="0"/>
              <a:t>Aim:</a:t>
            </a:r>
            <a:r>
              <a:rPr lang="en-US" dirty="0"/>
              <a:t> To analyze how HDV modifies HBV antigen presentation to CD8 T cells and test the antiviral efficacy of engineered T cells in HBV/HDV co-infected humanized chimeric mice</a:t>
            </a: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3" y="2973492"/>
            <a:ext cx="10982307"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1" y="3015759"/>
            <a:ext cx="11342383" cy="3188565"/>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r>
              <a:rPr lang="en-US" dirty="0"/>
              <a:t>HBV CD8 T-cell </a:t>
            </a:r>
            <a:r>
              <a:rPr lang="en-US" dirty="0" err="1"/>
              <a:t>epitope:MHC</a:t>
            </a:r>
            <a:r>
              <a:rPr lang="en-US" dirty="0"/>
              <a:t> complexes were measured concomitantly with </a:t>
            </a:r>
            <a:r>
              <a:rPr lang="en-US" dirty="0" err="1"/>
              <a:t>Primeflow</a:t>
            </a:r>
            <a:r>
              <a:rPr lang="en-US" dirty="0"/>
              <a:t> HDV RNA specific probes on PHH infected with HBV alone or HBV/HDV</a:t>
            </a:r>
          </a:p>
          <a:p>
            <a:pPr lvl="1"/>
            <a:r>
              <a:rPr lang="en-US" dirty="0"/>
              <a:t>Antibodies and CD8 T cells specific for either core or envelope HLA-A0201 restricted HBV epitopes</a:t>
            </a:r>
          </a:p>
          <a:p>
            <a:endParaRPr lang="en-US" sz="300" i="1" dirty="0"/>
          </a:p>
          <a:p>
            <a:r>
              <a:rPr lang="en-US" dirty="0"/>
              <a:t>Differentially expressed genes during HDV infection characterized using </a:t>
            </a:r>
            <a:r>
              <a:rPr lang="en-US" dirty="0" err="1"/>
              <a:t>Nanostring</a:t>
            </a:r>
            <a:r>
              <a:rPr lang="en-US" dirty="0"/>
              <a:t> technology</a:t>
            </a:r>
          </a:p>
          <a:p>
            <a:r>
              <a:rPr lang="en-US" dirty="0"/>
              <a:t>In vivo adoptive T-cell transfer to HBV/HDV co-infected mice* repopulated with HLA-A02-matched PHH</a:t>
            </a:r>
          </a:p>
          <a:p>
            <a:r>
              <a:rPr lang="en-US" dirty="0"/>
              <a:t>HBV-specific TCR T cells were engineered using TCR mRNA electroporation on T cells of healthy and HDV chronically infected subjects</a:t>
            </a:r>
          </a:p>
        </p:txBody>
      </p:sp>
    </p:spTree>
    <p:extLst>
      <p:ext uri="{BB962C8B-B14F-4D97-AF65-F5344CB8AC3E}">
        <p14:creationId xmlns:p14="http://schemas.microsoft.com/office/powerpoint/2010/main" val="3292534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400" dirty="0"/>
              <a:t>HDV co-infection modifies the immunoproteasome profile of HBV infected hepatocytes leading to increased CD8 T-cell recognition</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err="1"/>
              <a:t>Tham</a:t>
            </a:r>
            <a:r>
              <a:rPr lang="en-GB" dirty="0"/>
              <a:t> CYL, et al. ILC 2019; </a:t>
            </a:r>
            <a:r>
              <a:rPr lang="en-GB" dirty="0">
                <a:solidFill>
                  <a:srgbClr val="000000"/>
                </a:solidFill>
              </a:rPr>
              <a:t>PS-079</a:t>
            </a:r>
          </a:p>
        </p:txBody>
      </p:sp>
      <p:grpSp>
        <p:nvGrpSpPr>
          <p:cNvPr id="2" name="Group 1"/>
          <p:cNvGrpSpPr/>
          <p:nvPr/>
        </p:nvGrpSpPr>
        <p:grpSpPr>
          <a:xfrm>
            <a:off x="170590" y="1191151"/>
            <a:ext cx="11871401" cy="8319861"/>
            <a:chOff x="170590" y="1230907"/>
            <a:chExt cx="11871401" cy="8319861"/>
          </a:xfrm>
        </p:grpSpPr>
        <p:grpSp>
          <p:nvGrpSpPr>
            <p:cNvPr id="319" name="Group 318"/>
            <p:cNvGrpSpPr/>
            <p:nvPr/>
          </p:nvGrpSpPr>
          <p:grpSpPr>
            <a:xfrm>
              <a:off x="6657257" y="2141746"/>
              <a:ext cx="1270254" cy="788423"/>
              <a:chOff x="6637181" y="915859"/>
              <a:chExt cx="1270254" cy="788423"/>
            </a:xfrm>
          </p:grpSpPr>
          <p:grpSp>
            <p:nvGrpSpPr>
              <p:cNvPr id="320" name="Group 242"/>
              <p:cNvGrpSpPr>
                <a:grpSpLocks/>
              </p:cNvGrpSpPr>
              <p:nvPr/>
            </p:nvGrpSpPr>
            <p:grpSpPr bwMode="auto">
              <a:xfrm>
                <a:off x="6745691" y="915859"/>
                <a:ext cx="811865" cy="368837"/>
                <a:chOff x="1508" y="2625"/>
                <a:chExt cx="809" cy="240"/>
              </a:xfrm>
            </p:grpSpPr>
            <p:grpSp>
              <p:nvGrpSpPr>
                <p:cNvPr id="322" name="Group 9"/>
                <p:cNvGrpSpPr>
                  <a:grpSpLocks/>
                </p:cNvGrpSpPr>
                <p:nvPr/>
              </p:nvGrpSpPr>
              <p:grpSpPr bwMode="auto">
                <a:xfrm>
                  <a:off x="1508" y="2625"/>
                  <a:ext cx="809" cy="240"/>
                  <a:chOff x="1604" y="3259"/>
                  <a:chExt cx="1078" cy="404"/>
                </a:xfrm>
              </p:grpSpPr>
              <p:pic>
                <p:nvPicPr>
                  <p:cNvPr id="327" name="Picture 10" descr="Mouse_white"/>
                  <p:cNvPicPr>
                    <a:picLocks noChangeAspect="1" noChangeArrowheads="1"/>
                  </p:cNvPicPr>
                  <p:nvPr/>
                </p:nvPicPr>
                <p:blipFill>
                  <a:blip r:embed="rId4" cstate="print"/>
                  <a:srcRect/>
                  <a:stretch>
                    <a:fillRect/>
                  </a:stretch>
                </p:blipFill>
                <p:spPr bwMode="auto">
                  <a:xfrm flipH="1">
                    <a:off x="1604" y="3259"/>
                    <a:ext cx="1078" cy="404"/>
                  </a:xfrm>
                  <a:prstGeom prst="rect">
                    <a:avLst/>
                  </a:prstGeom>
                  <a:noFill/>
                  <a:ln w="9525">
                    <a:noFill/>
                    <a:miter lim="800000"/>
                    <a:headEnd/>
                    <a:tailEnd/>
                  </a:ln>
                </p:spPr>
              </p:pic>
              <p:pic>
                <p:nvPicPr>
                  <p:cNvPr id="328" name="Picture 11" descr="liver"/>
                  <p:cNvPicPr>
                    <a:picLocks noChangeAspect="1" noChangeArrowheads="1"/>
                  </p:cNvPicPr>
                  <p:nvPr/>
                </p:nvPicPr>
                <p:blipFill>
                  <a:blip r:embed="rId5" cstate="print"/>
                  <a:srcRect/>
                  <a:stretch>
                    <a:fillRect/>
                  </a:stretch>
                </p:blipFill>
                <p:spPr bwMode="auto">
                  <a:xfrm>
                    <a:off x="2086" y="3349"/>
                    <a:ext cx="255" cy="210"/>
                  </a:xfrm>
                  <a:prstGeom prst="rect">
                    <a:avLst/>
                  </a:prstGeom>
                  <a:noFill/>
                  <a:ln w="9525">
                    <a:noFill/>
                    <a:miter lim="800000"/>
                    <a:headEnd/>
                    <a:tailEnd/>
                  </a:ln>
                </p:spPr>
              </p:pic>
            </p:grpSp>
            <p:sp>
              <p:nvSpPr>
                <p:cNvPr id="323" name="AutoShape 12"/>
                <p:cNvSpPr>
                  <a:spLocks noChangeArrowheads="1"/>
                </p:cNvSpPr>
                <p:nvPr/>
              </p:nvSpPr>
              <p:spPr bwMode="auto">
                <a:xfrm rot="-1365059">
                  <a:off x="1903" y="2693"/>
                  <a:ext cx="51" cy="34"/>
                </a:xfrm>
                <a:prstGeom prst="octagon">
                  <a:avLst>
                    <a:gd name="adj" fmla="val 29287"/>
                  </a:avLst>
                </a:prstGeom>
                <a:solidFill>
                  <a:srgbClr val="990000"/>
                </a:solidFill>
                <a:ln w="9525">
                  <a:noFill/>
                  <a:miter lim="800000"/>
                  <a:headEnd/>
                  <a:tailEnd/>
                </a:ln>
              </p:spPr>
              <p:txBody>
                <a:bodyPr wrap="none" anchor="ctr"/>
                <a:lstStyle/>
                <a:p>
                  <a:endParaRPr lang="en-US" sz="900"/>
                </a:p>
              </p:txBody>
            </p:sp>
            <p:sp>
              <p:nvSpPr>
                <p:cNvPr id="324" name="AutoShape 13"/>
                <p:cNvSpPr>
                  <a:spLocks noChangeArrowheads="1"/>
                </p:cNvSpPr>
                <p:nvPr/>
              </p:nvSpPr>
              <p:spPr bwMode="auto">
                <a:xfrm>
                  <a:off x="1990" y="2700"/>
                  <a:ext cx="46" cy="51"/>
                </a:xfrm>
                <a:prstGeom prst="octagon">
                  <a:avLst>
                    <a:gd name="adj" fmla="val 29287"/>
                  </a:avLst>
                </a:prstGeom>
                <a:solidFill>
                  <a:srgbClr val="990000"/>
                </a:solidFill>
                <a:ln w="9525">
                  <a:noFill/>
                  <a:miter lim="800000"/>
                  <a:headEnd/>
                  <a:tailEnd/>
                </a:ln>
              </p:spPr>
              <p:txBody>
                <a:bodyPr wrap="none" anchor="ctr"/>
                <a:lstStyle/>
                <a:p>
                  <a:endParaRPr lang="en-US" sz="900"/>
                </a:p>
              </p:txBody>
            </p:sp>
            <p:sp>
              <p:nvSpPr>
                <p:cNvPr id="325" name="AutoShape 14"/>
                <p:cNvSpPr>
                  <a:spLocks noChangeArrowheads="1"/>
                </p:cNvSpPr>
                <p:nvPr/>
              </p:nvSpPr>
              <p:spPr bwMode="auto">
                <a:xfrm>
                  <a:off x="1939" y="2720"/>
                  <a:ext cx="48" cy="37"/>
                </a:xfrm>
                <a:prstGeom prst="octagon">
                  <a:avLst>
                    <a:gd name="adj" fmla="val 29287"/>
                  </a:avLst>
                </a:prstGeom>
                <a:solidFill>
                  <a:srgbClr val="990000"/>
                </a:solidFill>
                <a:ln w="9525">
                  <a:noFill/>
                  <a:miter lim="800000"/>
                  <a:headEnd/>
                  <a:tailEnd/>
                </a:ln>
              </p:spPr>
              <p:txBody>
                <a:bodyPr wrap="none" anchor="ctr"/>
                <a:lstStyle/>
                <a:p>
                  <a:endParaRPr lang="en-US" sz="900"/>
                </a:p>
              </p:txBody>
            </p:sp>
            <p:sp>
              <p:nvSpPr>
                <p:cNvPr id="326" name="AutoShape 15"/>
                <p:cNvSpPr>
                  <a:spLocks noChangeArrowheads="1"/>
                </p:cNvSpPr>
                <p:nvPr/>
              </p:nvSpPr>
              <p:spPr bwMode="auto">
                <a:xfrm>
                  <a:off x="1888" y="2742"/>
                  <a:ext cx="35" cy="40"/>
                </a:xfrm>
                <a:prstGeom prst="octagon">
                  <a:avLst>
                    <a:gd name="adj" fmla="val 29287"/>
                  </a:avLst>
                </a:prstGeom>
                <a:solidFill>
                  <a:srgbClr val="990000"/>
                </a:solidFill>
                <a:ln w="9525">
                  <a:noFill/>
                  <a:miter lim="800000"/>
                  <a:headEnd/>
                  <a:tailEnd/>
                </a:ln>
              </p:spPr>
              <p:txBody>
                <a:bodyPr wrap="none" anchor="ctr"/>
                <a:lstStyle/>
                <a:p>
                  <a:endParaRPr lang="en-US" sz="900"/>
                </a:p>
              </p:txBody>
            </p:sp>
          </p:grpSp>
          <p:sp>
            <p:nvSpPr>
              <p:cNvPr id="321" name="TextBox 320"/>
              <p:cNvSpPr txBox="1"/>
              <p:nvPr/>
            </p:nvSpPr>
            <p:spPr>
              <a:xfrm>
                <a:off x="6637181" y="1372723"/>
                <a:ext cx="1270254" cy="331559"/>
              </a:xfrm>
              <a:prstGeom prst="rect">
                <a:avLst/>
              </a:prstGeom>
              <a:noFill/>
            </p:spPr>
            <p:txBody>
              <a:bodyPr wrap="square" rtlCol="0">
                <a:spAutoFit/>
              </a:bodyPr>
              <a:lstStyle/>
              <a:p>
                <a:pPr algn="ctr"/>
                <a:r>
                  <a:rPr lang="en-US" sz="1000" dirty="0"/>
                  <a:t>Humanized mice co-infected with HBV and HDV</a:t>
                </a:r>
              </a:p>
            </p:txBody>
          </p:sp>
        </p:grpSp>
        <p:sp>
          <p:nvSpPr>
            <p:cNvPr id="330" name="Oval 329"/>
            <p:cNvSpPr/>
            <p:nvPr/>
          </p:nvSpPr>
          <p:spPr>
            <a:xfrm>
              <a:off x="5805492" y="1312924"/>
              <a:ext cx="260252" cy="2391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b="1" dirty="0">
                  <a:solidFill>
                    <a:schemeClr val="tx1"/>
                  </a:solidFill>
                  <a:latin typeface="Gill Sans MT" panose="020B0502020104020203" pitchFamily="34" charset="0"/>
                </a:rPr>
                <a:t>3</a:t>
              </a:r>
            </a:p>
          </p:txBody>
        </p:sp>
        <p:sp>
          <p:nvSpPr>
            <p:cNvPr id="331" name="TextBox 330"/>
            <p:cNvSpPr txBox="1"/>
            <p:nvPr/>
          </p:nvSpPr>
          <p:spPr>
            <a:xfrm>
              <a:off x="6048811" y="1230907"/>
              <a:ext cx="5504847" cy="492443"/>
            </a:xfrm>
            <a:prstGeom prst="rect">
              <a:avLst/>
            </a:prstGeom>
            <a:noFill/>
          </p:spPr>
          <p:txBody>
            <a:bodyPr wrap="square" rtlCol="0">
              <a:spAutoFit/>
            </a:bodyPr>
            <a:lstStyle/>
            <a:p>
              <a:r>
                <a:rPr lang="en-SG" sz="1300" dirty="0">
                  <a:latin typeface="+mj-lt"/>
                </a:rPr>
                <a:t>Introduction of HBV Env183-specific T cells into HBV/HDV humanized mice rapidly reduces HDV and HBV </a:t>
              </a:r>
              <a:r>
                <a:rPr lang="en-SG" sz="1300" dirty="0" err="1">
                  <a:latin typeface="+mj-lt"/>
                </a:rPr>
                <a:t>viraemia</a:t>
              </a:r>
              <a:endParaRPr lang="en-SG" sz="1300" dirty="0">
                <a:latin typeface="+mj-lt"/>
              </a:endParaRPr>
            </a:p>
          </p:txBody>
        </p:sp>
        <p:sp>
          <p:nvSpPr>
            <p:cNvPr id="24" name="Content Placeholder 1">
              <a:extLst>
                <a:ext uri="{FF2B5EF4-FFF2-40B4-BE49-F238E27FC236}">
                  <a16:creationId xmlns:a16="http://schemas.microsoft.com/office/drawing/2014/main" id="{C6EDCCD2-83D9-4BD1-BA2B-31F3A862E6BD}"/>
                </a:ext>
              </a:extLst>
            </p:cNvPr>
            <p:cNvSpPr txBox="1">
              <a:spLocks/>
            </p:cNvSpPr>
            <p:nvPr/>
          </p:nvSpPr>
          <p:spPr>
            <a:xfrm>
              <a:off x="423863" y="1276971"/>
              <a:ext cx="11163288"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(Cont.)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lang="en-GB" sz="1400" dirty="0"/>
            </a:p>
          </p:txBody>
        </p:sp>
        <p:graphicFrame>
          <p:nvGraphicFramePr>
            <p:cNvPr id="25" name="Object 7"/>
            <p:cNvGraphicFramePr>
              <a:graphicFrameLocks noChangeAspect="1"/>
            </p:cNvGraphicFramePr>
            <p:nvPr>
              <p:extLst/>
            </p:nvPr>
          </p:nvGraphicFramePr>
          <p:xfrm>
            <a:off x="7846799" y="1759501"/>
            <a:ext cx="3490912" cy="2009775"/>
          </p:xfrm>
          <a:graphic>
            <a:graphicData uri="http://schemas.openxmlformats.org/presentationml/2006/ole">
              <mc:AlternateContent xmlns:mc="http://schemas.openxmlformats.org/markup-compatibility/2006">
                <mc:Choice xmlns:v="urn:schemas-microsoft-com:vml" Requires="v">
                  <p:oleObj spid="_x0000_s2120" name="Prism 6" r:id="rId6" imgW="5788821" imgH="3377164" progId="Prism6.Document">
                    <p:embed/>
                  </p:oleObj>
                </mc:Choice>
                <mc:Fallback>
                  <p:oleObj name="Prism 6" r:id="rId6" imgW="5788821" imgH="3377164" progId="Prism6.Document">
                    <p:embed/>
                    <p:pic>
                      <p:nvPicPr>
                        <p:cNvPr id="25" name="Object 7"/>
                        <p:cNvPicPr>
                          <a:picLocks noChangeAspect="1" noChangeArrowheads="1"/>
                        </p:cNvPicPr>
                        <p:nvPr/>
                      </p:nvPicPr>
                      <p:blipFill>
                        <a:blip r:embed="rId7"/>
                        <a:srcRect/>
                        <a:stretch>
                          <a:fillRect/>
                        </a:stretch>
                      </p:blipFill>
                      <p:spPr bwMode="auto">
                        <a:xfrm>
                          <a:off x="7846799" y="1759501"/>
                          <a:ext cx="3490912" cy="2009775"/>
                        </a:xfrm>
                        <a:prstGeom prst="rect">
                          <a:avLst/>
                        </a:prstGeom>
                        <a:noFill/>
                        <a:extLst/>
                      </p:spPr>
                    </p:pic>
                  </p:oleObj>
                </mc:Fallback>
              </mc:AlternateContent>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590" y="2692768"/>
              <a:ext cx="7531740" cy="6858000"/>
            </a:xfrm>
            <a:prstGeom prst="rect">
              <a:avLst/>
            </a:prstGeom>
          </p:spPr>
        </p:pic>
        <p:grpSp>
          <p:nvGrpSpPr>
            <p:cNvPr id="28" name="Group 27"/>
            <p:cNvGrpSpPr/>
            <p:nvPr/>
          </p:nvGrpSpPr>
          <p:grpSpPr>
            <a:xfrm>
              <a:off x="181571" y="3603202"/>
              <a:ext cx="3380151" cy="692497"/>
              <a:chOff x="7579273" y="2819162"/>
              <a:chExt cx="3380151" cy="692497"/>
            </a:xfrm>
          </p:grpSpPr>
          <p:sp>
            <p:nvSpPr>
              <p:cNvPr id="29" name="Oval 28"/>
              <p:cNvSpPr/>
              <p:nvPr/>
            </p:nvSpPr>
            <p:spPr>
              <a:xfrm>
                <a:off x="7579273" y="2825644"/>
                <a:ext cx="260252" cy="2391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b="1" dirty="0">
                    <a:solidFill>
                      <a:schemeClr val="tx1"/>
                    </a:solidFill>
                    <a:latin typeface="Gill Sans MT" panose="020B0502020104020203" pitchFamily="34" charset="0"/>
                  </a:rPr>
                  <a:t>1</a:t>
                </a:r>
              </a:p>
            </p:txBody>
          </p:sp>
          <p:sp>
            <p:nvSpPr>
              <p:cNvPr id="30" name="TextBox 29"/>
              <p:cNvSpPr txBox="1"/>
              <p:nvPr/>
            </p:nvSpPr>
            <p:spPr>
              <a:xfrm>
                <a:off x="7803284" y="2819162"/>
                <a:ext cx="3156140" cy="692497"/>
              </a:xfrm>
              <a:prstGeom prst="rect">
                <a:avLst/>
              </a:prstGeom>
              <a:noFill/>
            </p:spPr>
            <p:txBody>
              <a:bodyPr wrap="square" rtlCol="0">
                <a:spAutoFit/>
              </a:bodyPr>
              <a:lstStyle/>
              <a:p>
                <a:r>
                  <a:rPr lang="en-SG" sz="1300" dirty="0">
                    <a:latin typeface="+mj-lt"/>
                  </a:rPr>
                  <a:t>HBV CD8 T-cell epitopes are not inhibited by HDV infection, with Env183 epitope being significantly boosted</a:t>
                </a:r>
              </a:p>
            </p:txBody>
          </p:sp>
        </p:grpSp>
        <p:grpSp>
          <p:nvGrpSpPr>
            <p:cNvPr id="31" name="Group 30"/>
            <p:cNvGrpSpPr/>
            <p:nvPr/>
          </p:nvGrpSpPr>
          <p:grpSpPr>
            <a:xfrm>
              <a:off x="1476723" y="2222376"/>
              <a:ext cx="3264582" cy="692497"/>
              <a:chOff x="919262" y="1344779"/>
              <a:chExt cx="3264582" cy="692497"/>
            </a:xfrm>
          </p:grpSpPr>
          <p:sp>
            <p:nvSpPr>
              <p:cNvPr id="32" name="TextBox 31"/>
              <p:cNvSpPr txBox="1"/>
              <p:nvPr/>
            </p:nvSpPr>
            <p:spPr>
              <a:xfrm>
                <a:off x="1179514" y="1344779"/>
                <a:ext cx="3004330" cy="692497"/>
              </a:xfrm>
              <a:prstGeom prst="rect">
                <a:avLst/>
              </a:prstGeom>
              <a:noFill/>
            </p:spPr>
            <p:txBody>
              <a:bodyPr wrap="square" rtlCol="0">
                <a:spAutoFit/>
              </a:bodyPr>
              <a:lstStyle/>
              <a:p>
                <a:r>
                  <a:rPr lang="en-SG" sz="1300" dirty="0">
                    <a:latin typeface="+mj-lt"/>
                  </a:rPr>
                  <a:t>Enhanced HBV Env183-specific CD8 </a:t>
                </a:r>
                <a:br>
                  <a:rPr lang="en-SG" sz="1300" dirty="0">
                    <a:latin typeface="+mj-lt"/>
                  </a:rPr>
                </a:br>
                <a:r>
                  <a:rPr lang="en-SG" sz="1300" dirty="0">
                    <a:latin typeface="+mj-lt"/>
                  </a:rPr>
                  <a:t>T cell recognition and activation of HBV/HDV targets</a:t>
                </a:r>
              </a:p>
            </p:txBody>
          </p:sp>
          <p:sp>
            <p:nvSpPr>
              <p:cNvPr id="33" name="Oval 32"/>
              <p:cNvSpPr/>
              <p:nvPr/>
            </p:nvSpPr>
            <p:spPr>
              <a:xfrm>
                <a:off x="919262" y="1419572"/>
                <a:ext cx="260252" cy="23915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b="1" dirty="0">
                    <a:solidFill>
                      <a:schemeClr val="tx1"/>
                    </a:solidFill>
                    <a:latin typeface="Gill Sans MT" panose="020B0502020104020203" pitchFamily="34" charset="0"/>
                  </a:rPr>
                  <a:t>2</a:t>
                </a:r>
              </a:p>
            </p:txBody>
          </p:sp>
        </p:grpSp>
        <p:sp>
          <p:nvSpPr>
            <p:cNvPr id="26" name="Content Placeholder 1">
              <a:extLst>
                <a:ext uri="{FF2B5EF4-FFF2-40B4-BE49-F238E27FC236}">
                  <a16:creationId xmlns:a16="http://schemas.microsoft.com/office/drawing/2014/main" id="{A83F5585-62B1-4A19-B7A9-CAD01396F945}"/>
                </a:ext>
              </a:extLst>
            </p:cNvPr>
            <p:cNvSpPr txBox="1">
              <a:spLocks/>
            </p:cNvSpPr>
            <p:nvPr/>
          </p:nvSpPr>
          <p:spPr>
            <a:xfrm>
              <a:off x="7866353" y="3917336"/>
              <a:ext cx="4175638" cy="2339102"/>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b="1" dirty="0">
                  <a:solidFill>
                    <a:srgbClr val="FFFFFF"/>
                  </a:solidFill>
                  <a:highlight>
                    <a:srgbClr val="004A86"/>
                  </a:highlight>
                  <a:latin typeface="Arial" panose="020B0604020202020204" pitchFamily="34" charset="0"/>
                  <a:cs typeface="Arial" panose="020B0604020202020204" pitchFamily="34" charset="0"/>
                </a:rPr>
                <a:t>CONCLUSION</a:t>
              </a:r>
              <a:r>
                <a:rPr lang="en-US" sz="1600" b="1" dirty="0">
                  <a:solidFill>
                    <a:srgbClr val="FFFFFF"/>
                  </a:solidFill>
                  <a:highlight>
                    <a:srgbClr val="004A86"/>
                  </a:highlight>
                  <a:latin typeface="Arial" panose="020B0604020202020204" pitchFamily="34" charset="0"/>
                  <a:cs typeface="Arial" panose="020B0604020202020204" pitchFamily="34" charset="0"/>
                </a:rPr>
                <a:t> </a:t>
              </a:r>
              <a:r>
                <a:rPr lang="en-US" sz="1800" dirty="0">
                  <a:solidFill>
                    <a:prstClr val="black"/>
                  </a:solidFill>
                  <a:highlight>
                    <a:srgbClr val="FEFCFC"/>
                  </a:highlight>
                  <a:cs typeface="Arial" panose="020B0604020202020204" pitchFamily="34" charset="0"/>
                </a:rPr>
                <a:t> T</a:t>
              </a:r>
              <a:r>
                <a:rPr lang="en-US" sz="1800" dirty="0"/>
                <a:t>he ability of HDV to activate immunoproteasome activity in HBV-infected hepatocytes and boost the presentation of envelope-derived HBV epitopes support the therapeutic use of HBV envelope-specific TCR engineered T cells in HBV/HDV </a:t>
              </a:r>
              <a:br>
                <a:rPr lang="en-US" sz="1800" dirty="0"/>
              </a:br>
              <a:r>
                <a:rPr lang="en-US" sz="1800" dirty="0"/>
                <a:t>co-infection</a:t>
              </a:r>
              <a:endParaRPr lang="en-GB" sz="1400" dirty="0"/>
            </a:p>
          </p:txBody>
        </p:sp>
      </p:grpSp>
      <p:cxnSp>
        <p:nvCxnSpPr>
          <p:cNvPr id="27" name="Straight Connector 26">
            <a:extLst>
              <a:ext uri="{FF2B5EF4-FFF2-40B4-BE49-F238E27FC236}">
                <a16:creationId xmlns:a16="http://schemas.microsoft.com/office/drawing/2014/main" id="{B4C716E7-E53E-48F5-8C5C-9AD660B69899}"/>
              </a:ext>
            </a:extLst>
          </p:cNvPr>
          <p:cNvCxnSpPr>
            <a:cxnSpLocks/>
          </p:cNvCxnSpPr>
          <p:nvPr/>
        </p:nvCxnSpPr>
        <p:spPr>
          <a:xfrm flipH="1">
            <a:off x="7702330" y="3805629"/>
            <a:ext cx="4339662" cy="0"/>
          </a:xfrm>
          <a:prstGeom prst="line">
            <a:avLst/>
          </a:prstGeom>
          <a:noFill/>
          <a:ln w="9525" cap="flat" cmpd="sng" algn="ctr">
            <a:solidFill>
              <a:srgbClr val="1D498B">
                <a:shade val="95000"/>
                <a:satMod val="105000"/>
              </a:srgbClr>
            </a:solidFill>
            <a:prstDash val="solid"/>
          </a:ln>
          <a:effectLst/>
        </p:spPr>
      </p:cxnSp>
      <p:cxnSp>
        <p:nvCxnSpPr>
          <p:cNvPr id="34" name="Straight Connector 33">
            <a:extLst>
              <a:ext uri="{FF2B5EF4-FFF2-40B4-BE49-F238E27FC236}">
                <a16:creationId xmlns:a16="http://schemas.microsoft.com/office/drawing/2014/main" id="{0512DCC8-64EE-4360-B542-37E76E9D9204}"/>
              </a:ext>
            </a:extLst>
          </p:cNvPr>
          <p:cNvCxnSpPr>
            <a:cxnSpLocks/>
          </p:cNvCxnSpPr>
          <p:nvPr/>
        </p:nvCxnSpPr>
        <p:spPr>
          <a:xfrm>
            <a:off x="7715523" y="3805629"/>
            <a:ext cx="0" cy="2450809"/>
          </a:xfrm>
          <a:prstGeom prst="line">
            <a:avLst/>
          </a:prstGeom>
          <a:noFill/>
          <a:ln w="9525" cap="flat" cmpd="sng" algn="ctr">
            <a:solidFill>
              <a:srgbClr val="1D498B">
                <a:shade val="95000"/>
                <a:satMod val="105000"/>
              </a:srgbClr>
            </a:solidFill>
            <a:prstDash val="solid"/>
          </a:ln>
          <a:effectLst/>
        </p:spPr>
      </p:cxnSp>
    </p:spTree>
    <p:extLst>
      <p:ext uri="{BB962C8B-B14F-4D97-AF65-F5344CB8AC3E}">
        <p14:creationId xmlns:p14="http://schemas.microsoft.com/office/powerpoint/2010/main" val="904245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err="1"/>
              <a:t>Lenvervimab</a:t>
            </a:r>
            <a:r>
              <a:rPr lang="en-GB" sz="2400" dirty="0"/>
              <a:t>, a </a:t>
            </a:r>
            <a:r>
              <a:rPr lang="en-GB" sz="2400" dirty="0" err="1"/>
              <a:t>mAb</a:t>
            </a:r>
            <a:r>
              <a:rPr lang="en-GB" sz="2400" dirty="0"/>
              <a:t> against HBsAg, can induce sustained HBsAg loss</a:t>
            </a:r>
            <a:br>
              <a:rPr lang="en-GB" sz="2400" dirty="0"/>
            </a:br>
            <a:r>
              <a:rPr lang="en-GB" sz="2400" dirty="0"/>
              <a:t>in a chronic hepatitis B mouse model</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a:t>
            </a:r>
            <a:r>
              <a:rPr lang="en-US" dirty="0"/>
              <a:t>Acts as a template for HBV replication as </a:t>
            </a:r>
            <a:r>
              <a:rPr lang="en-US" dirty="0" err="1"/>
              <a:t>cccDNA</a:t>
            </a:r>
            <a:r>
              <a:rPr lang="en-US" dirty="0"/>
              <a:t> does in natural infection.</a:t>
            </a:r>
            <a:br>
              <a:rPr lang="en-GB" dirty="0"/>
            </a:br>
            <a:r>
              <a:rPr lang="en-GB" dirty="0"/>
              <a:t>Kim J-H, et al. ILC 2019; </a:t>
            </a:r>
            <a:r>
              <a:rPr lang="en-GB" dirty="0">
                <a:solidFill>
                  <a:srgbClr val="000000"/>
                </a:solidFill>
              </a:rPr>
              <a:t>PS-077</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2" y="1340769"/>
            <a:ext cx="4148137" cy="298543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a:defRPr/>
            </a:pPr>
            <a:r>
              <a:rPr lang="en-GB" dirty="0"/>
              <a:t>Sustained loss of HBsAg is regarded as a marker for functional cure in HBV</a:t>
            </a:r>
          </a:p>
          <a:p>
            <a:pPr>
              <a:defRPr/>
            </a:pPr>
            <a:r>
              <a:rPr lang="en-GB" dirty="0"/>
              <a:t>As HBsAg is known to suppress HBV immune responses, this study hypothesized that HBsAg removal could result in immune response restoration</a:t>
            </a:r>
            <a:endParaRPr lang="en-GB" sz="2400" dirty="0">
              <a:solidFill>
                <a:sysClr val="windowText" lastClr="000000"/>
              </a:solidFill>
            </a:endParaRP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3" y="4334327"/>
            <a:ext cx="3976682"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2" y="4374649"/>
            <a:ext cx="4148137" cy="2000548"/>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r>
              <a:rPr lang="en-GB" dirty="0"/>
              <a:t>Therapeutic potential of surrogate </a:t>
            </a:r>
            <a:r>
              <a:rPr lang="en-GB" dirty="0" err="1"/>
              <a:t>lenvervimab</a:t>
            </a:r>
            <a:r>
              <a:rPr lang="en-GB" dirty="0"/>
              <a:t> (</a:t>
            </a:r>
            <a:r>
              <a:rPr lang="en-GB" dirty="0" err="1"/>
              <a:t>sLenvervimab</a:t>
            </a:r>
            <a:r>
              <a:rPr lang="en-GB" dirty="0"/>
              <a:t>) was evaluated in an HDI-based CHB mouse model</a:t>
            </a:r>
          </a:p>
        </p:txBody>
      </p:sp>
      <p:cxnSp>
        <p:nvCxnSpPr>
          <p:cNvPr id="12" name="Straight Connector 11">
            <a:extLst>
              <a:ext uri="{FF2B5EF4-FFF2-40B4-BE49-F238E27FC236}">
                <a16:creationId xmlns:a16="http://schemas.microsoft.com/office/drawing/2014/main" id="{B7E57A59-C571-4EB5-826E-F1CFB169BF21}"/>
              </a:ext>
            </a:extLst>
          </p:cNvPr>
          <p:cNvCxnSpPr>
            <a:cxnSpLocks/>
          </p:cNvCxnSpPr>
          <p:nvPr/>
        </p:nvCxnSpPr>
        <p:spPr>
          <a:xfrm flipV="1">
            <a:off x="4588169" y="1519238"/>
            <a:ext cx="0" cy="4810125"/>
          </a:xfrm>
          <a:prstGeom prst="line">
            <a:avLst/>
          </a:prstGeom>
          <a:noFill/>
          <a:ln w="9525" cap="flat" cmpd="sng" algn="ctr">
            <a:solidFill>
              <a:srgbClr val="1D498B">
                <a:shade val="95000"/>
                <a:satMod val="105000"/>
              </a:srgbClr>
            </a:solidFill>
            <a:prstDash val="solid"/>
          </a:ln>
          <a:effectLst/>
        </p:spPr>
      </p:cxnSp>
      <p:sp>
        <p:nvSpPr>
          <p:cNvPr id="16" name="Content Placeholder 1">
            <a:extLst>
              <a:ext uri="{FF2B5EF4-FFF2-40B4-BE49-F238E27FC236}">
                <a16:creationId xmlns:a16="http://schemas.microsoft.com/office/drawing/2014/main" id="{B7C0C39A-4EF2-4CB3-80CD-398F9041BAA7}"/>
              </a:ext>
            </a:extLst>
          </p:cNvPr>
          <p:cNvSpPr txBox="1">
            <a:spLocks/>
          </p:cNvSpPr>
          <p:nvPr/>
        </p:nvSpPr>
        <p:spPr>
          <a:xfrm>
            <a:off x="4597400" y="1340769"/>
            <a:ext cx="7169150" cy="4721292"/>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lang="en-GB" sz="1400" dirty="0"/>
          </a:p>
          <a:p>
            <a:r>
              <a:rPr lang="en-GB" dirty="0"/>
              <a:t>Sustained HBsAg loss for 6 months was observed after end of </a:t>
            </a:r>
            <a:r>
              <a:rPr lang="en-GB" dirty="0" err="1"/>
              <a:t>sLenvervimab</a:t>
            </a:r>
            <a:r>
              <a:rPr lang="en-GB" dirty="0"/>
              <a:t> treatment in 5/12 mice (41.7%) </a:t>
            </a:r>
          </a:p>
          <a:p>
            <a:pPr lvl="1"/>
            <a:r>
              <a:rPr lang="en-GB" dirty="0"/>
              <a:t>HBV replication and </a:t>
            </a:r>
            <a:r>
              <a:rPr lang="en-GB" dirty="0" err="1"/>
              <a:t>HBcAg</a:t>
            </a:r>
            <a:r>
              <a:rPr lang="en-GB" dirty="0"/>
              <a:t>+ hepatocytes barely detectable </a:t>
            </a:r>
          </a:p>
          <a:p>
            <a:pPr lvl="1"/>
            <a:r>
              <a:rPr lang="en-GB" dirty="0"/>
              <a:t>&gt;1 log reduction in copy number of injected DNA </a:t>
            </a:r>
            <a:br>
              <a:rPr lang="en-GB" dirty="0"/>
            </a:br>
            <a:r>
              <a:rPr lang="en-GB" dirty="0"/>
              <a:t>(pAAV-HBV1.2*) was observed and at a level comparable to self-limited mice</a:t>
            </a:r>
          </a:p>
          <a:p>
            <a:pPr lvl="1"/>
            <a:r>
              <a:rPr lang="en-GB" dirty="0"/>
              <a:t>IHC showed lymphocyte infiltration and structural changes of hepatocytes, resembling ballooning degeneration </a:t>
            </a:r>
          </a:p>
          <a:p>
            <a:pPr lvl="2"/>
            <a:r>
              <a:rPr lang="en-GB" dirty="0"/>
              <a:t>Upregulation of inflammatory markers, such as Cox-2, interleukin-1β and prostaglandin E2</a:t>
            </a:r>
          </a:p>
          <a:p>
            <a:pPr lvl="1"/>
            <a:r>
              <a:rPr lang="en-GB" dirty="0"/>
              <a:t>Statistically meaningful mild–moderate increase in ALT </a:t>
            </a:r>
          </a:p>
          <a:p>
            <a:pPr lvl="1"/>
            <a:r>
              <a:rPr lang="en-GB" dirty="0"/>
              <a:t>Existence of protective immunity was confirmed by further challenge experiments to the HBsAg loss mice</a:t>
            </a:r>
          </a:p>
          <a:p>
            <a:pPr lvl="2"/>
            <a:r>
              <a:rPr lang="en-US" dirty="0"/>
              <a:t>60% showed immunity vs. 0% of HBsAg-persistent mice</a:t>
            </a:r>
            <a:endParaRPr lang="en-GB" dirty="0"/>
          </a:p>
        </p:txBody>
      </p:sp>
    </p:spTree>
    <p:extLst>
      <p:ext uri="{BB962C8B-B14F-4D97-AF65-F5344CB8AC3E}">
        <p14:creationId xmlns:p14="http://schemas.microsoft.com/office/powerpoint/2010/main" val="459857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err="1"/>
              <a:t>Lenvervimab</a:t>
            </a:r>
            <a:r>
              <a:rPr lang="en-GB" sz="2400" dirty="0"/>
              <a:t>, a </a:t>
            </a:r>
            <a:r>
              <a:rPr lang="en-GB" sz="2400" dirty="0" err="1"/>
              <a:t>mAb</a:t>
            </a:r>
            <a:r>
              <a:rPr lang="en-GB" sz="2400" dirty="0"/>
              <a:t> against HBsAg, can induce sustained HBsAg loss</a:t>
            </a:r>
            <a:br>
              <a:rPr lang="en-GB" sz="2400" dirty="0"/>
            </a:br>
            <a:r>
              <a:rPr lang="en-GB" sz="2400" dirty="0"/>
              <a:t>in a chronic hepatitis B mouse model</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Kim J-H, et al. ILC 2019; </a:t>
            </a:r>
            <a:r>
              <a:rPr lang="en-GB" dirty="0">
                <a:solidFill>
                  <a:srgbClr val="000000"/>
                </a:solidFill>
              </a:rPr>
              <a:t>PS-077</a:t>
            </a:r>
          </a:p>
        </p:txBody>
      </p:sp>
      <p:cxnSp>
        <p:nvCxnSpPr>
          <p:cNvPr id="15" name="Straight Connector 14">
            <a:extLst>
              <a:ext uri="{FF2B5EF4-FFF2-40B4-BE49-F238E27FC236}">
                <a16:creationId xmlns:a16="http://schemas.microsoft.com/office/drawing/2014/main" id="{8B46EBAE-8912-4635-8789-13F2E21A864F}"/>
              </a:ext>
            </a:extLst>
          </p:cNvPr>
          <p:cNvCxnSpPr>
            <a:cxnSpLocks/>
          </p:cNvCxnSpPr>
          <p:nvPr/>
        </p:nvCxnSpPr>
        <p:spPr>
          <a:xfrm flipH="1">
            <a:off x="604838" y="5653271"/>
            <a:ext cx="10982325"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423863" y="5655914"/>
            <a:ext cx="11342687" cy="1015663"/>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solidFill>
                  <a:srgbClr val="FFFFFF"/>
                </a:solidFill>
                <a:highlight>
                  <a:srgbClr val="004A86"/>
                </a:highlight>
                <a:cs typeface="Arial"/>
              </a:rPr>
              <a:t> CONCLUSIONS </a:t>
            </a:r>
            <a:r>
              <a:rPr lang="en-US" dirty="0">
                <a:solidFill>
                  <a:srgbClr val="000000"/>
                </a:solidFill>
                <a:highlight>
                  <a:srgbClr val="FEFCFC"/>
                </a:highlight>
                <a:cs typeface="Arial"/>
              </a:rPr>
              <a:t> </a:t>
            </a:r>
            <a:r>
              <a:rPr lang="en-GB"/>
              <a:t>Removal of HBsAg by Lenvervimab</a:t>
            </a:r>
            <a:r>
              <a:rPr lang="en-GB" dirty="0"/>
              <a:t> resulted in restoration of HBV immune responses. Sustained HBsAg loss was achieved by elimination of HBV+ hepatocytes. </a:t>
            </a:r>
            <a:br>
              <a:rPr lang="en-GB" dirty="0"/>
            </a:br>
            <a:r>
              <a:rPr lang="en-GB" dirty="0"/>
              <a:t>This study provides proof of concept for Ab-based therapies for CHB functional cure</a:t>
            </a:r>
          </a:p>
        </p:txBody>
      </p:sp>
      <p:sp>
        <p:nvSpPr>
          <p:cNvPr id="9" name="Content Placeholder 1">
            <a:extLst>
              <a:ext uri="{FF2B5EF4-FFF2-40B4-BE49-F238E27FC236}">
                <a16:creationId xmlns:a16="http://schemas.microsoft.com/office/drawing/2014/main" id="{0DA39AFD-2432-498C-A43F-86E36D316C19}"/>
              </a:ext>
            </a:extLst>
          </p:cNvPr>
          <p:cNvSpPr txBox="1">
            <a:spLocks/>
          </p:cNvSpPr>
          <p:nvPr/>
        </p:nvSpPr>
        <p:spPr>
          <a:xfrm>
            <a:off x="423862" y="1340769"/>
            <a:ext cx="7081838"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FIGURE ‌</a:t>
            </a:r>
            <a:endParaRPr lang="en-GB" dirty="0"/>
          </a:p>
        </p:txBody>
      </p:sp>
      <p:grpSp>
        <p:nvGrpSpPr>
          <p:cNvPr id="8" name="Group 7">
            <a:extLst>
              <a:ext uri="{FF2B5EF4-FFF2-40B4-BE49-F238E27FC236}">
                <a16:creationId xmlns:a16="http://schemas.microsoft.com/office/drawing/2014/main" id="{2178373E-048D-4AB3-8DB9-6EC11C5E260A}"/>
              </a:ext>
            </a:extLst>
          </p:cNvPr>
          <p:cNvGrpSpPr/>
          <p:nvPr/>
        </p:nvGrpSpPr>
        <p:grpSpPr>
          <a:xfrm>
            <a:off x="2037709" y="1337157"/>
            <a:ext cx="8554947" cy="4256003"/>
            <a:chOff x="2037709" y="1362557"/>
            <a:chExt cx="8554947" cy="4256003"/>
          </a:xfrm>
        </p:grpSpPr>
        <p:pic>
          <p:nvPicPr>
            <p:cNvPr id="10" name="Picture 9">
              <a:extLst>
                <a:ext uri="{FF2B5EF4-FFF2-40B4-BE49-F238E27FC236}">
                  <a16:creationId xmlns:a16="http://schemas.microsoft.com/office/drawing/2014/main" id="{E07B49F0-DE4E-45D1-AF15-0C45D5BB1B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37709" y="1362557"/>
              <a:ext cx="8116582" cy="4256003"/>
            </a:xfrm>
            <a:prstGeom prst="rect">
              <a:avLst/>
            </a:prstGeom>
            <a:noFill/>
            <a:ln>
              <a:noFill/>
            </a:ln>
            <a:effectLst/>
            <a:extLst/>
          </p:spPr>
        </p:pic>
        <p:sp>
          <p:nvSpPr>
            <p:cNvPr id="7" name="Rectangle: Rounded Corners 6">
              <a:extLst>
                <a:ext uri="{FF2B5EF4-FFF2-40B4-BE49-F238E27FC236}">
                  <a16:creationId xmlns:a16="http://schemas.microsoft.com/office/drawing/2014/main" id="{51E35FE7-C741-4F71-97BE-797FB281D5C3}"/>
                </a:ext>
              </a:extLst>
            </p:cNvPr>
            <p:cNvSpPr/>
            <p:nvPr/>
          </p:nvSpPr>
          <p:spPr>
            <a:xfrm>
              <a:off x="2503470" y="3616504"/>
              <a:ext cx="1955514" cy="472611"/>
            </a:xfrm>
            <a:prstGeom prst="roundRect">
              <a:avLst/>
            </a:prstGeom>
            <a:solidFill>
              <a:srgbClr val="8D62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Chronic hepatitis B:</a:t>
              </a:r>
              <a:br>
                <a:rPr lang="en-US" sz="1400" b="1" dirty="0">
                  <a:solidFill>
                    <a:schemeClr val="bg1"/>
                  </a:solidFill>
                </a:rPr>
              </a:br>
              <a:r>
                <a:rPr lang="en-US" sz="1400" b="1" dirty="0">
                  <a:solidFill>
                    <a:schemeClr val="bg1"/>
                  </a:solidFill>
                </a:rPr>
                <a:t>Immune balance</a:t>
              </a:r>
              <a:endParaRPr lang="en-GB" sz="1400" b="1" dirty="0">
                <a:solidFill>
                  <a:schemeClr val="bg1"/>
                </a:solidFill>
              </a:endParaRPr>
            </a:p>
          </p:txBody>
        </p:sp>
        <p:sp>
          <p:nvSpPr>
            <p:cNvPr id="14" name="Rectangle: Rounded Corners 13">
              <a:extLst>
                <a:ext uri="{FF2B5EF4-FFF2-40B4-BE49-F238E27FC236}">
                  <a16:creationId xmlns:a16="http://schemas.microsoft.com/office/drawing/2014/main" id="{1444B7F2-754F-4514-8A38-F727D6BE6161}"/>
                </a:ext>
              </a:extLst>
            </p:cNvPr>
            <p:cNvSpPr/>
            <p:nvPr/>
          </p:nvSpPr>
          <p:spPr>
            <a:xfrm>
              <a:off x="5261520" y="3647327"/>
              <a:ext cx="1777929" cy="472611"/>
            </a:xfrm>
            <a:prstGeom prst="roundRect">
              <a:avLst/>
            </a:prstGeom>
            <a:solidFill>
              <a:srgbClr val="E249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Immune response restored</a:t>
              </a:r>
              <a:endParaRPr lang="en-GB" sz="1400" b="1" dirty="0">
                <a:solidFill>
                  <a:schemeClr val="bg1"/>
                </a:solidFill>
              </a:endParaRPr>
            </a:p>
          </p:txBody>
        </p:sp>
        <p:sp>
          <p:nvSpPr>
            <p:cNvPr id="16" name="Rectangle: Rounded Corners 15">
              <a:extLst>
                <a:ext uri="{FF2B5EF4-FFF2-40B4-BE49-F238E27FC236}">
                  <a16:creationId xmlns:a16="http://schemas.microsoft.com/office/drawing/2014/main" id="{17A03D2A-5BE1-420D-801C-EF7AADA9C218}"/>
                </a:ext>
              </a:extLst>
            </p:cNvPr>
            <p:cNvSpPr/>
            <p:nvPr/>
          </p:nvSpPr>
          <p:spPr>
            <a:xfrm>
              <a:off x="8400836" y="2568541"/>
              <a:ext cx="1595919" cy="472611"/>
            </a:xfrm>
            <a:prstGeom prst="roundRect">
              <a:avLst/>
            </a:prstGeom>
            <a:solidFill>
              <a:srgbClr val="E249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Functional cure</a:t>
              </a:r>
              <a:endParaRPr lang="en-GB" sz="1400" b="1" dirty="0">
                <a:solidFill>
                  <a:schemeClr val="bg1"/>
                </a:solidFill>
              </a:endParaRPr>
            </a:p>
          </p:txBody>
        </p:sp>
        <p:sp>
          <p:nvSpPr>
            <p:cNvPr id="17" name="Rectangle: Rounded Corners 16">
              <a:extLst>
                <a:ext uri="{FF2B5EF4-FFF2-40B4-BE49-F238E27FC236}">
                  <a16:creationId xmlns:a16="http://schemas.microsoft.com/office/drawing/2014/main" id="{2019CC33-BBDB-4A10-9D50-A56949704758}"/>
                </a:ext>
              </a:extLst>
            </p:cNvPr>
            <p:cNvSpPr/>
            <p:nvPr/>
          </p:nvSpPr>
          <p:spPr>
            <a:xfrm>
              <a:off x="8164529" y="5034338"/>
              <a:ext cx="2428127" cy="472611"/>
            </a:xfrm>
            <a:prstGeom prst="roundRect">
              <a:avLst/>
            </a:prstGeom>
            <a:solidFill>
              <a:srgbClr val="8D62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Chronic hepatitis B again:</a:t>
              </a:r>
              <a:br>
                <a:rPr lang="en-US" sz="1400" b="1" dirty="0">
                  <a:solidFill>
                    <a:schemeClr val="bg1"/>
                  </a:solidFill>
                </a:rPr>
              </a:br>
              <a:r>
                <a:rPr lang="en-US" sz="1400" b="1" dirty="0">
                  <a:solidFill>
                    <a:schemeClr val="bg1"/>
                  </a:solidFill>
                </a:rPr>
                <a:t>Balance restored</a:t>
              </a:r>
              <a:endParaRPr lang="en-GB" sz="1400" b="1" dirty="0">
                <a:solidFill>
                  <a:schemeClr val="bg1"/>
                </a:solidFill>
              </a:endParaRPr>
            </a:p>
          </p:txBody>
        </p:sp>
        <p:sp>
          <p:nvSpPr>
            <p:cNvPr id="18" name="Rectangle: Rounded Corners 17">
              <a:extLst>
                <a:ext uri="{FF2B5EF4-FFF2-40B4-BE49-F238E27FC236}">
                  <a16:creationId xmlns:a16="http://schemas.microsoft.com/office/drawing/2014/main" id="{40ADC554-4C91-40DE-9BB2-562A035FB0CB}"/>
                </a:ext>
              </a:extLst>
            </p:cNvPr>
            <p:cNvSpPr/>
            <p:nvPr/>
          </p:nvSpPr>
          <p:spPr>
            <a:xfrm>
              <a:off x="4153543" y="1477019"/>
              <a:ext cx="1844032" cy="184934"/>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err="1">
                  <a:solidFill>
                    <a:schemeClr val="tx1"/>
                  </a:solidFill>
                </a:rPr>
                <a:t>Lenvervimab</a:t>
              </a:r>
              <a:r>
                <a:rPr lang="en-US" sz="1400" dirty="0">
                  <a:solidFill>
                    <a:schemeClr val="tx1"/>
                  </a:solidFill>
                </a:rPr>
                <a:t> treatment</a:t>
              </a:r>
              <a:endParaRPr lang="en-GB" sz="1400" dirty="0">
                <a:solidFill>
                  <a:schemeClr val="tx1"/>
                </a:solidFill>
              </a:endParaRPr>
            </a:p>
          </p:txBody>
        </p:sp>
        <p:sp>
          <p:nvSpPr>
            <p:cNvPr id="22" name="Rectangle: Rounded Corners 21">
              <a:extLst>
                <a:ext uri="{FF2B5EF4-FFF2-40B4-BE49-F238E27FC236}">
                  <a16:creationId xmlns:a16="http://schemas.microsoft.com/office/drawing/2014/main" id="{E285E4B4-0D20-4BB8-AB48-649E57CDAF05}"/>
                </a:ext>
              </a:extLst>
            </p:cNvPr>
            <p:cNvSpPr/>
            <p:nvPr/>
          </p:nvSpPr>
          <p:spPr>
            <a:xfrm rot="19337318">
              <a:off x="6845798" y="1825929"/>
              <a:ext cx="884377" cy="471138"/>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400" dirty="0">
                <a:solidFill>
                  <a:schemeClr val="tx1"/>
                </a:solidFill>
              </a:endParaRPr>
            </a:p>
          </p:txBody>
        </p:sp>
        <p:sp>
          <p:nvSpPr>
            <p:cNvPr id="23" name="Rectangle: Rounded Corners 22">
              <a:extLst>
                <a:ext uri="{FF2B5EF4-FFF2-40B4-BE49-F238E27FC236}">
                  <a16:creationId xmlns:a16="http://schemas.microsoft.com/office/drawing/2014/main" id="{149305FC-DCDE-4226-AD47-55B25F6A6F3A}"/>
                </a:ext>
              </a:extLst>
            </p:cNvPr>
            <p:cNvSpPr/>
            <p:nvPr/>
          </p:nvSpPr>
          <p:spPr>
            <a:xfrm rot="19430174">
              <a:off x="6688633" y="1804500"/>
              <a:ext cx="884377" cy="471138"/>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400" dirty="0">
                <a:solidFill>
                  <a:schemeClr val="tx1"/>
                </a:solidFill>
              </a:endParaRPr>
            </a:p>
          </p:txBody>
        </p:sp>
        <p:sp>
          <p:nvSpPr>
            <p:cNvPr id="21" name="Rectangle: Rounded Corners 20">
              <a:extLst>
                <a:ext uri="{FF2B5EF4-FFF2-40B4-BE49-F238E27FC236}">
                  <a16:creationId xmlns:a16="http://schemas.microsoft.com/office/drawing/2014/main" id="{CBBEE543-03DD-40BE-9D54-0D6E364ACA47}"/>
                </a:ext>
              </a:extLst>
            </p:cNvPr>
            <p:cNvSpPr/>
            <p:nvPr/>
          </p:nvSpPr>
          <p:spPr>
            <a:xfrm rot="19468249">
              <a:off x="6465586" y="1753020"/>
              <a:ext cx="1518898" cy="471138"/>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Complete removal</a:t>
              </a:r>
              <a:br>
                <a:rPr lang="en-US" sz="1400" dirty="0">
                  <a:solidFill>
                    <a:schemeClr val="tx1"/>
                  </a:solidFill>
                </a:rPr>
              </a:br>
              <a:r>
                <a:rPr lang="en-US" sz="1400" dirty="0">
                  <a:solidFill>
                    <a:schemeClr val="tx1"/>
                  </a:solidFill>
                </a:rPr>
                <a:t>of HBV+ cells</a:t>
              </a:r>
              <a:endParaRPr lang="en-GB" sz="1400" dirty="0">
                <a:solidFill>
                  <a:schemeClr val="tx1"/>
                </a:solidFill>
              </a:endParaRPr>
            </a:p>
          </p:txBody>
        </p:sp>
        <p:sp>
          <p:nvSpPr>
            <p:cNvPr id="25" name="Rectangle: Rounded Corners 24">
              <a:extLst>
                <a:ext uri="{FF2B5EF4-FFF2-40B4-BE49-F238E27FC236}">
                  <a16:creationId xmlns:a16="http://schemas.microsoft.com/office/drawing/2014/main" id="{4FC3F73E-284F-4BC8-87D3-6DB85510841C}"/>
                </a:ext>
              </a:extLst>
            </p:cNvPr>
            <p:cNvSpPr/>
            <p:nvPr/>
          </p:nvSpPr>
          <p:spPr>
            <a:xfrm rot="2247059">
              <a:off x="6992719" y="3259981"/>
              <a:ext cx="1077982" cy="471138"/>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400" dirty="0">
                <a:solidFill>
                  <a:schemeClr val="tx1"/>
                </a:solidFill>
              </a:endParaRPr>
            </a:p>
          </p:txBody>
        </p:sp>
        <p:sp>
          <p:nvSpPr>
            <p:cNvPr id="24" name="Rectangle: Rounded Corners 23">
              <a:extLst>
                <a:ext uri="{FF2B5EF4-FFF2-40B4-BE49-F238E27FC236}">
                  <a16:creationId xmlns:a16="http://schemas.microsoft.com/office/drawing/2014/main" id="{A605F52D-9854-4243-B412-34B7E96D8FDF}"/>
                </a:ext>
              </a:extLst>
            </p:cNvPr>
            <p:cNvSpPr/>
            <p:nvPr/>
          </p:nvSpPr>
          <p:spPr>
            <a:xfrm rot="2197885">
              <a:off x="6648845" y="3185360"/>
              <a:ext cx="1596696" cy="471138"/>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Incomplete removal</a:t>
              </a:r>
              <a:br>
                <a:rPr lang="en-US" sz="1400" dirty="0">
                  <a:solidFill>
                    <a:schemeClr val="tx1"/>
                  </a:solidFill>
                </a:rPr>
              </a:br>
              <a:r>
                <a:rPr lang="en-US" sz="1400" dirty="0">
                  <a:solidFill>
                    <a:schemeClr val="tx1"/>
                  </a:solidFill>
                </a:rPr>
                <a:t>of HBV+ cells</a:t>
              </a:r>
              <a:endParaRPr lang="en-GB" sz="1400" dirty="0">
                <a:solidFill>
                  <a:schemeClr val="tx1"/>
                </a:solidFill>
              </a:endParaRPr>
            </a:p>
          </p:txBody>
        </p:sp>
        <p:sp>
          <p:nvSpPr>
            <p:cNvPr id="26" name="Rectangle: Rounded Corners 25">
              <a:extLst>
                <a:ext uri="{FF2B5EF4-FFF2-40B4-BE49-F238E27FC236}">
                  <a16:creationId xmlns:a16="http://schemas.microsoft.com/office/drawing/2014/main" id="{7C116120-5187-43F6-8DB3-E00735ABAF97}"/>
                </a:ext>
              </a:extLst>
            </p:cNvPr>
            <p:cNvSpPr/>
            <p:nvPr/>
          </p:nvSpPr>
          <p:spPr>
            <a:xfrm>
              <a:off x="2351584" y="5373216"/>
              <a:ext cx="1113782" cy="184934"/>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Immune cells</a:t>
              </a:r>
              <a:endParaRPr lang="en-GB" sz="1200" dirty="0">
                <a:solidFill>
                  <a:schemeClr val="tx1"/>
                </a:solidFill>
              </a:endParaRPr>
            </a:p>
          </p:txBody>
        </p:sp>
        <p:sp>
          <p:nvSpPr>
            <p:cNvPr id="27" name="Rectangle: Rounded Corners 26">
              <a:extLst>
                <a:ext uri="{FF2B5EF4-FFF2-40B4-BE49-F238E27FC236}">
                  <a16:creationId xmlns:a16="http://schemas.microsoft.com/office/drawing/2014/main" id="{8FF8E707-8F9B-4A18-9B08-BBDC489C0607}"/>
                </a:ext>
              </a:extLst>
            </p:cNvPr>
            <p:cNvSpPr/>
            <p:nvPr/>
          </p:nvSpPr>
          <p:spPr>
            <a:xfrm>
              <a:off x="3575400" y="5373216"/>
              <a:ext cx="672750" cy="184934"/>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HBsAg</a:t>
              </a:r>
              <a:endParaRPr lang="en-GB" sz="1200" dirty="0">
                <a:solidFill>
                  <a:schemeClr val="tx1"/>
                </a:solidFill>
              </a:endParaRPr>
            </a:p>
          </p:txBody>
        </p:sp>
        <p:sp>
          <p:nvSpPr>
            <p:cNvPr id="28" name="Rectangle: Rounded Corners 27">
              <a:extLst>
                <a:ext uri="{FF2B5EF4-FFF2-40B4-BE49-F238E27FC236}">
                  <a16:creationId xmlns:a16="http://schemas.microsoft.com/office/drawing/2014/main" id="{74609EBC-7592-4788-81F8-2A94546A2F4C}"/>
                </a:ext>
              </a:extLst>
            </p:cNvPr>
            <p:cNvSpPr/>
            <p:nvPr/>
          </p:nvSpPr>
          <p:spPr>
            <a:xfrm>
              <a:off x="4213225" y="5373216"/>
              <a:ext cx="974725" cy="184934"/>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err="1">
                  <a:solidFill>
                    <a:schemeClr val="tx1"/>
                  </a:solidFill>
                </a:rPr>
                <a:t>Lenvervimab</a:t>
              </a:r>
              <a:endParaRPr lang="en-GB" sz="1200" dirty="0">
                <a:solidFill>
                  <a:schemeClr val="tx1"/>
                </a:solidFill>
              </a:endParaRPr>
            </a:p>
          </p:txBody>
        </p:sp>
      </p:grpSp>
    </p:spTree>
    <p:extLst>
      <p:ext uri="{BB962C8B-B14F-4D97-AF65-F5344CB8AC3E}">
        <p14:creationId xmlns:p14="http://schemas.microsoft.com/office/powerpoint/2010/main" val="2397068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07D37E-AD84-4D62-B1E7-063D6CF0E040}"/>
              </a:ext>
            </a:extLst>
          </p:cNvPr>
          <p:cNvSpPr>
            <a:spLocks noGrp="1"/>
          </p:cNvSpPr>
          <p:nvPr>
            <p:ph type="title"/>
          </p:nvPr>
        </p:nvSpPr>
        <p:spPr/>
        <p:txBody>
          <a:bodyPr/>
          <a:lstStyle/>
          <a:p>
            <a:r>
              <a:rPr lang="en-GB" dirty="0"/>
              <a:t>Contents</a:t>
            </a:r>
          </a:p>
        </p:txBody>
      </p:sp>
      <p:sp>
        <p:nvSpPr>
          <p:cNvPr id="6" name="Text Placeholder 5">
            <a:extLst>
              <a:ext uri="{FF2B5EF4-FFF2-40B4-BE49-F238E27FC236}">
                <a16:creationId xmlns:a16="http://schemas.microsoft.com/office/drawing/2014/main" id="{6BAF401A-216F-4956-B1D7-28A56A19DDE3}"/>
              </a:ext>
            </a:extLst>
          </p:cNvPr>
          <p:cNvSpPr>
            <a:spLocks noGrp="1"/>
          </p:cNvSpPr>
          <p:nvPr>
            <p:ph type="body" sz="quarter" idx="10"/>
          </p:nvPr>
        </p:nvSpPr>
        <p:spPr/>
        <p:txBody>
          <a:bodyPr/>
          <a:lstStyle/>
          <a:p>
            <a:endParaRPr lang="en-GB"/>
          </a:p>
        </p:txBody>
      </p:sp>
      <p:graphicFrame>
        <p:nvGraphicFramePr>
          <p:cNvPr id="7" name="Content Placeholder 10">
            <a:extLst>
              <a:ext uri="{FF2B5EF4-FFF2-40B4-BE49-F238E27FC236}">
                <a16:creationId xmlns:a16="http://schemas.microsoft.com/office/drawing/2014/main" id="{F102B586-5288-4B7C-BAF5-03FAA42D329B}"/>
              </a:ext>
            </a:extLst>
          </p:cNvPr>
          <p:cNvGraphicFramePr>
            <a:graphicFrameLocks noGrp="1"/>
          </p:cNvGraphicFramePr>
          <p:nvPr>
            <p:ph sz="half" idx="1"/>
            <p:extLst>
              <p:ext uri="{D42A27DB-BD31-4B8C-83A1-F6EECF244321}">
                <p14:modId xmlns:p14="http://schemas.microsoft.com/office/powerpoint/2010/main" val="2844506029"/>
              </p:ext>
            </p:extLst>
          </p:nvPr>
        </p:nvGraphicFramePr>
        <p:xfrm>
          <a:off x="604838" y="1898665"/>
          <a:ext cx="10982325" cy="2812051"/>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37744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j-lt"/>
                          <a:cs typeface="Arial" panose="020B0604020202020204" pitchFamily="34" charset="0"/>
                        </a:rPr>
                        <a:t>1. Viral hepatitis C: Therapy and resistance</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85750">
                <a:tc>
                  <a:txBody>
                    <a:bodyPr/>
                    <a:lstStyle/>
                    <a:p>
                      <a:pPr marL="36000" algn="l" fontAlgn="t"/>
                      <a:r>
                        <a:rPr lang="en-US" sz="1400" b="0" i="0" u="none" strike="noStrike" dirty="0">
                          <a:solidFill>
                            <a:srgbClr val="000000"/>
                          </a:solidFill>
                          <a:effectLst/>
                          <a:latin typeface="+mj-lt"/>
                        </a:rPr>
                        <a:t>GS-03</a:t>
                      </a:r>
                      <a:endParaRPr lang="en-GB" sz="1400" b="0" i="0" u="none" strike="noStrike" dirty="0">
                        <a:solidFill>
                          <a:srgbClr val="000000"/>
                        </a:solidFill>
                        <a:effectLst/>
                        <a:latin typeface="+mj-lt"/>
                      </a:endParaRP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US" sz="1400" b="0" i="0" u="none" strike="noStrike" dirty="0">
                          <a:solidFill>
                            <a:srgbClr val="000000"/>
                          </a:solidFill>
                          <a:effectLst/>
                          <a:latin typeface="+mj-lt"/>
                        </a:rPr>
                        <a:t>Global real-world evidence of sofosbuvir/</a:t>
                      </a:r>
                      <a:r>
                        <a:rPr lang="en-US" sz="1400" b="0" i="0" u="none" strike="noStrike" dirty="0" err="1">
                          <a:solidFill>
                            <a:srgbClr val="000000"/>
                          </a:solidFill>
                          <a:effectLst/>
                          <a:latin typeface="+mj-lt"/>
                        </a:rPr>
                        <a:t>velpatasvir</a:t>
                      </a:r>
                      <a:r>
                        <a:rPr lang="en-US" sz="1400" b="0" i="0" u="none" strike="noStrike" dirty="0">
                          <a:solidFill>
                            <a:srgbClr val="000000"/>
                          </a:solidFill>
                          <a:effectLst/>
                          <a:latin typeface="+mj-lt"/>
                        </a:rPr>
                        <a:t> as a simple, effective regimen for the treatment of chronic hepatitis C patients</a:t>
                      </a:r>
                      <a:endParaRPr lang="en-GB" sz="1400" b="0" i="0" u="none" strike="noStrike" dirty="0">
                        <a:solidFill>
                          <a:srgbClr val="000000"/>
                        </a:solidFill>
                        <a:effectLst/>
                        <a:latin typeface="+mj-lt"/>
                      </a:endParaRP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647569213"/>
                  </a:ext>
                </a:extLst>
              </a:tr>
              <a:tr h="300315">
                <a:tc>
                  <a:txBody>
                    <a:bodyPr/>
                    <a:lstStyle/>
                    <a:p>
                      <a:pPr marL="36000" algn="l" fontAlgn="t"/>
                      <a:r>
                        <a:rPr lang="en-US" sz="1400" b="0" i="0" u="none" strike="noStrike" dirty="0">
                          <a:solidFill>
                            <a:srgbClr val="000000"/>
                          </a:solidFill>
                          <a:effectLst/>
                          <a:latin typeface="+mj-lt"/>
                        </a:rPr>
                        <a:t>GS-07</a:t>
                      </a:r>
                      <a:endParaRPr lang="en-GB" sz="1400" b="0" i="0" u="none" strike="noStrike" dirty="0">
                        <a:solidFill>
                          <a:srgbClr val="000000"/>
                        </a:solidFill>
                        <a:effectLst/>
                        <a:latin typeface="+mj-lt"/>
                      </a:endParaRP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marR="0" lvl="0" indent="0" algn="l" defTabSz="914400" rtl="0" eaLnBrk="1" fontAlgn="t" latinLnBrk="0" hangingPunct="1">
                        <a:lnSpc>
                          <a:spcPct val="100000"/>
                        </a:lnSpc>
                        <a:spcBef>
                          <a:spcPts val="0"/>
                        </a:spcBef>
                        <a:spcAft>
                          <a:spcPts val="0"/>
                        </a:spcAft>
                        <a:buClrTx/>
                        <a:buSzTx/>
                        <a:buFontTx/>
                        <a:buNone/>
                        <a:tabLst/>
                        <a:defRPr/>
                      </a:pPr>
                      <a:r>
                        <a:rPr lang="en-GB" sz="1400" b="0" i="0" u="none" strike="noStrike" kern="1200" dirty="0" err="1">
                          <a:solidFill>
                            <a:srgbClr val="000000"/>
                          </a:solidFill>
                          <a:effectLst/>
                          <a:latin typeface="+mn-lt"/>
                          <a:ea typeface="+mn-ea"/>
                          <a:cs typeface="+mn-cs"/>
                        </a:rPr>
                        <a:t>Glecaprevir</a:t>
                      </a:r>
                      <a:r>
                        <a:rPr lang="en-GB" sz="1400" b="0" i="0" u="none" strike="noStrike" kern="1200" dirty="0">
                          <a:solidFill>
                            <a:srgbClr val="000000"/>
                          </a:solidFill>
                          <a:effectLst/>
                          <a:latin typeface="+mn-lt"/>
                          <a:ea typeface="+mn-ea"/>
                          <a:cs typeface="+mn-cs"/>
                        </a:rPr>
                        <a:t>/</a:t>
                      </a:r>
                      <a:r>
                        <a:rPr lang="en-GB" sz="1400" b="0" i="0" u="none" strike="noStrike" kern="1200" dirty="0" err="1">
                          <a:solidFill>
                            <a:srgbClr val="000000"/>
                          </a:solidFill>
                          <a:effectLst/>
                          <a:latin typeface="+mn-lt"/>
                          <a:ea typeface="+mn-ea"/>
                          <a:cs typeface="+mn-cs"/>
                        </a:rPr>
                        <a:t>pibrentasvir</a:t>
                      </a:r>
                      <a:r>
                        <a:rPr lang="en-GB" sz="1400" b="0" i="0" u="none" strike="noStrike" kern="1200" dirty="0">
                          <a:solidFill>
                            <a:srgbClr val="000000"/>
                          </a:solidFill>
                          <a:effectLst/>
                          <a:latin typeface="+mn-lt"/>
                          <a:ea typeface="+mn-ea"/>
                          <a:cs typeface="+mn-cs"/>
                        </a:rPr>
                        <a:t>: Real-world safety, effectiveness, and patient-reported outcomes in the German Hepatitis C-Registry</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822848682"/>
                  </a:ext>
                </a:extLst>
              </a:tr>
              <a:tr h="300315">
                <a:tc>
                  <a:txBody>
                    <a:bodyPr/>
                    <a:lstStyle/>
                    <a:p>
                      <a:pPr marL="36000" algn="l" fontAlgn="t"/>
                      <a:r>
                        <a:rPr lang="en-GB" sz="1400" b="0" i="0" u="none" strike="noStrike" dirty="0">
                          <a:solidFill>
                            <a:srgbClr val="000000"/>
                          </a:solidFill>
                          <a:effectLst/>
                          <a:latin typeface="+mj-lt"/>
                        </a:rPr>
                        <a:t>LB-08</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DAA effectiveness in England: high response rates in GT 3 HCV infection regardless of degree of fibrosis, but RBV improves response in cirrhosis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996977789"/>
                  </a:ext>
                </a:extLst>
              </a:tr>
              <a:tr h="485750">
                <a:tc>
                  <a:txBody>
                    <a:bodyPr/>
                    <a:lstStyle/>
                    <a:p>
                      <a:pPr marL="36000" algn="l" fontAlgn="t"/>
                      <a:r>
                        <a:rPr lang="en-GB" sz="1400" b="0" i="0" u="none" strike="noStrike" dirty="0">
                          <a:solidFill>
                            <a:srgbClr val="000000"/>
                          </a:solidFill>
                          <a:effectLst/>
                          <a:latin typeface="+mj-lt"/>
                        </a:rPr>
                        <a:t>PS-068</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The hepatitis C cascade of care and treatment outcomes among people who inject drugs in a Norwegian low-threshold setting: </a:t>
                      </a:r>
                      <a:br>
                        <a:rPr lang="en-GB" sz="1400" b="0" i="0" u="none" strike="noStrike" dirty="0">
                          <a:solidFill>
                            <a:srgbClr val="000000"/>
                          </a:solidFill>
                          <a:effectLst/>
                          <a:latin typeface="+mj-lt"/>
                        </a:rPr>
                      </a:br>
                      <a:r>
                        <a:rPr lang="en-GB" sz="1400" b="0" i="0" u="none" strike="noStrike" dirty="0">
                          <a:solidFill>
                            <a:srgbClr val="000000"/>
                          </a:solidFill>
                          <a:effectLst/>
                          <a:latin typeface="+mj-lt"/>
                        </a:rPr>
                        <a:t>A real-life experience</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94093947"/>
                  </a:ext>
                </a:extLst>
              </a:tr>
              <a:tr h="485750">
                <a:tc>
                  <a:txBody>
                    <a:bodyPr/>
                    <a:lstStyle/>
                    <a:p>
                      <a:pPr marL="36000" algn="l" fontAlgn="t"/>
                      <a:r>
                        <a:rPr lang="en-GB" sz="1400" b="0" i="0" u="none" strike="noStrike" dirty="0">
                          <a:solidFill>
                            <a:srgbClr val="000000"/>
                          </a:solidFill>
                          <a:effectLst/>
                          <a:latin typeface="+mj-lt"/>
                        </a:rPr>
                        <a:t>PS-180</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US" sz="1400" dirty="0"/>
                        <a:t>NS5A resistance profile of GT 1b virological failures that impacts outcome of re-treatment with GLE/PIB: </a:t>
                      </a:r>
                      <a:br>
                        <a:rPr lang="en-US" sz="1400" dirty="0"/>
                      </a:br>
                      <a:r>
                        <a:rPr lang="en-US" sz="1400" dirty="0"/>
                        <a:t>A nationwide real-world study</a:t>
                      </a:r>
                      <a:endParaRPr lang="en-GB" sz="1400" b="0" i="0" u="none" strike="noStrike" dirty="0">
                        <a:solidFill>
                          <a:srgbClr val="000000"/>
                        </a:solidFill>
                        <a:effectLst/>
                        <a:latin typeface="+mj-lt"/>
                      </a:endParaRP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78532081"/>
                  </a:ext>
                </a:extLst>
              </a:tr>
              <a:tr h="245556">
                <a:tc>
                  <a:txBody>
                    <a:bodyPr/>
                    <a:lstStyle/>
                    <a:p>
                      <a:pPr marL="36000" algn="l" fontAlgn="t"/>
                      <a:r>
                        <a:rPr lang="en-GB" sz="1400" b="0" i="0" u="none" strike="noStrike" dirty="0">
                          <a:solidFill>
                            <a:srgbClr val="000000"/>
                          </a:solidFill>
                          <a:effectLst/>
                          <a:latin typeface="+mj-lt"/>
                        </a:rPr>
                        <a:t>PS-181</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US" sz="1400" dirty="0"/>
                        <a:t>Unacceptably low SVR rates in African patients with unusual HCV sub-genotypes: Implications for global elimination</a:t>
                      </a:r>
                      <a:endParaRPr lang="en-GB" sz="1400" b="0" i="0" u="none" strike="noStrike" dirty="0">
                        <a:solidFill>
                          <a:srgbClr val="000000"/>
                        </a:solidFill>
                        <a:effectLst/>
                        <a:latin typeface="+mj-lt"/>
                      </a:endParaRP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89731345"/>
                  </a:ext>
                </a:extLst>
              </a:tr>
            </a:tbl>
          </a:graphicData>
        </a:graphic>
      </p:graphicFrame>
      <p:sp>
        <p:nvSpPr>
          <p:cNvPr id="5" name="TextBox 8">
            <a:hlinkClick r:id="rId3" action="ppaction://hlinksldjump"/>
            <a:extLst>
              <a:ext uri="{FF2B5EF4-FFF2-40B4-BE49-F238E27FC236}">
                <a16:creationId xmlns:a16="http://schemas.microsoft.com/office/drawing/2014/main" id="{554D135F-529B-49A9-AB9A-12772AF122F2}"/>
              </a:ext>
            </a:extLst>
          </p:cNvPr>
          <p:cNvSpPr txBox="1">
            <a:spLocks/>
          </p:cNvSpPr>
          <p:nvPr/>
        </p:nvSpPr>
        <p:spPr>
          <a:xfrm>
            <a:off x="4241319" y="4517790"/>
            <a:ext cx="3709361" cy="574528"/>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spTree>
    <p:extLst>
      <p:ext uri="{BB962C8B-B14F-4D97-AF65-F5344CB8AC3E}">
        <p14:creationId xmlns:p14="http://schemas.microsoft.com/office/powerpoint/2010/main" val="3687966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p:txBody>
          <a:bodyPr>
            <a:normAutofit fontScale="90000"/>
          </a:bodyPr>
          <a:lstStyle/>
          <a:p>
            <a:r>
              <a:rPr lang="en-US"/>
              <a:t>Short-term RNA interference therapy in chronic hepatitis B using </a:t>
            </a:r>
            <a:br>
              <a:rPr lang="en-US"/>
            </a:br>
            <a:r>
              <a:rPr lang="en-US"/>
              <a:t>JNJ-3989 brings majority of patients to HBsAg &lt;100 IU/ml threshold</a:t>
            </a:r>
            <a:endParaRPr lang="en-US" dirty="0"/>
          </a:p>
        </p:txBody>
      </p:sp>
      <p:sp>
        <p:nvSpPr>
          <p:cNvPr id="11" name="Text Placeholder 10">
            <a:extLst>
              <a:ext uri="{FF2B5EF4-FFF2-40B4-BE49-F238E27FC236}">
                <a16:creationId xmlns:a16="http://schemas.microsoft.com/office/drawing/2014/main" id="{E9356B22-1F36-4FF2-B7DB-44C207603D3B}"/>
              </a:ext>
            </a:extLst>
          </p:cNvPr>
          <p:cNvSpPr>
            <a:spLocks noGrp="1"/>
          </p:cNvSpPr>
          <p:nvPr>
            <p:ph type="body" sz="quarter" idx="10"/>
          </p:nvPr>
        </p:nvSpPr>
        <p:spPr/>
        <p:txBody>
          <a:bodyPr/>
          <a:lstStyle/>
          <a:p>
            <a:r>
              <a:rPr lang="nb-NO"/>
              <a:t>1. Jeng WJ, et al. Hepatology 2018;68:425-34.</a:t>
            </a:r>
            <a:br>
              <a:rPr lang="nb-NO"/>
            </a:br>
            <a:r>
              <a:rPr lang="da-DK"/>
              <a:t>Yuen MF, et al. ILC 2019; PS-080</a:t>
            </a:r>
            <a:endParaRPr lang="da-DK" dirty="0"/>
          </a:p>
        </p:txBody>
      </p:sp>
      <p:sp>
        <p:nvSpPr>
          <p:cNvPr id="6" name="object 6"/>
          <p:cNvSpPr txBox="1"/>
          <p:nvPr/>
        </p:nvSpPr>
        <p:spPr>
          <a:xfrm>
            <a:off x="6747858" y="1359890"/>
            <a:ext cx="4787089" cy="4051109"/>
          </a:xfrm>
          <a:prstGeom prst="rect">
            <a:avLst/>
          </a:prstGeom>
        </p:spPr>
        <p:txBody>
          <a:bodyPr vert="horz" wrap="square" lIns="0" tIns="80010" rIns="0" bIns="0" rtlCol="0">
            <a:spAutoFit/>
          </a:bodyPr>
          <a:lstStyle/>
          <a:p>
            <a:pPr marL="12700">
              <a:spcBef>
                <a:spcPts val="600"/>
              </a:spcBef>
              <a:buClr>
                <a:srgbClr val="004A86"/>
              </a:buClr>
              <a:tabLst>
                <a:tab pos="297815" algn="l"/>
                <a:tab pos="298450" algn="l"/>
              </a:tabLst>
            </a:pPr>
            <a:r>
              <a:rPr lang="en-US" sz="2000" b="1" spc="-5" dirty="0">
                <a:solidFill>
                  <a:schemeClr val="bg1"/>
                </a:solidFill>
                <a:highlight>
                  <a:srgbClr val="004A86"/>
                </a:highlight>
                <a:latin typeface="Arial"/>
                <a:cs typeface="Arial"/>
              </a:rPr>
              <a:t>RESULTS</a:t>
            </a:r>
          </a:p>
          <a:p>
            <a:pPr marL="298450" indent="-285750">
              <a:spcBef>
                <a:spcPts val="600"/>
              </a:spcBef>
              <a:buClr>
                <a:srgbClr val="004A86"/>
              </a:buClr>
              <a:buChar char="•"/>
              <a:tabLst>
                <a:tab pos="297815" algn="l"/>
                <a:tab pos="298450" algn="l"/>
              </a:tabLst>
            </a:pPr>
            <a:r>
              <a:rPr lang="en-US" sz="2000" spc="-5" dirty="0">
                <a:latin typeface="Arial"/>
                <a:cs typeface="Arial"/>
              </a:rPr>
              <a:t>JNJ-3989 was well tolerated</a:t>
            </a:r>
          </a:p>
          <a:p>
            <a:pPr marL="298450" indent="-285750">
              <a:spcBef>
                <a:spcPts val="600"/>
              </a:spcBef>
              <a:buClr>
                <a:srgbClr val="004A86"/>
              </a:buClr>
              <a:buChar char="•"/>
              <a:tabLst>
                <a:tab pos="297815" algn="l"/>
                <a:tab pos="298450" algn="l"/>
              </a:tabLst>
            </a:pPr>
            <a:r>
              <a:rPr lang="en-US" sz="2000" spc="-5" dirty="0">
                <a:latin typeface="Arial"/>
                <a:cs typeface="Arial"/>
              </a:rPr>
              <a:t>JNJ-3989 reduced viral products in </a:t>
            </a:r>
            <a:r>
              <a:rPr lang="en-US" sz="2000" spc="-5" dirty="0" err="1">
                <a:latin typeface="Arial"/>
                <a:cs typeface="Arial"/>
              </a:rPr>
              <a:t>HBeAg</a:t>
            </a:r>
            <a:r>
              <a:rPr lang="en-US" sz="2000" spc="-5" dirty="0">
                <a:latin typeface="Arial"/>
                <a:cs typeface="Arial"/>
              </a:rPr>
              <a:t>+ and </a:t>
            </a:r>
            <a:r>
              <a:rPr lang="en-US" sz="2000" spc="-5" dirty="0" err="1">
                <a:cs typeface="Arial"/>
              </a:rPr>
              <a:t>HBeAg</a:t>
            </a:r>
            <a:r>
              <a:rPr lang="en-US" sz="2000" spc="-5" dirty="0">
                <a:cs typeface="Arial"/>
              </a:rPr>
              <a:t>-</a:t>
            </a:r>
            <a:r>
              <a:rPr lang="en-US" sz="2000" spc="-5" dirty="0">
                <a:latin typeface="Arial"/>
                <a:cs typeface="Arial"/>
              </a:rPr>
              <a:t>, NUC experienced or naïve patients</a:t>
            </a:r>
            <a:endParaRPr sz="2000" dirty="0">
              <a:latin typeface="Arial"/>
              <a:cs typeface="Arial"/>
            </a:endParaRPr>
          </a:p>
          <a:p>
            <a:pPr marL="298450" indent="-285750">
              <a:spcBef>
                <a:spcPts val="600"/>
              </a:spcBef>
              <a:buClr>
                <a:srgbClr val="004A86"/>
              </a:buClr>
              <a:buChar char="•"/>
              <a:tabLst>
                <a:tab pos="297815" algn="l"/>
                <a:tab pos="298450" algn="l"/>
              </a:tabLst>
            </a:pPr>
            <a:r>
              <a:rPr lang="en-US" sz="2000" spc="-5" dirty="0">
                <a:latin typeface="Arial"/>
                <a:cs typeface="Arial"/>
              </a:rPr>
              <a:t>HBsAg was reduced as follows:</a:t>
            </a:r>
          </a:p>
          <a:p>
            <a:pPr marL="755650" lvl="1" indent="-285750">
              <a:spcBef>
                <a:spcPts val="600"/>
              </a:spcBef>
              <a:buClr>
                <a:srgbClr val="004A86"/>
              </a:buClr>
              <a:buFont typeface="Symbol" panose="05050102010706020507" pitchFamily="18" charset="2"/>
              <a:buChar char="-"/>
              <a:tabLst>
                <a:tab pos="297815" algn="l"/>
                <a:tab pos="298450" algn="l"/>
              </a:tabLst>
            </a:pPr>
            <a:r>
              <a:rPr lang="en-US" dirty="0">
                <a:latin typeface="Arial"/>
                <a:cs typeface="Arial"/>
              </a:rPr>
              <a:t>To &lt;100 IU/mL in 88%</a:t>
            </a:r>
          </a:p>
          <a:p>
            <a:pPr marL="755650" lvl="1" indent="-285750">
              <a:spcBef>
                <a:spcPts val="600"/>
              </a:spcBef>
              <a:buClr>
                <a:srgbClr val="004A86"/>
              </a:buClr>
              <a:buFont typeface="Symbol" panose="05050102010706020507" pitchFamily="18" charset="2"/>
              <a:buChar char="-"/>
              <a:tabLst>
                <a:tab pos="297815" algn="l"/>
                <a:tab pos="298450" algn="l"/>
              </a:tabLst>
            </a:pPr>
            <a:r>
              <a:rPr lang="en-US" spc="-25" dirty="0">
                <a:latin typeface="Arial"/>
                <a:cs typeface="Arial"/>
              </a:rPr>
              <a:t>By ≥</a:t>
            </a:r>
            <a:r>
              <a:rPr lang="en-US" dirty="0">
                <a:latin typeface="Arial"/>
                <a:cs typeface="Arial"/>
              </a:rPr>
              <a:t>1 Log</a:t>
            </a:r>
            <a:r>
              <a:rPr lang="en-US" baseline="-25000" dirty="0">
                <a:latin typeface="Arial"/>
                <a:cs typeface="Arial"/>
              </a:rPr>
              <a:t>10</a:t>
            </a:r>
            <a:r>
              <a:rPr lang="en-US" dirty="0">
                <a:latin typeface="Arial"/>
                <a:cs typeface="Arial"/>
              </a:rPr>
              <a:t> IU/mL in 100%</a:t>
            </a:r>
          </a:p>
          <a:p>
            <a:pPr marL="755650" lvl="1" indent="-285750">
              <a:spcBef>
                <a:spcPts val="600"/>
              </a:spcBef>
              <a:buClr>
                <a:srgbClr val="004A86"/>
              </a:buClr>
              <a:buFont typeface="Symbol" panose="05050102010706020507" pitchFamily="18" charset="2"/>
              <a:buChar char="-"/>
              <a:tabLst>
                <a:tab pos="297815" algn="l"/>
                <a:tab pos="298450" algn="l"/>
              </a:tabLst>
            </a:pPr>
            <a:r>
              <a:rPr lang="en-US" dirty="0">
                <a:latin typeface="Arial"/>
                <a:cs typeface="Arial"/>
              </a:rPr>
              <a:t>Both thresholds have been associated with increased probability of HBsAg clearance when stopping NUC treatment</a:t>
            </a:r>
            <a:r>
              <a:rPr lang="en-US" baseline="30000" dirty="0">
                <a:latin typeface="Arial"/>
                <a:cs typeface="Arial"/>
              </a:rPr>
              <a:t>1</a:t>
            </a:r>
            <a:r>
              <a:rPr lang="en-US" dirty="0">
                <a:latin typeface="Arial"/>
                <a:cs typeface="Arial"/>
              </a:rPr>
              <a:t> </a:t>
            </a:r>
          </a:p>
        </p:txBody>
      </p:sp>
      <p:sp>
        <p:nvSpPr>
          <p:cNvPr id="7" name="object 7"/>
          <p:cNvSpPr/>
          <p:nvPr/>
        </p:nvSpPr>
        <p:spPr>
          <a:xfrm flipH="1">
            <a:off x="6567295" y="1463040"/>
            <a:ext cx="45719" cy="4903851"/>
          </a:xfrm>
          <a:custGeom>
            <a:avLst/>
            <a:gdLst/>
            <a:ahLst/>
            <a:cxnLst/>
            <a:rect l="l" t="t" r="r" b="b"/>
            <a:pathLst>
              <a:path h="4724400">
                <a:moveTo>
                  <a:pt x="0" y="0"/>
                </a:moveTo>
                <a:lnTo>
                  <a:pt x="0" y="4724082"/>
                </a:lnTo>
              </a:path>
            </a:pathLst>
          </a:custGeom>
          <a:ln w="9906">
            <a:solidFill>
              <a:srgbClr val="184689"/>
            </a:solidFill>
          </a:ln>
        </p:spPr>
        <p:txBody>
          <a:bodyPr wrap="square" lIns="0" tIns="0" rIns="0" bIns="0" rtlCol="0"/>
          <a:lstStyle/>
          <a:p>
            <a:endParaRPr/>
          </a:p>
        </p:txBody>
      </p:sp>
      <p:sp>
        <p:nvSpPr>
          <p:cNvPr id="8" name="object 8"/>
          <p:cNvSpPr/>
          <p:nvPr/>
        </p:nvSpPr>
        <p:spPr>
          <a:xfrm flipV="1">
            <a:off x="678577" y="2357336"/>
            <a:ext cx="5934437" cy="376991"/>
          </a:xfrm>
          <a:custGeom>
            <a:avLst/>
            <a:gdLst/>
            <a:ahLst/>
            <a:cxnLst/>
            <a:rect l="l" t="t" r="r" b="b"/>
            <a:pathLst>
              <a:path w="5535930">
                <a:moveTo>
                  <a:pt x="5535549" y="0"/>
                </a:moveTo>
                <a:lnTo>
                  <a:pt x="0" y="0"/>
                </a:lnTo>
              </a:path>
            </a:pathLst>
          </a:custGeom>
          <a:ln w="9906">
            <a:solidFill>
              <a:srgbClr val="184689"/>
            </a:solidFill>
          </a:ln>
        </p:spPr>
        <p:txBody>
          <a:bodyPr wrap="square" lIns="0" tIns="0" rIns="0" bIns="0" rtlCol="0"/>
          <a:lstStyle/>
          <a:p>
            <a:endParaRPr/>
          </a:p>
        </p:txBody>
      </p:sp>
      <p:sp>
        <p:nvSpPr>
          <p:cNvPr id="9" name="object 9"/>
          <p:cNvSpPr/>
          <p:nvPr/>
        </p:nvSpPr>
        <p:spPr>
          <a:xfrm>
            <a:off x="783894" y="3869690"/>
            <a:ext cx="560070" cy="312420"/>
          </a:xfrm>
          <a:custGeom>
            <a:avLst/>
            <a:gdLst/>
            <a:ahLst/>
            <a:cxnLst/>
            <a:rect l="l" t="t" r="r" b="b"/>
            <a:pathLst>
              <a:path w="560069" h="312420">
                <a:moveTo>
                  <a:pt x="0" y="312419"/>
                </a:moveTo>
                <a:lnTo>
                  <a:pt x="560070" y="312419"/>
                </a:lnTo>
                <a:lnTo>
                  <a:pt x="560070" y="0"/>
                </a:lnTo>
                <a:lnTo>
                  <a:pt x="0" y="0"/>
                </a:lnTo>
                <a:lnTo>
                  <a:pt x="0" y="312419"/>
                </a:lnTo>
                <a:close/>
              </a:path>
            </a:pathLst>
          </a:custGeom>
          <a:solidFill>
            <a:srgbClr val="FDFBFB"/>
          </a:solidFill>
        </p:spPr>
        <p:txBody>
          <a:bodyPr wrap="square" lIns="0" tIns="0" rIns="0" bIns="0" rtlCol="0"/>
          <a:lstStyle/>
          <a:p>
            <a:endParaRPr/>
          </a:p>
        </p:txBody>
      </p:sp>
      <p:sp>
        <p:nvSpPr>
          <p:cNvPr id="10" name="object 10"/>
          <p:cNvSpPr/>
          <p:nvPr/>
        </p:nvSpPr>
        <p:spPr>
          <a:xfrm>
            <a:off x="1343913" y="3869690"/>
            <a:ext cx="93345" cy="312420"/>
          </a:xfrm>
          <a:custGeom>
            <a:avLst/>
            <a:gdLst/>
            <a:ahLst/>
            <a:cxnLst/>
            <a:rect l="l" t="t" r="r" b="b"/>
            <a:pathLst>
              <a:path w="93344" h="312420">
                <a:moveTo>
                  <a:pt x="0" y="312419"/>
                </a:moveTo>
                <a:lnTo>
                  <a:pt x="92963" y="312419"/>
                </a:lnTo>
                <a:lnTo>
                  <a:pt x="92963" y="0"/>
                </a:lnTo>
                <a:lnTo>
                  <a:pt x="0" y="0"/>
                </a:lnTo>
                <a:lnTo>
                  <a:pt x="0" y="312419"/>
                </a:lnTo>
                <a:close/>
              </a:path>
            </a:pathLst>
          </a:custGeom>
          <a:solidFill>
            <a:srgbClr val="FDFBFB"/>
          </a:solidFill>
        </p:spPr>
        <p:txBody>
          <a:bodyPr wrap="square" lIns="0" tIns="0" rIns="0" bIns="0" rtlCol="0"/>
          <a:lstStyle/>
          <a:p>
            <a:endParaRPr/>
          </a:p>
        </p:txBody>
      </p:sp>
      <p:sp>
        <p:nvSpPr>
          <p:cNvPr id="12" name="object 12"/>
          <p:cNvSpPr/>
          <p:nvPr/>
        </p:nvSpPr>
        <p:spPr>
          <a:xfrm>
            <a:off x="1921510" y="3869690"/>
            <a:ext cx="0" cy="312420"/>
          </a:xfrm>
          <a:custGeom>
            <a:avLst/>
            <a:gdLst/>
            <a:ahLst/>
            <a:cxnLst/>
            <a:rect l="l" t="t" r="r" b="b"/>
            <a:pathLst>
              <a:path h="312420">
                <a:moveTo>
                  <a:pt x="0" y="0"/>
                </a:moveTo>
                <a:lnTo>
                  <a:pt x="0" y="312419"/>
                </a:lnTo>
              </a:path>
            </a:pathLst>
          </a:custGeom>
          <a:ln w="77724">
            <a:solidFill>
              <a:srgbClr val="FDFBFB"/>
            </a:solidFill>
          </a:ln>
        </p:spPr>
        <p:txBody>
          <a:bodyPr wrap="square" lIns="0" tIns="0" rIns="0" bIns="0" rtlCol="0"/>
          <a:lstStyle/>
          <a:p>
            <a:endParaRPr/>
          </a:p>
        </p:txBody>
      </p:sp>
      <p:sp>
        <p:nvSpPr>
          <p:cNvPr id="14" name="object 14"/>
          <p:cNvSpPr/>
          <p:nvPr/>
        </p:nvSpPr>
        <p:spPr>
          <a:xfrm>
            <a:off x="4897120" y="3869690"/>
            <a:ext cx="684530" cy="312420"/>
          </a:xfrm>
          <a:custGeom>
            <a:avLst/>
            <a:gdLst/>
            <a:ahLst/>
            <a:cxnLst/>
            <a:rect l="l" t="t" r="r" b="b"/>
            <a:pathLst>
              <a:path w="684529" h="312420">
                <a:moveTo>
                  <a:pt x="0" y="312419"/>
                </a:moveTo>
                <a:lnTo>
                  <a:pt x="684276" y="312419"/>
                </a:lnTo>
                <a:lnTo>
                  <a:pt x="684276" y="0"/>
                </a:lnTo>
                <a:lnTo>
                  <a:pt x="0" y="0"/>
                </a:lnTo>
                <a:lnTo>
                  <a:pt x="0" y="312419"/>
                </a:lnTo>
                <a:close/>
              </a:path>
            </a:pathLst>
          </a:custGeom>
          <a:solidFill>
            <a:srgbClr val="FDFBFB"/>
          </a:solidFill>
        </p:spPr>
        <p:txBody>
          <a:bodyPr wrap="square" lIns="0" tIns="0" rIns="0" bIns="0" rtlCol="0"/>
          <a:lstStyle/>
          <a:p>
            <a:endParaRPr/>
          </a:p>
        </p:txBody>
      </p:sp>
      <p:sp>
        <p:nvSpPr>
          <p:cNvPr id="24" name="object 17">
            <a:extLst>
              <a:ext uri="{FF2B5EF4-FFF2-40B4-BE49-F238E27FC236}">
                <a16:creationId xmlns:a16="http://schemas.microsoft.com/office/drawing/2014/main" id="{965E4DDF-40C4-45A2-9133-510CBE63C8D9}"/>
              </a:ext>
            </a:extLst>
          </p:cNvPr>
          <p:cNvSpPr txBox="1"/>
          <p:nvPr/>
        </p:nvSpPr>
        <p:spPr>
          <a:xfrm>
            <a:off x="604837" y="2939820"/>
            <a:ext cx="5578805" cy="2705869"/>
          </a:xfrm>
          <a:prstGeom prst="rect">
            <a:avLst/>
          </a:prstGeom>
        </p:spPr>
        <p:txBody>
          <a:bodyPr vert="horz" wrap="square" lIns="0" tIns="12700" rIns="0" bIns="0" rtlCol="0">
            <a:spAutoFit/>
          </a:bodyPr>
          <a:lstStyle/>
          <a:p>
            <a:pPr marL="12700" marR="5080">
              <a:spcBef>
                <a:spcPts val="600"/>
              </a:spcBef>
              <a:buClr>
                <a:srgbClr val="004A86"/>
              </a:buClr>
              <a:tabLst>
                <a:tab pos="278765" algn="l"/>
                <a:tab pos="279400" algn="l"/>
                <a:tab pos="1414145" algn="l"/>
              </a:tabLst>
            </a:pPr>
            <a:r>
              <a:rPr lang="en-US" sz="2000" b="1" spc="-25" dirty="0">
                <a:solidFill>
                  <a:schemeClr val="bg1"/>
                </a:solidFill>
                <a:highlight>
                  <a:srgbClr val="004A86"/>
                </a:highlight>
                <a:latin typeface="Arial"/>
                <a:cs typeface="Arial"/>
              </a:rPr>
              <a:t>METHODS</a:t>
            </a:r>
          </a:p>
          <a:p>
            <a:pPr marL="279400" marR="5080" indent="-266700">
              <a:spcBef>
                <a:spcPts val="600"/>
              </a:spcBef>
              <a:buClr>
                <a:srgbClr val="004A86"/>
              </a:buClr>
              <a:buChar char="•"/>
              <a:tabLst>
                <a:tab pos="278765" algn="l"/>
                <a:tab pos="279400" algn="l"/>
                <a:tab pos="1414145" algn="l"/>
              </a:tabLst>
            </a:pPr>
            <a:r>
              <a:rPr lang="en-US" sz="2000" spc="-25" dirty="0">
                <a:latin typeface="Arial"/>
                <a:cs typeface="Arial"/>
              </a:rPr>
              <a:t>Patients with chronic HBV received 3 SC doses of JNJ-3989 weekly to monthly together with ETV or TDF</a:t>
            </a:r>
          </a:p>
          <a:p>
            <a:pPr marL="279400" marR="5080" indent="-266700">
              <a:spcBef>
                <a:spcPts val="600"/>
              </a:spcBef>
              <a:buClr>
                <a:srgbClr val="004A86"/>
              </a:buClr>
              <a:buFontTx/>
              <a:buChar char="•"/>
              <a:tabLst>
                <a:tab pos="278765" algn="l"/>
                <a:tab pos="279400" algn="l"/>
                <a:tab pos="1414145" algn="l"/>
              </a:tabLst>
            </a:pPr>
            <a:r>
              <a:rPr lang="en-US" sz="2000" spc="-25" dirty="0">
                <a:cs typeface="Arial"/>
              </a:rPr>
              <a:t>HBsAg levels were assessed in patients that had ≥24 weeks of HBsAg data (n=40)</a:t>
            </a:r>
            <a:endParaRPr lang="en-US" sz="2000" dirty="0">
              <a:cs typeface="Arial"/>
            </a:endParaRPr>
          </a:p>
          <a:p>
            <a:pPr marL="279400" marR="5080" indent="-266700">
              <a:spcBef>
                <a:spcPts val="600"/>
              </a:spcBef>
              <a:buClr>
                <a:srgbClr val="004A86"/>
              </a:buClr>
              <a:buFontTx/>
              <a:buChar char="•"/>
              <a:tabLst>
                <a:tab pos="278765" algn="l"/>
                <a:tab pos="279400" algn="l"/>
                <a:tab pos="1414145" algn="l"/>
              </a:tabLst>
            </a:pPr>
            <a:r>
              <a:rPr lang="en-US" sz="2000" spc="-25" dirty="0">
                <a:cs typeface="Arial"/>
              </a:rPr>
              <a:t>Safety and tolerability were assessed in all patients in these cohorts (n=56)</a:t>
            </a:r>
            <a:endParaRPr lang="en-US" sz="2000" dirty="0">
              <a:cs typeface="Arial"/>
            </a:endParaRPr>
          </a:p>
        </p:txBody>
      </p:sp>
      <p:sp>
        <p:nvSpPr>
          <p:cNvPr id="20" name="object 17">
            <a:extLst>
              <a:ext uri="{FF2B5EF4-FFF2-40B4-BE49-F238E27FC236}">
                <a16:creationId xmlns:a16="http://schemas.microsoft.com/office/drawing/2014/main" id="{708D5689-D51B-42EF-8E41-B8B1A8C3BD76}"/>
              </a:ext>
            </a:extLst>
          </p:cNvPr>
          <p:cNvSpPr txBox="1"/>
          <p:nvPr/>
        </p:nvSpPr>
        <p:spPr>
          <a:xfrm>
            <a:off x="604838" y="1359890"/>
            <a:ext cx="5578805" cy="1320874"/>
          </a:xfrm>
          <a:prstGeom prst="rect">
            <a:avLst/>
          </a:prstGeom>
        </p:spPr>
        <p:txBody>
          <a:bodyPr vert="horz" wrap="square" lIns="0" tIns="12700" rIns="0" bIns="0" rtlCol="0">
            <a:spAutoFit/>
          </a:bodyPr>
          <a:lstStyle/>
          <a:p>
            <a:pPr marL="12700" marR="5080">
              <a:spcBef>
                <a:spcPts val="600"/>
              </a:spcBef>
              <a:buClr>
                <a:srgbClr val="004A86"/>
              </a:buClr>
              <a:tabLst>
                <a:tab pos="278765" algn="l"/>
                <a:tab pos="279400" algn="l"/>
                <a:tab pos="1414145" algn="l"/>
              </a:tabLst>
            </a:pPr>
            <a:r>
              <a:rPr lang="en-US" sz="2000" b="1" spc="-25" dirty="0">
                <a:solidFill>
                  <a:schemeClr val="bg1"/>
                </a:solidFill>
                <a:highlight>
                  <a:srgbClr val="004A86"/>
                </a:highlight>
                <a:cs typeface="Arial"/>
              </a:rPr>
              <a:t>AIMS</a:t>
            </a:r>
          </a:p>
          <a:p>
            <a:pPr marL="279400" marR="5080" indent="-266700">
              <a:spcBef>
                <a:spcPts val="600"/>
              </a:spcBef>
              <a:buClr>
                <a:srgbClr val="004A86"/>
              </a:buClr>
              <a:buChar char="•"/>
              <a:tabLst>
                <a:tab pos="278765" algn="l"/>
                <a:tab pos="279400" algn="l"/>
                <a:tab pos="1414145" algn="l"/>
              </a:tabLst>
            </a:pPr>
            <a:r>
              <a:rPr lang="en-US" sz="2000" spc="-25" dirty="0">
                <a:cs typeface="Arial"/>
              </a:rPr>
              <a:t>To explore the effect of 3 doses of JNJ-3989 (formerly ARO-HBV) on HBsAg reductions below certain thresholds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normAutofit fontScale="90000"/>
          </a:bodyPr>
          <a:lstStyle/>
          <a:p>
            <a:r>
              <a:rPr lang="en-US" dirty="0"/>
              <a:t>Short-term RNA interference therapy in chronic hepatitis B using </a:t>
            </a:r>
            <a:br>
              <a:rPr lang="en-US" dirty="0"/>
            </a:br>
            <a:r>
              <a:rPr lang="en-US" dirty="0"/>
              <a:t>JNJ-3989 brings majority of patients to HBsAg &lt;100 IU/ml threshold</a:t>
            </a:r>
          </a:p>
        </p:txBody>
      </p:sp>
      <p:sp>
        <p:nvSpPr>
          <p:cNvPr id="11" name="Text Placeholder 10">
            <a:extLst>
              <a:ext uri="{FF2B5EF4-FFF2-40B4-BE49-F238E27FC236}">
                <a16:creationId xmlns:a16="http://schemas.microsoft.com/office/drawing/2014/main" id="{6BBD366A-B2E3-4B46-83B1-288686FA67DA}"/>
              </a:ext>
            </a:extLst>
          </p:cNvPr>
          <p:cNvSpPr>
            <a:spLocks noGrp="1"/>
          </p:cNvSpPr>
          <p:nvPr>
            <p:ph type="body" sz="quarter" idx="10"/>
          </p:nvPr>
        </p:nvSpPr>
        <p:spPr/>
        <p:txBody>
          <a:bodyPr/>
          <a:lstStyle/>
          <a:p>
            <a:r>
              <a:rPr lang="da-DK"/>
              <a:t>Yuen MF, et al. ILC 2019; PS-080</a:t>
            </a:r>
            <a:endParaRPr lang="da-DK" dirty="0"/>
          </a:p>
        </p:txBody>
      </p:sp>
      <p:sp>
        <p:nvSpPr>
          <p:cNvPr id="9" name="Content Placeholder 8">
            <a:extLst>
              <a:ext uri="{FF2B5EF4-FFF2-40B4-BE49-F238E27FC236}">
                <a16:creationId xmlns:a16="http://schemas.microsoft.com/office/drawing/2014/main" id="{81673DE0-82DA-4F8F-BF3E-9583AB6EC426}"/>
              </a:ext>
            </a:extLst>
          </p:cNvPr>
          <p:cNvSpPr>
            <a:spLocks noGrp="1"/>
          </p:cNvSpPr>
          <p:nvPr>
            <p:ph sz="half" idx="1"/>
          </p:nvPr>
        </p:nvSpPr>
        <p:spPr/>
        <p:txBody>
          <a:bodyPr/>
          <a:lstStyle/>
          <a:p>
            <a:endParaRPr lang="en-GB"/>
          </a:p>
        </p:txBody>
      </p:sp>
      <p:sp>
        <p:nvSpPr>
          <p:cNvPr id="4" name="object 4"/>
          <p:cNvSpPr txBox="1"/>
          <p:nvPr/>
        </p:nvSpPr>
        <p:spPr>
          <a:xfrm>
            <a:off x="8259063" y="1341438"/>
            <a:ext cx="3135630" cy="2475037"/>
          </a:xfrm>
          <a:prstGeom prst="rect">
            <a:avLst/>
          </a:prstGeom>
        </p:spPr>
        <p:txBody>
          <a:bodyPr vert="horz" wrap="square" lIns="0" tIns="12700" rIns="0" bIns="0" rtlCol="0">
            <a:spAutoFit/>
          </a:bodyPr>
          <a:lstStyle/>
          <a:p>
            <a:pPr marL="12700" marR="5080">
              <a:lnSpc>
                <a:spcPct val="100000"/>
              </a:lnSpc>
              <a:spcBef>
                <a:spcPts val="100"/>
              </a:spcBef>
            </a:pPr>
            <a:r>
              <a:rPr lang="en-US" sz="2000" b="1" spc="-55" dirty="0">
                <a:solidFill>
                  <a:schemeClr val="bg1"/>
                </a:solidFill>
                <a:highlight>
                  <a:srgbClr val="004A86"/>
                </a:highlight>
                <a:latin typeface="Arial"/>
                <a:cs typeface="Arial"/>
              </a:rPr>
              <a:t> CONCLUSIONS </a:t>
            </a:r>
          </a:p>
          <a:p>
            <a:pPr marL="12700" marR="5080">
              <a:lnSpc>
                <a:spcPct val="100000"/>
              </a:lnSpc>
              <a:spcBef>
                <a:spcPts val="100"/>
              </a:spcBef>
            </a:pPr>
            <a:r>
              <a:rPr lang="en-US" sz="2000" spc="-55" dirty="0">
                <a:latin typeface="Arial"/>
                <a:cs typeface="Arial"/>
              </a:rPr>
              <a:t>JNJ-3989 exhibits characteristics desirable for a cornerstone therapy in finite regimens aimed at HBsAg </a:t>
            </a:r>
            <a:r>
              <a:rPr lang="en-US" sz="2000" spc="-55" dirty="0" err="1">
                <a:latin typeface="Arial"/>
                <a:cs typeface="Arial"/>
              </a:rPr>
              <a:t>seroclearance</a:t>
            </a:r>
            <a:r>
              <a:rPr lang="en-US" sz="2000" spc="-55" dirty="0">
                <a:latin typeface="Arial"/>
                <a:cs typeface="Arial"/>
              </a:rPr>
              <a:t> in patients with chronic hepatitis B infection</a:t>
            </a:r>
          </a:p>
        </p:txBody>
      </p:sp>
      <p:sp>
        <p:nvSpPr>
          <p:cNvPr id="5" name="object 5"/>
          <p:cNvSpPr/>
          <p:nvPr/>
        </p:nvSpPr>
        <p:spPr>
          <a:xfrm>
            <a:off x="8048625" y="1385697"/>
            <a:ext cx="0" cy="5015865"/>
          </a:xfrm>
          <a:custGeom>
            <a:avLst/>
            <a:gdLst/>
            <a:ahLst/>
            <a:cxnLst/>
            <a:rect l="l" t="t" r="r" b="b"/>
            <a:pathLst>
              <a:path h="5015865">
                <a:moveTo>
                  <a:pt x="0" y="5015344"/>
                </a:moveTo>
                <a:lnTo>
                  <a:pt x="0" y="0"/>
                </a:lnTo>
              </a:path>
            </a:pathLst>
          </a:custGeom>
          <a:ln w="9906">
            <a:solidFill>
              <a:srgbClr val="184689"/>
            </a:solidFill>
          </a:ln>
        </p:spPr>
        <p:txBody>
          <a:bodyPr wrap="square" lIns="0" tIns="0" rIns="0" bIns="0" rtlCol="0"/>
          <a:lstStyle/>
          <a:p>
            <a:endParaRPr/>
          </a:p>
        </p:txBody>
      </p:sp>
      <p:sp>
        <p:nvSpPr>
          <p:cNvPr id="6" name="object 6"/>
          <p:cNvSpPr txBox="1"/>
          <p:nvPr/>
        </p:nvSpPr>
        <p:spPr>
          <a:xfrm>
            <a:off x="517194" y="1385697"/>
            <a:ext cx="1211580" cy="312420"/>
          </a:xfrm>
          <a:prstGeom prst="rect">
            <a:avLst/>
          </a:prstGeom>
          <a:solidFill>
            <a:srgbClr val="004985"/>
          </a:solidFill>
        </p:spPr>
        <p:txBody>
          <a:bodyPr vert="horz" wrap="square" lIns="0" tIns="0" rIns="0" bIns="0" rtlCol="0">
            <a:spAutoFit/>
          </a:bodyPr>
          <a:lstStyle/>
          <a:p>
            <a:pPr marL="77470">
              <a:lnSpc>
                <a:spcPts val="2395"/>
              </a:lnSpc>
            </a:pPr>
            <a:r>
              <a:rPr sz="2000" b="1" dirty="0">
                <a:solidFill>
                  <a:srgbClr val="FFFFFF"/>
                </a:solidFill>
                <a:latin typeface="Arial"/>
                <a:cs typeface="Arial"/>
              </a:rPr>
              <a:t>FIGURE</a:t>
            </a:r>
            <a:endParaRPr sz="2000" dirty="0">
              <a:latin typeface="Arial"/>
              <a:cs typeface="Arial"/>
            </a:endParaRPr>
          </a:p>
        </p:txBody>
      </p:sp>
      <p:sp>
        <p:nvSpPr>
          <p:cNvPr id="7" name="object 7"/>
          <p:cNvSpPr txBox="1"/>
          <p:nvPr/>
        </p:nvSpPr>
        <p:spPr>
          <a:xfrm>
            <a:off x="1771878" y="1387874"/>
            <a:ext cx="5920740" cy="312420"/>
          </a:xfrm>
          <a:prstGeom prst="rect">
            <a:avLst/>
          </a:prstGeom>
          <a:solidFill>
            <a:srgbClr val="FDFBFB"/>
          </a:solidFill>
        </p:spPr>
        <p:txBody>
          <a:bodyPr vert="horz" wrap="square" lIns="0" tIns="0" rIns="0" bIns="0" rtlCol="0">
            <a:spAutoFit/>
          </a:bodyPr>
          <a:lstStyle/>
          <a:p>
            <a:pPr marL="77470">
              <a:lnSpc>
                <a:spcPts val="2395"/>
              </a:lnSpc>
            </a:pPr>
            <a:r>
              <a:rPr lang="en-US" sz="2000" b="1" dirty="0">
                <a:latin typeface="Arial"/>
                <a:cs typeface="Arial"/>
              </a:rPr>
              <a:t>Mean HBsAg reductions from baseline</a:t>
            </a:r>
            <a:endParaRPr sz="2000" dirty="0">
              <a:latin typeface="Arial"/>
              <a:cs typeface="Arial"/>
            </a:endParaRPr>
          </a:p>
        </p:txBody>
      </p:sp>
      <p:pic>
        <p:nvPicPr>
          <p:cNvPr id="55" name="Picture 54">
            <a:extLst>
              <a:ext uri="{FF2B5EF4-FFF2-40B4-BE49-F238E27FC236}">
                <a16:creationId xmlns:a16="http://schemas.microsoft.com/office/drawing/2014/main" id="{3C17CE8C-3FFA-4712-A535-84F7DA6916BC}"/>
              </a:ext>
            </a:extLst>
          </p:cNvPr>
          <p:cNvPicPr>
            <a:picLocks noChangeAspect="1"/>
          </p:cNvPicPr>
          <p:nvPr/>
        </p:nvPicPr>
        <p:blipFill>
          <a:blip r:embed="rId3"/>
          <a:stretch>
            <a:fillRect/>
          </a:stretch>
        </p:blipFill>
        <p:spPr>
          <a:xfrm>
            <a:off x="1752600" y="1602963"/>
            <a:ext cx="5230748" cy="2824257"/>
          </a:xfrm>
          <a:prstGeom prst="rect">
            <a:avLst/>
          </a:prstGeom>
        </p:spPr>
      </p:pic>
      <p:graphicFrame>
        <p:nvGraphicFramePr>
          <p:cNvPr id="56" name="Content Placeholder 3">
            <a:extLst>
              <a:ext uri="{FF2B5EF4-FFF2-40B4-BE49-F238E27FC236}">
                <a16:creationId xmlns:a16="http://schemas.microsoft.com/office/drawing/2014/main" id="{E14A7368-1241-4FDB-A2A2-D85198BE457E}"/>
              </a:ext>
            </a:extLst>
          </p:cNvPr>
          <p:cNvGraphicFramePr>
            <a:graphicFrameLocks/>
          </p:cNvGraphicFramePr>
          <p:nvPr>
            <p:extLst>
              <p:ext uri="{D42A27DB-BD31-4B8C-83A1-F6EECF244321}">
                <p14:modId xmlns:p14="http://schemas.microsoft.com/office/powerpoint/2010/main" val="2802288959"/>
              </p:ext>
            </p:extLst>
          </p:nvPr>
        </p:nvGraphicFramePr>
        <p:xfrm>
          <a:off x="1143000" y="4343400"/>
          <a:ext cx="6319819" cy="944880"/>
        </p:xfrm>
        <a:graphic>
          <a:graphicData uri="http://schemas.openxmlformats.org/drawingml/2006/table">
            <a:tbl>
              <a:tblPr firstRow="1" bandRow="1">
                <a:tableStyleId>{5C22544A-7EE6-4342-B048-85BDC9FD1C3A}</a:tableStyleId>
              </a:tblPr>
              <a:tblGrid>
                <a:gridCol w="2106606">
                  <a:extLst>
                    <a:ext uri="{9D8B030D-6E8A-4147-A177-3AD203B41FA5}">
                      <a16:colId xmlns:a16="http://schemas.microsoft.com/office/drawing/2014/main" val="387818156"/>
                    </a:ext>
                  </a:extLst>
                </a:gridCol>
                <a:gridCol w="1732858">
                  <a:extLst>
                    <a:ext uri="{9D8B030D-6E8A-4147-A177-3AD203B41FA5}">
                      <a16:colId xmlns:a16="http://schemas.microsoft.com/office/drawing/2014/main" val="643228095"/>
                    </a:ext>
                  </a:extLst>
                </a:gridCol>
                <a:gridCol w="2480355">
                  <a:extLst>
                    <a:ext uri="{9D8B030D-6E8A-4147-A177-3AD203B41FA5}">
                      <a16:colId xmlns:a16="http://schemas.microsoft.com/office/drawing/2014/main" val="2841191939"/>
                    </a:ext>
                  </a:extLst>
                </a:gridCol>
              </a:tblGrid>
              <a:tr h="296298">
                <a:tc gridSpan="3">
                  <a:txBody>
                    <a:bodyPr/>
                    <a:lstStyle/>
                    <a:p>
                      <a:r>
                        <a:rPr lang="en-US" sz="1600" dirty="0"/>
                        <a:t>Baseline HBsAg</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07689338"/>
                  </a:ext>
                </a:extLst>
              </a:tr>
              <a:tr h="269362">
                <a:tc>
                  <a:txBody>
                    <a:bodyPr/>
                    <a:lstStyle/>
                    <a:p>
                      <a:r>
                        <a:rPr lang="en-US" sz="1400" dirty="0"/>
                        <a:t>Threshold</a:t>
                      </a:r>
                    </a:p>
                  </a:txBody>
                  <a:tcPr/>
                </a:tc>
                <a:tc>
                  <a:txBody>
                    <a:bodyPr/>
                    <a:lstStyle/>
                    <a:p>
                      <a:pPr algn="ctr"/>
                      <a:r>
                        <a:rPr lang="en-US" sz="1400" dirty="0"/>
                        <a:t>N</a:t>
                      </a:r>
                    </a:p>
                  </a:txBody>
                  <a:tcPr/>
                </a:tc>
                <a:tc>
                  <a:txBody>
                    <a:bodyPr/>
                    <a:lstStyle/>
                    <a:p>
                      <a:pPr algn="ctr"/>
                      <a:r>
                        <a:rPr lang="en-US" sz="1400" dirty="0"/>
                        <a:t>Percent</a:t>
                      </a:r>
                    </a:p>
                  </a:txBody>
                  <a:tcPr/>
                </a:tc>
                <a:extLst>
                  <a:ext uri="{0D108BD9-81ED-4DB2-BD59-A6C34878D82A}">
                    <a16:rowId xmlns:a16="http://schemas.microsoft.com/office/drawing/2014/main" val="4290029532"/>
                  </a:ext>
                </a:extLst>
              </a:tr>
              <a:tr h="269362">
                <a:tc>
                  <a:txBody>
                    <a:bodyPr/>
                    <a:lstStyle/>
                    <a:p>
                      <a:r>
                        <a:rPr lang="en-US" sz="1400" dirty="0"/>
                        <a:t>&gt;100 IU/ml</a:t>
                      </a:r>
                    </a:p>
                  </a:txBody>
                  <a:tcPr/>
                </a:tc>
                <a:tc>
                  <a:txBody>
                    <a:bodyPr/>
                    <a:lstStyle/>
                    <a:p>
                      <a:pPr algn="ctr"/>
                      <a:r>
                        <a:rPr lang="en-US" sz="1400" dirty="0"/>
                        <a:t>37 of 40</a:t>
                      </a:r>
                    </a:p>
                  </a:txBody>
                  <a:tcPr/>
                </a:tc>
                <a:tc>
                  <a:txBody>
                    <a:bodyPr/>
                    <a:lstStyle/>
                    <a:p>
                      <a:pPr algn="ctr"/>
                      <a:r>
                        <a:rPr lang="en-US" sz="1400" dirty="0"/>
                        <a:t>93%</a:t>
                      </a:r>
                    </a:p>
                  </a:txBody>
                  <a:tcPr/>
                </a:tc>
                <a:extLst>
                  <a:ext uri="{0D108BD9-81ED-4DB2-BD59-A6C34878D82A}">
                    <a16:rowId xmlns:a16="http://schemas.microsoft.com/office/drawing/2014/main" val="3986209352"/>
                  </a:ext>
                </a:extLst>
              </a:tr>
            </a:tbl>
          </a:graphicData>
        </a:graphic>
      </p:graphicFrame>
      <p:graphicFrame>
        <p:nvGraphicFramePr>
          <p:cNvPr id="57" name="Content Placeholder 3">
            <a:extLst>
              <a:ext uri="{FF2B5EF4-FFF2-40B4-BE49-F238E27FC236}">
                <a16:creationId xmlns:a16="http://schemas.microsoft.com/office/drawing/2014/main" id="{2810ECCC-EC55-4B63-885F-5788F94CD067}"/>
              </a:ext>
            </a:extLst>
          </p:cNvPr>
          <p:cNvGraphicFramePr>
            <a:graphicFrameLocks/>
          </p:cNvGraphicFramePr>
          <p:nvPr>
            <p:extLst>
              <p:ext uri="{D42A27DB-BD31-4B8C-83A1-F6EECF244321}">
                <p14:modId xmlns:p14="http://schemas.microsoft.com/office/powerpoint/2010/main" val="3258991821"/>
              </p:ext>
            </p:extLst>
          </p:nvPr>
        </p:nvGraphicFramePr>
        <p:xfrm>
          <a:off x="1143001" y="5257801"/>
          <a:ext cx="6319818" cy="1249680"/>
        </p:xfrm>
        <a:graphic>
          <a:graphicData uri="http://schemas.openxmlformats.org/drawingml/2006/table">
            <a:tbl>
              <a:tblPr firstRow="1" bandRow="1">
                <a:tableStyleId>{5C22544A-7EE6-4342-B048-85BDC9FD1C3A}</a:tableStyleId>
              </a:tblPr>
              <a:tblGrid>
                <a:gridCol w="2106606">
                  <a:extLst>
                    <a:ext uri="{9D8B030D-6E8A-4147-A177-3AD203B41FA5}">
                      <a16:colId xmlns:a16="http://schemas.microsoft.com/office/drawing/2014/main" val="387818156"/>
                    </a:ext>
                  </a:extLst>
                </a:gridCol>
                <a:gridCol w="1703402">
                  <a:extLst>
                    <a:ext uri="{9D8B030D-6E8A-4147-A177-3AD203B41FA5}">
                      <a16:colId xmlns:a16="http://schemas.microsoft.com/office/drawing/2014/main" val="643228095"/>
                    </a:ext>
                  </a:extLst>
                </a:gridCol>
                <a:gridCol w="2509810">
                  <a:extLst>
                    <a:ext uri="{9D8B030D-6E8A-4147-A177-3AD203B41FA5}">
                      <a16:colId xmlns:a16="http://schemas.microsoft.com/office/drawing/2014/main" val="2841191939"/>
                    </a:ext>
                  </a:extLst>
                </a:gridCol>
              </a:tblGrid>
              <a:tr h="269830">
                <a:tc gridSpan="3">
                  <a:txBody>
                    <a:bodyPr/>
                    <a:lstStyle/>
                    <a:p>
                      <a:r>
                        <a:rPr lang="en-US" sz="1600" dirty="0"/>
                        <a:t>NADIR HBsAg</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07689338"/>
                  </a:ext>
                </a:extLst>
              </a:tr>
              <a:tr h="265911">
                <a:tc>
                  <a:txBody>
                    <a:bodyPr/>
                    <a:lstStyle/>
                    <a:p>
                      <a:r>
                        <a:rPr lang="en-US" sz="1400" dirty="0"/>
                        <a:t>Threshold</a:t>
                      </a:r>
                    </a:p>
                  </a:txBody>
                  <a:tcPr/>
                </a:tc>
                <a:tc>
                  <a:txBody>
                    <a:bodyPr/>
                    <a:lstStyle/>
                    <a:p>
                      <a:pPr algn="ctr"/>
                      <a:r>
                        <a:rPr lang="en-US" sz="1400" dirty="0"/>
                        <a:t>N</a:t>
                      </a:r>
                    </a:p>
                  </a:txBody>
                  <a:tcPr/>
                </a:tc>
                <a:tc>
                  <a:txBody>
                    <a:bodyPr/>
                    <a:lstStyle/>
                    <a:p>
                      <a:pPr algn="ctr"/>
                      <a:r>
                        <a:rPr lang="en-US" sz="1400" dirty="0"/>
                        <a:t>Percent</a:t>
                      </a:r>
                    </a:p>
                  </a:txBody>
                  <a:tcPr/>
                </a:tc>
                <a:extLst>
                  <a:ext uri="{0D108BD9-81ED-4DB2-BD59-A6C34878D82A}">
                    <a16:rowId xmlns:a16="http://schemas.microsoft.com/office/drawing/2014/main" val="1152809766"/>
                  </a:ext>
                </a:extLst>
              </a:tr>
              <a:tr h="265911">
                <a:tc>
                  <a:txBody>
                    <a:bodyPr/>
                    <a:lstStyle/>
                    <a:p>
                      <a:r>
                        <a:rPr lang="en-US" sz="1400" dirty="0"/>
                        <a:t>≤100 IU/ml</a:t>
                      </a:r>
                    </a:p>
                  </a:txBody>
                  <a:tcPr/>
                </a:tc>
                <a:tc>
                  <a:txBody>
                    <a:bodyPr/>
                    <a:lstStyle/>
                    <a:p>
                      <a:pPr algn="ctr"/>
                      <a:r>
                        <a:rPr lang="en-US" sz="1400" dirty="0"/>
                        <a:t>35 of 40</a:t>
                      </a:r>
                    </a:p>
                  </a:txBody>
                  <a:tcPr/>
                </a:tc>
                <a:tc>
                  <a:txBody>
                    <a:bodyPr/>
                    <a:lstStyle/>
                    <a:p>
                      <a:pPr algn="ctr"/>
                      <a:r>
                        <a:rPr lang="en-US" sz="1400" dirty="0"/>
                        <a:t>88%</a:t>
                      </a:r>
                    </a:p>
                  </a:txBody>
                  <a:tcPr/>
                </a:tc>
                <a:extLst>
                  <a:ext uri="{0D108BD9-81ED-4DB2-BD59-A6C34878D82A}">
                    <a16:rowId xmlns:a16="http://schemas.microsoft.com/office/drawing/2014/main" val="1366603097"/>
                  </a:ext>
                </a:extLst>
              </a:tr>
              <a:tr h="265911">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≤10 IU/ml</a:t>
                      </a:r>
                    </a:p>
                  </a:txBody>
                  <a:tcPr/>
                </a:tc>
                <a:tc>
                  <a:txBody>
                    <a:bodyPr/>
                    <a:lstStyle/>
                    <a:p>
                      <a:pPr algn="ctr"/>
                      <a:r>
                        <a:rPr lang="en-US" sz="1400" dirty="0"/>
                        <a:t>17 of 40</a:t>
                      </a:r>
                    </a:p>
                  </a:txBody>
                  <a:tcPr/>
                </a:tc>
                <a:tc>
                  <a:txBody>
                    <a:bodyPr/>
                    <a:lstStyle/>
                    <a:p>
                      <a:pPr algn="ctr"/>
                      <a:r>
                        <a:rPr lang="en-US" sz="1400" dirty="0"/>
                        <a:t>43%</a:t>
                      </a:r>
                    </a:p>
                  </a:txBody>
                  <a:tcPr/>
                </a:tc>
                <a:extLst>
                  <a:ext uri="{0D108BD9-81ED-4DB2-BD59-A6C34878D82A}">
                    <a16:rowId xmlns:a16="http://schemas.microsoft.com/office/drawing/2014/main" val="2444260766"/>
                  </a:ext>
                </a:extLst>
              </a:tr>
            </a:tbl>
          </a:graphicData>
        </a:graphic>
      </p:graphicFrame>
    </p:spTree>
    <p:extLst>
      <p:ext uri="{BB962C8B-B14F-4D97-AF65-F5344CB8AC3E}">
        <p14:creationId xmlns:p14="http://schemas.microsoft.com/office/powerpoint/2010/main" val="3851851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1D6CBC-3B66-4EA8-8111-250799A4EA9A}"/>
              </a:ext>
            </a:extLst>
          </p:cNvPr>
          <p:cNvSpPr>
            <a:spLocks noGrp="1"/>
          </p:cNvSpPr>
          <p:nvPr>
            <p:ph type="title"/>
          </p:nvPr>
        </p:nvSpPr>
        <p:spPr/>
        <p:txBody>
          <a:bodyPr/>
          <a:lstStyle/>
          <a:p>
            <a:r>
              <a:rPr lang="pt-BR" dirty="0"/>
              <a:t>3. Viral hepatitis A/E: Clinical aspects</a:t>
            </a:r>
            <a:endParaRPr lang="en-GB" dirty="0"/>
          </a:p>
        </p:txBody>
      </p:sp>
      <p:sp>
        <p:nvSpPr>
          <p:cNvPr id="5" name="Text Placeholder 4">
            <a:extLst>
              <a:ext uri="{FF2B5EF4-FFF2-40B4-BE49-F238E27FC236}">
                <a16:creationId xmlns:a16="http://schemas.microsoft.com/office/drawing/2014/main" id="{7DC83BF3-22A9-49D3-BA6A-18623769012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47312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600" dirty="0"/>
              <a:t>Mortality and morbidity of hepatitis E in Scotland: A multicentre study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*Demographic, clinical and laboratory; </a:t>
            </a:r>
            <a:r>
              <a:rPr lang="en-US" baseline="30000" dirty="0"/>
              <a:t>†</a:t>
            </a:r>
            <a:r>
              <a:rPr lang="en-US" dirty="0"/>
              <a:t>Complete 5-year data sets obtained.</a:t>
            </a:r>
            <a:endParaRPr lang="en-GB" dirty="0"/>
          </a:p>
          <a:p>
            <a:r>
              <a:rPr lang="en-GB" dirty="0"/>
              <a:t>Wallace S, et al. ILC 2019; </a:t>
            </a:r>
            <a:r>
              <a:rPr lang="en-GB" dirty="0">
                <a:solidFill>
                  <a:srgbClr val="000000"/>
                </a:solidFill>
              </a:rPr>
              <a:t>PS-051</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3" y="1340769"/>
            <a:ext cx="5401584" cy="2086725"/>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HEV has become the most common acute viral hepatitis in Scotland</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Little is known about the burden of disease</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Arial" panose="020B0604020202020204"/>
                <a:ea typeface="+mn-ea"/>
                <a:cs typeface="+mn-cs"/>
              </a:rPr>
              <a:t>Aim:</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To record morbidity/mortality for all HEV cases in four Scottish health boards</a:t>
            </a:r>
            <a:endParaRPr kumimoji="0" lang="en-GB" sz="20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1" y="3655805"/>
            <a:ext cx="5211759"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3" y="3675579"/>
            <a:ext cx="5401584" cy="2700739"/>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highlight>
                  <a:srgbClr val="004A86"/>
                </a:highlight>
                <a:uLnTx/>
                <a:uFillTx/>
                <a:latin typeface="Arial"/>
                <a:ea typeface="+mn-ea"/>
                <a:cs typeface="Arial"/>
              </a:rPr>
              <a:t> METHODS ‌</a:t>
            </a:r>
            <a:r>
              <a:rPr kumimoji="0" lang="en-US" sz="2000" b="1" i="0" u="none" strike="noStrike" kern="1200" cap="none" spc="0" normalizeH="0" baseline="0" noProof="0">
                <a:ln>
                  <a:noFill/>
                </a:ln>
                <a:solidFill>
                  <a:srgbClr val="FFFFFF"/>
                </a:solidFill>
                <a:effectLst/>
                <a:uLnTx/>
                <a:uFillTx/>
                <a:latin typeface="Arial"/>
                <a:ea typeface="+mn-ea"/>
                <a:cs typeface="Arial"/>
              </a:rPr>
              <a:t> </a:t>
            </a: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48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a:ea typeface="+mn-ea"/>
                <a:cs typeface="+mn-cs"/>
              </a:rPr>
              <a:t>Data* were collected retrospectively from all reported cases of HEV between 01/2013–01/2018 (N=416)</a:t>
            </a:r>
            <a:endParaRPr kumimoji="0" lang="en-GB"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ts val="4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mn-cs"/>
              </a:rPr>
              <a:t>NHS Greater Glasgow and Clyde (n=187)</a:t>
            </a:r>
            <a:r>
              <a:rPr kumimoji="0" lang="en-US" sz="1800" b="0" i="0" u="none" strike="noStrike" kern="1200" cap="none" spc="0" normalizeH="0" baseline="30000" noProof="0">
                <a:ln>
                  <a:noFill/>
                </a:ln>
                <a:solidFill>
                  <a:prstClr val="black"/>
                </a:solidFill>
                <a:effectLst/>
                <a:uLnTx/>
                <a:uFillTx/>
                <a:latin typeface="Arial" panose="020B0604020202020204"/>
                <a:ea typeface="+mn-ea"/>
                <a:cs typeface="+mn-cs"/>
              </a:rPr>
              <a:t>†</a:t>
            </a: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4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mn-cs"/>
              </a:rPr>
              <a:t>NHS Grampian (n=96)</a:t>
            </a:r>
            <a:r>
              <a:rPr kumimoji="0" lang="en-US" sz="1800" b="0" i="0" u="none" strike="noStrike" kern="1200" cap="none" spc="0" normalizeH="0" baseline="30000" noProof="0">
                <a:ln>
                  <a:noFill/>
                </a:ln>
                <a:solidFill>
                  <a:prstClr val="black"/>
                </a:solidFill>
                <a:effectLst/>
                <a:uLnTx/>
                <a:uFillTx/>
                <a:latin typeface="Arial" panose="020B0604020202020204"/>
                <a:ea typeface="+mn-ea"/>
                <a:cs typeface="+mn-cs"/>
              </a:rPr>
              <a:t>†</a:t>
            </a:r>
            <a:r>
              <a:rPr kumimoji="0" lang="en-GB" sz="1800" b="0" i="0" u="none" strike="noStrike" kern="1200" cap="none" spc="0" normalizeH="0" baseline="0" noProof="0">
                <a:ln>
                  <a:noFill/>
                </a:ln>
                <a:solidFill>
                  <a:prstClr val="black"/>
                </a:solidFill>
                <a:effectLst/>
                <a:uLnTx/>
                <a:uFillTx/>
                <a:latin typeface="Arial" panose="020B0604020202020204"/>
                <a:ea typeface="+mn-ea"/>
                <a:cs typeface="+mn-cs"/>
              </a:rPr>
              <a:t> </a:t>
            </a: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ts val="4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mn-cs"/>
              </a:rPr>
              <a:t>NHS Tayside (n=117)</a:t>
            </a: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ts val="4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mn-cs"/>
              </a:rPr>
              <a:t>NHS Lothian (n=16)</a:t>
            </a: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Arial"/>
            </a:endParaRPr>
          </a:p>
        </p:txBody>
      </p:sp>
      <p:cxnSp>
        <p:nvCxnSpPr>
          <p:cNvPr id="12" name="Straight Connector 11">
            <a:extLst>
              <a:ext uri="{FF2B5EF4-FFF2-40B4-BE49-F238E27FC236}">
                <a16:creationId xmlns:a16="http://schemas.microsoft.com/office/drawing/2014/main" id="{B7E57A59-C571-4EB5-826E-F1CFB169BF21}"/>
              </a:ext>
            </a:extLst>
          </p:cNvPr>
          <p:cNvCxnSpPr>
            <a:cxnSpLocks/>
          </p:cNvCxnSpPr>
          <p:nvPr/>
        </p:nvCxnSpPr>
        <p:spPr>
          <a:xfrm flipV="1">
            <a:off x="5819641" y="1519238"/>
            <a:ext cx="0" cy="4810125"/>
          </a:xfrm>
          <a:prstGeom prst="line">
            <a:avLst/>
          </a:prstGeom>
          <a:noFill/>
          <a:ln w="9525" cap="flat" cmpd="sng" algn="ctr">
            <a:solidFill>
              <a:srgbClr val="1D498B">
                <a:shade val="95000"/>
                <a:satMod val="105000"/>
              </a:srgbClr>
            </a:solidFill>
            <a:prstDash val="solid"/>
          </a:ln>
          <a:effectLst/>
        </p:spPr>
      </p:cxnSp>
      <p:sp>
        <p:nvSpPr>
          <p:cNvPr id="16" name="Content Placeholder 1">
            <a:extLst>
              <a:ext uri="{FF2B5EF4-FFF2-40B4-BE49-F238E27FC236}">
                <a16:creationId xmlns:a16="http://schemas.microsoft.com/office/drawing/2014/main" id="{B7C0C39A-4EF2-4CB3-80CD-398F9041BAA7}"/>
              </a:ext>
            </a:extLst>
          </p:cNvPr>
          <p:cNvSpPr txBox="1">
            <a:spLocks/>
          </p:cNvSpPr>
          <p:nvPr/>
        </p:nvSpPr>
        <p:spPr>
          <a:xfrm>
            <a:off x="5815173" y="1340769"/>
            <a:ext cx="5951377" cy="4019562"/>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a:ea typeface="+mn-ea"/>
                <a:cs typeface="Arial"/>
              </a:rPr>
              <a:t> RESULTS ‌</a:t>
            </a:r>
            <a:r>
              <a:rPr kumimoji="0" lang="en-US" sz="2000" b="1" i="0" u="none" strike="noStrike" kern="1200" cap="none" spc="0" normalizeH="0" baseline="0" noProof="0" dirty="0">
                <a:ln>
                  <a:noFill/>
                </a:ln>
                <a:solidFill>
                  <a:srgbClr val="FFFFFF"/>
                </a:solidFill>
                <a:effectLst/>
                <a:uLnTx/>
                <a:uFillTx/>
                <a:latin typeface="Arial"/>
                <a:ea typeface="+mn-ea"/>
                <a:cs typeface="Arial"/>
              </a:rPr>
              <a:t>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Mean age 61 years; 63% were male</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Cirrhosis present in 45 (10.8%)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Diabetes present in 91 (21.9%)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HEV infection affected 15 transplant patients</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In 69 (16.6%) immunosuppressed cases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257 (61.8%) patients required hospitalization</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15 (3.6%) HEV-related deaths </a:t>
            </a:r>
            <a:endPar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21 (5%) patients required critical care</a:t>
            </a:r>
            <a:endPar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30 (7.2%) patients developed liver failure</a:t>
            </a:r>
            <a:endPar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2 required transplantation</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4519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0DA39AFD-2432-498C-A43F-86E36D316C19}"/>
              </a:ext>
            </a:extLst>
          </p:cNvPr>
          <p:cNvSpPr txBox="1">
            <a:spLocks/>
          </p:cNvSpPr>
          <p:nvPr/>
        </p:nvSpPr>
        <p:spPr>
          <a:xfrm>
            <a:off x="163512" y="1340769"/>
            <a:ext cx="6222774" cy="400110"/>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highlight>
                  <a:srgbClr val="004A86"/>
                </a:highlight>
                <a:uLnTx/>
                <a:uFillTx/>
                <a:latin typeface="Arial"/>
                <a:ea typeface="+mn-ea"/>
                <a:cs typeface="Arial"/>
              </a:rPr>
              <a:t> FIGURE </a:t>
            </a: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Morbidity and mortality % of all cases</a:t>
            </a: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600" dirty="0"/>
              <a:t>Mortality and morbidity of hepatitis E in Scotland: A multicentre study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a:t>
            </a:r>
            <a:r>
              <a:rPr lang="en-US" dirty="0"/>
              <a:t>2,329 inpatient bed days (median stay 3 days); </a:t>
            </a:r>
            <a:r>
              <a:rPr lang="en-US" baseline="30000" dirty="0"/>
              <a:t>†</a:t>
            </a:r>
            <a:r>
              <a:rPr lang="en-US" dirty="0"/>
              <a:t>11 with pre-existing liver disease, 4 with immunosuppression.</a:t>
            </a:r>
            <a:endParaRPr lang="en-GB" dirty="0"/>
          </a:p>
          <a:p>
            <a:r>
              <a:rPr lang="en-GB" dirty="0"/>
              <a:t>Wallace S, et al. ILC 2019; </a:t>
            </a:r>
            <a:r>
              <a:rPr lang="en-GB" dirty="0">
                <a:solidFill>
                  <a:srgbClr val="000000"/>
                </a:solidFill>
              </a:rPr>
              <a:t>PS-051</a:t>
            </a:r>
            <a:endParaRPr lang="en-GB" dirty="0">
              <a:solidFill>
                <a:srgbClr val="000000"/>
              </a:solidFill>
              <a:cs typeface="Arial"/>
            </a:endParaRPr>
          </a:p>
        </p:txBody>
      </p:sp>
      <p:sp>
        <p:nvSpPr>
          <p:cNvPr id="13" name="Content Placeholder 1">
            <a:extLst>
              <a:ext uri="{FF2B5EF4-FFF2-40B4-BE49-F238E27FC236}">
                <a16:creationId xmlns:a16="http://schemas.microsoft.com/office/drawing/2014/main" id="{C062EE10-AFB8-4F5B-A2D2-8F7E18B6C6BA}"/>
              </a:ext>
            </a:extLst>
          </p:cNvPr>
          <p:cNvSpPr txBox="1">
            <a:spLocks/>
          </p:cNvSpPr>
          <p:nvPr/>
        </p:nvSpPr>
        <p:spPr>
          <a:xfrm>
            <a:off x="6437312" y="1340769"/>
            <a:ext cx="5329238" cy="3083921"/>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a:ea typeface="+mn-ea"/>
                <a:cs typeface="Arial"/>
              </a:rPr>
              <a:t> RESULTS (Cont.) ‌ </a:t>
            </a:r>
            <a:endPar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35 (8.4%) patients reported neurological symptoms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8 neuralgic amyotrophy</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6 Guillain–Barré</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2 encephalitis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37 (8.4%) patients had acute kidney injury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16 (3.4%) cases documented as chronic HEV, with 14 receiving ribavirin </a:t>
            </a:r>
            <a:r>
              <a:rPr kumimoji="0" lang="en-US" sz="2000" b="1" i="0" u="none" strike="noStrike" kern="1200" cap="none" spc="0" normalizeH="0" baseline="0" noProof="0" dirty="0">
                <a:ln>
                  <a:noFill/>
                </a:ln>
                <a:solidFill>
                  <a:srgbClr val="FFFFFF"/>
                </a:solidFill>
                <a:effectLst/>
                <a:highlight>
                  <a:srgbClr val="FEFCFC"/>
                </a:highlight>
                <a:uLnTx/>
                <a:uFillTx/>
                <a:latin typeface="Arial"/>
                <a:ea typeface="+mn-ea"/>
                <a:cs typeface="Arial"/>
              </a:rPr>
              <a:t>​</a:t>
            </a:r>
            <a:endPar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a:ea typeface="+mn-ea"/>
              <a:cs typeface="Arial"/>
            </a:endParaRPr>
          </a:p>
        </p:txBody>
      </p:sp>
      <p:sp>
        <p:nvSpPr>
          <p:cNvPr id="18" name="Content Placeholder 1">
            <a:extLst>
              <a:ext uri="{FF2B5EF4-FFF2-40B4-BE49-F238E27FC236}">
                <a16:creationId xmlns:a16="http://schemas.microsoft.com/office/drawing/2014/main" id="{5D2322BE-ABF2-465F-95F5-F3653960BD92}"/>
              </a:ext>
            </a:extLst>
          </p:cNvPr>
          <p:cNvSpPr txBox="1">
            <a:spLocks/>
          </p:cNvSpPr>
          <p:nvPr/>
        </p:nvSpPr>
        <p:spPr>
          <a:xfrm>
            <a:off x="6437313" y="4501852"/>
            <a:ext cx="5328000" cy="1938992"/>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a:rPr>
              <a:t> CONCLUSIONS </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a:rPr>
              <a:t> </a:t>
            </a: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Locally acquired HEV causes significant burden of disease. Cirrhosis, diabetes, and immunosuppression are associated with symptomatic infection. Neurological and renal complications </a:t>
            </a:r>
            <a:b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occur in a minority</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DF0C4828-A2F8-4A90-A76D-E25E8E28D7A0}"/>
              </a:ext>
            </a:extLst>
          </p:cNvPr>
          <p:cNvCxnSpPr>
            <a:cxnSpLocks/>
          </p:cNvCxnSpPr>
          <p:nvPr/>
        </p:nvCxnSpPr>
        <p:spPr>
          <a:xfrm flipH="1">
            <a:off x="6419850" y="4431657"/>
            <a:ext cx="5167313" cy="0"/>
          </a:xfrm>
          <a:prstGeom prst="line">
            <a:avLst/>
          </a:prstGeom>
          <a:noFill/>
          <a:ln w="9525" cap="flat" cmpd="sng" algn="ctr">
            <a:solidFill>
              <a:srgbClr val="1D498B">
                <a:shade val="95000"/>
                <a:satMod val="105000"/>
              </a:srgbClr>
            </a:solidFill>
            <a:prstDash val="solid"/>
          </a:ln>
          <a:effectLst/>
        </p:spPr>
      </p:cxnSp>
      <p:cxnSp>
        <p:nvCxnSpPr>
          <p:cNvPr id="12" name="Straight Connector 11">
            <a:extLst>
              <a:ext uri="{FF2B5EF4-FFF2-40B4-BE49-F238E27FC236}">
                <a16:creationId xmlns:a16="http://schemas.microsoft.com/office/drawing/2014/main" id="{789304BA-2A64-49B2-821C-DA427E456B00}"/>
              </a:ext>
            </a:extLst>
          </p:cNvPr>
          <p:cNvCxnSpPr>
            <a:cxnSpLocks/>
          </p:cNvCxnSpPr>
          <p:nvPr/>
        </p:nvCxnSpPr>
        <p:spPr>
          <a:xfrm flipV="1">
            <a:off x="6416541" y="1519238"/>
            <a:ext cx="0" cy="4810125"/>
          </a:xfrm>
          <a:prstGeom prst="line">
            <a:avLst/>
          </a:prstGeom>
          <a:noFill/>
          <a:ln w="9525" cap="flat" cmpd="sng" algn="ctr">
            <a:solidFill>
              <a:srgbClr val="1D498B">
                <a:shade val="95000"/>
                <a:satMod val="105000"/>
              </a:srgbClr>
            </a:solidFill>
            <a:prstDash val="solid"/>
          </a:ln>
          <a:effectLst/>
        </p:spPr>
      </p:cxnSp>
      <p:sp>
        <p:nvSpPr>
          <p:cNvPr id="6" name="TextBox 5">
            <a:extLst>
              <a:ext uri="{FF2B5EF4-FFF2-40B4-BE49-F238E27FC236}">
                <a16:creationId xmlns:a16="http://schemas.microsoft.com/office/drawing/2014/main" id="{D5DC7F97-FCDD-48B4-AA04-F0E51BEA00E5}"/>
              </a:ext>
            </a:extLst>
          </p:cNvPr>
          <p:cNvSpPr txBox="1"/>
          <p:nvPr/>
        </p:nvSpPr>
        <p:spPr>
          <a:xfrm>
            <a:off x="4933544" y="3590805"/>
            <a:ext cx="870751" cy="369332"/>
          </a:xfrm>
          <a:prstGeom prst="rect">
            <a:avLst/>
          </a:prstGeom>
          <a:solidFill>
            <a:schemeClr val="accent1">
              <a:lumMod val="20000"/>
              <a:lumOff val="80000"/>
            </a:schemeClr>
          </a:solidFill>
          <a:ln>
            <a:solidFill>
              <a:srgbClr val="004A86"/>
            </a:solidFill>
          </a:ln>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mn-cs"/>
              </a:rPr>
              <a:t>N=416</a:t>
            </a:r>
          </a:p>
        </p:txBody>
      </p:sp>
      <p:graphicFrame>
        <p:nvGraphicFramePr>
          <p:cNvPr id="14" name="Chart 13">
            <a:extLst>
              <a:ext uri="{FF2B5EF4-FFF2-40B4-BE49-F238E27FC236}">
                <a16:creationId xmlns:a16="http://schemas.microsoft.com/office/drawing/2014/main" id="{0081F02A-72B0-47FC-82FA-4D3C5C512076}"/>
              </a:ext>
            </a:extLst>
          </p:cNvPr>
          <p:cNvGraphicFramePr/>
          <p:nvPr>
            <p:extLst>
              <p:ext uri="{D42A27DB-BD31-4B8C-83A1-F6EECF244321}">
                <p14:modId xmlns:p14="http://schemas.microsoft.com/office/powerpoint/2010/main" val="84801405"/>
              </p:ext>
            </p:extLst>
          </p:nvPr>
        </p:nvGraphicFramePr>
        <p:xfrm>
          <a:off x="188032" y="1868592"/>
          <a:ext cx="6023429" cy="46155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1226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2CA92-150E-405E-9E58-AC03B3045C70}"/>
              </a:ext>
            </a:extLst>
          </p:cNvPr>
          <p:cNvSpPr>
            <a:spLocks noGrp="1"/>
          </p:cNvSpPr>
          <p:nvPr>
            <p:ph type="title"/>
          </p:nvPr>
        </p:nvSpPr>
        <p:spPr/>
        <p:txBody>
          <a:bodyPr/>
          <a:lstStyle/>
          <a:p>
            <a:r>
              <a:rPr lang="pt-BR" dirty="0"/>
              <a:t>4. Viral hepatitis A/E: Therapy</a:t>
            </a:r>
            <a:endParaRPr lang="en-GB" dirty="0"/>
          </a:p>
        </p:txBody>
      </p:sp>
      <p:sp>
        <p:nvSpPr>
          <p:cNvPr id="5" name="Text Placeholder 4">
            <a:extLst>
              <a:ext uri="{FF2B5EF4-FFF2-40B4-BE49-F238E27FC236}">
                <a16:creationId xmlns:a16="http://schemas.microsoft.com/office/drawing/2014/main" id="{B0A6ED93-A092-4DDF-B6D4-CE4E19F850C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16771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Efficacy and safety of sofosbuvir monotherapy in patients with chronic</a:t>
            </a:r>
            <a:br>
              <a:rPr lang="en-GB" sz="2400" dirty="0"/>
            </a:br>
            <a:r>
              <a:rPr lang="en-GB" sz="2400" dirty="0"/>
              <a:t>hepatitis E: The </a:t>
            </a:r>
            <a:r>
              <a:rPr lang="en-GB" sz="2400" dirty="0" err="1"/>
              <a:t>HepNet</a:t>
            </a:r>
            <a:r>
              <a:rPr lang="en-GB" sz="2400" dirty="0"/>
              <a:t> </a:t>
            </a:r>
            <a:r>
              <a:rPr lang="en-GB" sz="2400" dirty="0" err="1"/>
              <a:t>SofE</a:t>
            </a:r>
            <a:r>
              <a:rPr lang="en-GB" sz="2400" dirty="0"/>
              <a:t> pilot study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*3 German centres (NCT03282474); </a:t>
            </a:r>
            <a:r>
              <a:rPr lang="en-US" baseline="30000" dirty="0"/>
              <a:t>†</a:t>
            </a:r>
            <a:r>
              <a:rPr lang="en-US" dirty="0"/>
              <a:t>10 patients for whom RBV failed or was contraindicated;</a:t>
            </a:r>
            <a:br>
              <a:rPr lang="en-US" dirty="0"/>
            </a:br>
            <a:r>
              <a:rPr lang="en-US" baseline="30000" dirty="0"/>
              <a:t>‡</a:t>
            </a:r>
            <a:r>
              <a:rPr lang="en-US" dirty="0"/>
              <a:t>1 patient was excluded from further analysis.</a:t>
            </a:r>
            <a:br>
              <a:rPr lang="en-GB" dirty="0"/>
            </a:br>
            <a:r>
              <a:rPr lang="en-GB" dirty="0" err="1"/>
              <a:t>Cornberg</a:t>
            </a:r>
            <a:r>
              <a:rPr lang="en-GB" dirty="0"/>
              <a:t> M, et al. ILC 2019; </a:t>
            </a:r>
            <a:r>
              <a:rPr lang="en-GB" dirty="0">
                <a:solidFill>
                  <a:srgbClr val="000000"/>
                </a:solidFill>
              </a:rPr>
              <a:t>LB-04</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0" y="1340769"/>
            <a:ext cx="6383339" cy="244374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cHEV</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is an emerging problem in immunocompromised patients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Treatment is limited to RBV</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RBV is contraindicated in many</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SOF inhibits HEV replication </a:t>
            </a:r>
            <a:r>
              <a:rPr kumimoji="0" lang="en-GB" sz="2000" b="0" i="1" u="none" strike="noStrike" kern="1200" cap="none" spc="0" normalizeH="0" baseline="0" noProof="0" dirty="0">
                <a:ln>
                  <a:noFill/>
                </a:ln>
                <a:solidFill>
                  <a:prstClr val="black"/>
                </a:solidFill>
                <a:effectLst/>
                <a:uLnTx/>
                <a:uFillTx/>
                <a:latin typeface="Arial" panose="020B0604020202020204"/>
                <a:ea typeface="+mn-ea"/>
                <a:cs typeface="+mn-cs"/>
              </a:rPr>
              <a:t>in vitro</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Case reports are conflicting</a:t>
            </a:r>
            <a:endParaRPr kumimoji="0" lang="en-GB" sz="22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7" y="3790410"/>
            <a:ext cx="6196003"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1" y="3952842"/>
            <a:ext cx="6386514" cy="238834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Investigator-initiated, multicentre, phase 2 pilot trial*</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Patients with confirmed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cHEV</a:t>
            </a:r>
            <a:r>
              <a:rPr kumimoji="0" lang="en-US" sz="2000" b="0" i="0" u="none" strike="noStrike" kern="1200" cap="none" spc="0" normalizeH="0" baseline="30000" noProof="0" dirty="0">
                <a:ln>
                  <a:noFill/>
                </a:ln>
                <a:solidFill>
                  <a:prstClr val="black"/>
                </a:solidFill>
                <a:effectLst/>
                <a:uLnTx/>
                <a:uFillTx/>
                <a:latin typeface="Arial" panose="020B0604020202020204"/>
                <a:ea typeface="+mn-ea"/>
                <a:cs typeface="+mn-cs"/>
              </a:rPr>
              <a:t>†</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received </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SOF 400 mg QD for 24 weeks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Primary endpoint: undetectable HEV RNA at Week 24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Secondary outcomes: analysis of antiviral efficacy</a:t>
            </a:r>
            <a:r>
              <a:rPr kumimoji="0" lang="en-GB" sz="1800" b="0" i="0" u="none" strike="noStrike" kern="1200" cap="none" spc="0" normalizeH="0" baseline="30000" noProof="0" dirty="0">
                <a:ln>
                  <a:noFill/>
                </a:ln>
                <a:solidFill>
                  <a:prstClr val="black"/>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(log</a:t>
            </a:r>
            <a:r>
              <a:rPr kumimoji="0" lang="en-GB" sz="1800" b="0" i="0" u="none" strike="noStrike" kern="1200" cap="none" spc="0" normalizeH="0" baseline="-25000" noProof="0" dirty="0">
                <a:ln>
                  <a:noFill/>
                </a:ln>
                <a:solidFill>
                  <a:prstClr val="black"/>
                </a:solidFill>
                <a:effectLst/>
                <a:uLnTx/>
                <a:uFillTx/>
                <a:latin typeface="Arial" panose="020B0604020202020204"/>
                <a:ea typeface="+mn-ea"/>
                <a:cs typeface="+mn-cs"/>
              </a:rPr>
              <a:t>10</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HEV RNA decline)</a:t>
            </a:r>
          </a:p>
        </p:txBody>
      </p:sp>
      <p:cxnSp>
        <p:nvCxnSpPr>
          <p:cNvPr id="7" name="Straight Connector 6">
            <a:extLst>
              <a:ext uri="{FF2B5EF4-FFF2-40B4-BE49-F238E27FC236}">
                <a16:creationId xmlns:a16="http://schemas.microsoft.com/office/drawing/2014/main" id="{80D40E35-B506-4EA7-A7D2-17D220DF7477}"/>
              </a:ext>
            </a:extLst>
          </p:cNvPr>
          <p:cNvCxnSpPr>
            <a:cxnSpLocks/>
          </p:cNvCxnSpPr>
          <p:nvPr/>
        </p:nvCxnSpPr>
        <p:spPr>
          <a:xfrm flipV="1">
            <a:off x="6800855" y="1520825"/>
            <a:ext cx="0" cy="4808538"/>
          </a:xfrm>
          <a:prstGeom prst="line">
            <a:avLst/>
          </a:prstGeom>
          <a:noFill/>
          <a:ln w="9525" cap="flat" cmpd="sng" algn="ctr">
            <a:solidFill>
              <a:srgbClr val="1D498B">
                <a:shade val="95000"/>
                <a:satMod val="105000"/>
              </a:srgbClr>
            </a:solidFill>
            <a:prstDash val="solid"/>
          </a:ln>
          <a:effectLst/>
        </p:spPr>
      </p:cxnSp>
      <p:sp>
        <p:nvSpPr>
          <p:cNvPr id="12" name="Content Placeholder 1">
            <a:extLst>
              <a:ext uri="{FF2B5EF4-FFF2-40B4-BE49-F238E27FC236}">
                <a16:creationId xmlns:a16="http://schemas.microsoft.com/office/drawing/2014/main" id="{1069583C-0826-42F3-B5D0-B268F2B44BD8}"/>
              </a:ext>
            </a:extLst>
          </p:cNvPr>
          <p:cNvSpPr txBox="1">
            <a:spLocks/>
          </p:cNvSpPr>
          <p:nvPr/>
        </p:nvSpPr>
        <p:spPr>
          <a:xfrm>
            <a:off x="6837361" y="1340769"/>
            <a:ext cx="4929190" cy="488133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9 patients were evaluated</a:t>
            </a:r>
            <a:r>
              <a:rPr kumimoji="0" lang="en-US" sz="2000" b="0" i="0" u="none" strike="noStrike" kern="1200" cap="none" spc="0" normalizeH="0" baseline="30000" noProof="0" dirty="0">
                <a:ln>
                  <a:noFill/>
                </a:ln>
                <a:solidFill>
                  <a:prstClr val="black"/>
                </a:solidFill>
                <a:effectLst/>
                <a:uLnTx/>
                <a:uFillTx/>
                <a:latin typeface="Arial" panose="020B0604020202020204"/>
                <a:ea typeface="+mn-ea"/>
                <a:cs typeface="+mn-cs"/>
              </a:rPr>
              <a:t>‡</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Mean age: 44±14 years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7 patients failed prior RBV (median </a:t>
            </a:r>
            <a:b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15 months); 2 ineligible for RBV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Median ALT before SOF: 126 U/L</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Median BL</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HEV RNA: 6x10</a:t>
            </a:r>
            <a:r>
              <a:rPr kumimoji="0" lang="en-GB" sz="1800" b="0" i="0" u="none" strike="noStrike" kern="1200" cap="none" spc="0" normalizeH="0" baseline="30000" noProof="0" dirty="0">
                <a:ln>
                  <a:noFill/>
                </a:ln>
                <a:solidFill>
                  <a:prstClr val="black"/>
                </a:solidFill>
                <a:effectLst/>
                <a:uLnTx/>
                <a:uFillTx/>
                <a:latin typeface="Arial" panose="020B0604020202020204"/>
                <a:ea typeface="+mn-ea"/>
                <a:cs typeface="+mn-cs"/>
              </a:rPr>
              <a:t>5</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IU/ml</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5/9 (56%) patients experienced HEV RNA decline of ≥1 log</a:t>
            </a:r>
            <a:r>
              <a:rPr kumimoji="0" lang="en-GB" sz="2000" b="0" i="0" u="none" strike="noStrike" kern="1200" cap="none" spc="0" normalizeH="0" baseline="-25000" noProof="0" dirty="0">
                <a:ln>
                  <a:noFill/>
                </a:ln>
                <a:solidFill>
                  <a:prstClr val="black"/>
                </a:solidFill>
                <a:effectLst/>
                <a:uLnTx/>
                <a:uFillTx/>
                <a:latin typeface="Arial" panose="020B0604020202020204"/>
                <a:ea typeface="+mn-ea"/>
                <a:cs typeface="+mn-cs"/>
              </a:rPr>
              <a:t>10</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IU/ml</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Strongest median decline observed between BL and Week 2 (1.1 log</a:t>
            </a:r>
            <a:r>
              <a:rPr kumimoji="0" lang="en-GB" sz="1800" b="0" i="0" u="none" strike="noStrike" kern="1200" cap="none" spc="0" normalizeH="0" baseline="-25000" noProof="0" dirty="0">
                <a:ln>
                  <a:noFill/>
                </a:ln>
                <a:solidFill>
                  <a:prstClr val="black"/>
                </a:solidFill>
                <a:effectLst/>
                <a:uLnTx/>
                <a:uFillTx/>
                <a:latin typeface="Arial" panose="020B0604020202020204"/>
                <a:ea typeface="+mn-ea"/>
                <a:cs typeface="+mn-cs"/>
              </a:rPr>
              <a:t>10</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No patient reached the primary endpoint</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2 maintained &gt;1 log</a:t>
            </a:r>
            <a:r>
              <a:rPr kumimoji="0" lang="en-GB" sz="1800" b="0" i="0" u="none" strike="noStrike" kern="1200" cap="none" spc="0" normalizeH="0" baseline="-25000" noProof="0" dirty="0">
                <a:ln>
                  <a:noFill/>
                </a:ln>
                <a:solidFill>
                  <a:prstClr val="black"/>
                </a:solidFill>
                <a:effectLst/>
                <a:uLnTx/>
                <a:uFillTx/>
                <a:latin typeface="Arial" panose="020B0604020202020204"/>
                <a:ea typeface="+mn-ea"/>
                <a:cs typeface="+mn-cs"/>
              </a:rPr>
              <a:t>10</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HEV RNA reduction at Week 24</a:t>
            </a:r>
            <a:endParaRPr kumimoji="0" lang="en-GB"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3358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Efficacy and safety of sofosbuvir monotherapy in patients with chronic</a:t>
            </a:r>
            <a:br>
              <a:rPr lang="en-GB" sz="2400" dirty="0"/>
            </a:br>
            <a:r>
              <a:rPr lang="en-GB" sz="2400" dirty="0"/>
              <a:t>hepatitis E: The </a:t>
            </a:r>
            <a:r>
              <a:rPr lang="en-GB" sz="2400" dirty="0" err="1"/>
              <a:t>HepNet</a:t>
            </a:r>
            <a:r>
              <a:rPr lang="en-GB" sz="2400" dirty="0"/>
              <a:t> </a:t>
            </a:r>
            <a:r>
              <a:rPr lang="en-GB" sz="2400" dirty="0" err="1"/>
              <a:t>SofE</a:t>
            </a:r>
            <a:r>
              <a:rPr lang="en-GB" sz="2400" dirty="0"/>
              <a:t> pilot study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1"/>
            <a:ext cx="10025871" cy="376990"/>
          </a:xfrm>
        </p:spPr>
        <p:txBody>
          <a:bodyPr/>
          <a:lstStyle/>
          <a:p>
            <a:br>
              <a:rPr lang="en-GB" dirty="0"/>
            </a:br>
            <a:br>
              <a:rPr lang="en-GB" dirty="0"/>
            </a:br>
            <a:r>
              <a:rPr lang="en-GB" dirty="0" err="1"/>
              <a:t>Cornberg</a:t>
            </a:r>
            <a:r>
              <a:rPr lang="en-GB" dirty="0"/>
              <a:t> M, et al. ILC 2019; </a:t>
            </a:r>
            <a:r>
              <a:rPr lang="en-GB" dirty="0">
                <a:solidFill>
                  <a:srgbClr val="000000"/>
                </a:solidFill>
              </a:rPr>
              <a:t>LB-04</a:t>
            </a:r>
          </a:p>
        </p:txBody>
      </p: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423864" y="5741181"/>
            <a:ext cx="9913936" cy="70788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panose="020B0604020202020204" pitchFamily="34" charset="0"/>
              </a:rPr>
              <a:t> CONCLUSIONS </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SOF shows moderate antiviral efficacy but does not cure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cHEV</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 Further study of SOF + RBV is warranted in immunocompromised patients with </a:t>
            </a:r>
            <a:r>
              <a:rPr kumimoji="0" lang="en-GB" sz="2000" b="0" i="0" u="none" strike="noStrike" kern="1200" cap="none" spc="0" normalizeH="0" baseline="0" noProof="0" dirty="0" err="1">
                <a:ln>
                  <a:noFill/>
                </a:ln>
                <a:solidFill>
                  <a:prstClr val="black"/>
                </a:solidFill>
                <a:effectLst/>
                <a:uLnTx/>
                <a:uFillTx/>
                <a:latin typeface="Arial" panose="020B0604020202020204"/>
                <a:ea typeface="+mn-ea"/>
                <a:cs typeface="+mn-cs"/>
              </a:rPr>
              <a:t>cHEV</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Content Placeholder 1">
            <a:extLst>
              <a:ext uri="{FF2B5EF4-FFF2-40B4-BE49-F238E27FC236}">
                <a16:creationId xmlns:a16="http://schemas.microsoft.com/office/drawing/2014/main" id="{C6EDCCD2-83D9-4BD1-BA2B-31F3A862E6BD}"/>
              </a:ext>
            </a:extLst>
          </p:cNvPr>
          <p:cNvSpPr txBox="1">
            <a:spLocks/>
          </p:cNvSpPr>
          <p:nvPr/>
        </p:nvSpPr>
        <p:spPr>
          <a:xfrm>
            <a:off x="423865" y="1350789"/>
            <a:ext cx="4300535" cy="4105739"/>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(Cont.)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ALT showed significant decline</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From 4.6 to 2.2 ULN at Week 12 and 2.7 ULN at Week 24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SOF was well tolerated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CrCl</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stable during therapy</a:t>
            </a: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GFR &gt;30 mL/min in all patients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6 SAEs in 3 patients</a:t>
            </a: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Only 1 (elevated lipase) considered SOF related </a:t>
            </a:r>
          </a:p>
          <a:p>
            <a:pPr marL="1143000" marR="0" lvl="2" indent="-2286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Patient experienced sepsis and died 4 weeks after SOF was stopped 	</a:t>
            </a:r>
          </a:p>
        </p:txBody>
      </p:sp>
      <p:cxnSp>
        <p:nvCxnSpPr>
          <p:cNvPr id="31" name="Straight Connector 30">
            <a:extLst>
              <a:ext uri="{FF2B5EF4-FFF2-40B4-BE49-F238E27FC236}">
                <a16:creationId xmlns:a16="http://schemas.microsoft.com/office/drawing/2014/main" id="{84195516-4F5A-4B30-B196-9CFABD0CE2D2}"/>
              </a:ext>
            </a:extLst>
          </p:cNvPr>
          <p:cNvCxnSpPr>
            <a:cxnSpLocks/>
          </p:cNvCxnSpPr>
          <p:nvPr/>
        </p:nvCxnSpPr>
        <p:spPr>
          <a:xfrm flipH="1">
            <a:off x="604844" y="5640444"/>
            <a:ext cx="10982319" cy="0"/>
          </a:xfrm>
          <a:prstGeom prst="line">
            <a:avLst/>
          </a:prstGeom>
          <a:noFill/>
          <a:ln w="9525" cap="flat" cmpd="sng" algn="ctr">
            <a:solidFill>
              <a:srgbClr val="1D498B">
                <a:shade val="95000"/>
                <a:satMod val="105000"/>
              </a:srgbClr>
            </a:solidFill>
            <a:prstDash val="solid"/>
          </a:ln>
          <a:effectLst/>
        </p:spPr>
      </p:cxnSp>
      <p:pic>
        <p:nvPicPr>
          <p:cNvPr id="2" name="Picture 1">
            <a:extLst>
              <a:ext uri="{FF2B5EF4-FFF2-40B4-BE49-F238E27FC236}">
                <a16:creationId xmlns:a16="http://schemas.microsoft.com/office/drawing/2014/main" id="{B819AD9C-31DC-4074-AF40-D4CBD1666D95}"/>
              </a:ext>
            </a:extLst>
          </p:cNvPr>
          <p:cNvPicPr>
            <a:picLocks noChangeAspect="1"/>
          </p:cNvPicPr>
          <p:nvPr/>
        </p:nvPicPr>
        <p:blipFill>
          <a:blip r:embed="rId3"/>
          <a:stretch>
            <a:fillRect/>
          </a:stretch>
        </p:blipFill>
        <p:spPr>
          <a:xfrm>
            <a:off x="4952999" y="2362272"/>
            <a:ext cx="6800851" cy="3032735"/>
          </a:xfrm>
          <a:prstGeom prst="rect">
            <a:avLst/>
          </a:prstGeom>
        </p:spPr>
      </p:pic>
      <p:sp>
        <p:nvSpPr>
          <p:cNvPr id="12" name="Content Placeholder 1">
            <a:extLst>
              <a:ext uri="{FF2B5EF4-FFF2-40B4-BE49-F238E27FC236}">
                <a16:creationId xmlns:a16="http://schemas.microsoft.com/office/drawing/2014/main" id="{AF5BF732-5C34-4D0B-B95A-A04B730DEB6B}"/>
              </a:ext>
            </a:extLst>
          </p:cNvPr>
          <p:cNvSpPr txBox="1">
            <a:spLocks/>
          </p:cNvSpPr>
          <p:nvPr/>
        </p:nvSpPr>
        <p:spPr>
          <a:xfrm>
            <a:off x="4737100" y="1343025"/>
            <a:ext cx="7029450" cy="4001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panose="020B0604020202020204" pitchFamily="34" charset="0"/>
              </a:rPr>
              <a:t> FIGURE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F51C4566-290C-46AF-BA66-E85B59670110}"/>
              </a:ext>
            </a:extLst>
          </p:cNvPr>
          <p:cNvCxnSpPr>
            <a:cxnSpLocks/>
          </p:cNvCxnSpPr>
          <p:nvPr/>
        </p:nvCxnSpPr>
        <p:spPr>
          <a:xfrm flipV="1">
            <a:off x="4730755" y="1520826"/>
            <a:ext cx="0" cy="4121149"/>
          </a:xfrm>
          <a:prstGeom prst="line">
            <a:avLst/>
          </a:prstGeom>
          <a:noFill/>
          <a:ln w="9525" cap="flat" cmpd="sng" algn="ctr">
            <a:solidFill>
              <a:srgbClr val="1D498B">
                <a:shade val="95000"/>
                <a:satMod val="105000"/>
              </a:srgbClr>
            </a:solidFill>
            <a:prstDash val="solid"/>
          </a:ln>
          <a:effectLst/>
        </p:spPr>
      </p:cxnSp>
      <p:sp>
        <p:nvSpPr>
          <p:cNvPr id="3" name="TextBox 2">
            <a:extLst>
              <a:ext uri="{FF2B5EF4-FFF2-40B4-BE49-F238E27FC236}">
                <a16:creationId xmlns:a16="http://schemas.microsoft.com/office/drawing/2014/main" id="{CDE072D3-3320-471B-B440-A32D2C0F2C1C}"/>
              </a:ext>
            </a:extLst>
          </p:cNvPr>
          <p:cNvSpPr txBox="1"/>
          <p:nvPr/>
        </p:nvSpPr>
        <p:spPr>
          <a:xfrm>
            <a:off x="5762137" y="1852404"/>
            <a:ext cx="235391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a:ea typeface="+mn-ea"/>
                <a:cs typeface="+mn-cs"/>
              </a:rPr>
              <a:t>HEV RNA in 9 patients</a:t>
            </a:r>
            <a:b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 line = median)</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5736E7A1-265F-4C30-B36C-102D53424308}"/>
              </a:ext>
            </a:extLst>
          </p:cNvPr>
          <p:cNvSpPr txBox="1"/>
          <p:nvPr/>
        </p:nvSpPr>
        <p:spPr>
          <a:xfrm>
            <a:off x="9425948" y="1852404"/>
            <a:ext cx="182370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a:ea typeface="+mn-ea"/>
                <a:cs typeface="+mn-cs"/>
              </a:rPr>
              <a:t>ALT in 9 patients</a:t>
            </a:r>
            <a:b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(black line = mean)</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7047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6A1A80-8E3E-45C1-B77E-3355D35B8669}"/>
              </a:ext>
            </a:extLst>
          </p:cNvPr>
          <p:cNvSpPr>
            <a:spLocks noGrp="1"/>
          </p:cNvSpPr>
          <p:nvPr>
            <p:ph type="title"/>
          </p:nvPr>
        </p:nvSpPr>
        <p:spPr/>
        <p:txBody>
          <a:bodyPr/>
          <a:lstStyle/>
          <a:p>
            <a:r>
              <a:rPr lang="pt-BR" dirty="0"/>
              <a:t>5. Viral hepatitis A, B, C, D, E: Virology</a:t>
            </a:r>
            <a:endParaRPr lang="en-GB" dirty="0"/>
          </a:p>
        </p:txBody>
      </p:sp>
      <p:sp>
        <p:nvSpPr>
          <p:cNvPr id="5" name="Text Placeholder 4">
            <a:extLst>
              <a:ext uri="{FF2B5EF4-FFF2-40B4-BE49-F238E27FC236}">
                <a16:creationId xmlns:a16="http://schemas.microsoft.com/office/drawing/2014/main" id="{AB4ACC86-31AB-42FB-82F1-3EBC408DF35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072701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400" dirty="0"/>
              <a:t>A first-in-class orally available HBV </a:t>
            </a:r>
            <a:r>
              <a:rPr lang="en-US" sz="2400" dirty="0" err="1"/>
              <a:t>cccDNA</a:t>
            </a:r>
            <a:r>
              <a:rPr lang="en-US" sz="2400" dirty="0"/>
              <a:t> destabilizer ccc_R08 achieved sustainable HBsAg and </a:t>
            </a:r>
            <a:r>
              <a:rPr lang="en-US" sz="2400" dirty="0" err="1"/>
              <a:t>cccDNA</a:t>
            </a:r>
            <a:r>
              <a:rPr lang="en-US" sz="2400" dirty="0"/>
              <a:t> reduction in the HBV circle mouse model </a:t>
            </a:r>
            <a:endParaRPr lang="en-GB" sz="24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*Yan Z, et al. HBV circle: A novel tool to investigate hepatitis B virus covalently closed circular DNA. J </a:t>
            </a:r>
            <a:r>
              <a:rPr lang="en-GB" dirty="0" err="1"/>
              <a:t>Hepatol</a:t>
            </a:r>
            <a:r>
              <a:rPr lang="en-GB" dirty="0"/>
              <a:t> 2017;66:1149–57.</a:t>
            </a:r>
            <a:br>
              <a:rPr lang="en-GB" dirty="0"/>
            </a:br>
            <a:r>
              <a:rPr lang="en-GB" dirty="0"/>
              <a:t>Wang L, et al. ILC 2019; </a:t>
            </a:r>
            <a:r>
              <a:rPr lang="en-GB" dirty="0">
                <a:solidFill>
                  <a:srgbClr val="000000"/>
                </a:solidFill>
              </a:rPr>
              <a:t>PS-074</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1" y="1340769"/>
            <a:ext cx="5672139" cy="206210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a:defRPr/>
            </a:pPr>
            <a:r>
              <a:rPr lang="en-US" dirty="0"/>
              <a:t>Persistence of </a:t>
            </a:r>
            <a:r>
              <a:rPr lang="en-US" dirty="0" err="1"/>
              <a:t>cccDNA</a:t>
            </a:r>
            <a:r>
              <a:rPr lang="en-US" dirty="0"/>
              <a:t> is a major barrier to cure in CHB patients with existing therapies</a:t>
            </a:r>
          </a:p>
          <a:p>
            <a:pPr>
              <a:defRPr/>
            </a:pPr>
            <a:r>
              <a:rPr lang="en-US" b="1" dirty="0"/>
              <a:t>Aim:</a:t>
            </a:r>
            <a:r>
              <a:rPr lang="en-US" dirty="0"/>
              <a:t> To evaluate the effect of a novel small molecule ccc_R08 on the level of pre-existing </a:t>
            </a:r>
            <a:r>
              <a:rPr lang="en-US" dirty="0" err="1"/>
              <a:t>cccDNA</a:t>
            </a:r>
            <a:r>
              <a:rPr lang="en-US" dirty="0"/>
              <a:t> both </a:t>
            </a:r>
            <a:r>
              <a:rPr lang="en-US" i="1" dirty="0"/>
              <a:t>in vitro</a:t>
            </a:r>
            <a:r>
              <a:rPr lang="en-US" dirty="0"/>
              <a:t> and </a:t>
            </a:r>
            <a:r>
              <a:rPr lang="en-US" i="1" dirty="0"/>
              <a:t>in vivo</a:t>
            </a: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4" y="3519624"/>
            <a:ext cx="5841676"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9584" y="3653482"/>
            <a:ext cx="5841676" cy="2739211"/>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r>
              <a:rPr lang="en-US" dirty="0"/>
              <a:t>HBV-infected primary human hepatocytes (PHH) were used for evaluating antiviral activities </a:t>
            </a:r>
            <a:r>
              <a:rPr lang="en-US" i="1" dirty="0"/>
              <a:t>in vitro</a:t>
            </a:r>
          </a:p>
          <a:p>
            <a:r>
              <a:rPr lang="en-US" dirty="0"/>
              <a:t>ccc_R08 was orally administered in HBV circle mouse model* to study its in vivo efficacy</a:t>
            </a:r>
          </a:p>
          <a:p>
            <a:pPr lvl="1"/>
            <a:r>
              <a:rPr lang="en-US" dirty="0"/>
              <a:t>Levels of HBV DNA, HBsAg, </a:t>
            </a:r>
            <a:r>
              <a:rPr lang="en-US" dirty="0" err="1"/>
              <a:t>HBeAg</a:t>
            </a:r>
            <a:r>
              <a:rPr lang="en-US" dirty="0"/>
              <a:t>, </a:t>
            </a:r>
            <a:r>
              <a:rPr lang="en-US" dirty="0" err="1"/>
              <a:t>pgRNA</a:t>
            </a:r>
            <a:r>
              <a:rPr lang="en-US" dirty="0"/>
              <a:t>, and </a:t>
            </a:r>
            <a:r>
              <a:rPr lang="en-US" dirty="0" err="1"/>
              <a:t>cccDNA</a:t>
            </a:r>
            <a:r>
              <a:rPr lang="en-US" dirty="0"/>
              <a:t> were measured</a:t>
            </a:r>
          </a:p>
        </p:txBody>
      </p:sp>
      <p:cxnSp>
        <p:nvCxnSpPr>
          <p:cNvPr id="9" name="Straight Connector 8">
            <a:extLst>
              <a:ext uri="{FF2B5EF4-FFF2-40B4-BE49-F238E27FC236}">
                <a16:creationId xmlns:a16="http://schemas.microsoft.com/office/drawing/2014/main" id="{A3FE9B23-4233-4BFD-9109-8BC6B00A97CF}"/>
              </a:ext>
            </a:extLst>
          </p:cNvPr>
          <p:cNvCxnSpPr>
            <a:cxnSpLocks/>
          </p:cNvCxnSpPr>
          <p:nvPr/>
        </p:nvCxnSpPr>
        <p:spPr>
          <a:xfrm flipV="1">
            <a:off x="6446520" y="1340770"/>
            <a:ext cx="0" cy="4762850"/>
          </a:xfrm>
          <a:prstGeom prst="line">
            <a:avLst/>
          </a:prstGeom>
          <a:noFill/>
          <a:ln w="9525" cap="flat" cmpd="sng" algn="ctr">
            <a:solidFill>
              <a:srgbClr val="1D498B">
                <a:shade val="95000"/>
                <a:satMod val="105000"/>
              </a:srgbClr>
            </a:solidFill>
            <a:prstDash val="solid"/>
          </a:ln>
          <a:effectLst/>
        </p:spPr>
      </p:cxnSp>
      <p:sp>
        <p:nvSpPr>
          <p:cNvPr id="15" name="Content Placeholder 1">
            <a:extLst>
              <a:ext uri="{FF2B5EF4-FFF2-40B4-BE49-F238E27FC236}">
                <a16:creationId xmlns:a16="http://schemas.microsoft.com/office/drawing/2014/main" id="{BD673EF7-60A4-4A51-A558-CB848EA2215F}"/>
              </a:ext>
            </a:extLst>
          </p:cNvPr>
          <p:cNvSpPr txBox="1">
            <a:spLocks/>
          </p:cNvSpPr>
          <p:nvPr/>
        </p:nvSpPr>
        <p:spPr>
          <a:xfrm>
            <a:off x="6446520" y="1346776"/>
            <a:ext cx="5491153" cy="4789003"/>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indent="0">
              <a:buNone/>
            </a:pPr>
            <a:r>
              <a:rPr lang="en-US" b="1" dirty="0"/>
              <a:t>HBV-infected PHH</a:t>
            </a:r>
          </a:p>
          <a:p>
            <a:r>
              <a:rPr lang="en-US" dirty="0"/>
              <a:t>Potent inhibition of HBV DNA, HBsAg, </a:t>
            </a:r>
            <a:r>
              <a:rPr lang="en-US" dirty="0" err="1"/>
              <a:t>HBeAg</a:t>
            </a:r>
            <a:r>
              <a:rPr lang="en-US" dirty="0"/>
              <a:t>, and pre-existing </a:t>
            </a:r>
            <a:r>
              <a:rPr lang="en-US" dirty="0" err="1"/>
              <a:t>cccDNA</a:t>
            </a:r>
            <a:endParaRPr lang="en-US" dirty="0"/>
          </a:p>
          <a:p>
            <a:r>
              <a:rPr lang="en-US" dirty="0">
                <a:cs typeface="Arial"/>
              </a:rPr>
              <a:t>No effect on mitochondrial DNA </a:t>
            </a:r>
            <a:br>
              <a:rPr lang="en-US" dirty="0">
                <a:cs typeface="Arial"/>
              </a:rPr>
            </a:br>
            <a:r>
              <a:rPr lang="en-US" dirty="0">
                <a:cs typeface="Arial"/>
              </a:rPr>
              <a:t>level and cytotoxicity</a:t>
            </a:r>
          </a:p>
          <a:p>
            <a:pPr marL="0" indent="0">
              <a:buNone/>
            </a:pPr>
            <a:r>
              <a:rPr lang="en-US" b="1" dirty="0"/>
              <a:t>HBV circle mice</a:t>
            </a:r>
          </a:p>
          <a:p>
            <a:r>
              <a:rPr lang="en-US" dirty="0"/>
              <a:t>Levels of serum HBV DNA, </a:t>
            </a:r>
            <a:r>
              <a:rPr lang="en-US" dirty="0" err="1"/>
              <a:t>pgRNA</a:t>
            </a:r>
            <a:r>
              <a:rPr lang="en-US" dirty="0"/>
              <a:t>, HBsAg, </a:t>
            </a:r>
            <a:r>
              <a:rPr lang="en-US" dirty="0" err="1"/>
              <a:t>HBeAg</a:t>
            </a:r>
            <a:r>
              <a:rPr lang="en-US" dirty="0"/>
              <a:t> reduced significantly</a:t>
            </a:r>
          </a:p>
          <a:p>
            <a:pPr lvl="1"/>
            <a:r>
              <a:rPr lang="en-US" dirty="0"/>
              <a:t>Sustained during the off-treatment period</a:t>
            </a:r>
          </a:p>
          <a:p>
            <a:r>
              <a:rPr lang="en-US" dirty="0"/>
              <a:t>Levels of </a:t>
            </a:r>
            <a:r>
              <a:rPr lang="en-US" dirty="0" err="1"/>
              <a:t>cccDNA</a:t>
            </a:r>
            <a:r>
              <a:rPr lang="en-US" dirty="0"/>
              <a:t> in the liver of ccc_R08 treated mice were &lt; LLOQ</a:t>
            </a:r>
          </a:p>
          <a:p>
            <a:pPr lvl="1"/>
            <a:r>
              <a:rPr lang="en-US" dirty="0"/>
              <a:t>ETV had no such effect on </a:t>
            </a:r>
            <a:r>
              <a:rPr lang="en-US" dirty="0" err="1"/>
              <a:t>cccDNA</a:t>
            </a:r>
            <a:r>
              <a:rPr lang="en-US" dirty="0"/>
              <a:t> level in </a:t>
            </a:r>
            <a:br>
              <a:rPr lang="en-US" dirty="0"/>
            </a:br>
            <a:r>
              <a:rPr lang="en-US" dirty="0"/>
              <a:t>this model</a:t>
            </a:r>
            <a:endParaRPr lang="en-US" dirty="0">
              <a:cs typeface="Arial"/>
            </a:endParaRPr>
          </a:p>
        </p:txBody>
      </p:sp>
    </p:spTree>
    <p:extLst>
      <p:ext uri="{BB962C8B-B14F-4D97-AF65-F5344CB8AC3E}">
        <p14:creationId xmlns:p14="http://schemas.microsoft.com/office/powerpoint/2010/main" val="251509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07D37E-AD84-4D62-B1E7-063D6CF0E040}"/>
              </a:ext>
            </a:extLst>
          </p:cNvPr>
          <p:cNvSpPr>
            <a:spLocks noGrp="1"/>
          </p:cNvSpPr>
          <p:nvPr>
            <p:ph type="title"/>
          </p:nvPr>
        </p:nvSpPr>
        <p:spPr/>
        <p:txBody>
          <a:bodyPr/>
          <a:lstStyle/>
          <a:p>
            <a:r>
              <a:rPr lang="en-GB" dirty="0"/>
              <a:t>Contents</a:t>
            </a:r>
          </a:p>
        </p:txBody>
      </p:sp>
      <p:sp>
        <p:nvSpPr>
          <p:cNvPr id="6" name="Text Placeholder 5">
            <a:extLst>
              <a:ext uri="{FF2B5EF4-FFF2-40B4-BE49-F238E27FC236}">
                <a16:creationId xmlns:a16="http://schemas.microsoft.com/office/drawing/2014/main" id="{6BAF401A-216F-4956-B1D7-28A56A19DDE3}"/>
              </a:ext>
            </a:extLst>
          </p:cNvPr>
          <p:cNvSpPr>
            <a:spLocks noGrp="1"/>
          </p:cNvSpPr>
          <p:nvPr>
            <p:ph type="body" sz="quarter" idx="10"/>
          </p:nvPr>
        </p:nvSpPr>
        <p:spPr/>
        <p:txBody>
          <a:bodyPr/>
          <a:lstStyle/>
          <a:p>
            <a:endParaRPr lang="en-GB"/>
          </a:p>
        </p:txBody>
      </p:sp>
      <p:sp>
        <p:nvSpPr>
          <p:cNvPr id="5" name="TextBox 8">
            <a:hlinkClick r:id="rId3" action="ppaction://hlinksldjump"/>
            <a:extLst>
              <a:ext uri="{FF2B5EF4-FFF2-40B4-BE49-F238E27FC236}">
                <a16:creationId xmlns:a16="http://schemas.microsoft.com/office/drawing/2014/main" id="{554D135F-529B-49A9-AB9A-12772AF122F2}"/>
              </a:ext>
            </a:extLst>
          </p:cNvPr>
          <p:cNvSpPr txBox="1">
            <a:spLocks/>
          </p:cNvSpPr>
          <p:nvPr/>
        </p:nvSpPr>
        <p:spPr>
          <a:xfrm>
            <a:off x="4241317" y="4179203"/>
            <a:ext cx="3709361" cy="574528"/>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graphicFrame>
        <p:nvGraphicFramePr>
          <p:cNvPr id="8" name="Content Placeholder 10">
            <a:extLst>
              <a:ext uri="{FF2B5EF4-FFF2-40B4-BE49-F238E27FC236}">
                <a16:creationId xmlns:a16="http://schemas.microsoft.com/office/drawing/2014/main" id="{03A9A9E2-552B-4647-ADDA-9F7C52F35A9A}"/>
              </a:ext>
            </a:extLst>
          </p:cNvPr>
          <p:cNvGraphicFramePr>
            <a:graphicFrameLocks/>
          </p:cNvGraphicFramePr>
          <p:nvPr>
            <p:extLst>
              <p:ext uri="{D42A27DB-BD31-4B8C-83A1-F6EECF244321}">
                <p14:modId xmlns:p14="http://schemas.microsoft.com/office/powerpoint/2010/main" val="3377923089"/>
              </p:ext>
            </p:extLst>
          </p:nvPr>
        </p:nvGraphicFramePr>
        <p:xfrm>
          <a:off x="604836" y="1519238"/>
          <a:ext cx="10982325" cy="2497458"/>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2025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j-lt"/>
                          <a:cs typeface="Arial" panose="020B0604020202020204" pitchFamily="34" charset="0"/>
                        </a:rPr>
                        <a:t>2. Viral hepatitis B/D: Therapy</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98792">
                <a:tc>
                  <a:txBody>
                    <a:bodyPr/>
                    <a:lstStyle/>
                    <a:p>
                      <a:pPr marL="36000" algn="l" fontAlgn="t"/>
                      <a:r>
                        <a:rPr lang="en-GB" sz="1400" b="0" i="0" u="none" strike="noStrike" dirty="0">
                          <a:solidFill>
                            <a:srgbClr val="000000"/>
                          </a:solidFill>
                          <a:effectLst/>
                          <a:latin typeface="+mj-lt"/>
                        </a:rPr>
                        <a:t>GS-13</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dirty="0" err="1"/>
                        <a:t>Myrcludex</a:t>
                      </a:r>
                      <a:r>
                        <a:rPr lang="en-GB" sz="1400" dirty="0"/>
                        <a:t> B with PEG-interferon </a:t>
                      </a:r>
                      <a:r>
                        <a:rPr lang="el-GR" sz="1400" dirty="0"/>
                        <a:t>α</a:t>
                      </a:r>
                      <a:r>
                        <a:rPr lang="en-GB" sz="1400" dirty="0"/>
                        <a:t> 2a: Safety and efficacy in patients with chronic HBV/HDV co-infection in a phase 2 trial (MYR203) </a:t>
                      </a:r>
                      <a:endParaRPr lang="en-GB" sz="1400" b="0" i="0" u="none" strike="noStrike" dirty="0">
                        <a:solidFill>
                          <a:srgbClr val="000000"/>
                        </a:solidFill>
                        <a:effectLst/>
                        <a:latin typeface="+mj-lt"/>
                      </a:endParaRP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10111515"/>
                  </a:ext>
                </a:extLst>
              </a:tr>
              <a:tr h="73791">
                <a:tc>
                  <a:txBody>
                    <a:bodyPr/>
                    <a:lstStyle/>
                    <a:p>
                      <a:pPr marL="36000" algn="l" fontAlgn="t"/>
                      <a:r>
                        <a:rPr lang="en-GB" sz="1400" b="0" i="0" u="none" strike="noStrike" dirty="0">
                          <a:solidFill>
                            <a:srgbClr val="000000"/>
                          </a:solidFill>
                          <a:effectLst/>
                          <a:latin typeface="+mj-lt"/>
                        </a:rPr>
                        <a:t>LB-03</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Tenofovir treatment has lower risk of hepatocellular carcinoma than entecavir in patients with chronic hepatitis B</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08003972"/>
                  </a:ext>
                </a:extLst>
              </a:tr>
              <a:tr h="126330">
                <a:tc>
                  <a:txBody>
                    <a:bodyPr/>
                    <a:lstStyle/>
                    <a:p>
                      <a:pPr marL="36000" algn="l" fontAlgn="t"/>
                      <a:r>
                        <a:rPr lang="en-GB" sz="1400" b="0" i="0" u="none" strike="noStrike" dirty="0">
                          <a:solidFill>
                            <a:srgbClr val="000000"/>
                          </a:solidFill>
                          <a:effectLst/>
                          <a:latin typeface="+mj-lt"/>
                        </a:rPr>
                        <a:t>LB-06</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Interim safety and efficacy results of the phase 2a program of ABI-H0731 + NUC therapy in treatment-naïve and treatment-suppressed patients with CHB</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94093947"/>
                  </a:ext>
                </a:extLst>
              </a:tr>
              <a:tr h="126330">
                <a:tc>
                  <a:txBody>
                    <a:bodyPr/>
                    <a:lstStyle/>
                    <a:p>
                      <a:pPr marL="36000" algn="l" fontAlgn="t"/>
                      <a:r>
                        <a:rPr lang="en-GB" sz="1400" b="0" i="0" u="none" strike="noStrike" dirty="0">
                          <a:solidFill>
                            <a:srgbClr val="000000"/>
                          </a:solidFill>
                          <a:effectLst/>
                          <a:latin typeface="+mj-lt"/>
                        </a:rPr>
                        <a:t>PS-079</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US" sz="1400" dirty="0"/>
                        <a:t>HDV co-infection modifies the immunoproteasome profile of HBV infected hepatocytes leading to increased CD8 T-cell recognition</a:t>
                      </a:r>
                      <a:endParaRPr lang="en-GB" sz="1400" b="0" i="0" u="none" strike="noStrike" dirty="0">
                        <a:solidFill>
                          <a:srgbClr val="000000"/>
                        </a:solidFill>
                        <a:effectLst/>
                        <a:latin typeface="+mj-lt"/>
                      </a:endParaRP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0404597"/>
                  </a:ext>
                </a:extLst>
              </a:tr>
              <a:tr h="126330">
                <a:tc>
                  <a:txBody>
                    <a:bodyPr/>
                    <a:lstStyle/>
                    <a:p>
                      <a:pPr marL="36000" algn="l" fontAlgn="t"/>
                      <a:r>
                        <a:rPr lang="en-GB" sz="1400" b="0" i="0" u="none" strike="noStrike" dirty="0">
                          <a:solidFill>
                            <a:srgbClr val="000000"/>
                          </a:solidFill>
                          <a:effectLst/>
                          <a:latin typeface="+mj-lt"/>
                        </a:rPr>
                        <a:t>PS-077</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dirty="0" err="1"/>
                        <a:t>Lenvervimab</a:t>
                      </a:r>
                      <a:r>
                        <a:rPr lang="en-GB" sz="1400" dirty="0"/>
                        <a:t>, a </a:t>
                      </a:r>
                      <a:r>
                        <a:rPr lang="en-GB" sz="1400" dirty="0" err="1"/>
                        <a:t>mAb</a:t>
                      </a:r>
                      <a:r>
                        <a:rPr lang="en-GB" sz="1400" dirty="0"/>
                        <a:t> against HBsAg, can induce sustained HBsAg loss in a chronic hepatitis B mouse model</a:t>
                      </a:r>
                      <a:endParaRPr lang="en-GB" sz="1400" b="0" i="0" u="none" strike="noStrike" dirty="0">
                        <a:solidFill>
                          <a:srgbClr val="000000"/>
                        </a:solidFill>
                        <a:effectLst/>
                        <a:latin typeface="+mj-lt"/>
                      </a:endParaRP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11402033"/>
                  </a:ext>
                </a:extLst>
              </a:tr>
              <a:tr h="126330">
                <a:tc>
                  <a:txBody>
                    <a:bodyPr/>
                    <a:lstStyle/>
                    <a:p>
                      <a:pPr marL="36000" algn="l" fontAlgn="t"/>
                      <a:r>
                        <a:rPr lang="en-GB" sz="1400" b="0" i="0" u="none" strike="noStrike" dirty="0">
                          <a:solidFill>
                            <a:srgbClr val="000000"/>
                          </a:solidFill>
                          <a:effectLst/>
                          <a:latin typeface="+mj-lt"/>
                        </a:rPr>
                        <a:t>PS-080</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dirty="0"/>
                        <a:t>Short-term RNA interference therapy in chronic hepatitis B using JNJ-3989 brings majority of patients to HBsAg &lt;100 IU/ml threshold</a:t>
                      </a:r>
                      <a:endParaRPr lang="en-GB" sz="1400" b="0" i="0" u="none" strike="noStrike" dirty="0">
                        <a:solidFill>
                          <a:srgbClr val="000000"/>
                        </a:solidFill>
                        <a:effectLst/>
                        <a:latin typeface="+mj-lt"/>
                      </a:endParaRP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506751312"/>
                  </a:ext>
                </a:extLst>
              </a:tr>
            </a:tbl>
          </a:graphicData>
        </a:graphic>
      </p:graphicFrame>
      <p:sp>
        <p:nvSpPr>
          <p:cNvPr id="7" name="TextBox 8">
            <a:hlinkClick r:id="rId4" action="ppaction://hlinksldjump"/>
            <a:extLst>
              <a:ext uri="{FF2B5EF4-FFF2-40B4-BE49-F238E27FC236}">
                <a16:creationId xmlns:a16="http://schemas.microsoft.com/office/drawing/2014/main" id="{E818D5B7-AA82-45E2-9B8F-35D384DBBFD2}"/>
              </a:ext>
            </a:extLst>
          </p:cNvPr>
          <p:cNvSpPr txBox="1">
            <a:spLocks/>
          </p:cNvSpPr>
          <p:nvPr/>
        </p:nvSpPr>
        <p:spPr>
          <a:xfrm>
            <a:off x="4241317" y="5733363"/>
            <a:ext cx="3709361" cy="576000"/>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graphicFrame>
        <p:nvGraphicFramePr>
          <p:cNvPr id="9" name="Content Placeholder 10">
            <a:extLst>
              <a:ext uri="{FF2B5EF4-FFF2-40B4-BE49-F238E27FC236}">
                <a16:creationId xmlns:a16="http://schemas.microsoft.com/office/drawing/2014/main" id="{BC18AA1F-F839-41E5-8DCB-B46921E3E323}"/>
              </a:ext>
            </a:extLst>
          </p:cNvPr>
          <p:cNvGraphicFramePr>
            <a:graphicFrameLocks/>
          </p:cNvGraphicFramePr>
          <p:nvPr>
            <p:extLst>
              <p:ext uri="{D42A27DB-BD31-4B8C-83A1-F6EECF244321}">
                <p14:modId xmlns:p14="http://schemas.microsoft.com/office/powerpoint/2010/main" val="3579849653"/>
              </p:ext>
            </p:extLst>
          </p:nvPr>
        </p:nvGraphicFramePr>
        <p:xfrm>
          <a:off x="610483" y="4984023"/>
          <a:ext cx="10982325" cy="563295"/>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2025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j-lt"/>
                          <a:cs typeface="Arial" panose="020B0604020202020204" pitchFamily="34" charset="0"/>
                        </a:rPr>
                        <a:t>3. Viral hepatitis A/E: Clinical aspects</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58495">
                <a:tc>
                  <a:txBody>
                    <a:bodyPr/>
                    <a:lstStyle/>
                    <a:p>
                      <a:pPr marL="36000" algn="l" fontAlgn="t"/>
                      <a:r>
                        <a:rPr lang="en-GB" sz="1400" b="0" i="0" u="none" strike="noStrike" dirty="0">
                          <a:solidFill>
                            <a:srgbClr val="000000"/>
                          </a:solidFill>
                          <a:effectLst/>
                          <a:latin typeface="+mj-lt"/>
                        </a:rPr>
                        <a:t>PS-051</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Mortality and morbidity of hepatitis E in Scotland: A multicentre study</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10111515"/>
                  </a:ext>
                </a:extLst>
              </a:tr>
            </a:tbl>
          </a:graphicData>
        </a:graphic>
      </p:graphicFrame>
    </p:spTree>
    <p:extLst>
      <p:ext uri="{BB962C8B-B14F-4D97-AF65-F5344CB8AC3E}">
        <p14:creationId xmlns:p14="http://schemas.microsoft.com/office/powerpoint/2010/main" val="1644045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high confidence">
            <a:extLst>
              <a:ext uri="{FF2B5EF4-FFF2-40B4-BE49-F238E27FC236}">
                <a16:creationId xmlns:a16="http://schemas.microsoft.com/office/drawing/2014/main" id="{FB04D559-EDB5-40DF-97AB-438914F4B63F}"/>
              </a:ext>
            </a:extLst>
          </p:cNvPr>
          <p:cNvPicPr>
            <a:picLocks noChangeAspect="1"/>
          </p:cNvPicPr>
          <p:nvPr/>
        </p:nvPicPr>
        <p:blipFill>
          <a:blip r:embed="rId4"/>
          <a:stretch>
            <a:fillRect/>
          </a:stretch>
        </p:blipFill>
        <p:spPr>
          <a:xfrm>
            <a:off x="7968343" y="2351314"/>
            <a:ext cx="3439885" cy="2329542"/>
          </a:xfrm>
          <a:prstGeom prst="rect">
            <a:avLst/>
          </a:prstGeom>
        </p:spPr>
      </p:pic>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400" dirty="0"/>
              <a:t>A first-in-class orally available HBV </a:t>
            </a:r>
            <a:r>
              <a:rPr lang="en-US" sz="2400" dirty="0" err="1"/>
              <a:t>cccDNA</a:t>
            </a:r>
            <a:r>
              <a:rPr lang="en-US" sz="2400" dirty="0"/>
              <a:t> destabilizer ccc_R08 achieved sustainable HBsAg and </a:t>
            </a:r>
            <a:r>
              <a:rPr lang="en-US" sz="2400" dirty="0" err="1"/>
              <a:t>cccDNA</a:t>
            </a:r>
            <a:r>
              <a:rPr lang="en-US" sz="2400" dirty="0"/>
              <a:t> reduction in the HBV circle mouse model </a:t>
            </a:r>
            <a:endParaRPr lang="en-GB" sz="24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Wang L, et al. ILC 2019; </a:t>
            </a:r>
            <a:r>
              <a:rPr lang="en-GB" dirty="0">
                <a:solidFill>
                  <a:srgbClr val="000000"/>
                </a:solidFill>
              </a:rPr>
              <a:t>PS-074</a:t>
            </a:r>
          </a:p>
        </p:txBody>
      </p: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6172793" y="4855511"/>
            <a:ext cx="5294941" cy="1323439"/>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b="1" dirty="0">
                <a:solidFill>
                  <a:srgbClr val="FFFFFF"/>
                </a:solidFill>
                <a:highlight>
                  <a:srgbClr val="004A86"/>
                </a:highlight>
                <a:cs typeface="Arial" panose="020B0604020202020204" pitchFamily="34" charset="0"/>
              </a:rPr>
              <a:t> CONCLUSIONS </a:t>
            </a:r>
            <a:r>
              <a:rPr lang="en-US" dirty="0">
                <a:solidFill>
                  <a:prstClr val="black"/>
                </a:solidFill>
                <a:highlight>
                  <a:srgbClr val="FEFCFC"/>
                </a:highlight>
                <a:cs typeface="Arial" panose="020B0604020202020204" pitchFamily="34" charset="0"/>
              </a:rPr>
              <a:t> </a:t>
            </a:r>
            <a:r>
              <a:rPr lang="en-US" dirty="0"/>
              <a:t>A novel small molecule ccc_R08 can sustainably reduce serum HBsAg and liver </a:t>
            </a:r>
            <a:r>
              <a:rPr lang="en-US" dirty="0" err="1"/>
              <a:t>cccDNA</a:t>
            </a:r>
            <a:r>
              <a:rPr lang="en-US" dirty="0"/>
              <a:t> levels in the HBV circle mouse model</a:t>
            </a:r>
          </a:p>
        </p:txBody>
      </p:sp>
      <p:graphicFrame>
        <p:nvGraphicFramePr>
          <p:cNvPr id="9" name="Object 8">
            <a:extLst>
              <a:ext uri="{FF2B5EF4-FFF2-40B4-BE49-F238E27FC236}">
                <a16:creationId xmlns:a16="http://schemas.microsoft.com/office/drawing/2014/main" id="{0AF51E27-FC2C-409B-BD90-C48ABFA74D4F}"/>
              </a:ext>
            </a:extLst>
          </p:cNvPr>
          <p:cNvGraphicFramePr>
            <a:graphicFrameLocks noChangeAspect="1"/>
          </p:cNvGraphicFramePr>
          <p:nvPr>
            <p:extLst/>
          </p:nvPr>
        </p:nvGraphicFramePr>
        <p:xfrm>
          <a:off x="218403" y="2424657"/>
          <a:ext cx="3436938" cy="2193925"/>
        </p:xfrm>
        <a:graphic>
          <a:graphicData uri="http://schemas.openxmlformats.org/presentationml/2006/ole">
            <mc:AlternateContent xmlns:mc="http://schemas.openxmlformats.org/markup-compatibility/2006">
              <mc:Choice xmlns:v="urn:schemas-microsoft-com:vml" Requires="v">
                <p:oleObj spid="_x0000_s3275" name="Prism 6" r:id="rId5" imgW="5578572" imgH="4102123" progId="Prism6.Document">
                  <p:embed/>
                </p:oleObj>
              </mc:Choice>
              <mc:Fallback>
                <p:oleObj name="Prism 6" r:id="rId5" imgW="5578572" imgH="4102123" progId="Prism6.Document">
                  <p:embed/>
                  <p:pic>
                    <p:nvPicPr>
                      <p:cNvPr id="9" name="Object 8">
                        <a:extLst>
                          <a:ext uri="{FF2B5EF4-FFF2-40B4-BE49-F238E27FC236}">
                            <a16:creationId xmlns:a16="http://schemas.microsoft.com/office/drawing/2014/main" id="{0AF51E27-FC2C-409B-BD90-C48ABFA74D4F}"/>
                          </a:ext>
                        </a:extLst>
                      </p:cNvPr>
                      <p:cNvPicPr>
                        <a:picLocks noChangeAspect="1" noChangeArrowheads="1"/>
                      </p:cNvPicPr>
                      <p:nvPr/>
                    </p:nvPicPr>
                    <p:blipFill>
                      <a:blip r:embed="rId6"/>
                      <a:srcRect/>
                      <a:stretch>
                        <a:fillRect/>
                      </a:stretch>
                    </p:blipFill>
                    <p:spPr bwMode="auto">
                      <a:xfrm>
                        <a:off x="218403" y="2424657"/>
                        <a:ext cx="3436938" cy="2193925"/>
                      </a:xfrm>
                      <a:prstGeom prst="rect">
                        <a:avLst/>
                      </a:prstGeom>
                      <a:noFill/>
                      <a:ln>
                        <a:noFill/>
                      </a:ln>
                    </p:spPr>
                  </p:pic>
                </p:oleObj>
              </mc:Fallback>
            </mc:AlternateContent>
          </a:graphicData>
        </a:graphic>
      </p:graphicFrame>
      <p:cxnSp>
        <p:nvCxnSpPr>
          <p:cNvPr id="13" name="Straight Connector 12">
            <a:extLst>
              <a:ext uri="{FF2B5EF4-FFF2-40B4-BE49-F238E27FC236}">
                <a16:creationId xmlns:a16="http://schemas.microsoft.com/office/drawing/2014/main" id="{7F1843A3-F007-42D5-8D3F-D315B244F234}"/>
              </a:ext>
            </a:extLst>
          </p:cNvPr>
          <p:cNvCxnSpPr/>
          <p:nvPr/>
        </p:nvCxnSpPr>
        <p:spPr bwMode="auto">
          <a:xfrm flipH="1">
            <a:off x="1362282" y="2716678"/>
            <a:ext cx="12171" cy="1494000"/>
          </a:xfrm>
          <a:prstGeom prst="line">
            <a:avLst/>
          </a:prstGeom>
          <a:noFill/>
          <a:ln w="19050" cap="flat" cmpd="sng" algn="ctr">
            <a:solidFill>
              <a:srgbClr val="0070C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553FCF7-69FA-42C3-9F66-9A95FD08D1FA}"/>
              </a:ext>
            </a:extLst>
          </p:cNvPr>
          <p:cNvSpPr txBox="1"/>
          <p:nvPr/>
        </p:nvSpPr>
        <p:spPr>
          <a:xfrm>
            <a:off x="757549" y="2178238"/>
            <a:ext cx="1332271" cy="276999"/>
          </a:xfrm>
          <a:prstGeom prst="rect">
            <a:avLst/>
          </a:prstGeom>
          <a:noFill/>
        </p:spPr>
        <p:txBody>
          <a:bodyPr wrap="square" rtlCol="0">
            <a:spAutoFit/>
          </a:bodyPr>
          <a:lstStyle/>
          <a:p>
            <a:pPr algn="ctr"/>
            <a:r>
              <a:rPr lang="en-029" sz="1200" dirty="0"/>
              <a:t>Treatment End</a:t>
            </a:r>
            <a:endParaRPr lang="en-US" sz="1200" dirty="0"/>
          </a:p>
        </p:txBody>
      </p:sp>
      <p:sp>
        <p:nvSpPr>
          <p:cNvPr id="15" name="TextBox 14">
            <a:extLst>
              <a:ext uri="{FF2B5EF4-FFF2-40B4-BE49-F238E27FC236}">
                <a16:creationId xmlns:a16="http://schemas.microsoft.com/office/drawing/2014/main" id="{12F7BFFF-43F0-4594-BEA6-8F7717739195}"/>
              </a:ext>
            </a:extLst>
          </p:cNvPr>
          <p:cNvSpPr txBox="1"/>
          <p:nvPr/>
        </p:nvSpPr>
        <p:spPr>
          <a:xfrm>
            <a:off x="2116278" y="2147460"/>
            <a:ext cx="1431162" cy="338554"/>
          </a:xfrm>
          <a:prstGeom prst="rect">
            <a:avLst/>
          </a:prstGeom>
          <a:noFill/>
        </p:spPr>
        <p:txBody>
          <a:bodyPr wrap="square" rtlCol="0">
            <a:spAutoFit/>
          </a:bodyPr>
          <a:lstStyle/>
          <a:p>
            <a:pPr algn="ctr"/>
            <a:r>
              <a:rPr lang="en-US" sz="1600" b="1" dirty="0"/>
              <a:t>HBsAg</a:t>
            </a:r>
          </a:p>
        </p:txBody>
      </p:sp>
      <p:cxnSp>
        <p:nvCxnSpPr>
          <p:cNvPr id="17" name="Straight Connector 16">
            <a:extLst>
              <a:ext uri="{FF2B5EF4-FFF2-40B4-BE49-F238E27FC236}">
                <a16:creationId xmlns:a16="http://schemas.microsoft.com/office/drawing/2014/main" id="{44FC9B95-4C44-4903-BA4D-D16F3E70B369}"/>
              </a:ext>
            </a:extLst>
          </p:cNvPr>
          <p:cNvCxnSpPr/>
          <p:nvPr/>
        </p:nvCxnSpPr>
        <p:spPr bwMode="auto">
          <a:xfrm flipH="1">
            <a:off x="5348294" y="2716678"/>
            <a:ext cx="5890" cy="1494000"/>
          </a:xfrm>
          <a:prstGeom prst="line">
            <a:avLst/>
          </a:prstGeom>
          <a:noFill/>
          <a:ln w="19050" cap="flat" cmpd="sng" algn="ctr">
            <a:solidFill>
              <a:srgbClr val="0070C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9714677-1699-493F-AF63-F3A3DFF05800}"/>
              </a:ext>
            </a:extLst>
          </p:cNvPr>
          <p:cNvSpPr txBox="1"/>
          <p:nvPr/>
        </p:nvSpPr>
        <p:spPr>
          <a:xfrm>
            <a:off x="4620512" y="2178238"/>
            <a:ext cx="1391508" cy="276999"/>
          </a:xfrm>
          <a:prstGeom prst="rect">
            <a:avLst/>
          </a:prstGeom>
          <a:noFill/>
        </p:spPr>
        <p:txBody>
          <a:bodyPr wrap="square" rtlCol="0">
            <a:spAutoFit/>
          </a:bodyPr>
          <a:lstStyle/>
          <a:p>
            <a:r>
              <a:rPr lang="en-029" sz="1200" dirty="0"/>
              <a:t>Treatment End</a:t>
            </a:r>
            <a:endParaRPr lang="en-US" sz="1200" dirty="0"/>
          </a:p>
        </p:txBody>
      </p:sp>
      <p:sp>
        <p:nvSpPr>
          <p:cNvPr id="19" name="TextBox 18">
            <a:extLst>
              <a:ext uri="{FF2B5EF4-FFF2-40B4-BE49-F238E27FC236}">
                <a16:creationId xmlns:a16="http://schemas.microsoft.com/office/drawing/2014/main" id="{DEF447AC-4751-44FF-B54E-D9D882ABA6BB}"/>
              </a:ext>
            </a:extLst>
          </p:cNvPr>
          <p:cNvSpPr txBox="1"/>
          <p:nvPr/>
        </p:nvSpPr>
        <p:spPr>
          <a:xfrm>
            <a:off x="6051413" y="2147460"/>
            <a:ext cx="1548187" cy="338554"/>
          </a:xfrm>
          <a:prstGeom prst="rect">
            <a:avLst/>
          </a:prstGeom>
          <a:noFill/>
        </p:spPr>
        <p:txBody>
          <a:bodyPr wrap="square" rtlCol="0">
            <a:spAutoFit/>
          </a:bodyPr>
          <a:lstStyle/>
          <a:p>
            <a:pPr algn="ctr"/>
            <a:r>
              <a:rPr lang="en-US" sz="1600" b="1" dirty="0" err="1"/>
              <a:t>HBeAg</a:t>
            </a:r>
            <a:endParaRPr lang="en-US" sz="1600" b="1" dirty="0"/>
          </a:p>
        </p:txBody>
      </p:sp>
      <p:graphicFrame>
        <p:nvGraphicFramePr>
          <p:cNvPr id="20" name="Object 19">
            <a:extLst>
              <a:ext uri="{FF2B5EF4-FFF2-40B4-BE49-F238E27FC236}">
                <a16:creationId xmlns:a16="http://schemas.microsoft.com/office/drawing/2014/main" id="{4CE87532-14DA-41DB-9B66-651AACAE14D5}"/>
              </a:ext>
            </a:extLst>
          </p:cNvPr>
          <p:cNvGraphicFramePr>
            <a:graphicFrameLocks noChangeAspect="1"/>
          </p:cNvGraphicFramePr>
          <p:nvPr>
            <p:extLst/>
          </p:nvPr>
        </p:nvGraphicFramePr>
        <p:xfrm>
          <a:off x="4066968" y="2569917"/>
          <a:ext cx="3543300" cy="2079625"/>
        </p:xfrm>
        <a:graphic>
          <a:graphicData uri="http://schemas.openxmlformats.org/presentationml/2006/ole">
            <mc:AlternateContent xmlns:mc="http://schemas.openxmlformats.org/markup-compatibility/2006">
              <mc:Choice xmlns:v="urn:schemas-microsoft-com:vml" Requires="v">
                <p:oleObj spid="_x0000_s3276" name="Prism 7" r:id="rId7" imgW="5374477" imgH="3556781" progId="Prism7.Document">
                  <p:embed/>
                </p:oleObj>
              </mc:Choice>
              <mc:Fallback>
                <p:oleObj name="Prism 7" r:id="rId7" imgW="5374477" imgH="3556781" progId="Prism7.Document">
                  <p:embed/>
                  <p:pic>
                    <p:nvPicPr>
                      <p:cNvPr id="20" name="Object 19">
                        <a:extLst>
                          <a:ext uri="{FF2B5EF4-FFF2-40B4-BE49-F238E27FC236}">
                            <a16:creationId xmlns:a16="http://schemas.microsoft.com/office/drawing/2014/main" id="{4CE87532-14DA-41DB-9B66-651AACAE14D5}"/>
                          </a:ext>
                        </a:extLst>
                      </p:cNvPr>
                      <p:cNvPicPr>
                        <a:picLocks noChangeAspect="1" noChangeArrowheads="1"/>
                      </p:cNvPicPr>
                      <p:nvPr/>
                    </p:nvPicPr>
                    <p:blipFill>
                      <a:blip r:embed="rId8"/>
                      <a:srcRect/>
                      <a:stretch>
                        <a:fillRect/>
                      </a:stretch>
                    </p:blipFill>
                    <p:spPr bwMode="auto">
                      <a:xfrm>
                        <a:off x="4066968" y="2569917"/>
                        <a:ext cx="3543300" cy="2079625"/>
                      </a:xfrm>
                      <a:prstGeom prst="rect">
                        <a:avLst/>
                      </a:prstGeom>
                      <a:noFill/>
                      <a:ln>
                        <a:noFill/>
                      </a:ln>
                    </p:spPr>
                  </p:pic>
                </p:oleObj>
              </mc:Fallback>
            </mc:AlternateContent>
          </a:graphicData>
        </a:graphic>
      </p:graphicFrame>
      <p:sp>
        <p:nvSpPr>
          <p:cNvPr id="21" name="Rectangle 20">
            <a:extLst>
              <a:ext uri="{FF2B5EF4-FFF2-40B4-BE49-F238E27FC236}">
                <a16:creationId xmlns:a16="http://schemas.microsoft.com/office/drawing/2014/main" id="{9FC00210-29D4-4407-8A30-41DDF796A36E}"/>
              </a:ext>
            </a:extLst>
          </p:cNvPr>
          <p:cNvSpPr/>
          <p:nvPr/>
        </p:nvSpPr>
        <p:spPr bwMode="gray">
          <a:xfrm>
            <a:off x="3233063" y="3855455"/>
            <a:ext cx="497580" cy="218497"/>
          </a:xfrm>
          <a:prstGeom prst="rect">
            <a:avLst/>
          </a:prstGeom>
          <a:solidFill>
            <a:schemeClr val="bg1"/>
          </a:solidFill>
          <a:ln w="12700">
            <a:noFill/>
          </a:ln>
        </p:spPr>
        <p:txBody>
          <a:bodyPr vert="horz" wrap="square" lIns="91440" tIns="45720" rIns="91440" bIns="45720" numCol="1" rtlCol="0" anchor="ctr" anchorCtr="0" compatLnSpc="1">
            <a:prstTxWarp prst="textNoShape">
              <a:avLst/>
            </a:prstTxWarp>
            <a:noAutofit/>
          </a:bodyPr>
          <a:lstStyle/>
          <a:p>
            <a:pPr algn="ctr" eaLnBrk="0" hangingPunct="0">
              <a:lnSpc>
                <a:spcPct val="75000"/>
              </a:lnSpc>
            </a:pPr>
            <a:endParaRPr lang="en-US" sz="1400" b="1" dirty="0"/>
          </a:p>
        </p:txBody>
      </p:sp>
      <p:sp>
        <p:nvSpPr>
          <p:cNvPr id="25" name="TextBox 24">
            <a:extLst>
              <a:ext uri="{FF2B5EF4-FFF2-40B4-BE49-F238E27FC236}">
                <a16:creationId xmlns:a16="http://schemas.microsoft.com/office/drawing/2014/main" id="{0FC29881-4048-4427-A885-27D302111A66}"/>
              </a:ext>
            </a:extLst>
          </p:cNvPr>
          <p:cNvSpPr txBox="1"/>
          <p:nvPr/>
        </p:nvSpPr>
        <p:spPr>
          <a:xfrm>
            <a:off x="11078515" y="2848245"/>
            <a:ext cx="672113" cy="276999"/>
          </a:xfrm>
          <a:prstGeom prst="rect">
            <a:avLst/>
          </a:prstGeom>
          <a:noFill/>
        </p:spPr>
        <p:txBody>
          <a:bodyPr wrap="square" rtlCol="0" anchor="ctr" anchorCtr="0">
            <a:spAutoFit/>
          </a:bodyPr>
          <a:lstStyle/>
          <a:p>
            <a:r>
              <a:rPr lang="en-US" sz="1200" dirty="0"/>
              <a:t>Vehicle</a:t>
            </a:r>
          </a:p>
        </p:txBody>
      </p:sp>
      <p:cxnSp>
        <p:nvCxnSpPr>
          <p:cNvPr id="26" name="Straight Connector 25">
            <a:extLst>
              <a:ext uri="{FF2B5EF4-FFF2-40B4-BE49-F238E27FC236}">
                <a16:creationId xmlns:a16="http://schemas.microsoft.com/office/drawing/2014/main" id="{C9A57150-888E-492C-8541-993E2611F799}"/>
              </a:ext>
            </a:extLst>
          </p:cNvPr>
          <p:cNvCxnSpPr/>
          <p:nvPr/>
        </p:nvCxnSpPr>
        <p:spPr bwMode="auto">
          <a:xfrm>
            <a:off x="9219172" y="2716678"/>
            <a:ext cx="0" cy="1494000"/>
          </a:xfrm>
          <a:prstGeom prst="line">
            <a:avLst/>
          </a:prstGeom>
          <a:noFill/>
          <a:ln w="19050" cap="flat" cmpd="sng" algn="ctr">
            <a:solidFill>
              <a:srgbClr val="0070C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84A15E-A1AC-4D7B-A2DA-5988B51D9032}"/>
              </a:ext>
            </a:extLst>
          </p:cNvPr>
          <p:cNvSpPr txBox="1"/>
          <p:nvPr/>
        </p:nvSpPr>
        <p:spPr>
          <a:xfrm>
            <a:off x="8408092" y="2179456"/>
            <a:ext cx="1431155" cy="274562"/>
          </a:xfrm>
          <a:prstGeom prst="rect">
            <a:avLst/>
          </a:prstGeom>
          <a:noFill/>
        </p:spPr>
        <p:txBody>
          <a:bodyPr wrap="square" rtlCol="0">
            <a:spAutoFit/>
          </a:bodyPr>
          <a:lstStyle/>
          <a:p>
            <a:pPr algn="ctr"/>
            <a:r>
              <a:rPr lang="en-029" sz="1200" dirty="0"/>
              <a:t>Treatment End</a:t>
            </a:r>
            <a:endParaRPr lang="en-US" sz="1200" dirty="0"/>
          </a:p>
        </p:txBody>
      </p:sp>
      <p:sp>
        <p:nvSpPr>
          <p:cNvPr id="28" name="TextBox 27">
            <a:extLst>
              <a:ext uri="{FF2B5EF4-FFF2-40B4-BE49-F238E27FC236}">
                <a16:creationId xmlns:a16="http://schemas.microsoft.com/office/drawing/2014/main" id="{D204BAD4-4D82-4125-B48A-18B153F519C0}"/>
              </a:ext>
            </a:extLst>
          </p:cNvPr>
          <p:cNvSpPr txBox="1"/>
          <p:nvPr/>
        </p:nvSpPr>
        <p:spPr>
          <a:xfrm>
            <a:off x="9725952" y="2147460"/>
            <a:ext cx="1708499" cy="338554"/>
          </a:xfrm>
          <a:prstGeom prst="rect">
            <a:avLst/>
          </a:prstGeom>
          <a:noFill/>
        </p:spPr>
        <p:txBody>
          <a:bodyPr wrap="square" rtlCol="0">
            <a:spAutoFit/>
          </a:bodyPr>
          <a:lstStyle>
            <a:defPPr>
              <a:defRPr lang="en-US"/>
            </a:defPPr>
            <a:lvl1pPr algn="ctr">
              <a:defRPr b="1">
                <a:solidFill>
                  <a:schemeClr val="bg1"/>
                </a:solidFill>
              </a:defRPr>
            </a:lvl1pPr>
          </a:lstStyle>
          <a:p>
            <a:r>
              <a:rPr lang="en-US" sz="1600" dirty="0">
                <a:solidFill>
                  <a:schemeClr val="tx1"/>
                </a:solidFill>
              </a:rPr>
              <a:t>HBV DNA</a:t>
            </a:r>
          </a:p>
        </p:txBody>
      </p:sp>
      <p:sp>
        <p:nvSpPr>
          <p:cNvPr id="33" name="Rectangle 32">
            <a:extLst>
              <a:ext uri="{FF2B5EF4-FFF2-40B4-BE49-F238E27FC236}">
                <a16:creationId xmlns:a16="http://schemas.microsoft.com/office/drawing/2014/main" id="{B644A9AC-1B68-4154-A895-4F7DEF9F6D66}"/>
              </a:ext>
            </a:extLst>
          </p:cNvPr>
          <p:cNvSpPr/>
          <p:nvPr/>
        </p:nvSpPr>
        <p:spPr bwMode="gray">
          <a:xfrm>
            <a:off x="10968172" y="3429460"/>
            <a:ext cx="497580" cy="218497"/>
          </a:xfrm>
          <a:prstGeom prst="rect">
            <a:avLst/>
          </a:prstGeom>
          <a:solidFill>
            <a:schemeClr val="bg1"/>
          </a:solidFill>
          <a:ln w="12700">
            <a:noFill/>
          </a:ln>
        </p:spPr>
        <p:txBody>
          <a:bodyPr vert="horz" wrap="square" lIns="91440" tIns="45720" rIns="91440" bIns="45720" numCol="1" rtlCol="0" anchor="ctr" anchorCtr="0" compatLnSpc="1">
            <a:prstTxWarp prst="textNoShape">
              <a:avLst/>
            </a:prstTxWarp>
            <a:noAutofit/>
          </a:bodyPr>
          <a:lstStyle/>
          <a:p>
            <a:pPr algn="ctr" eaLnBrk="0" hangingPunct="0">
              <a:lnSpc>
                <a:spcPct val="75000"/>
              </a:lnSpc>
            </a:pPr>
            <a:endParaRPr lang="en-US" sz="1400" b="1" dirty="0"/>
          </a:p>
        </p:txBody>
      </p:sp>
      <p:sp>
        <p:nvSpPr>
          <p:cNvPr id="34" name="TextBox 33">
            <a:extLst>
              <a:ext uri="{FF2B5EF4-FFF2-40B4-BE49-F238E27FC236}">
                <a16:creationId xmlns:a16="http://schemas.microsoft.com/office/drawing/2014/main" id="{F8D0AA12-B299-4968-86A1-4B394284FBFF}"/>
              </a:ext>
            </a:extLst>
          </p:cNvPr>
          <p:cNvSpPr txBox="1"/>
          <p:nvPr/>
        </p:nvSpPr>
        <p:spPr>
          <a:xfrm>
            <a:off x="11082584" y="3672757"/>
            <a:ext cx="1055325" cy="646331"/>
          </a:xfrm>
          <a:prstGeom prst="rect">
            <a:avLst/>
          </a:prstGeom>
          <a:noFill/>
        </p:spPr>
        <p:txBody>
          <a:bodyPr wrap="square" rtlCol="0" anchor="ctr" anchorCtr="0">
            <a:spAutoFit/>
          </a:bodyPr>
          <a:lstStyle/>
          <a:p>
            <a:r>
              <a:rPr lang="en-US" sz="1200" dirty="0">
                <a:solidFill>
                  <a:srgbClr val="0000CC"/>
                </a:solidFill>
              </a:rPr>
              <a:t>ccc_R08</a:t>
            </a:r>
          </a:p>
          <a:p>
            <a:r>
              <a:rPr lang="en-US" sz="1200" dirty="0">
                <a:solidFill>
                  <a:srgbClr val="0000CC"/>
                </a:solidFill>
              </a:rPr>
              <a:t>20 mg/kg</a:t>
            </a:r>
          </a:p>
          <a:p>
            <a:r>
              <a:rPr lang="en-US" sz="1200" dirty="0">
                <a:solidFill>
                  <a:srgbClr val="0000CC"/>
                </a:solidFill>
              </a:rPr>
              <a:t>BID </a:t>
            </a:r>
          </a:p>
        </p:txBody>
      </p:sp>
      <p:graphicFrame>
        <p:nvGraphicFramePr>
          <p:cNvPr id="36" name="Object 35">
            <a:extLst>
              <a:ext uri="{FF2B5EF4-FFF2-40B4-BE49-F238E27FC236}">
                <a16:creationId xmlns:a16="http://schemas.microsoft.com/office/drawing/2014/main" id="{C5CA08CD-9C36-4FEF-A347-7C282301EBCA}"/>
              </a:ext>
            </a:extLst>
          </p:cNvPr>
          <p:cNvGraphicFramePr>
            <a:graphicFrameLocks noChangeAspect="1"/>
          </p:cNvGraphicFramePr>
          <p:nvPr>
            <p:extLst/>
          </p:nvPr>
        </p:nvGraphicFramePr>
        <p:xfrm>
          <a:off x="2600453" y="4645336"/>
          <a:ext cx="2544762" cy="1730375"/>
        </p:xfrm>
        <a:graphic>
          <a:graphicData uri="http://schemas.openxmlformats.org/presentationml/2006/ole">
            <mc:AlternateContent xmlns:mc="http://schemas.openxmlformats.org/markup-compatibility/2006">
              <mc:Choice xmlns:v="urn:schemas-microsoft-com:vml" Requires="v">
                <p:oleObj spid="_x0000_s3277" name="Prism 7" r:id="rId9" imgW="3495516" imgH="2284316" progId="Prism7.Document">
                  <p:embed/>
                </p:oleObj>
              </mc:Choice>
              <mc:Fallback>
                <p:oleObj name="Prism 7" r:id="rId9" imgW="3495516" imgH="2284316" progId="Prism7.Document">
                  <p:embed/>
                  <p:pic>
                    <p:nvPicPr>
                      <p:cNvPr id="36" name="Object 35">
                        <a:extLst>
                          <a:ext uri="{FF2B5EF4-FFF2-40B4-BE49-F238E27FC236}">
                            <a16:creationId xmlns:a16="http://schemas.microsoft.com/office/drawing/2014/main" id="{C5CA08CD-9C36-4FEF-A347-7C282301EBCA}"/>
                          </a:ext>
                        </a:extLst>
                      </p:cNvPr>
                      <p:cNvPicPr>
                        <a:picLocks noChangeAspect="1" noChangeArrowheads="1"/>
                      </p:cNvPicPr>
                      <p:nvPr/>
                    </p:nvPicPr>
                    <p:blipFill>
                      <a:blip r:embed="rId10"/>
                      <a:srcRect/>
                      <a:stretch>
                        <a:fillRect/>
                      </a:stretch>
                    </p:blipFill>
                    <p:spPr bwMode="auto">
                      <a:xfrm>
                        <a:off x="2600453" y="4645336"/>
                        <a:ext cx="2544762" cy="1730375"/>
                      </a:xfrm>
                      <a:prstGeom prst="rect">
                        <a:avLst/>
                      </a:prstGeom>
                      <a:noFill/>
                      <a:ln>
                        <a:noFill/>
                      </a:ln>
                    </p:spPr>
                  </p:pic>
                </p:oleObj>
              </mc:Fallback>
            </mc:AlternateContent>
          </a:graphicData>
        </a:graphic>
      </p:graphicFrame>
      <p:sp>
        <p:nvSpPr>
          <p:cNvPr id="37" name="TextBox 36">
            <a:extLst>
              <a:ext uri="{FF2B5EF4-FFF2-40B4-BE49-F238E27FC236}">
                <a16:creationId xmlns:a16="http://schemas.microsoft.com/office/drawing/2014/main" id="{511817DB-41B7-49F2-A2FF-F03D517D60E7}"/>
              </a:ext>
            </a:extLst>
          </p:cNvPr>
          <p:cNvSpPr txBox="1"/>
          <p:nvPr/>
        </p:nvSpPr>
        <p:spPr>
          <a:xfrm>
            <a:off x="2312458" y="6093817"/>
            <a:ext cx="785914" cy="261610"/>
          </a:xfrm>
          <a:prstGeom prst="rect">
            <a:avLst/>
          </a:prstGeom>
          <a:noFill/>
        </p:spPr>
        <p:txBody>
          <a:bodyPr wrap="square" rtlCol="0">
            <a:spAutoFit/>
          </a:bodyPr>
          <a:lstStyle/>
          <a:p>
            <a:r>
              <a:rPr lang="en-029" sz="1100" dirty="0">
                <a:solidFill>
                  <a:srgbClr val="000000"/>
                </a:solidFill>
                <a:latin typeface="Arial" panose="020B0604020202020204" pitchFamily="34" charset="0"/>
                <a:cs typeface="Arial" panose="020B0604020202020204" pitchFamily="34" charset="0"/>
              </a:rPr>
              <a:t>LLOQ</a:t>
            </a:r>
            <a:endParaRPr lang="en-US" sz="1100" dirty="0">
              <a:solidFill>
                <a:srgbClr val="000000"/>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6B016DA7-D1F9-48BA-A944-10B7B289863B}"/>
              </a:ext>
            </a:extLst>
          </p:cNvPr>
          <p:cNvSpPr txBox="1"/>
          <p:nvPr/>
        </p:nvSpPr>
        <p:spPr>
          <a:xfrm>
            <a:off x="3231312" y="6339196"/>
            <a:ext cx="641522" cy="276999"/>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j-lt"/>
                <a:cs typeface="Arial" panose="020B0604020202020204" pitchFamily="34" charset="0"/>
              </a:rPr>
              <a:t>Vehicle</a:t>
            </a:r>
          </a:p>
        </p:txBody>
      </p:sp>
      <p:cxnSp>
        <p:nvCxnSpPr>
          <p:cNvPr id="39" name="Straight Arrow Connector 38">
            <a:extLst>
              <a:ext uri="{FF2B5EF4-FFF2-40B4-BE49-F238E27FC236}">
                <a16:creationId xmlns:a16="http://schemas.microsoft.com/office/drawing/2014/main" id="{1944D0A0-2D88-4F32-A8E8-5F369B2D87C3}"/>
              </a:ext>
            </a:extLst>
          </p:cNvPr>
          <p:cNvCxnSpPr/>
          <p:nvPr/>
        </p:nvCxnSpPr>
        <p:spPr>
          <a:xfrm>
            <a:off x="1362282" y="2494111"/>
            <a:ext cx="0" cy="1656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8F2EA5E-CA76-4D0C-BE1C-BE341EFA68B8}"/>
              </a:ext>
            </a:extLst>
          </p:cNvPr>
          <p:cNvCxnSpPr/>
          <p:nvPr/>
        </p:nvCxnSpPr>
        <p:spPr>
          <a:xfrm>
            <a:off x="9219172" y="2494111"/>
            <a:ext cx="0" cy="1656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C45766D-EF1F-4932-96FF-EFAEDD92AC7B}"/>
              </a:ext>
            </a:extLst>
          </p:cNvPr>
          <p:cNvCxnSpPr/>
          <p:nvPr/>
        </p:nvCxnSpPr>
        <p:spPr>
          <a:xfrm>
            <a:off x="5348294" y="2494111"/>
            <a:ext cx="0" cy="1656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E73D8A-ABDE-46B8-A555-DDC85E226294}"/>
              </a:ext>
            </a:extLst>
          </p:cNvPr>
          <p:cNvCxnSpPr>
            <a:cxnSpLocks/>
          </p:cNvCxnSpPr>
          <p:nvPr/>
        </p:nvCxnSpPr>
        <p:spPr>
          <a:xfrm flipV="1">
            <a:off x="6019208" y="4645336"/>
            <a:ext cx="0" cy="1908000"/>
          </a:xfrm>
          <a:prstGeom prst="line">
            <a:avLst/>
          </a:prstGeom>
          <a:noFill/>
          <a:ln w="9525" cap="flat" cmpd="sng" algn="ctr">
            <a:solidFill>
              <a:srgbClr val="1D498B">
                <a:shade val="95000"/>
                <a:satMod val="105000"/>
              </a:srgbClr>
            </a:solidFill>
            <a:prstDash val="solid"/>
          </a:ln>
          <a:effectLst/>
        </p:spPr>
      </p:cxnSp>
      <p:sp>
        <p:nvSpPr>
          <p:cNvPr id="43" name="Content Placeholder 1">
            <a:extLst>
              <a:ext uri="{FF2B5EF4-FFF2-40B4-BE49-F238E27FC236}">
                <a16:creationId xmlns:a16="http://schemas.microsoft.com/office/drawing/2014/main" id="{4FF1D810-B04E-4AB6-9175-56109FB90155}"/>
              </a:ext>
            </a:extLst>
          </p:cNvPr>
          <p:cNvSpPr txBox="1">
            <a:spLocks/>
          </p:cNvSpPr>
          <p:nvPr/>
        </p:nvSpPr>
        <p:spPr>
          <a:xfrm>
            <a:off x="423861" y="1340769"/>
            <a:ext cx="10654280" cy="707886"/>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FIGURE‌</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lang="en-US" dirty="0">
                <a:latin typeface="Arial" panose="020B0604020202020204" pitchFamily="34" charset="0"/>
                <a:cs typeface="Arial" panose="020B0604020202020204" pitchFamily="34" charset="0"/>
              </a:rPr>
              <a:t>HBV circle mouse model: serum levels of HBsAg, </a:t>
            </a:r>
            <a:r>
              <a:rPr lang="en-US" dirty="0" err="1">
                <a:latin typeface="Arial" panose="020B0604020202020204" pitchFamily="34" charset="0"/>
                <a:cs typeface="Arial" panose="020B0604020202020204" pitchFamily="34" charset="0"/>
              </a:rPr>
              <a:t>HBeAg</a:t>
            </a:r>
            <a:r>
              <a:rPr lang="en-US" dirty="0">
                <a:latin typeface="Arial" panose="020B0604020202020204" pitchFamily="34" charset="0"/>
                <a:cs typeface="Arial" panose="020B0604020202020204" pitchFamily="34" charset="0"/>
              </a:rPr>
              <a:t>, and HBV DNA and </a:t>
            </a:r>
            <a:br>
              <a:rPr lang="en-US"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cccDNA</a:t>
            </a:r>
            <a:r>
              <a:rPr lang="en-US" dirty="0">
                <a:latin typeface="Arial" panose="020B0604020202020204" pitchFamily="34" charset="0"/>
                <a:cs typeface="Arial" panose="020B0604020202020204" pitchFamily="34" charset="0"/>
              </a:rPr>
              <a:t> levels in the liver</a:t>
            </a:r>
          </a:p>
        </p:txBody>
      </p:sp>
      <p:sp>
        <p:nvSpPr>
          <p:cNvPr id="44" name="TextBox 43">
            <a:extLst>
              <a:ext uri="{FF2B5EF4-FFF2-40B4-BE49-F238E27FC236}">
                <a16:creationId xmlns:a16="http://schemas.microsoft.com/office/drawing/2014/main" id="{7DFA63EB-C825-4355-AB2D-83B250F5A452}"/>
              </a:ext>
            </a:extLst>
          </p:cNvPr>
          <p:cNvSpPr txBox="1"/>
          <p:nvPr/>
        </p:nvSpPr>
        <p:spPr>
          <a:xfrm>
            <a:off x="3864912" y="6353005"/>
            <a:ext cx="1378118" cy="461665"/>
          </a:xfrm>
          <a:prstGeom prst="rect">
            <a:avLst/>
          </a:prstGeom>
          <a:noFill/>
        </p:spPr>
        <p:txBody>
          <a:bodyPr wrap="square" rtlCol="0" anchor="ctr" anchorCtr="0">
            <a:spAutoFit/>
          </a:bodyPr>
          <a:lstStyle/>
          <a:p>
            <a:pPr algn="ctr"/>
            <a:r>
              <a:rPr lang="en-US" sz="1200" dirty="0">
                <a:solidFill>
                  <a:srgbClr val="0000CC"/>
                </a:solidFill>
              </a:rPr>
              <a:t>ccc_R08</a:t>
            </a:r>
          </a:p>
          <a:p>
            <a:pPr algn="ctr"/>
            <a:r>
              <a:rPr lang="en-US" sz="1200" dirty="0">
                <a:solidFill>
                  <a:srgbClr val="0000CC"/>
                </a:solidFill>
              </a:rPr>
              <a:t>20 mg/kg BID </a:t>
            </a:r>
          </a:p>
        </p:txBody>
      </p:sp>
      <p:sp>
        <p:nvSpPr>
          <p:cNvPr id="45" name="TextBox 44">
            <a:extLst>
              <a:ext uri="{FF2B5EF4-FFF2-40B4-BE49-F238E27FC236}">
                <a16:creationId xmlns:a16="http://schemas.microsoft.com/office/drawing/2014/main" id="{1966A2C0-1343-4C7E-A622-3D186C1DE57E}"/>
              </a:ext>
            </a:extLst>
          </p:cNvPr>
          <p:cNvSpPr txBox="1"/>
          <p:nvPr/>
        </p:nvSpPr>
        <p:spPr>
          <a:xfrm>
            <a:off x="1002196" y="4926637"/>
            <a:ext cx="1310262" cy="523220"/>
          </a:xfrm>
          <a:prstGeom prst="rect">
            <a:avLst/>
          </a:prstGeom>
          <a:noFill/>
        </p:spPr>
        <p:txBody>
          <a:bodyPr wrap="square" rtlCol="0">
            <a:spAutoFit/>
          </a:bodyPr>
          <a:lstStyle>
            <a:defPPr>
              <a:defRPr lang="en-US"/>
            </a:defPPr>
            <a:lvl1pPr algn="ctr">
              <a:defRPr b="1">
                <a:solidFill>
                  <a:schemeClr val="bg1"/>
                </a:solidFill>
              </a:defRPr>
            </a:lvl1pPr>
          </a:lstStyle>
          <a:p>
            <a:r>
              <a:rPr lang="en-US" sz="1400" dirty="0">
                <a:solidFill>
                  <a:schemeClr val="tx1"/>
                </a:solidFill>
              </a:rPr>
              <a:t>Liver </a:t>
            </a:r>
            <a:r>
              <a:rPr lang="en-US" sz="1400" dirty="0" err="1">
                <a:solidFill>
                  <a:schemeClr val="tx1"/>
                </a:solidFill>
              </a:rPr>
              <a:t>cccDNA</a:t>
            </a:r>
            <a:r>
              <a:rPr lang="en-US" sz="1400" dirty="0">
                <a:solidFill>
                  <a:schemeClr val="tx1"/>
                </a:solidFill>
              </a:rPr>
              <a:t> level</a:t>
            </a:r>
          </a:p>
        </p:txBody>
      </p:sp>
      <p:cxnSp>
        <p:nvCxnSpPr>
          <p:cNvPr id="46" name="Straight Connector 45">
            <a:extLst>
              <a:ext uri="{FF2B5EF4-FFF2-40B4-BE49-F238E27FC236}">
                <a16:creationId xmlns:a16="http://schemas.microsoft.com/office/drawing/2014/main" id="{18DFF1E2-8EF5-4F56-BED5-ED2BF369E58B}"/>
              </a:ext>
            </a:extLst>
          </p:cNvPr>
          <p:cNvCxnSpPr>
            <a:cxnSpLocks/>
          </p:cNvCxnSpPr>
          <p:nvPr/>
        </p:nvCxnSpPr>
        <p:spPr>
          <a:xfrm flipH="1">
            <a:off x="423861" y="4645336"/>
            <a:ext cx="11165625" cy="0"/>
          </a:xfrm>
          <a:prstGeom prst="line">
            <a:avLst/>
          </a:prstGeom>
          <a:noFill/>
          <a:ln w="9525" cap="flat" cmpd="sng" algn="ctr">
            <a:solidFill>
              <a:srgbClr val="1D498B">
                <a:shade val="95000"/>
                <a:satMod val="105000"/>
              </a:srgbClr>
            </a:solidFill>
            <a:prstDash val="solid"/>
          </a:ln>
          <a:effectLst/>
        </p:spPr>
      </p:cxnSp>
    </p:spTree>
    <p:extLst>
      <p:ext uri="{BB962C8B-B14F-4D97-AF65-F5344CB8AC3E}">
        <p14:creationId xmlns:p14="http://schemas.microsoft.com/office/powerpoint/2010/main" val="1750858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rmAutofit fontScale="90000"/>
          </a:bodyPr>
          <a:lstStyle/>
          <a:p>
            <a:r>
              <a:rPr lang="en-US" dirty="0"/>
              <a:t>HBV entry inhibition after IFN</a:t>
            </a:r>
            <a:r>
              <a:rPr lang="en-US" dirty="0">
                <a:sym typeface="Symbol" panose="05050102010706020507" pitchFamily="18" charset="2"/>
              </a:rPr>
              <a:t></a:t>
            </a:r>
            <a:r>
              <a:rPr lang="en-US" dirty="0"/>
              <a:t> treatment hinders HBV rebound in hepatocytes negative for all HBV markers during IFN treatment</a:t>
            </a:r>
            <a:endParaRPr lang="en-GB"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a:t>
            </a:r>
            <a:r>
              <a:rPr lang="en-US" dirty="0" err="1"/>
              <a:t>MyrB</a:t>
            </a:r>
            <a:r>
              <a:rPr lang="en-US" dirty="0"/>
              <a:t> treatment started 3 days before the last IFNα injection.</a:t>
            </a:r>
            <a:br>
              <a:rPr lang="en-GB" dirty="0"/>
            </a:br>
            <a:r>
              <a:rPr lang="en-GB" dirty="0" err="1"/>
              <a:t>Allweiss</a:t>
            </a:r>
            <a:r>
              <a:rPr lang="en-GB" dirty="0"/>
              <a:t> L, et al. ILC 2019; PS-155</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1" y="1340769"/>
            <a:ext cx="11472957" cy="208057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IFNα treatment can exert both immunomodulatory and antiviral effects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Aims:</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Investigate these antiviral effects in HBV-infected human hepatocytes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in vivo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and whether they can persist after treatment cessation</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Employ HBV entry inhibition to assess the role of new infections in HBV rebound</a:t>
            </a: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3" y="3465877"/>
            <a:ext cx="10982307"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1" y="3505945"/>
            <a:ext cx="11342383" cy="2628412"/>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HBV-infected human liver chimeric mice were treated with PEG-IFNα for 6 weeks (n=13 + 5 untreated controls)</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Mice were either sacrificed (n=5) or treatment was stopped to assess serological/intrahepatic viral changes for 6 further weeks, either in the presence (n=4) or absence of the entry inhibitor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MyrB</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(n=4)</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HBV load analyzed in serum and liver by qPCR</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RNA-ISH and immunofluorescence to visualize HBV transcription and presence of SMC6 (potential marker of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cccDNA</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suppression/clearance)</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4447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US" sz="2500" dirty="0"/>
              <a:t>HBV entry inhibition after IFN</a:t>
            </a:r>
            <a:r>
              <a:rPr lang="en-US" sz="2500" dirty="0">
                <a:sym typeface="Symbol" panose="05050102010706020507" pitchFamily="18" charset="2"/>
              </a:rPr>
              <a:t></a:t>
            </a:r>
            <a:r>
              <a:rPr lang="en-US" sz="2500" dirty="0"/>
              <a:t> treatment hinders HBV rebound in hepatocytes negative for all HBV markers during IFN treatment</a:t>
            </a:r>
            <a:endParaRPr lang="en-GB" sz="2500"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err="1"/>
              <a:t>Allweiss</a:t>
            </a:r>
            <a:r>
              <a:rPr lang="en-GB" dirty="0"/>
              <a:t> L, et al. ILC 2019; </a:t>
            </a:r>
            <a:r>
              <a:rPr lang="en-GB" dirty="0">
                <a:solidFill>
                  <a:srgbClr val="000000"/>
                </a:solidFill>
              </a:rPr>
              <a:t>PS-155</a:t>
            </a:r>
          </a:p>
        </p:txBody>
      </p:sp>
      <p:sp>
        <p:nvSpPr>
          <p:cNvPr id="11" name="Content Placeholder 1">
            <a:extLst>
              <a:ext uri="{FF2B5EF4-FFF2-40B4-BE49-F238E27FC236}">
                <a16:creationId xmlns:a16="http://schemas.microsoft.com/office/drawing/2014/main" id="{A83F5585-62B1-4A19-B7A9-CAD01396F945}"/>
              </a:ext>
            </a:extLst>
          </p:cNvPr>
          <p:cNvSpPr txBox="1">
            <a:spLocks/>
          </p:cNvSpPr>
          <p:nvPr/>
        </p:nvSpPr>
        <p:spPr>
          <a:xfrm>
            <a:off x="424652" y="4586337"/>
            <a:ext cx="11437937" cy="1323439"/>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a:rPr>
              <a:t> CONCLUSIONS </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a:rPr>
              <a:t>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Reappearance of SMC6 in IFNα-treated human liver chimeric mice did not hinder HBV reactivation after drug withdrawal.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MyrB</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maintained HBV negativity in a large proportion of hepatocytes, suggesting that they had cleared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cccDNA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during treatment and that new infection events play a key role in HBV rebound post IFN treatment</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Content Placeholder 1">
            <a:extLst>
              <a:ext uri="{FF2B5EF4-FFF2-40B4-BE49-F238E27FC236}">
                <a16:creationId xmlns:a16="http://schemas.microsoft.com/office/drawing/2014/main" id="{C6EDCCD2-83D9-4BD1-BA2B-31F3A862E6BD}"/>
              </a:ext>
            </a:extLst>
          </p:cNvPr>
          <p:cNvSpPr txBox="1">
            <a:spLocks/>
          </p:cNvSpPr>
          <p:nvPr/>
        </p:nvSpPr>
        <p:spPr>
          <a:xfrm>
            <a:off x="423863" y="1276971"/>
            <a:ext cx="5672133" cy="3046988"/>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a:ea typeface="+mn-ea"/>
                <a:cs typeface="Arial"/>
              </a:rPr>
              <a:t> RESULTS ‌</a:t>
            </a:r>
            <a:r>
              <a:rPr kumimoji="0" lang="en-US" sz="2000" b="1" i="0" u="none" strike="noStrike" kern="1200" cap="none" spc="0" normalizeH="0" baseline="0" noProof="0" dirty="0">
                <a:ln>
                  <a:noFill/>
                </a:ln>
                <a:solidFill>
                  <a:srgbClr val="FFFFFF"/>
                </a:solidFill>
                <a:effectLst/>
                <a:uLnTx/>
                <a:uFillTx/>
                <a:latin typeface="Arial"/>
                <a:ea typeface="+mn-ea"/>
                <a:cs typeface="Arial"/>
              </a:rPr>
              <a:t> </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6 weeks of IFNα treatment reduced median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viraemia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(1.3 log), HBV transcripts (3.4x) and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cccDNA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(7.6x)</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SMC6 was degraded in most HBV-infected controls, but detectable in IFNα-treated mice</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After stopping IFNα, HBV rebound occurred in 3</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sym typeface="Symbol" panose="05050102010706020507" pitchFamily="18" charset="2"/>
              </a:rPr>
              <a:t></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6 weeks, with renewed SMC6 degradation in most human hepatocytes</a:t>
            </a:r>
          </a:p>
        </p:txBody>
      </p:sp>
      <p:cxnSp>
        <p:nvCxnSpPr>
          <p:cNvPr id="31" name="Straight Connector 30">
            <a:extLst>
              <a:ext uri="{FF2B5EF4-FFF2-40B4-BE49-F238E27FC236}">
                <a16:creationId xmlns:a16="http://schemas.microsoft.com/office/drawing/2014/main" id="{84195516-4F5A-4B30-B196-9CFABD0CE2D2}"/>
              </a:ext>
            </a:extLst>
          </p:cNvPr>
          <p:cNvCxnSpPr>
            <a:cxnSpLocks/>
          </p:cNvCxnSpPr>
          <p:nvPr/>
        </p:nvCxnSpPr>
        <p:spPr>
          <a:xfrm flipH="1">
            <a:off x="604843" y="4471692"/>
            <a:ext cx="10982307" cy="0"/>
          </a:xfrm>
          <a:prstGeom prst="line">
            <a:avLst/>
          </a:prstGeom>
          <a:noFill/>
          <a:ln w="9525" cap="flat" cmpd="sng" algn="ctr">
            <a:solidFill>
              <a:srgbClr val="1D498B">
                <a:shade val="95000"/>
                <a:satMod val="105000"/>
              </a:srgbClr>
            </a:solidFill>
            <a:prstDash val="solid"/>
          </a:ln>
          <a:effectLst/>
        </p:spPr>
      </p:cxnSp>
      <p:sp>
        <p:nvSpPr>
          <p:cNvPr id="10" name="Content Placeholder 1">
            <a:extLst>
              <a:ext uri="{FF2B5EF4-FFF2-40B4-BE49-F238E27FC236}">
                <a16:creationId xmlns:a16="http://schemas.microsoft.com/office/drawing/2014/main" id="{EE894570-1245-49A1-AB6D-888C3AB7C695}"/>
              </a:ext>
            </a:extLst>
          </p:cNvPr>
          <p:cNvSpPr txBox="1">
            <a:spLocks/>
          </p:cNvSpPr>
          <p:nvPr/>
        </p:nvSpPr>
        <p:spPr>
          <a:xfrm>
            <a:off x="6328526" y="1276971"/>
            <a:ext cx="5672133" cy="3194721"/>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Viraemia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also increased in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MyrB</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-treated mice</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BUT entry inhibition blocked intrahepatic HBV rebound in &gt;40% of human hepatocytes, which remained SMC6+,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HBcAg</a:t>
            </a:r>
            <a:r>
              <a:rPr lang="en-US" dirty="0">
                <a:solidFill>
                  <a:prstClr val="black"/>
                </a:solidFill>
                <a:latin typeface="Arial" panose="020B0604020202020204"/>
                <a:sym typeface="Symbol" panose="05050102010706020507" pitchFamily="18" charset="2"/>
              </a:rPr>
              <a: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and </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HBV RNA</a:t>
            </a:r>
            <a:r>
              <a:rPr lang="en-US" dirty="0">
                <a:solidFill>
                  <a:prstClr val="black"/>
                </a:solidFill>
                <a:latin typeface="Arial" panose="020B0604020202020204"/>
                <a:sym typeface="Symbol" panose="05050102010706020507" pitchFamily="18" charset="2"/>
              </a:rPr>
              <a:t>-</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Intrahepatic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cccDNA</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levels in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MyrB</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-treated mice during rebound remained as low as in mice sacrificed at the end of IFNα treatment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1767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966121-9ED2-4A2D-A88C-3D2A60C0DE23}"/>
              </a:ext>
            </a:extLst>
          </p:cNvPr>
          <p:cNvSpPr>
            <a:spLocks noGrp="1"/>
          </p:cNvSpPr>
          <p:nvPr>
            <p:ph type="title"/>
          </p:nvPr>
        </p:nvSpPr>
        <p:spPr/>
        <p:txBody>
          <a:bodyPr/>
          <a:lstStyle/>
          <a:p>
            <a:r>
              <a:rPr lang="pt-BR" dirty="0"/>
              <a:t>6. Viral hepatitis A, B, C, D, E: Immunology</a:t>
            </a:r>
            <a:endParaRPr lang="en-GB" dirty="0"/>
          </a:p>
        </p:txBody>
      </p:sp>
      <p:sp>
        <p:nvSpPr>
          <p:cNvPr id="5" name="Text Placeholder 4">
            <a:extLst>
              <a:ext uri="{FF2B5EF4-FFF2-40B4-BE49-F238E27FC236}">
                <a16:creationId xmlns:a16="http://schemas.microsoft.com/office/drawing/2014/main" id="{2F72C304-27F8-4808-B56A-DBB0E3A3830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47290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C062EE10-AFB8-4F5B-A2D2-8F7E18B6C6BA}"/>
              </a:ext>
            </a:extLst>
          </p:cNvPr>
          <p:cNvSpPr txBox="1">
            <a:spLocks/>
          </p:cNvSpPr>
          <p:nvPr/>
        </p:nvSpPr>
        <p:spPr>
          <a:xfrm>
            <a:off x="4440025" y="3043861"/>
            <a:ext cx="7751975" cy="3354765"/>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 ​</a:t>
            </a:r>
            <a:endParaRPr kumimoji="0" lang="en-US" sz="12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Memory-like </a:t>
            </a:r>
            <a:r>
              <a:rPr kumimoji="0" lang="en-US"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cHCV</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-specific CD8+ T cells exhibit an </a:t>
            </a:r>
            <a:b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exhausted scar while showing memory-like characteristics</a:t>
            </a:r>
            <a:endParaRPr kumimoji="0" lang="en-US" sz="9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HCV-specific CD8+ T cells targeting escaped epitopes also show an exhausted scar, however, to a different extent compared to memory-like HCV-specific CD8+ T cells after </a:t>
            </a:r>
            <a:b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DAA-mediated viral elimination</a:t>
            </a:r>
            <a:endParaRPr kumimoji="0" lang="en-US" sz="9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Dynamics of antigen recognition modulate the </a:t>
            </a:r>
            <a:b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characteristics of memory-like HCV-specific </a:t>
            </a:r>
            <a:b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CD8+ T cells</a:t>
            </a: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rmAutofit fontScale="90000"/>
          </a:bodyPr>
          <a:lstStyle/>
          <a:p>
            <a:r>
              <a:rPr lang="en-GB"/>
              <a:t>Impact of antigen recognition on memory-like HCV-specific CD8+ T cells</a:t>
            </a:r>
            <a:endParaRPr lang="en-GB"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a:t>Hensel N, et al. ILC 2019; PS-032</a:t>
            </a:r>
            <a:endParaRPr lang="en-GB" dirty="0"/>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2" y="1340769"/>
            <a:ext cx="11342688" cy="1446550"/>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a:ea typeface="+mn-ea"/>
                <a:cs typeface="Arial"/>
              </a:rPr>
              <a:t> BACKGROUND &amp; AIMS ‌</a:t>
            </a:r>
            <a:r>
              <a:rPr kumimoji="0" lang="en-US" sz="2000" b="1" i="0" u="none" strike="noStrike" kern="1200" cap="none" spc="0" normalizeH="0" baseline="0" noProof="0" dirty="0">
                <a:ln>
                  <a:noFill/>
                </a:ln>
                <a:solidFill>
                  <a:srgbClr val="FFFFFF"/>
                </a:solidFill>
                <a:effectLst/>
                <a:uLnTx/>
                <a:uFillTx/>
                <a:latin typeface="Arial"/>
                <a:ea typeface="+mn-ea"/>
                <a:cs typeface="Arial"/>
              </a:rPr>
              <a:t>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In chronic HCV infection, exhausted HCV-specific CD8+ T cells consist of terminally exhausted CD127-PD1hi and memory-like CD127+ PD1+ subsets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a:rPr>
              <a:t>Aim:</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a:rPr>
              <a:t> To determine the impact of antigen recognition on memory-like HCV-specific CD8+ T cells</a:t>
            </a:r>
            <a:endPar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endParaRP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38" y="3000675"/>
            <a:ext cx="10982325"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2" y="3043861"/>
            <a:ext cx="4016163" cy="2067233"/>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48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scRNAseq</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analyses of HCV-specific CD8+ T cells</a:t>
            </a:r>
          </a:p>
          <a:p>
            <a:pPr marL="342900" marR="0" lvl="0" indent="-342900" algn="l" defTabSz="914400" rtl="0" eaLnBrk="1" fontAlgn="auto" latinLnBrk="0" hangingPunct="1">
              <a:lnSpc>
                <a:spcPct val="100000"/>
              </a:lnSpc>
              <a:spcBef>
                <a:spcPts val="48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Low-input </a:t>
            </a:r>
            <a:r>
              <a:rPr kumimoji="0" lang="en-US"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RNAseq</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analyses </a:t>
            </a:r>
            <a:b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of CD127/PD1-based HCV-specific CD8+ T-cell subsets </a:t>
            </a:r>
          </a:p>
        </p:txBody>
      </p:sp>
      <p:cxnSp>
        <p:nvCxnSpPr>
          <p:cNvPr id="8" name="Straight Connector 17">
            <a:extLst>
              <a:ext uri="{FF2B5EF4-FFF2-40B4-BE49-F238E27FC236}">
                <a16:creationId xmlns:a16="http://schemas.microsoft.com/office/drawing/2014/main" id="{C7149AD8-EDED-4D63-B8D3-DF30D9128D37}"/>
              </a:ext>
            </a:extLst>
          </p:cNvPr>
          <p:cNvCxnSpPr>
            <a:cxnSpLocks/>
          </p:cNvCxnSpPr>
          <p:nvPr/>
        </p:nvCxnSpPr>
        <p:spPr>
          <a:xfrm flipV="1">
            <a:off x="4435534" y="3000675"/>
            <a:ext cx="4491" cy="3162268"/>
          </a:xfrm>
          <a:prstGeom prst="line">
            <a:avLst/>
          </a:prstGeom>
          <a:noFill/>
          <a:ln w="9525" cap="flat" cmpd="sng" algn="ctr">
            <a:solidFill>
              <a:srgbClr val="1D498B">
                <a:shade val="95000"/>
                <a:satMod val="105000"/>
              </a:srgbClr>
            </a:solidFill>
            <a:prstDash val="solid"/>
          </a:ln>
          <a:effectLst/>
        </p:spPr>
      </p:cxnSp>
    </p:spTree>
    <p:extLst>
      <p:ext uri="{BB962C8B-B14F-4D97-AF65-F5344CB8AC3E}">
        <p14:creationId xmlns:p14="http://schemas.microsoft.com/office/powerpoint/2010/main" val="2094784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rmAutofit fontScale="90000"/>
          </a:bodyPr>
          <a:lstStyle/>
          <a:p>
            <a:r>
              <a:rPr lang="en-GB"/>
              <a:t>Impact of antigen recognition on memory-like HCV-specific CD8+ T cells</a:t>
            </a:r>
            <a:endParaRPr lang="en-GB" dirty="0"/>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a:t>Hensel N, et al. ILC 2019; PS-032</a:t>
            </a:r>
            <a:endParaRPr lang="en-GB" dirty="0"/>
          </a:p>
        </p:txBody>
      </p:sp>
      <p:sp>
        <p:nvSpPr>
          <p:cNvPr id="18" name="Content Placeholder 1">
            <a:extLst>
              <a:ext uri="{FF2B5EF4-FFF2-40B4-BE49-F238E27FC236}">
                <a16:creationId xmlns:a16="http://schemas.microsoft.com/office/drawing/2014/main" id="{5D2322BE-ABF2-465F-95F5-F3653960BD92}"/>
              </a:ext>
            </a:extLst>
          </p:cNvPr>
          <p:cNvSpPr txBox="1">
            <a:spLocks/>
          </p:cNvSpPr>
          <p:nvPr/>
        </p:nvSpPr>
        <p:spPr>
          <a:xfrm>
            <a:off x="6515099" y="1232489"/>
            <a:ext cx="5429251" cy="2369880"/>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a:rPr>
              <a:t> CONCLUSIONS </a:t>
            </a:r>
            <a:r>
              <a:rPr kumimoji="0" lang="en-US" sz="2000" b="0" i="0" u="none" strike="noStrike" kern="1200" cap="none" spc="0" normalizeH="0" baseline="0" noProof="0" dirty="0">
                <a:ln>
                  <a:noFill/>
                </a:ln>
                <a:solidFill>
                  <a:srgbClr val="000000"/>
                </a:solidFill>
                <a:effectLst/>
                <a:highlight>
                  <a:srgbClr val="FEFCFC"/>
                </a:highlight>
                <a:uLnTx/>
                <a:uFillTx/>
                <a:latin typeface="Arial" panose="020B0604020202020204"/>
                <a:ea typeface="+mn-ea"/>
                <a:cs typeface="Arial"/>
              </a:rPr>
              <a:t> </a:t>
            </a:r>
          </a:p>
          <a:p>
            <a:pPr marL="0" marR="0" lvl="0" indent="0" algn="l" defTabSz="914400" rtl="0" eaLnBrk="1" fontAlgn="auto" latinLnBrk="0" hangingPunct="1">
              <a:lnSpc>
                <a:spcPct val="100000"/>
              </a:lnSpc>
              <a:spcBef>
                <a:spcPct val="20000"/>
              </a:spcBef>
              <a:spcAft>
                <a:spcPts val="0"/>
              </a:spcAft>
              <a:buClr>
                <a:srgbClr val="004B87"/>
              </a:buClr>
              <a:buSzTx/>
              <a:buNone/>
              <a:tabLst/>
              <a:defRPr/>
            </a:pP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Chronic HCV infection is strictly linked to an ‘exhaustive’ T-cell differentiation . The exhausted </a:t>
            </a:r>
            <a:r>
              <a:rPr kumimoji="0" lang="en-US" sz="2000" b="0" i="0" u="none" strike="noStrike" kern="1200" cap="none" spc="0" normalizeH="0" baseline="0" noProof="0" dirty="0" err="1">
                <a:ln>
                  <a:noFill/>
                </a:ln>
                <a:solidFill>
                  <a:prstClr val="black"/>
                </a:solidFill>
                <a:effectLst/>
                <a:highlight>
                  <a:srgbClr val="FEFCFC"/>
                </a:highlight>
                <a:uLnTx/>
                <a:uFillTx/>
                <a:latin typeface="Arial" panose="020B0604020202020204"/>
                <a:ea typeface="+mn-ea"/>
                <a:cs typeface="+mn-cs"/>
              </a:rPr>
              <a:t>programme</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 is not reverted by loss of antigen recognition or removal of antigen. Dynamics of </a:t>
            </a:r>
            <a:r>
              <a:rPr kumimoji="0" lang="de-DE"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antigen recognition modulate </a:t>
            </a:r>
            <a:br>
              <a:rPr kumimoji="0" lang="de-DE"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de-DE"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the T-cell differentiation</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DF0C4828-A2F8-4A90-A76D-E25E8E28D7A0}"/>
              </a:ext>
            </a:extLst>
          </p:cNvPr>
          <p:cNvCxnSpPr>
            <a:cxnSpLocks/>
          </p:cNvCxnSpPr>
          <p:nvPr/>
        </p:nvCxnSpPr>
        <p:spPr>
          <a:xfrm rot="5400000" flipH="1">
            <a:off x="3687548" y="3932489"/>
            <a:ext cx="5400000" cy="0"/>
          </a:xfrm>
          <a:prstGeom prst="line">
            <a:avLst/>
          </a:prstGeom>
          <a:noFill/>
          <a:ln w="9525" cap="flat" cmpd="sng" algn="ctr">
            <a:solidFill>
              <a:srgbClr val="1D498B">
                <a:shade val="95000"/>
                <a:satMod val="105000"/>
              </a:srgbClr>
            </a:solidFill>
            <a:prstDash val="solid"/>
          </a:ln>
          <a:effectLst/>
        </p:spPr>
      </p:cxnSp>
      <p:sp>
        <p:nvSpPr>
          <p:cNvPr id="20" name="Content Placeholder 1">
            <a:extLst>
              <a:ext uri="{FF2B5EF4-FFF2-40B4-BE49-F238E27FC236}">
                <a16:creationId xmlns:a16="http://schemas.microsoft.com/office/drawing/2014/main" id="{5D2322BE-ABF2-465F-95F5-F3653960BD92}"/>
              </a:ext>
            </a:extLst>
          </p:cNvPr>
          <p:cNvSpPr txBox="1">
            <a:spLocks/>
          </p:cNvSpPr>
          <p:nvPr/>
        </p:nvSpPr>
        <p:spPr>
          <a:xfrm>
            <a:off x="337586" y="1254405"/>
            <a:ext cx="6049962" cy="1015663"/>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a:rPr>
              <a:t>FIGURE </a:t>
            </a:r>
            <a:r>
              <a:rPr kumimoji="0" lang="en-US" sz="2000" b="0" i="0" u="none" strike="noStrike" kern="1200" cap="none" spc="0" normalizeH="0" baseline="0" noProof="0" dirty="0">
                <a:ln>
                  <a:noFill/>
                </a:ln>
                <a:solidFill>
                  <a:srgbClr val="000000"/>
                </a:solidFill>
                <a:effectLst/>
                <a:highlight>
                  <a:srgbClr val="FEFCFC"/>
                </a:highlight>
                <a:uLnTx/>
                <a:uFillTx/>
                <a:latin typeface="Arial" panose="020B0604020202020204"/>
                <a:ea typeface="+mn-ea"/>
                <a:cs typeface="Arial"/>
              </a:rPr>
              <a:t> </a:t>
            </a:r>
            <a:r>
              <a:rPr kumimoji="0" lang="de-DE"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Unsupervised clustering reveals exhausted signature of chronic HCV-specifc </a:t>
            </a:r>
            <a:br>
              <a:rPr kumimoji="0" lang="de-DE"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br>
            <a:r>
              <a:rPr kumimoji="0" lang="de-DE"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mn-cs"/>
              </a:rPr>
              <a:t>CD8+ T cells independent of antigen recognition</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891" y="2578157"/>
            <a:ext cx="4449310" cy="169957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408" y="4289300"/>
            <a:ext cx="4449309" cy="71178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43" name="Gruppieren 42"/>
          <p:cNvGrpSpPr/>
          <p:nvPr/>
        </p:nvGrpSpPr>
        <p:grpSpPr>
          <a:xfrm>
            <a:off x="1310617" y="5067757"/>
            <a:ext cx="4464000" cy="95722"/>
            <a:chOff x="568152" y="3444502"/>
            <a:chExt cx="3682356" cy="95722"/>
          </a:xfrm>
        </p:grpSpPr>
        <p:cxnSp>
          <p:nvCxnSpPr>
            <p:cNvPr id="47" name="Gerade Verbindung 46"/>
            <p:cNvCxnSpPr/>
            <p:nvPr/>
          </p:nvCxnSpPr>
          <p:spPr>
            <a:xfrm flipH="1">
              <a:off x="569336" y="3486736"/>
              <a:ext cx="28590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rot="60000">
              <a:off x="568152" y="3445859"/>
              <a:ext cx="0" cy="861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rot="60000">
              <a:off x="3424798" y="3444502"/>
              <a:ext cx="0" cy="861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flipH="1">
              <a:off x="3427302" y="3487155"/>
              <a:ext cx="8221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rot="60000">
              <a:off x="4250508" y="3454115"/>
              <a:ext cx="0" cy="861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feld 43"/>
          <p:cNvSpPr txBox="1"/>
          <p:nvPr/>
        </p:nvSpPr>
        <p:spPr>
          <a:xfrm>
            <a:off x="1601700" y="5231417"/>
            <a:ext cx="2522076"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B4B4B">
                    <a:lumMod val="50000"/>
                  </a:srgbClr>
                </a:solidFill>
                <a:effectLst/>
                <a:uLnTx/>
                <a:uFillTx/>
                <a:latin typeface="Arial" panose="020B0604020202020204" pitchFamily="34" charset="0"/>
                <a:ea typeface="+mn-ea"/>
                <a:cs typeface="Arial" panose="020B0604020202020204" pitchFamily="34" charset="0"/>
              </a:rPr>
              <a:t>Chronic infection </a:t>
            </a:r>
            <a:r>
              <a:rPr kumimoji="0" lang="de-DE" sz="1200" b="1" i="0" u="none" strike="noStrike" kern="1200" cap="none" spc="0" normalizeH="0" baseline="0" noProof="0">
                <a:ln>
                  <a:noFill/>
                </a:ln>
                <a:solidFill>
                  <a:srgbClr val="4B4B4B">
                    <a:lumMod val="50000"/>
                  </a:srgbClr>
                </a:solidFill>
                <a:effectLst/>
                <a:uLnTx/>
                <a:uFillTx/>
                <a:latin typeface="Arial" panose="020B0604020202020204" pitchFamily="34" charset="0"/>
                <a:ea typeface="+mn-ea"/>
                <a:cs typeface="Arial" panose="020B0604020202020204" pitchFamily="34" charset="0"/>
              </a:rPr>
              <a:t>(cHCV)</a:t>
            </a:r>
          </a:p>
        </p:txBody>
      </p:sp>
      <p:sp>
        <p:nvSpPr>
          <p:cNvPr id="45" name="Textfeld 44"/>
          <p:cNvSpPr txBox="1"/>
          <p:nvPr/>
        </p:nvSpPr>
        <p:spPr>
          <a:xfrm>
            <a:off x="4784917" y="5231417"/>
            <a:ext cx="990452"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B4B4B">
                    <a:lumMod val="50000"/>
                  </a:srgbClr>
                </a:solidFill>
                <a:effectLst/>
                <a:uLnTx/>
                <a:uFillTx/>
                <a:latin typeface="Arial" panose="020B0604020202020204" pitchFamily="34" charset="0"/>
                <a:ea typeface="+mn-ea"/>
                <a:cs typeface="Arial" panose="020B0604020202020204" pitchFamily="34" charset="0"/>
              </a:rPr>
              <a:t>Resolved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B4B4B">
                    <a:lumMod val="50000"/>
                  </a:srgbClr>
                </a:solidFill>
                <a:effectLst/>
                <a:uLnTx/>
                <a:uFillTx/>
                <a:latin typeface="Arial" panose="020B0604020202020204" pitchFamily="34" charset="0"/>
                <a:ea typeface="+mn-ea"/>
                <a:cs typeface="Arial" panose="020B0604020202020204" pitchFamily="34" charset="0"/>
              </a:rPr>
              <a:t>Infection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4B4B4B">
                    <a:lumMod val="50000"/>
                  </a:srgbClr>
                </a:solidFill>
                <a:effectLst/>
                <a:uLnTx/>
                <a:uFillTx/>
                <a:latin typeface="Arial" panose="020B0604020202020204" pitchFamily="34" charset="0"/>
                <a:ea typeface="+mn-ea"/>
                <a:cs typeface="Arial" panose="020B0604020202020204" pitchFamily="34" charset="0"/>
              </a:rPr>
              <a:t>(rHCV)</a:t>
            </a:r>
          </a:p>
        </p:txBody>
      </p:sp>
      <p:sp>
        <p:nvSpPr>
          <p:cNvPr id="46" name="Textfeld 45"/>
          <p:cNvSpPr txBox="1"/>
          <p:nvPr/>
        </p:nvSpPr>
        <p:spPr>
          <a:xfrm>
            <a:off x="1528940" y="5535952"/>
            <a:ext cx="2922448" cy="6001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rgbClr val="4B4B4B">
                    <a:lumMod val="50000"/>
                  </a:srgbClr>
                </a:solidFill>
                <a:effectLst/>
                <a:uLnTx/>
                <a:uFillTx/>
                <a:latin typeface="Arial" panose="020B0604020202020204" pitchFamily="34" charset="0"/>
                <a:ea typeface="+mn-ea"/>
                <a:cs typeface="Arial" panose="020B0604020202020204" pitchFamily="34" charset="0"/>
              </a:rPr>
              <a:t>Memory-</a:t>
            </a:r>
            <a:r>
              <a:rPr kumimoji="0" lang="de-DE" sz="1100" b="1" i="0" u="none" strike="noStrike" kern="0" cap="none" spc="0" normalizeH="0" baseline="0" noProof="0" dirty="0" err="1">
                <a:ln>
                  <a:noFill/>
                </a:ln>
                <a:solidFill>
                  <a:srgbClr val="4B4B4B">
                    <a:lumMod val="50000"/>
                  </a:srgbClr>
                </a:solidFill>
                <a:effectLst/>
                <a:uLnTx/>
                <a:uFillTx/>
                <a:latin typeface="Arial" panose="020B0604020202020204" pitchFamily="34" charset="0"/>
                <a:ea typeface="+mn-ea"/>
                <a:cs typeface="Arial" panose="020B0604020202020204" pitchFamily="34" charset="0"/>
              </a:rPr>
              <a:t>like</a:t>
            </a:r>
            <a:r>
              <a:rPr kumimoji="0" lang="de-DE" sz="1100" b="1" i="0" u="none" strike="noStrike" kern="0" cap="none" spc="0" normalizeH="0" baseline="0" noProof="0" dirty="0">
                <a:ln>
                  <a:noFill/>
                </a:ln>
                <a:solidFill>
                  <a:srgbClr val="4B4B4B">
                    <a:lumMod val="50000"/>
                  </a:srgbClr>
                </a:solidFill>
                <a:effectLst/>
                <a:uLnTx/>
                <a:uFillTx/>
                <a:latin typeface="Arial" panose="020B0604020202020204" pitchFamily="34" charset="0"/>
                <a:ea typeface="+mn-ea"/>
                <a:cs typeface="Arial" panose="020B0604020202020204" pitchFamily="34" charset="0"/>
              </a:rPr>
              <a:t> </a:t>
            </a:r>
            <a:r>
              <a:rPr kumimoji="0" lang="de-DE" sz="1100" b="1" i="0" u="none" strike="noStrike" kern="0" cap="none" spc="0" normalizeH="0" baseline="0" noProof="0" dirty="0" err="1">
                <a:ln>
                  <a:noFill/>
                </a:ln>
                <a:solidFill>
                  <a:srgbClr val="4B4B4B">
                    <a:lumMod val="50000"/>
                  </a:srgbClr>
                </a:solidFill>
                <a:effectLst/>
                <a:uLnTx/>
                <a:uFillTx/>
                <a:latin typeface="Arial" panose="020B0604020202020204" pitchFamily="34" charset="0"/>
                <a:ea typeface="+mn-ea"/>
                <a:cs typeface="Arial" panose="020B0604020202020204" pitchFamily="34" charset="0"/>
              </a:rPr>
              <a:t>and</a:t>
            </a:r>
            <a:r>
              <a:rPr kumimoji="0" lang="de-DE" sz="1100" b="1" i="0" u="none" strike="noStrike" kern="0" cap="none" spc="0" normalizeH="0" baseline="0" noProof="0" dirty="0">
                <a:ln>
                  <a:noFill/>
                </a:ln>
                <a:solidFill>
                  <a:srgbClr val="4B4B4B">
                    <a:lumMod val="50000"/>
                  </a:srgbClr>
                </a:solidFill>
                <a:effectLst/>
                <a:uLnTx/>
                <a:uFillTx/>
                <a:latin typeface="Arial" panose="020B0604020202020204" pitchFamily="34" charset="0"/>
                <a:ea typeface="+mn-ea"/>
                <a:cs typeface="Arial" panose="020B0604020202020204" pitchFamily="34" charset="0"/>
              </a:rPr>
              <a:t> </a:t>
            </a:r>
            <a:r>
              <a:rPr kumimoji="0" lang="de-DE" sz="1100" b="1" i="0" u="none" strike="noStrike" kern="0" cap="none" spc="0" normalizeH="0" baseline="0" noProof="0" dirty="0" err="1">
                <a:ln>
                  <a:noFill/>
                </a:ln>
                <a:solidFill>
                  <a:srgbClr val="4B4B4B">
                    <a:lumMod val="50000"/>
                  </a:srgbClr>
                </a:solidFill>
                <a:effectLst/>
                <a:uLnTx/>
                <a:uFillTx/>
                <a:latin typeface="Arial" panose="020B0604020202020204" pitchFamily="34" charset="0"/>
                <a:ea typeface="+mn-ea"/>
                <a:cs typeface="Arial" panose="020B0604020202020204" pitchFamily="34" charset="0"/>
              </a:rPr>
              <a:t>terminally</a:t>
            </a:r>
            <a:r>
              <a:rPr kumimoji="0" lang="de-DE" sz="1100" b="1" i="0" u="none" strike="noStrike" kern="0" cap="none" spc="0" normalizeH="0" baseline="0" noProof="0" dirty="0">
                <a:ln>
                  <a:noFill/>
                </a:ln>
                <a:solidFill>
                  <a:srgbClr val="4B4B4B">
                    <a:lumMod val="50000"/>
                  </a:srgbClr>
                </a:solidFill>
                <a:effectLst/>
                <a:uLnTx/>
                <a:uFillTx/>
                <a:latin typeface="Arial" panose="020B0604020202020204" pitchFamily="34" charset="0"/>
                <a:ea typeface="+mn-ea"/>
                <a:cs typeface="Arial" panose="020B0604020202020204" pitchFamily="34" charset="0"/>
              </a:rPr>
              <a:t> </a:t>
            </a:r>
            <a:r>
              <a:rPr kumimoji="0" lang="de-DE" sz="1100" b="1" i="0" u="none" strike="noStrike" kern="0" cap="none" spc="0" normalizeH="0" baseline="0" noProof="0" dirty="0" err="1">
                <a:ln>
                  <a:noFill/>
                </a:ln>
                <a:solidFill>
                  <a:srgbClr val="4B4B4B">
                    <a:lumMod val="50000"/>
                  </a:srgbClr>
                </a:solidFill>
                <a:effectLst/>
                <a:uLnTx/>
                <a:uFillTx/>
                <a:latin typeface="Arial" panose="020B0604020202020204" pitchFamily="34" charset="0"/>
                <a:ea typeface="+mn-ea"/>
                <a:cs typeface="Arial" panose="020B0604020202020204" pitchFamily="34" charset="0"/>
              </a:rPr>
              <a:t>exhausted</a:t>
            </a:r>
            <a:endParaRPr kumimoji="0" lang="de-DE" sz="1100" b="1" i="0" u="none" strike="noStrike" kern="0" cap="none" spc="0" normalizeH="0" baseline="0" noProof="0" dirty="0">
              <a:ln>
                <a:noFill/>
              </a:ln>
              <a:solidFill>
                <a:srgbClr val="4B4B4B">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rgbClr val="4B4B4B">
                    <a:lumMod val="50000"/>
                  </a:srgbClr>
                </a:solidFill>
                <a:effectLst/>
                <a:uLnTx/>
                <a:uFillTx/>
                <a:latin typeface="Arial" panose="020B0604020202020204" pitchFamily="34" charset="0"/>
                <a:ea typeface="+mn-ea"/>
                <a:cs typeface="Arial" panose="020B0604020202020204" pitchFamily="34" charset="0"/>
              </a:rPr>
              <a:t>With/without viral recognition (EXH/ESC)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rgbClr val="4B4B4B">
                    <a:lumMod val="50000"/>
                  </a:srgbClr>
                </a:solidFill>
                <a:effectLst/>
                <a:uLnTx/>
                <a:uFillTx/>
                <a:latin typeface="Arial" panose="020B0604020202020204" pitchFamily="34" charset="0"/>
                <a:ea typeface="+mn-ea"/>
                <a:cs typeface="Arial" panose="020B0604020202020204" pitchFamily="34" charset="0"/>
              </a:rPr>
              <a:t>Baseline and end of therapy</a:t>
            </a:r>
          </a:p>
        </p:txBody>
      </p:sp>
    </p:spTree>
    <p:extLst>
      <p:ext uri="{BB962C8B-B14F-4D97-AF65-F5344CB8AC3E}">
        <p14:creationId xmlns:p14="http://schemas.microsoft.com/office/powerpoint/2010/main" val="853552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671237-53E5-4A28-A1BB-04D010B91006}"/>
              </a:ext>
            </a:extLst>
          </p:cNvPr>
          <p:cNvSpPr>
            <a:spLocks noGrp="1"/>
          </p:cNvSpPr>
          <p:nvPr>
            <p:ph type="title"/>
          </p:nvPr>
        </p:nvSpPr>
        <p:spPr/>
        <p:txBody>
          <a:bodyPr/>
          <a:lstStyle/>
          <a:p>
            <a:r>
              <a:rPr lang="en-GB" dirty="0"/>
              <a:t>7. Public Health</a:t>
            </a:r>
          </a:p>
        </p:txBody>
      </p:sp>
      <p:sp>
        <p:nvSpPr>
          <p:cNvPr id="5" name="Text Placeholder 4">
            <a:extLst>
              <a:ext uri="{FF2B5EF4-FFF2-40B4-BE49-F238E27FC236}">
                <a16:creationId xmlns:a16="http://schemas.microsoft.com/office/drawing/2014/main" id="{96F367E9-BF04-4D87-81AC-C4D712C5568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31610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4">
            <a:extLst>
              <a:ext uri="{FF2B5EF4-FFF2-40B4-BE49-F238E27FC236}">
                <a16:creationId xmlns:a16="http://schemas.microsoft.com/office/drawing/2014/main" id="{86ADF13B-5DA3-4FA3-95EF-BC8A13EC6874}"/>
              </a:ext>
            </a:extLst>
          </p:cNvPr>
          <p:cNvSpPr txBox="1">
            <a:spLocks/>
          </p:cNvSpPr>
          <p:nvPr/>
        </p:nvSpPr>
        <p:spPr>
          <a:xfrm>
            <a:off x="7375138" y="1575752"/>
            <a:ext cx="3709358" cy="208544"/>
          </a:xfrm>
          <a:prstGeom prst="rect">
            <a:avLst/>
          </a:prstGeom>
          <a:solidFill>
            <a:schemeClr val="bg1"/>
          </a:solidFill>
        </p:spPr>
        <p:txBody>
          <a:bodyPr vert="horz" lIns="0" tIns="0" rIns="0" bIns="36000" rtlCol="0" anchor="ctr">
            <a:noAutofit/>
          </a:bodyPr>
          <a:lstStyle>
            <a:lvl1pPr marL="0" indent="0" algn="l" defTabSz="914400" rtl="0" eaLnBrk="1" latinLnBrk="0" hangingPunct="1">
              <a:spcBef>
                <a:spcPts val="0"/>
              </a:spcBef>
              <a:spcAft>
                <a:spcPts val="300"/>
              </a:spcAft>
              <a:buClr>
                <a:schemeClr val="tx2"/>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1400" b="1" dirty="0"/>
              <a:t>Patient characteristics (%)</a:t>
            </a:r>
            <a:endParaRPr lang="en-GB" sz="1400" b="1" dirty="0">
              <a:solidFill>
                <a:srgbClr val="000000"/>
              </a:solidFill>
            </a:endParaRP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Uptake of testing, linkage to care, and treatment for hepatitis C infection among people who inject drugs in Australia: The ETHOS Engage study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*≤1 month; </a:t>
            </a:r>
            <a:r>
              <a:rPr lang="en-US" baseline="30000" dirty="0"/>
              <a:t>†</a:t>
            </a:r>
            <a:r>
              <a:rPr lang="en-US" dirty="0"/>
              <a:t>Demographic, </a:t>
            </a:r>
            <a:r>
              <a:rPr lang="en-US" dirty="0" err="1"/>
              <a:t>behavioural</a:t>
            </a:r>
            <a:r>
              <a:rPr lang="en-US" dirty="0"/>
              <a:t> and clinical.</a:t>
            </a:r>
            <a:r>
              <a:rPr lang="en-US" baseline="30000" dirty="0"/>
              <a:t> </a:t>
            </a:r>
            <a:br>
              <a:rPr lang="en-GB" dirty="0"/>
            </a:br>
            <a:r>
              <a:rPr lang="en-GB" dirty="0"/>
              <a:t>Valerio H, et al. ILC 2019; </a:t>
            </a:r>
            <a:r>
              <a:rPr lang="en-GB" dirty="0">
                <a:solidFill>
                  <a:srgbClr val="000000"/>
                </a:solidFill>
              </a:rPr>
              <a:t>PS-070</a:t>
            </a:r>
          </a:p>
        </p:txBody>
      </p:sp>
      <p:sp>
        <p:nvSpPr>
          <p:cNvPr id="13" name="Content Placeholder 1">
            <a:extLst>
              <a:ext uri="{FF2B5EF4-FFF2-40B4-BE49-F238E27FC236}">
                <a16:creationId xmlns:a16="http://schemas.microsoft.com/office/drawing/2014/main" id="{F9240AE7-DDCA-4404-86CF-A5B8BECB500C}"/>
              </a:ext>
            </a:extLst>
          </p:cNvPr>
          <p:cNvSpPr txBox="1">
            <a:spLocks/>
          </p:cNvSpPr>
          <p:nvPr/>
        </p:nvSpPr>
        <p:spPr>
          <a:xfrm>
            <a:off x="423862" y="1264569"/>
            <a:ext cx="6029489" cy="2492990"/>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a:defRPr/>
            </a:pPr>
            <a:r>
              <a:rPr lang="en-GB" dirty="0"/>
              <a:t>PWID are at high risk of HCV infection</a:t>
            </a:r>
          </a:p>
          <a:p>
            <a:pPr>
              <a:defRPr/>
            </a:pPr>
            <a:r>
              <a:rPr lang="en-GB" dirty="0">
                <a:cs typeface="Arial"/>
              </a:rPr>
              <a:t>Access to treatment in PWID is poor</a:t>
            </a:r>
            <a:endParaRPr lang="en-GB" dirty="0"/>
          </a:p>
          <a:p>
            <a:pPr>
              <a:defRPr/>
            </a:pPr>
            <a:r>
              <a:rPr lang="en-GB" dirty="0"/>
              <a:t>Unrestricted DAA availability in Australia </a:t>
            </a:r>
            <a:br>
              <a:rPr lang="en-GB" dirty="0"/>
            </a:br>
            <a:r>
              <a:rPr lang="en-GB" dirty="0"/>
              <a:t>since 2016</a:t>
            </a:r>
            <a:endParaRPr lang="en-GB" dirty="0">
              <a:cs typeface="Arial"/>
            </a:endParaRPr>
          </a:p>
          <a:p>
            <a:pPr>
              <a:defRPr/>
            </a:pPr>
            <a:r>
              <a:rPr lang="en-GB" b="1" dirty="0"/>
              <a:t>Aim:</a:t>
            </a:r>
            <a:r>
              <a:rPr lang="en-GB" dirty="0"/>
              <a:t> Evaluate HCV burden and factors associated with the cascade of care in PWID</a:t>
            </a:r>
            <a:endParaRPr lang="en-GB" sz="2400" dirty="0">
              <a:solidFill>
                <a:sysClr val="windowText" lastClr="000000"/>
              </a:solidFill>
            </a:endParaRPr>
          </a:p>
        </p:txBody>
      </p:sp>
      <p:sp>
        <p:nvSpPr>
          <p:cNvPr id="14" name="Content Placeholder 1">
            <a:extLst>
              <a:ext uri="{FF2B5EF4-FFF2-40B4-BE49-F238E27FC236}">
                <a16:creationId xmlns:a16="http://schemas.microsoft.com/office/drawing/2014/main" id="{1E6B4001-1709-42DC-8F26-0F71605EC724}"/>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C7149AD8-EDED-4D63-B8D3-DF30D9128D37}"/>
              </a:ext>
            </a:extLst>
          </p:cNvPr>
          <p:cNvCxnSpPr>
            <a:cxnSpLocks/>
          </p:cNvCxnSpPr>
          <p:nvPr/>
        </p:nvCxnSpPr>
        <p:spPr>
          <a:xfrm flipH="1">
            <a:off x="604842" y="3691901"/>
            <a:ext cx="5734313" cy="0"/>
          </a:xfrm>
          <a:prstGeom prst="line">
            <a:avLst/>
          </a:prstGeom>
          <a:noFill/>
          <a:ln w="9525" cap="flat" cmpd="sng" algn="ctr">
            <a:solidFill>
              <a:srgbClr val="1D498B">
                <a:shade val="95000"/>
                <a:satMod val="105000"/>
              </a:srgbClr>
            </a:solidFill>
            <a:prstDash val="solid"/>
          </a:ln>
          <a:effectLst/>
        </p:spPr>
      </p:cxnSp>
      <p:sp>
        <p:nvSpPr>
          <p:cNvPr id="11" name="Content Placeholder 1">
            <a:extLst>
              <a:ext uri="{FF2B5EF4-FFF2-40B4-BE49-F238E27FC236}">
                <a16:creationId xmlns:a16="http://schemas.microsoft.com/office/drawing/2014/main" id="{A73B7DB8-5C35-465A-AB33-673CF7CE773F}"/>
              </a:ext>
            </a:extLst>
          </p:cNvPr>
          <p:cNvSpPr txBox="1">
            <a:spLocks/>
          </p:cNvSpPr>
          <p:nvPr/>
        </p:nvSpPr>
        <p:spPr>
          <a:xfrm>
            <a:off x="423863" y="3723707"/>
            <a:ext cx="5905018" cy="2757678"/>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METHODS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r>
              <a:rPr lang="en-GB" dirty="0"/>
              <a:t>ETHOS Engage</a:t>
            </a:r>
          </a:p>
          <a:p>
            <a:pPr lvl="1"/>
            <a:r>
              <a:rPr lang="en-GB" dirty="0"/>
              <a:t>Observational cohort study</a:t>
            </a:r>
          </a:p>
          <a:p>
            <a:pPr lvl="1"/>
            <a:r>
              <a:rPr lang="en-GB" dirty="0"/>
              <a:t>Collects data</a:t>
            </a:r>
            <a:r>
              <a:rPr lang="en-US" baseline="30000" dirty="0"/>
              <a:t>†</a:t>
            </a:r>
            <a:r>
              <a:rPr lang="en-GB" dirty="0"/>
              <a:t> from PWID attending drug treatment clinics and NSPs in Australia </a:t>
            </a:r>
          </a:p>
          <a:p>
            <a:r>
              <a:rPr lang="en-GB" dirty="0"/>
              <a:t>All PWID (N=1001) had POC HCV RNA testing </a:t>
            </a:r>
            <a:endParaRPr lang="en-GB" dirty="0">
              <a:cs typeface="Arial"/>
            </a:endParaRPr>
          </a:p>
          <a:p>
            <a:r>
              <a:rPr lang="en-GB" dirty="0"/>
              <a:t>Multivariate logistic regression used to identify factors associated with treatment uptake</a:t>
            </a:r>
          </a:p>
        </p:txBody>
      </p:sp>
      <p:cxnSp>
        <p:nvCxnSpPr>
          <p:cNvPr id="12" name="Straight Connector 11">
            <a:extLst>
              <a:ext uri="{FF2B5EF4-FFF2-40B4-BE49-F238E27FC236}">
                <a16:creationId xmlns:a16="http://schemas.microsoft.com/office/drawing/2014/main" id="{B7E57A59-C571-4EB5-826E-F1CFB169BF21}"/>
              </a:ext>
            </a:extLst>
          </p:cNvPr>
          <p:cNvCxnSpPr>
            <a:cxnSpLocks/>
          </p:cNvCxnSpPr>
          <p:nvPr/>
        </p:nvCxnSpPr>
        <p:spPr>
          <a:xfrm flipV="1">
            <a:off x="6343623" y="1519238"/>
            <a:ext cx="0" cy="4810125"/>
          </a:xfrm>
          <a:prstGeom prst="line">
            <a:avLst/>
          </a:prstGeom>
          <a:noFill/>
          <a:ln w="9525" cap="flat" cmpd="sng" algn="ctr">
            <a:solidFill>
              <a:srgbClr val="1D498B">
                <a:shade val="95000"/>
                <a:satMod val="105000"/>
              </a:srgbClr>
            </a:solidFill>
            <a:prstDash val="solid"/>
          </a:ln>
          <a:effectLst/>
        </p:spPr>
      </p:cxnSp>
      <p:sp>
        <p:nvSpPr>
          <p:cNvPr id="16" name="Content Placeholder 1">
            <a:extLst>
              <a:ext uri="{FF2B5EF4-FFF2-40B4-BE49-F238E27FC236}">
                <a16:creationId xmlns:a16="http://schemas.microsoft.com/office/drawing/2014/main" id="{B7C0C39A-4EF2-4CB3-80CD-398F9041BAA7}"/>
              </a:ext>
            </a:extLst>
          </p:cNvPr>
          <p:cNvSpPr txBox="1">
            <a:spLocks/>
          </p:cNvSpPr>
          <p:nvPr/>
        </p:nvSpPr>
        <p:spPr>
          <a:xfrm>
            <a:off x="6339155" y="1340769"/>
            <a:ext cx="5427395" cy="5521512"/>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indent="0">
              <a:buNone/>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endParaRPr lang="en-GB" dirty="0"/>
          </a:p>
          <a:p>
            <a:endParaRPr lang="en-GB" dirty="0"/>
          </a:p>
          <a:p>
            <a:endParaRPr lang="en-GB" dirty="0"/>
          </a:p>
          <a:p>
            <a:endParaRPr lang="en-GB" dirty="0"/>
          </a:p>
          <a:p>
            <a:endParaRPr lang="en-GB" dirty="0"/>
          </a:p>
          <a:p>
            <a:endParaRPr lang="en-GB" dirty="0"/>
          </a:p>
          <a:p>
            <a:endParaRPr lang="en-US" sz="1400" dirty="0"/>
          </a:p>
          <a:p>
            <a:endParaRPr lang="en-GB" sz="1400" dirty="0"/>
          </a:p>
          <a:p>
            <a:r>
              <a:rPr lang="en-GB" dirty="0"/>
              <a:t>Patients with current/past chronic HCV:</a:t>
            </a:r>
          </a:p>
          <a:p>
            <a:pPr lvl="1"/>
            <a:r>
              <a:rPr lang="en-GB" dirty="0"/>
              <a:t>86% had been linked to care</a:t>
            </a:r>
          </a:p>
          <a:p>
            <a:pPr lvl="1"/>
            <a:r>
              <a:rPr lang="en-GB" dirty="0"/>
              <a:t>68% received treatment </a:t>
            </a:r>
          </a:p>
          <a:p>
            <a:r>
              <a:rPr lang="en-GB" dirty="0"/>
              <a:t>Male sex and current OST </a:t>
            </a:r>
            <a:br>
              <a:rPr lang="en-GB" dirty="0"/>
            </a:br>
            <a:r>
              <a:rPr lang="en-GB" dirty="0"/>
              <a:t>significantly associated with </a:t>
            </a:r>
            <a:br>
              <a:rPr lang="en-GB" dirty="0"/>
            </a:br>
            <a:r>
              <a:rPr lang="en-GB" dirty="0"/>
              <a:t>treatment uptake</a:t>
            </a:r>
          </a:p>
        </p:txBody>
      </p:sp>
      <p:graphicFrame>
        <p:nvGraphicFramePr>
          <p:cNvPr id="15" name="Chart 14">
            <a:extLst>
              <a:ext uri="{FF2B5EF4-FFF2-40B4-BE49-F238E27FC236}">
                <a16:creationId xmlns:a16="http://schemas.microsoft.com/office/drawing/2014/main" id="{8600AD4B-4E26-45F1-A49B-17488239F34C}"/>
              </a:ext>
            </a:extLst>
          </p:cNvPr>
          <p:cNvGraphicFramePr/>
          <p:nvPr>
            <p:extLst>
              <p:ext uri="{D42A27DB-BD31-4B8C-83A1-F6EECF244321}">
                <p14:modId xmlns:p14="http://schemas.microsoft.com/office/powerpoint/2010/main" val="3238175028"/>
              </p:ext>
            </p:extLst>
          </p:nvPr>
        </p:nvGraphicFramePr>
        <p:xfrm>
          <a:off x="5074920" y="1636955"/>
          <a:ext cx="6758940" cy="3182563"/>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 Placeholder 4">
            <a:extLst>
              <a:ext uri="{FF2B5EF4-FFF2-40B4-BE49-F238E27FC236}">
                <a16:creationId xmlns:a16="http://schemas.microsoft.com/office/drawing/2014/main" id="{C3D06BE3-F2D2-4B5D-BCD1-52C4D336C894}"/>
              </a:ext>
            </a:extLst>
          </p:cNvPr>
          <p:cNvSpPr txBox="1">
            <a:spLocks/>
          </p:cNvSpPr>
          <p:nvPr/>
        </p:nvSpPr>
        <p:spPr>
          <a:xfrm>
            <a:off x="7022713" y="2764886"/>
            <a:ext cx="4061783" cy="252000"/>
          </a:xfrm>
          <a:prstGeom prst="rect">
            <a:avLst/>
          </a:prstGeom>
          <a:solidFill>
            <a:schemeClr val="bg1"/>
          </a:solidFill>
        </p:spPr>
        <p:txBody>
          <a:bodyPr vert="horz" lIns="0" tIns="0" rIns="0" bIns="36000" rtlCol="0" anchor="b">
            <a:noAutofit/>
          </a:bodyPr>
          <a:lstStyle>
            <a:lvl1pPr marL="0" indent="0" algn="l" defTabSz="914400" rtl="0" eaLnBrk="1" latinLnBrk="0" hangingPunct="1">
              <a:spcBef>
                <a:spcPts val="0"/>
              </a:spcBef>
              <a:spcAft>
                <a:spcPts val="300"/>
              </a:spcAft>
              <a:buClr>
                <a:schemeClr val="tx2"/>
              </a:buClr>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1400" b="1" dirty="0"/>
              <a:t>HCV treatment uptake in subpopulations (%)</a:t>
            </a:r>
            <a:endParaRPr lang="en-GB" sz="1400" b="1" dirty="0">
              <a:solidFill>
                <a:srgbClr val="000000"/>
              </a:solidFill>
            </a:endParaRPr>
          </a:p>
        </p:txBody>
      </p:sp>
    </p:spTree>
    <p:extLst>
      <p:ext uri="{BB962C8B-B14F-4D97-AF65-F5344CB8AC3E}">
        <p14:creationId xmlns:p14="http://schemas.microsoft.com/office/powerpoint/2010/main" val="3420645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0DA39AFD-2432-498C-A43F-86E36D316C19}"/>
              </a:ext>
            </a:extLst>
          </p:cNvPr>
          <p:cNvSpPr txBox="1">
            <a:spLocks/>
          </p:cNvSpPr>
          <p:nvPr/>
        </p:nvSpPr>
        <p:spPr>
          <a:xfrm>
            <a:off x="423862" y="1340769"/>
            <a:ext cx="7081838" cy="1015663"/>
          </a:xfrm>
          <a:prstGeom prst="rect">
            <a:avLst/>
          </a:prstGeom>
          <a:ln>
            <a:noFill/>
          </a:ln>
        </p:spPr>
        <p:txBody>
          <a:bodyPr vert="horz" wrap="square" lIns="91440" tIns="45720" rIns="91440" bIns="45720" rtlCol="0" anchor="t">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solidFill>
                  <a:srgbClr val="FFFFFF"/>
                </a:solidFill>
                <a:highlight>
                  <a:srgbClr val="004A86"/>
                </a:highlight>
                <a:latin typeface="Arial"/>
                <a:cs typeface="Arial"/>
              </a:rPr>
              <a:t> </a:t>
            </a:r>
            <a:r>
              <a:rPr kumimoji="0" lang="en-US" sz="2000" b="1" i="0" u="none" strike="noStrike" kern="1200" cap="none" spc="0" normalizeH="0" baseline="0" noProof="0" dirty="0">
                <a:ln>
                  <a:noFill/>
                </a:ln>
                <a:solidFill>
                  <a:srgbClr val="FFFFFF"/>
                </a:solidFill>
                <a:effectLst/>
                <a:highlight>
                  <a:srgbClr val="004A86"/>
                </a:highlight>
                <a:uLnTx/>
                <a:uFillTx/>
                <a:latin typeface="Arial"/>
                <a:cs typeface="Arial"/>
              </a:rPr>
              <a:t>FIGURE</a:t>
            </a:r>
            <a:r>
              <a:rPr lang="en-US" b="1" dirty="0">
                <a:solidFill>
                  <a:srgbClr val="FFFFFF"/>
                </a:solidFill>
                <a:highlight>
                  <a:srgbClr val="004A86"/>
                </a:highlight>
                <a:latin typeface="Arial"/>
                <a:cs typeface="Arial"/>
              </a:rPr>
              <a:t> </a:t>
            </a:r>
            <a:r>
              <a:rPr kumimoji="0" lang="en-US" sz="2000" b="1" i="0" u="none" strike="noStrike" kern="1200" cap="none" spc="0" normalizeH="0" baseline="0" noProof="0" dirty="0">
                <a:ln>
                  <a:noFill/>
                </a:ln>
                <a:solidFill>
                  <a:srgbClr val="FFFFFF"/>
                </a:solidFill>
                <a:effectLst/>
                <a:uLnTx/>
                <a:uFillTx/>
                <a:latin typeface="Arial"/>
                <a:cs typeface="Arial"/>
              </a:rPr>
              <a:t> </a:t>
            </a:r>
            <a:r>
              <a:rPr lang="en-GB" dirty="0"/>
              <a:t>HCV prevalence among participants</a:t>
            </a:r>
            <a:br>
              <a:rPr lang="en-GB" dirty="0"/>
            </a:br>
            <a:r>
              <a:rPr lang="en-GB" dirty="0"/>
              <a:t>with known POC HCV RNA result at enrolment</a:t>
            </a:r>
            <a:br>
              <a:rPr lang="en-GB" dirty="0"/>
            </a:br>
            <a:r>
              <a:rPr lang="en-GB" dirty="0"/>
              <a:t>(n=952)</a:t>
            </a:r>
          </a:p>
        </p:txBody>
      </p:sp>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a:t>Uptake of testing, linkage to care, and treatment for hepatitis C infection among people who inject drugs in Australia: The ETHOS Engage study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a:xfrm>
            <a:off x="6567" y="6479931"/>
            <a:ext cx="10025871" cy="376990"/>
          </a:xfrm>
        </p:spPr>
        <p:txBody>
          <a:bodyPr/>
          <a:lstStyle/>
          <a:p>
            <a:r>
              <a:rPr lang="en-GB" dirty="0"/>
              <a:t>Valerio H, et al. ILC 2019; </a:t>
            </a:r>
            <a:r>
              <a:rPr lang="en-GB" dirty="0">
                <a:solidFill>
                  <a:srgbClr val="000000"/>
                </a:solidFill>
              </a:rPr>
              <a:t>PS-070</a:t>
            </a:r>
          </a:p>
        </p:txBody>
      </p:sp>
      <p:sp>
        <p:nvSpPr>
          <p:cNvPr id="13" name="Content Placeholder 1">
            <a:extLst>
              <a:ext uri="{FF2B5EF4-FFF2-40B4-BE49-F238E27FC236}">
                <a16:creationId xmlns:a16="http://schemas.microsoft.com/office/drawing/2014/main" id="{C062EE10-AFB8-4F5B-A2D2-8F7E18B6C6BA}"/>
              </a:ext>
            </a:extLst>
          </p:cNvPr>
          <p:cNvSpPr txBox="1">
            <a:spLocks/>
          </p:cNvSpPr>
          <p:nvPr/>
        </p:nvSpPr>
        <p:spPr>
          <a:xfrm>
            <a:off x="6006307" y="1343135"/>
            <a:ext cx="5523411" cy="4216539"/>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(Cont.) ‌ </a:t>
            </a:r>
          </a:p>
          <a:p>
            <a:pPr>
              <a:defRPr/>
            </a:pPr>
            <a:r>
              <a:rPr lang="en-GB" dirty="0"/>
              <a:t>Proportion with current HCV infection was similar across demographic and behavioural sub-populations</a:t>
            </a:r>
          </a:p>
          <a:p>
            <a:pPr>
              <a:defRPr/>
            </a:pPr>
            <a:endParaRPr lang="en-GB" sz="1000" dirty="0"/>
          </a:p>
          <a:p>
            <a:pPr>
              <a:defRPr/>
            </a:pPr>
            <a:endParaRPr lang="en-US" b="1" dirty="0">
              <a:solidFill>
                <a:srgbClr val="FFFFFF"/>
              </a:solidFill>
              <a:highlight>
                <a:srgbClr val="004A86"/>
              </a:highlight>
              <a:cs typeface="Arial" panose="020B0604020202020204" pitchFamily="34" charset="0"/>
            </a:endParaRPr>
          </a:p>
          <a:p>
            <a:pPr marL="0" indent="0">
              <a:buNone/>
              <a:defRPr/>
            </a:pPr>
            <a:r>
              <a:rPr lang="en-US" b="1" dirty="0">
                <a:solidFill>
                  <a:srgbClr val="FFFFFF"/>
                </a:solidFill>
                <a:highlight>
                  <a:srgbClr val="004A86"/>
                </a:highlight>
                <a:cs typeface="Arial" panose="020B0604020202020204" pitchFamily="34" charset="0"/>
              </a:rPr>
              <a:t> CONCLUSIONS </a:t>
            </a:r>
            <a:r>
              <a:rPr lang="en-US" dirty="0">
                <a:solidFill>
                  <a:prstClr val="black"/>
                </a:solidFill>
                <a:highlight>
                  <a:srgbClr val="FEFCFC"/>
                </a:highlight>
                <a:cs typeface="Arial" panose="020B0604020202020204" pitchFamily="34" charset="0"/>
              </a:rPr>
              <a:t> </a:t>
            </a:r>
            <a:r>
              <a:rPr lang="en-GB" dirty="0"/>
              <a:t>The DAA era in Australia has produced high treatment uptake and lowered HCV </a:t>
            </a:r>
            <a:r>
              <a:rPr lang="en-GB" dirty="0" err="1"/>
              <a:t>viraemia</a:t>
            </a:r>
            <a:r>
              <a:rPr lang="en-GB" dirty="0"/>
              <a:t> among PWID attending treatment and NSPs. To reach elimination targets, subgroups of PWID may require additional support</a:t>
            </a:r>
          </a:p>
          <a:p>
            <a:pPr>
              <a:defRPr/>
            </a:pPr>
            <a:endParaRPr kumimoji="0" lang="en-US" b="0" i="0"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789304BA-2A64-49B2-821C-DA427E456B00}"/>
              </a:ext>
            </a:extLst>
          </p:cNvPr>
          <p:cNvCxnSpPr>
            <a:cxnSpLocks/>
          </p:cNvCxnSpPr>
          <p:nvPr/>
        </p:nvCxnSpPr>
        <p:spPr>
          <a:xfrm flipV="1">
            <a:off x="5948862" y="1338263"/>
            <a:ext cx="0" cy="4810124"/>
          </a:xfrm>
          <a:prstGeom prst="line">
            <a:avLst/>
          </a:prstGeom>
          <a:noFill/>
          <a:ln w="9525" cap="flat" cmpd="sng" algn="ctr">
            <a:solidFill>
              <a:srgbClr val="1D498B">
                <a:shade val="95000"/>
                <a:satMod val="105000"/>
              </a:srgbClr>
            </a:solidFill>
            <a:prstDash val="solid"/>
          </a:ln>
          <a:effectLst/>
        </p:spPr>
      </p:cxnSp>
      <p:cxnSp>
        <p:nvCxnSpPr>
          <p:cNvPr id="15" name="Straight Connector 14">
            <a:extLst>
              <a:ext uri="{FF2B5EF4-FFF2-40B4-BE49-F238E27FC236}">
                <a16:creationId xmlns:a16="http://schemas.microsoft.com/office/drawing/2014/main" id="{8B46EBAE-8912-4635-8789-13F2E21A864F}"/>
              </a:ext>
            </a:extLst>
          </p:cNvPr>
          <p:cNvCxnSpPr>
            <a:cxnSpLocks/>
          </p:cNvCxnSpPr>
          <p:nvPr/>
        </p:nvCxnSpPr>
        <p:spPr>
          <a:xfrm flipH="1">
            <a:off x="5948862" y="3072043"/>
            <a:ext cx="5638301" cy="0"/>
          </a:xfrm>
          <a:prstGeom prst="line">
            <a:avLst/>
          </a:prstGeom>
          <a:noFill/>
          <a:ln w="9525" cap="flat" cmpd="sng" algn="ctr">
            <a:solidFill>
              <a:srgbClr val="1D498B">
                <a:shade val="95000"/>
                <a:satMod val="105000"/>
              </a:srgbClr>
            </a:solidFill>
            <a:prstDash val="solid"/>
          </a:ln>
          <a:effectLst/>
        </p:spPr>
      </p:cxnSp>
      <p:sp>
        <p:nvSpPr>
          <p:cNvPr id="8" name="TextBox 7">
            <a:extLst>
              <a:ext uri="{FF2B5EF4-FFF2-40B4-BE49-F238E27FC236}">
                <a16:creationId xmlns:a16="http://schemas.microsoft.com/office/drawing/2014/main" id="{803C409F-94A5-4798-B0D3-50FCF7512FCD}"/>
              </a:ext>
            </a:extLst>
          </p:cNvPr>
          <p:cNvSpPr txBox="1"/>
          <p:nvPr/>
        </p:nvSpPr>
        <p:spPr>
          <a:xfrm rot="16200000">
            <a:off x="-94736" y="3643933"/>
            <a:ext cx="979755" cy="369332"/>
          </a:xfrm>
          <a:prstGeom prst="rect">
            <a:avLst/>
          </a:prstGeom>
          <a:noFill/>
        </p:spPr>
        <p:txBody>
          <a:bodyPr wrap="none" rtlCol="0">
            <a:spAutoFit/>
          </a:bodyPr>
          <a:lstStyle/>
          <a:p>
            <a:r>
              <a:rPr lang="en-GB" dirty="0"/>
              <a:t>Percent</a:t>
            </a:r>
          </a:p>
        </p:txBody>
      </p:sp>
      <p:graphicFrame>
        <p:nvGraphicFramePr>
          <p:cNvPr id="10" name="Object 9">
            <a:extLst>
              <a:ext uri="{FF2B5EF4-FFF2-40B4-BE49-F238E27FC236}">
                <a16:creationId xmlns:a16="http://schemas.microsoft.com/office/drawing/2014/main" id="{84124A94-1C0E-4FD6-AB14-679FC758F1DA}"/>
              </a:ext>
            </a:extLst>
          </p:cNvPr>
          <p:cNvGraphicFramePr>
            <a:graphicFrameLocks noChangeAspect="1"/>
          </p:cNvGraphicFramePr>
          <p:nvPr>
            <p:extLst/>
          </p:nvPr>
        </p:nvGraphicFramePr>
        <p:xfrm>
          <a:off x="423862" y="2401668"/>
          <a:ext cx="5396515" cy="3833618"/>
        </p:xfrm>
        <a:graphic>
          <a:graphicData uri="http://schemas.openxmlformats.org/presentationml/2006/ole">
            <mc:AlternateContent xmlns:mc="http://schemas.openxmlformats.org/markup-compatibility/2006">
              <mc:Choice xmlns:v="urn:schemas-microsoft-com:vml" Requires="v">
                <p:oleObj spid="_x0000_s4165" name="Prism 7" r:id="rId4" imgW="4829780" imgH="3430889" progId="Prism7.Document">
                  <p:embed/>
                </p:oleObj>
              </mc:Choice>
              <mc:Fallback>
                <p:oleObj name="Prism 7" r:id="rId4" imgW="4829780" imgH="3430889" progId="Prism7.Document">
                  <p:embed/>
                  <p:pic>
                    <p:nvPicPr>
                      <p:cNvPr id="10" name="Object 9">
                        <a:extLst>
                          <a:ext uri="{FF2B5EF4-FFF2-40B4-BE49-F238E27FC236}">
                            <a16:creationId xmlns:a16="http://schemas.microsoft.com/office/drawing/2014/main" id="{84124A94-1C0E-4FD6-AB14-679FC758F1DA}"/>
                          </a:ext>
                        </a:extLst>
                      </p:cNvPr>
                      <p:cNvPicPr/>
                      <p:nvPr/>
                    </p:nvPicPr>
                    <p:blipFill>
                      <a:blip r:embed="rId5"/>
                      <a:stretch>
                        <a:fillRect/>
                      </a:stretch>
                    </p:blipFill>
                    <p:spPr>
                      <a:xfrm>
                        <a:off x="423862" y="2401668"/>
                        <a:ext cx="5396515" cy="3833618"/>
                      </a:xfrm>
                      <a:prstGeom prst="rect">
                        <a:avLst/>
                      </a:prstGeom>
                    </p:spPr>
                  </p:pic>
                </p:oleObj>
              </mc:Fallback>
            </mc:AlternateContent>
          </a:graphicData>
        </a:graphic>
      </p:graphicFrame>
    </p:spTree>
    <p:extLst>
      <p:ext uri="{BB962C8B-B14F-4D97-AF65-F5344CB8AC3E}">
        <p14:creationId xmlns:p14="http://schemas.microsoft.com/office/powerpoint/2010/main" val="2666336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07D37E-AD84-4D62-B1E7-063D6CF0E040}"/>
              </a:ext>
            </a:extLst>
          </p:cNvPr>
          <p:cNvSpPr>
            <a:spLocks noGrp="1"/>
          </p:cNvSpPr>
          <p:nvPr>
            <p:ph type="title"/>
          </p:nvPr>
        </p:nvSpPr>
        <p:spPr/>
        <p:txBody>
          <a:bodyPr/>
          <a:lstStyle/>
          <a:p>
            <a:r>
              <a:rPr lang="en-GB" dirty="0"/>
              <a:t>Contents</a:t>
            </a:r>
          </a:p>
        </p:txBody>
      </p:sp>
      <p:sp>
        <p:nvSpPr>
          <p:cNvPr id="6" name="Text Placeholder 5">
            <a:extLst>
              <a:ext uri="{FF2B5EF4-FFF2-40B4-BE49-F238E27FC236}">
                <a16:creationId xmlns:a16="http://schemas.microsoft.com/office/drawing/2014/main" id="{6BAF401A-216F-4956-B1D7-28A56A19DDE3}"/>
              </a:ext>
            </a:extLst>
          </p:cNvPr>
          <p:cNvSpPr>
            <a:spLocks noGrp="1"/>
          </p:cNvSpPr>
          <p:nvPr>
            <p:ph type="body" sz="quarter" idx="10"/>
          </p:nvPr>
        </p:nvSpPr>
        <p:spPr/>
        <p:txBody>
          <a:bodyPr/>
          <a:lstStyle/>
          <a:p>
            <a:endParaRPr lang="en-GB"/>
          </a:p>
        </p:txBody>
      </p:sp>
      <p:graphicFrame>
        <p:nvGraphicFramePr>
          <p:cNvPr id="7" name="Content Placeholder 10">
            <a:extLst>
              <a:ext uri="{FF2B5EF4-FFF2-40B4-BE49-F238E27FC236}">
                <a16:creationId xmlns:a16="http://schemas.microsoft.com/office/drawing/2014/main" id="{F102B586-5288-4B7C-BAF5-03FAA42D329B}"/>
              </a:ext>
            </a:extLst>
          </p:cNvPr>
          <p:cNvGraphicFramePr>
            <a:graphicFrameLocks noGrp="1"/>
          </p:cNvGraphicFramePr>
          <p:nvPr>
            <p:ph sz="half" idx="1"/>
            <p:extLst>
              <p:ext uri="{D42A27DB-BD31-4B8C-83A1-F6EECF244321}">
                <p14:modId xmlns:p14="http://schemas.microsoft.com/office/powerpoint/2010/main" val="3888702316"/>
              </p:ext>
            </p:extLst>
          </p:nvPr>
        </p:nvGraphicFramePr>
        <p:xfrm>
          <a:off x="423860" y="4090481"/>
          <a:ext cx="10982325" cy="522923"/>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2025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j-lt"/>
                          <a:cs typeface="Arial" panose="020B0604020202020204" pitchFamily="34" charset="0"/>
                        </a:rPr>
                        <a:t>6. Viral hepatitis A, B, C, D, E: Immunology</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6500">
                <a:tc>
                  <a:txBody>
                    <a:bodyPr/>
                    <a:lstStyle/>
                    <a:p>
                      <a:pPr marL="36000" algn="l" fontAlgn="t"/>
                      <a:r>
                        <a:rPr lang="en-GB" sz="1400" b="0" i="0" u="none" strike="noStrike" dirty="0">
                          <a:solidFill>
                            <a:srgbClr val="000000"/>
                          </a:solidFill>
                          <a:effectLst/>
                          <a:latin typeface="+mj-lt"/>
                        </a:rPr>
                        <a:t>PS-032</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Impact of antigen recognition on memory-like HCV-specific CD8+ T cells</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10111515"/>
                  </a:ext>
                </a:extLst>
              </a:tr>
            </a:tbl>
          </a:graphicData>
        </a:graphic>
      </p:graphicFrame>
      <p:graphicFrame>
        <p:nvGraphicFramePr>
          <p:cNvPr id="9" name="Content Placeholder 10">
            <a:extLst>
              <a:ext uri="{FF2B5EF4-FFF2-40B4-BE49-F238E27FC236}">
                <a16:creationId xmlns:a16="http://schemas.microsoft.com/office/drawing/2014/main" id="{2C019603-B524-4458-AB9D-B392C964A06D}"/>
              </a:ext>
            </a:extLst>
          </p:cNvPr>
          <p:cNvGraphicFramePr>
            <a:graphicFrameLocks/>
          </p:cNvGraphicFramePr>
          <p:nvPr>
            <p:extLst>
              <p:ext uri="{D42A27DB-BD31-4B8C-83A1-F6EECF244321}">
                <p14:modId xmlns:p14="http://schemas.microsoft.com/office/powerpoint/2010/main" val="1493687881"/>
              </p:ext>
            </p:extLst>
          </p:nvPr>
        </p:nvGraphicFramePr>
        <p:xfrm>
          <a:off x="423863" y="5179749"/>
          <a:ext cx="10982325" cy="736283"/>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2025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j-lt"/>
                          <a:cs typeface="Arial" panose="020B0604020202020204" pitchFamily="34" charset="0"/>
                        </a:rPr>
                        <a:t>7. Public Health</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99339">
                <a:tc>
                  <a:txBody>
                    <a:bodyPr/>
                    <a:lstStyle/>
                    <a:p>
                      <a:pPr marL="36000" algn="l" fontAlgn="t"/>
                      <a:r>
                        <a:rPr lang="en-GB" sz="1400" b="0" i="0" u="none" strike="noStrike" dirty="0">
                          <a:solidFill>
                            <a:srgbClr val="000000"/>
                          </a:solidFill>
                          <a:effectLst/>
                          <a:latin typeface="+mj-lt"/>
                        </a:rPr>
                        <a:t>PS-070</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Uptake of testing, linkage to care, and treatment for hepatitis C infection among people who inject drugs in Australia:</a:t>
                      </a:r>
                      <a:br>
                        <a:rPr lang="en-GB" sz="1400" b="0" i="0" u="none" strike="noStrike" dirty="0">
                          <a:solidFill>
                            <a:srgbClr val="000000"/>
                          </a:solidFill>
                          <a:effectLst/>
                          <a:latin typeface="+mj-lt"/>
                        </a:rPr>
                      </a:br>
                      <a:r>
                        <a:rPr lang="en-GB" sz="1400" b="0" i="0" u="none" strike="noStrike" dirty="0">
                          <a:solidFill>
                            <a:srgbClr val="000000"/>
                          </a:solidFill>
                          <a:effectLst/>
                          <a:latin typeface="+mj-lt"/>
                        </a:rPr>
                        <a:t>The ETHOS Engage study</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10111515"/>
                  </a:ext>
                </a:extLst>
              </a:tr>
            </a:tbl>
          </a:graphicData>
        </a:graphic>
      </p:graphicFrame>
      <p:graphicFrame>
        <p:nvGraphicFramePr>
          <p:cNvPr id="10" name="Content Placeholder 10">
            <a:extLst>
              <a:ext uri="{FF2B5EF4-FFF2-40B4-BE49-F238E27FC236}">
                <a16:creationId xmlns:a16="http://schemas.microsoft.com/office/drawing/2014/main" id="{40A0A34C-C012-44D6-AED4-BB1974E60A02}"/>
              </a:ext>
            </a:extLst>
          </p:cNvPr>
          <p:cNvGraphicFramePr>
            <a:graphicFrameLocks/>
          </p:cNvGraphicFramePr>
          <p:nvPr>
            <p:extLst>
              <p:ext uri="{D42A27DB-BD31-4B8C-83A1-F6EECF244321}">
                <p14:modId xmlns:p14="http://schemas.microsoft.com/office/powerpoint/2010/main" val="3260130695"/>
              </p:ext>
            </p:extLst>
          </p:nvPr>
        </p:nvGraphicFramePr>
        <p:xfrm>
          <a:off x="423863" y="2569730"/>
          <a:ext cx="10982325" cy="954406"/>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j-lt"/>
                          <a:cs typeface="Arial" panose="020B0604020202020204" pitchFamily="34" charset="0"/>
                        </a:rPr>
                        <a:t>5. Viral hepatitis A, B, C, D, E: Virology</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6500">
                <a:tc>
                  <a:txBody>
                    <a:bodyPr/>
                    <a:lstStyle/>
                    <a:p>
                      <a:pPr marL="36000" algn="l" fontAlgn="t"/>
                      <a:r>
                        <a:rPr lang="en-GB" sz="1400" b="0" i="0" u="none" strike="noStrike" dirty="0">
                          <a:solidFill>
                            <a:srgbClr val="000000"/>
                          </a:solidFill>
                          <a:effectLst/>
                          <a:latin typeface="+mj-lt"/>
                        </a:rPr>
                        <a:t>PS-074</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A first-in-class orally available HBV </a:t>
                      </a:r>
                      <a:r>
                        <a:rPr lang="en-GB" sz="1400" b="0" i="0" u="none" strike="noStrike" dirty="0" err="1">
                          <a:solidFill>
                            <a:srgbClr val="000000"/>
                          </a:solidFill>
                          <a:effectLst/>
                          <a:latin typeface="+mj-lt"/>
                        </a:rPr>
                        <a:t>cccDNA</a:t>
                      </a:r>
                      <a:r>
                        <a:rPr lang="en-GB" sz="1400" b="0" i="0" u="none" strike="noStrike" dirty="0">
                          <a:solidFill>
                            <a:srgbClr val="000000"/>
                          </a:solidFill>
                          <a:effectLst/>
                          <a:latin typeface="+mj-lt"/>
                        </a:rPr>
                        <a:t> destabilizer ccc_R08 achieved sustainable HBsAg and </a:t>
                      </a:r>
                      <a:r>
                        <a:rPr lang="en-GB" sz="1400" b="0" i="0" u="none" strike="noStrike" dirty="0" err="1">
                          <a:solidFill>
                            <a:srgbClr val="000000"/>
                          </a:solidFill>
                          <a:effectLst/>
                          <a:latin typeface="+mj-lt"/>
                        </a:rPr>
                        <a:t>cccDNA</a:t>
                      </a:r>
                      <a:r>
                        <a:rPr lang="en-GB" sz="1400" b="0" i="0" u="none" strike="noStrike" dirty="0">
                          <a:solidFill>
                            <a:srgbClr val="000000"/>
                          </a:solidFill>
                          <a:effectLst/>
                          <a:latin typeface="+mj-lt"/>
                        </a:rPr>
                        <a:t> reduction in the HBV circle mouse model </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10111515"/>
                  </a:ext>
                </a:extLst>
              </a:tr>
              <a:tr h="73791">
                <a:tc>
                  <a:txBody>
                    <a:bodyPr/>
                    <a:lstStyle/>
                    <a:p>
                      <a:pPr marL="36000" algn="l" fontAlgn="t"/>
                      <a:r>
                        <a:rPr lang="en-GB" sz="1400" b="0" i="0" u="none" strike="noStrike" dirty="0">
                          <a:solidFill>
                            <a:srgbClr val="000000"/>
                          </a:solidFill>
                          <a:effectLst/>
                          <a:latin typeface="+mj-lt"/>
                        </a:rPr>
                        <a:t>PS-155</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HBV entry inhibition after IFN</a:t>
                      </a:r>
                      <a:r>
                        <a:rPr lang="el-GR" sz="1400" b="0" i="0" u="none" strike="noStrike" dirty="0">
                          <a:solidFill>
                            <a:srgbClr val="000000"/>
                          </a:solidFill>
                          <a:effectLst/>
                          <a:latin typeface="+mj-lt"/>
                        </a:rPr>
                        <a:t>α</a:t>
                      </a:r>
                      <a:r>
                        <a:rPr lang="en-GB" sz="1400" b="0" i="0" u="none" strike="noStrike" dirty="0">
                          <a:solidFill>
                            <a:srgbClr val="000000"/>
                          </a:solidFill>
                          <a:effectLst/>
                          <a:latin typeface="+mj-lt"/>
                        </a:rPr>
                        <a:t> treatment hinders HBV rebound in hepatocytes negative for all HBV markers during IFN treatment</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08003972"/>
                  </a:ext>
                </a:extLst>
              </a:tr>
            </a:tbl>
          </a:graphicData>
        </a:graphic>
      </p:graphicFrame>
      <p:graphicFrame>
        <p:nvGraphicFramePr>
          <p:cNvPr id="12" name="Content Placeholder 10">
            <a:extLst>
              <a:ext uri="{FF2B5EF4-FFF2-40B4-BE49-F238E27FC236}">
                <a16:creationId xmlns:a16="http://schemas.microsoft.com/office/drawing/2014/main" id="{A0264D27-CC91-47CE-91A3-0F30739FB242}"/>
              </a:ext>
            </a:extLst>
          </p:cNvPr>
          <p:cNvGraphicFramePr>
            <a:graphicFrameLocks/>
          </p:cNvGraphicFramePr>
          <p:nvPr>
            <p:extLst>
              <p:ext uri="{D42A27DB-BD31-4B8C-83A1-F6EECF244321}">
                <p14:modId xmlns:p14="http://schemas.microsoft.com/office/powerpoint/2010/main" val="1455156507"/>
              </p:ext>
            </p:extLst>
          </p:nvPr>
        </p:nvGraphicFramePr>
        <p:xfrm>
          <a:off x="423860" y="1399246"/>
          <a:ext cx="10982325" cy="604139"/>
        </p:xfrm>
        <a:graphic>
          <a:graphicData uri="http://schemas.openxmlformats.org/drawingml/2006/table">
            <a:tbl>
              <a:tblPr firstRow="1" bandRow="1">
                <a:tableStyleId>{5C22544A-7EE6-4342-B048-85BDC9FD1C3A}</a:tableStyleId>
              </a:tblPr>
              <a:tblGrid>
                <a:gridCol w="819776">
                  <a:extLst>
                    <a:ext uri="{9D8B030D-6E8A-4147-A177-3AD203B41FA5}">
                      <a16:colId xmlns:a16="http://schemas.microsoft.com/office/drawing/2014/main" val="20001"/>
                    </a:ext>
                  </a:extLst>
                </a:gridCol>
                <a:gridCol w="10162549">
                  <a:extLst>
                    <a:ext uri="{9D8B030D-6E8A-4147-A177-3AD203B41FA5}">
                      <a16:colId xmlns:a16="http://schemas.microsoft.com/office/drawing/2014/main" val="20002"/>
                    </a:ext>
                  </a:extLst>
                </a:gridCol>
              </a:tblGrid>
              <a:tr h="2025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j-lt"/>
                          <a:cs typeface="Arial" panose="020B0604020202020204" pitchFamily="34" charset="0"/>
                        </a:rPr>
                        <a:t>4. Viral hepatitis A/E: Therapy</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hMerge="1">
                  <a:txBody>
                    <a:bodyPr/>
                    <a:lstStyle/>
                    <a:p>
                      <a:endParaRPr lang="en-GB" sz="1400" dirty="0">
                        <a:latin typeface="Arial" panose="020B0604020202020204" pitchFamily="34" charset="0"/>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99339">
                <a:tc>
                  <a:txBody>
                    <a:bodyPr/>
                    <a:lstStyle/>
                    <a:p>
                      <a:pPr marL="36000" algn="l" fontAlgn="t"/>
                      <a:r>
                        <a:rPr lang="en-GB" sz="1400" b="0" i="0" u="none" strike="noStrike" dirty="0">
                          <a:solidFill>
                            <a:srgbClr val="000000"/>
                          </a:solidFill>
                          <a:effectLst/>
                          <a:latin typeface="+mj-lt"/>
                        </a:rPr>
                        <a:t>LB-04</a:t>
                      </a:r>
                    </a:p>
                  </a:txBody>
                  <a:tcPr marL="4763" marR="4763" marT="4763" marB="0"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BEE5F5"/>
                    </a:solidFill>
                  </a:tcPr>
                </a:tc>
                <a:tc>
                  <a:txBody>
                    <a:bodyPr/>
                    <a:lstStyle/>
                    <a:p>
                      <a:pPr marL="36000" algn="l" fontAlgn="t"/>
                      <a:r>
                        <a:rPr lang="en-GB" sz="1400" b="0" i="0" u="none" strike="noStrike" dirty="0">
                          <a:solidFill>
                            <a:srgbClr val="000000"/>
                          </a:solidFill>
                          <a:effectLst/>
                          <a:latin typeface="+mj-lt"/>
                        </a:rPr>
                        <a:t>Efficacy and safety of sofosbuvir monotherapy in patients with chronic hepatitis E: The </a:t>
                      </a:r>
                      <a:r>
                        <a:rPr lang="en-GB" sz="1400" b="0" i="0" u="none" strike="noStrike" dirty="0" err="1">
                          <a:solidFill>
                            <a:srgbClr val="000000"/>
                          </a:solidFill>
                          <a:effectLst/>
                          <a:latin typeface="+mj-lt"/>
                        </a:rPr>
                        <a:t>HepNet</a:t>
                      </a:r>
                      <a:r>
                        <a:rPr lang="en-GB" sz="1400" b="0" i="0" u="none" strike="noStrike" dirty="0">
                          <a:solidFill>
                            <a:srgbClr val="000000"/>
                          </a:solidFill>
                          <a:effectLst/>
                          <a:latin typeface="+mj-lt"/>
                        </a:rPr>
                        <a:t> </a:t>
                      </a:r>
                      <a:r>
                        <a:rPr lang="en-GB" sz="1400" b="0" i="0" u="none" strike="noStrike" dirty="0" err="1">
                          <a:solidFill>
                            <a:srgbClr val="000000"/>
                          </a:solidFill>
                          <a:effectLst/>
                          <a:latin typeface="+mj-lt"/>
                        </a:rPr>
                        <a:t>SofE</a:t>
                      </a:r>
                      <a:r>
                        <a:rPr lang="en-GB" sz="1400" b="0" i="0" u="none" strike="noStrike" dirty="0">
                          <a:solidFill>
                            <a:srgbClr val="000000"/>
                          </a:solidFill>
                          <a:effectLst/>
                          <a:latin typeface="+mj-lt"/>
                        </a:rPr>
                        <a:t> pilot study</a:t>
                      </a:r>
                    </a:p>
                  </a:txBody>
                  <a:tcPr marL="4763" marR="4763" marT="4763" marB="0"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10111515"/>
                  </a:ext>
                </a:extLst>
              </a:tr>
            </a:tbl>
          </a:graphicData>
        </a:graphic>
      </p:graphicFrame>
      <p:sp>
        <p:nvSpPr>
          <p:cNvPr id="13" name="TextBox 8">
            <a:hlinkClick r:id="rId3" action="ppaction://hlinksldjump"/>
            <a:extLst>
              <a:ext uri="{FF2B5EF4-FFF2-40B4-BE49-F238E27FC236}">
                <a16:creationId xmlns:a16="http://schemas.microsoft.com/office/drawing/2014/main" id="{9795345B-753D-4805-95DF-566AD79C32E1}"/>
              </a:ext>
            </a:extLst>
          </p:cNvPr>
          <p:cNvSpPr txBox="1">
            <a:spLocks/>
          </p:cNvSpPr>
          <p:nvPr/>
        </p:nvSpPr>
        <p:spPr>
          <a:xfrm>
            <a:off x="4244270" y="2084778"/>
            <a:ext cx="3709361" cy="360000"/>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sp>
        <p:nvSpPr>
          <p:cNvPr id="14" name="TextBox 8">
            <a:hlinkClick r:id="rId4" action="ppaction://hlinksldjump"/>
            <a:extLst>
              <a:ext uri="{FF2B5EF4-FFF2-40B4-BE49-F238E27FC236}">
                <a16:creationId xmlns:a16="http://schemas.microsoft.com/office/drawing/2014/main" id="{C44840FD-9450-40B8-875E-DBBD82A384DB}"/>
              </a:ext>
            </a:extLst>
          </p:cNvPr>
          <p:cNvSpPr txBox="1">
            <a:spLocks/>
          </p:cNvSpPr>
          <p:nvPr/>
        </p:nvSpPr>
        <p:spPr>
          <a:xfrm>
            <a:off x="4244270" y="4712227"/>
            <a:ext cx="3709361" cy="360000"/>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sp>
        <p:nvSpPr>
          <p:cNvPr id="15" name="TextBox 8">
            <a:hlinkClick r:id="rId5" action="ppaction://hlinksldjump"/>
            <a:extLst>
              <a:ext uri="{FF2B5EF4-FFF2-40B4-BE49-F238E27FC236}">
                <a16:creationId xmlns:a16="http://schemas.microsoft.com/office/drawing/2014/main" id="{20F92DAC-2D7A-4E61-A883-233DF814FCA5}"/>
              </a:ext>
            </a:extLst>
          </p:cNvPr>
          <p:cNvSpPr txBox="1">
            <a:spLocks/>
          </p:cNvSpPr>
          <p:nvPr/>
        </p:nvSpPr>
        <p:spPr>
          <a:xfrm>
            <a:off x="4244270" y="3605032"/>
            <a:ext cx="3709361" cy="360000"/>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sp>
        <p:nvSpPr>
          <p:cNvPr id="16" name="TextBox 8">
            <a:hlinkClick r:id="rId6" action="ppaction://hlinksldjump"/>
            <a:extLst>
              <a:ext uri="{FF2B5EF4-FFF2-40B4-BE49-F238E27FC236}">
                <a16:creationId xmlns:a16="http://schemas.microsoft.com/office/drawing/2014/main" id="{1165B696-8CC9-4B4A-80F2-11108A0717E9}"/>
              </a:ext>
            </a:extLst>
          </p:cNvPr>
          <p:cNvSpPr txBox="1">
            <a:spLocks/>
          </p:cNvSpPr>
          <p:nvPr/>
        </p:nvSpPr>
        <p:spPr>
          <a:xfrm>
            <a:off x="4244270" y="6009424"/>
            <a:ext cx="3709361" cy="360000"/>
          </a:xfrm>
          <a:prstGeom prst="rect">
            <a:avLst/>
          </a:prstGeom>
          <a:noFill/>
          <a:ln w="38100">
            <a:solidFill>
              <a:srgbClr val="004A86"/>
            </a:solidFill>
          </a:ln>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Click here to skip to this section</a:t>
            </a:r>
          </a:p>
        </p:txBody>
      </p:sp>
    </p:spTree>
    <p:extLst>
      <p:ext uri="{BB962C8B-B14F-4D97-AF65-F5344CB8AC3E}">
        <p14:creationId xmlns:p14="http://schemas.microsoft.com/office/powerpoint/2010/main" val="112377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4BCB-AD34-4DE0-8968-23F75D1B4C85}"/>
              </a:ext>
            </a:extLst>
          </p:cNvPr>
          <p:cNvSpPr>
            <a:spLocks noGrp="1"/>
          </p:cNvSpPr>
          <p:nvPr>
            <p:ph type="title"/>
          </p:nvPr>
        </p:nvSpPr>
        <p:spPr/>
        <p:txBody>
          <a:bodyPr/>
          <a:lstStyle/>
          <a:p>
            <a:r>
              <a:rPr lang="en-GB" dirty="0"/>
              <a:t>1. Viral hepatitis C: Therapy and resistance</a:t>
            </a:r>
          </a:p>
        </p:txBody>
      </p:sp>
      <p:sp>
        <p:nvSpPr>
          <p:cNvPr id="3" name="Text Placeholder 2">
            <a:extLst>
              <a:ext uri="{FF2B5EF4-FFF2-40B4-BE49-F238E27FC236}">
                <a16:creationId xmlns:a16="http://schemas.microsoft.com/office/drawing/2014/main" id="{F9C7C608-2583-4EF2-A6EB-94C4F7F48CF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43931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rmAutofit fontScale="90000"/>
          </a:bodyPr>
          <a:lstStyle/>
          <a:p>
            <a:r>
              <a:rPr lang="en-GB" dirty="0"/>
              <a:t>Global real-world evidence of sofosbuvir/</a:t>
            </a:r>
            <a:r>
              <a:rPr lang="en-GB" dirty="0" err="1"/>
              <a:t>velpatasvir</a:t>
            </a:r>
            <a:r>
              <a:rPr lang="en-GB" dirty="0"/>
              <a:t> as a simple,</a:t>
            </a:r>
            <a:br>
              <a:rPr lang="en-GB" dirty="0"/>
            </a:br>
            <a:r>
              <a:rPr lang="en-GB" dirty="0"/>
              <a:t>effective regimen for the treatment of chronic hepatitis C patients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GB" dirty="0"/>
              <a:t>*Representing 7 countries; </a:t>
            </a:r>
            <a:r>
              <a:rPr lang="en-GB" baseline="30000" dirty="0"/>
              <a:t>†</a:t>
            </a:r>
            <a:r>
              <a:rPr lang="en-GB" dirty="0" err="1"/>
              <a:t>pegIFN+RBV</a:t>
            </a:r>
            <a:r>
              <a:rPr lang="en-GB" dirty="0"/>
              <a:t> (+/- PI); </a:t>
            </a:r>
            <a:r>
              <a:rPr lang="en-GB" baseline="30000" dirty="0"/>
              <a:t>‡</a:t>
            </a:r>
            <a:r>
              <a:rPr lang="en-US" dirty="0"/>
              <a:t>LTFU, discontinuation, death, reinfection, non-adherence or consent withdrawal.</a:t>
            </a:r>
            <a:br>
              <a:rPr lang="en-GB" dirty="0"/>
            </a:br>
            <a:r>
              <a:rPr lang="en-GB" dirty="0" err="1"/>
              <a:t>Mangia</a:t>
            </a:r>
            <a:r>
              <a:rPr lang="en-GB" dirty="0"/>
              <a:t> A, et al. ILC 2019; GS-03</a:t>
            </a:r>
          </a:p>
        </p:txBody>
      </p:sp>
      <p:sp>
        <p:nvSpPr>
          <p:cNvPr id="12" name="Content Placeholder 1">
            <a:extLst>
              <a:ext uri="{FF2B5EF4-FFF2-40B4-BE49-F238E27FC236}">
                <a16:creationId xmlns:a16="http://schemas.microsoft.com/office/drawing/2014/main" id="{6E6A5476-C881-45F7-BA1A-0B945951AC86}"/>
              </a:ext>
            </a:extLst>
          </p:cNvPr>
          <p:cNvSpPr txBox="1">
            <a:spLocks/>
          </p:cNvSpPr>
          <p:nvPr/>
        </p:nvSpPr>
        <p:spPr>
          <a:xfrm>
            <a:off x="425751" y="1340769"/>
            <a:ext cx="11448749" cy="2123658"/>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p>
          <a:p>
            <a:pPr lvl="0">
              <a:defRPr/>
            </a:pPr>
            <a:r>
              <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The WHO has set a global goal to eliminate HCV as a </a:t>
            </a:r>
            <a:r>
              <a:rPr lang="en-US" dirty="0">
                <a:solidFill>
                  <a:sysClr val="windowText" lastClr="000000"/>
                </a:solidFill>
                <a:highlight>
                  <a:srgbClr val="FEFCFC"/>
                </a:highlight>
                <a:latin typeface="Arial" panose="020B0604020202020204" pitchFamily="34" charset="0"/>
                <a:cs typeface="Arial" panose="020B0604020202020204" pitchFamily="34" charset="0"/>
              </a:rPr>
              <a:t>public health threat </a:t>
            </a:r>
            <a:r>
              <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by </a:t>
            </a:r>
            <a:r>
              <a:rPr lang="en-US" dirty="0">
                <a:solidFill>
                  <a:sysClr val="windowText" lastClr="000000"/>
                </a:solidFill>
                <a:highlight>
                  <a:srgbClr val="FEFCFC"/>
                </a:highlight>
                <a:latin typeface="Arial" panose="020B0604020202020204" pitchFamily="34" charset="0"/>
                <a:cs typeface="Arial" panose="020B0604020202020204" pitchFamily="34" charset="0"/>
              </a:rPr>
              <a:t>2030; </a:t>
            </a:r>
            <a:r>
              <a:rPr lang="en-US" dirty="0" err="1">
                <a:solidFill>
                  <a:sysClr val="windowText" lastClr="000000"/>
                </a:solidFill>
                <a:latin typeface="Arial" panose="020B0604020202020204" pitchFamily="34" charset="0"/>
                <a:cs typeface="Arial" panose="020B0604020202020204" pitchFamily="34" charset="0"/>
              </a:rPr>
              <a:t>pangenotypic</a:t>
            </a:r>
            <a:r>
              <a:rPr lang="en-US" dirty="0">
                <a:solidFill>
                  <a:sysClr val="windowText" lastClr="000000"/>
                </a:solidFill>
                <a:latin typeface="Arial" panose="020B0604020202020204" pitchFamily="34" charset="0"/>
                <a:cs typeface="Arial" panose="020B0604020202020204" pitchFamily="34" charset="0"/>
              </a:rPr>
              <a:t> regimens provide opportunities to simplify treatment access</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SOF/VEL </a:t>
            </a: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is a </a:t>
            </a:r>
            <a:r>
              <a:rPr kumimoji="0" lang="en-US" sz="2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pangenotypic</a:t>
            </a: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panfibrotic</a:t>
            </a: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lang="en-US" dirty="0">
                <a:solidFill>
                  <a:sysClr val="windowText" lastClr="000000"/>
                </a:solidFill>
                <a:latin typeface="Arial" panose="020B0604020202020204" pitchFamily="34" charset="0"/>
                <a:cs typeface="Arial" panose="020B0604020202020204" pitchFamily="34" charset="0"/>
              </a:rPr>
              <a:t>PI</a:t>
            </a: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-free, single-duration, single-tablet regimen</a:t>
            </a:r>
            <a:endPar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Efficacy of SOF/VEL for 12 weeks without RBV was evaluated in an integrated analysis of a heterogeneous real-world cohort of adults with HCV, including </a:t>
            </a:r>
            <a:r>
              <a:rPr kumimoji="0" lang="en-US" b="0" i="0"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rPr>
              <a:t>with compensated cirrhosis (CC)</a:t>
            </a:r>
            <a:endParaRPr kumimoji="0" lang="en-GB"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3" name="Content Placeholder 1">
            <a:extLst>
              <a:ext uri="{FF2B5EF4-FFF2-40B4-BE49-F238E27FC236}">
                <a16:creationId xmlns:a16="http://schemas.microsoft.com/office/drawing/2014/main" id="{99B29356-AB1C-47F7-80B6-954532D98EE6}"/>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F21B8AC-D14C-414C-88C4-DA2C1A295F38}"/>
              </a:ext>
            </a:extLst>
          </p:cNvPr>
          <p:cNvSpPr txBox="1"/>
          <p:nvPr/>
        </p:nvSpPr>
        <p:spPr>
          <a:xfrm>
            <a:off x="422785" y="3544870"/>
            <a:ext cx="5138771" cy="2439129"/>
          </a:xfrm>
          <a:prstGeom prst="rect">
            <a:avLst/>
          </a:prstGeom>
          <a:noFill/>
        </p:spPr>
        <p:txBody>
          <a:bodyPr wrap="square" rtlCol="0">
            <a:spAutoFit/>
          </a:bodyPr>
          <a:lstStyle/>
          <a:p>
            <a:pPr marL="0" marR="0" lvl="0" indent="0" defTabSz="914400" eaLnBrk="1" fontAlgn="auto" latinLnBrk="0" hangingPunct="1">
              <a:lnSpc>
                <a:spcPct val="100000"/>
              </a:lnSpc>
              <a:spcBef>
                <a:spcPts val="480"/>
              </a:spcBef>
              <a:spcAft>
                <a:spcPts val="0"/>
              </a:spcAft>
              <a:buClrTx/>
              <a:buSzTx/>
              <a:buFontTx/>
              <a:buNone/>
              <a:tabLst/>
              <a:defRPr/>
            </a:pPr>
            <a:r>
              <a:rPr kumimoji="0" lang="en-GB" sz="2000" b="1" i="0" u="none" strike="noStrike" kern="0" cap="none" spc="0" normalizeH="0" baseline="0" noProof="0" dirty="0">
                <a:ln>
                  <a:noFill/>
                </a:ln>
                <a:solidFill>
                  <a:srgbClr val="FFFFFF"/>
                </a:solidFill>
                <a:effectLst/>
                <a:highlight>
                  <a:srgbClr val="004A86"/>
                </a:highlight>
                <a:uLnTx/>
                <a:uFillTx/>
              </a:rPr>
              <a:t> METHODS ​</a:t>
            </a:r>
            <a:r>
              <a:rPr kumimoji="0" lang="en-GB" sz="2000" b="1" i="0" u="none" strike="noStrike" kern="0" cap="none" spc="0" normalizeH="0" baseline="0" noProof="0" dirty="0">
                <a:ln>
                  <a:noFill/>
                </a:ln>
                <a:solidFill>
                  <a:srgbClr val="FFFFFF"/>
                </a:solidFill>
                <a:effectLst/>
                <a:uLnTx/>
                <a:uFillTx/>
              </a:rPr>
              <a:t> </a:t>
            </a:r>
          </a:p>
          <a:p>
            <a:pPr marL="342900" marR="0" lvl="0" indent="-342900" defTabSz="91440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rPr>
              <a:t>Data from 12 cohorts across North America, Canada and the EU included*</a:t>
            </a:r>
          </a:p>
          <a:p>
            <a:pPr marL="342900" marR="0" lvl="0" indent="-342900" defTabSz="914400" eaLnBrk="1" fontAlgn="auto" latinLnBrk="0" hangingPunct="1">
              <a:lnSpc>
                <a:spcPct val="100000"/>
              </a:lnSpc>
              <a:spcBef>
                <a:spcPts val="480"/>
              </a:spcBef>
              <a:spcAft>
                <a:spcPts val="0"/>
              </a:spcAft>
              <a:buClr>
                <a:srgbClr val="1D498B"/>
              </a:buClr>
              <a:buSzTx/>
              <a:buFont typeface="Arial" panose="020B0604020202020204" pitchFamily="34" charset="0"/>
              <a:buChar char="•"/>
              <a:tabLst/>
              <a:defRPr/>
            </a:pPr>
            <a:r>
              <a:rPr kumimoji="0" lang="en-GB" sz="2000" b="0" i="0" u="none" strike="noStrike" kern="0" cap="none" spc="0" normalizeH="0" baseline="0" noProof="0" dirty="0">
                <a:ln>
                  <a:noFill/>
                </a:ln>
                <a:solidFill>
                  <a:prstClr val="black"/>
                </a:solidFill>
                <a:effectLst/>
                <a:uLnTx/>
                <a:uFillTx/>
              </a:rPr>
              <a:t>CC was determined and patients treated according to local standards of care</a:t>
            </a:r>
          </a:p>
          <a:p>
            <a:pPr marL="342900" lvl="0" indent="-342900">
              <a:spcBef>
                <a:spcPts val="480"/>
              </a:spcBef>
              <a:buClr>
                <a:srgbClr val="1D498B"/>
              </a:buClr>
              <a:buFont typeface="Arial" panose="020B0604020202020204" pitchFamily="34" charset="0"/>
              <a:buChar char="•"/>
              <a:defRPr/>
            </a:pPr>
            <a:r>
              <a:rPr kumimoji="0" lang="en-GB" sz="2000" b="0" i="0" u="none" strike="noStrike" kern="0" cap="none" spc="0" normalizeH="0" baseline="0" noProof="0" dirty="0">
                <a:ln>
                  <a:noFill/>
                </a:ln>
                <a:solidFill>
                  <a:prstClr val="black"/>
                </a:solidFill>
                <a:effectLst/>
                <a:uLnTx/>
                <a:uFillTx/>
              </a:rPr>
              <a:t>SVR was assessed ≥12 weeks after</a:t>
            </a:r>
            <a:br>
              <a:rPr kumimoji="0" lang="en-GB" sz="2000" b="0" i="0" u="none" strike="noStrike" kern="0" cap="none" spc="0" normalizeH="0" baseline="0" noProof="0" dirty="0">
                <a:ln>
                  <a:noFill/>
                </a:ln>
                <a:solidFill>
                  <a:prstClr val="black"/>
                </a:solidFill>
                <a:effectLst/>
                <a:uLnTx/>
                <a:uFillTx/>
              </a:rPr>
            </a:br>
            <a:r>
              <a:rPr kumimoji="0" lang="en-GB" sz="2000" b="0" i="0" u="none" strike="noStrike" kern="0" cap="none" spc="0" normalizeH="0" baseline="0" noProof="0" dirty="0">
                <a:ln>
                  <a:noFill/>
                </a:ln>
                <a:solidFill>
                  <a:prstClr val="black"/>
                </a:solidFill>
                <a:effectLst/>
                <a:uLnTx/>
                <a:uFillTx/>
              </a:rPr>
              <a:t>end of treatment (SVR12)</a:t>
            </a:r>
          </a:p>
        </p:txBody>
      </p:sp>
      <p:graphicFrame>
        <p:nvGraphicFramePr>
          <p:cNvPr id="15" name="Table 14">
            <a:extLst>
              <a:ext uri="{FF2B5EF4-FFF2-40B4-BE49-F238E27FC236}">
                <a16:creationId xmlns:a16="http://schemas.microsoft.com/office/drawing/2014/main" id="{5D7EBB5F-F174-4B81-98D6-E69931C9F6B0}"/>
              </a:ext>
            </a:extLst>
          </p:cNvPr>
          <p:cNvGraphicFramePr>
            <a:graphicFrameLocks noGrp="1"/>
          </p:cNvGraphicFramePr>
          <p:nvPr>
            <p:extLst/>
          </p:nvPr>
        </p:nvGraphicFramePr>
        <p:xfrm>
          <a:off x="5561556" y="3693906"/>
          <a:ext cx="6071644" cy="2095568"/>
        </p:xfrm>
        <a:graphic>
          <a:graphicData uri="http://schemas.openxmlformats.org/drawingml/2006/table">
            <a:tbl>
              <a:tblPr firstRow="1" bandRow="1"/>
              <a:tblGrid>
                <a:gridCol w="2833144">
                  <a:extLst>
                    <a:ext uri="{9D8B030D-6E8A-4147-A177-3AD203B41FA5}">
                      <a16:colId xmlns:a16="http://schemas.microsoft.com/office/drawing/2014/main" val="2247688814"/>
                    </a:ext>
                  </a:extLst>
                </a:gridCol>
                <a:gridCol w="3238500">
                  <a:extLst>
                    <a:ext uri="{9D8B030D-6E8A-4147-A177-3AD203B41FA5}">
                      <a16:colId xmlns:a16="http://schemas.microsoft.com/office/drawing/2014/main" val="151786040"/>
                    </a:ext>
                  </a:extLst>
                </a:gridCol>
              </a:tblGrid>
              <a:tr h="18633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600" dirty="0"/>
                        <a:t>Included</a:t>
                      </a:r>
                    </a:p>
                  </a:txBody>
                  <a:tcPr marL="36000" marR="36000" marT="36000" marB="3600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D498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600" dirty="0"/>
                        <a:t>Excluded</a:t>
                      </a:r>
                    </a:p>
                  </a:txBody>
                  <a:tcPr marL="36000" marR="36000" marT="36000" marB="36000"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D498B"/>
                    </a:solidFill>
                  </a:tcPr>
                </a:tc>
                <a:extLst>
                  <a:ext uri="{0D108BD9-81ED-4DB2-BD59-A6C34878D82A}">
                    <a16:rowId xmlns:a16="http://schemas.microsoft.com/office/drawing/2014/main" val="3745098304"/>
                  </a:ext>
                </a:extLst>
              </a:tr>
              <a:tr h="33018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t>GT 1–6</a:t>
                      </a:r>
                    </a:p>
                  </a:txBody>
                  <a:tcPr marL="36000" marR="36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D498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t>History of decompensation or HCC</a:t>
                      </a:r>
                    </a:p>
                  </a:txBody>
                  <a:tcPr marL="36000" marR="36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D498B">
                        <a:tint val="40000"/>
                      </a:srgbClr>
                    </a:solidFill>
                  </a:tcPr>
                </a:tc>
                <a:extLst>
                  <a:ext uri="{0D108BD9-81ED-4DB2-BD59-A6C34878D82A}">
                    <a16:rowId xmlns:a16="http://schemas.microsoft.com/office/drawing/2014/main" val="2780965467"/>
                  </a:ext>
                </a:extLst>
              </a:tr>
              <a:tr h="33018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t>Compensated or no cirrhosis</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498B">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t>Prior NS5A inhibitor exposure</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498B">
                        <a:tint val="20000"/>
                      </a:srgbClr>
                    </a:solidFill>
                  </a:tcPr>
                </a:tc>
                <a:extLst>
                  <a:ext uri="{0D108BD9-81ED-4DB2-BD59-A6C34878D82A}">
                    <a16:rowId xmlns:a16="http://schemas.microsoft.com/office/drawing/2014/main" val="2927189985"/>
                  </a:ext>
                </a:extLst>
              </a:tr>
              <a:tr h="33018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t>Treatment-naïve or </a:t>
                      </a:r>
                      <a:br>
                        <a:rPr lang="en-GB" sz="1600" dirty="0"/>
                      </a:br>
                      <a:r>
                        <a:rPr lang="en-GB" sz="1600" dirty="0"/>
                        <a:t>-experienced</a:t>
                      </a:r>
                      <a:r>
                        <a:rPr lang="en-GB" sz="1600" baseline="30000" dirty="0"/>
                        <a:t>†</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498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t>Treatment duration </a:t>
                      </a:r>
                      <a:br>
                        <a:rPr lang="en-GB" sz="1600" dirty="0"/>
                      </a:br>
                      <a:r>
                        <a:rPr lang="en-GB" sz="1600" dirty="0"/>
                        <a:t>&gt;12 weeks</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498B">
                        <a:tint val="40000"/>
                      </a:srgbClr>
                    </a:solidFill>
                  </a:tcPr>
                </a:tc>
                <a:extLst>
                  <a:ext uri="{0D108BD9-81ED-4DB2-BD59-A6C34878D82A}">
                    <a16:rowId xmlns:a16="http://schemas.microsoft.com/office/drawing/2014/main" val="1505937252"/>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t>Initiated SOF/VEL prior to November 2018</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498B">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t>RBV added to treatment</a:t>
                      </a:r>
                    </a:p>
                  </a:txBody>
                  <a:tcPr marL="36000" marR="3600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498B">
                        <a:tint val="20000"/>
                      </a:srgbClr>
                    </a:solidFill>
                  </a:tcPr>
                </a:tc>
                <a:extLst>
                  <a:ext uri="{0D108BD9-81ED-4DB2-BD59-A6C34878D82A}">
                    <a16:rowId xmlns:a16="http://schemas.microsoft.com/office/drawing/2014/main" val="4269578848"/>
                  </a:ext>
                </a:extLst>
              </a:tr>
            </a:tbl>
          </a:graphicData>
        </a:graphic>
      </p:graphicFrame>
      <p:cxnSp>
        <p:nvCxnSpPr>
          <p:cNvPr id="16" name="Straight Connector 15">
            <a:extLst>
              <a:ext uri="{FF2B5EF4-FFF2-40B4-BE49-F238E27FC236}">
                <a16:creationId xmlns:a16="http://schemas.microsoft.com/office/drawing/2014/main" id="{05113D92-07CD-4A44-8FE6-20F41FD4DB5B}"/>
              </a:ext>
            </a:extLst>
          </p:cNvPr>
          <p:cNvCxnSpPr>
            <a:cxnSpLocks/>
          </p:cNvCxnSpPr>
          <p:nvPr/>
        </p:nvCxnSpPr>
        <p:spPr>
          <a:xfrm flipH="1">
            <a:off x="604838" y="3504345"/>
            <a:ext cx="10982325" cy="0"/>
          </a:xfrm>
          <a:prstGeom prst="line">
            <a:avLst/>
          </a:prstGeom>
          <a:noFill/>
          <a:ln w="9525" cap="flat" cmpd="sng" algn="ctr">
            <a:solidFill>
              <a:srgbClr val="1D498B">
                <a:shade val="95000"/>
                <a:satMod val="105000"/>
              </a:srgbClr>
            </a:solidFill>
            <a:prstDash val="solid"/>
          </a:ln>
          <a:effectLst/>
        </p:spPr>
      </p:cxnSp>
      <p:sp>
        <p:nvSpPr>
          <p:cNvPr id="9" name="Rectangle 4">
            <a:extLst>
              <a:ext uri="{FF2B5EF4-FFF2-40B4-BE49-F238E27FC236}">
                <a16:creationId xmlns:a16="http://schemas.microsoft.com/office/drawing/2014/main" id="{268C2539-818A-4821-B220-ADD17DFF6EE0}"/>
              </a:ext>
            </a:extLst>
          </p:cNvPr>
          <p:cNvSpPr>
            <a:spLocks/>
          </p:cNvSpPr>
          <p:nvPr/>
        </p:nvSpPr>
        <p:spPr bwMode="auto">
          <a:xfrm>
            <a:off x="824757" y="5982917"/>
            <a:ext cx="1025413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342900" indent="-342900">
              <a:spcBef>
                <a:spcPts val="400"/>
              </a:spcBef>
              <a:buClr>
                <a:srgbClr val="004A86"/>
              </a:buClr>
              <a:buFont typeface="Symbol" panose="05050102010706020507" pitchFamily="18" charset="2"/>
              <a:buChar char="-"/>
            </a:pPr>
            <a:r>
              <a:rPr lang="en-US" altLang="en-US" dirty="0"/>
              <a:t>ITT: including non-</a:t>
            </a:r>
            <a:r>
              <a:rPr lang="en-US" altLang="en-US" dirty="0" err="1"/>
              <a:t>virological</a:t>
            </a:r>
            <a:r>
              <a:rPr lang="en-US" altLang="en-US" baseline="30000" dirty="0"/>
              <a:t>‡</a:t>
            </a:r>
            <a:r>
              <a:rPr lang="en-US" altLang="en-US" dirty="0"/>
              <a:t> and </a:t>
            </a:r>
            <a:r>
              <a:rPr lang="en-US" altLang="en-US" dirty="0" err="1"/>
              <a:t>virological</a:t>
            </a:r>
            <a:r>
              <a:rPr lang="en-US" altLang="en-US" dirty="0"/>
              <a:t> failure; PP: excluding non-</a:t>
            </a:r>
            <a:r>
              <a:rPr lang="en-US" altLang="en-US" dirty="0" err="1"/>
              <a:t>virological</a:t>
            </a:r>
            <a:r>
              <a:rPr lang="en-US" altLang="en-US" dirty="0"/>
              <a:t> failure</a:t>
            </a:r>
            <a:r>
              <a:rPr lang="en-US" altLang="en-US" baseline="30000" dirty="0"/>
              <a:t>‡</a:t>
            </a:r>
            <a:endParaRPr lang="en-US" altLang="en-US" dirty="0"/>
          </a:p>
        </p:txBody>
      </p:sp>
    </p:spTree>
    <p:extLst>
      <p:ext uri="{BB962C8B-B14F-4D97-AF65-F5344CB8AC3E}">
        <p14:creationId xmlns:p14="http://schemas.microsoft.com/office/powerpoint/2010/main" val="17659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500" dirty="0"/>
              <a:t>Global real-world evidence of sofosbuvir/velpatasvir as a simple, </a:t>
            </a:r>
            <a:br>
              <a:rPr lang="en-GB" sz="2500" dirty="0"/>
            </a:br>
            <a:r>
              <a:rPr lang="en-GB" sz="2500" dirty="0"/>
              <a:t>effective regimen for the treatment of chronic hepatitis C patients</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r>
              <a:rPr lang="en-US" dirty="0"/>
              <a:t>*LTFU (4%) was the most common reason for not reaching SVR; </a:t>
            </a:r>
            <a:br>
              <a:rPr lang="en-US" dirty="0"/>
            </a:br>
            <a:r>
              <a:rPr lang="en-US" baseline="30000" dirty="0"/>
              <a:t>†</a:t>
            </a:r>
            <a:r>
              <a:rPr lang="en-US" dirty="0"/>
              <a:t>Confirmed no cirrhosis, but fibrosis score not recorded.</a:t>
            </a:r>
            <a:endParaRPr lang="en-GB" dirty="0"/>
          </a:p>
          <a:p>
            <a:r>
              <a:rPr lang="en-GB" dirty="0" err="1"/>
              <a:t>Mangia</a:t>
            </a:r>
            <a:r>
              <a:rPr lang="en-GB" dirty="0"/>
              <a:t> A, et al. ILC 2019; </a:t>
            </a:r>
            <a:r>
              <a:rPr lang="en-GB" dirty="0">
                <a:solidFill>
                  <a:srgbClr val="000000"/>
                </a:solidFill>
              </a:rPr>
              <a:t>GS-03</a:t>
            </a:r>
          </a:p>
        </p:txBody>
      </p:sp>
      <p:sp>
        <p:nvSpPr>
          <p:cNvPr id="37" name="Content Placeholder 1">
            <a:extLst>
              <a:ext uri="{FF2B5EF4-FFF2-40B4-BE49-F238E27FC236}">
                <a16:creationId xmlns:a16="http://schemas.microsoft.com/office/drawing/2014/main" id="{ACD40640-0AF3-4F90-A823-F5F14A0692AA}"/>
              </a:ext>
            </a:extLst>
          </p:cNvPr>
          <p:cNvSpPr txBox="1">
            <a:spLocks/>
          </p:cNvSpPr>
          <p:nvPr/>
        </p:nvSpPr>
        <p:spPr>
          <a:xfrm>
            <a:off x="425752" y="1340769"/>
            <a:ext cx="4942204" cy="4924425"/>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RESULTS </a:t>
            </a:r>
            <a:r>
              <a:rPr kumimoji="0" lang="en-US" sz="20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SVR data available for 5,541 patients</a:t>
            </a:r>
            <a:endParaRPr kumimoji="0" lang="en-US"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lvl="1">
              <a:defRPr/>
            </a:pPr>
            <a:r>
              <a:rPr lang="en-US" dirty="0">
                <a:solidFill>
                  <a:sysClr val="windowText" lastClr="000000"/>
                </a:solidFill>
                <a:highlight>
                  <a:srgbClr val="FEFCFC"/>
                </a:highlight>
              </a:rPr>
              <a:t>Median age 54 years; 59.5% male</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Genotype distribution:</a:t>
            </a:r>
            <a:endPar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20.7% (1,107) patients had CC</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12.4% (660) patients were </a:t>
            </a:r>
            <a:br>
              <a:rPr kumimoji="0" lang="en-US"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br>
            <a:r>
              <a:rPr kumimoji="0" lang="en-US"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treatment-experienced</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rPr>
              <a:t>5,134 patients achieved SVR*</a:t>
            </a:r>
          </a:p>
          <a:p>
            <a:pPr lvl="1" indent="-292100">
              <a:buFont typeface="Symbol" panose="05050102010706020507" pitchFamily="18" charset="2"/>
              <a:buChar char="-"/>
              <a:defRPr/>
            </a:pPr>
            <a:r>
              <a:rPr lang="en-US" dirty="0">
                <a:solidFill>
                  <a:sysClr val="windowText" lastClr="000000"/>
                </a:solidFill>
              </a:rPr>
              <a:t>PP: 98.5%; ITT: 92.7%</a:t>
            </a:r>
          </a:p>
        </p:txBody>
      </p:sp>
      <p:sp>
        <p:nvSpPr>
          <p:cNvPr id="38" name="TextBox 37">
            <a:extLst>
              <a:ext uri="{FF2B5EF4-FFF2-40B4-BE49-F238E27FC236}">
                <a16:creationId xmlns:a16="http://schemas.microsoft.com/office/drawing/2014/main" id="{A7C5BBCB-9755-45BE-B5A1-A4F50295F1A1}"/>
              </a:ext>
            </a:extLst>
          </p:cNvPr>
          <p:cNvSpPr txBox="1"/>
          <p:nvPr/>
        </p:nvSpPr>
        <p:spPr>
          <a:xfrm>
            <a:off x="5257800" y="1340769"/>
            <a:ext cx="632936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FFFF"/>
                </a:solidFill>
                <a:effectLst/>
                <a:highlight>
                  <a:srgbClr val="004A86"/>
                </a:highlight>
                <a:uLnTx/>
                <a:uFillTx/>
              </a:rPr>
              <a:t> FIGURE </a:t>
            </a:r>
            <a:r>
              <a:rPr kumimoji="0" lang="en-GB" sz="2000" b="1" i="0" u="none" strike="noStrike" kern="0" cap="none" spc="0" normalizeH="0" baseline="0" noProof="0" dirty="0">
                <a:ln>
                  <a:noFill/>
                </a:ln>
                <a:solidFill>
                  <a:srgbClr val="FFFFFF"/>
                </a:solidFill>
                <a:effectLst/>
                <a:uLnTx/>
                <a:uFillTx/>
              </a:rPr>
              <a:t> </a:t>
            </a:r>
            <a:r>
              <a:rPr kumimoji="0" lang="en-GB" sz="2000" i="0" u="none" strike="noStrike" kern="0" cap="none" spc="0" normalizeH="0" baseline="0" noProof="0" dirty="0">
                <a:ln>
                  <a:noFill/>
                </a:ln>
                <a:effectLst/>
                <a:uLnTx/>
                <a:uFillTx/>
              </a:rPr>
              <a:t>PP </a:t>
            </a:r>
            <a:r>
              <a:rPr kumimoji="0" lang="en-GB" sz="2000" b="0" i="0" u="none" strike="noStrike" kern="0" cap="none" spc="0" normalizeH="0" baseline="0" noProof="0" dirty="0">
                <a:ln>
                  <a:noFill/>
                </a:ln>
                <a:solidFill>
                  <a:prstClr val="black"/>
                </a:solidFill>
                <a:effectLst/>
                <a:uLnTx/>
                <a:uFillTx/>
              </a:rPr>
              <a:t>SVR12/24 according to patient status  </a:t>
            </a:r>
          </a:p>
        </p:txBody>
      </p:sp>
      <p:cxnSp>
        <p:nvCxnSpPr>
          <p:cNvPr id="39" name="Straight Connector 38">
            <a:extLst>
              <a:ext uri="{FF2B5EF4-FFF2-40B4-BE49-F238E27FC236}">
                <a16:creationId xmlns:a16="http://schemas.microsoft.com/office/drawing/2014/main" id="{8B84F35D-C965-4905-9823-EF8FEEA94905}"/>
              </a:ext>
            </a:extLst>
          </p:cNvPr>
          <p:cNvCxnSpPr>
            <a:cxnSpLocks/>
          </p:cNvCxnSpPr>
          <p:nvPr/>
        </p:nvCxnSpPr>
        <p:spPr>
          <a:xfrm flipH="1">
            <a:off x="5245276" y="4270055"/>
            <a:ext cx="6329365" cy="0"/>
          </a:xfrm>
          <a:prstGeom prst="line">
            <a:avLst/>
          </a:prstGeom>
          <a:noFill/>
          <a:ln w="9525" cap="flat" cmpd="sng" algn="ctr">
            <a:solidFill>
              <a:srgbClr val="1D498B">
                <a:shade val="95000"/>
                <a:satMod val="105000"/>
              </a:srgbClr>
            </a:solidFill>
            <a:prstDash val="solid"/>
          </a:ln>
          <a:effectLst/>
        </p:spPr>
      </p:cxnSp>
      <p:sp>
        <p:nvSpPr>
          <p:cNvPr id="40" name="Content Placeholder 1">
            <a:extLst>
              <a:ext uri="{FF2B5EF4-FFF2-40B4-BE49-F238E27FC236}">
                <a16:creationId xmlns:a16="http://schemas.microsoft.com/office/drawing/2014/main" id="{06C00047-1671-4A46-97E7-2226B1A8BE44}"/>
              </a:ext>
            </a:extLst>
          </p:cNvPr>
          <p:cNvSpPr txBox="1">
            <a:spLocks/>
          </p:cNvSpPr>
          <p:nvPr/>
        </p:nvSpPr>
        <p:spPr>
          <a:xfrm>
            <a:off x="5257866" y="4367429"/>
            <a:ext cx="6329298" cy="2246769"/>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sz="20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panose="020B0604020202020204" pitchFamily="34" charset="0"/>
              </a:rPr>
              <a:t> CONCLUSIONS </a:t>
            </a:r>
            <a:r>
              <a:rPr kumimoji="0" lang="en-US" sz="2000" b="0" i="0" u="none" strike="noStrike" kern="1200" cap="none" spc="0" normalizeH="0" baseline="0" noProof="0" dirty="0">
                <a:ln>
                  <a:noFill/>
                </a:ln>
                <a:solidFill>
                  <a:prstClr val="black"/>
                </a:solidFill>
                <a:effectLst/>
                <a:highlight>
                  <a:srgbClr val="FEFCFC"/>
                </a:highlight>
                <a:uLnTx/>
                <a:uFillTx/>
                <a:latin typeface="Arial" panose="020B0604020202020204"/>
                <a:ea typeface="+mn-ea"/>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SOF/VEL for 12 weeks is a simple, highly effective regimen that cures HCV patients, irrespective of genotype, cirrhosis status or treatment history, with a manageable drug interaction profile and broad clinical utility, which </a:t>
            </a:r>
            <a:r>
              <a:rPr lang="en-US" dirty="0">
                <a:solidFill>
                  <a:prstClr val="black"/>
                </a:solidFill>
              </a:rPr>
              <a:t>will help simplify the care pathway and </a:t>
            </a: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will contribute to the WHO 2030 </a:t>
            </a:r>
            <a:b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targets for HCV elimination</a:t>
            </a:r>
          </a:p>
        </p:txBody>
      </p:sp>
      <p:graphicFrame>
        <p:nvGraphicFramePr>
          <p:cNvPr id="42" name="Chart 41">
            <a:extLst>
              <a:ext uri="{FF2B5EF4-FFF2-40B4-BE49-F238E27FC236}">
                <a16:creationId xmlns:a16="http://schemas.microsoft.com/office/drawing/2014/main" id="{86D6ACD2-5A14-406D-B61D-D97F1EA98C13}"/>
              </a:ext>
            </a:extLst>
          </p:cNvPr>
          <p:cNvGraphicFramePr/>
          <p:nvPr>
            <p:extLst/>
          </p:nvPr>
        </p:nvGraphicFramePr>
        <p:xfrm>
          <a:off x="540051" y="2808695"/>
          <a:ext cx="3274783" cy="1903005"/>
        </p:xfrm>
        <a:graphic>
          <a:graphicData uri="http://schemas.openxmlformats.org/drawingml/2006/chart">
            <c:chart xmlns:c="http://schemas.openxmlformats.org/drawingml/2006/chart" xmlns:r="http://schemas.openxmlformats.org/officeDocument/2006/relationships" r:id="rId3"/>
          </a:graphicData>
        </a:graphic>
      </p:graphicFrame>
      <p:cxnSp>
        <p:nvCxnSpPr>
          <p:cNvPr id="43" name="Straight Connector 42">
            <a:extLst>
              <a:ext uri="{FF2B5EF4-FFF2-40B4-BE49-F238E27FC236}">
                <a16:creationId xmlns:a16="http://schemas.microsoft.com/office/drawing/2014/main" id="{C50EAA4B-EF9A-487B-A10C-D5EED8B1CCEA}"/>
              </a:ext>
            </a:extLst>
          </p:cNvPr>
          <p:cNvCxnSpPr>
            <a:cxnSpLocks/>
          </p:cNvCxnSpPr>
          <p:nvPr/>
        </p:nvCxnSpPr>
        <p:spPr>
          <a:xfrm>
            <a:off x="5245276" y="1519238"/>
            <a:ext cx="0" cy="4810125"/>
          </a:xfrm>
          <a:prstGeom prst="line">
            <a:avLst/>
          </a:prstGeom>
          <a:noFill/>
          <a:ln w="9525" cap="flat" cmpd="sng" algn="ctr">
            <a:solidFill>
              <a:srgbClr val="1D498B">
                <a:shade val="95000"/>
                <a:satMod val="105000"/>
              </a:srgbClr>
            </a:solidFill>
            <a:prstDash val="solid"/>
          </a:ln>
          <a:effectLst/>
        </p:spPr>
      </p:cxnSp>
      <p:grpSp>
        <p:nvGrpSpPr>
          <p:cNvPr id="45" name="Group 44">
            <a:extLst>
              <a:ext uri="{FF2B5EF4-FFF2-40B4-BE49-F238E27FC236}">
                <a16:creationId xmlns:a16="http://schemas.microsoft.com/office/drawing/2014/main" id="{EA3E23E1-14EB-4D91-8A82-91E76C4F2FD2}"/>
              </a:ext>
            </a:extLst>
          </p:cNvPr>
          <p:cNvGrpSpPr/>
          <p:nvPr/>
        </p:nvGrpSpPr>
        <p:grpSpPr>
          <a:xfrm>
            <a:off x="3305240" y="3280218"/>
            <a:ext cx="1820354" cy="1169551"/>
            <a:chOff x="-471551" y="3755136"/>
            <a:chExt cx="1820354" cy="1169551"/>
          </a:xfrm>
        </p:grpSpPr>
        <p:sp>
          <p:nvSpPr>
            <p:cNvPr id="46" name="TextBox 45">
              <a:extLst>
                <a:ext uri="{FF2B5EF4-FFF2-40B4-BE49-F238E27FC236}">
                  <a16:creationId xmlns:a16="http://schemas.microsoft.com/office/drawing/2014/main" id="{DB998DF5-758B-4596-8C93-E542DD3C9B9D}"/>
                </a:ext>
              </a:extLst>
            </p:cNvPr>
            <p:cNvSpPr txBox="1"/>
            <p:nvPr/>
          </p:nvSpPr>
          <p:spPr>
            <a:xfrm>
              <a:off x="-377952" y="3755136"/>
              <a:ext cx="1726755" cy="116955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GT 1</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GT 2</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GT 3</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rPr>
                <a:t>GT 4–6</a:t>
              </a:r>
              <a:br>
                <a:rPr kumimoji="0" lang="en-GB" sz="1400" b="0" i="0" u="none" strike="noStrike" kern="0" cap="none" spc="0" normalizeH="0" baseline="0" noProof="0" dirty="0">
                  <a:ln>
                    <a:noFill/>
                  </a:ln>
                  <a:solidFill>
                    <a:prstClr val="black"/>
                  </a:solidFill>
                  <a:effectLst/>
                  <a:uLnTx/>
                  <a:uFillTx/>
                </a:rPr>
              </a:br>
              <a:r>
                <a:rPr kumimoji="0" lang="en-GB" sz="1400" b="0" i="0" u="none" strike="noStrike" kern="0" cap="none" spc="0" normalizeH="0" baseline="0" noProof="0" dirty="0">
                  <a:ln>
                    <a:noFill/>
                  </a:ln>
                  <a:solidFill>
                    <a:prstClr val="black"/>
                  </a:solidFill>
                  <a:effectLst/>
                  <a:uLnTx/>
                  <a:uFillTx/>
                </a:rPr>
                <a:t>GT mixed</a:t>
              </a:r>
              <a:r>
                <a:rPr lang="en-GB" sz="1400" kern="0" dirty="0">
                  <a:solidFill>
                    <a:prstClr val="black"/>
                  </a:solidFill>
                </a:rPr>
                <a:t>/</a:t>
              </a:r>
              <a:r>
                <a:rPr kumimoji="0" lang="en-GB" sz="1400" b="0" i="0" u="none" strike="noStrike" kern="0" cap="none" spc="0" normalizeH="0" baseline="0" noProof="0" dirty="0">
                  <a:ln>
                    <a:noFill/>
                  </a:ln>
                  <a:solidFill>
                    <a:prstClr val="black"/>
                  </a:solidFill>
                  <a:effectLst/>
                  <a:uLnTx/>
                  <a:uFillTx/>
                </a:rPr>
                <a:t>unknown</a:t>
              </a:r>
            </a:p>
          </p:txBody>
        </p:sp>
        <p:sp>
          <p:nvSpPr>
            <p:cNvPr id="47" name="Rectangle 46">
              <a:extLst>
                <a:ext uri="{FF2B5EF4-FFF2-40B4-BE49-F238E27FC236}">
                  <a16:creationId xmlns:a16="http://schemas.microsoft.com/office/drawing/2014/main" id="{02F1BFA5-6A9B-4974-8270-E54016E8B74F}"/>
                </a:ext>
              </a:extLst>
            </p:cNvPr>
            <p:cNvSpPr/>
            <p:nvPr/>
          </p:nvSpPr>
          <p:spPr>
            <a:xfrm>
              <a:off x="-471551" y="3856863"/>
              <a:ext cx="122301" cy="122301"/>
            </a:xfrm>
            <a:prstGeom prst="rect">
              <a:avLst/>
            </a:prstGeom>
            <a:solidFill>
              <a:srgbClr val="1D498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E2DDF366-E1B3-4BEC-B8AF-8B6EEDEF1E9E}"/>
                </a:ext>
              </a:extLst>
            </p:cNvPr>
            <p:cNvSpPr/>
            <p:nvPr/>
          </p:nvSpPr>
          <p:spPr>
            <a:xfrm>
              <a:off x="-471551" y="4069906"/>
              <a:ext cx="122301" cy="122301"/>
            </a:xfrm>
            <a:prstGeom prst="rect">
              <a:avLst/>
            </a:prstGeom>
            <a:solidFill>
              <a:srgbClr val="0DC5E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EBFDB04B-3533-4041-99B8-1E92CAADF8CC}"/>
                </a:ext>
              </a:extLst>
            </p:cNvPr>
            <p:cNvSpPr/>
            <p:nvPr/>
          </p:nvSpPr>
          <p:spPr>
            <a:xfrm>
              <a:off x="-471551" y="4282948"/>
              <a:ext cx="122301" cy="122301"/>
            </a:xfrm>
            <a:prstGeom prst="rect">
              <a:avLst/>
            </a:prstGeom>
            <a:solidFill>
              <a:srgbClr val="2537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1142F3CD-BD05-47DC-BC81-408248D63333}"/>
                </a:ext>
              </a:extLst>
            </p:cNvPr>
            <p:cNvSpPr/>
            <p:nvPr/>
          </p:nvSpPr>
          <p:spPr>
            <a:xfrm>
              <a:off x="-471551" y="4495991"/>
              <a:ext cx="122301" cy="122301"/>
            </a:xfrm>
            <a:prstGeom prst="rect">
              <a:avLst/>
            </a:prstGeom>
            <a:solidFill>
              <a:srgbClr val="976CA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EF3BB264-267B-4118-9F39-4D7FD619FC75}"/>
                </a:ext>
              </a:extLst>
            </p:cNvPr>
            <p:cNvSpPr/>
            <p:nvPr/>
          </p:nvSpPr>
          <p:spPr>
            <a:xfrm>
              <a:off x="-471551" y="4709033"/>
              <a:ext cx="122301" cy="122301"/>
            </a:xfrm>
            <a:prstGeom prst="rect">
              <a:avLst/>
            </a:prstGeom>
            <a:solidFill>
              <a:srgbClr val="9DC93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52" name="TextBox 51">
            <a:extLst>
              <a:ext uri="{FF2B5EF4-FFF2-40B4-BE49-F238E27FC236}">
                <a16:creationId xmlns:a16="http://schemas.microsoft.com/office/drawing/2014/main" id="{ACD07BAB-FF0A-420F-B5AB-B4E4568668A2}"/>
              </a:ext>
            </a:extLst>
          </p:cNvPr>
          <p:cNvSpPr txBox="1"/>
          <p:nvPr/>
        </p:nvSpPr>
        <p:spPr>
          <a:xfrm rot="16200000">
            <a:off x="4899403" y="2838660"/>
            <a:ext cx="116570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rPr>
              <a:t>SVR12/24 (%)</a:t>
            </a:r>
          </a:p>
        </p:txBody>
      </p:sp>
      <p:graphicFrame>
        <p:nvGraphicFramePr>
          <p:cNvPr id="19" name="Chart 18">
            <a:extLst>
              <a:ext uri="{FF2B5EF4-FFF2-40B4-BE49-F238E27FC236}">
                <a16:creationId xmlns:a16="http://schemas.microsoft.com/office/drawing/2014/main" id="{67893760-1A8D-4D06-BE89-4F4225EFE1CC}"/>
              </a:ext>
            </a:extLst>
          </p:cNvPr>
          <p:cNvGraphicFramePr/>
          <p:nvPr>
            <p:extLst>
              <p:ext uri="{D42A27DB-BD31-4B8C-83A1-F6EECF244321}">
                <p14:modId xmlns:p14="http://schemas.microsoft.com/office/powerpoint/2010/main" val="445703298"/>
              </p:ext>
            </p:extLst>
          </p:nvPr>
        </p:nvGraphicFramePr>
        <p:xfrm>
          <a:off x="5482255" y="2109181"/>
          <a:ext cx="3624516" cy="20415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2281A693-94CB-44CB-A63B-030A5F21B5D8}"/>
              </a:ext>
            </a:extLst>
          </p:cNvPr>
          <p:cNvGraphicFramePr/>
          <p:nvPr>
            <p:extLst>
              <p:ext uri="{D42A27DB-BD31-4B8C-83A1-F6EECF244321}">
                <p14:modId xmlns:p14="http://schemas.microsoft.com/office/powerpoint/2010/main" val="1868970444"/>
              </p:ext>
            </p:extLst>
          </p:nvPr>
        </p:nvGraphicFramePr>
        <p:xfrm>
          <a:off x="8843076" y="2109182"/>
          <a:ext cx="3259839" cy="1911891"/>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a:extLst>
              <a:ext uri="{FF2B5EF4-FFF2-40B4-BE49-F238E27FC236}">
                <a16:creationId xmlns:a16="http://schemas.microsoft.com/office/drawing/2014/main" id="{988D79C9-7765-4512-93A3-A5F75041C823}"/>
              </a:ext>
            </a:extLst>
          </p:cNvPr>
          <p:cNvSpPr/>
          <p:nvPr/>
        </p:nvSpPr>
        <p:spPr>
          <a:xfrm>
            <a:off x="6380360" y="1919510"/>
            <a:ext cx="2225738" cy="276999"/>
          </a:xfrm>
          <a:prstGeom prst="rect">
            <a:avLst/>
          </a:prstGeom>
        </p:spPr>
        <p:txBody>
          <a:bodyPr wrap="none">
            <a:spAutoFit/>
          </a:bodyPr>
          <a:lstStyle/>
          <a:p>
            <a:r>
              <a:rPr lang="en-GB" sz="1200" b="1" dirty="0" err="1"/>
              <a:t>Pangenotypic</a:t>
            </a:r>
            <a:r>
              <a:rPr lang="en-GB" sz="1200" b="1" dirty="0"/>
              <a:t> PP SVR 12/24</a:t>
            </a:r>
          </a:p>
        </p:txBody>
      </p:sp>
      <p:sp>
        <p:nvSpPr>
          <p:cNvPr id="22" name="Rectangle 21">
            <a:extLst>
              <a:ext uri="{FF2B5EF4-FFF2-40B4-BE49-F238E27FC236}">
                <a16:creationId xmlns:a16="http://schemas.microsoft.com/office/drawing/2014/main" id="{2E37BD67-AD57-44DD-ADB8-CA1CC434F292}"/>
              </a:ext>
            </a:extLst>
          </p:cNvPr>
          <p:cNvSpPr/>
          <p:nvPr/>
        </p:nvSpPr>
        <p:spPr>
          <a:xfrm>
            <a:off x="9588393" y="1919510"/>
            <a:ext cx="2020553" cy="276999"/>
          </a:xfrm>
          <a:prstGeom prst="rect">
            <a:avLst/>
          </a:prstGeom>
        </p:spPr>
        <p:txBody>
          <a:bodyPr wrap="none">
            <a:spAutoFit/>
          </a:bodyPr>
          <a:lstStyle/>
          <a:p>
            <a:r>
              <a:rPr lang="en-GB" sz="1200" b="1" dirty="0" err="1"/>
              <a:t>Panfibrotic</a:t>
            </a:r>
            <a:r>
              <a:rPr lang="en-GB" sz="1200" b="1" dirty="0"/>
              <a:t> PP SVR 12/24</a:t>
            </a:r>
          </a:p>
        </p:txBody>
      </p:sp>
    </p:spTree>
    <p:extLst>
      <p:ext uri="{BB962C8B-B14F-4D97-AF65-F5344CB8AC3E}">
        <p14:creationId xmlns:p14="http://schemas.microsoft.com/office/powerpoint/2010/main" val="10944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A11FB3-1515-484C-8D98-85CA55BD8349}"/>
              </a:ext>
            </a:extLst>
          </p:cNvPr>
          <p:cNvSpPr>
            <a:spLocks noGrp="1"/>
          </p:cNvSpPr>
          <p:nvPr>
            <p:ph type="title"/>
          </p:nvPr>
        </p:nvSpPr>
        <p:spPr/>
        <p:txBody>
          <a:bodyPr>
            <a:noAutofit/>
          </a:bodyPr>
          <a:lstStyle/>
          <a:p>
            <a:r>
              <a:rPr lang="en-GB" sz="2400" dirty="0" err="1"/>
              <a:t>Glecaprevir</a:t>
            </a:r>
            <a:r>
              <a:rPr lang="en-GB" sz="2400" dirty="0"/>
              <a:t>/</a:t>
            </a:r>
            <a:r>
              <a:rPr lang="en-GB" sz="2400" dirty="0" err="1"/>
              <a:t>pibrentasvir</a:t>
            </a:r>
            <a:r>
              <a:rPr lang="en-GB" sz="2400" dirty="0"/>
              <a:t>: Real-world safety, effectiveness, and </a:t>
            </a:r>
            <a:br>
              <a:rPr lang="en-GB" sz="2400" dirty="0"/>
            </a:br>
            <a:r>
              <a:rPr lang="en-GB" sz="2400" dirty="0"/>
              <a:t>patient-reported outcomes in the German Hepatitis C-Registry</a:t>
            </a:r>
          </a:p>
        </p:txBody>
      </p:sp>
      <p:sp>
        <p:nvSpPr>
          <p:cNvPr id="5" name="Text Placeholder 4">
            <a:extLst>
              <a:ext uri="{FF2B5EF4-FFF2-40B4-BE49-F238E27FC236}">
                <a16:creationId xmlns:a16="http://schemas.microsoft.com/office/drawing/2014/main" id="{DFF8B8FC-2D2A-4148-9E89-CC1689F2AE8A}"/>
              </a:ext>
            </a:extLst>
          </p:cNvPr>
          <p:cNvSpPr>
            <a:spLocks noGrp="1"/>
          </p:cNvSpPr>
          <p:nvPr>
            <p:ph type="body" sz="quarter" idx="10"/>
          </p:nvPr>
        </p:nvSpPr>
        <p:spPr/>
        <p:txBody>
          <a:bodyPr/>
          <a:lstStyle/>
          <a:p>
            <a:br>
              <a:rPr lang="en-GB" dirty="0"/>
            </a:br>
            <a:r>
              <a:rPr lang="en-GB" dirty="0"/>
              <a:t>Cornberg M, et al. ILC 2019; </a:t>
            </a:r>
            <a:r>
              <a:rPr lang="en-GB" dirty="0">
                <a:solidFill>
                  <a:srgbClr val="000000"/>
                </a:solidFill>
              </a:rPr>
              <a:t>GS-07</a:t>
            </a:r>
          </a:p>
        </p:txBody>
      </p:sp>
      <p:sp>
        <p:nvSpPr>
          <p:cNvPr id="19" name="Content Placeholder 1">
            <a:extLst>
              <a:ext uri="{FF2B5EF4-FFF2-40B4-BE49-F238E27FC236}">
                <a16:creationId xmlns:a16="http://schemas.microsoft.com/office/drawing/2014/main" id="{2667593D-9B89-48F5-9B16-705079C866F2}"/>
              </a:ext>
            </a:extLst>
          </p:cNvPr>
          <p:cNvSpPr txBox="1">
            <a:spLocks/>
          </p:cNvSpPr>
          <p:nvPr/>
        </p:nvSpPr>
        <p:spPr>
          <a:xfrm>
            <a:off x="422273" y="1340769"/>
            <a:ext cx="5692199" cy="330552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pitchFamily="34" charset="0"/>
                <a:ea typeface="+mn-ea"/>
                <a:cs typeface="Arial" panose="020B0604020202020204" pitchFamily="34" charset="0"/>
              </a:rPr>
              <a:t> BACKGROUND &amp; AIMS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pitchFamily="34" charset="0"/>
                <a:ea typeface="+mn-ea"/>
                <a:cs typeface="Arial" panose="020B0604020202020204" pitchFamily="34" charset="0"/>
              </a:rPr>
              <a:t>​</a:t>
            </a:r>
            <a:endParaRPr kumimoji="0" lang="en-GB"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Recent real-world data show GLE/PIB is safe and highly effective for treatment of chronic HCV infection</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However, PRO data are limited, particularly in subgroups key to HCV elimination </a:t>
            </a:r>
          </a:p>
          <a:p>
            <a:pPr lvl="0">
              <a:defRPr/>
            </a:pPr>
            <a:r>
              <a:rPr kumimoji="0" lang="en-GB"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This analysis from the DHC-R, an ongoing, </a:t>
            </a:r>
            <a:br>
              <a:rPr kumimoji="0" lang="en-GB"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non-interventional, multicentre, prospective registry study, reported real-world data on the safety and effectiveness of </a:t>
            </a:r>
            <a:r>
              <a:rPr lang="en-GB" sz="1800" dirty="0">
                <a:solidFill>
                  <a:sysClr val="windowText" lastClr="000000"/>
                </a:solidFill>
                <a:latin typeface="Arial" panose="020B0604020202020204" pitchFamily="34" charset="0"/>
                <a:cs typeface="Arial" panose="020B0604020202020204" pitchFamily="34" charset="0"/>
              </a:rPr>
              <a:t>GLE/PIB, </a:t>
            </a:r>
            <a:r>
              <a:rPr kumimoji="0" lang="en-GB"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and PROs in patients with comorbidities</a:t>
            </a:r>
            <a:endParaRPr kumimoji="0" lang="en-GB" sz="1800" b="0" i="0" u="none" strike="noStrike" kern="1200" cap="none" spc="0" normalizeH="0" baseline="0" noProof="0" dirty="0">
              <a:ln>
                <a:noFill/>
              </a:ln>
              <a:solidFill>
                <a:sysClr val="windowText" lastClr="000000"/>
              </a:solidFill>
              <a:effectLst/>
              <a:highlight>
                <a:srgbClr val="FEFCFC"/>
              </a:highlight>
              <a:uLnTx/>
              <a:uFillTx/>
              <a:latin typeface="Arial" panose="020B0604020202020204"/>
              <a:ea typeface="+mn-ea"/>
              <a:cs typeface="+mn-cs"/>
            </a:endParaRPr>
          </a:p>
        </p:txBody>
      </p:sp>
      <p:sp>
        <p:nvSpPr>
          <p:cNvPr id="21" name="Content Placeholder 1">
            <a:extLst>
              <a:ext uri="{FF2B5EF4-FFF2-40B4-BE49-F238E27FC236}">
                <a16:creationId xmlns:a16="http://schemas.microsoft.com/office/drawing/2014/main" id="{02CC9CB4-5BF7-4791-8869-C744185B8ED8}"/>
              </a:ext>
            </a:extLst>
          </p:cNvPr>
          <p:cNvSpPr txBox="1">
            <a:spLocks/>
          </p:cNvSpPr>
          <p:nvPr/>
        </p:nvSpPr>
        <p:spPr>
          <a:xfrm>
            <a:off x="425752" y="3022085"/>
            <a:ext cx="5090145" cy="222834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b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b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Content Placeholder 1">
            <a:extLst>
              <a:ext uri="{FF2B5EF4-FFF2-40B4-BE49-F238E27FC236}">
                <a16:creationId xmlns:a16="http://schemas.microsoft.com/office/drawing/2014/main" id="{BFCC2372-6E3B-4204-96D7-69EA4FB38B16}"/>
              </a:ext>
            </a:extLst>
          </p:cNvPr>
          <p:cNvSpPr txBox="1">
            <a:spLocks/>
          </p:cNvSpPr>
          <p:nvPr/>
        </p:nvSpPr>
        <p:spPr>
          <a:xfrm>
            <a:off x="6105235" y="1340769"/>
            <a:ext cx="5661315" cy="307161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panose="020B0604020202020204" pitchFamily="34" charset="0"/>
              </a:rPr>
              <a:t> METHODS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a:ea typeface="+mn-ea"/>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Data were documented by 142 sites in </a:t>
            </a:r>
            <a:b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Germany, 2 Aug 2017–20 Jan 2019</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The analysis included adult patients with </a:t>
            </a:r>
            <a:b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HCV GT 1</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sym typeface="Symbol" panose="05050102010706020507" pitchFamily="18" charset="2"/>
              </a:rPr>
              <a:t>–</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6 infection treated with GLE/PIB according to the local label</a:t>
            </a:r>
          </a:p>
          <a:p>
            <a:pPr lvl="0">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Primary endpoint: </a:t>
            </a:r>
            <a:r>
              <a:rPr lang="en-GB" sz="1800" dirty="0">
                <a:solidFill>
                  <a:prstClr val="black"/>
                </a:solidFill>
              </a:rPr>
              <a:t>SVR12 (HCV RNA ≤25 IU/mL)</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Assessed in patients who received at least 1 dose of study drug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Safety, tolerability, and PROs also assessed</a:t>
            </a:r>
          </a:p>
        </p:txBody>
      </p:sp>
      <p:cxnSp>
        <p:nvCxnSpPr>
          <p:cNvPr id="23" name="Straight Connector 22">
            <a:extLst>
              <a:ext uri="{FF2B5EF4-FFF2-40B4-BE49-F238E27FC236}">
                <a16:creationId xmlns:a16="http://schemas.microsoft.com/office/drawing/2014/main" id="{47A696FC-3A6D-4B0F-B22D-04C010836C7F}"/>
              </a:ext>
            </a:extLst>
          </p:cNvPr>
          <p:cNvCxnSpPr>
            <a:cxnSpLocks/>
          </p:cNvCxnSpPr>
          <p:nvPr/>
        </p:nvCxnSpPr>
        <p:spPr>
          <a:xfrm>
            <a:off x="6074171" y="1654611"/>
            <a:ext cx="0" cy="3286442"/>
          </a:xfrm>
          <a:prstGeom prst="line">
            <a:avLst/>
          </a:prstGeom>
          <a:noFill/>
          <a:ln w="9525" cap="flat" cmpd="sng" algn="ctr">
            <a:solidFill>
              <a:srgbClr val="1D498B">
                <a:shade val="95000"/>
                <a:satMod val="105000"/>
              </a:srgbClr>
            </a:solidFill>
            <a:prstDash val="solid"/>
          </a:ln>
          <a:effectLst/>
        </p:spPr>
      </p:cxnSp>
      <p:sp>
        <p:nvSpPr>
          <p:cNvPr id="24" name="Content Placeholder 1">
            <a:extLst>
              <a:ext uri="{FF2B5EF4-FFF2-40B4-BE49-F238E27FC236}">
                <a16:creationId xmlns:a16="http://schemas.microsoft.com/office/drawing/2014/main" id="{5963C89B-F396-4BF9-B3A7-7E41A731DD8A}"/>
              </a:ext>
            </a:extLst>
          </p:cNvPr>
          <p:cNvSpPr txBox="1">
            <a:spLocks/>
          </p:cNvSpPr>
          <p:nvPr/>
        </p:nvSpPr>
        <p:spPr>
          <a:xfrm>
            <a:off x="422275" y="4993582"/>
            <a:ext cx="4187825" cy="1243417"/>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highlight>
                  <a:srgbClr val="004A86"/>
                </a:highlight>
                <a:uLnTx/>
                <a:uFillTx/>
                <a:latin typeface="Arial" panose="020B0604020202020204"/>
                <a:ea typeface="+mn-ea"/>
                <a:cs typeface="Arial" panose="020B0604020202020204" pitchFamily="34" charset="0"/>
              </a:rPr>
              <a:t> RESULTS </a:t>
            </a:r>
            <a:r>
              <a:rPr kumimoji="0" lang="en-US" sz="1800" b="1" i="0" u="none" strike="noStrike" kern="1200" cap="none" spc="0" normalizeH="0" baseline="0" noProof="0" dirty="0">
                <a:ln>
                  <a:noFill/>
                </a:ln>
                <a:solidFill>
                  <a:srgbClr val="FFFFFF"/>
                </a:solidFill>
                <a:effectLst/>
                <a:highlight>
                  <a:srgbClr val="FEFCFC"/>
                </a:highlight>
                <a:uLnTx/>
                <a:uFillTx/>
                <a:latin typeface="Arial" panose="020B0604020202020204"/>
                <a:ea typeface="+mn-ea"/>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1,698 patients included</a:t>
            </a:r>
          </a:p>
          <a:p>
            <a:pPr marL="742950" marR="0" lvl="1" indent="-28575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Most were TN without cirrhosis (84%) and thus treated for 8 weeks </a:t>
            </a:r>
          </a:p>
        </p:txBody>
      </p:sp>
      <p:sp>
        <p:nvSpPr>
          <p:cNvPr id="26" name="Content Placeholder 1">
            <a:extLst>
              <a:ext uri="{FF2B5EF4-FFF2-40B4-BE49-F238E27FC236}">
                <a16:creationId xmlns:a16="http://schemas.microsoft.com/office/drawing/2014/main" id="{DC51D4AC-B4CB-49BC-88C5-F6F245956ED6}"/>
              </a:ext>
            </a:extLst>
          </p:cNvPr>
          <p:cNvSpPr txBox="1">
            <a:spLocks/>
          </p:cNvSpPr>
          <p:nvPr/>
        </p:nvSpPr>
        <p:spPr>
          <a:xfrm>
            <a:off x="4443412" y="5320088"/>
            <a:ext cx="7164071" cy="923330"/>
          </a:xfrm>
          <a:prstGeom prst="rect">
            <a:avLst/>
          </a:prstGeom>
          <a:ln>
            <a:noFill/>
          </a:ln>
        </p:spPr>
        <p:txBody>
          <a:bodyPr vert="horz" wrap="square" lIns="91440" tIns="45720" rIns="91440" bIns="45720" rtlCol="0">
            <a:spAutoFit/>
          </a:bodyPr>
          <a:lstStyle>
            <a:lvl1pPr marL="342900" indent="-342900" algn="l" defTabSz="914400" rtl="0" eaLnBrk="1" latinLnBrk="0" hangingPunct="1">
              <a:spcBef>
                <a:spcPct val="20000"/>
              </a:spcBef>
              <a:buClr>
                <a:srgbClr val="004B87"/>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4B87"/>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Reported comorbidities included: on OST (n=439; 26%); psychiatric disease (n=247;15%); alcohol abuse (n=106; 6%); </a:t>
            </a:r>
            <a:b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HIV coinfection (n=107; 6%); active drug use (n=47; 3%) </a:t>
            </a:r>
          </a:p>
        </p:txBody>
      </p:sp>
      <p:cxnSp>
        <p:nvCxnSpPr>
          <p:cNvPr id="28" name="Straight Connector 27">
            <a:extLst>
              <a:ext uri="{FF2B5EF4-FFF2-40B4-BE49-F238E27FC236}">
                <a16:creationId xmlns:a16="http://schemas.microsoft.com/office/drawing/2014/main" id="{4EF373AB-DAA7-4145-AA2D-8F9AA0FA32BB}"/>
              </a:ext>
            </a:extLst>
          </p:cNvPr>
          <p:cNvCxnSpPr>
            <a:cxnSpLocks/>
          </p:cNvCxnSpPr>
          <p:nvPr/>
        </p:nvCxnSpPr>
        <p:spPr>
          <a:xfrm flipH="1">
            <a:off x="604839" y="4941053"/>
            <a:ext cx="10982324" cy="0"/>
          </a:xfrm>
          <a:prstGeom prst="line">
            <a:avLst/>
          </a:prstGeom>
          <a:noFill/>
          <a:ln w="9525" cap="flat" cmpd="sng" algn="ctr">
            <a:solidFill>
              <a:srgbClr val="1D498B">
                <a:shade val="95000"/>
                <a:satMod val="105000"/>
              </a:srgbClr>
            </a:solidFill>
            <a:prstDash val="solid"/>
          </a:ln>
          <a:effectLst/>
        </p:spPr>
      </p:cxnSp>
    </p:spTree>
    <p:extLst>
      <p:ext uri="{BB962C8B-B14F-4D97-AF65-F5344CB8AC3E}">
        <p14:creationId xmlns:p14="http://schemas.microsoft.com/office/powerpoint/2010/main" val="1936205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8693f058-ae25-4086-a3cd-35169a08f853"/>
</p:tagLst>
</file>

<file path=ppt/theme/theme1.xml><?xml version="1.0" encoding="utf-8"?>
<a:theme xmlns:a="http://schemas.openxmlformats.org/drawingml/2006/main" name="4_blank">
  <a:themeElements>
    <a:clrScheme name="ILC 19 Viral Hepatitis">
      <a:dk1>
        <a:sysClr val="windowText" lastClr="000000"/>
      </a:dk1>
      <a:lt1>
        <a:srgbClr val="FFFFFF"/>
      </a:lt1>
      <a:dk2>
        <a:srgbClr val="004B87"/>
      </a:dk2>
      <a:lt2>
        <a:srgbClr val="FFFFFF"/>
      </a:lt2>
      <a:accent1>
        <a:srgbClr val="F8BF3E"/>
      </a:accent1>
      <a:accent2>
        <a:srgbClr val="FBDE9E"/>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3_blank">
  <a:themeElements>
    <a:clrScheme name="ILC 19 Liver tumours">
      <a:dk1>
        <a:sysClr val="windowText" lastClr="000000"/>
      </a:dk1>
      <a:lt1>
        <a:srgbClr val="FFFFFF"/>
      </a:lt1>
      <a:dk2>
        <a:srgbClr val="004B87"/>
      </a:dk2>
      <a:lt2>
        <a:srgbClr val="FFFFFF"/>
      </a:lt2>
      <a:accent1>
        <a:srgbClr val="DC214E"/>
      </a:accent1>
      <a:accent2>
        <a:srgbClr val="ED8FA6"/>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2"/>
          </a:solidFill>
        </a:ln>
      </a:spPr>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defPPr algn="ctr" defTabSz="457200">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blank">
  <a:themeElements>
    <a:clrScheme name="ILC 19 Metabolic">
      <a:dk1>
        <a:sysClr val="windowText" lastClr="000000"/>
      </a:dk1>
      <a:lt1>
        <a:srgbClr val="FFFFFF"/>
      </a:lt1>
      <a:dk2>
        <a:srgbClr val="004B87"/>
      </a:dk2>
      <a:lt2>
        <a:srgbClr val="FFFFFF"/>
      </a:lt2>
      <a:accent1>
        <a:srgbClr val="0B9490"/>
      </a:accent1>
      <a:accent2>
        <a:srgbClr val="84C9C7"/>
      </a:accent2>
      <a:accent3>
        <a:srgbClr val="004B87"/>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a:themeElements>
    <a:clrScheme name="ILC 19 Gen hepatol">
      <a:dk1>
        <a:sysClr val="windowText" lastClr="000000"/>
      </a:dk1>
      <a:lt1>
        <a:srgbClr val="FFFFFF"/>
      </a:lt1>
      <a:dk2>
        <a:srgbClr val="004B87"/>
      </a:dk2>
      <a:lt2>
        <a:srgbClr val="FFFFFF"/>
      </a:lt2>
      <a:accent1>
        <a:srgbClr val="1D498B"/>
      </a:accent1>
      <a:accent2>
        <a:srgbClr val="0DC5E8"/>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blank">
  <a:themeElements>
    <a:clrScheme name="ILC 19 Viral Hepatitis">
      <a:dk1>
        <a:sysClr val="windowText" lastClr="000000"/>
      </a:dk1>
      <a:lt1>
        <a:srgbClr val="FFFFFF"/>
      </a:lt1>
      <a:dk2>
        <a:srgbClr val="004B87"/>
      </a:dk2>
      <a:lt2>
        <a:srgbClr val="FFFFFF"/>
      </a:lt2>
      <a:accent1>
        <a:srgbClr val="F8BF3E"/>
      </a:accent1>
      <a:accent2>
        <a:srgbClr val="FBDE9E"/>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LC 19 Gen hepatol">
    <a:dk1>
      <a:sysClr val="windowText" lastClr="000000"/>
    </a:dk1>
    <a:lt1>
      <a:srgbClr val="FFFFFF"/>
    </a:lt1>
    <a:dk2>
      <a:srgbClr val="004B87"/>
    </a:dk2>
    <a:lt2>
      <a:srgbClr val="FFFFFF"/>
    </a:lt2>
    <a:accent1>
      <a:srgbClr val="1D498B"/>
    </a:accent1>
    <a:accent2>
      <a:srgbClr val="0DC5E8"/>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LC 19 Gen hepatol">
    <a:dk1>
      <a:sysClr val="windowText" lastClr="000000"/>
    </a:dk1>
    <a:lt1>
      <a:srgbClr val="FFFFFF"/>
    </a:lt1>
    <a:dk2>
      <a:srgbClr val="004B87"/>
    </a:dk2>
    <a:lt2>
      <a:srgbClr val="FFFFFF"/>
    </a:lt2>
    <a:accent1>
      <a:srgbClr val="1D498B"/>
    </a:accent1>
    <a:accent2>
      <a:srgbClr val="0DC5E8"/>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LC 19 Gen hepatol">
    <a:dk1>
      <a:sysClr val="windowText" lastClr="000000"/>
    </a:dk1>
    <a:lt1>
      <a:srgbClr val="FFFFFF"/>
    </a:lt1>
    <a:dk2>
      <a:srgbClr val="004B87"/>
    </a:dk2>
    <a:lt2>
      <a:srgbClr val="FFFFFF"/>
    </a:lt2>
    <a:accent1>
      <a:srgbClr val="1D498B"/>
    </a:accent1>
    <a:accent2>
      <a:srgbClr val="0DC5E8"/>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1C146104FD2B43B3AB0F7892A0F721" ma:contentTypeVersion="10" ma:contentTypeDescription="Create a new document." ma:contentTypeScope="" ma:versionID="2d6c107b1119d96e5371ce417dd20e1a">
  <xsd:schema xmlns:xsd="http://www.w3.org/2001/XMLSchema" xmlns:xs="http://www.w3.org/2001/XMLSchema" xmlns:p="http://schemas.microsoft.com/office/2006/metadata/properties" xmlns:ns2="7a3f0d49-cb9d-4d28-b6b4-cb24b886583f" xmlns:ns3="8b4f0aa6-f811-4d6e-9450-92a67e22359a" targetNamespace="http://schemas.microsoft.com/office/2006/metadata/properties" ma:root="true" ma:fieldsID="fe3cae602cf0cbbfe18684b4c4b072ed" ns2:_="" ns3:_="">
    <xsd:import namespace="7a3f0d49-cb9d-4d28-b6b4-cb24b886583f"/>
    <xsd:import namespace="8b4f0aa6-f811-4d6e-9450-92a67e22359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3f0d49-cb9d-4d28-b6b4-cb24b886583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4f0aa6-f811-4d6e-9450-92a67e22359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89176F-A8AE-45EE-BEE8-50C3F078B65E}">
  <ds:schemaRefs>
    <ds:schemaRef ds:uri="http://schemas.microsoft.com/sharepoint/v3/contenttype/forms"/>
  </ds:schemaRefs>
</ds:datastoreItem>
</file>

<file path=customXml/itemProps2.xml><?xml version="1.0" encoding="utf-8"?>
<ds:datastoreItem xmlns:ds="http://schemas.openxmlformats.org/officeDocument/2006/customXml" ds:itemID="{DC655285-0295-4DC9-BB3C-AA4FB57D4246}">
  <ds:schemaRef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8b4f0aa6-f811-4d6e-9450-92a67e22359a"/>
    <ds:schemaRef ds:uri="7a3f0d49-cb9d-4d28-b6b4-cb24b886583f"/>
    <ds:schemaRef ds:uri="http://www.w3.org/XML/1998/namespace"/>
  </ds:schemaRefs>
</ds:datastoreItem>
</file>

<file path=customXml/itemProps3.xml><?xml version="1.0" encoding="utf-8"?>
<ds:datastoreItem xmlns:ds="http://schemas.openxmlformats.org/officeDocument/2006/customXml" ds:itemID="{8CC213EB-C68F-4542-9CF7-BAF16BD2F9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3f0d49-cb9d-4d28-b6b4-cb24b886583f"/>
    <ds:schemaRef ds:uri="8b4f0aa6-f811-4d6e-9450-92a67e2235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5866</TotalTime>
  <Words>13035</Words>
  <Application>Microsoft Office PowerPoint</Application>
  <PresentationFormat>Widescreen</PresentationFormat>
  <Paragraphs>1549</Paragraphs>
  <Slides>48</Slides>
  <Notes>48</Notes>
  <HiddenSlides>0</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2</vt:i4>
      </vt:variant>
      <vt:variant>
        <vt:lpstr>Slide Titles</vt:lpstr>
      </vt:variant>
      <vt:variant>
        <vt:i4>48</vt:i4>
      </vt:variant>
    </vt:vector>
  </HeadingPairs>
  <TitlesOfParts>
    <vt:vector size="59" baseType="lpstr">
      <vt:lpstr>Arial</vt:lpstr>
      <vt:lpstr>Gill Sans MT</vt:lpstr>
      <vt:lpstr>Symbol</vt:lpstr>
      <vt:lpstr>Times New Roman</vt:lpstr>
      <vt:lpstr>4_blank</vt:lpstr>
      <vt:lpstr>3_blank</vt:lpstr>
      <vt:lpstr>2_blank</vt:lpstr>
      <vt:lpstr>1_blank</vt:lpstr>
      <vt:lpstr>5_blank</vt:lpstr>
      <vt:lpstr>Prism 6</vt:lpstr>
      <vt:lpstr>Prism 7</vt:lpstr>
      <vt:lpstr>Best of ILC 2019</vt:lpstr>
      <vt:lpstr>About these slides</vt:lpstr>
      <vt:lpstr>Contents</vt:lpstr>
      <vt:lpstr>Contents</vt:lpstr>
      <vt:lpstr>Contents</vt:lpstr>
      <vt:lpstr>1. Viral hepatitis C: Therapy and resistance</vt:lpstr>
      <vt:lpstr>Global real-world evidence of sofosbuvir/velpatasvir as a simple, effective regimen for the treatment of chronic hepatitis C patients</vt:lpstr>
      <vt:lpstr>Global real-world evidence of sofosbuvir/velpatasvir as a simple,  effective regimen for the treatment of chronic hepatitis C patients</vt:lpstr>
      <vt:lpstr>Glecaprevir/pibrentasvir: Real-world safety, effectiveness, and  patient-reported outcomes in the German Hepatitis C-Registry</vt:lpstr>
      <vt:lpstr>Glecaprevir/pibrentasvir: Real-world safety, effectiveness, and  patient-reported outcomes in the German Hepatitis C-Registry</vt:lpstr>
      <vt:lpstr>DAA effectiveness in England: high response rates in GT 3 HCV infection regardless of degree of fibrosis, but RBV improves response in cirrhosis</vt:lpstr>
      <vt:lpstr>DAA effectiveness in England: high response rates in GT3 HCV infection regardless of degree of fibrosis, but RBV improves response in cirrhosis</vt:lpstr>
      <vt:lpstr>The hepatitis C cascade of care and treatment outcomes among people who inject drugs in a Norwegian low-threshold setting: A real-life experience</vt:lpstr>
      <vt:lpstr>The hepatitis C cascade of care and treatment outcomes among people who inject drugs in a Norwegian low-threshold setting: A real-life experience</vt:lpstr>
      <vt:lpstr>NS5A resistance profile of GT 1b virological failures that impacts outcome  of re-treatment with GLE/PIB: A nationwide real-world study</vt:lpstr>
      <vt:lpstr>NS5A resistance profile of GT 1b virological failures that impacts outcome  of re-treatment with GLE/PIB: A nationwide real-world study</vt:lpstr>
      <vt:lpstr>Unacceptably low SVR rates in African patients with unusual HCV sub-genotypes: Implications for global elimination</vt:lpstr>
      <vt:lpstr>Unacceptably low SVR rates in African patients with unusual HCV sub-genotypes: Implications for global elimination</vt:lpstr>
      <vt:lpstr>2. Viral hepatitis B/D: Therapy</vt:lpstr>
      <vt:lpstr>Myrcludex B with PEG-interferon α 2a: Safety and efficacy in patients with chronic HBV/HDV co-infection in a phase 2 trial (MYR203) </vt:lpstr>
      <vt:lpstr>Myrcludex B with PEG-interferon α 2a: Safety and efficacy in patients with chronic HBV/HDV co-infection in a phase 2 trial (MYR203) </vt:lpstr>
      <vt:lpstr>Tenofovir treatment has lower risk of hepatocellular carcinoma than entecavir in patients with chronic hepatitis B</vt:lpstr>
      <vt:lpstr>Tenofovir treatment has lower risk of hepatocellular carcinoma than entecavir in patients with chronic hepatitis B</vt:lpstr>
      <vt:lpstr>Interim safety and efficacy results of the phase 2a program of ABI-H0731 + Nuc therapy in treatment-naïve and treatment-suppressed patients with CHB</vt:lpstr>
      <vt:lpstr>Interim safety and efficacy results of the phase 2a program of ABI-H0731 + Nuc therapy in treatment-naïve and treatment-suppressed patients with CHB</vt:lpstr>
      <vt:lpstr>HDV co-infection modifies the immunoproteasome profile of HBV infected hepatocytes leading to increased CD8 T-cell recognition</vt:lpstr>
      <vt:lpstr>HDV co-infection modifies the immunoproteasome profile of HBV infected hepatocytes leading to increased CD8 T-cell recognition</vt:lpstr>
      <vt:lpstr>Lenvervimab, a mAb against HBsAg, can induce sustained HBsAg loss in a chronic hepatitis B mouse model</vt:lpstr>
      <vt:lpstr>Lenvervimab, a mAb against HBsAg, can induce sustained HBsAg loss in a chronic hepatitis B mouse model</vt:lpstr>
      <vt:lpstr>Short-term RNA interference therapy in chronic hepatitis B using  JNJ-3989 brings majority of patients to HBsAg &lt;100 IU/ml threshold</vt:lpstr>
      <vt:lpstr>Short-term RNA interference therapy in chronic hepatitis B using  JNJ-3989 brings majority of patients to HBsAg &lt;100 IU/ml threshold</vt:lpstr>
      <vt:lpstr>3. Viral hepatitis A/E: Clinical aspects</vt:lpstr>
      <vt:lpstr>Mortality and morbidity of hepatitis E in Scotland: A multicentre study</vt:lpstr>
      <vt:lpstr>Mortality and morbidity of hepatitis E in Scotland: A multicentre study</vt:lpstr>
      <vt:lpstr>4. Viral hepatitis A/E: Therapy</vt:lpstr>
      <vt:lpstr>Efficacy and safety of sofosbuvir monotherapy in patients with chronic hepatitis E: The HepNet SofE pilot study</vt:lpstr>
      <vt:lpstr>Efficacy and safety of sofosbuvir monotherapy in patients with chronic hepatitis E: The HepNet SofE pilot study</vt:lpstr>
      <vt:lpstr>5. Viral hepatitis A, B, C, D, E: Virology</vt:lpstr>
      <vt:lpstr>A first-in-class orally available HBV cccDNA destabilizer ccc_R08 achieved sustainable HBsAg and cccDNA reduction in the HBV circle mouse model </vt:lpstr>
      <vt:lpstr>A first-in-class orally available HBV cccDNA destabilizer ccc_R08 achieved sustainable HBsAg and cccDNA reduction in the HBV circle mouse model </vt:lpstr>
      <vt:lpstr>HBV entry inhibition after IFN treatment hinders HBV rebound in hepatocytes negative for all HBV markers during IFN treatment</vt:lpstr>
      <vt:lpstr>HBV entry inhibition after IFN treatment hinders HBV rebound in hepatocytes negative for all HBV markers during IFN treatment</vt:lpstr>
      <vt:lpstr>6. Viral hepatitis A, B, C, D, E: Immunology</vt:lpstr>
      <vt:lpstr>Impact of antigen recognition on memory-like HCV-specific CD8+ T cells</vt:lpstr>
      <vt:lpstr>Impact of antigen recognition on memory-like HCV-specific CD8+ T cells</vt:lpstr>
      <vt:lpstr>7. Public Health</vt:lpstr>
      <vt:lpstr>Uptake of testing, linkage to care, and treatment for hepatitis C infection among people who inject drugs in Australia: The ETHOS Engage study</vt:lpstr>
      <vt:lpstr>Uptake of testing, linkage to care, and treatment for hepatitis C infection among people who inject drugs in Australia: The ETHOS Engage study</vt:lpstr>
    </vt:vector>
  </TitlesOfParts>
  <Company>Elements Communications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Jenkins</dc:creator>
  <cp:lastModifiedBy>Jamil Bacha</cp:lastModifiedBy>
  <cp:revision>430</cp:revision>
  <cp:lastPrinted>2019-03-28T17:41:27Z</cp:lastPrinted>
  <dcterms:created xsi:type="dcterms:W3CDTF">2016-10-10T16:35:57Z</dcterms:created>
  <dcterms:modified xsi:type="dcterms:W3CDTF">2019-04-13T15:22:17Z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0x010100B21C146104FD2B43B3AB0F7892A0F721</vt:lpwstr>
  </property>
</Properties>
</file>