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699" r:id="rId9"/>
  </p:sldMasterIdLst>
  <p:notesMasterIdLst>
    <p:notesMasterId r:id="rId39"/>
  </p:notesMasterIdLst>
  <p:sldIdLst>
    <p:sldId id="302" r:id="rId10"/>
    <p:sldId id="380" r:id="rId11"/>
    <p:sldId id="379" r:id="rId12"/>
    <p:sldId id="394" r:id="rId13"/>
    <p:sldId id="404" r:id="rId14"/>
    <p:sldId id="405" r:id="rId15"/>
    <p:sldId id="257" r:id="rId16"/>
    <p:sldId id="258" r:id="rId17"/>
    <p:sldId id="261" r:id="rId18"/>
    <p:sldId id="260" r:id="rId19"/>
    <p:sldId id="259" r:id="rId20"/>
    <p:sldId id="381" r:id="rId21"/>
    <p:sldId id="382" r:id="rId22"/>
    <p:sldId id="383" r:id="rId23"/>
    <p:sldId id="384" r:id="rId24"/>
    <p:sldId id="385" r:id="rId25"/>
    <p:sldId id="386" r:id="rId26"/>
    <p:sldId id="387" r:id="rId27"/>
    <p:sldId id="388" r:id="rId28"/>
    <p:sldId id="389" r:id="rId29"/>
    <p:sldId id="395" r:id="rId30"/>
    <p:sldId id="400" r:id="rId31"/>
    <p:sldId id="401" r:id="rId32"/>
    <p:sldId id="398" r:id="rId33"/>
    <p:sldId id="399" r:id="rId34"/>
    <p:sldId id="390" r:id="rId35"/>
    <p:sldId id="391" r:id="rId36"/>
    <p:sldId id="396" r:id="rId37"/>
    <p:sldId id="397"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1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1"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User" initials="L" lastIdx="1" clrIdx="8"/>
  <p:cmAuthor id="3" name="Simon Lott" initials="SL" lastIdx="23"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D9D4D6"/>
    <a:srgbClr val="004A86"/>
    <a:srgbClr val="FEFCFC"/>
    <a:srgbClr val="EB5F17"/>
    <a:srgbClr val="0A9390"/>
    <a:srgbClr val="DC204E"/>
    <a:srgbClr val="F8BE3D"/>
    <a:srgbClr val="D8E9B1"/>
    <a:srgbClr val="9D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76090" autoAdjust="0"/>
  </p:normalViewPr>
  <p:slideViewPr>
    <p:cSldViewPr snapToGrid="0">
      <p:cViewPr varScale="1">
        <p:scale>
          <a:sx n="84" d="100"/>
          <a:sy n="84" d="100"/>
        </p:scale>
        <p:origin x="1248" y="78"/>
      </p:cViewPr>
      <p:guideLst>
        <p:guide orient="horz" pos="843"/>
        <p:guide pos="267"/>
        <p:guide pos="7412"/>
        <p:guide pos="381"/>
        <p:guide pos="7219"/>
        <p:guide orient="horz" pos="3987"/>
        <p:guide orient="horz" pos="957"/>
        <p:guide orient="horz" pos="12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498"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13/04/2019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336246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defRPr/>
            </a:pPr>
            <a:r>
              <a:rPr lang="en-GB" sz="800" i="1" dirty="0"/>
              <a:t>Abbreviations: AE, adverse event; AVB, acute variceal bleeding; ET, </a:t>
            </a:r>
            <a:r>
              <a:rPr lang="en-US" sz="800" i="1" dirty="0"/>
              <a:t>endoscopic therapy; </a:t>
            </a:r>
            <a:r>
              <a:rPr lang="en-GB" sz="800" i="1" dirty="0"/>
              <a:t>TIPS, </a:t>
            </a:r>
            <a:r>
              <a:rPr lang="en-GB" sz="800" i="1" dirty="0" err="1"/>
              <a:t>transjugular</a:t>
            </a:r>
            <a:r>
              <a:rPr lang="en-GB" sz="800" i="1" dirty="0"/>
              <a:t> intrahepatic portosystemic shunt</a:t>
            </a:r>
            <a:r>
              <a:rPr lang="en-US" sz="800" i="1" dirty="0"/>
              <a:t>; </a:t>
            </a:r>
            <a:r>
              <a:rPr lang="en-GB" sz="800" i="1" dirty="0"/>
              <a:t>RRR, relative risk reduction</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Early TIPS with covered stent versus standard treatment for acute variceal bleeding among patients with advanced cirrhosis: A </a:t>
            </a:r>
            <a:r>
              <a:rPr lang="en-US" sz="800" b="1" kern="1200" dirty="0" err="1">
                <a:solidFill>
                  <a:schemeClr val="tx1"/>
                </a:solidFill>
                <a:effectLst/>
                <a:latin typeface="Arial" panose="020B0604020202020204" pitchFamily="34" charset="0"/>
                <a:ea typeface="+mn-ea"/>
                <a:cs typeface="Arial" panose="020B0604020202020204" pitchFamily="34" charset="0"/>
              </a:rPr>
              <a:t>randomised</a:t>
            </a:r>
            <a:r>
              <a:rPr lang="en-US" sz="800" b="1" kern="1200" dirty="0">
                <a:solidFill>
                  <a:schemeClr val="tx1"/>
                </a:solidFill>
                <a:effectLst/>
                <a:latin typeface="Arial" panose="020B0604020202020204" pitchFamily="34" charset="0"/>
                <a:ea typeface="+mn-ea"/>
                <a:cs typeface="Arial" panose="020B0604020202020204" pitchFamily="34" charset="0"/>
              </a:rPr>
              <a:t> 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Yong Lv</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Zhiping</a:t>
            </a:r>
            <a:r>
              <a:rPr lang="en-US" sz="800" kern="1200" dirty="0">
                <a:solidFill>
                  <a:schemeClr val="tx1"/>
                </a:solidFill>
                <a:effectLst/>
                <a:latin typeface="Arial" panose="020B0604020202020204" pitchFamily="34" charset="0"/>
                <a:ea typeface="+mn-ea"/>
                <a:cs typeface="Arial" panose="020B0604020202020204" pitchFamily="34" charset="0"/>
              </a:rPr>
              <a:t> Yang</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Chuangye</a:t>
            </a:r>
            <a:r>
              <a:rPr lang="en-US" sz="800" kern="1200" dirty="0">
                <a:solidFill>
                  <a:schemeClr val="tx1"/>
                </a:solidFill>
                <a:effectLst/>
                <a:latin typeface="Arial" panose="020B0604020202020204" pitchFamily="34" charset="0"/>
                <a:ea typeface="+mn-ea"/>
                <a:cs typeface="Arial" panose="020B0604020202020204" pitchFamily="34" charset="0"/>
              </a:rPr>
              <a:t> He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Kai Li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Zhengyu</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Jing Niu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Wengang</a:t>
            </a:r>
            <a:r>
              <a:rPr lang="en-US" sz="800" kern="1200" dirty="0">
                <a:solidFill>
                  <a:schemeClr val="tx1"/>
                </a:solidFill>
                <a:effectLst/>
                <a:latin typeface="Arial" panose="020B0604020202020204" pitchFamily="34" charset="0"/>
                <a:ea typeface="+mn-ea"/>
                <a:cs typeface="Arial" panose="020B0604020202020204" pitchFamily="34" charset="0"/>
              </a:rPr>
              <a:t> Guo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Wei Bai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Hongbo</a:t>
            </a:r>
            <a:r>
              <a:rPr lang="en-US" sz="800" kern="1200" dirty="0">
                <a:solidFill>
                  <a:schemeClr val="tx1"/>
                </a:solidFill>
                <a:effectLst/>
                <a:latin typeface="Arial" panose="020B0604020202020204" pitchFamily="34" charset="0"/>
                <a:ea typeface="+mn-ea"/>
                <a:cs typeface="Arial" panose="020B0604020202020204" pitchFamily="34" charset="0"/>
              </a:rPr>
              <a:t> Zhang</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Huahong</a:t>
            </a:r>
            <a:r>
              <a:rPr lang="en-US" sz="800" kern="1200" dirty="0">
                <a:solidFill>
                  <a:schemeClr val="tx1"/>
                </a:solidFill>
                <a:effectLst/>
                <a:latin typeface="Arial" panose="020B0604020202020204" pitchFamily="34" charset="0"/>
                <a:ea typeface="+mn-ea"/>
                <a:cs typeface="Arial" panose="020B0604020202020204" pitchFamily="34" charset="0"/>
              </a:rPr>
              <a:t> Xie</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Liping</a:t>
            </a:r>
            <a:r>
              <a:rPr lang="en-US" sz="800" kern="1200" dirty="0">
                <a:solidFill>
                  <a:schemeClr val="tx1"/>
                </a:solidFill>
                <a:effectLst/>
                <a:latin typeface="Arial" panose="020B0604020202020204" pitchFamily="34" charset="0"/>
                <a:ea typeface="+mn-ea"/>
                <a:cs typeface="Arial" panose="020B0604020202020204" pitchFamily="34" charset="0"/>
              </a:rPr>
              <a:t> Yao</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Jianhong</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Hui Chen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Qiuhe</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Tainlei</a:t>
            </a:r>
            <a:r>
              <a:rPr lang="en-US" sz="800" kern="1200" dirty="0">
                <a:solidFill>
                  <a:schemeClr val="tx1"/>
                </a:solidFill>
                <a:effectLst/>
                <a:latin typeface="Arial" panose="020B0604020202020204" pitchFamily="34" charset="0"/>
                <a:ea typeface="+mn-ea"/>
                <a:cs typeface="Arial" panose="020B0604020202020204" pitchFamily="34" charset="0"/>
              </a:rPr>
              <a:t> Yu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Xulong</a:t>
            </a:r>
            <a:r>
              <a:rPr lang="en-US" sz="800" kern="1200" dirty="0">
                <a:solidFill>
                  <a:schemeClr val="tx1"/>
                </a:solidFill>
                <a:effectLst/>
                <a:latin typeface="Arial" panose="020B0604020202020204" pitchFamily="34" charset="0"/>
                <a:ea typeface="+mn-ea"/>
                <a:cs typeface="Arial" panose="020B0604020202020204" pitchFamily="34" charset="0"/>
              </a:rPr>
              <a:t> Yuan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Enxin</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Dongdong</a:t>
            </a:r>
            <a:r>
              <a:rPr lang="en-US" sz="800" kern="1200" dirty="0">
                <a:solidFill>
                  <a:schemeClr val="tx1"/>
                </a:solidFill>
                <a:effectLst/>
                <a:latin typeface="Arial" panose="020B0604020202020204" pitchFamily="34" charset="0"/>
                <a:ea typeface="+mn-ea"/>
                <a:cs typeface="Arial" panose="020B0604020202020204" pitchFamily="34" charset="0"/>
              </a:rPr>
              <a:t> Xia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Bohan</a:t>
            </a:r>
            <a:r>
              <a:rPr lang="en-US" sz="800" kern="1200" dirty="0">
                <a:solidFill>
                  <a:schemeClr val="tx1"/>
                </a:solidFill>
                <a:effectLst/>
                <a:latin typeface="Arial" panose="020B0604020202020204" pitchFamily="34" charset="0"/>
                <a:ea typeface="+mn-ea"/>
                <a:cs typeface="Arial" panose="020B0604020202020204" pitchFamily="34" charset="0"/>
              </a:rPr>
              <a:t> Luo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Xiaomei</a:t>
            </a:r>
            <a:r>
              <a:rPr lang="en-US" sz="800" kern="1200" dirty="0">
                <a:solidFill>
                  <a:schemeClr val="tx1"/>
                </a:solidFill>
                <a:effectLst/>
                <a:latin typeface="Arial" panose="020B0604020202020204" pitchFamily="34" charset="0"/>
                <a:ea typeface="+mn-ea"/>
                <a:cs typeface="Arial" panose="020B0604020202020204" pitchFamily="34" charset="0"/>
              </a:rPr>
              <a:t> Li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Na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Ying Zhu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Hongwei Cai</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Jielai</a:t>
            </a:r>
            <a:r>
              <a:rPr lang="en-US" sz="800" kern="1200" dirty="0">
                <a:solidFill>
                  <a:schemeClr val="tx1"/>
                </a:solidFill>
                <a:effectLst/>
                <a:latin typeface="Arial" panose="020B0604020202020204" pitchFamily="34" charset="0"/>
                <a:ea typeface="+mn-ea"/>
                <a:cs typeface="Arial" panose="020B0604020202020204" pitchFamily="34" charset="0"/>
              </a:rPr>
              <a:t> Xia</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Zhanxin</a:t>
            </a:r>
            <a:r>
              <a:rPr lang="en-US" sz="800" kern="1200" dirty="0">
                <a:solidFill>
                  <a:schemeClr val="tx1"/>
                </a:solidFill>
                <a:effectLst/>
                <a:latin typeface="Arial" panose="020B0604020202020204" pitchFamily="34" charset="0"/>
                <a:ea typeface="+mn-ea"/>
                <a:cs typeface="Arial" panose="020B0604020202020204" pitchFamily="34" charset="0"/>
              </a:rPr>
              <a:t> Yin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Kaichun</a:t>
            </a:r>
            <a:r>
              <a:rPr lang="en-US" sz="800" kern="1200" dirty="0">
                <a:solidFill>
                  <a:schemeClr val="tx1"/>
                </a:solidFill>
                <a:effectLst/>
                <a:latin typeface="Arial" panose="020B0604020202020204" pitchFamily="34" charset="0"/>
                <a:ea typeface="+mn-ea"/>
                <a:cs typeface="Arial" panose="020B0604020202020204" pitchFamily="34" charset="0"/>
              </a:rPr>
              <a:t> Wu</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Daiming</a:t>
            </a:r>
            <a:r>
              <a:rPr lang="en-US" sz="800" kern="1200" dirty="0">
                <a:solidFill>
                  <a:schemeClr val="tx1"/>
                </a:solidFill>
                <a:effectLst/>
                <a:latin typeface="Arial" panose="020B0604020202020204" pitchFamily="34" charset="0"/>
                <a:ea typeface="+mn-ea"/>
                <a:cs typeface="Arial" panose="020B0604020202020204" pitchFamily="34" charset="0"/>
              </a:rPr>
              <a:t> Fan</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u="sng" kern="1200" dirty="0" err="1">
                <a:solidFill>
                  <a:schemeClr val="tx1"/>
                </a:solidFill>
                <a:effectLst/>
                <a:latin typeface="Arial" panose="020B0604020202020204" pitchFamily="34" charset="0"/>
                <a:ea typeface="+mn-ea"/>
                <a:cs typeface="Arial" panose="020B0604020202020204" pitchFamily="34" charset="0"/>
              </a:rPr>
              <a:t>Guohong</a:t>
            </a:r>
            <a:r>
              <a:rPr lang="en-US" sz="800" u="sng" kern="1200" dirty="0">
                <a:solidFill>
                  <a:schemeClr val="tx1"/>
                </a:solidFill>
                <a:effectLst/>
                <a:latin typeface="Arial" panose="020B0604020202020204" pitchFamily="34" charset="0"/>
                <a:ea typeface="+mn-ea"/>
                <a:cs typeface="Arial" panose="020B0604020202020204" pitchFamily="34" charset="0"/>
              </a:rPr>
              <a:t>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Liver Diseases and Digestive Interventional Radiology,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State Key Laboratory of Cancer Biology,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Digestive Endoscopy,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Ultrasound,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Fourth Military Medical University, Department of Medical Statistics, Xi’an, China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Early placement of </a:t>
            </a:r>
            <a:r>
              <a:rPr lang="en-US" sz="800" kern="1200" dirty="0" err="1">
                <a:solidFill>
                  <a:schemeClr val="tx1"/>
                </a:solidFill>
                <a:effectLst/>
                <a:latin typeface="Arial" panose="020B0604020202020204" pitchFamily="34" charset="0"/>
                <a:ea typeface="+mn-ea"/>
                <a:cs typeface="Arial" panose="020B0604020202020204" pitchFamily="34" charset="0"/>
              </a:rPr>
              <a:t>transjugular</a:t>
            </a:r>
            <a:r>
              <a:rPr lang="en-US" sz="800" kern="1200" dirty="0">
                <a:solidFill>
                  <a:schemeClr val="tx1"/>
                </a:solidFill>
                <a:effectLst/>
                <a:latin typeface="Arial" panose="020B0604020202020204" pitchFamily="34" charset="0"/>
                <a:ea typeface="+mn-ea"/>
                <a:cs typeface="Arial" panose="020B0604020202020204" pitchFamily="34" charset="0"/>
              </a:rPr>
              <a:t> intrahepatic portosystemic shunt (TIPS) has been shown to improve survival in high-risk patients (Child-Pugh B + active bleeding at endoscopy or Child-Pugh C10-13) with cirrhosis and acute variceal bleeding (AVB). However, whether the same results can be validated and achieved in a broader population remains to be assessed.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Consecutive patients with advanced cirrhosis (Child-Pugh B or C) and  AVB who had been treated with vasoactive drugs plus endoscopic therapy (ET) were randomly assigned in a 2:1 ratio to receive early TIPS treatment (performed within 72hours after initial endoscopy, early TIPS group) or continuation of vasoactive drug therapy  to day 5, followed by propranolol plus long-term endoscopic band ligation for the prevention of rebleeding and a TIPS placement as rescue therapy  when needed (ET+ Drug group), respectively. Primary endpoint was transplantation-free survival. Secondary endpoints included failure to control bleeding or rebleeding, new or worsening ascites, overt hepatic encephalopathy (OHE), other complications of portal hypertension and adverse events. </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From May 2011 to September 2017, a total of </a:t>
            </a:r>
            <a:r>
              <a:rPr lang="en-GB" sz="800" kern="1200" dirty="0">
                <a:solidFill>
                  <a:schemeClr val="tx1"/>
                </a:solidFill>
                <a:effectLst/>
                <a:latin typeface="Arial" panose="020B0604020202020204" pitchFamily="34" charset="0"/>
                <a:ea typeface="+mn-ea"/>
                <a:cs typeface="Arial" panose="020B0604020202020204" pitchFamily="34" charset="0"/>
              </a:rPr>
              <a:t>129 patients were randomly assigned to the early TIPS group (n = 84) or the ET+ Drug group (n = 45). The transplantation-free survival rate was higher in the early TIPS group compared with the ET +Drug group (6 weeks: 99% vs 84%; 1 year: 86% vs 73%; 2 years: 79% vs 64%; p = 0.039, </a:t>
            </a:r>
            <a:r>
              <a:rPr lang="en-GB" sz="800" b="1" kern="1200" dirty="0">
                <a:solidFill>
                  <a:schemeClr val="tx1"/>
                </a:solidFill>
                <a:effectLst/>
                <a:latin typeface="Arial" panose="020B0604020202020204" pitchFamily="34" charset="0"/>
                <a:ea typeface="+mn-ea"/>
                <a:cs typeface="Arial" panose="020B0604020202020204" pitchFamily="34" charset="0"/>
              </a:rPr>
              <a:t>Figure A</a:t>
            </a:r>
            <a:r>
              <a:rPr lang="en-GB" sz="800" kern="1200" dirty="0">
                <a:solidFill>
                  <a:schemeClr val="tx1"/>
                </a:solidFill>
                <a:effectLst/>
                <a:latin typeface="Arial" panose="020B0604020202020204" pitchFamily="34" charset="0"/>
                <a:ea typeface="+mn-ea"/>
                <a:cs typeface="Arial" panose="020B0604020202020204" pitchFamily="34" charset="0"/>
              </a:rPr>
              <a:t>). Similar results were observed in a post-hoc competing risk sensitivity analysis (</a:t>
            </a:r>
            <a:r>
              <a:rPr lang="en-GB" sz="800" b="1" kern="1200" dirty="0">
                <a:solidFill>
                  <a:schemeClr val="tx1"/>
                </a:solidFill>
                <a:effectLst/>
                <a:latin typeface="Arial" panose="020B0604020202020204" pitchFamily="34" charset="0"/>
                <a:ea typeface="+mn-ea"/>
                <a:cs typeface="Arial" panose="020B0604020202020204" pitchFamily="34" charset="0"/>
              </a:rPr>
              <a:t>Figure B</a:t>
            </a:r>
            <a:r>
              <a:rPr lang="en-GB" sz="800" kern="1200" dirty="0">
                <a:solidFill>
                  <a:schemeClr val="tx1"/>
                </a:solidFill>
                <a:effectLst/>
                <a:latin typeface="Arial" panose="020B0604020202020204" pitchFamily="34" charset="0"/>
                <a:ea typeface="+mn-ea"/>
                <a:cs typeface="Arial" panose="020B0604020202020204" pitchFamily="34" charset="0"/>
              </a:rPr>
              <a:t>). After adjusting the severity of liver disease in the Cox regression analysis, early TIPS was associated a 56% relative risk reduction in the mortality or transplantation at 2 years (adjusted HR, 0.44; 95% CI: 0.22 to 0.88). Moreover, the beneficial effect tending to favour the early TIPS was homogeneous across the most of subgroups (</a:t>
            </a:r>
            <a:r>
              <a:rPr lang="en-GB" sz="800" b="1" kern="1200" dirty="0">
                <a:solidFill>
                  <a:schemeClr val="tx1"/>
                </a:solidFill>
                <a:effectLst/>
                <a:latin typeface="Arial" panose="020B0604020202020204" pitchFamily="34" charset="0"/>
                <a:ea typeface="+mn-ea"/>
                <a:cs typeface="Arial" panose="020B0604020202020204" pitchFamily="34" charset="0"/>
              </a:rPr>
              <a:t>Figure C</a:t>
            </a:r>
            <a:r>
              <a:rPr lang="en-GB" sz="800" kern="1200" dirty="0">
                <a:solidFill>
                  <a:schemeClr val="tx1"/>
                </a:solidFill>
                <a:effectLst/>
                <a:latin typeface="Arial" panose="020B0604020202020204" pitchFamily="34" charset="0"/>
                <a:ea typeface="+mn-ea"/>
                <a:cs typeface="Arial" panose="020B0604020202020204" pitchFamily="34" charset="0"/>
              </a:rPr>
              <a:t>). Finally, early TIPS placement was associated with decreased risks of failure to control bleeding or rebleeding as well as new or worsening ascites, without increasing the frequency and severity of overt hepatic encephalopathy and other adverse events.</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Among patients with advanced cirrhosis and AVB, early TIPS is superior to drugs plus endoscopic treatment in improving transplantation-free survival rates, reducing failure to control bleeding and new or worsening ascites without increasing the risk of overt hepatic encephalopathy. Our results </a:t>
            </a:r>
            <a:r>
              <a:rPr lang="en-US" sz="800" kern="1200" dirty="0" err="1">
                <a:solidFill>
                  <a:schemeClr val="tx1"/>
                </a:solidFill>
                <a:effectLst/>
                <a:latin typeface="Arial" panose="020B0604020202020204" pitchFamily="34" charset="0"/>
                <a:ea typeface="+mn-ea"/>
                <a:cs typeface="Arial" panose="020B0604020202020204" pitchFamily="34" charset="0"/>
              </a:rPr>
              <a:t>favour</a:t>
            </a:r>
            <a:r>
              <a:rPr lang="en-US" sz="800" kern="1200" dirty="0">
                <a:solidFill>
                  <a:schemeClr val="tx1"/>
                </a:solidFill>
                <a:effectLst/>
                <a:latin typeface="Arial" panose="020B0604020202020204" pitchFamily="34" charset="0"/>
                <a:ea typeface="+mn-ea"/>
                <a:cs typeface="Arial" panose="020B0604020202020204" pitchFamily="34" charset="0"/>
              </a:rPr>
              <a:t> the early use of TIPS in patients with advanced cirrhosis and AVB. (Trial registration: ClinicalTrials.gov: NCT01370161)</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t>
            </a:r>
            <a:r>
              <a:rPr lang="en-US" sz="800" i="1" dirty="0"/>
              <a:t>ACLF, acute-on-chronic liver failure; </a:t>
            </a:r>
            <a:r>
              <a:rPr lang="en-GB" sz="800" i="1" dirty="0" err="1"/>
              <a:t>aHR</a:t>
            </a:r>
            <a:r>
              <a:rPr lang="en-GB" sz="800" i="1" dirty="0"/>
              <a:t>, adjusted hazard ratio; </a:t>
            </a:r>
            <a:r>
              <a:rPr lang="en-US" sz="800" i="1" dirty="0"/>
              <a:t>MAP, mean arterial blood pressure; m28d, 28-day mortality; NSBB, </a:t>
            </a:r>
            <a:r>
              <a:rPr lang="en-US" sz="800" dirty="0"/>
              <a:t>non-selective β-blockers; </a:t>
            </a:r>
            <a:r>
              <a:rPr lang="en-US" sz="800" i="1" dirty="0"/>
              <a:t>SBP, spontaneous bacterial peritonitis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Systemic arterial blood pressure determines the therapeutic window of non-selective betablockers in patients with decompensated liver cirrhosis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err="1">
                <a:solidFill>
                  <a:schemeClr val="tx1"/>
                </a:solidFill>
                <a:effectLst/>
                <a:latin typeface="Arial" panose="020B0604020202020204" pitchFamily="34" charset="0"/>
                <a:ea typeface="+mn-ea"/>
                <a:cs typeface="Arial" panose="020B0604020202020204" pitchFamily="34" charset="0"/>
              </a:rPr>
              <a:t>Tammo</a:t>
            </a:r>
            <a:r>
              <a:rPr lang="en-US" sz="800" u="sng" kern="1200" dirty="0">
                <a:solidFill>
                  <a:schemeClr val="tx1"/>
                </a:solidFill>
                <a:effectLst/>
                <a:latin typeface="Arial" panose="020B0604020202020204" pitchFamily="34" charset="0"/>
                <a:ea typeface="+mn-ea"/>
                <a:cs typeface="Arial" panose="020B0604020202020204" pitchFamily="34" charset="0"/>
              </a:rPr>
              <a:t> Lambert Tergast</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Markus Cornberg</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P. Manns</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Benjamin Maasoumy</a:t>
            </a:r>
            <a:r>
              <a:rPr lang="en-US" sz="800" kern="1200" baseline="30000" dirty="0">
                <a:solidFill>
                  <a:schemeClr val="tx1"/>
                </a:solidFill>
                <a:effectLst/>
                <a:latin typeface="Arial" panose="020B0604020202020204" pitchFamily="34" charset="0"/>
                <a:ea typeface="+mn-ea"/>
                <a:cs typeface="Arial" panose="020B0604020202020204" pitchFamily="34" charset="0"/>
              </a:rPr>
              <a:t>1 2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Hannover Medical School, Department of Gastroenterology, Hepatology and Endocrinology, Hannover,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German Centre for Infection Research (</a:t>
            </a:r>
            <a:r>
              <a:rPr lang="en-US" sz="800" i="1" kern="1200" dirty="0" err="1">
                <a:solidFill>
                  <a:schemeClr val="tx1"/>
                </a:solidFill>
                <a:effectLst/>
                <a:latin typeface="Arial" panose="020B0604020202020204" pitchFamily="34" charset="0"/>
                <a:ea typeface="+mn-ea"/>
                <a:cs typeface="Arial" panose="020B0604020202020204" pitchFamily="34" charset="0"/>
              </a:rPr>
              <a:t>Deutsches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Zentrum</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für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Infektionsforschung</a:t>
            </a:r>
            <a:r>
              <a:rPr lang="en-US" sz="800" i="1" kern="1200" dirty="0">
                <a:solidFill>
                  <a:schemeClr val="tx1"/>
                </a:solidFill>
                <a:effectLst/>
                <a:latin typeface="Arial" panose="020B0604020202020204" pitchFamily="34" charset="0"/>
                <a:ea typeface="+mn-ea"/>
                <a:cs typeface="Arial" panose="020B0604020202020204" pitchFamily="34" charset="0"/>
              </a:rPr>
              <a:t> DZIF), Partner-site Hannover-Braunschweig, Hannover,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Centre for </a:t>
            </a:r>
            <a:r>
              <a:rPr lang="en-US" sz="800" i="1" kern="1200" dirty="0" err="1">
                <a:solidFill>
                  <a:schemeClr val="tx1"/>
                </a:solidFill>
                <a:effectLst/>
                <a:latin typeface="Arial" panose="020B0604020202020204" pitchFamily="34" charset="0"/>
                <a:ea typeface="+mn-ea"/>
                <a:cs typeface="Arial" panose="020B0604020202020204" pitchFamily="34" charset="0"/>
              </a:rPr>
              <a:t>Individualised</a:t>
            </a:r>
            <a:r>
              <a:rPr lang="en-US" sz="800" i="1" kern="1200" dirty="0">
                <a:solidFill>
                  <a:schemeClr val="tx1"/>
                </a:solidFill>
                <a:effectLst/>
                <a:latin typeface="Arial" panose="020B0604020202020204" pitchFamily="34" charset="0"/>
                <a:ea typeface="+mn-ea"/>
                <a:cs typeface="Arial" panose="020B0604020202020204" pitchFamily="34" charset="0"/>
              </a:rPr>
              <a:t> Infection Medicine (CIIM), CRC Hannover, Hannover, Germany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Non-selective β-blockers (NSBB) remain the cornerstone of primary and secondary prophylaxis of variceal bleeding. However, the safety of NSBB has been questioned in patients with advanced liver cirrhosis and ascites. It has been suggested that there is a limited therapeutic window. Yet, the specific limits of this window still need to be better defined. This study aimed to evaluate different potential limits of the therapeutic window of NSBB treatment in patients with liver cirrhosis and ascites.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The impact of NSBB on 28day(d)-mortality was analyzed in a cohort of 624 consecutive patients with decompensated liver cirrhosis and ascites. Four potential limits of the therapeutic window were investigated: development of a spontaneous bacterial peritonitis (SBP), acute-on-chronic liver failure (ACLF), mean arterial blood pressure (MAP) ≤82 mmHg and &lt;65 mmHg. To adjust for potential confounding factors a multivariate Cox regression, including MELD, platelet count, presence of esophageal varices and leukocyte count, was performed.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NSBB treatment was independently associated with a lower 28d-mortality in the overall cohort as well as in the subgroup of patients with ACLF (adjusted HR: 0.621; p=0.035 and adjusted HR: 0.578; p=0.031, respectively). Of note, even in the group of patients with SBP a numerical lower mortality was documented among NSBB users (adjusted HR: 0.594, p=0.073). In contrast, survival benefits were markedly extenuated in those with a MAP ≤82 mmHg and completely lost in those with MAP &lt;65 mmHg (p=0.536). However, NSBB was still not associated with an increased mortality in these patients. Similar results were documented in ACLF and SBP patients with a MAP &lt;65 mmHg. In SBP patients with MAP &lt;65 mmHg NSBB treatment was associated with renal impairment as indicated by an increase in serum creatinine (p=0.027) as well as a numerically higher risk of grade 3 acute on kidney injury (HR: 2.266, p=0.078). In patients with a MAP ≥65 mmHg NSBB treatment was independently associated with a lower 28d-mortality regardless of the presence of SBP or ACLF (overall cohort: adjusted HR: 0.582; p=0.029, SBP cohort: adjusted HR: 0.435; p=0.028 and ACLF cohort: adjusted HR: 0.480; p=0.034, respectively).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Neither ascites, ACLF nor SBP per se seem to limit the safe usage of NSBB in patients with cirrhosis. In contrast, a low MAP might be a more valid indicator to determine the therapeutic window of NSBB treatment.</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t>
            </a:r>
            <a:r>
              <a:rPr lang="en-US" sz="800" i="1" dirty="0"/>
              <a:t>ACLF, acute-on-chronic liver failure; </a:t>
            </a:r>
            <a:r>
              <a:rPr lang="en-GB" sz="800" i="1" dirty="0" err="1"/>
              <a:t>aHR</a:t>
            </a:r>
            <a:r>
              <a:rPr lang="en-GB" sz="800" i="1" dirty="0"/>
              <a:t>, adjusted hazard ratio; HR, hazard ratio; </a:t>
            </a:r>
            <a:r>
              <a:rPr lang="en-US" sz="800" i="1" dirty="0"/>
              <a:t>MAP, mean arterial blood pressure; m28d, 28-day mortality; NSBB, </a:t>
            </a:r>
            <a:r>
              <a:rPr lang="en-US" sz="800" dirty="0"/>
              <a:t>non-selective β-blockers; </a:t>
            </a:r>
            <a:r>
              <a:rPr lang="en-US" sz="800" i="1" dirty="0"/>
              <a:t>SBP, spontaneous bacterial peritonitis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Systemic arterial blood pressure determines the therapeutic window of non-selective betablockers in patients with decompensated liver cirrhosis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err="1">
                <a:solidFill>
                  <a:schemeClr val="tx1"/>
                </a:solidFill>
                <a:effectLst/>
                <a:latin typeface="Arial" panose="020B0604020202020204" pitchFamily="34" charset="0"/>
                <a:ea typeface="+mn-ea"/>
                <a:cs typeface="Arial" panose="020B0604020202020204" pitchFamily="34" charset="0"/>
              </a:rPr>
              <a:t>Tammo</a:t>
            </a:r>
            <a:r>
              <a:rPr lang="en-US" sz="800" u="sng" kern="1200" dirty="0">
                <a:solidFill>
                  <a:schemeClr val="tx1"/>
                </a:solidFill>
                <a:effectLst/>
                <a:latin typeface="Arial" panose="020B0604020202020204" pitchFamily="34" charset="0"/>
                <a:ea typeface="+mn-ea"/>
                <a:cs typeface="Arial" panose="020B0604020202020204" pitchFamily="34" charset="0"/>
              </a:rPr>
              <a:t> Lambert Tergast</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Markus Cornberg</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P. Manns</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Benjamin Maasoumy</a:t>
            </a:r>
            <a:r>
              <a:rPr lang="en-US" sz="800" kern="1200" baseline="30000" dirty="0">
                <a:solidFill>
                  <a:schemeClr val="tx1"/>
                </a:solidFill>
                <a:effectLst/>
                <a:latin typeface="Arial" panose="020B0604020202020204" pitchFamily="34" charset="0"/>
                <a:ea typeface="+mn-ea"/>
                <a:cs typeface="Arial" panose="020B0604020202020204" pitchFamily="34" charset="0"/>
              </a:rPr>
              <a:t>1 2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Hannover Medical School, Department of Gastroenterology, Hepatology and Endocrinology, Hannover,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German Centre for Infection Research (</a:t>
            </a:r>
            <a:r>
              <a:rPr lang="en-US" sz="800" i="1" kern="1200" dirty="0" err="1">
                <a:solidFill>
                  <a:schemeClr val="tx1"/>
                </a:solidFill>
                <a:effectLst/>
                <a:latin typeface="Arial" panose="020B0604020202020204" pitchFamily="34" charset="0"/>
                <a:ea typeface="+mn-ea"/>
                <a:cs typeface="Arial" panose="020B0604020202020204" pitchFamily="34" charset="0"/>
              </a:rPr>
              <a:t>Deutsches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Zentrum</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für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Infektionsforschung</a:t>
            </a:r>
            <a:r>
              <a:rPr lang="en-US" sz="800" i="1" kern="1200" dirty="0">
                <a:solidFill>
                  <a:schemeClr val="tx1"/>
                </a:solidFill>
                <a:effectLst/>
                <a:latin typeface="Arial" panose="020B0604020202020204" pitchFamily="34" charset="0"/>
                <a:ea typeface="+mn-ea"/>
                <a:cs typeface="Arial" panose="020B0604020202020204" pitchFamily="34" charset="0"/>
              </a:rPr>
              <a:t> DZIF), Partner-site Hannover-Braunschweig, Hannover,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Centre for </a:t>
            </a:r>
            <a:r>
              <a:rPr lang="en-US" sz="800" i="1" kern="1200" dirty="0" err="1">
                <a:solidFill>
                  <a:schemeClr val="tx1"/>
                </a:solidFill>
                <a:effectLst/>
                <a:latin typeface="Arial" panose="020B0604020202020204" pitchFamily="34" charset="0"/>
                <a:ea typeface="+mn-ea"/>
                <a:cs typeface="Arial" panose="020B0604020202020204" pitchFamily="34" charset="0"/>
              </a:rPr>
              <a:t>Individualised</a:t>
            </a:r>
            <a:r>
              <a:rPr lang="en-US" sz="800" i="1" kern="1200" dirty="0">
                <a:solidFill>
                  <a:schemeClr val="tx1"/>
                </a:solidFill>
                <a:effectLst/>
                <a:latin typeface="Arial" panose="020B0604020202020204" pitchFamily="34" charset="0"/>
                <a:ea typeface="+mn-ea"/>
                <a:cs typeface="Arial" panose="020B0604020202020204" pitchFamily="34" charset="0"/>
              </a:rPr>
              <a:t> Infection Medicine (CIIM), CRC Hannover, Hannover, Germany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Non-selective β-blockers (NSBB) remain the cornerstone of primary and secondary prophylaxis of variceal bleeding. However, the safety of NSBB has been questioned in patients with advanced liver cirrhosis and ascites. It has been suggested that there is a limited therapeutic window. Yet, the specific limits of this window still need to be better defined. This study aimed to evaluate different potential limits of the therapeutic window of NSBB treatment in patients with liver cirrhosis and ascites.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The impact of NSBB on 28day(d)-mortality was analyzed in a cohort of 624 consecutive patients with decompensated liver cirrhosis and ascites. Four potential limits of the therapeutic window were investigated: development of a spontaneous bacterial peritonitis (SBP), acute-on-chronic liver failure (ACLF), mean arterial blood pressure (MAP) ≤82 mmHg and &lt;65 mmHg. To adjust for potential confounding factors a multivariate Cox regression, including MELD, platelet count, presence of esophageal varices and leukocyte count, was performed.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NSBB treatment was independently associated with a lower 28d-mortality in the overall cohort as well as in the subgroup of patients with ACLF (adjusted HR: 0.621; p=0.035 and adjusted HR: 0.578; p=0.031, respectively). Of note, even in the group of patients with SBP a numerical lower mortality was documented among NSBB users (adjusted HR: 0.594, p=0.073). In contrast, survival benefits were markedly extenuated in those with a MAP ≤82 mmHg and completely lost in those with MAP &lt;65 mmHg (p=0.536). However, NSBB was still not associated with an increased mortality in these patients. Similar results were documented in ACLF and SBP patients with a MAP &lt;65 mmHg. In SBP patients with MAP &lt;65 mmHg NSBB treatment was associated with renal impairment as indicated by an increase in serum creatinine (p=0.027) as well as a numerically higher risk of grade 3 acute on kidney injury (HR: 2.266, p=0.078). In patients with a MAP ≥65 mmHg NSBB treatment was independently associated with a lower 28d-mortality regardless of the presence of SBP or ACLF (overall cohort: adjusted HR: 0.582; p=0.029, SBP cohort: adjusted HR: 0.435; p=0.028 and ACLF cohort: adjusted HR: 0.480; p=0.034, respectively).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Neither ascites, ACLF nor SBP per se seem to limit the safe usage of NSBB in patients with cirrhosis. In contrast, a low MAP might be a more valid indicator to determine the therapeutic window of NSBB treatment.</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BL, baseline; HA, human albumin; OT, on-treatment; ITT, intention-to-treat; KM, Kaplan–Meier; SA, serum albumin; SMT, standard medical treatment</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Serum albumin concentration as guide for long-term albumin treatment in patients with cirrhosis and uncomplicated ascites: Lessons from the ANSWER study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Paolo Caraceni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Oliviero</a:t>
            </a:r>
            <a:r>
              <a:rPr lang="en-US" sz="800" kern="1200" dirty="0">
                <a:solidFill>
                  <a:schemeClr val="tx1"/>
                </a:solidFill>
                <a:effectLst/>
                <a:latin typeface="Arial" panose="020B0604020202020204" pitchFamily="34" charset="0"/>
                <a:ea typeface="+mn-ea"/>
                <a:cs typeface="Arial" panose="020B0604020202020204" pitchFamily="34" charset="0"/>
              </a:rPr>
              <a:t> Riggio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Paolo Angeli</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Carlo Alessandria</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Sergio Neri</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Francesco Giuseppe Foschi</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Fabio Levantesi</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Aldo Airoldi</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Loredana Simone</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Gianluca Svegiati-Baroni</a:t>
            </a:r>
            <a:r>
              <a:rPr lang="en-US" sz="800" kern="1200" baseline="30000" dirty="0">
                <a:solidFill>
                  <a:schemeClr val="tx1"/>
                </a:solidFill>
                <a:effectLst/>
                <a:latin typeface="Arial" panose="020B0604020202020204" pitchFamily="34" charset="0"/>
                <a:ea typeface="+mn-ea"/>
                <a:cs typeface="Arial" panose="020B0604020202020204" pitchFamily="34" charset="0"/>
              </a:rPr>
              <a:t>10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Stefano FAGIUOLI</a:t>
            </a:r>
            <a:r>
              <a:rPr lang="en-US" sz="800" kern="1200" baseline="30000" dirty="0">
                <a:solidFill>
                  <a:schemeClr val="tx1"/>
                </a:solidFill>
                <a:effectLst/>
                <a:latin typeface="Arial" panose="020B0604020202020204" pitchFamily="34" charset="0"/>
                <a:ea typeface="+mn-ea"/>
                <a:cs typeface="Arial" panose="020B0604020202020204" pitchFamily="34" charset="0"/>
              </a:rPr>
              <a:t>11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roberto</a:t>
            </a:r>
            <a:r>
              <a:rPr lang="en-US" sz="800" kern="1200" dirty="0">
                <a:solidFill>
                  <a:schemeClr val="tx1"/>
                </a:solidFill>
                <a:effectLst/>
                <a:latin typeface="Arial" panose="020B0604020202020204" pitchFamily="34" charset="0"/>
                <a:ea typeface="+mn-ea"/>
                <a:cs typeface="Arial" panose="020B0604020202020204" pitchFamily="34" charset="0"/>
              </a:rPr>
              <a:t> giulio romanelli</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RAFFAELE COZZOLONGO</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Vito Di Marco</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Vincenzo Sangiovanni</a:t>
            </a:r>
            <a:r>
              <a:rPr lang="en-US" sz="800" kern="1200" baseline="30000" dirty="0">
                <a:solidFill>
                  <a:schemeClr val="tx1"/>
                </a:solidFill>
                <a:effectLst/>
                <a:latin typeface="Arial" panose="020B0604020202020204" pitchFamily="34" charset="0"/>
                <a:ea typeface="+mn-ea"/>
                <a:cs typeface="Arial" panose="020B0604020202020204" pitchFamily="34" charset="0"/>
              </a:rPr>
              <a:t>15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Filomena Morisco</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Pierluigi</a:t>
            </a:r>
            <a:r>
              <a:rPr lang="en-US" sz="800" kern="1200" dirty="0">
                <a:solidFill>
                  <a:schemeClr val="tx1"/>
                </a:solidFill>
                <a:effectLst/>
                <a:latin typeface="Arial" panose="020B0604020202020204" pitchFamily="34" charset="0"/>
                <a:ea typeface="+mn-ea"/>
                <a:cs typeface="Arial" panose="020B0604020202020204" pitchFamily="34" charset="0"/>
              </a:rPr>
              <a:t> Toniutto</a:t>
            </a:r>
            <a:r>
              <a:rPr lang="en-US" sz="800" kern="1200" baseline="30000" dirty="0">
                <a:solidFill>
                  <a:schemeClr val="tx1"/>
                </a:solidFill>
                <a:effectLst/>
                <a:latin typeface="Arial" panose="020B0604020202020204" pitchFamily="34" charset="0"/>
                <a:ea typeface="+mn-ea"/>
                <a:cs typeface="Arial" panose="020B0604020202020204" pitchFamily="34" charset="0"/>
              </a:rPr>
              <a:t>17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Annalisa Tortora</a:t>
            </a:r>
            <a:r>
              <a:rPr lang="en-US" sz="800" kern="1200" baseline="30000" dirty="0">
                <a:solidFill>
                  <a:schemeClr val="tx1"/>
                </a:solidFill>
                <a:effectLst/>
                <a:latin typeface="Arial" panose="020B0604020202020204" pitchFamily="34" charset="0"/>
                <a:ea typeface="+mn-ea"/>
                <a:cs typeface="Arial" panose="020B0604020202020204" pitchFamily="34" charset="0"/>
              </a:rPr>
              <a:t>18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Rosanna De Marco</a:t>
            </a:r>
            <a:r>
              <a:rPr lang="en-US" sz="800" kern="1200" baseline="30000" dirty="0">
                <a:solidFill>
                  <a:schemeClr val="tx1"/>
                </a:solidFill>
                <a:effectLst/>
                <a:latin typeface="Arial" panose="020B0604020202020204" pitchFamily="34" charset="0"/>
                <a:ea typeface="+mn-ea"/>
                <a:cs typeface="Arial" panose="020B0604020202020204" pitchFamily="34" charset="0"/>
              </a:rPr>
              <a:t>19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SILVIA NARDELLI</a:t>
            </a:r>
            <a:r>
              <a:rPr lang="en-US" sz="800" kern="1200" baseline="30000" dirty="0">
                <a:solidFill>
                  <a:schemeClr val="tx1"/>
                </a:solidFill>
                <a:effectLst/>
                <a:latin typeface="Arial" panose="020B0604020202020204" pitchFamily="34" charset="0"/>
                <a:ea typeface="+mn-ea"/>
                <a:cs typeface="Arial" panose="020B0604020202020204" pitchFamily="34" charset="0"/>
              </a:rPr>
              <a:t>20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Salvatore Piano</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Chiara Elia</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Andrea Roncadori</a:t>
            </a:r>
            <a:r>
              <a:rPr lang="en-US" sz="800" kern="1200" baseline="30000" dirty="0">
                <a:solidFill>
                  <a:schemeClr val="tx1"/>
                </a:solidFill>
                <a:effectLst/>
                <a:latin typeface="Arial" panose="020B0604020202020204" pitchFamily="34" charset="0"/>
                <a:ea typeface="+mn-ea"/>
                <a:cs typeface="Arial" panose="020B0604020202020204" pitchFamily="34" charset="0"/>
              </a:rPr>
              <a:t>21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Tufoni</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Giacomo Zaccherini</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Mauro Bernardi</a:t>
            </a:r>
            <a:r>
              <a:rPr lang="en-US" sz="800" kern="1200" baseline="30000" dirty="0">
                <a:solidFill>
                  <a:schemeClr val="tx1"/>
                </a:solidFill>
                <a:effectLst/>
                <a:latin typeface="Arial" panose="020B0604020202020204" pitchFamily="34" charset="0"/>
                <a:ea typeface="+mn-ea"/>
                <a:cs typeface="Arial" panose="020B0604020202020204" pitchFamily="34" charset="0"/>
              </a:rPr>
              <a:t>22 23</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 - Center for Applied Biomedical Research (CRBA),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Sapienza University of Rome, Department of Clinical Medicine,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University of Padua, Unit of Internal Medicine and Hepatology, Department of Medicine, Padua,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Città </a:t>
            </a:r>
            <a:r>
              <a:rPr lang="en-US" sz="800" i="1" kern="1200" dirty="0" err="1">
                <a:solidFill>
                  <a:schemeClr val="tx1"/>
                </a:solidFill>
                <a:effectLst/>
                <a:latin typeface="Arial" panose="020B0604020202020204" pitchFamily="34" charset="0"/>
                <a:ea typeface="+mn-ea"/>
                <a:cs typeface="Arial" panose="020B0604020202020204" pitchFamily="34" charset="0"/>
              </a:rPr>
              <a:t>della</a:t>
            </a:r>
            <a:r>
              <a:rPr lang="en-US" sz="800" i="1" kern="1200" dirty="0">
                <a:solidFill>
                  <a:schemeClr val="tx1"/>
                </a:solidFill>
                <a:effectLst/>
                <a:latin typeface="Arial" panose="020B0604020202020204" pitchFamily="34" charset="0"/>
                <a:ea typeface="+mn-ea"/>
                <a:cs typeface="Arial" panose="020B0604020202020204" pitchFamily="34" charset="0"/>
              </a:rPr>
              <a:t> Salute e </a:t>
            </a:r>
            <a:r>
              <a:rPr lang="en-US" sz="800" i="1" kern="1200" dirty="0" err="1">
                <a:solidFill>
                  <a:schemeClr val="tx1"/>
                </a:solidFill>
                <a:effectLst/>
                <a:latin typeface="Arial" panose="020B0604020202020204" pitchFamily="34" charset="0"/>
                <a:ea typeface="+mn-ea"/>
                <a:cs typeface="Arial" panose="020B0604020202020204" pitchFamily="34" charset="0"/>
              </a:rPr>
              <a:t>della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Scienza</a:t>
            </a:r>
            <a:r>
              <a:rPr lang="en-US" sz="800" i="1" kern="1200" dirty="0">
                <a:solidFill>
                  <a:schemeClr val="tx1"/>
                </a:solidFill>
                <a:effectLst/>
                <a:latin typeface="Arial" panose="020B0604020202020204" pitchFamily="34" charset="0"/>
                <a:ea typeface="+mn-ea"/>
                <a:cs typeface="Arial" panose="020B0604020202020204" pitchFamily="34" charset="0"/>
              </a:rPr>
              <a:t> Hospital, University of Turin, Division of Gastroenterology and Hepatology, Turin,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University of Catania, Department of Clinical and Experimental Medicine, Catania,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Hospital of Faenza, </a:t>
            </a:r>
            <a:r>
              <a:rPr lang="en-US" sz="800" i="1" kern="1200" dirty="0" err="1">
                <a:solidFill>
                  <a:schemeClr val="tx1"/>
                </a:solidFill>
                <a:effectLst/>
                <a:latin typeface="Arial" panose="020B0604020202020204" pitchFamily="34" charset="0"/>
                <a:ea typeface="+mn-ea"/>
                <a:cs typeface="Arial" panose="020B0604020202020204" pitchFamily="34" charset="0"/>
              </a:rPr>
              <a:t>Azienda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Unità</a:t>
            </a:r>
            <a:r>
              <a:rPr lang="en-US" sz="800" i="1" kern="1200" dirty="0">
                <a:solidFill>
                  <a:schemeClr val="tx1"/>
                </a:solidFill>
                <a:effectLst/>
                <a:latin typeface="Arial" panose="020B0604020202020204" pitchFamily="34" charset="0"/>
                <a:ea typeface="+mn-ea"/>
                <a:cs typeface="Arial" panose="020B0604020202020204" pitchFamily="34" charset="0"/>
              </a:rPr>
              <a:t> Sanitaria Locale of Romagna, Internal Medicine, Faenza,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Hospital of </a:t>
            </a:r>
            <a:r>
              <a:rPr lang="en-US" sz="800" i="1" kern="1200" dirty="0" err="1">
                <a:solidFill>
                  <a:schemeClr val="tx1"/>
                </a:solidFill>
                <a:effectLst/>
                <a:latin typeface="Arial" panose="020B0604020202020204" pitchFamily="34" charset="0"/>
                <a:ea typeface="+mn-ea"/>
                <a:cs typeface="Arial" panose="020B0604020202020204" pitchFamily="34" charset="0"/>
              </a:rPr>
              <a:t>Bentivoglio</a:t>
            </a:r>
            <a:r>
              <a:rPr lang="en-US" sz="800" i="1" kern="1200" dirty="0">
                <a:solidFill>
                  <a:schemeClr val="tx1"/>
                </a:solidFill>
                <a:effectLst/>
                <a:latin typeface="Arial" panose="020B0604020202020204" pitchFamily="34" charset="0"/>
                <a:ea typeface="+mn-ea"/>
                <a:cs typeface="Arial" panose="020B0604020202020204" pitchFamily="34" charset="0"/>
              </a:rPr>
              <a:t>, AUSL of Bologna, Internal Medicine,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8</a:t>
            </a:r>
            <a:r>
              <a:rPr lang="en-US" sz="800" i="1" kern="1200" dirty="0">
                <a:solidFill>
                  <a:schemeClr val="tx1"/>
                </a:solidFill>
                <a:effectLst/>
                <a:latin typeface="Arial" panose="020B0604020202020204" pitchFamily="34" charset="0"/>
                <a:ea typeface="+mn-ea"/>
                <a:cs typeface="Arial" panose="020B0604020202020204" pitchFamily="34" charset="0"/>
              </a:rPr>
              <a:t>Niguarda Hospital, Liver Unit, Department of Hepatology and Gastroenterology,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9</a:t>
            </a:r>
            <a:r>
              <a:rPr lang="en-US" sz="800" i="1" kern="1200" dirty="0">
                <a:solidFill>
                  <a:schemeClr val="tx1"/>
                </a:solidFill>
                <a:effectLst/>
                <a:latin typeface="Arial" panose="020B0604020202020204" pitchFamily="34" charset="0"/>
                <a:ea typeface="+mn-ea"/>
                <a:cs typeface="Arial" panose="020B0604020202020204" pitchFamily="34" charset="0"/>
              </a:rPr>
              <a:t>Ferrara University Hospital , Gastroenterology Unit, Ferrara,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10</a:t>
            </a:r>
            <a:r>
              <a:rPr lang="en-US" sz="800" i="1" kern="1200" dirty="0">
                <a:solidFill>
                  <a:schemeClr val="tx1"/>
                </a:solidFill>
                <a:effectLst/>
                <a:latin typeface="Arial" panose="020B0604020202020204" pitchFamily="34" charset="0"/>
                <a:ea typeface="+mn-ea"/>
                <a:cs typeface="Arial" panose="020B0604020202020204" pitchFamily="34" charset="0"/>
              </a:rPr>
              <a:t>Polytechnic University of Marche, Department of Gastroenterology, Ancona,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11</a:t>
            </a:r>
            <a:r>
              <a:rPr lang="en-US" sz="800" i="1" kern="1200" dirty="0">
                <a:solidFill>
                  <a:schemeClr val="tx1"/>
                </a:solidFill>
                <a:effectLst/>
                <a:latin typeface="Arial" panose="020B0604020202020204" pitchFamily="34" charset="0"/>
                <a:ea typeface="+mn-ea"/>
                <a:cs typeface="Arial" panose="020B0604020202020204" pitchFamily="34" charset="0"/>
              </a:rPr>
              <a:t>Papa Giovanni XXIII Hospital, Gastroenterology and Transplant Hepatology, Bergamo,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12</a:t>
            </a:r>
            <a:r>
              <a:rPr lang="en-US" sz="800" i="1" kern="1200" dirty="0">
                <a:solidFill>
                  <a:schemeClr val="tx1"/>
                </a:solidFill>
                <a:effectLst/>
                <a:latin typeface="Arial" panose="020B0604020202020204" pitchFamily="34" charset="0"/>
                <a:ea typeface="+mn-ea"/>
                <a:cs typeface="Arial" panose="020B0604020202020204" pitchFamily="34" charset="0"/>
              </a:rPr>
              <a:t>University of Florence, Department of Experimental and Clinical Medicine, Florence,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13</a:t>
            </a:r>
            <a:r>
              <a:rPr lang="en-US" sz="800" i="1" kern="1200" dirty="0">
                <a:solidFill>
                  <a:schemeClr val="tx1"/>
                </a:solidFill>
                <a:effectLst/>
                <a:latin typeface="Arial" panose="020B0604020202020204" pitchFamily="34" charset="0"/>
                <a:ea typeface="+mn-ea"/>
                <a:cs typeface="Arial" panose="020B0604020202020204" pitchFamily="34" charset="0"/>
              </a:rPr>
              <a:t>National Institute of Gastroenterology S De Bellis, Division of Gastroenterology, </a:t>
            </a:r>
            <a:r>
              <a:rPr lang="en-US" sz="800" i="1" kern="1200" dirty="0" err="1">
                <a:solidFill>
                  <a:schemeClr val="tx1"/>
                </a:solidFill>
                <a:effectLst/>
                <a:latin typeface="Arial" panose="020B0604020202020204" pitchFamily="34" charset="0"/>
                <a:ea typeface="+mn-ea"/>
                <a:cs typeface="Arial" panose="020B0604020202020204" pitchFamily="34" charset="0"/>
              </a:rPr>
              <a:t>Castellana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Grotte</a:t>
            </a:r>
            <a:r>
              <a:rPr lang="en-US" sz="800" i="1" kern="1200" dirty="0">
                <a:solidFill>
                  <a:schemeClr val="tx1"/>
                </a:solidFill>
                <a:effectLst/>
                <a:latin typeface="Arial" panose="020B0604020202020204" pitchFamily="34" charset="0"/>
                <a:ea typeface="+mn-ea"/>
                <a:cs typeface="Arial" panose="020B0604020202020204" pitchFamily="34" charset="0"/>
              </a:rPr>
              <a:t> (Bari),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14</a:t>
            </a:r>
            <a:r>
              <a:rPr lang="en-US" sz="800" i="1" kern="1200" dirty="0">
                <a:solidFill>
                  <a:schemeClr val="tx1"/>
                </a:solidFill>
                <a:effectLst/>
                <a:latin typeface="Arial" panose="020B0604020202020204" pitchFamily="34" charset="0"/>
                <a:ea typeface="+mn-ea"/>
                <a:cs typeface="Arial" panose="020B0604020202020204" pitchFamily="34" charset="0"/>
              </a:rPr>
              <a:t>University of Palermo, Unit of Gastroenterology and Hepatology, Biomedical Department of Internal and </a:t>
            </a:r>
            <a:r>
              <a:rPr lang="en-US" sz="800" i="1" kern="1200" dirty="0" err="1">
                <a:solidFill>
                  <a:schemeClr val="tx1"/>
                </a:solidFill>
                <a:effectLst/>
                <a:latin typeface="Arial" panose="020B0604020202020204" pitchFamily="34" charset="0"/>
                <a:ea typeface="+mn-ea"/>
                <a:cs typeface="Arial" panose="020B0604020202020204" pitchFamily="34" charset="0"/>
              </a:rPr>
              <a:t>Specialistic</a:t>
            </a:r>
            <a:r>
              <a:rPr lang="en-US" sz="800" i="1" kern="1200" dirty="0">
                <a:solidFill>
                  <a:schemeClr val="tx1"/>
                </a:solidFill>
                <a:effectLst/>
                <a:latin typeface="Arial" panose="020B0604020202020204" pitchFamily="34" charset="0"/>
                <a:ea typeface="+mn-ea"/>
                <a:cs typeface="Arial" panose="020B0604020202020204" pitchFamily="34" charset="0"/>
              </a:rPr>
              <a:t> Medicine, Palermo,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15</a:t>
            </a:r>
            <a:r>
              <a:rPr lang="en-US" sz="800" i="1" kern="1200" dirty="0">
                <a:solidFill>
                  <a:schemeClr val="tx1"/>
                </a:solidFill>
                <a:effectLst/>
                <a:latin typeface="Arial" panose="020B0604020202020204" pitchFamily="34" charset="0"/>
                <a:ea typeface="+mn-ea"/>
                <a:cs typeface="Arial" panose="020B0604020202020204" pitchFamily="34" charset="0"/>
              </a:rPr>
              <a:t>Cotugno Hospital of Naples, </a:t>
            </a:r>
            <a:r>
              <a:rPr lang="en-US" sz="800" i="1" kern="1200" dirty="0" err="1">
                <a:solidFill>
                  <a:schemeClr val="tx1"/>
                </a:solidFill>
                <a:effectLst/>
                <a:latin typeface="Arial" panose="020B0604020202020204" pitchFamily="34" charset="0"/>
                <a:ea typeface="+mn-ea"/>
                <a:cs typeface="Arial" panose="020B0604020202020204" pitchFamily="34" charset="0"/>
              </a:rPr>
              <a:t>Azienda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Ospedaliera</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Rilievo</a:t>
            </a:r>
            <a:r>
              <a:rPr lang="en-US" sz="800" i="1" kern="1200" dirty="0">
                <a:solidFill>
                  <a:schemeClr val="tx1"/>
                </a:solidFill>
                <a:effectLst/>
                <a:latin typeface="Arial" panose="020B0604020202020204" pitchFamily="34" charset="0"/>
                <a:ea typeface="+mn-ea"/>
                <a:cs typeface="Arial" panose="020B0604020202020204" pitchFamily="34" charset="0"/>
              </a:rPr>
              <a:t> Nazionale </a:t>
            </a:r>
            <a:r>
              <a:rPr lang="en-US" sz="800" i="1" kern="1200" dirty="0" err="1">
                <a:solidFill>
                  <a:schemeClr val="tx1"/>
                </a:solidFill>
                <a:effectLst/>
                <a:latin typeface="Arial" panose="020B0604020202020204" pitchFamily="34" charset="0"/>
                <a:ea typeface="+mn-ea"/>
                <a:cs typeface="Arial" panose="020B0604020202020204" pitchFamily="34" charset="0"/>
              </a:rPr>
              <a:t>dei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Colli</a:t>
            </a:r>
            <a:r>
              <a:rPr lang="en-US" sz="800" i="1" kern="1200" dirty="0">
                <a:solidFill>
                  <a:schemeClr val="tx1"/>
                </a:solidFill>
                <a:effectLst/>
                <a:latin typeface="Arial" panose="020B0604020202020204" pitchFamily="34" charset="0"/>
                <a:ea typeface="+mn-ea"/>
                <a:cs typeface="Arial" panose="020B0604020202020204" pitchFamily="34" charset="0"/>
              </a:rPr>
              <a:t>,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16</a:t>
            </a:r>
            <a:r>
              <a:rPr lang="en-US" sz="800" i="1" kern="1200" dirty="0">
                <a:solidFill>
                  <a:schemeClr val="tx1"/>
                </a:solidFill>
                <a:effectLst/>
                <a:latin typeface="Arial" panose="020B0604020202020204" pitchFamily="34" charset="0"/>
                <a:ea typeface="+mn-ea"/>
                <a:cs typeface="Arial" panose="020B0604020202020204" pitchFamily="34" charset="0"/>
              </a:rPr>
              <a:t>Federico II University of Naples, Gastroenterology Unit, Department of Clinical Medicine and Surgery,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17</a:t>
            </a:r>
            <a:r>
              <a:rPr lang="en-US" sz="800" i="1" kern="1200" dirty="0">
                <a:solidFill>
                  <a:schemeClr val="tx1"/>
                </a:solidFill>
                <a:effectLst/>
                <a:latin typeface="Arial" panose="020B0604020202020204" pitchFamily="34" charset="0"/>
                <a:ea typeface="+mn-ea"/>
                <a:cs typeface="Arial" panose="020B0604020202020204" pitchFamily="34" charset="0"/>
              </a:rPr>
              <a:t>University of Udine, Internal Medicine, Department of Medical Area, Udine,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18</a:t>
            </a:r>
            <a:r>
              <a:rPr lang="en-US" sz="800" i="1" kern="1200" dirty="0">
                <a:solidFill>
                  <a:schemeClr val="tx1"/>
                </a:solidFill>
                <a:effectLst/>
                <a:latin typeface="Arial" panose="020B0604020202020204" pitchFamily="34" charset="0"/>
                <a:ea typeface="+mn-ea"/>
                <a:cs typeface="Arial" panose="020B0604020202020204" pitchFamily="34" charset="0"/>
              </a:rPr>
              <a:t>Gemelli Foundation, Catholic University, Gastroenterology,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19</a:t>
            </a:r>
            <a:r>
              <a:rPr lang="en-US" sz="800" i="1" kern="1200" dirty="0">
                <a:solidFill>
                  <a:schemeClr val="tx1"/>
                </a:solidFill>
                <a:effectLst/>
                <a:latin typeface="Arial" panose="020B0604020202020204" pitchFamily="34" charset="0"/>
                <a:ea typeface="+mn-ea"/>
                <a:cs typeface="Arial" panose="020B0604020202020204" pitchFamily="34" charset="0"/>
              </a:rPr>
              <a:t>Hospital of Cosenza, Gastroenterology Unit, Cosenza,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20</a:t>
            </a:r>
            <a:r>
              <a:rPr lang="en-US" sz="800" i="1" kern="1200" dirty="0">
                <a:solidFill>
                  <a:schemeClr val="tx1"/>
                </a:solidFill>
                <a:effectLst/>
                <a:latin typeface="Arial" panose="020B0604020202020204" pitchFamily="34" charset="0"/>
                <a:ea typeface="+mn-ea"/>
                <a:cs typeface="Arial" panose="020B0604020202020204" pitchFamily="34" charset="0"/>
              </a:rPr>
              <a:t>Sapienza University of Rome, Unit of Internal Medicine and Hepatology,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21</a:t>
            </a:r>
            <a:r>
              <a:rPr lang="en-US" sz="800" i="1" kern="1200" dirty="0">
                <a:solidFill>
                  <a:schemeClr val="tx1"/>
                </a:solidFill>
                <a:effectLst/>
                <a:latin typeface="Arial" panose="020B0604020202020204" pitchFamily="34" charset="0"/>
                <a:ea typeface="+mn-ea"/>
                <a:cs typeface="Arial" panose="020B0604020202020204" pitchFamily="34" charset="0"/>
              </a:rPr>
              <a:t>CINECA Interuniversity Consortium,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22</a:t>
            </a:r>
            <a:r>
              <a:rPr lang="en-US" sz="8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23</a:t>
            </a:r>
            <a:r>
              <a:rPr lang="en-US" sz="800" i="1" kern="1200" dirty="0">
                <a:solidFill>
                  <a:schemeClr val="tx1"/>
                </a:solidFill>
                <a:effectLst/>
                <a:latin typeface="Arial" panose="020B0604020202020204" pitchFamily="34" charset="0"/>
                <a:ea typeface="+mn-ea"/>
                <a:cs typeface="Arial" panose="020B0604020202020204" pitchFamily="34" charset="0"/>
              </a:rPr>
              <a:t>for the  ANSWER Study Investigators, ,, Italy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ANSWER trial</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en-US" sz="800" kern="1200" dirty="0">
                <a:solidFill>
                  <a:schemeClr val="tx1"/>
                </a:solidFill>
                <a:effectLst/>
                <a:latin typeface="Arial" panose="020B0604020202020204" pitchFamily="34" charset="0"/>
                <a:ea typeface="+mn-ea"/>
                <a:cs typeface="Arial" panose="020B0604020202020204" pitchFamily="34" charset="0"/>
              </a:rPr>
              <a:t> recently showed that long-term administration of human albumin (HA) to patients with cirrhosis and uncomplicated ascites significantly improves 18-mo survival. Under such treatment, mean serum albumin level (SA) increased from 3.1 to 3.7-3.8 g/dl within 1 month, remaining stable thereafter. This post-hoc analysis aims to determine whether SA at baseline and during treatment predicts patient outcomes.</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The entire ITT population (431 pts randomized to standard medical treatment [SMT] or SMT+HA) of the ANSWER trial was included in the analysis.</a:t>
            </a:r>
            <a:r>
              <a:rPr lang="en-US" sz="800" b="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3</a:t>
            </a:r>
            <a:r>
              <a:rPr lang="en-US" sz="800" kern="1200" baseline="30000" dirty="0">
                <a:solidFill>
                  <a:schemeClr val="tx1"/>
                </a:solidFill>
                <a:effectLst/>
                <a:latin typeface="Arial" panose="020B0604020202020204" pitchFamily="34" charset="0"/>
                <a:ea typeface="+mn-ea"/>
                <a:cs typeface="Arial" panose="020B0604020202020204" pitchFamily="34" charset="0"/>
              </a:rPr>
              <a:t>rd</a:t>
            </a:r>
            <a:r>
              <a:rPr lang="en-US" sz="800" kern="1200" dirty="0">
                <a:solidFill>
                  <a:schemeClr val="tx1"/>
                </a:solidFill>
                <a:effectLst/>
                <a:latin typeface="Arial" panose="020B0604020202020204" pitchFamily="34" charset="0"/>
                <a:ea typeface="+mn-ea"/>
                <a:cs typeface="Arial" panose="020B0604020202020204" pitchFamily="34" charset="0"/>
              </a:rPr>
              <a:t> grade polynomial regression was used to smooth K-M survival probability estimate for each SA. Factors influencing the achievement of 1-mo SA thresholds were determined with logistic regressions. Survival analysis (K-M estimation and Cox regression) was then performed on SMT+HA pts grouped by 1-mo SA.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Baseline SA ranged from 2.2 to 3.9 g/dl in both arms. According to the different baseline SA (0.1 g/dl increase), 18-mo survival ranged from 35 to 98% in SMT arm and from 70 to 98% in SMT+HA arm. A survival benefit was seen in SMT+HA arm for baseline SA up to 3.7 g/dl, which was associated with a 84% survival in both arms.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To identify on-treatment SA associated with an improved survival, 1-mo SA was first assessed in the entire population. SA of 3.8 and 4.1 g/dl corresponded to 80 and 85% survival, respectively. Factors independently associated with these 1-mo SA thresholds were baseline SA, baseline MELD score, and HA treatment with the latter being the most powerful predictor (3.8 g/dl: OR 24.77 [95% CI 11.72-52.35], p&lt;0.0001; 4.1 g/dl: OR 33.69 [95% CI 10.03-113.11], p&lt;0.0001). In the SMT+HA arm, the survival probability was 86% in pts with 1-mo SA &gt;3.8 g/dl (n=82) and 67% in those with 1-mo SA ≤3.8 g/dl (n=96) (p=0.007), while it was 93% in pts with 1-mo SA &gt;4.1 g/dl (n=59) and 70% in those with 1-mo SA ≤4.1 g/dl (n=122) (p=0.002). Patients not reaching these 1-mo SA thresholds had lower SA and higher MELD score at baseline.</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Long-term HA administration provides a survival benefit in patients with uncomplicated ascites presenting SA even in the low-normal range. More important, a 1-mo on-treatment SA of approximately 4 g/dl is associated with a significantly higher survival. Baseline SA and disease severity influence the response to treatment. These data can be used to guide dosage and timing of long-term HA treatment.</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i="1" kern="1200" baseline="30000" dirty="0">
                <a:solidFill>
                  <a:schemeClr val="tx1"/>
                </a:solidFill>
                <a:effectLst/>
                <a:latin typeface="Arial" panose="020B0604020202020204" pitchFamily="34" charset="0"/>
                <a:ea typeface="+mn-ea"/>
                <a:cs typeface="Arial" panose="020B0604020202020204" pitchFamily="34" charset="0"/>
              </a:rPr>
              <a:t>1</a:t>
            </a:r>
            <a:r>
              <a:rPr lang="en-GB" sz="800" i="1" kern="1200" dirty="0">
                <a:solidFill>
                  <a:schemeClr val="tx1"/>
                </a:solidFill>
                <a:effectLst/>
                <a:latin typeface="Arial" panose="020B0604020202020204" pitchFamily="34" charset="0"/>
                <a:ea typeface="+mn-ea"/>
                <a:cs typeface="Arial" panose="020B0604020202020204" pitchFamily="34" charset="0"/>
              </a:rPr>
              <a:t>The Lancet 2018;391:2417-2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br>
              <a:rPr lang="en-GB" sz="800" i="1" kern="1200" dirty="0">
                <a:solidFill>
                  <a:schemeClr val="tx1"/>
                </a:solidFill>
                <a:effectLst/>
                <a:latin typeface="Arial" panose="020B0604020202020204" pitchFamily="34" charset="0"/>
                <a:ea typeface="+mn-ea"/>
                <a:cs typeface="Arial" panose="020B0604020202020204" pitchFamily="34" charset="0"/>
              </a:rPr>
            </a:b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BL, baseline; HA, human albumin; </a:t>
            </a:r>
            <a:r>
              <a:rPr lang="en-US" sz="800" i="1" dirty="0"/>
              <a:t>MELD, Model for End-Stage Liver Disease; OR, odds ratio; OT, on-treatment; </a:t>
            </a:r>
            <a:r>
              <a:rPr lang="en-GB" sz="800" i="1" dirty="0"/>
              <a:t>SA, serum albumin; SMT, standard medical treatment</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Serum albumin concentration as guide for long-term albumin treatment in patients with cirrhosis and uncomplicated ascites: Lessons from the ANSWER study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Paolo Caraceni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Oliviero</a:t>
            </a:r>
            <a:r>
              <a:rPr lang="en-US" sz="800" kern="1200" dirty="0">
                <a:solidFill>
                  <a:schemeClr val="tx1"/>
                </a:solidFill>
                <a:effectLst/>
                <a:latin typeface="Arial" panose="020B0604020202020204" pitchFamily="34" charset="0"/>
                <a:ea typeface="+mn-ea"/>
                <a:cs typeface="Arial" panose="020B0604020202020204" pitchFamily="34" charset="0"/>
              </a:rPr>
              <a:t> Riggio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Paolo Angeli</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Carlo Alessandria</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Sergio Neri</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Francesco Giuseppe Foschi</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Fabio Levantesi</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Aldo Airoldi</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Loredana Simone</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Gianluca Svegiati-Baroni</a:t>
            </a:r>
            <a:r>
              <a:rPr lang="en-US" sz="800" kern="1200" baseline="30000" dirty="0">
                <a:solidFill>
                  <a:schemeClr val="tx1"/>
                </a:solidFill>
                <a:effectLst/>
                <a:latin typeface="Arial" panose="020B0604020202020204" pitchFamily="34" charset="0"/>
                <a:ea typeface="+mn-ea"/>
                <a:cs typeface="Arial" panose="020B0604020202020204" pitchFamily="34" charset="0"/>
              </a:rPr>
              <a:t>10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Stefano FAGIUOLI</a:t>
            </a:r>
            <a:r>
              <a:rPr lang="en-US" sz="800" kern="1200" baseline="30000" dirty="0">
                <a:solidFill>
                  <a:schemeClr val="tx1"/>
                </a:solidFill>
                <a:effectLst/>
                <a:latin typeface="Arial" panose="020B0604020202020204" pitchFamily="34" charset="0"/>
                <a:ea typeface="+mn-ea"/>
                <a:cs typeface="Arial" panose="020B0604020202020204" pitchFamily="34" charset="0"/>
              </a:rPr>
              <a:t>11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roberto</a:t>
            </a:r>
            <a:r>
              <a:rPr lang="en-US" sz="800" kern="1200" dirty="0">
                <a:solidFill>
                  <a:schemeClr val="tx1"/>
                </a:solidFill>
                <a:effectLst/>
                <a:latin typeface="Arial" panose="020B0604020202020204" pitchFamily="34" charset="0"/>
                <a:ea typeface="+mn-ea"/>
                <a:cs typeface="Arial" panose="020B0604020202020204" pitchFamily="34" charset="0"/>
              </a:rPr>
              <a:t> giulio romanelli</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RAFFAELE COZZOLONGO</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Vito Di Marco</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Vincenzo Sangiovanni</a:t>
            </a:r>
            <a:r>
              <a:rPr lang="en-US" sz="800" kern="1200" baseline="30000" dirty="0">
                <a:solidFill>
                  <a:schemeClr val="tx1"/>
                </a:solidFill>
                <a:effectLst/>
                <a:latin typeface="Arial" panose="020B0604020202020204" pitchFamily="34" charset="0"/>
                <a:ea typeface="+mn-ea"/>
                <a:cs typeface="Arial" panose="020B0604020202020204" pitchFamily="34" charset="0"/>
              </a:rPr>
              <a:t>15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Filomena Morisco</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Pierluigi</a:t>
            </a:r>
            <a:r>
              <a:rPr lang="en-US" sz="800" kern="1200" dirty="0">
                <a:solidFill>
                  <a:schemeClr val="tx1"/>
                </a:solidFill>
                <a:effectLst/>
                <a:latin typeface="Arial" panose="020B0604020202020204" pitchFamily="34" charset="0"/>
                <a:ea typeface="+mn-ea"/>
                <a:cs typeface="Arial" panose="020B0604020202020204" pitchFamily="34" charset="0"/>
              </a:rPr>
              <a:t> Toniutto</a:t>
            </a:r>
            <a:r>
              <a:rPr lang="en-US" sz="800" kern="1200" baseline="30000" dirty="0">
                <a:solidFill>
                  <a:schemeClr val="tx1"/>
                </a:solidFill>
                <a:effectLst/>
                <a:latin typeface="Arial" panose="020B0604020202020204" pitchFamily="34" charset="0"/>
                <a:ea typeface="+mn-ea"/>
                <a:cs typeface="Arial" panose="020B0604020202020204" pitchFamily="34" charset="0"/>
              </a:rPr>
              <a:t>17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Annalisa Tortora</a:t>
            </a:r>
            <a:r>
              <a:rPr lang="en-US" sz="800" kern="1200" baseline="30000" dirty="0">
                <a:solidFill>
                  <a:schemeClr val="tx1"/>
                </a:solidFill>
                <a:effectLst/>
                <a:latin typeface="Arial" panose="020B0604020202020204" pitchFamily="34" charset="0"/>
                <a:ea typeface="+mn-ea"/>
                <a:cs typeface="Arial" panose="020B0604020202020204" pitchFamily="34" charset="0"/>
              </a:rPr>
              <a:t>18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Rosanna De Marco</a:t>
            </a:r>
            <a:r>
              <a:rPr lang="en-US" sz="800" kern="1200" baseline="30000" dirty="0">
                <a:solidFill>
                  <a:schemeClr val="tx1"/>
                </a:solidFill>
                <a:effectLst/>
                <a:latin typeface="Arial" panose="020B0604020202020204" pitchFamily="34" charset="0"/>
                <a:ea typeface="+mn-ea"/>
                <a:cs typeface="Arial" panose="020B0604020202020204" pitchFamily="34" charset="0"/>
              </a:rPr>
              <a:t>19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SILVIA NARDELLI</a:t>
            </a:r>
            <a:r>
              <a:rPr lang="en-US" sz="800" kern="1200" baseline="30000" dirty="0">
                <a:solidFill>
                  <a:schemeClr val="tx1"/>
                </a:solidFill>
                <a:effectLst/>
                <a:latin typeface="Arial" panose="020B0604020202020204" pitchFamily="34" charset="0"/>
                <a:ea typeface="+mn-ea"/>
                <a:cs typeface="Arial" panose="020B0604020202020204" pitchFamily="34" charset="0"/>
              </a:rPr>
              <a:t>20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Salvatore Piano</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Chiara Elia</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Andrea Roncadori</a:t>
            </a:r>
            <a:r>
              <a:rPr lang="en-US" sz="800" kern="1200" baseline="30000" dirty="0">
                <a:solidFill>
                  <a:schemeClr val="tx1"/>
                </a:solidFill>
                <a:effectLst/>
                <a:latin typeface="Arial" panose="020B0604020202020204" pitchFamily="34" charset="0"/>
                <a:ea typeface="+mn-ea"/>
                <a:cs typeface="Arial" panose="020B0604020202020204" pitchFamily="34" charset="0"/>
              </a:rPr>
              <a:t>21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Tufoni</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Giacomo Zaccherini</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Mauro Bernardi</a:t>
            </a:r>
            <a:r>
              <a:rPr lang="en-US" sz="800" kern="1200" baseline="30000" dirty="0">
                <a:solidFill>
                  <a:schemeClr val="tx1"/>
                </a:solidFill>
                <a:effectLst/>
                <a:latin typeface="Arial" panose="020B0604020202020204" pitchFamily="34" charset="0"/>
                <a:ea typeface="+mn-ea"/>
                <a:cs typeface="Arial" panose="020B0604020202020204" pitchFamily="34" charset="0"/>
              </a:rPr>
              <a:t>22 23</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 - Center for Applied Biomedical Research (CRBA),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Sapienza University of Rome, Department of Clinical Medicine,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University of Padua, Unit of Internal Medicine and Hepatology, Department of Medicine, Padua,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Città </a:t>
            </a:r>
            <a:r>
              <a:rPr lang="en-US" sz="800" i="1" kern="1200" dirty="0" err="1">
                <a:solidFill>
                  <a:schemeClr val="tx1"/>
                </a:solidFill>
                <a:effectLst/>
                <a:latin typeface="Arial" panose="020B0604020202020204" pitchFamily="34" charset="0"/>
                <a:ea typeface="+mn-ea"/>
                <a:cs typeface="Arial" panose="020B0604020202020204" pitchFamily="34" charset="0"/>
              </a:rPr>
              <a:t>della</a:t>
            </a:r>
            <a:r>
              <a:rPr lang="en-US" sz="800" i="1" kern="1200" dirty="0">
                <a:solidFill>
                  <a:schemeClr val="tx1"/>
                </a:solidFill>
                <a:effectLst/>
                <a:latin typeface="Arial" panose="020B0604020202020204" pitchFamily="34" charset="0"/>
                <a:ea typeface="+mn-ea"/>
                <a:cs typeface="Arial" panose="020B0604020202020204" pitchFamily="34" charset="0"/>
              </a:rPr>
              <a:t> Salute e </a:t>
            </a:r>
            <a:r>
              <a:rPr lang="en-US" sz="800" i="1" kern="1200" dirty="0" err="1">
                <a:solidFill>
                  <a:schemeClr val="tx1"/>
                </a:solidFill>
                <a:effectLst/>
                <a:latin typeface="Arial" panose="020B0604020202020204" pitchFamily="34" charset="0"/>
                <a:ea typeface="+mn-ea"/>
                <a:cs typeface="Arial" panose="020B0604020202020204" pitchFamily="34" charset="0"/>
              </a:rPr>
              <a:t>della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Scienza</a:t>
            </a:r>
            <a:r>
              <a:rPr lang="en-US" sz="800" i="1" kern="1200" dirty="0">
                <a:solidFill>
                  <a:schemeClr val="tx1"/>
                </a:solidFill>
                <a:effectLst/>
                <a:latin typeface="Arial" panose="020B0604020202020204" pitchFamily="34" charset="0"/>
                <a:ea typeface="+mn-ea"/>
                <a:cs typeface="Arial" panose="020B0604020202020204" pitchFamily="34" charset="0"/>
              </a:rPr>
              <a:t> Hospital, University of Turin, Division of Gastroenterology and Hepatology, Turin,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University of Catania, Department of Clinical and Experimental Medicine, Catania,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Hospital of Faenza, </a:t>
            </a:r>
            <a:r>
              <a:rPr lang="en-US" sz="800" i="1" kern="1200" dirty="0" err="1">
                <a:solidFill>
                  <a:schemeClr val="tx1"/>
                </a:solidFill>
                <a:effectLst/>
                <a:latin typeface="Arial" panose="020B0604020202020204" pitchFamily="34" charset="0"/>
                <a:ea typeface="+mn-ea"/>
                <a:cs typeface="Arial" panose="020B0604020202020204" pitchFamily="34" charset="0"/>
              </a:rPr>
              <a:t>Azienda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Unità</a:t>
            </a:r>
            <a:r>
              <a:rPr lang="en-US" sz="800" i="1" kern="1200" dirty="0">
                <a:solidFill>
                  <a:schemeClr val="tx1"/>
                </a:solidFill>
                <a:effectLst/>
                <a:latin typeface="Arial" panose="020B0604020202020204" pitchFamily="34" charset="0"/>
                <a:ea typeface="+mn-ea"/>
                <a:cs typeface="Arial" panose="020B0604020202020204" pitchFamily="34" charset="0"/>
              </a:rPr>
              <a:t> Sanitaria Locale of Romagna, Internal Medicine, Faenza,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Hospital of </a:t>
            </a:r>
            <a:r>
              <a:rPr lang="en-US" sz="800" i="1" kern="1200" dirty="0" err="1">
                <a:solidFill>
                  <a:schemeClr val="tx1"/>
                </a:solidFill>
                <a:effectLst/>
                <a:latin typeface="Arial" panose="020B0604020202020204" pitchFamily="34" charset="0"/>
                <a:ea typeface="+mn-ea"/>
                <a:cs typeface="Arial" panose="020B0604020202020204" pitchFamily="34" charset="0"/>
              </a:rPr>
              <a:t>Bentivoglio</a:t>
            </a:r>
            <a:r>
              <a:rPr lang="en-US" sz="800" i="1" kern="1200" dirty="0">
                <a:solidFill>
                  <a:schemeClr val="tx1"/>
                </a:solidFill>
                <a:effectLst/>
                <a:latin typeface="Arial" panose="020B0604020202020204" pitchFamily="34" charset="0"/>
                <a:ea typeface="+mn-ea"/>
                <a:cs typeface="Arial" panose="020B0604020202020204" pitchFamily="34" charset="0"/>
              </a:rPr>
              <a:t>, AUSL of Bologna, Internal Medicine,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8</a:t>
            </a:r>
            <a:r>
              <a:rPr lang="en-US" sz="800" i="1" kern="1200" dirty="0">
                <a:solidFill>
                  <a:schemeClr val="tx1"/>
                </a:solidFill>
                <a:effectLst/>
                <a:latin typeface="Arial" panose="020B0604020202020204" pitchFamily="34" charset="0"/>
                <a:ea typeface="+mn-ea"/>
                <a:cs typeface="Arial" panose="020B0604020202020204" pitchFamily="34" charset="0"/>
              </a:rPr>
              <a:t>Niguarda Hospital, Liver Unit, Department of Hepatology and Gastroenterology,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9</a:t>
            </a:r>
            <a:r>
              <a:rPr lang="en-US" sz="800" i="1" kern="1200" dirty="0">
                <a:solidFill>
                  <a:schemeClr val="tx1"/>
                </a:solidFill>
                <a:effectLst/>
                <a:latin typeface="Arial" panose="020B0604020202020204" pitchFamily="34" charset="0"/>
                <a:ea typeface="+mn-ea"/>
                <a:cs typeface="Arial" panose="020B0604020202020204" pitchFamily="34" charset="0"/>
              </a:rPr>
              <a:t>Ferrara University Hospital , Gastroenterology Unit, Ferrara,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10</a:t>
            </a:r>
            <a:r>
              <a:rPr lang="en-US" sz="800" i="1" kern="1200" dirty="0">
                <a:solidFill>
                  <a:schemeClr val="tx1"/>
                </a:solidFill>
                <a:effectLst/>
                <a:latin typeface="Arial" panose="020B0604020202020204" pitchFamily="34" charset="0"/>
                <a:ea typeface="+mn-ea"/>
                <a:cs typeface="Arial" panose="020B0604020202020204" pitchFamily="34" charset="0"/>
              </a:rPr>
              <a:t>Polytechnic University of Marche, Department of Gastroenterology, Ancona,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11</a:t>
            </a:r>
            <a:r>
              <a:rPr lang="en-US" sz="800" i="1" kern="1200" dirty="0">
                <a:solidFill>
                  <a:schemeClr val="tx1"/>
                </a:solidFill>
                <a:effectLst/>
                <a:latin typeface="Arial" panose="020B0604020202020204" pitchFamily="34" charset="0"/>
                <a:ea typeface="+mn-ea"/>
                <a:cs typeface="Arial" panose="020B0604020202020204" pitchFamily="34" charset="0"/>
              </a:rPr>
              <a:t>Papa Giovanni XXIII Hospital, Gastroenterology and Transplant Hepatology, Bergamo,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12</a:t>
            </a:r>
            <a:r>
              <a:rPr lang="en-US" sz="800" i="1" kern="1200" dirty="0">
                <a:solidFill>
                  <a:schemeClr val="tx1"/>
                </a:solidFill>
                <a:effectLst/>
                <a:latin typeface="Arial" panose="020B0604020202020204" pitchFamily="34" charset="0"/>
                <a:ea typeface="+mn-ea"/>
                <a:cs typeface="Arial" panose="020B0604020202020204" pitchFamily="34" charset="0"/>
              </a:rPr>
              <a:t>University of Florence, Department of Experimental and Clinical Medicine, Florence,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13</a:t>
            </a:r>
            <a:r>
              <a:rPr lang="en-US" sz="800" i="1" kern="1200" dirty="0">
                <a:solidFill>
                  <a:schemeClr val="tx1"/>
                </a:solidFill>
                <a:effectLst/>
                <a:latin typeface="Arial" panose="020B0604020202020204" pitchFamily="34" charset="0"/>
                <a:ea typeface="+mn-ea"/>
                <a:cs typeface="Arial" panose="020B0604020202020204" pitchFamily="34" charset="0"/>
              </a:rPr>
              <a:t>National Institute of Gastroenterology S De Bellis, Division of Gastroenterology, </a:t>
            </a:r>
            <a:r>
              <a:rPr lang="en-US" sz="800" i="1" kern="1200" dirty="0" err="1">
                <a:solidFill>
                  <a:schemeClr val="tx1"/>
                </a:solidFill>
                <a:effectLst/>
                <a:latin typeface="Arial" panose="020B0604020202020204" pitchFamily="34" charset="0"/>
                <a:ea typeface="+mn-ea"/>
                <a:cs typeface="Arial" panose="020B0604020202020204" pitchFamily="34" charset="0"/>
              </a:rPr>
              <a:t>Castellana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Grotte</a:t>
            </a:r>
            <a:r>
              <a:rPr lang="en-US" sz="800" i="1" kern="1200" dirty="0">
                <a:solidFill>
                  <a:schemeClr val="tx1"/>
                </a:solidFill>
                <a:effectLst/>
                <a:latin typeface="Arial" panose="020B0604020202020204" pitchFamily="34" charset="0"/>
                <a:ea typeface="+mn-ea"/>
                <a:cs typeface="Arial" panose="020B0604020202020204" pitchFamily="34" charset="0"/>
              </a:rPr>
              <a:t> (Bari),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14</a:t>
            </a:r>
            <a:r>
              <a:rPr lang="en-US" sz="800" i="1" kern="1200" dirty="0">
                <a:solidFill>
                  <a:schemeClr val="tx1"/>
                </a:solidFill>
                <a:effectLst/>
                <a:latin typeface="Arial" panose="020B0604020202020204" pitchFamily="34" charset="0"/>
                <a:ea typeface="+mn-ea"/>
                <a:cs typeface="Arial" panose="020B0604020202020204" pitchFamily="34" charset="0"/>
              </a:rPr>
              <a:t>University of Palermo, Unit of Gastroenterology and Hepatology, Biomedical Department of Internal and </a:t>
            </a:r>
            <a:r>
              <a:rPr lang="en-US" sz="800" i="1" kern="1200" dirty="0" err="1">
                <a:solidFill>
                  <a:schemeClr val="tx1"/>
                </a:solidFill>
                <a:effectLst/>
                <a:latin typeface="Arial" panose="020B0604020202020204" pitchFamily="34" charset="0"/>
                <a:ea typeface="+mn-ea"/>
                <a:cs typeface="Arial" panose="020B0604020202020204" pitchFamily="34" charset="0"/>
              </a:rPr>
              <a:t>Specialistic</a:t>
            </a:r>
            <a:r>
              <a:rPr lang="en-US" sz="800" i="1" kern="1200" dirty="0">
                <a:solidFill>
                  <a:schemeClr val="tx1"/>
                </a:solidFill>
                <a:effectLst/>
                <a:latin typeface="Arial" panose="020B0604020202020204" pitchFamily="34" charset="0"/>
                <a:ea typeface="+mn-ea"/>
                <a:cs typeface="Arial" panose="020B0604020202020204" pitchFamily="34" charset="0"/>
              </a:rPr>
              <a:t> Medicine, Palermo,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15</a:t>
            </a:r>
            <a:r>
              <a:rPr lang="en-US" sz="800" i="1" kern="1200" dirty="0">
                <a:solidFill>
                  <a:schemeClr val="tx1"/>
                </a:solidFill>
                <a:effectLst/>
                <a:latin typeface="Arial" panose="020B0604020202020204" pitchFamily="34" charset="0"/>
                <a:ea typeface="+mn-ea"/>
                <a:cs typeface="Arial" panose="020B0604020202020204" pitchFamily="34" charset="0"/>
              </a:rPr>
              <a:t>Cotugno Hospital of Naples, </a:t>
            </a:r>
            <a:r>
              <a:rPr lang="en-US" sz="800" i="1" kern="1200" dirty="0" err="1">
                <a:solidFill>
                  <a:schemeClr val="tx1"/>
                </a:solidFill>
                <a:effectLst/>
                <a:latin typeface="Arial" panose="020B0604020202020204" pitchFamily="34" charset="0"/>
                <a:ea typeface="+mn-ea"/>
                <a:cs typeface="Arial" panose="020B0604020202020204" pitchFamily="34" charset="0"/>
              </a:rPr>
              <a:t>Azienda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Ospedaliera</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Rilievo</a:t>
            </a:r>
            <a:r>
              <a:rPr lang="en-US" sz="800" i="1" kern="1200" dirty="0">
                <a:solidFill>
                  <a:schemeClr val="tx1"/>
                </a:solidFill>
                <a:effectLst/>
                <a:latin typeface="Arial" panose="020B0604020202020204" pitchFamily="34" charset="0"/>
                <a:ea typeface="+mn-ea"/>
                <a:cs typeface="Arial" panose="020B0604020202020204" pitchFamily="34" charset="0"/>
              </a:rPr>
              <a:t> Nazionale </a:t>
            </a:r>
            <a:r>
              <a:rPr lang="en-US" sz="800" i="1" kern="1200" dirty="0" err="1">
                <a:solidFill>
                  <a:schemeClr val="tx1"/>
                </a:solidFill>
                <a:effectLst/>
                <a:latin typeface="Arial" panose="020B0604020202020204" pitchFamily="34" charset="0"/>
                <a:ea typeface="+mn-ea"/>
                <a:cs typeface="Arial" panose="020B0604020202020204" pitchFamily="34" charset="0"/>
              </a:rPr>
              <a:t>dei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Colli</a:t>
            </a:r>
            <a:r>
              <a:rPr lang="en-US" sz="800" i="1" kern="1200" dirty="0">
                <a:solidFill>
                  <a:schemeClr val="tx1"/>
                </a:solidFill>
                <a:effectLst/>
                <a:latin typeface="Arial" panose="020B0604020202020204" pitchFamily="34" charset="0"/>
                <a:ea typeface="+mn-ea"/>
                <a:cs typeface="Arial" panose="020B0604020202020204" pitchFamily="34" charset="0"/>
              </a:rPr>
              <a:t>,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16</a:t>
            </a:r>
            <a:r>
              <a:rPr lang="en-US" sz="800" i="1" kern="1200" dirty="0">
                <a:solidFill>
                  <a:schemeClr val="tx1"/>
                </a:solidFill>
                <a:effectLst/>
                <a:latin typeface="Arial" panose="020B0604020202020204" pitchFamily="34" charset="0"/>
                <a:ea typeface="+mn-ea"/>
                <a:cs typeface="Arial" panose="020B0604020202020204" pitchFamily="34" charset="0"/>
              </a:rPr>
              <a:t>Federico II University of Naples, Gastroenterology Unit, Department of Clinical Medicine and Surgery,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17</a:t>
            </a:r>
            <a:r>
              <a:rPr lang="en-US" sz="800" i="1" kern="1200" dirty="0">
                <a:solidFill>
                  <a:schemeClr val="tx1"/>
                </a:solidFill>
                <a:effectLst/>
                <a:latin typeface="Arial" panose="020B0604020202020204" pitchFamily="34" charset="0"/>
                <a:ea typeface="+mn-ea"/>
                <a:cs typeface="Arial" panose="020B0604020202020204" pitchFamily="34" charset="0"/>
              </a:rPr>
              <a:t>University of Udine, Internal Medicine, Department of Medical Area, Udine,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18</a:t>
            </a:r>
            <a:r>
              <a:rPr lang="en-US" sz="800" i="1" kern="1200" dirty="0">
                <a:solidFill>
                  <a:schemeClr val="tx1"/>
                </a:solidFill>
                <a:effectLst/>
                <a:latin typeface="Arial" panose="020B0604020202020204" pitchFamily="34" charset="0"/>
                <a:ea typeface="+mn-ea"/>
                <a:cs typeface="Arial" panose="020B0604020202020204" pitchFamily="34" charset="0"/>
              </a:rPr>
              <a:t>Gemelli Foundation, Catholic University, Gastroenterology,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19</a:t>
            </a:r>
            <a:r>
              <a:rPr lang="en-US" sz="800" i="1" kern="1200" dirty="0">
                <a:solidFill>
                  <a:schemeClr val="tx1"/>
                </a:solidFill>
                <a:effectLst/>
                <a:latin typeface="Arial" panose="020B0604020202020204" pitchFamily="34" charset="0"/>
                <a:ea typeface="+mn-ea"/>
                <a:cs typeface="Arial" panose="020B0604020202020204" pitchFamily="34" charset="0"/>
              </a:rPr>
              <a:t>Hospital of Cosenza, Gastroenterology Unit, Cosenza,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20</a:t>
            </a:r>
            <a:r>
              <a:rPr lang="en-US" sz="800" i="1" kern="1200" dirty="0">
                <a:solidFill>
                  <a:schemeClr val="tx1"/>
                </a:solidFill>
                <a:effectLst/>
                <a:latin typeface="Arial" panose="020B0604020202020204" pitchFamily="34" charset="0"/>
                <a:ea typeface="+mn-ea"/>
                <a:cs typeface="Arial" panose="020B0604020202020204" pitchFamily="34" charset="0"/>
              </a:rPr>
              <a:t>Sapienza University of Rome, Unit of Internal Medicine and Hepatology,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21</a:t>
            </a:r>
            <a:r>
              <a:rPr lang="en-US" sz="800" i="1" kern="1200" dirty="0">
                <a:solidFill>
                  <a:schemeClr val="tx1"/>
                </a:solidFill>
                <a:effectLst/>
                <a:latin typeface="Arial" panose="020B0604020202020204" pitchFamily="34" charset="0"/>
                <a:ea typeface="+mn-ea"/>
                <a:cs typeface="Arial" panose="020B0604020202020204" pitchFamily="34" charset="0"/>
              </a:rPr>
              <a:t>CINECA Interuniversity Consortium,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22</a:t>
            </a:r>
            <a:r>
              <a:rPr lang="en-US" sz="8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 Bologna,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23</a:t>
            </a:r>
            <a:r>
              <a:rPr lang="en-US" sz="800" i="1" kern="1200" dirty="0">
                <a:solidFill>
                  <a:schemeClr val="tx1"/>
                </a:solidFill>
                <a:effectLst/>
                <a:latin typeface="Arial" panose="020B0604020202020204" pitchFamily="34" charset="0"/>
                <a:ea typeface="+mn-ea"/>
                <a:cs typeface="Arial" panose="020B0604020202020204" pitchFamily="34" charset="0"/>
              </a:rPr>
              <a:t>for the  ANSWER Study Investigators, ,, Italy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ANSWER trial</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en-US" sz="800" kern="1200" dirty="0">
                <a:solidFill>
                  <a:schemeClr val="tx1"/>
                </a:solidFill>
                <a:effectLst/>
                <a:latin typeface="Arial" panose="020B0604020202020204" pitchFamily="34" charset="0"/>
                <a:ea typeface="+mn-ea"/>
                <a:cs typeface="Arial" panose="020B0604020202020204" pitchFamily="34" charset="0"/>
              </a:rPr>
              <a:t> recently showed that long-term administration of human albumin (HA) to patients with cirrhosis and uncomplicated ascites significantly improves 18-mo survival. Under such treatment, mean serum albumin level (SA) increased from 3.1 to 3.7-3.8 g/dl within 1 month, remaining stable thereafter. This post-hoc analysis aims to determine whether SA at baseline and during treatment predicts patient outcomes.</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The entire ITT population (431 pts randomized to standard medical treatment [SMT] or SMT+HA) of the ANSWER trial was included in the analysis.</a:t>
            </a:r>
            <a:r>
              <a:rPr lang="en-US" sz="800" b="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3</a:t>
            </a:r>
            <a:r>
              <a:rPr lang="en-US" sz="800" kern="1200" baseline="30000" dirty="0">
                <a:solidFill>
                  <a:schemeClr val="tx1"/>
                </a:solidFill>
                <a:effectLst/>
                <a:latin typeface="Arial" panose="020B0604020202020204" pitchFamily="34" charset="0"/>
                <a:ea typeface="+mn-ea"/>
                <a:cs typeface="Arial" panose="020B0604020202020204" pitchFamily="34" charset="0"/>
              </a:rPr>
              <a:t>rd</a:t>
            </a:r>
            <a:r>
              <a:rPr lang="en-US" sz="800" kern="1200" dirty="0">
                <a:solidFill>
                  <a:schemeClr val="tx1"/>
                </a:solidFill>
                <a:effectLst/>
                <a:latin typeface="Arial" panose="020B0604020202020204" pitchFamily="34" charset="0"/>
                <a:ea typeface="+mn-ea"/>
                <a:cs typeface="Arial" panose="020B0604020202020204" pitchFamily="34" charset="0"/>
              </a:rPr>
              <a:t> grade polynomial regression was used to smooth K-M survival probability estimate for each SA. Factors influencing the achievement of 1-mo SA thresholds were determined with logistic regressions. Survival analysis (K-M estimation and Cox regression) was then performed on SMT+HA pts grouped by 1-mo SA.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Baseline SA ranged from 2.2 to 3.9 g/dl in both arms. According to the different baseline SA (0.1 g/dl increase), 18-mo survival ranged from 35 to 98% in SMT arm and from 70 to 98% in SMT+HA arm. A survival benefit was seen in SMT+HA arm for baseline SA up to 3.7 g/dl, which was associated with a 84% survival in both arms.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To identify on-treatment SA associated with an improved survival, 1-mo SA was first assessed in the entire population. SA of 3.8 and 4.1 g/dl corresponded to 80 and 85% survival, respectively. Factors independently associated with these 1-mo SA thresholds were baseline SA, baseline MELD score, and HA treatment with the latter being the most powerful predictor (3.8 g/dl: OR 24.77 [95% CI 11.72-52.35], p&lt;0.0001; 4.1 g/dl: OR 33.69 [95% CI 10.03-113.11], p&lt;0.0001). In the SMT+HA arm, the survival probability was 86% in pts with 1-mo SA &gt;3.8 g/dl (n=82) and 67% in those with 1-mo SA ≤3.8 g/dl (n=96) (p=0.007), while it was 93% in pts with 1-mo SA &gt;4.1 g/dl (n=59) and 70% in those with 1-mo SA ≤4.1 g/dl (n=122) (p=0.002). Patients not reaching these 1-mo SA thresholds had lower SA and higher MELD score at baseline.</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Long-term HA administration provides a survival benefit in patients with uncomplicated ascites presenting SA even in the low-normal range. More important, a 1-mo on-treatment SA of approximately 4 g/dl is associated with a significantly higher survival. Baseline SA and disease severity influence the response to treatment. These data can be used to guide dosage and timing of long-term HA treatment.</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i="1" kern="1200" baseline="30000" dirty="0">
                <a:solidFill>
                  <a:schemeClr val="tx1"/>
                </a:solidFill>
                <a:effectLst/>
                <a:latin typeface="Arial" panose="020B0604020202020204" pitchFamily="34" charset="0"/>
                <a:ea typeface="+mn-ea"/>
                <a:cs typeface="Arial" panose="020B0604020202020204" pitchFamily="34" charset="0"/>
              </a:rPr>
              <a:t>1</a:t>
            </a:r>
            <a:r>
              <a:rPr lang="en-GB" sz="800" i="1" kern="1200" dirty="0">
                <a:solidFill>
                  <a:schemeClr val="tx1"/>
                </a:solidFill>
                <a:effectLst/>
                <a:latin typeface="Arial" panose="020B0604020202020204" pitchFamily="34" charset="0"/>
                <a:ea typeface="+mn-ea"/>
                <a:cs typeface="Arial" panose="020B0604020202020204" pitchFamily="34" charset="0"/>
              </a:rPr>
              <a:t>The Lancet 2018;391:2417-2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br>
              <a:rPr lang="en-GB" sz="800" i="1" kern="1200" dirty="0">
                <a:solidFill>
                  <a:schemeClr val="tx1"/>
                </a:solidFill>
                <a:effectLst/>
                <a:latin typeface="Arial" panose="020B0604020202020204" pitchFamily="34" charset="0"/>
                <a:ea typeface="+mn-ea"/>
                <a:cs typeface="Arial" panose="020B0604020202020204" pitchFamily="34" charset="0"/>
              </a:rPr>
            </a:b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QoL, quality of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Pregabalin for muscle cramps in patients with liver cirrhosis: A randomized, double-blind, placebo-controlled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Won Kim</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Jimin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Yoon-Ho  Hong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Boramae Medical Center, Seoul, Korea, Rep. of South</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Muscle cramps are defined as a paroxysmal, involuntary, and painful contraction of skeletal muscle. Cirrhotic patients can encounter with muscle cramp frequently, which might be associated with poor quality of life. However, cirrhotic patients have limited access to many therapeutic drugs metabolized primarily in liver due to decreased liver function. Indeed, to date, a well-established therapy for cramp in liver cirrhosis is still lacking. This is the first randomized placebo-controlled trial of pregabalin in the treatment of muscle cramps in patients with liver cirrhosis. Here, we aimed to assess efficacy and safety of pregabalin against frequent muscle cramp with liver cirrhosis. And we also investigate the relationship of muscle cramps with quality of life (QOL) using 36-item Short-Form Health Survey (SF-36) and Liver Disease Quality of Life instrument (LDQOL).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In our randomized, double-blind, placebo-controlled study, we enrolled participants up to 75 years old with diagnosed liver cirrhosis at the Seoul Metropolitan Government </a:t>
            </a:r>
            <a:r>
              <a:rPr lang="en-US" sz="800" kern="1200" dirty="0" err="1">
                <a:solidFill>
                  <a:schemeClr val="tx1"/>
                </a:solidFill>
                <a:effectLst/>
                <a:latin typeface="Arial" panose="020B0604020202020204" pitchFamily="34" charset="0"/>
                <a:ea typeface="+mn-ea"/>
                <a:cs typeface="Arial" panose="020B0604020202020204" pitchFamily="34" charset="0"/>
              </a:rPr>
              <a:t>Boramae</a:t>
            </a:r>
            <a:r>
              <a:rPr lang="en-US" sz="800" kern="1200" dirty="0">
                <a:solidFill>
                  <a:schemeClr val="tx1"/>
                </a:solidFill>
                <a:effectLst/>
                <a:latin typeface="Arial" panose="020B0604020202020204" pitchFamily="34" charset="0"/>
                <a:ea typeface="+mn-ea"/>
                <a:cs typeface="Arial" panose="020B0604020202020204" pitchFamily="34" charset="0"/>
              </a:rPr>
              <a:t> Medical Center from July 2011 to Dec 2017. The patients randomly allocated into the treatment (pregabalin) and placebo (dummy) groups, by a web-based randomization program. The primary outcome was the reduction rate of the frequency of muscle cramps in both groups. We assessed the primary outcome in all participants who received at least one dose and had at least one LDQOL and SF 36 measurement. We monitored adverse events in all participants. This study is registered with ClinicalTrials.gov, number NCT01271660</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Between July 2011, and February 2018, we enrolled 63 participants (30 randomly allocated pregabalin, 30 randomly allocated placebo, and 3 withdrew). In the pregabalin group, the reduction rate of the frequency of muscle cramps was significantly higher than placebo group (p&lt;0.005). The reduction rate of pain and frequency of muscle cramp during sleep did not differ in both groups. Two domains of SF-36, “Role limitations due to physical health” and “Pain”, and one domain of LDQOL scores, ”Symptoms”, showed significant differences between the placebo and the pregabalin group (p&lt;0.05).</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Pregabalin is generally well tolerated in cirrhotic patients and reduces the frequency of muscle cramp over placebo. Our trial showed pregabalin will be good candidate for cramp treatment in cirrhotic patients.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br>
              <a:rPr lang="en-US" sz="800" kern="1200" dirty="0">
                <a:solidFill>
                  <a:schemeClr val="tx1"/>
                </a:solidFill>
                <a:effectLst/>
                <a:latin typeface="Arial" panose="020B0604020202020204" pitchFamily="34" charset="0"/>
                <a:ea typeface="+mn-ea"/>
                <a:cs typeface="Arial" panose="020B0604020202020204" pitchFamily="34" charset="0"/>
              </a:rPr>
            </a:b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t>
            </a:r>
            <a:r>
              <a:rPr lang="en-GB" sz="800" i="1" dirty="0" err="1"/>
              <a:t>HRQoL</a:t>
            </a:r>
            <a:r>
              <a:rPr lang="en-GB" sz="800" i="1" dirty="0"/>
              <a:t>, health-related quality of life; LDQOL, </a:t>
            </a:r>
            <a:r>
              <a:rPr lang="en-US" sz="800" i="1" dirty="0"/>
              <a:t>Liver Disease Quality of Life Questionnaire</a:t>
            </a:r>
            <a:r>
              <a:rPr lang="en-GB" sz="800" i="1" dirty="0"/>
              <a:t>; SAE, serious adverse event; SF-36, </a:t>
            </a:r>
            <a:r>
              <a:rPr lang="en-US" sz="800" i="1" dirty="0"/>
              <a:t>36-Item Short Form Health Survey</a:t>
            </a:r>
            <a:endParaRPr lang="en-GB"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Pregabalin for muscle cramps in patients with liver cirrhosis: A randomized, double-blind, placebo-controlled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Won Kim</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Jimin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Yoon-Ho  Hong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Boramae Medical Center, Seoul, Korea, Rep. of South</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Muscle cramps are defined as a paroxysmal, involuntary, and painful contraction of skeletal muscle. Cirrhotic patients can encounter with muscle cramp frequently, which might be associated with poor quality of life. However, cirrhotic patients have limited access to many therapeutic drugs metabolized primarily in liver due to decreased liver function. Indeed, to date, a well-established therapy for cramp in liver cirrhosis is still lacking. This is the first randomized placebo-controlled trial of pregabalin in the treatment of muscle cramps in patients with liver cirrhosis. Here, we aimed to assess efficacy and safety of pregabalin against frequent muscle cramp with liver cirrhosis. And we also investigate the relationship of muscle cramps with quality of life (QOL) using 36-item Short-Form Health Survey (SF-36) and Liver Disease Quality of Life instrument (LDQOL).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In our randomized, double-blind, placebo-controlled study, we enrolled participants up to 75 years old with diagnosed liver cirrhosis at the Seoul Metropolitan Government </a:t>
            </a:r>
            <a:r>
              <a:rPr lang="en-US" sz="800" kern="1200" dirty="0" err="1">
                <a:solidFill>
                  <a:schemeClr val="tx1"/>
                </a:solidFill>
                <a:effectLst/>
                <a:latin typeface="Arial" panose="020B0604020202020204" pitchFamily="34" charset="0"/>
                <a:ea typeface="+mn-ea"/>
                <a:cs typeface="Arial" panose="020B0604020202020204" pitchFamily="34" charset="0"/>
              </a:rPr>
              <a:t>Boramae</a:t>
            </a:r>
            <a:r>
              <a:rPr lang="en-US" sz="800" kern="1200" dirty="0">
                <a:solidFill>
                  <a:schemeClr val="tx1"/>
                </a:solidFill>
                <a:effectLst/>
                <a:latin typeface="Arial" panose="020B0604020202020204" pitchFamily="34" charset="0"/>
                <a:ea typeface="+mn-ea"/>
                <a:cs typeface="Arial" panose="020B0604020202020204" pitchFamily="34" charset="0"/>
              </a:rPr>
              <a:t> Medical Center from July 2011 to Dec 2017. The patients randomly allocated into the treatment (pregabalin) and placebo (dummy) groups, by a web-based randomization program. The primary outcome was the reduction rate of the frequency of muscle cramps in both groups. We assessed the primary outcome in all participants who received at least one dose and had at least one LDQOL and SF 36 measurement. We monitored adverse events in all participants. This study is registered with ClinicalTrials.gov, number NCT01271660</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Between July 2011, and February 2018, we enrolled 63 participants (30 randomly allocated pregabalin, 30 randomly allocated placebo, and 3 withdrew). In the pregabalin group, the reduction rate of the frequency of muscle cramps was significantly higher than placebo group (p&lt;0.005). The reduction rate of pain and frequency of muscle cramp during sleep did not differ in both groups. Two domains of SF-36, “Role limitations due to physical health” and “Pain”, and one domain of LDQOL scores, ”Symptoms”, showed significant differences between the placebo and the pregabalin group (p&lt;0.05).</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Pregabalin is generally well tolerated in cirrhotic patients and reduces the frequency of muscle cramp over placebo. Our trial showed pregabalin will be good candidate for cramp treatment in cirrhotic patients.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br>
              <a:rPr lang="en-US" sz="800" kern="1200" dirty="0">
                <a:solidFill>
                  <a:schemeClr val="tx1"/>
                </a:solidFill>
                <a:effectLst/>
                <a:latin typeface="Arial" panose="020B0604020202020204" pitchFamily="34" charset="0"/>
                <a:ea typeface="+mn-ea"/>
                <a:cs typeface="Arial" panose="020B0604020202020204" pitchFamily="34" charset="0"/>
              </a:rPr>
            </a:b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t>
            </a:r>
            <a:r>
              <a:rPr lang="en-US" sz="800" i="1" dirty="0"/>
              <a:t>AMP, antimicrobial peptide; BL, baseline; FMT, </a:t>
            </a:r>
            <a:r>
              <a:rPr lang="en-US" sz="800" i="1" kern="1200" dirty="0">
                <a:solidFill>
                  <a:schemeClr val="tx1"/>
                </a:solidFill>
                <a:effectLst/>
                <a:latin typeface="Arial" panose="020B0604020202020204" pitchFamily="34" charset="0"/>
                <a:ea typeface="+mn-ea"/>
                <a:cs typeface="Arial" panose="020B0604020202020204" pitchFamily="34" charset="0"/>
              </a:rPr>
              <a:t>fecal microbial transplant; </a:t>
            </a:r>
            <a:r>
              <a:rPr lang="en-US" sz="800" i="1" dirty="0"/>
              <a:t>HE, hepatic encephalopathy; SOC, standard-of-care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Fecal microbiota capsules are safe and effective in patients with recurrent hepatic encephalopathy: A randomized, blinded, placebo-controlled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err="1">
                <a:solidFill>
                  <a:schemeClr val="tx1"/>
                </a:solidFill>
                <a:effectLst/>
                <a:latin typeface="Arial" panose="020B0604020202020204" pitchFamily="34" charset="0"/>
                <a:ea typeface="+mn-ea"/>
                <a:cs typeface="Arial" panose="020B0604020202020204" pitchFamily="34" charset="0"/>
              </a:rPr>
              <a:t>Jasmohan</a:t>
            </a:r>
            <a:r>
              <a:rPr lang="en-US" sz="800" u="sng" kern="1200" dirty="0">
                <a:solidFill>
                  <a:schemeClr val="tx1"/>
                </a:solidFill>
                <a:effectLst/>
                <a:latin typeface="Arial" panose="020B0604020202020204" pitchFamily="34" charset="0"/>
                <a:ea typeface="+mn-ea"/>
                <a:cs typeface="Arial" panose="020B0604020202020204" pitchFamily="34" charset="0"/>
              </a:rPr>
              <a:t> S Bajaj</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Nita Salzman</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Chathur</a:t>
            </a:r>
            <a:r>
              <a:rPr lang="en-US" sz="800" kern="1200" dirty="0">
                <a:solidFill>
                  <a:schemeClr val="tx1"/>
                </a:solidFill>
                <a:effectLst/>
                <a:latin typeface="Arial" panose="020B0604020202020204" pitchFamily="34" charset="0"/>
                <a:ea typeface="+mn-ea"/>
                <a:cs typeface="Arial" panose="020B0604020202020204" pitchFamily="34" charset="0"/>
              </a:rPr>
              <a:t> Acharya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Richard Sterling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Andrew Fagan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Melanie White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Edith Gavis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Majdi</a:t>
            </a:r>
            <a:r>
              <a:rPr lang="en-US" sz="800" kern="1200" dirty="0">
                <a:solidFill>
                  <a:schemeClr val="tx1"/>
                </a:solidFill>
                <a:effectLst/>
                <a:latin typeface="Arial" panose="020B0604020202020204" pitchFamily="34" charset="0"/>
                <a:ea typeface="+mn-ea"/>
                <a:cs typeface="Arial" panose="020B0604020202020204" pitchFamily="34" charset="0"/>
              </a:rPr>
              <a:t> Osman</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Hayward</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Mary Holtz</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Scott Matherly</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Richard Todd Stravitz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Mohammad Siddiqui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Fuchs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Binu</a:t>
            </a:r>
            <a:r>
              <a:rPr lang="en-US" sz="800" kern="1200" dirty="0">
                <a:solidFill>
                  <a:schemeClr val="tx1"/>
                </a:solidFill>
                <a:effectLst/>
                <a:latin typeface="Arial" panose="020B0604020202020204" pitchFamily="34" charset="0"/>
                <a:ea typeface="+mn-ea"/>
                <a:cs typeface="Arial" panose="020B0604020202020204" pitchFamily="34" charset="0"/>
              </a:rPr>
              <a:t> John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Masoumeh Sikaroodi</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Patrick Gillevet</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Virginia Commonwealth University and McGuire VA Medical Center, Richmond,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Medical College of Wisconsin, Milwaukee,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OpenBiome, Somerville,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George Mason University, Manassas, United States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Recurrent hepatic encephalopathy (HE) can cause major morbidity despite standard of care (SOC; rifaximin/lactulose). Fecal microbial transplant (FMT) enema can be useful but patients prefer capsular FMT. FMT without pre-intervention antibiotics also needs to be studied with emphasis on small intestinal barrier function. Aim: Determine the safety, tolerability and impact on brain function and mucosal/stool microbiota in recurrent HE after capsular FMT vs placebo.</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b="0" kern="1200" dirty="0">
                <a:solidFill>
                  <a:schemeClr val="tx1"/>
                </a:solidFill>
                <a:effectLst/>
                <a:latin typeface="Arial" panose="020B0604020202020204" pitchFamily="34" charset="0"/>
                <a:ea typeface="+mn-ea"/>
                <a:cs typeface="Arial" panose="020B0604020202020204" pitchFamily="34" charset="0"/>
              </a:rPr>
              <a:t>C</a:t>
            </a:r>
            <a:r>
              <a:rPr lang="en-US" sz="800" kern="1200" dirty="0">
                <a:solidFill>
                  <a:schemeClr val="tx1"/>
                </a:solidFill>
                <a:effectLst/>
                <a:latin typeface="Arial" panose="020B0604020202020204" pitchFamily="34" charset="0"/>
                <a:ea typeface="+mn-ea"/>
                <a:cs typeface="Arial" panose="020B0604020202020204" pitchFamily="34" charset="0"/>
              </a:rPr>
              <a:t>irrhotic </a:t>
            </a:r>
            <a:r>
              <a:rPr lang="en-US" sz="800" kern="1200" dirty="0" err="1">
                <a:solidFill>
                  <a:schemeClr val="tx1"/>
                </a:solidFill>
                <a:effectLst/>
                <a:latin typeface="Arial" panose="020B0604020202020204" pitchFamily="34" charset="0"/>
                <a:ea typeface="+mn-ea"/>
                <a:cs typeface="Arial" panose="020B0604020202020204" pitchFamily="34" charset="0"/>
              </a:rPr>
              <a:t>outpts</a:t>
            </a:r>
            <a:r>
              <a:rPr lang="en-US" sz="800" kern="1200" dirty="0">
                <a:solidFill>
                  <a:schemeClr val="tx1"/>
                </a:solidFill>
                <a:effectLst/>
                <a:latin typeface="Arial" panose="020B0604020202020204" pitchFamily="34" charset="0"/>
                <a:ea typeface="+mn-ea"/>
                <a:cs typeface="Arial" panose="020B0604020202020204" pitchFamily="34" charset="0"/>
              </a:rPr>
              <a:t> with recurrent HE on SOC were randomized 1:1 into receiving 15 FMT capsules vs placebo from a single donor enriched in beneficial </a:t>
            </a:r>
            <a:r>
              <a:rPr lang="en-US" sz="800" kern="1200" dirty="0" err="1">
                <a:solidFill>
                  <a:schemeClr val="tx1"/>
                </a:solidFill>
                <a:effectLst/>
                <a:latin typeface="Arial" panose="020B0604020202020204" pitchFamily="34" charset="0"/>
                <a:ea typeface="+mn-ea"/>
                <a:cs typeface="Arial" panose="020B0604020202020204" pitchFamily="34" charset="0"/>
              </a:rPr>
              <a:t>Lachnospiraceae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Ruminococcaceae</a:t>
            </a:r>
            <a:r>
              <a:rPr lang="en-US" sz="800" kern="1200" dirty="0">
                <a:solidFill>
                  <a:schemeClr val="tx1"/>
                </a:solidFill>
                <a:effectLst/>
                <a:latin typeface="Arial" panose="020B0604020202020204" pitchFamily="34" charset="0"/>
                <a:ea typeface="+mn-ea"/>
                <a:cs typeface="Arial" panose="020B0604020202020204" pitchFamily="34" charset="0"/>
              </a:rPr>
              <a:t>. Endoscopies with duodenal/sigmoid Bx &amp; stool analysis, cognitive function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&amp; Psychometric hepatic encephalopathy score PHES) &amp; duodenal anti-microbial peptide(AMP) mRNA expression were performed pre-, 2/4 weeks post with 5 </a:t>
            </a:r>
            <a:r>
              <a:rPr lang="en-US" sz="800" kern="1200" dirty="0" err="1">
                <a:solidFill>
                  <a:schemeClr val="tx1"/>
                </a:solidFill>
                <a:effectLst/>
                <a:latin typeface="Arial" panose="020B0604020202020204" pitchFamily="34" charset="0"/>
                <a:ea typeface="+mn-ea"/>
                <a:cs typeface="Arial" panose="020B0604020202020204" pitchFamily="34" charset="0"/>
              </a:rPr>
              <a:t>mth</a:t>
            </a:r>
            <a:r>
              <a:rPr lang="en-US" sz="800" kern="1200" dirty="0">
                <a:solidFill>
                  <a:schemeClr val="tx1"/>
                </a:solidFill>
                <a:effectLst/>
                <a:latin typeface="Arial" panose="020B0604020202020204" pitchFamily="34" charset="0"/>
                <a:ea typeface="+mn-ea"/>
                <a:cs typeface="Arial" panose="020B0604020202020204" pitchFamily="34" charset="0"/>
              </a:rPr>
              <a:t> follow-up. Pts remained blinded and those assigned to FMT underwent repeat endoscopies 4 weeks post-FMT. SOC was continued throughout the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u="sng"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20 subjects on lactulose/rifaximin were randomized 1:1. MELD score was similar at baseline (9.6 vs 10.2) &amp; study end (10.2 vs 10.5)</a:t>
            </a:r>
            <a:r>
              <a:rPr lang="en-US" sz="800" u="sng" kern="1200" dirty="0">
                <a:solidFill>
                  <a:schemeClr val="tx1"/>
                </a:solidFill>
                <a:effectLst/>
                <a:latin typeface="Arial" panose="020B0604020202020204" pitchFamily="34" charset="0"/>
                <a:ea typeface="+mn-ea"/>
                <a:cs typeface="Arial" panose="020B0604020202020204" pitchFamily="34" charset="0"/>
              </a:rPr>
              <a:t>. Hospitalizations/Death: </a:t>
            </a:r>
            <a:r>
              <a:rPr lang="en-US" sz="800" kern="1200" dirty="0">
                <a:solidFill>
                  <a:schemeClr val="tx1"/>
                </a:solidFill>
                <a:effectLst/>
                <a:latin typeface="Arial" panose="020B0604020202020204" pitchFamily="34" charset="0"/>
                <a:ea typeface="+mn-ea"/>
                <a:cs typeface="Arial" panose="020B0604020202020204" pitchFamily="34" charset="0"/>
              </a:rPr>
              <a:t>6 pts in the placebo group required hospitalizations/died compared to one in FMT(p=0.05). The number of hospitalizations was higher in placebo vs FMT (median 1.5 vs 0, p=0.02). Infection/HE episodes not requiring admission was similar (median 1 vs 1, p=0.5, Fig 1A). </a:t>
            </a:r>
            <a:r>
              <a:rPr lang="en-US" sz="800" u="sng" kern="1200" dirty="0">
                <a:solidFill>
                  <a:schemeClr val="tx1"/>
                </a:solidFill>
                <a:effectLst/>
                <a:latin typeface="Arial" panose="020B0604020202020204" pitchFamily="34" charset="0"/>
                <a:ea typeface="+mn-ea"/>
                <a:cs typeface="Arial" panose="020B0604020202020204" pitchFamily="34" charset="0"/>
              </a:rPr>
              <a:t>Microbiota changes: </a:t>
            </a:r>
            <a:r>
              <a:rPr lang="en-US" sz="800" kern="1200" dirty="0">
                <a:solidFill>
                  <a:schemeClr val="tx1"/>
                </a:solidFill>
                <a:effectLst/>
                <a:latin typeface="Arial" panose="020B0604020202020204" pitchFamily="34" charset="0"/>
                <a:ea typeface="+mn-ea"/>
                <a:cs typeface="Arial" panose="020B0604020202020204" pitchFamily="34" charset="0"/>
              </a:rPr>
              <a:t>Baseline diversity was similar between </a:t>
            </a:r>
            <a:r>
              <a:rPr lang="en-US" sz="800" kern="1200" dirty="0" err="1">
                <a:solidFill>
                  <a:schemeClr val="tx1"/>
                </a:solidFill>
                <a:effectLst/>
                <a:latin typeface="Arial" panose="020B0604020202020204" pitchFamily="34" charset="0"/>
                <a:ea typeface="+mn-ea"/>
                <a:cs typeface="Arial" panose="020B0604020202020204" pitchFamily="34" charset="0"/>
              </a:rPr>
              <a:t>gps</a:t>
            </a:r>
            <a:r>
              <a:rPr lang="en-US" sz="800" kern="1200" dirty="0">
                <a:solidFill>
                  <a:schemeClr val="tx1"/>
                </a:solidFill>
                <a:effectLst/>
                <a:latin typeface="Arial" panose="020B0604020202020204" pitchFamily="34" charset="0"/>
                <a:ea typeface="+mn-ea"/>
                <a:cs typeface="Arial" panose="020B0604020202020204" pitchFamily="34" charset="0"/>
              </a:rPr>
              <a:t> in stool, sigmoid &amp; duodenal mucosa (p&gt;0.05). Post-FMT, there was a significant increase in duodenal mucosal diversity [2.1 vs 2.6, p=0.01) &amp; relative abundance of </a:t>
            </a:r>
            <a:r>
              <a:rPr lang="en-US" sz="800" kern="1200" dirty="0" err="1">
                <a:solidFill>
                  <a:schemeClr val="tx1"/>
                </a:solidFill>
                <a:effectLst/>
                <a:latin typeface="Arial" panose="020B0604020202020204" pitchFamily="34" charset="0"/>
                <a:ea typeface="+mn-ea"/>
                <a:cs typeface="Arial" panose="020B0604020202020204" pitchFamily="34" charset="0"/>
              </a:rPr>
              <a:t>Ruminococcaceae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Bifidobacteriaceae</a:t>
            </a:r>
            <a:r>
              <a:rPr lang="en-US" sz="800" kern="1200" dirty="0">
                <a:solidFill>
                  <a:schemeClr val="tx1"/>
                </a:solidFill>
                <a:effectLst/>
                <a:latin typeface="Arial" panose="020B0604020202020204" pitchFamily="34" charset="0"/>
                <a:ea typeface="+mn-ea"/>
                <a:cs typeface="Arial" panose="020B0604020202020204" pitchFamily="34" charset="0"/>
              </a:rPr>
              <a:t> with decrease in </a:t>
            </a:r>
            <a:r>
              <a:rPr lang="en-US" sz="800" kern="1200" dirty="0" err="1">
                <a:solidFill>
                  <a:schemeClr val="tx1"/>
                </a:solidFill>
                <a:effectLst/>
                <a:latin typeface="Arial" panose="020B0604020202020204" pitchFamily="34" charset="0"/>
                <a:ea typeface="+mn-ea"/>
                <a:cs typeface="Arial" panose="020B0604020202020204" pitchFamily="34" charset="0"/>
              </a:rPr>
              <a:t>Streptococcaceae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Veillonellaceae</a:t>
            </a:r>
            <a:r>
              <a:rPr lang="en-US" sz="800" kern="1200" dirty="0">
                <a:solidFill>
                  <a:schemeClr val="tx1"/>
                </a:solidFill>
                <a:effectLst/>
                <a:latin typeface="Arial" panose="020B0604020202020204" pitchFamily="34" charset="0"/>
                <a:ea typeface="+mn-ea"/>
                <a:cs typeface="Arial" panose="020B0604020202020204" pitchFamily="34" charset="0"/>
              </a:rPr>
              <a:t> in FMT pts (Fig 1B). No change in stool/sigmoid diversity was seen pre/post FMT but reductions in </a:t>
            </a:r>
            <a:r>
              <a:rPr lang="en-US" sz="800" kern="1200" dirty="0" err="1">
                <a:solidFill>
                  <a:schemeClr val="tx1"/>
                </a:solidFill>
                <a:effectLst/>
                <a:latin typeface="Arial" panose="020B0604020202020204" pitchFamily="34" charset="0"/>
                <a:ea typeface="+mn-ea"/>
                <a:cs typeface="Arial" panose="020B0604020202020204" pitchFamily="34" charset="0"/>
              </a:rPr>
              <a:t>Veillonellaceae</a:t>
            </a:r>
            <a:r>
              <a:rPr lang="en-US" sz="800" kern="1200" dirty="0">
                <a:solidFill>
                  <a:schemeClr val="tx1"/>
                </a:solidFill>
                <a:effectLst/>
                <a:latin typeface="Arial" panose="020B0604020202020204" pitchFamily="34" charset="0"/>
                <a:ea typeface="+mn-ea"/>
                <a:cs typeface="Arial" panose="020B0604020202020204" pitchFamily="34" charset="0"/>
              </a:rPr>
              <a:t>  were seen post-FMT in sigmoid(p=0.04) and stool (p=0.05). Stool results over time were similar for placebo pts.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Duodenal inflammation/AMP expression:</a:t>
            </a:r>
            <a:r>
              <a:rPr lang="en-US" sz="800" kern="1200" dirty="0">
                <a:solidFill>
                  <a:schemeClr val="tx1"/>
                </a:solidFill>
                <a:effectLst/>
                <a:latin typeface="Arial" panose="020B0604020202020204" pitchFamily="34" charset="0"/>
                <a:ea typeface="+mn-ea"/>
                <a:cs typeface="Arial" panose="020B0604020202020204" pitchFamily="34" charset="0"/>
              </a:rPr>
              <a:t> Baseline expressions were similar between groups. There was a significant increase in E-cadherin protein [pre 26700(35500) vs post 43600 (35500)p=0.03], reduced IL-6 [pre 146.4 (310.3) vs post 90.6 (117.4), p=0.02] and increased Defensin A5 [pre 1821916(271832) vs post 2430000(3352500),p=0.03] expression.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Brain function: </a:t>
            </a:r>
            <a:r>
              <a:rPr lang="en-US" sz="800" kern="1200" dirty="0">
                <a:solidFill>
                  <a:schemeClr val="tx1"/>
                </a:solidFill>
                <a:effectLst/>
                <a:latin typeface="Arial" panose="020B0604020202020204" pitchFamily="34" charset="0"/>
                <a:ea typeface="+mn-ea"/>
                <a:cs typeface="Arial" panose="020B0604020202020204" pitchFamily="34" charset="0"/>
              </a:rPr>
              <a:t>Baseline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scores were similar between groups (p=0.57), which improved in the FMT group [250.2 (237.2) vs 224.9 (98.5),p=0.02). PHES changes were similar at baseline &amp; remained similar between groups post-intervention.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Oral FMT capsules were safely tolerated and associated with lower hospitalizations, improvement in duodenal mucosal diversity, dysbiosis and barrier function, and enhanced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performance in cirrhosis and recurrent HE compared to placebo. </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t>
            </a:r>
            <a:r>
              <a:rPr lang="en-US" sz="800" i="1" dirty="0"/>
              <a:t>FMT, </a:t>
            </a:r>
            <a:r>
              <a:rPr lang="en-US" sz="800" i="1" kern="1200" dirty="0">
                <a:solidFill>
                  <a:schemeClr val="tx1"/>
                </a:solidFill>
                <a:effectLst/>
                <a:latin typeface="Arial" panose="020B0604020202020204" pitchFamily="34" charset="0"/>
                <a:ea typeface="+mn-ea"/>
                <a:cs typeface="Arial" panose="020B0604020202020204" pitchFamily="34" charset="0"/>
              </a:rPr>
              <a:t>fecal microbial transplant; </a:t>
            </a:r>
            <a:r>
              <a:rPr lang="en-US" sz="800" i="1" dirty="0"/>
              <a:t>HE, hepatic encephalopathy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Fecal microbiota capsules are safe and effective in patients with recurrent hepatic encephalopathy: A randomized, blinded, placebo-controlled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err="1">
                <a:solidFill>
                  <a:schemeClr val="tx1"/>
                </a:solidFill>
                <a:effectLst/>
                <a:latin typeface="Arial" panose="020B0604020202020204" pitchFamily="34" charset="0"/>
                <a:ea typeface="+mn-ea"/>
                <a:cs typeface="Arial" panose="020B0604020202020204" pitchFamily="34" charset="0"/>
              </a:rPr>
              <a:t>Jasmohan</a:t>
            </a:r>
            <a:r>
              <a:rPr lang="en-US" sz="800" u="sng" kern="1200" dirty="0">
                <a:solidFill>
                  <a:schemeClr val="tx1"/>
                </a:solidFill>
                <a:effectLst/>
                <a:latin typeface="Arial" panose="020B0604020202020204" pitchFamily="34" charset="0"/>
                <a:ea typeface="+mn-ea"/>
                <a:cs typeface="Arial" panose="020B0604020202020204" pitchFamily="34" charset="0"/>
              </a:rPr>
              <a:t> S Bajaj</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Nita Salzman</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Chathur</a:t>
            </a:r>
            <a:r>
              <a:rPr lang="en-US" sz="800" kern="1200" dirty="0">
                <a:solidFill>
                  <a:schemeClr val="tx1"/>
                </a:solidFill>
                <a:effectLst/>
                <a:latin typeface="Arial" panose="020B0604020202020204" pitchFamily="34" charset="0"/>
                <a:ea typeface="+mn-ea"/>
                <a:cs typeface="Arial" panose="020B0604020202020204" pitchFamily="34" charset="0"/>
              </a:rPr>
              <a:t> Acharya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Richard Sterling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Andrew Fagan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Melanie White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Edith Gavis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Majdi</a:t>
            </a:r>
            <a:r>
              <a:rPr lang="en-US" sz="800" kern="1200" dirty="0">
                <a:solidFill>
                  <a:schemeClr val="tx1"/>
                </a:solidFill>
                <a:effectLst/>
                <a:latin typeface="Arial" panose="020B0604020202020204" pitchFamily="34" charset="0"/>
                <a:ea typeface="+mn-ea"/>
                <a:cs typeface="Arial" panose="020B0604020202020204" pitchFamily="34" charset="0"/>
              </a:rPr>
              <a:t> Osman</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Hayward</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Mary Holtz</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Scott Matherly</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Richard Todd Stravitz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Mohammad Siddiqui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Michael Fuchs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Binu</a:t>
            </a:r>
            <a:r>
              <a:rPr lang="en-US" sz="800" kern="1200" dirty="0">
                <a:solidFill>
                  <a:schemeClr val="tx1"/>
                </a:solidFill>
                <a:effectLst/>
                <a:latin typeface="Arial" panose="020B0604020202020204" pitchFamily="34" charset="0"/>
                <a:ea typeface="+mn-ea"/>
                <a:cs typeface="Arial" panose="020B0604020202020204" pitchFamily="34" charset="0"/>
              </a:rPr>
              <a:t> John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Masoumeh Sikaroodi</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Patrick Gillevet</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Virginia Commonwealth University and McGuire VA Medical Center, Richmond,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Medical College of Wisconsin, Milwaukee,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OpenBiome, Somerville, United States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George Mason University, Manassas, United States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Recurrent hepatic encephalopathy (HE) can cause major morbidity despite standard of care (SOC; rifaximin/lactulose). Fecal microbial transplant (FMT) enema can be useful but patients prefer capsular FMT. FMT without pre-intervention antibiotics also needs to be studied with emphasis on small intestinal barrier function. Aim: Determine the safety, tolerability and impact on brain function and mucosal/stool microbiota in recurrent HE after capsular FMT vs placebo.</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b="0" kern="1200" dirty="0">
                <a:solidFill>
                  <a:schemeClr val="tx1"/>
                </a:solidFill>
                <a:effectLst/>
                <a:latin typeface="Arial" panose="020B0604020202020204" pitchFamily="34" charset="0"/>
                <a:ea typeface="+mn-ea"/>
                <a:cs typeface="Arial" panose="020B0604020202020204" pitchFamily="34" charset="0"/>
              </a:rPr>
              <a:t>C</a:t>
            </a:r>
            <a:r>
              <a:rPr lang="en-US" sz="800" kern="1200" dirty="0">
                <a:solidFill>
                  <a:schemeClr val="tx1"/>
                </a:solidFill>
                <a:effectLst/>
                <a:latin typeface="Arial" panose="020B0604020202020204" pitchFamily="34" charset="0"/>
                <a:ea typeface="+mn-ea"/>
                <a:cs typeface="Arial" panose="020B0604020202020204" pitchFamily="34" charset="0"/>
              </a:rPr>
              <a:t>irrhotic </a:t>
            </a:r>
            <a:r>
              <a:rPr lang="en-US" sz="800" kern="1200" dirty="0" err="1">
                <a:solidFill>
                  <a:schemeClr val="tx1"/>
                </a:solidFill>
                <a:effectLst/>
                <a:latin typeface="Arial" panose="020B0604020202020204" pitchFamily="34" charset="0"/>
                <a:ea typeface="+mn-ea"/>
                <a:cs typeface="Arial" panose="020B0604020202020204" pitchFamily="34" charset="0"/>
              </a:rPr>
              <a:t>outpts</a:t>
            </a:r>
            <a:r>
              <a:rPr lang="en-US" sz="800" kern="1200" dirty="0">
                <a:solidFill>
                  <a:schemeClr val="tx1"/>
                </a:solidFill>
                <a:effectLst/>
                <a:latin typeface="Arial" panose="020B0604020202020204" pitchFamily="34" charset="0"/>
                <a:ea typeface="+mn-ea"/>
                <a:cs typeface="Arial" panose="020B0604020202020204" pitchFamily="34" charset="0"/>
              </a:rPr>
              <a:t> with recurrent HE on SOC were randomized 1:1 into receiving 15 FMT capsules vs placebo from a single donor enriched in beneficial </a:t>
            </a:r>
            <a:r>
              <a:rPr lang="en-US" sz="800" kern="1200" dirty="0" err="1">
                <a:solidFill>
                  <a:schemeClr val="tx1"/>
                </a:solidFill>
                <a:effectLst/>
                <a:latin typeface="Arial" panose="020B0604020202020204" pitchFamily="34" charset="0"/>
                <a:ea typeface="+mn-ea"/>
                <a:cs typeface="Arial" panose="020B0604020202020204" pitchFamily="34" charset="0"/>
              </a:rPr>
              <a:t>Lachnospiraceae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Ruminococcaceae</a:t>
            </a:r>
            <a:r>
              <a:rPr lang="en-US" sz="800" kern="1200" dirty="0">
                <a:solidFill>
                  <a:schemeClr val="tx1"/>
                </a:solidFill>
                <a:effectLst/>
                <a:latin typeface="Arial" panose="020B0604020202020204" pitchFamily="34" charset="0"/>
                <a:ea typeface="+mn-ea"/>
                <a:cs typeface="Arial" panose="020B0604020202020204" pitchFamily="34" charset="0"/>
              </a:rPr>
              <a:t>. Endoscopies with duodenal/sigmoid Bx &amp; stool analysis, cognitive function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&amp; Psychometric hepatic encephalopathy score PHES) &amp; duodenal anti-microbial peptide(AMP) mRNA expression were performed pre-, 2/4 weeks post with 5 </a:t>
            </a:r>
            <a:r>
              <a:rPr lang="en-US" sz="800" kern="1200" dirty="0" err="1">
                <a:solidFill>
                  <a:schemeClr val="tx1"/>
                </a:solidFill>
                <a:effectLst/>
                <a:latin typeface="Arial" panose="020B0604020202020204" pitchFamily="34" charset="0"/>
                <a:ea typeface="+mn-ea"/>
                <a:cs typeface="Arial" panose="020B0604020202020204" pitchFamily="34" charset="0"/>
              </a:rPr>
              <a:t>mth</a:t>
            </a:r>
            <a:r>
              <a:rPr lang="en-US" sz="800" kern="1200" dirty="0">
                <a:solidFill>
                  <a:schemeClr val="tx1"/>
                </a:solidFill>
                <a:effectLst/>
                <a:latin typeface="Arial" panose="020B0604020202020204" pitchFamily="34" charset="0"/>
                <a:ea typeface="+mn-ea"/>
                <a:cs typeface="Arial" panose="020B0604020202020204" pitchFamily="34" charset="0"/>
              </a:rPr>
              <a:t> follow-up. Pts remained blinded and those assigned to FMT underwent repeat endoscopies 4 weeks post-FMT. SOC was continued throughout the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u="sng"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20 subjects on lactulose/rifaximin were randomized 1:1. MELD score was similar at baseline (9.6 vs 10.2) &amp; study end (10.2 vs 10.5)</a:t>
            </a:r>
            <a:r>
              <a:rPr lang="en-US" sz="800" u="sng" kern="1200" dirty="0">
                <a:solidFill>
                  <a:schemeClr val="tx1"/>
                </a:solidFill>
                <a:effectLst/>
                <a:latin typeface="Arial" panose="020B0604020202020204" pitchFamily="34" charset="0"/>
                <a:ea typeface="+mn-ea"/>
                <a:cs typeface="Arial" panose="020B0604020202020204" pitchFamily="34" charset="0"/>
              </a:rPr>
              <a:t>. Hospitalizations/Death: </a:t>
            </a:r>
            <a:r>
              <a:rPr lang="en-US" sz="800" kern="1200" dirty="0">
                <a:solidFill>
                  <a:schemeClr val="tx1"/>
                </a:solidFill>
                <a:effectLst/>
                <a:latin typeface="Arial" panose="020B0604020202020204" pitchFamily="34" charset="0"/>
                <a:ea typeface="+mn-ea"/>
                <a:cs typeface="Arial" panose="020B0604020202020204" pitchFamily="34" charset="0"/>
              </a:rPr>
              <a:t>6 pts in the placebo group required hospitalizations/died compared to one in FMT(p=0.05). The number of hospitalizations was higher in placebo vs FMT(median 1.5 vs 0, p=0.02). Infection/HE episodes not requiring admission was similar (median 1 vs 1, p=0.5, Fig 1A). </a:t>
            </a:r>
            <a:r>
              <a:rPr lang="en-US" sz="800" u="sng" kern="1200" dirty="0">
                <a:solidFill>
                  <a:schemeClr val="tx1"/>
                </a:solidFill>
                <a:effectLst/>
                <a:latin typeface="Arial" panose="020B0604020202020204" pitchFamily="34" charset="0"/>
                <a:ea typeface="+mn-ea"/>
                <a:cs typeface="Arial" panose="020B0604020202020204" pitchFamily="34" charset="0"/>
              </a:rPr>
              <a:t>Microbiota changes: </a:t>
            </a:r>
            <a:r>
              <a:rPr lang="en-US" sz="800" kern="1200" dirty="0">
                <a:solidFill>
                  <a:schemeClr val="tx1"/>
                </a:solidFill>
                <a:effectLst/>
                <a:latin typeface="Arial" panose="020B0604020202020204" pitchFamily="34" charset="0"/>
                <a:ea typeface="+mn-ea"/>
                <a:cs typeface="Arial" panose="020B0604020202020204" pitchFamily="34" charset="0"/>
              </a:rPr>
              <a:t>Baseline diversity was similar between </a:t>
            </a:r>
            <a:r>
              <a:rPr lang="en-US" sz="800" kern="1200" dirty="0" err="1">
                <a:solidFill>
                  <a:schemeClr val="tx1"/>
                </a:solidFill>
                <a:effectLst/>
                <a:latin typeface="Arial" panose="020B0604020202020204" pitchFamily="34" charset="0"/>
                <a:ea typeface="+mn-ea"/>
                <a:cs typeface="Arial" panose="020B0604020202020204" pitchFamily="34" charset="0"/>
              </a:rPr>
              <a:t>gps</a:t>
            </a:r>
            <a:r>
              <a:rPr lang="en-US" sz="800" kern="1200" dirty="0">
                <a:solidFill>
                  <a:schemeClr val="tx1"/>
                </a:solidFill>
                <a:effectLst/>
                <a:latin typeface="Arial" panose="020B0604020202020204" pitchFamily="34" charset="0"/>
                <a:ea typeface="+mn-ea"/>
                <a:cs typeface="Arial" panose="020B0604020202020204" pitchFamily="34" charset="0"/>
              </a:rPr>
              <a:t> in stool, sigmoid &amp; duodenal mucosa (p&gt;0.05). Post-FMT, there was a significant increase in duodenal mucosal diversity [2.1 vs 2.6, p=0.01) &amp; relative abundance of </a:t>
            </a:r>
            <a:r>
              <a:rPr lang="en-US" sz="800" kern="1200" dirty="0" err="1">
                <a:solidFill>
                  <a:schemeClr val="tx1"/>
                </a:solidFill>
                <a:effectLst/>
                <a:latin typeface="Arial" panose="020B0604020202020204" pitchFamily="34" charset="0"/>
                <a:ea typeface="+mn-ea"/>
                <a:cs typeface="Arial" panose="020B0604020202020204" pitchFamily="34" charset="0"/>
              </a:rPr>
              <a:t>Ruminococcaceae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Bifidobacteriaceae</a:t>
            </a:r>
            <a:r>
              <a:rPr lang="en-US" sz="800" kern="1200" dirty="0">
                <a:solidFill>
                  <a:schemeClr val="tx1"/>
                </a:solidFill>
                <a:effectLst/>
                <a:latin typeface="Arial" panose="020B0604020202020204" pitchFamily="34" charset="0"/>
                <a:ea typeface="+mn-ea"/>
                <a:cs typeface="Arial" panose="020B0604020202020204" pitchFamily="34" charset="0"/>
              </a:rPr>
              <a:t> with decrease in </a:t>
            </a:r>
            <a:r>
              <a:rPr lang="en-US" sz="800" kern="1200" dirty="0" err="1">
                <a:solidFill>
                  <a:schemeClr val="tx1"/>
                </a:solidFill>
                <a:effectLst/>
                <a:latin typeface="Arial" panose="020B0604020202020204" pitchFamily="34" charset="0"/>
                <a:ea typeface="+mn-ea"/>
                <a:cs typeface="Arial" panose="020B0604020202020204" pitchFamily="34" charset="0"/>
              </a:rPr>
              <a:t>Streptococcaceae</a:t>
            </a:r>
            <a:r>
              <a:rPr lang="en-US" sz="800" kern="1200" dirty="0">
                <a:solidFill>
                  <a:schemeClr val="tx1"/>
                </a:solidFill>
                <a:effectLst/>
                <a:latin typeface="Arial" panose="020B0604020202020204" pitchFamily="34" charset="0"/>
                <a:ea typeface="+mn-ea"/>
                <a:cs typeface="Arial" panose="020B0604020202020204" pitchFamily="34" charset="0"/>
              </a:rPr>
              <a:t> &amp; </a:t>
            </a:r>
            <a:r>
              <a:rPr lang="en-US" sz="800" kern="1200" dirty="0" err="1">
                <a:solidFill>
                  <a:schemeClr val="tx1"/>
                </a:solidFill>
                <a:effectLst/>
                <a:latin typeface="Arial" panose="020B0604020202020204" pitchFamily="34" charset="0"/>
                <a:ea typeface="+mn-ea"/>
                <a:cs typeface="Arial" panose="020B0604020202020204" pitchFamily="34" charset="0"/>
              </a:rPr>
              <a:t>Veillonellaceae</a:t>
            </a:r>
            <a:r>
              <a:rPr lang="en-US" sz="800" kern="1200" dirty="0">
                <a:solidFill>
                  <a:schemeClr val="tx1"/>
                </a:solidFill>
                <a:effectLst/>
                <a:latin typeface="Arial" panose="020B0604020202020204" pitchFamily="34" charset="0"/>
                <a:ea typeface="+mn-ea"/>
                <a:cs typeface="Arial" panose="020B0604020202020204" pitchFamily="34" charset="0"/>
              </a:rPr>
              <a:t> in FMT pts (Fig 1B). No change in stool/sigmoid diversity was seen pre/post FMT but reductions in </a:t>
            </a:r>
            <a:r>
              <a:rPr lang="en-US" sz="800" kern="1200" dirty="0" err="1">
                <a:solidFill>
                  <a:schemeClr val="tx1"/>
                </a:solidFill>
                <a:effectLst/>
                <a:latin typeface="Arial" panose="020B0604020202020204" pitchFamily="34" charset="0"/>
                <a:ea typeface="+mn-ea"/>
                <a:cs typeface="Arial" panose="020B0604020202020204" pitchFamily="34" charset="0"/>
              </a:rPr>
              <a:t>Veillonellaceae</a:t>
            </a:r>
            <a:r>
              <a:rPr lang="en-US" sz="800" kern="1200" dirty="0">
                <a:solidFill>
                  <a:schemeClr val="tx1"/>
                </a:solidFill>
                <a:effectLst/>
                <a:latin typeface="Arial" panose="020B0604020202020204" pitchFamily="34" charset="0"/>
                <a:ea typeface="+mn-ea"/>
                <a:cs typeface="Arial" panose="020B0604020202020204" pitchFamily="34" charset="0"/>
              </a:rPr>
              <a:t>  were seen post-FMT in sigmoid(p=0.04) and stool (p=0.05). Stool results over time were similar for placebo pts.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Duodenal inflammation/AMP expression:</a:t>
            </a:r>
            <a:r>
              <a:rPr lang="en-US" sz="800" kern="1200" dirty="0">
                <a:solidFill>
                  <a:schemeClr val="tx1"/>
                </a:solidFill>
                <a:effectLst/>
                <a:latin typeface="Arial" panose="020B0604020202020204" pitchFamily="34" charset="0"/>
                <a:ea typeface="+mn-ea"/>
                <a:cs typeface="Arial" panose="020B0604020202020204" pitchFamily="34" charset="0"/>
              </a:rPr>
              <a:t> Baseline expressions were similar between groups. There was a significant increase in E-cadherin protein [pre 26700(35500) vs post 43600 (35500)p=0.03], reduced IL-6 [pre 146.4 (310.3) vs post 90.6 (117.4), p=0.02] and increased Defensin A5 [pre 1821916(271832) vs post 2430000(3352500),p=0.03] expression.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Brain function: </a:t>
            </a:r>
            <a:r>
              <a:rPr lang="en-US" sz="800" kern="1200" dirty="0">
                <a:solidFill>
                  <a:schemeClr val="tx1"/>
                </a:solidFill>
                <a:effectLst/>
                <a:latin typeface="Arial" panose="020B0604020202020204" pitchFamily="34" charset="0"/>
                <a:ea typeface="+mn-ea"/>
                <a:cs typeface="Arial" panose="020B0604020202020204" pitchFamily="34" charset="0"/>
              </a:rPr>
              <a:t>Baseline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scores were similar between groups (p=0.57), which improved in the FMT group [250.2 (237.2) vs 224.9 (98.5),p=0.02). PHES changes were similar at baseline &amp; remained similar between groups post-intervention.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Oral FMT capsules were safely tolerated and associated with lower hospitalizations, improvement in duodenal mucosal diversity, dysbiosis and barrier function, and enhanced </a:t>
            </a:r>
            <a:r>
              <a:rPr lang="en-US" sz="800" kern="1200" dirty="0" err="1">
                <a:solidFill>
                  <a:schemeClr val="tx1"/>
                </a:solidFill>
                <a:effectLst/>
                <a:latin typeface="Arial" panose="020B0604020202020204" pitchFamily="34" charset="0"/>
                <a:ea typeface="+mn-ea"/>
                <a:cs typeface="Arial" panose="020B0604020202020204" pitchFamily="34" charset="0"/>
              </a:rPr>
              <a:t>EncephalApp</a:t>
            </a:r>
            <a:r>
              <a:rPr lang="en-US" sz="800" kern="1200" dirty="0">
                <a:solidFill>
                  <a:schemeClr val="tx1"/>
                </a:solidFill>
                <a:effectLst/>
                <a:latin typeface="Arial" panose="020B0604020202020204" pitchFamily="34" charset="0"/>
                <a:ea typeface="+mn-ea"/>
                <a:cs typeface="Arial" panose="020B0604020202020204" pitchFamily="34" charset="0"/>
              </a:rPr>
              <a:t> performance in cirrhosis and recurrent HE compared to placebo. </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802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CO, cardiac output; DSE, dobutamine stress echocardiogram; HR, heart rate; HRS,</a:t>
            </a:r>
            <a:r>
              <a:rPr lang="en-US" sz="800" i="1" dirty="0"/>
              <a:t> hepatorenal syndrome; LT, liver transplant; LV, left ventricle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Impaired cardiac contractile reserve on dobutamine stress echocardiography predicts development of hepatorenal syndrome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Anoop Koshy</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Benjamin Cailes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Omar Farouque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Adam Testro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Jithin</a:t>
            </a:r>
            <a:r>
              <a:rPr lang="en-US" sz="800" kern="1200" dirty="0">
                <a:solidFill>
                  <a:schemeClr val="tx1"/>
                </a:solidFill>
                <a:effectLst/>
                <a:latin typeface="Arial" panose="020B0604020202020204" pitchFamily="34" charset="0"/>
                <a:ea typeface="+mn-ea"/>
                <a:cs typeface="Arial" panose="020B0604020202020204" pitchFamily="34" charset="0"/>
              </a:rPr>
              <a:t> Sajeev</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Jay Ramchand</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Paul Calafiore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Hamid Salehi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Piyush Srivastava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Matthew Peverelle</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Han Lim</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Hui-Chen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Andrew  Teh</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Paul Gow</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Victorian Liver Transplant Unit, Austin Health, Cardiology , Melbourne, Australia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Victorian Liver Transplant Unit, Austin Health, Gastroenterology &amp; Hepatology, Melbourne, Australia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800" kern="1200" dirty="0">
                <a:solidFill>
                  <a:schemeClr val="tx1"/>
                </a:solidFill>
                <a:effectLst/>
                <a:latin typeface="Arial" panose="020B0604020202020204" pitchFamily="34" charset="0"/>
                <a:ea typeface="+mn-ea"/>
                <a:cs typeface="Arial" panose="020B0604020202020204" pitchFamily="34" charset="0"/>
              </a:rPr>
              <a:t>Development of hepatorenal syndrome (HRS) in end stage liver disease is associated with poor outcomes. Identifying early predictors of HRS may allow an opportunity for intervention. Preliminary studies in small cohorts have suggested a potential role of myocardial dysfunction in its pathogenesis. We hypothesized that a diminished cardiac contractile reserve was associated with development of HRS.</a:t>
            </a:r>
            <a:br>
              <a:rPr lang="en-GB" sz="800" kern="1200" dirty="0">
                <a:solidFill>
                  <a:schemeClr val="tx1"/>
                </a:solidFill>
                <a:effectLst/>
                <a:latin typeface="Arial" panose="020B0604020202020204" pitchFamily="34" charset="0"/>
                <a:ea typeface="+mn-ea"/>
                <a:cs typeface="Arial" panose="020B0604020202020204" pitchFamily="34" charset="0"/>
              </a:rPr>
            </a:b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Consecutive patients without known cardiac disease that underwent dobutamine stress echocardiogram (DSE) for pre-liver transplant (LT) workup between 2010-2017 were recruited. HRS was diagnosed based on guideline-based criteria. Cardiac output (CO) (stroke volume by left ventricular outflow tract velocity time integral x heart rate; HR) was prospectively recorded at baseline and low-dose (10 </a:t>
            </a:r>
            <a:r>
              <a:rPr lang="en-GB" sz="800" kern="1200" dirty="0" err="1">
                <a:solidFill>
                  <a:schemeClr val="tx1"/>
                </a:solidFill>
                <a:effectLst/>
                <a:latin typeface="Arial" panose="020B0604020202020204" pitchFamily="34" charset="0"/>
                <a:ea typeface="+mn-ea"/>
                <a:cs typeface="Arial" panose="020B0604020202020204" pitchFamily="34" charset="0"/>
              </a:rPr>
              <a:t>μg</a:t>
            </a:r>
            <a:r>
              <a:rPr lang="en-GB" sz="800" kern="1200" dirty="0">
                <a:solidFill>
                  <a:schemeClr val="tx1"/>
                </a:solidFill>
                <a:effectLst/>
                <a:latin typeface="Arial" panose="020B0604020202020204" pitchFamily="34" charset="0"/>
                <a:ea typeface="+mn-ea"/>
                <a:cs typeface="Arial" panose="020B0604020202020204" pitchFamily="34" charset="0"/>
              </a:rPr>
              <a:t>/kg/min) dobutamine.</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Among the 560 patients that underwent DSE, 27 were excluded (cardiomyopathy n=14, beta-blocker use n=5, arrhythmias n=8). Overall, 85(15.9%) patients developed HRS over a mean follow-up of 1.8 (± 2.4) years. The HRS cohort had higher baseline CO (7.9 L/min vs 6.7 L/min, p&lt;0.001) but demonstrated a significantly blunted response to dobutamine (% ΔCO; 29.7% vs 44.6%, p=0.002). This was primarily driven by an impaired heart rate (HR) response in the HRS cohort (ΔHR: 13bpm vs 18bpm, p=0.004). Impaired contractile reserve was defined as &lt;22% increase in CO with low-dose dobutamine (derived from the lowest quartile of % ΔCO at low-dose dobutamine). A significantly higher proportion of patients with impaired contractile reserve developed HRS, 34 (40%) vs 87(25%), p=0.006. On multivariable logistical regression, after adjusting for age, gender, model of end stage liver disease (MELD) and Child-Pugh score, impaired contractile reserve was the strongest predictor for development of HRS (Odds ratio 2.2 95%CI 1.2-4.0, p=0.02).</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Patients that developed HRS demonstrate an attenuated rise in CO with low dose dobutamine, driven primarily by an impaired chronotropic response. Impaired cardiac contractile reserve identified on DSE was the strongest predictor for HRS and may offer a novel non-invasive method for early identification of patients at risk for HRS.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72981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CO, cardiac output; DSE, dobutamine stress echocardiogram; HRS,</a:t>
            </a:r>
            <a:r>
              <a:rPr lang="en-US" sz="800" i="1" dirty="0"/>
              <a:t> hepatorenal syndrome; ICR, impaired cardiac contractile reserve; MELD, Model for End-Stage Liver Disease; HR, hazard ratio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Impaired cardiac contractile reserve on dobutamine stress echocardiography predicts development of hepatorenal syndrome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Anoop Koshy</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Benjamin Cailes</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Omar Farouque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Adam Testro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Jithin</a:t>
            </a:r>
            <a:r>
              <a:rPr lang="en-US" sz="800" kern="1200" dirty="0">
                <a:solidFill>
                  <a:schemeClr val="tx1"/>
                </a:solidFill>
                <a:effectLst/>
                <a:latin typeface="Arial" panose="020B0604020202020204" pitchFamily="34" charset="0"/>
                <a:ea typeface="+mn-ea"/>
                <a:cs typeface="Arial" panose="020B0604020202020204" pitchFamily="34" charset="0"/>
              </a:rPr>
              <a:t> Sajeev</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Jay Ramchand</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Paul Calafiore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Hamid Salehi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Piyush Srivastava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Matthew Peverelle</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Han Lim</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Hui-Chen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Andrew  Teh</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Paul Gow</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Victorian Liver Transplant Unit, Austin Health, Cardiology , Melbourne, Australia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Victorian Liver Transplant Unit, Austin Health, Gastroenterology &amp; Hepatology, Melbourne, Australia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800" kern="1200" dirty="0">
                <a:solidFill>
                  <a:schemeClr val="tx1"/>
                </a:solidFill>
                <a:effectLst/>
                <a:latin typeface="Arial" panose="020B0604020202020204" pitchFamily="34" charset="0"/>
                <a:ea typeface="+mn-ea"/>
                <a:cs typeface="Arial" panose="020B0604020202020204" pitchFamily="34" charset="0"/>
              </a:rPr>
              <a:t>Development of hepatorenal syndrome (HRS) in end stage liver disease is associated with poor outcomes. Identifying early predictors of HRS may allow an opportunity for intervention. Preliminary studies in small cohorts have suggested a potential role of myocardial dysfunction in its pathogenesis. We hypothesized that a diminished cardiac contractile reserve was associated with development of HRS.</a:t>
            </a:r>
            <a:br>
              <a:rPr lang="en-GB" sz="800" kern="1200" dirty="0">
                <a:solidFill>
                  <a:schemeClr val="tx1"/>
                </a:solidFill>
                <a:effectLst/>
                <a:latin typeface="Arial" panose="020B0604020202020204" pitchFamily="34" charset="0"/>
                <a:ea typeface="+mn-ea"/>
                <a:cs typeface="Arial" panose="020B0604020202020204" pitchFamily="34" charset="0"/>
              </a:rPr>
            </a:b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Consecutive patients without known cardiac disease that underwent dobutamine stress echocardiogram (DSE) for pre-liver transplant (LT) workup between 2010-2017 were recruited. HRS was diagnosed based on guideline-based criteria. Cardiac output (CO) (stroke volume by left ventricular outflow tract velocity time integral x heart rate; HR) was prospectively recorded at baseline and low-dose (10 </a:t>
            </a:r>
            <a:r>
              <a:rPr lang="en-GB" sz="800" kern="1200" dirty="0" err="1">
                <a:solidFill>
                  <a:schemeClr val="tx1"/>
                </a:solidFill>
                <a:effectLst/>
                <a:latin typeface="Arial" panose="020B0604020202020204" pitchFamily="34" charset="0"/>
                <a:ea typeface="+mn-ea"/>
                <a:cs typeface="Arial" panose="020B0604020202020204" pitchFamily="34" charset="0"/>
              </a:rPr>
              <a:t>μg</a:t>
            </a:r>
            <a:r>
              <a:rPr lang="en-GB" sz="800" kern="1200" dirty="0">
                <a:solidFill>
                  <a:schemeClr val="tx1"/>
                </a:solidFill>
                <a:effectLst/>
                <a:latin typeface="Arial" panose="020B0604020202020204" pitchFamily="34" charset="0"/>
                <a:ea typeface="+mn-ea"/>
                <a:cs typeface="Arial" panose="020B0604020202020204" pitchFamily="34" charset="0"/>
              </a:rPr>
              <a:t>/kg/min) dobutamine.</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Among the 560 patients that underwent DSE, 27 were excluded (cardiomyopathy n=14, beta-blocker use n=5, arrhythmias n=8). Overall, 85(15.9%) patients developed HRS over a mean follow-up of 1.8 (± 2.4) years. The HRS cohort had higher baseline CO (7.9 L/min vs 6.7 L/min, p&lt;0.001) but demonstrated a significantly blunted response to dobutamine (% ΔCO; 29.7% vs 44.6%, p=0.002). This was primarily driven by an impaired heart rate (HR) response in the HRS cohort (ΔHR: 13bpm vs 18bpm, p=0.004). Impaired contractile reserve was defined as &lt;22% increase in CO with low-dose dobutamine (derived from the lowest quartile of % ΔCO at low-dose dobutamine). A significantly higher proportion of patients with impaired contractile reserve developed HRS, 34 (40%) vs 87(25%), p=0.006. On multivariable logistical regression, after adjusting for age, gender, model of end stage liver disease (MELD) and Child-Pugh score, impaired contractile reserve was the strongest predictor for development of HRS (Odds ratio 2.2 95%CI 1.2-4.0, p=0.02).</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Patients that developed HRS demonstrate an attenuated rise in CO with low dose dobutamine, driven primarily by an impaired chronotropic response. Impaired cardiac contractile reserve identified on DSE was the strongest predictor for HRS and may offer a novel non-invasive method for early identification of patients at risk for HRS.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182758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i="1" dirty="0"/>
              <a:t>Abbreviations: CT, computerized tomography; DEXA, Dual Energy X-ray Absorptiometry;</a:t>
            </a:r>
            <a:r>
              <a:rPr lang="da-DK" sz="800" i="1" dirty="0"/>
              <a:t> MELD, Model for End-stage Liver Disease; LT, liver transplantation</a:t>
            </a:r>
            <a:endParaRPr lang="en-GB" sz="800" i="1" dirty="0"/>
          </a:p>
          <a:p>
            <a:pPr marL="0" indent="0">
              <a:buNone/>
            </a:pPr>
            <a:endParaRPr lang="en-US" sz="800" u="sng" dirty="0"/>
          </a:p>
          <a:p>
            <a:pPr marL="0" indent="0">
              <a:buNone/>
            </a:pPr>
            <a:r>
              <a:rPr lang="en-US" sz="800" b="1" u="sng" dirty="0"/>
              <a:t>F</a:t>
            </a:r>
            <a:r>
              <a:rPr lang="en-GB" sz="800" b="1" u="sng" dirty="0" err="1"/>
              <a:t>ull</a:t>
            </a:r>
            <a:r>
              <a:rPr lang="en-GB" sz="800" b="1" u="sng" dirty="0"/>
              <a:t> abstract</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PS-165 Liver transplantation and hepatobiliary surgery: Clinical aspects</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b="1" kern="1200" dirty="0">
                <a:solidFill>
                  <a:schemeClr val="tx1"/>
                </a:solidFill>
                <a:effectLst/>
                <a:latin typeface="Arial" panose="020B0604020202020204" pitchFamily="34" charset="0"/>
                <a:ea typeface="+mn-ea"/>
                <a:cs typeface="Arial" panose="020B0604020202020204" pitchFamily="34" charset="0"/>
              </a:rPr>
              <a:t>Handgrip strength adds more prognostic value to the MELD score than imaging-based measures of muscle mass in men awaiting liver transplantation</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Marie Sinclair</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r>
              <a:rPr lang="en-GB" sz="800" kern="1200" dirty="0">
                <a:solidFill>
                  <a:schemeClr val="tx1"/>
                </a:solidFill>
                <a:effectLst/>
                <a:latin typeface="Arial" panose="020B0604020202020204" pitchFamily="34" charset="0"/>
                <a:ea typeface="+mn-ea"/>
                <a:cs typeface="Arial" panose="020B0604020202020204" pitchFamily="34" charset="0"/>
              </a:rPr>
              <a:t>, Brooke  Chapman</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r>
              <a:rPr lang="en-GB" sz="800" kern="1200" dirty="0">
                <a:solidFill>
                  <a:schemeClr val="tx1"/>
                </a:solidFill>
                <a:effectLst/>
                <a:latin typeface="Arial" panose="020B0604020202020204" pitchFamily="34" charset="0"/>
                <a:ea typeface="+mn-ea"/>
                <a:cs typeface="Arial" panose="020B0604020202020204" pitchFamily="34" charset="0"/>
              </a:rPr>
              <a:t>, Rudolf Hoermann</a:t>
            </a:r>
            <a:r>
              <a:rPr lang="en-GB" sz="800" kern="1200" baseline="30000" dirty="0">
                <a:solidFill>
                  <a:schemeClr val="tx1"/>
                </a:solidFill>
                <a:effectLst/>
                <a:latin typeface="Arial" panose="020B0604020202020204" pitchFamily="34" charset="0"/>
                <a:ea typeface="+mn-ea"/>
                <a:cs typeface="Arial" panose="020B0604020202020204" pitchFamily="34" charset="0"/>
              </a:rPr>
              <a:t>2</a:t>
            </a:r>
            <a:r>
              <a:rPr lang="en-GB" sz="800" kern="1200" dirty="0">
                <a:solidFill>
                  <a:schemeClr val="tx1"/>
                </a:solidFill>
                <a:effectLst/>
                <a:latin typeface="Arial" panose="020B0604020202020204" pitchFamily="34" charset="0"/>
                <a:ea typeface="+mn-ea"/>
                <a:cs typeface="Arial" panose="020B0604020202020204" pitchFamily="34" charset="0"/>
              </a:rPr>
              <a:t>, Adam Testro</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r>
              <a:rPr lang="en-GB" sz="800" kern="1200" dirty="0">
                <a:solidFill>
                  <a:schemeClr val="tx1"/>
                </a:solidFill>
                <a:effectLst/>
                <a:latin typeface="Arial" panose="020B0604020202020204" pitchFamily="34" charset="0"/>
                <a:ea typeface="+mn-ea"/>
                <a:cs typeface="Arial" panose="020B0604020202020204" pitchFamily="34" charset="0"/>
              </a:rPr>
              <a:t>, Thomas Scodellaro</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r>
              <a:rPr lang="en-GB" sz="800" kern="1200" dirty="0">
                <a:solidFill>
                  <a:schemeClr val="tx1"/>
                </a:solidFill>
                <a:effectLst/>
                <a:latin typeface="Arial" panose="020B0604020202020204" pitchFamily="34" charset="0"/>
                <a:ea typeface="+mn-ea"/>
                <a:cs typeface="Arial" panose="020B0604020202020204" pitchFamily="34" charset="0"/>
              </a:rPr>
              <a:t>, Penelope Hey</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r>
              <a:rPr lang="en-GB" sz="800" kern="1200" dirty="0">
                <a:solidFill>
                  <a:schemeClr val="tx1"/>
                </a:solidFill>
                <a:effectLst/>
                <a:latin typeface="Arial" panose="020B0604020202020204" pitchFamily="34" charset="0"/>
                <a:ea typeface="+mn-ea"/>
                <a:cs typeface="Arial" panose="020B0604020202020204" pitchFamily="34" charset="0"/>
              </a:rPr>
              <a:t>, Paul Gow</a:t>
            </a:r>
            <a:r>
              <a:rPr lang="en-GB" sz="800" kern="1200" baseline="30000" dirty="0">
                <a:solidFill>
                  <a:schemeClr val="tx1"/>
                </a:solidFill>
                <a:effectLst/>
                <a:latin typeface="Arial" panose="020B0604020202020204" pitchFamily="34" charset="0"/>
                <a:ea typeface="+mn-ea"/>
                <a:cs typeface="Arial" panose="020B0604020202020204" pitchFamily="34" charset="0"/>
              </a:rPr>
              <a:t>1</a:t>
            </a:r>
          </a:p>
          <a:p>
            <a:pPr marL="0" indent="0">
              <a:buNone/>
            </a:pPr>
            <a:r>
              <a:rPr lang="en-GB" sz="800" i="1" kern="1200" baseline="30000" dirty="0">
                <a:solidFill>
                  <a:schemeClr val="tx1"/>
                </a:solidFill>
                <a:effectLst/>
                <a:latin typeface="Arial" panose="020B0604020202020204" pitchFamily="34" charset="0"/>
                <a:ea typeface="+mn-ea"/>
                <a:cs typeface="Arial" panose="020B0604020202020204" pitchFamily="34" charset="0"/>
              </a:rPr>
              <a:t>1</a:t>
            </a:r>
            <a:r>
              <a:rPr lang="en-GB" sz="800" i="1" kern="1200" dirty="0">
                <a:solidFill>
                  <a:schemeClr val="tx1"/>
                </a:solidFill>
                <a:effectLst/>
                <a:latin typeface="Arial" panose="020B0604020202020204" pitchFamily="34" charset="0"/>
                <a:ea typeface="+mn-ea"/>
                <a:cs typeface="Arial" panose="020B0604020202020204" pitchFamily="34" charset="0"/>
              </a:rPr>
              <a:t>The University of Melbourne, Liver Transplant Unit, Austin Hospital, Melbourne, Australia; </a:t>
            </a:r>
            <a:r>
              <a:rPr lang="en-GB" sz="800" i="1" kern="1200" baseline="30000" dirty="0">
                <a:solidFill>
                  <a:schemeClr val="tx1"/>
                </a:solidFill>
                <a:effectLst/>
                <a:latin typeface="Arial" panose="020B0604020202020204" pitchFamily="34" charset="0"/>
                <a:ea typeface="+mn-ea"/>
                <a:cs typeface="Arial" panose="020B0604020202020204" pitchFamily="34" charset="0"/>
              </a:rPr>
              <a:t>2</a:t>
            </a:r>
            <a:r>
              <a:rPr lang="en-GB" sz="800" i="1" kern="1200" dirty="0">
                <a:solidFill>
                  <a:schemeClr val="tx1"/>
                </a:solidFill>
                <a:effectLst/>
                <a:latin typeface="Arial" panose="020B0604020202020204" pitchFamily="34" charset="0"/>
                <a:ea typeface="+mn-ea"/>
                <a:cs typeface="Arial" panose="020B0604020202020204" pitchFamily="34" charset="0"/>
              </a:rPr>
              <a:t>The University of Melbourne, Medicine, Melbourne, Australia</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800" kern="1200" dirty="0">
                <a:solidFill>
                  <a:schemeClr val="tx1"/>
                </a:solidFill>
                <a:effectLst/>
                <a:latin typeface="Arial" panose="020B0604020202020204" pitchFamily="34" charset="0"/>
                <a:ea typeface="+mn-ea"/>
                <a:cs typeface="Arial" panose="020B0604020202020204" pitchFamily="34" charset="0"/>
              </a:rPr>
              <a:t>: Sarcopenia is associated with mortality in cirrhosis yet there is no gold standard for diagnosis. Little is known about the comparative utility of different diagnostic methods in predicting mortality. The aim of this study was to compare the relative prognostic impact of three commonly employed measures of sarcopenia in a single cohort of men awaiting liver transplantation.</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b="1" kern="1200" dirty="0">
                <a:solidFill>
                  <a:schemeClr val="tx1"/>
                </a:solidFill>
                <a:effectLst/>
                <a:latin typeface="Arial" panose="020B0604020202020204" pitchFamily="34" charset="0"/>
                <a:ea typeface="+mn-ea"/>
                <a:cs typeface="Arial" panose="020B0604020202020204" pitchFamily="34" charset="0"/>
              </a:rPr>
              <a:t>Method:</a:t>
            </a:r>
            <a:r>
              <a:rPr lang="en-GB" sz="800" kern="1200" dirty="0">
                <a:solidFill>
                  <a:schemeClr val="tx1"/>
                </a:solidFill>
                <a:effectLst/>
                <a:latin typeface="Arial" panose="020B0604020202020204" pitchFamily="34" charset="0"/>
                <a:ea typeface="+mn-ea"/>
                <a:cs typeface="Arial" panose="020B0604020202020204" pitchFamily="34" charset="0"/>
              </a:rPr>
              <a:t> This single centre observational cohort study investigated outcomes in 145 men referred for liver transplant evaluation between 2005 and 2012.  Baseline demographics included Model for End-stage Liver Disease (MELD) score.  Muscle mass was estimated by handgrip strength, Dual Energy </a:t>
            </a:r>
            <a:r>
              <a:rPr lang="en-GB" sz="800" kern="1200" dirty="0" err="1">
                <a:solidFill>
                  <a:schemeClr val="tx1"/>
                </a:solidFill>
                <a:effectLst/>
                <a:latin typeface="Arial" panose="020B0604020202020204" pitchFamily="34" charset="0"/>
                <a:ea typeface="+mn-ea"/>
                <a:cs typeface="Arial" panose="020B0604020202020204" pitchFamily="34" charset="0"/>
              </a:rPr>
              <a:t>Xray</a:t>
            </a:r>
            <a:r>
              <a:rPr lang="en-GB" sz="800" kern="1200" dirty="0">
                <a:solidFill>
                  <a:schemeClr val="tx1"/>
                </a:solidFill>
                <a:effectLst/>
                <a:latin typeface="Arial" panose="020B0604020202020204" pitchFamily="34" charset="0"/>
                <a:ea typeface="+mn-ea"/>
                <a:cs typeface="Arial" panose="020B0604020202020204" pitchFamily="34" charset="0"/>
              </a:rPr>
              <a:t> Absorptiometry (DEXA) lean mass and muscle area on single slice CT scan at the 4th lumbar vertebra.  Recorded outcomes included time-to-death or liver transplantation.</a:t>
            </a: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Results: The median age was 54 years [47; 59] and median MELD score 17 [14; 23].  Of the 145 men, 56 died, with a median time to death of 7.44 months [3.48, 14.16] and 79 were transplanted, with median time to transplant of 7.2 months [3.96, 12.84].  Muscle mass measurements correlated only modestly using different methods with the strongest correlation being observed between CT-measured muscle area and DEXA-measured appendicular lean mass (APLM) (tau 0.41, p&lt;0.001).  For each modality, reduced muscle mass was associated with increased mortality, including CT-measured muscle (HR 0.94 [0.90; 0.98], p=0.002), APLM (HR 0.99 [0.99; 0.99], p=0.003) and handgrip strength (HR 0.94 [0.91; 0.98], p=0.002) and these results retained significance independent of the MELD score.  In predicting mortality, the handgrip strength-MELD bivariable Cox model was superior to a MELD-CT Cox muscle model (p&lt;0.001).  </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800" b="1" kern="1200" dirty="0">
                <a:solidFill>
                  <a:schemeClr val="tx1"/>
                </a:solidFill>
                <a:effectLst/>
                <a:latin typeface="Arial" panose="020B0604020202020204" pitchFamily="34" charset="0"/>
                <a:ea typeface="+mn-ea"/>
                <a:cs typeface="Arial" panose="020B0604020202020204" pitchFamily="34" charset="0"/>
              </a:rPr>
              <a:t>Conclusion: </a:t>
            </a:r>
            <a:r>
              <a:rPr lang="en-GB" sz="800" kern="1200" dirty="0">
                <a:solidFill>
                  <a:schemeClr val="tx1"/>
                </a:solidFill>
                <a:effectLst/>
                <a:latin typeface="Arial" panose="020B0604020202020204" pitchFamily="34" charset="0"/>
                <a:ea typeface="+mn-ea"/>
                <a:cs typeface="Arial" panose="020B0604020202020204" pitchFamily="34" charset="0"/>
              </a:rPr>
              <a:t>This study for the first time compares three commonly employed techniques to quantify sarcopenia in a cohort of men cirrhosis. There was only modest correlation between methods, but in a bivariable model incorporating MELD score, each of CT scan, DEXA and handgrip strength had similar prognostic value.  Given the radiation, cost and access issues often related to CT and DEXA scans, we propose that handgrip strength is a simple alternative with comparable utility.  The ability to perform handgrip strength serially has the additional benefit of allowing identification of deteriorating muscle strength in patients awaiting liver transplant.</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158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black"/>
                </a:solidFill>
                <a:effectLst/>
                <a:uLnTx/>
                <a:uFillTx/>
              </a:rPr>
              <a:t>Abbreviations: APLM, DEXA-measured appendicular lean mass; CT, computerized tomography; DEXA, Dual Energy X-ray Absorptiometry;</a:t>
            </a:r>
            <a:r>
              <a:rPr kumimoji="0" lang="da-DK" sz="800" b="0" i="1" u="none" strike="noStrike" kern="1200" cap="none" spc="0" normalizeH="0" baseline="0" noProof="0" dirty="0">
                <a:ln>
                  <a:noFill/>
                </a:ln>
                <a:solidFill>
                  <a:prstClr val="black"/>
                </a:solidFill>
                <a:effectLst/>
                <a:uLnTx/>
                <a:uFillTx/>
              </a:rPr>
              <a:t> MELD, Model for End-stage Liver Disease; LT, liver transplantation</a:t>
            </a:r>
            <a:endParaRPr kumimoji="0" lang="en-GB" sz="800" b="0" i="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rPr>
              <a:t>F</a:t>
            </a:r>
            <a:r>
              <a:rPr kumimoji="0" lang="en-GB" sz="800" b="1" i="0" u="sng" strike="noStrike" kern="1200" cap="none" spc="0" normalizeH="0" baseline="0" noProof="0" dirty="0" err="1">
                <a:ln>
                  <a:noFill/>
                </a:ln>
                <a:solidFill>
                  <a:prstClr val="black"/>
                </a:solidFill>
                <a:effectLst/>
                <a:uLnTx/>
                <a:uFillTx/>
              </a:rPr>
              <a:t>ull</a:t>
            </a:r>
            <a:r>
              <a:rPr kumimoji="0" lang="en-GB" sz="800" b="1" i="0" u="sng" strike="noStrike" kern="1200" cap="none" spc="0" normalizeH="0" baseline="0" noProof="0" dirty="0">
                <a:ln>
                  <a:noFill/>
                </a:ln>
                <a:solidFill>
                  <a:prstClr val="black"/>
                </a:solidFill>
                <a:effectLst/>
                <a:uLnTx/>
                <a:uFillTx/>
              </a:rPr>
              <a:t> abstract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rPr>
              <a:t>Handgrip strength adds more prognostic value to the MELD score than imaging-based measures of muscle mass in men awaiting liver transplantation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rPr>
              <a:t>Marie Sinclair</a:t>
            </a:r>
            <a:r>
              <a:rPr kumimoji="0" lang="en-GB" sz="800" b="0" i="0" u="none" strike="noStrike" kern="1200" cap="none" spc="0" normalizeH="0" baseline="30000" noProof="0" dirty="0">
                <a:ln>
                  <a:noFill/>
                </a:ln>
                <a:solidFill>
                  <a:prstClr val="black"/>
                </a:solidFill>
                <a:effectLst/>
                <a:uLnTx/>
                <a:uFillTx/>
              </a:rPr>
              <a:t>1</a:t>
            </a:r>
            <a:r>
              <a:rPr kumimoji="0" lang="en-GB" sz="800" b="0" i="0" u="none" strike="noStrike" kern="1200" cap="none" spc="0" normalizeH="0" baseline="0" noProof="0" dirty="0">
                <a:ln>
                  <a:noFill/>
                </a:ln>
                <a:solidFill>
                  <a:prstClr val="black"/>
                </a:solidFill>
                <a:effectLst/>
                <a:uLnTx/>
                <a:uFillTx/>
              </a:rPr>
              <a:t>, Brooke  Chapman</a:t>
            </a:r>
            <a:r>
              <a:rPr kumimoji="0" lang="en-GB" sz="800" b="0" i="0" u="none" strike="noStrike" kern="1200" cap="none" spc="0" normalizeH="0" baseline="30000" noProof="0" dirty="0">
                <a:ln>
                  <a:noFill/>
                </a:ln>
                <a:solidFill>
                  <a:prstClr val="black"/>
                </a:solidFill>
                <a:effectLst/>
                <a:uLnTx/>
                <a:uFillTx/>
              </a:rPr>
              <a:t>1</a:t>
            </a:r>
            <a:r>
              <a:rPr kumimoji="0" lang="en-GB" sz="800" b="0" i="0" u="none" strike="noStrike" kern="1200" cap="none" spc="0" normalizeH="0" baseline="0" noProof="0" dirty="0">
                <a:ln>
                  <a:noFill/>
                </a:ln>
                <a:solidFill>
                  <a:prstClr val="black"/>
                </a:solidFill>
                <a:effectLst/>
                <a:uLnTx/>
                <a:uFillTx/>
              </a:rPr>
              <a:t>, Rudolf Hoermann</a:t>
            </a:r>
            <a:r>
              <a:rPr kumimoji="0" lang="en-GB" sz="800" b="0" i="0" u="none" strike="noStrike" kern="1200" cap="none" spc="0" normalizeH="0" baseline="30000" noProof="0" dirty="0">
                <a:ln>
                  <a:noFill/>
                </a:ln>
                <a:solidFill>
                  <a:prstClr val="black"/>
                </a:solidFill>
                <a:effectLst/>
                <a:uLnTx/>
                <a:uFillTx/>
              </a:rPr>
              <a:t>2</a:t>
            </a:r>
            <a:r>
              <a:rPr kumimoji="0" lang="en-GB" sz="800" b="0" i="0" u="none" strike="noStrike" kern="1200" cap="none" spc="0" normalizeH="0" baseline="0" noProof="0" dirty="0">
                <a:ln>
                  <a:noFill/>
                </a:ln>
                <a:solidFill>
                  <a:prstClr val="black"/>
                </a:solidFill>
                <a:effectLst/>
                <a:uLnTx/>
                <a:uFillTx/>
              </a:rPr>
              <a:t>, Adam Testro</a:t>
            </a:r>
            <a:r>
              <a:rPr kumimoji="0" lang="en-GB" sz="800" b="0" i="0" u="none" strike="noStrike" kern="1200" cap="none" spc="0" normalizeH="0" baseline="30000" noProof="0" dirty="0">
                <a:ln>
                  <a:noFill/>
                </a:ln>
                <a:solidFill>
                  <a:prstClr val="black"/>
                </a:solidFill>
                <a:effectLst/>
                <a:uLnTx/>
                <a:uFillTx/>
              </a:rPr>
              <a:t>1</a:t>
            </a:r>
            <a:r>
              <a:rPr kumimoji="0" lang="en-GB" sz="800" b="0" i="0" u="none" strike="noStrike" kern="1200" cap="none" spc="0" normalizeH="0" baseline="0" noProof="0" dirty="0">
                <a:ln>
                  <a:noFill/>
                </a:ln>
                <a:solidFill>
                  <a:prstClr val="black"/>
                </a:solidFill>
                <a:effectLst/>
                <a:uLnTx/>
                <a:uFillTx/>
              </a:rPr>
              <a:t>, Thomas Scodellaro</a:t>
            </a:r>
            <a:r>
              <a:rPr kumimoji="0" lang="en-GB" sz="800" b="0" i="0" u="none" strike="noStrike" kern="1200" cap="none" spc="0" normalizeH="0" baseline="30000" noProof="0" dirty="0">
                <a:ln>
                  <a:noFill/>
                </a:ln>
                <a:solidFill>
                  <a:prstClr val="black"/>
                </a:solidFill>
                <a:effectLst/>
                <a:uLnTx/>
                <a:uFillTx/>
              </a:rPr>
              <a:t>1</a:t>
            </a:r>
            <a:r>
              <a:rPr kumimoji="0" lang="en-GB" sz="800" b="0" i="0" u="none" strike="noStrike" kern="1200" cap="none" spc="0" normalizeH="0" baseline="0" noProof="0" dirty="0">
                <a:ln>
                  <a:noFill/>
                </a:ln>
                <a:solidFill>
                  <a:prstClr val="black"/>
                </a:solidFill>
                <a:effectLst/>
                <a:uLnTx/>
                <a:uFillTx/>
              </a:rPr>
              <a:t>, Penelope Hey</a:t>
            </a:r>
            <a:r>
              <a:rPr kumimoji="0" lang="en-GB" sz="800" b="0" i="0" u="none" strike="noStrike" kern="1200" cap="none" spc="0" normalizeH="0" baseline="30000" noProof="0" dirty="0">
                <a:ln>
                  <a:noFill/>
                </a:ln>
                <a:solidFill>
                  <a:prstClr val="black"/>
                </a:solidFill>
                <a:effectLst/>
                <a:uLnTx/>
                <a:uFillTx/>
              </a:rPr>
              <a:t>1</a:t>
            </a:r>
            <a:r>
              <a:rPr kumimoji="0" lang="en-GB" sz="800" b="0" i="0" u="none" strike="noStrike" kern="1200" cap="none" spc="0" normalizeH="0" baseline="0" noProof="0" dirty="0">
                <a:ln>
                  <a:noFill/>
                </a:ln>
                <a:solidFill>
                  <a:prstClr val="black"/>
                </a:solidFill>
                <a:effectLst/>
                <a:uLnTx/>
                <a:uFillTx/>
              </a:rPr>
              <a:t>, Paul Gow</a:t>
            </a:r>
            <a:r>
              <a:rPr kumimoji="0" lang="en-GB" sz="800" b="0" i="0" u="none" strike="noStrike" kern="1200" cap="none" spc="0" normalizeH="0" baseline="30000" noProof="0" dirty="0">
                <a:ln>
                  <a:noFill/>
                </a:ln>
                <a:solidFill>
                  <a:prstClr val="black"/>
                </a:solidFill>
                <a:effectLst/>
                <a:uLnTx/>
                <a:uFillTx/>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30000" noProof="0" dirty="0">
                <a:ln>
                  <a:noFill/>
                </a:ln>
                <a:solidFill>
                  <a:prstClr val="black"/>
                </a:solidFill>
                <a:effectLst/>
                <a:uLnTx/>
                <a:uFillTx/>
              </a:rPr>
              <a:t>1</a:t>
            </a:r>
            <a:r>
              <a:rPr kumimoji="0" lang="en-GB" sz="800" b="0" i="1" u="none" strike="noStrike" kern="1200" cap="none" spc="0" normalizeH="0" baseline="0" noProof="0" dirty="0">
                <a:ln>
                  <a:noFill/>
                </a:ln>
                <a:solidFill>
                  <a:prstClr val="black"/>
                </a:solidFill>
                <a:effectLst/>
                <a:uLnTx/>
                <a:uFillTx/>
              </a:rPr>
              <a:t>The University of Melbourne, Liver Transplant Unit, Austin Hospital, Melbourne, Australia; </a:t>
            </a:r>
            <a:r>
              <a:rPr kumimoji="0" lang="en-GB" sz="800" b="0" i="1" u="none" strike="noStrike" kern="1200" cap="none" spc="0" normalizeH="0" baseline="30000" noProof="0" dirty="0">
                <a:ln>
                  <a:noFill/>
                </a:ln>
                <a:solidFill>
                  <a:prstClr val="black"/>
                </a:solidFill>
                <a:effectLst/>
                <a:uLnTx/>
                <a:uFillTx/>
              </a:rPr>
              <a:t>2</a:t>
            </a:r>
            <a:r>
              <a:rPr kumimoji="0" lang="en-GB" sz="800" b="0" i="1" u="none" strike="noStrike" kern="1200" cap="none" spc="0" normalizeH="0" baseline="0" noProof="0" dirty="0">
                <a:ln>
                  <a:noFill/>
                </a:ln>
                <a:solidFill>
                  <a:prstClr val="black"/>
                </a:solidFill>
                <a:effectLst/>
                <a:uLnTx/>
                <a:uFillTx/>
              </a:rPr>
              <a:t>The University of Melbourne, Medicine, Melbourne,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rPr>
              <a:t>Background and Aims</a:t>
            </a:r>
            <a:r>
              <a:rPr kumimoji="0" lang="en-GB" sz="800" b="0" i="0" u="none" strike="noStrike" kern="1200" cap="none" spc="0" normalizeH="0" baseline="0" noProof="0" dirty="0">
                <a:ln>
                  <a:noFill/>
                </a:ln>
                <a:solidFill>
                  <a:prstClr val="black"/>
                </a:solidFill>
                <a:effectLst/>
                <a:uLnTx/>
                <a:uFillTx/>
              </a:rPr>
              <a:t>: Sarcopenia is associated with mortality in cirrhosis yet there is no gold standard for diagnosis. Little is known about the comparative utility of different diagnostic methods in predicting mortality. The aim of this study was to compare the relative prognostic impact of three commonly employed measures of sarcopenia in a single cohort of men awaiting liver transplantation.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rPr>
              <a:t>Method:</a:t>
            </a:r>
            <a:r>
              <a:rPr kumimoji="0" lang="en-GB" sz="800" b="0" i="0" u="none" strike="noStrike" kern="1200" cap="none" spc="0" normalizeH="0" baseline="0" noProof="0" dirty="0">
                <a:ln>
                  <a:noFill/>
                </a:ln>
                <a:solidFill>
                  <a:prstClr val="black"/>
                </a:solidFill>
                <a:effectLst/>
                <a:uLnTx/>
                <a:uFillTx/>
              </a:rPr>
              <a:t> This single centre observational cohort study investigated outcomes in 145 men referred for liver transplant evaluation between 2005 and 2012.  Baseline demographics included Model for End-stage Liver Disease (MELD) score.  Muscle mass was estimated by handgrip strength, Dual Energy </a:t>
            </a:r>
            <a:r>
              <a:rPr kumimoji="0" lang="en-GB" sz="800" b="0" i="0" u="none" strike="noStrike" kern="1200" cap="none" spc="0" normalizeH="0" baseline="0" noProof="0" dirty="0" err="1">
                <a:ln>
                  <a:noFill/>
                </a:ln>
                <a:solidFill>
                  <a:prstClr val="black"/>
                </a:solidFill>
                <a:effectLst/>
                <a:uLnTx/>
                <a:uFillTx/>
              </a:rPr>
              <a:t>Xray</a:t>
            </a:r>
            <a:r>
              <a:rPr kumimoji="0" lang="en-GB" sz="800" b="0" i="0" u="none" strike="noStrike" kern="1200" cap="none" spc="0" normalizeH="0" baseline="0" noProof="0" dirty="0">
                <a:ln>
                  <a:noFill/>
                </a:ln>
                <a:solidFill>
                  <a:prstClr val="black"/>
                </a:solidFill>
                <a:effectLst/>
                <a:uLnTx/>
                <a:uFillTx/>
              </a:rPr>
              <a:t> Absorptiometry (DEXA) lean mass and muscle area on single slice CT scan at the 4th lumbar vertebra.  Recorded outcomes included time-to-death or liver transplantation.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rPr>
              <a:t>Results: The median age was 54 years [47; 59] and median MELD score 17 [14; 23].  Of the 145 men, 56 died, with a median time to death of 7.44 months [3.48, 14.16] and 79 were transplanted, with median time to transplant of 7.2 months [3.96, 12.84].  Muscle mass measurements correlated only modestly using different methods with the strongest correlation being observed between CT-measured muscle area and DEXA-measured appendicular lean mass (APLM) (tau 0.41, p&lt;0.001).  For each modality, reduced muscle mass was associated with increased mortality, including CT-measured muscle (HR 0.94 [0.90; 0.98], p=0.002), APLM (HR 0.99 [0.99; 0.99], p=0.003) and handgrip strength (HR 0.94 [0.91; 0.98], p=0.002) and these results retained significance independent of the MELD score.  In predicting mortality, the handgrip strength-MELD bivariable Cox model was superior to a MELD-CT Cox muscle model (p&lt;0.001).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rPr>
              <a:t>Conclusion: </a:t>
            </a:r>
            <a:r>
              <a:rPr kumimoji="0" lang="en-GB" sz="800" b="0" i="0" u="none" strike="noStrike" kern="1200" cap="none" spc="0" normalizeH="0" baseline="0" noProof="0" dirty="0">
                <a:ln>
                  <a:noFill/>
                </a:ln>
                <a:solidFill>
                  <a:prstClr val="black"/>
                </a:solidFill>
                <a:effectLst/>
                <a:uLnTx/>
                <a:uFillTx/>
              </a:rPr>
              <a:t>This study for the first time compares three commonly employed techniques to quantify sarcopenia in a cohort of men cirrhosis. There was only modest correlation between methods, but in a bivariable model incorporating MELD score, each of CT scan, DEXA and handgrip strength had similar prognostic value.  Given the radiation, cost and access issues often related to CT and DEXA scans, we propose that handgrip strength is a simple alternative with comparable utility.  The ability to perform handgrip strength serially has the additional benefit of allowing identification of deteriorating muscle strength in patients awaiting liver transplant.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994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i="1" dirty="0"/>
              <a:t>Abbreviations: ACLF, acute-on-chronic liver failure; AUROC, area under the receiver operating characteristic; LT, liver transplantation</a:t>
            </a:r>
          </a:p>
          <a:p>
            <a:pPr marL="0" indent="0">
              <a:buNone/>
            </a:pPr>
            <a:endParaRPr lang="en-US" sz="800" u="sng" dirty="0"/>
          </a:p>
          <a:p>
            <a:pPr marL="0" indent="0">
              <a:buNone/>
            </a:pPr>
            <a:r>
              <a:rPr lang="en-US" sz="800" b="1" u="sng" dirty="0"/>
              <a:t>F</a:t>
            </a:r>
            <a:r>
              <a:rPr lang="en-GB" sz="800" b="1" u="sng" dirty="0" err="1"/>
              <a:t>ull</a:t>
            </a:r>
            <a:r>
              <a:rPr lang="en-GB" sz="800" b="1" u="sng" dirty="0"/>
              <a:t> abstract</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spcAft>
                <a:spcPts val="0"/>
              </a:spcAft>
              <a:buNone/>
            </a:pPr>
            <a:r>
              <a:rPr lang="en-US" sz="800" b="1" dirty="0">
                <a:effectLst/>
                <a:latin typeface="Arial" panose="020B0604020202020204" pitchFamily="34" charset="0"/>
                <a:ea typeface="Times New Roman" panose="02020603050405020304" pitchFamily="18" charset="0"/>
              </a:rPr>
              <a:t>Liver transplantation in patients with grade 3 acute-on-chronic liver failure: Pre-transplant risk factors of post-transplant mortality</a:t>
            </a:r>
            <a:endParaRPr lang="en-GB" sz="800" dirty="0">
              <a:effectLst/>
              <a:latin typeface="Times New Roman" panose="02020603050405020304" pitchFamily="18" charset="0"/>
              <a:ea typeface="Times New Roman" panose="02020603050405020304" pitchFamily="18" charset="0"/>
            </a:endParaRPr>
          </a:p>
          <a:p>
            <a:pPr marL="0" indent="0">
              <a:spcAft>
                <a:spcPts val="0"/>
              </a:spcAft>
              <a:buNone/>
            </a:pPr>
            <a:endParaRPr lang="en-US" sz="800" b="1" u="sng" dirty="0">
              <a:ea typeface="Times New Roman" panose="02020603050405020304" pitchFamily="18" charset="0"/>
            </a:endParaRPr>
          </a:p>
          <a:p>
            <a:pPr marL="0" indent="0">
              <a:spcAft>
                <a:spcPts val="0"/>
              </a:spcAft>
              <a:buNone/>
            </a:pPr>
            <a:r>
              <a:rPr lang="en-US" sz="800" u="sng" dirty="0">
                <a:effectLst/>
                <a:latin typeface="Arial" panose="020B0604020202020204" pitchFamily="34" charset="0"/>
                <a:ea typeface="Times New Roman" panose="02020603050405020304" pitchFamily="18" charset="0"/>
              </a:rPr>
              <a:t>Thierry Artzner</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Baptiste Michard</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Emmanuel Weiss</a:t>
            </a:r>
            <a:r>
              <a:rPr lang="en-US" sz="800" baseline="30000" dirty="0">
                <a:effectLst/>
                <a:latin typeface="Arial" panose="020B0604020202020204" pitchFamily="34" charset="0"/>
                <a:ea typeface="Times New Roman" panose="02020603050405020304" pitchFamily="18" charset="0"/>
              </a:rPr>
              <a:t>2</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Louise Barbier</a:t>
            </a:r>
            <a:r>
              <a:rPr lang="en-US" sz="800" baseline="30000" dirty="0">
                <a:effectLst/>
                <a:latin typeface="Arial" panose="020B0604020202020204" pitchFamily="34" charset="0"/>
                <a:ea typeface="Times New Roman" panose="02020603050405020304" pitchFamily="18" charset="0"/>
              </a:rPr>
              <a:t>3</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Zaid Noorah</a:t>
            </a:r>
            <a:r>
              <a:rPr lang="en-US" sz="800" baseline="30000" dirty="0">
                <a:effectLst/>
                <a:latin typeface="Arial" panose="020B0604020202020204" pitchFamily="34" charset="0"/>
                <a:ea typeface="Times New Roman" panose="02020603050405020304" pitchFamily="18" charset="0"/>
              </a:rPr>
              <a:t>4</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Jean-Claude Merle</a:t>
            </a:r>
            <a:r>
              <a:rPr lang="en-US" sz="800" baseline="30000" dirty="0">
                <a:effectLst/>
                <a:latin typeface="Arial" panose="020B0604020202020204" pitchFamily="34" charset="0"/>
                <a:ea typeface="Times New Roman" panose="02020603050405020304" pitchFamily="18" charset="0"/>
              </a:rPr>
              <a:t>4</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Tasneem Pirani</a:t>
            </a:r>
            <a:r>
              <a:rPr lang="en-US" sz="800" baseline="30000" dirty="0">
                <a:effectLst/>
                <a:latin typeface="Arial" panose="020B0604020202020204" pitchFamily="34" charset="0"/>
                <a:ea typeface="Times New Roman" panose="02020603050405020304" pitchFamily="18" charset="0"/>
              </a:rPr>
              <a:t>5</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Catherine Paugam-Burtz</a:t>
            </a:r>
            <a:r>
              <a:rPr lang="en-US" sz="800" baseline="30000" dirty="0">
                <a:effectLst/>
                <a:latin typeface="Arial" panose="020B0604020202020204" pitchFamily="34" charset="0"/>
                <a:ea typeface="Times New Roman" panose="02020603050405020304" pitchFamily="18" charset="0"/>
              </a:rPr>
              <a:t>2</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Claire Francoz</a:t>
            </a:r>
            <a:r>
              <a:rPr lang="en-US" sz="800" baseline="30000" dirty="0">
                <a:effectLst/>
                <a:latin typeface="Arial" panose="020B0604020202020204" pitchFamily="34" charset="0"/>
                <a:ea typeface="Times New Roman" panose="02020603050405020304" pitchFamily="18" charset="0"/>
              </a:rPr>
              <a:t>2</a:t>
            </a:r>
            <a:r>
              <a:rPr lang="de-DE" sz="800" dirty="0">
                <a:effectLst/>
                <a:latin typeface="Arial" panose="020B0604020202020204" pitchFamily="34" charset="0"/>
                <a:ea typeface="Arial" panose="020B0604020202020204" pitchFamily="34" charset="0"/>
              </a:rPr>
              <a:t>, </a:t>
            </a:r>
            <a:r>
              <a:rPr lang="en-US" sz="800" dirty="0" err="1">
                <a:effectLst/>
                <a:latin typeface="Arial" panose="020B0604020202020204" pitchFamily="34" charset="0"/>
                <a:ea typeface="Times New Roman" panose="02020603050405020304" pitchFamily="18" charset="0"/>
              </a:rPr>
              <a:t>francois</a:t>
            </a:r>
            <a:r>
              <a:rPr lang="en-US" sz="800" dirty="0">
                <a:effectLst/>
                <a:latin typeface="Arial" panose="020B0604020202020204" pitchFamily="34" charset="0"/>
                <a:ea typeface="Times New Roman" panose="02020603050405020304" pitchFamily="18" charset="0"/>
              </a:rPr>
              <a:t> durand</a:t>
            </a:r>
            <a:r>
              <a:rPr lang="en-US" sz="800" baseline="30000" dirty="0">
                <a:effectLst/>
                <a:latin typeface="Arial" panose="020B0604020202020204" pitchFamily="34" charset="0"/>
                <a:ea typeface="Times New Roman" panose="02020603050405020304" pitchFamily="18" charset="0"/>
              </a:rPr>
              <a:t>2</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Eleni Theocharidou</a:t>
            </a:r>
            <a:r>
              <a:rPr lang="en-US" sz="800" baseline="30000" dirty="0">
                <a:effectLst/>
                <a:latin typeface="Arial" panose="020B0604020202020204" pitchFamily="34" charset="0"/>
                <a:ea typeface="Times New Roman" panose="02020603050405020304" pitchFamily="18" charset="0"/>
              </a:rPr>
              <a:t>5</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John O'Grady</a:t>
            </a:r>
            <a:r>
              <a:rPr lang="en-US" sz="800" baseline="30000" dirty="0">
                <a:effectLst/>
                <a:latin typeface="Arial" panose="020B0604020202020204" pitchFamily="34" charset="0"/>
                <a:ea typeface="Times New Roman" panose="02020603050405020304" pitchFamily="18" charset="0"/>
              </a:rPr>
              <a:t>5</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William Bernal</a:t>
            </a:r>
            <a:r>
              <a:rPr lang="en-US" sz="800" baseline="30000" dirty="0">
                <a:effectLst/>
                <a:latin typeface="Arial" panose="020B0604020202020204" pitchFamily="34" charset="0"/>
                <a:ea typeface="Times New Roman" panose="02020603050405020304" pitchFamily="18" charset="0"/>
              </a:rPr>
              <a:t>5</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Nigel HEATON</a:t>
            </a:r>
            <a:r>
              <a:rPr lang="en-US" sz="800" baseline="30000" dirty="0">
                <a:effectLst/>
                <a:latin typeface="Arial" panose="020B0604020202020204" pitchFamily="34" charset="0"/>
                <a:ea typeface="Times New Roman" panose="02020603050405020304" pitchFamily="18" charset="0"/>
              </a:rPr>
              <a:t>5</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Ephrem Salamé</a:t>
            </a:r>
            <a:r>
              <a:rPr lang="en-US" sz="800" baseline="30000" dirty="0">
                <a:effectLst/>
                <a:latin typeface="Arial" panose="020B0604020202020204" pitchFamily="34" charset="0"/>
                <a:ea typeface="Times New Roman" panose="02020603050405020304" pitchFamily="18" charset="0"/>
              </a:rPr>
              <a:t>3</a:t>
            </a:r>
            <a:r>
              <a:rPr lang="de-DE" sz="800" dirty="0">
                <a:effectLst/>
                <a:latin typeface="Arial" panose="020B0604020202020204" pitchFamily="34" charset="0"/>
                <a:ea typeface="Arial" panose="020B0604020202020204" pitchFamily="34" charset="0"/>
              </a:rPr>
              <a:t>, </a:t>
            </a:r>
            <a:r>
              <a:rPr lang="en-US" sz="800" dirty="0" err="1">
                <a:effectLst/>
                <a:latin typeface="Arial" panose="020B0604020202020204" pitchFamily="34" charset="0"/>
                <a:ea typeface="Times New Roman" panose="02020603050405020304" pitchFamily="18" charset="0"/>
              </a:rPr>
              <a:t>Petru</a:t>
            </a:r>
            <a:r>
              <a:rPr lang="en-US" sz="800" dirty="0">
                <a:effectLst/>
                <a:latin typeface="Arial" panose="020B0604020202020204" pitchFamily="34" charset="0"/>
                <a:ea typeface="Times New Roman" panose="02020603050405020304" pitchFamily="18" charset="0"/>
              </a:rPr>
              <a:t> Bucur</a:t>
            </a:r>
            <a:r>
              <a:rPr lang="en-US" sz="800" baseline="30000" dirty="0">
                <a:effectLst/>
                <a:latin typeface="Arial" panose="020B0604020202020204" pitchFamily="34" charset="0"/>
                <a:ea typeface="Times New Roman" panose="02020603050405020304" pitchFamily="18" charset="0"/>
              </a:rPr>
              <a:t>3</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Helene Barrault</a:t>
            </a:r>
            <a:r>
              <a:rPr lang="en-US" sz="800" baseline="30000" dirty="0">
                <a:effectLst/>
                <a:latin typeface="Arial" panose="020B0604020202020204" pitchFamily="34" charset="0"/>
                <a:ea typeface="Times New Roman" panose="02020603050405020304" pitchFamily="18" charset="0"/>
              </a:rPr>
              <a:t>3</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François Lefebvre</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Lawrence Serfaty</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Camille Besch</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Francis Schneider</a:t>
            </a:r>
            <a:r>
              <a:rPr lang="en-US" sz="800" baseline="30000" dirty="0">
                <a:effectLst/>
                <a:latin typeface="Arial" panose="020B0604020202020204" pitchFamily="34" charset="0"/>
                <a:ea typeface="Times New Roman" panose="02020603050405020304" pitchFamily="18" charset="0"/>
              </a:rPr>
              <a:t>1</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Eric Levesque</a:t>
            </a:r>
            <a:r>
              <a:rPr lang="en-US" sz="800" baseline="30000" dirty="0">
                <a:effectLst/>
                <a:latin typeface="Arial" panose="020B0604020202020204" pitchFamily="34" charset="0"/>
                <a:ea typeface="Times New Roman" panose="02020603050405020304" pitchFamily="18" charset="0"/>
              </a:rPr>
              <a:t>4</a:t>
            </a:r>
            <a:r>
              <a:rPr lang="de-DE" sz="800" dirty="0">
                <a:effectLst/>
                <a:latin typeface="Arial" panose="020B0604020202020204" pitchFamily="34" charset="0"/>
                <a:ea typeface="Arial" panose="020B0604020202020204" pitchFamily="34" charset="0"/>
              </a:rPr>
              <a:t>, </a:t>
            </a:r>
            <a:r>
              <a:rPr lang="en-US" sz="800" dirty="0">
                <a:effectLst/>
                <a:latin typeface="Arial" panose="020B0604020202020204" pitchFamily="34" charset="0"/>
                <a:ea typeface="Times New Roman" panose="02020603050405020304" pitchFamily="18" charset="0"/>
              </a:rPr>
              <a:t>François Faitot</a:t>
            </a:r>
            <a:r>
              <a:rPr lang="en-US" sz="800" baseline="30000" dirty="0">
                <a:effectLst/>
                <a:latin typeface="Arial" panose="020B0604020202020204" pitchFamily="34" charset="0"/>
                <a:ea typeface="Times New Roman" panose="02020603050405020304" pitchFamily="18" charset="0"/>
              </a:rPr>
              <a:t>1</a:t>
            </a:r>
            <a:endParaRPr lang="en-GB" sz="800" dirty="0">
              <a:effectLst/>
              <a:latin typeface="Times New Roman" panose="02020603050405020304" pitchFamily="18" charset="0"/>
              <a:ea typeface="Times New Roman" panose="02020603050405020304" pitchFamily="18" charset="0"/>
            </a:endParaRPr>
          </a:p>
          <a:p>
            <a:pPr marL="0" indent="0">
              <a:spcAft>
                <a:spcPts val="0"/>
              </a:spcAft>
              <a:buNone/>
            </a:pPr>
            <a:endParaRPr lang="en-US" sz="800" i="1" baseline="30000" dirty="0">
              <a:effectLst/>
              <a:latin typeface="Arial" panose="020B0604020202020204" pitchFamily="34" charset="0"/>
              <a:ea typeface="Times New Roman" panose="02020603050405020304" pitchFamily="18" charset="0"/>
            </a:endParaRPr>
          </a:p>
          <a:p>
            <a:pPr marL="0" indent="0">
              <a:spcAft>
                <a:spcPts val="0"/>
              </a:spcAft>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Hôpitaux </a:t>
            </a:r>
            <a:r>
              <a:rPr lang="en-US" sz="800" i="1" dirty="0" err="1">
                <a:effectLst/>
                <a:latin typeface="Arial" panose="020B0604020202020204" pitchFamily="34" charset="0"/>
                <a:ea typeface="Times New Roman" panose="02020603050405020304" pitchFamily="18" charset="0"/>
              </a:rPr>
              <a:t>Universitaires</a:t>
            </a:r>
            <a:r>
              <a:rPr lang="en-US" sz="800" i="1" dirty="0">
                <a:effectLst/>
                <a:latin typeface="Arial" panose="020B0604020202020204" pitchFamily="34" charset="0"/>
                <a:ea typeface="Times New Roman" panose="02020603050405020304" pitchFamily="18" charset="0"/>
              </a:rPr>
              <a:t> Strasbourg, Strasbourg, France</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2</a:t>
            </a:r>
            <a:r>
              <a:rPr lang="en-US" sz="800" i="1" dirty="0">
                <a:effectLst/>
                <a:latin typeface="Arial" panose="020B0604020202020204" pitchFamily="34" charset="0"/>
                <a:ea typeface="Times New Roman" panose="02020603050405020304" pitchFamily="18" charset="0"/>
              </a:rPr>
              <a:t>AP-HP </a:t>
            </a:r>
            <a:r>
              <a:rPr lang="en-US" sz="800" i="1" dirty="0" err="1">
                <a:effectLst/>
                <a:latin typeface="Arial" panose="020B0604020202020204" pitchFamily="34" charset="0"/>
                <a:ea typeface="Times New Roman" panose="02020603050405020304" pitchFamily="18" charset="0"/>
              </a:rPr>
              <a:t>Hôpital</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Beaujon</a:t>
            </a:r>
            <a:r>
              <a:rPr lang="en-US" sz="800" i="1" dirty="0">
                <a:effectLst/>
                <a:latin typeface="Arial" panose="020B0604020202020204" pitchFamily="34" charset="0"/>
                <a:ea typeface="Times New Roman" panose="02020603050405020304" pitchFamily="18" charset="0"/>
              </a:rPr>
              <a:t>, Clichy, France</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3</a:t>
            </a:r>
            <a:r>
              <a:rPr lang="en-US" sz="800" i="1" dirty="0">
                <a:effectLst/>
                <a:latin typeface="Arial" panose="020B0604020202020204" pitchFamily="34" charset="0"/>
                <a:ea typeface="Times New Roman" panose="02020603050405020304" pitchFamily="18" charset="0"/>
              </a:rPr>
              <a:t>Centre </a:t>
            </a:r>
            <a:r>
              <a:rPr lang="en-US" sz="800" i="1" dirty="0" err="1">
                <a:effectLst/>
                <a:latin typeface="Arial" panose="020B0604020202020204" pitchFamily="34" charset="0"/>
                <a:ea typeface="Times New Roman" panose="02020603050405020304" pitchFamily="18" charset="0"/>
              </a:rPr>
              <a:t>Hospitalier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Universitaire</a:t>
            </a:r>
            <a:r>
              <a:rPr lang="en-US" sz="800" i="1" dirty="0">
                <a:effectLst/>
                <a:latin typeface="Arial" panose="020B0604020202020204" pitchFamily="34" charset="0"/>
                <a:ea typeface="Times New Roman" panose="02020603050405020304" pitchFamily="18" charset="0"/>
              </a:rPr>
              <a:t> de Tours, Tours, France</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4</a:t>
            </a:r>
            <a:r>
              <a:rPr lang="en-US" sz="800" i="1" dirty="0">
                <a:effectLst/>
                <a:latin typeface="Arial" panose="020B0604020202020204" pitchFamily="34" charset="0"/>
                <a:ea typeface="Times New Roman" panose="02020603050405020304" pitchFamily="18" charset="0"/>
              </a:rPr>
              <a:t>AP-HP </a:t>
            </a:r>
            <a:r>
              <a:rPr lang="en-US" sz="800" i="1" dirty="0" err="1">
                <a:effectLst/>
                <a:latin typeface="Arial" panose="020B0604020202020204" pitchFamily="34" charset="0"/>
                <a:ea typeface="Times New Roman" panose="02020603050405020304" pitchFamily="18" charset="0"/>
              </a:rPr>
              <a:t>Hôpital</a:t>
            </a:r>
            <a:r>
              <a:rPr lang="en-US" sz="800" i="1" dirty="0">
                <a:effectLst/>
                <a:latin typeface="Arial" panose="020B0604020202020204" pitchFamily="34" charset="0"/>
                <a:ea typeface="Times New Roman" panose="02020603050405020304" pitchFamily="18" charset="0"/>
              </a:rPr>
              <a:t> Henri </a:t>
            </a:r>
            <a:r>
              <a:rPr lang="en-US" sz="800" i="1" dirty="0" err="1">
                <a:effectLst/>
                <a:latin typeface="Arial" panose="020B0604020202020204" pitchFamily="34" charset="0"/>
                <a:ea typeface="Times New Roman" panose="02020603050405020304" pitchFamily="18" charset="0"/>
              </a:rPr>
              <a:t>Mondor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Créteil</a:t>
            </a:r>
            <a:r>
              <a:rPr lang="en-US" sz="800" i="1" dirty="0">
                <a:effectLst/>
                <a:latin typeface="Arial" panose="020B0604020202020204" pitchFamily="34" charset="0"/>
                <a:ea typeface="Times New Roman" panose="02020603050405020304" pitchFamily="18" charset="0"/>
              </a:rPr>
              <a:t>, France</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5</a:t>
            </a:r>
            <a:r>
              <a:rPr lang="en-US" sz="800" i="1" dirty="0">
                <a:effectLst/>
                <a:latin typeface="Arial" panose="020B0604020202020204" pitchFamily="34" charset="0"/>
                <a:ea typeface="Times New Roman" panose="02020603050405020304" pitchFamily="18" charset="0"/>
              </a:rPr>
              <a:t>King's College Hospital, London, United Kingdom</a:t>
            </a:r>
            <a:endParaRPr lang="en-GB" sz="800" dirty="0">
              <a:effectLst/>
              <a:latin typeface="Times New Roman" panose="02020603050405020304" pitchFamily="18" charset="0"/>
              <a:ea typeface="Times New Roman" panose="02020603050405020304" pitchFamily="18" charset="0"/>
            </a:endParaRPr>
          </a:p>
          <a:p>
            <a:pPr marL="0" indent="0">
              <a:spcAft>
                <a:spcPts val="0"/>
              </a:spcAft>
              <a:buNone/>
            </a:pPr>
            <a:endParaRPr lang="en-US" sz="800" b="1" dirty="0">
              <a:latin typeface="Calibri" panose="020F0502020204030204" pitchFamily="34" charset="0"/>
              <a:ea typeface="Calibri" panose="020F0502020204030204" pitchFamily="34" charset="0"/>
            </a:endParaRPr>
          </a:p>
          <a:p>
            <a:pPr marL="0" indent="0">
              <a:spcAft>
                <a:spcPts val="0"/>
              </a:spcAft>
              <a:buNone/>
            </a:pPr>
            <a:r>
              <a:rPr lang="en-US" sz="800" b="1" dirty="0">
                <a:effectLst/>
                <a:latin typeface="Arial" panose="020B0604020202020204" pitchFamily="34" charset="0"/>
                <a:ea typeface="Calibri" panose="020F0502020204030204" pitchFamily="34" charset="0"/>
              </a:rPr>
              <a:t>Background and Aims: </a:t>
            </a:r>
            <a:r>
              <a:rPr lang="en-GB" sz="800" dirty="0">
                <a:effectLst/>
                <a:latin typeface="Arial" panose="020B0604020202020204" pitchFamily="34" charset="0"/>
                <a:ea typeface="Times New Roman" panose="02020603050405020304" pitchFamily="18" charset="0"/>
              </a:rPr>
              <a:t>Liver transplantation (LT) in patients with cirrhosis and multiple organ failure (MOF) is a rare and controversial procedure given the ongoing organ shortage. The benefit of LT has been established for these patients in terms of individual survival but there have been diverging results concerning their post-LT outcomes as a group, which leaves uncertain the fairness of allocating organs to them in terms of collective utility. We report the post-LT results of a multicentre cohort and identify pre-LT criteria to help predict post-LT outcome.</a:t>
            </a:r>
            <a:endParaRPr lang="en-GB" sz="800" dirty="0">
              <a:effectLst/>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ffectLst/>
                <a:latin typeface="Arial" panose="020B0604020202020204" pitchFamily="34" charset="0"/>
                <a:ea typeface="Calibri" panose="020F0502020204030204" pitchFamily="34" charset="0"/>
              </a:rPr>
              <a:t>Method: </a:t>
            </a:r>
            <a:r>
              <a:rPr lang="en-GB" sz="800" dirty="0">
                <a:effectLst/>
                <a:latin typeface="Arial" panose="020B0604020202020204" pitchFamily="34" charset="0"/>
                <a:ea typeface="Times New Roman" panose="02020603050405020304" pitchFamily="18" charset="0"/>
              </a:rPr>
              <a:t>Patients who received LT with grade 3 acute-on-chronic liver failure (ACLF) between 2007 and 2017 in 5 transplant centres were retrospectively included and divided into a determination cohort (Strasbourg) and a validation cohort (</a:t>
            </a:r>
            <a:r>
              <a:rPr lang="en-GB" sz="800" dirty="0" err="1">
                <a:effectLst/>
                <a:latin typeface="Arial" panose="020B0604020202020204" pitchFamily="34" charset="0"/>
                <a:ea typeface="Times New Roman" panose="02020603050405020304" pitchFamily="18" charset="0"/>
              </a:rPr>
              <a:t>Beaujon</a:t>
            </a:r>
            <a:r>
              <a:rPr lang="en-GB" sz="800" dirty="0">
                <a:effectLst/>
                <a:latin typeface="Arial" panose="020B0604020202020204" pitchFamily="34" charset="0"/>
                <a:ea typeface="Times New Roman" panose="02020603050405020304" pitchFamily="18" charset="0"/>
              </a:rPr>
              <a:t>, </a:t>
            </a:r>
            <a:r>
              <a:rPr lang="en-GB" sz="800" dirty="0" err="1">
                <a:effectLst/>
                <a:latin typeface="Arial" panose="020B0604020202020204" pitchFamily="34" charset="0"/>
                <a:ea typeface="Times New Roman" panose="02020603050405020304" pitchFamily="18" charset="0"/>
              </a:rPr>
              <a:t>Mondor</a:t>
            </a:r>
            <a:r>
              <a:rPr lang="en-GB" sz="800" dirty="0">
                <a:effectLst/>
                <a:latin typeface="Arial" panose="020B0604020202020204" pitchFamily="34" charset="0"/>
                <a:ea typeface="Times New Roman" panose="02020603050405020304" pitchFamily="18" charset="0"/>
              </a:rPr>
              <a:t>, Tours and King’s College). Immediate pre-LT one-year mortality risk factors were screened in the determination cohort and a multivariate logistic regression analysis was conducted. A predictive model was derived from these risk factors and evaluated in both cohorts by using the area under the receiver operating characteristic (AUROC) curve.</a:t>
            </a:r>
            <a:endParaRPr lang="en-GB" sz="800" dirty="0">
              <a:effectLst/>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ffectLst/>
                <a:latin typeface="Arial" panose="020B0604020202020204" pitchFamily="34" charset="0"/>
                <a:ea typeface="Calibri" panose="020F0502020204030204" pitchFamily="34" charset="0"/>
              </a:rPr>
              <a:t>Results:</a:t>
            </a:r>
            <a:r>
              <a:rPr lang="en-US" sz="800" dirty="0">
                <a:effectLst/>
                <a:latin typeface="Arial" panose="020B0604020202020204" pitchFamily="34" charset="0"/>
                <a:ea typeface="Calibri" panose="020F0502020204030204" pitchFamily="34" charset="0"/>
              </a:rPr>
              <a:t> </a:t>
            </a:r>
            <a:r>
              <a:rPr lang="en-GB" sz="800" dirty="0">
                <a:effectLst/>
                <a:latin typeface="Arial" panose="020B0604020202020204" pitchFamily="34" charset="0"/>
                <a:ea typeface="Times New Roman" panose="02020603050405020304" pitchFamily="18" charset="0"/>
              </a:rPr>
              <a:t>One hundred and fifty-two patients met the inclusion criteria (76 in the determination cohort and 76 in the validation cohort). The overall one-year survival rate was 67.1%, with no significant difference between the two cohorts. In multivariate analysis, older age (OR = 1.092, 95% CI = 1.003 - 1.19, p = 0.0416), respiratory failure (not intubated vs. intubated vs. intubated with PaO</a:t>
            </a:r>
            <a:r>
              <a:rPr lang="en-GB" sz="800" baseline="-25000" dirty="0">
                <a:effectLst/>
                <a:latin typeface="Arial" panose="020B0604020202020204" pitchFamily="34" charset="0"/>
                <a:ea typeface="Times New Roman" panose="02020603050405020304" pitchFamily="18" charset="0"/>
              </a:rPr>
              <a:t>2</a:t>
            </a:r>
            <a:r>
              <a:rPr lang="en-GB" sz="800" dirty="0">
                <a:effectLst/>
                <a:latin typeface="Arial" panose="020B0604020202020204" pitchFamily="34" charset="0"/>
                <a:ea typeface="Times New Roman" panose="02020603050405020304" pitchFamily="18" charset="0"/>
              </a:rPr>
              <a:t>/FiO</a:t>
            </a:r>
            <a:r>
              <a:rPr lang="en-GB" sz="800" baseline="-25000" dirty="0">
                <a:effectLst/>
                <a:latin typeface="Arial" panose="020B0604020202020204" pitchFamily="34" charset="0"/>
                <a:ea typeface="Times New Roman" panose="02020603050405020304" pitchFamily="18" charset="0"/>
              </a:rPr>
              <a:t>2</a:t>
            </a:r>
            <a:r>
              <a:rPr lang="en-GB" sz="800" dirty="0">
                <a:effectLst/>
                <a:latin typeface="Arial" panose="020B0604020202020204" pitchFamily="34" charset="0"/>
                <a:ea typeface="Times New Roman" panose="02020603050405020304" pitchFamily="18" charset="0"/>
              </a:rPr>
              <a:t>&lt;200mmHg: OR = 4.34, 95% CI = 1.02 - 18.49, p = 0.047), lactate levels &gt; 4 mmol/l (OR = 8.04, 95% CI = 1.56 - 41.51, p = 0.0128) and lower leukocyte count prior to LT (OR = 0.86, CI 95% = 0.76 - 0.97, p = 0.014) were independent risk factors of one-year mortality. A predictive model derived from these factors was tested by comparing its AUROC curve in the determination and in the validation cohorts (0.87 vs. 0.80 respectively, p = 0.296). In addition, survival significantly differed according to the number of risk factors at the time of LT (p &lt; 0.001). </a:t>
            </a:r>
            <a:endParaRPr lang="en-GB" sz="800" dirty="0">
              <a:effectLst/>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ffectLst/>
                <a:latin typeface="Arial" panose="020B0604020202020204" pitchFamily="34" charset="0"/>
                <a:ea typeface="Calibri" panose="020F0502020204030204" pitchFamily="34" charset="0"/>
              </a:rPr>
              <a:t>Conclusion:</a:t>
            </a:r>
            <a:r>
              <a:rPr lang="en-US" sz="800" dirty="0">
                <a:effectLst/>
                <a:latin typeface="Arial" panose="020B0604020202020204" pitchFamily="34" charset="0"/>
                <a:ea typeface="Calibri" panose="020F0502020204030204" pitchFamily="34" charset="0"/>
              </a:rPr>
              <a:t> </a:t>
            </a:r>
            <a:r>
              <a:rPr lang="en-GB" sz="800" dirty="0">
                <a:effectLst/>
                <a:latin typeface="Arial" panose="020B0604020202020204" pitchFamily="34" charset="0"/>
                <a:ea typeface="Calibri" panose="020F0502020204030204" pitchFamily="34" charset="0"/>
              </a:rPr>
              <a:t>We have identified four simple and clinically relevant factors that can be used to estimate the post-transplant outcome of cirrhotic patients with MOF and assist in the decision-making process with regards to the allocation of livers to such patients.</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435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i="1" dirty="0"/>
              <a:t>Abbreviations: ACLF, acute-on-chronic liver failure; AUROC, area under the receiver operating characteristic; LT, liver transplantation</a:t>
            </a:r>
          </a:p>
          <a:p>
            <a:pPr marL="0" indent="0">
              <a:buNone/>
            </a:pPr>
            <a:endParaRPr lang="en-US" sz="800" u="sng" dirty="0"/>
          </a:p>
          <a:p>
            <a:pPr marL="0" indent="0">
              <a:buNone/>
            </a:pPr>
            <a:r>
              <a:rPr lang="en-US" sz="800" b="1" u="sng" dirty="0"/>
              <a:t>F</a:t>
            </a:r>
            <a:r>
              <a:rPr lang="en-GB" sz="800" b="1" u="sng" dirty="0" err="1"/>
              <a:t>ull</a:t>
            </a:r>
            <a:r>
              <a:rPr lang="en-GB" sz="800" b="1" u="sng" dirty="0"/>
              <a:t> abstract</a:t>
            </a:r>
          </a:p>
          <a:p>
            <a:pPr marL="0" indent="0">
              <a:buNone/>
            </a:pPr>
            <a:endParaRPr lang="en-US" sz="800" b="1" dirty="0"/>
          </a:p>
          <a:p>
            <a:pPr marL="0" indent="0">
              <a:spcAft>
                <a:spcPts val="0"/>
              </a:spcAft>
              <a:buNone/>
            </a:pPr>
            <a:r>
              <a:rPr lang="en-US" sz="800" b="1" dirty="0">
                <a:ea typeface="Times New Roman" panose="02020603050405020304" pitchFamily="18" charset="0"/>
              </a:rPr>
              <a:t>Liver transplantation in patients with grade 3 acute-on-chronic liver failure: Pre-transplant risk factors of post-transplant mortality</a:t>
            </a:r>
            <a:endParaRPr lang="en-GB" sz="800" dirty="0">
              <a:latin typeface="Times New Roman" panose="02020603050405020304" pitchFamily="18" charset="0"/>
              <a:ea typeface="Times New Roman" panose="02020603050405020304" pitchFamily="18" charset="0"/>
            </a:endParaRPr>
          </a:p>
          <a:p>
            <a:pPr marL="0" indent="0">
              <a:spcAft>
                <a:spcPts val="0"/>
              </a:spcAft>
              <a:buNone/>
            </a:pPr>
            <a:endParaRPr lang="en-US" sz="800" b="1" u="sng" dirty="0">
              <a:ea typeface="Times New Roman" panose="02020603050405020304" pitchFamily="18" charset="0"/>
            </a:endParaRPr>
          </a:p>
          <a:p>
            <a:pPr marL="0" indent="0">
              <a:spcAft>
                <a:spcPts val="0"/>
              </a:spcAft>
              <a:buNone/>
            </a:pPr>
            <a:r>
              <a:rPr lang="en-US" sz="800" u="sng" dirty="0">
                <a:ea typeface="Times New Roman" panose="02020603050405020304" pitchFamily="18" charset="0"/>
              </a:rPr>
              <a:t>Thierry Artzner</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Baptiste Michard</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Emmanuel Weiss</a:t>
            </a:r>
            <a:r>
              <a:rPr lang="en-US" sz="800" baseline="30000" dirty="0">
                <a:ea typeface="Times New Roman" panose="02020603050405020304" pitchFamily="18" charset="0"/>
              </a:rPr>
              <a:t>2</a:t>
            </a:r>
            <a:r>
              <a:rPr lang="de-DE" sz="800" dirty="0">
                <a:ea typeface="Arial" panose="020B0604020202020204" pitchFamily="34" charset="0"/>
              </a:rPr>
              <a:t>, </a:t>
            </a:r>
            <a:r>
              <a:rPr lang="en-US" sz="800" dirty="0">
                <a:ea typeface="Times New Roman" panose="02020603050405020304" pitchFamily="18" charset="0"/>
              </a:rPr>
              <a:t>Louise Barbier</a:t>
            </a:r>
            <a:r>
              <a:rPr lang="en-US" sz="800" baseline="30000" dirty="0">
                <a:ea typeface="Times New Roman" panose="02020603050405020304" pitchFamily="18" charset="0"/>
              </a:rPr>
              <a:t>3</a:t>
            </a:r>
            <a:r>
              <a:rPr lang="de-DE" sz="800" dirty="0">
                <a:ea typeface="Arial" panose="020B0604020202020204" pitchFamily="34" charset="0"/>
              </a:rPr>
              <a:t>, </a:t>
            </a:r>
            <a:r>
              <a:rPr lang="en-US" sz="800" dirty="0">
                <a:ea typeface="Times New Roman" panose="02020603050405020304" pitchFamily="18" charset="0"/>
              </a:rPr>
              <a:t>Zaid Noorah</a:t>
            </a:r>
            <a:r>
              <a:rPr lang="en-US" sz="800" baseline="30000" dirty="0">
                <a:ea typeface="Times New Roman" panose="02020603050405020304" pitchFamily="18" charset="0"/>
              </a:rPr>
              <a:t>4</a:t>
            </a:r>
            <a:r>
              <a:rPr lang="de-DE" sz="800" dirty="0">
                <a:ea typeface="Arial" panose="020B0604020202020204" pitchFamily="34" charset="0"/>
              </a:rPr>
              <a:t>, </a:t>
            </a:r>
            <a:r>
              <a:rPr lang="en-US" sz="800" dirty="0">
                <a:ea typeface="Times New Roman" panose="02020603050405020304" pitchFamily="18" charset="0"/>
              </a:rPr>
              <a:t>Jean-Claude Merle</a:t>
            </a:r>
            <a:r>
              <a:rPr lang="en-US" sz="800" baseline="30000" dirty="0">
                <a:ea typeface="Times New Roman" panose="02020603050405020304" pitchFamily="18" charset="0"/>
              </a:rPr>
              <a:t>4</a:t>
            </a:r>
            <a:r>
              <a:rPr lang="de-DE" sz="800" dirty="0">
                <a:ea typeface="Arial" panose="020B0604020202020204" pitchFamily="34" charset="0"/>
              </a:rPr>
              <a:t>, </a:t>
            </a:r>
            <a:r>
              <a:rPr lang="en-US" sz="800" dirty="0">
                <a:ea typeface="Times New Roman" panose="02020603050405020304" pitchFamily="18" charset="0"/>
              </a:rPr>
              <a:t>Tasneem Pirani</a:t>
            </a:r>
            <a:r>
              <a:rPr lang="en-US" sz="800" baseline="30000" dirty="0">
                <a:ea typeface="Times New Roman" panose="02020603050405020304" pitchFamily="18" charset="0"/>
              </a:rPr>
              <a:t>5</a:t>
            </a:r>
            <a:r>
              <a:rPr lang="de-DE" sz="800" dirty="0">
                <a:ea typeface="Arial" panose="020B0604020202020204" pitchFamily="34" charset="0"/>
              </a:rPr>
              <a:t>, </a:t>
            </a:r>
            <a:r>
              <a:rPr lang="en-US" sz="800" dirty="0">
                <a:ea typeface="Times New Roman" panose="02020603050405020304" pitchFamily="18" charset="0"/>
              </a:rPr>
              <a:t>Catherine Paugam-Burtz</a:t>
            </a:r>
            <a:r>
              <a:rPr lang="en-US" sz="800" baseline="30000" dirty="0">
                <a:ea typeface="Times New Roman" panose="02020603050405020304" pitchFamily="18" charset="0"/>
              </a:rPr>
              <a:t>2</a:t>
            </a:r>
            <a:r>
              <a:rPr lang="de-DE" sz="800" dirty="0">
                <a:ea typeface="Arial" panose="020B0604020202020204" pitchFamily="34" charset="0"/>
              </a:rPr>
              <a:t>, </a:t>
            </a:r>
            <a:r>
              <a:rPr lang="en-US" sz="800" dirty="0">
                <a:ea typeface="Times New Roman" panose="02020603050405020304" pitchFamily="18" charset="0"/>
              </a:rPr>
              <a:t>Claire Francoz</a:t>
            </a:r>
            <a:r>
              <a:rPr lang="en-US" sz="800" baseline="30000" dirty="0">
                <a:ea typeface="Times New Roman" panose="02020603050405020304" pitchFamily="18" charset="0"/>
              </a:rPr>
              <a:t>2</a:t>
            </a:r>
            <a:r>
              <a:rPr lang="de-DE" sz="800" dirty="0">
                <a:ea typeface="Arial" panose="020B0604020202020204" pitchFamily="34" charset="0"/>
              </a:rPr>
              <a:t>, </a:t>
            </a:r>
            <a:r>
              <a:rPr lang="en-US" sz="800" dirty="0" err="1">
                <a:ea typeface="Times New Roman" panose="02020603050405020304" pitchFamily="18" charset="0"/>
              </a:rPr>
              <a:t>francois</a:t>
            </a:r>
            <a:r>
              <a:rPr lang="en-US" sz="800" dirty="0">
                <a:ea typeface="Times New Roman" panose="02020603050405020304" pitchFamily="18" charset="0"/>
              </a:rPr>
              <a:t> durand</a:t>
            </a:r>
            <a:r>
              <a:rPr lang="en-US" sz="800" baseline="30000" dirty="0">
                <a:ea typeface="Times New Roman" panose="02020603050405020304" pitchFamily="18" charset="0"/>
              </a:rPr>
              <a:t>2</a:t>
            </a:r>
            <a:r>
              <a:rPr lang="de-DE" sz="800" dirty="0">
                <a:ea typeface="Arial" panose="020B0604020202020204" pitchFamily="34" charset="0"/>
              </a:rPr>
              <a:t>, </a:t>
            </a:r>
            <a:r>
              <a:rPr lang="en-US" sz="800" dirty="0">
                <a:ea typeface="Times New Roman" panose="02020603050405020304" pitchFamily="18" charset="0"/>
              </a:rPr>
              <a:t>Eleni Theocharidou</a:t>
            </a:r>
            <a:r>
              <a:rPr lang="en-US" sz="800" baseline="30000" dirty="0">
                <a:ea typeface="Times New Roman" panose="02020603050405020304" pitchFamily="18" charset="0"/>
              </a:rPr>
              <a:t>5</a:t>
            </a:r>
            <a:r>
              <a:rPr lang="de-DE" sz="800" dirty="0">
                <a:ea typeface="Arial" panose="020B0604020202020204" pitchFamily="34" charset="0"/>
              </a:rPr>
              <a:t>, </a:t>
            </a:r>
            <a:r>
              <a:rPr lang="en-US" sz="800" dirty="0">
                <a:ea typeface="Times New Roman" panose="02020603050405020304" pitchFamily="18" charset="0"/>
              </a:rPr>
              <a:t>John O'Grady</a:t>
            </a:r>
            <a:r>
              <a:rPr lang="en-US" sz="800" baseline="30000" dirty="0">
                <a:ea typeface="Times New Roman" panose="02020603050405020304" pitchFamily="18" charset="0"/>
              </a:rPr>
              <a:t>5</a:t>
            </a:r>
            <a:r>
              <a:rPr lang="de-DE" sz="800" dirty="0">
                <a:ea typeface="Arial" panose="020B0604020202020204" pitchFamily="34" charset="0"/>
              </a:rPr>
              <a:t>, </a:t>
            </a:r>
            <a:r>
              <a:rPr lang="en-US" sz="800" dirty="0">
                <a:ea typeface="Times New Roman" panose="02020603050405020304" pitchFamily="18" charset="0"/>
              </a:rPr>
              <a:t>William Bernal</a:t>
            </a:r>
            <a:r>
              <a:rPr lang="en-US" sz="800" baseline="30000" dirty="0">
                <a:ea typeface="Times New Roman" panose="02020603050405020304" pitchFamily="18" charset="0"/>
              </a:rPr>
              <a:t>5</a:t>
            </a:r>
            <a:r>
              <a:rPr lang="de-DE" sz="800" dirty="0">
                <a:ea typeface="Arial" panose="020B0604020202020204" pitchFamily="34" charset="0"/>
              </a:rPr>
              <a:t>, </a:t>
            </a:r>
            <a:r>
              <a:rPr lang="en-US" sz="800" dirty="0">
                <a:ea typeface="Times New Roman" panose="02020603050405020304" pitchFamily="18" charset="0"/>
              </a:rPr>
              <a:t>Nigel HEATON</a:t>
            </a:r>
            <a:r>
              <a:rPr lang="en-US" sz="800" baseline="30000" dirty="0">
                <a:ea typeface="Times New Roman" panose="02020603050405020304" pitchFamily="18" charset="0"/>
              </a:rPr>
              <a:t>5</a:t>
            </a:r>
            <a:r>
              <a:rPr lang="de-DE" sz="800" dirty="0">
                <a:ea typeface="Arial" panose="020B0604020202020204" pitchFamily="34" charset="0"/>
              </a:rPr>
              <a:t>, </a:t>
            </a:r>
            <a:r>
              <a:rPr lang="en-US" sz="800" dirty="0">
                <a:ea typeface="Times New Roman" panose="02020603050405020304" pitchFamily="18" charset="0"/>
              </a:rPr>
              <a:t>Ephrem Salamé</a:t>
            </a:r>
            <a:r>
              <a:rPr lang="en-US" sz="800" baseline="30000" dirty="0">
                <a:ea typeface="Times New Roman" panose="02020603050405020304" pitchFamily="18" charset="0"/>
              </a:rPr>
              <a:t>3</a:t>
            </a:r>
            <a:r>
              <a:rPr lang="de-DE" sz="800" dirty="0">
                <a:ea typeface="Arial" panose="020B0604020202020204" pitchFamily="34" charset="0"/>
              </a:rPr>
              <a:t>, </a:t>
            </a:r>
            <a:r>
              <a:rPr lang="en-US" sz="800" dirty="0" err="1">
                <a:ea typeface="Times New Roman" panose="02020603050405020304" pitchFamily="18" charset="0"/>
              </a:rPr>
              <a:t>Petru</a:t>
            </a:r>
            <a:r>
              <a:rPr lang="en-US" sz="800" dirty="0">
                <a:ea typeface="Times New Roman" panose="02020603050405020304" pitchFamily="18" charset="0"/>
              </a:rPr>
              <a:t> Bucur</a:t>
            </a:r>
            <a:r>
              <a:rPr lang="en-US" sz="800" baseline="30000" dirty="0">
                <a:ea typeface="Times New Roman" panose="02020603050405020304" pitchFamily="18" charset="0"/>
              </a:rPr>
              <a:t>3</a:t>
            </a:r>
            <a:r>
              <a:rPr lang="de-DE" sz="800" dirty="0">
                <a:ea typeface="Arial" panose="020B0604020202020204" pitchFamily="34" charset="0"/>
              </a:rPr>
              <a:t>, </a:t>
            </a:r>
            <a:r>
              <a:rPr lang="en-US" sz="800" dirty="0">
                <a:ea typeface="Times New Roman" panose="02020603050405020304" pitchFamily="18" charset="0"/>
              </a:rPr>
              <a:t>Helene Barrault</a:t>
            </a:r>
            <a:r>
              <a:rPr lang="en-US" sz="800" baseline="30000" dirty="0">
                <a:ea typeface="Times New Roman" panose="02020603050405020304" pitchFamily="18" charset="0"/>
              </a:rPr>
              <a:t>3</a:t>
            </a:r>
            <a:r>
              <a:rPr lang="de-DE" sz="800" dirty="0">
                <a:ea typeface="Arial" panose="020B0604020202020204" pitchFamily="34" charset="0"/>
              </a:rPr>
              <a:t>, </a:t>
            </a:r>
            <a:r>
              <a:rPr lang="en-US" sz="800" dirty="0">
                <a:ea typeface="Times New Roman" panose="02020603050405020304" pitchFamily="18" charset="0"/>
              </a:rPr>
              <a:t>François Lefebvre</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Lawrence Serfaty</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Camille Besch</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Francis Schneider</a:t>
            </a:r>
            <a:r>
              <a:rPr lang="en-US" sz="800" baseline="30000" dirty="0">
                <a:ea typeface="Times New Roman" panose="02020603050405020304" pitchFamily="18" charset="0"/>
              </a:rPr>
              <a:t>1</a:t>
            </a:r>
            <a:r>
              <a:rPr lang="de-DE" sz="800" dirty="0">
                <a:ea typeface="Arial" panose="020B0604020202020204" pitchFamily="34" charset="0"/>
              </a:rPr>
              <a:t>, </a:t>
            </a:r>
            <a:r>
              <a:rPr lang="en-US" sz="800" dirty="0">
                <a:ea typeface="Times New Roman" panose="02020603050405020304" pitchFamily="18" charset="0"/>
              </a:rPr>
              <a:t>Eric Levesque</a:t>
            </a:r>
            <a:r>
              <a:rPr lang="en-US" sz="800" baseline="30000" dirty="0">
                <a:ea typeface="Times New Roman" panose="02020603050405020304" pitchFamily="18" charset="0"/>
              </a:rPr>
              <a:t>4</a:t>
            </a:r>
            <a:r>
              <a:rPr lang="de-DE" sz="800" dirty="0">
                <a:ea typeface="Arial" panose="020B0604020202020204" pitchFamily="34" charset="0"/>
              </a:rPr>
              <a:t>, </a:t>
            </a:r>
            <a:r>
              <a:rPr lang="en-US" sz="800" dirty="0">
                <a:ea typeface="Times New Roman" panose="02020603050405020304" pitchFamily="18" charset="0"/>
              </a:rPr>
              <a:t>François Faitot</a:t>
            </a:r>
            <a:r>
              <a:rPr lang="en-US" sz="800" baseline="30000" dirty="0">
                <a:ea typeface="Times New Roman" panose="02020603050405020304" pitchFamily="18" charset="0"/>
              </a:rPr>
              <a:t>1</a:t>
            </a:r>
            <a:endParaRPr lang="en-GB" sz="800" dirty="0">
              <a:latin typeface="Times New Roman" panose="02020603050405020304" pitchFamily="18" charset="0"/>
              <a:ea typeface="Times New Roman" panose="02020603050405020304" pitchFamily="18" charset="0"/>
            </a:endParaRPr>
          </a:p>
          <a:p>
            <a:pPr marL="0" indent="0">
              <a:spcAft>
                <a:spcPts val="0"/>
              </a:spcAft>
              <a:buNone/>
            </a:pPr>
            <a:endParaRPr lang="en-US" sz="800" i="1" baseline="30000" dirty="0">
              <a:ea typeface="Times New Roman" panose="02020603050405020304" pitchFamily="18" charset="0"/>
            </a:endParaRPr>
          </a:p>
          <a:p>
            <a:pPr marL="0" indent="0">
              <a:spcAft>
                <a:spcPts val="0"/>
              </a:spcAft>
              <a:buNone/>
            </a:pPr>
            <a:r>
              <a:rPr lang="en-US" sz="800" i="1" baseline="30000" dirty="0">
                <a:ea typeface="Times New Roman" panose="02020603050405020304" pitchFamily="18" charset="0"/>
              </a:rPr>
              <a:t>1</a:t>
            </a:r>
            <a:r>
              <a:rPr lang="en-US" sz="800" i="1" dirty="0">
                <a:ea typeface="Times New Roman" panose="02020603050405020304" pitchFamily="18" charset="0"/>
              </a:rPr>
              <a:t>Hôpitaux </a:t>
            </a:r>
            <a:r>
              <a:rPr lang="en-US" sz="800" i="1" dirty="0" err="1">
                <a:ea typeface="Times New Roman" panose="02020603050405020304" pitchFamily="18" charset="0"/>
              </a:rPr>
              <a:t>Universitaires</a:t>
            </a:r>
            <a:r>
              <a:rPr lang="en-US" sz="800" i="1" dirty="0">
                <a:ea typeface="Times New Roman" panose="02020603050405020304" pitchFamily="18" charset="0"/>
              </a:rPr>
              <a:t> Strasbourg, Strasbourg, France</a:t>
            </a:r>
            <a:r>
              <a:rPr lang="de-DE" sz="800" dirty="0">
                <a:ea typeface="Arial" panose="020B0604020202020204" pitchFamily="34" charset="0"/>
              </a:rPr>
              <a:t>; </a:t>
            </a:r>
            <a:r>
              <a:rPr lang="en-US" sz="800" i="1" baseline="30000" dirty="0">
                <a:ea typeface="Times New Roman" panose="02020603050405020304" pitchFamily="18" charset="0"/>
              </a:rPr>
              <a:t>2</a:t>
            </a:r>
            <a:r>
              <a:rPr lang="en-US" sz="800" i="1" dirty="0">
                <a:ea typeface="Times New Roman" panose="02020603050405020304" pitchFamily="18" charset="0"/>
              </a:rPr>
              <a:t>AP-HP </a:t>
            </a:r>
            <a:r>
              <a:rPr lang="en-US" sz="800" i="1" dirty="0" err="1">
                <a:ea typeface="Times New Roman" panose="02020603050405020304" pitchFamily="18" charset="0"/>
              </a:rPr>
              <a:t>Hôpital</a:t>
            </a:r>
            <a:r>
              <a:rPr lang="en-US" sz="800" i="1" dirty="0">
                <a:ea typeface="Times New Roman" panose="02020603050405020304" pitchFamily="18" charset="0"/>
              </a:rPr>
              <a:t> </a:t>
            </a:r>
            <a:r>
              <a:rPr lang="en-US" sz="800" i="1" dirty="0" err="1">
                <a:ea typeface="Times New Roman" panose="02020603050405020304" pitchFamily="18" charset="0"/>
              </a:rPr>
              <a:t>Beaujon</a:t>
            </a:r>
            <a:r>
              <a:rPr lang="en-US" sz="800" i="1" dirty="0">
                <a:ea typeface="Times New Roman" panose="02020603050405020304" pitchFamily="18" charset="0"/>
              </a:rPr>
              <a:t>, Clichy, France</a:t>
            </a:r>
            <a:r>
              <a:rPr lang="de-DE" sz="800" dirty="0">
                <a:ea typeface="Arial" panose="020B0604020202020204" pitchFamily="34" charset="0"/>
              </a:rPr>
              <a:t>; </a:t>
            </a:r>
            <a:r>
              <a:rPr lang="en-US" sz="800" i="1" baseline="30000" dirty="0">
                <a:ea typeface="Times New Roman" panose="02020603050405020304" pitchFamily="18" charset="0"/>
              </a:rPr>
              <a:t>3</a:t>
            </a:r>
            <a:r>
              <a:rPr lang="en-US" sz="800" i="1" dirty="0">
                <a:ea typeface="Times New Roman" panose="02020603050405020304" pitchFamily="18" charset="0"/>
              </a:rPr>
              <a:t>Centre </a:t>
            </a:r>
            <a:r>
              <a:rPr lang="en-US" sz="800" i="1" dirty="0" err="1">
                <a:ea typeface="Times New Roman" panose="02020603050405020304" pitchFamily="18" charset="0"/>
              </a:rPr>
              <a:t>Hospitalier</a:t>
            </a:r>
            <a:r>
              <a:rPr lang="en-US" sz="800" i="1" dirty="0">
                <a:ea typeface="Times New Roman" panose="02020603050405020304" pitchFamily="18" charset="0"/>
              </a:rPr>
              <a:t> </a:t>
            </a:r>
            <a:r>
              <a:rPr lang="en-US" sz="800" i="1" dirty="0" err="1">
                <a:ea typeface="Times New Roman" panose="02020603050405020304" pitchFamily="18" charset="0"/>
              </a:rPr>
              <a:t>Universitaire</a:t>
            </a:r>
            <a:r>
              <a:rPr lang="en-US" sz="800" i="1" dirty="0">
                <a:ea typeface="Times New Roman" panose="02020603050405020304" pitchFamily="18" charset="0"/>
              </a:rPr>
              <a:t> de Tours, Tours, France</a:t>
            </a:r>
            <a:r>
              <a:rPr lang="de-DE" sz="800" dirty="0">
                <a:ea typeface="Arial" panose="020B0604020202020204" pitchFamily="34" charset="0"/>
              </a:rPr>
              <a:t>; </a:t>
            </a:r>
            <a:r>
              <a:rPr lang="en-US" sz="800" i="1" baseline="30000" dirty="0">
                <a:ea typeface="Times New Roman" panose="02020603050405020304" pitchFamily="18" charset="0"/>
              </a:rPr>
              <a:t>4</a:t>
            </a:r>
            <a:r>
              <a:rPr lang="en-US" sz="800" i="1" dirty="0">
                <a:ea typeface="Times New Roman" panose="02020603050405020304" pitchFamily="18" charset="0"/>
              </a:rPr>
              <a:t>AP-HP </a:t>
            </a:r>
            <a:r>
              <a:rPr lang="en-US" sz="800" i="1" dirty="0" err="1">
                <a:ea typeface="Times New Roman" panose="02020603050405020304" pitchFamily="18" charset="0"/>
              </a:rPr>
              <a:t>Hôpital</a:t>
            </a:r>
            <a:r>
              <a:rPr lang="en-US" sz="800" i="1" dirty="0">
                <a:ea typeface="Times New Roman" panose="02020603050405020304" pitchFamily="18" charset="0"/>
              </a:rPr>
              <a:t> Henri </a:t>
            </a:r>
            <a:r>
              <a:rPr lang="en-US" sz="800" i="1" dirty="0" err="1">
                <a:ea typeface="Times New Roman" panose="02020603050405020304" pitchFamily="18" charset="0"/>
              </a:rPr>
              <a:t>Mondor</a:t>
            </a:r>
            <a:r>
              <a:rPr lang="en-US" sz="800" i="1" dirty="0">
                <a:ea typeface="Times New Roman" panose="02020603050405020304" pitchFamily="18" charset="0"/>
              </a:rPr>
              <a:t>, </a:t>
            </a:r>
            <a:r>
              <a:rPr lang="en-US" sz="800" i="1" dirty="0" err="1">
                <a:ea typeface="Times New Roman" panose="02020603050405020304" pitchFamily="18" charset="0"/>
              </a:rPr>
              <a:t>Créteil</a:t>
            </a:r>
            <a:r>
              <a:rPr lang="en-US" sz="800" i="1" dirty="0">
                <a:ea typeface="Times New Roman" panose="02020603050405020304" pitchFamily="18" charset="0"/>
              </a:rPr>
              <a:t>, France</a:t>
            </a:r>
            <a:r>
              <a:rPr lang="de-DE" sz="800" dirty="0">
                <a:ea typeface="Arial" panose="020B0604020202020204" pitchFamily="34" charset="0"/>
              </a:rPr>
              <a:t>; </a:t>
            </a:r>
            <a:r>
              <a:rPr lang="en-US" sz="800" i="1" baseline="30000" dirty="0">
                <a:ea typeface="Times New Roman" panose="02020603050405020304" pitchFamily="18" charset="0"/>
              </a:rPr>
              <a:t>5</a:t>
            </a:r>
            <a:r>
              <a:rPr lang="en-US" sz="800" i="1" dirty="0">
                <a:ea typeface="Times New Roman" panose="02020603050405020304" pitchFamily="18" charset="0"/>
              </a:rPr>
              <a:t>King's College Hospital, London, United Kingdom</a:t>
            </a:r>
            <a:endParaRPr lang="en-GB" sz="800" dirty="0">
              <a:latin typeface="Times New Roman" panose="02020603050405020304" pitchFamily="18" charset="0"/>
              <a:ea typeface="Times New Roman" panose="02020603050405020304" pitchFamily="18" charset="0"/>
            </a:endParaRPr>
          </a:p>
          <a:p>
            <a:pPr marL="0" indent="0">
              <a:spcAft>
                <a:spcPts val="0"/>
              </a:spcAft>
              <a:buNone/>
            </a:pPr>
            <a:endParaRPr lang="en-US" sz="800" b="1" dirty="0">
              <a:latin typeface="Calibri" panose="020F0502020204030204" pitchFamily="34" charset="0"/>
              <a:ea typeface="Calibri" panose="020F0502020204030204" pitchFamily="34" charset="0"/>
            </a:endParaRPr>
          </a:p>
          <a:p>
            <a:pPr marL="0" indent="0">
              <a:spcAft>
                <a:spcPts val="0"/>
              </a:spcAft>
              <a:buNone/>
            </a:pPr>
            <a:r>
              <a:rPr lang="en-US" sz="800" b="1" dirty="0">
                <a:ea typeface="Calibri" panose="020F0502020204030204" pitchFamily="34" charset="0"/>
              </a:rPr>
              <a:t>Background and Aims: </a:t>
            </a:r>
            <a:r>
              <a:rPr lang="en-GB" sz="800" dirty="0">
                <a:ea typeface="Times New Roman" panose="02020603050405020304" pitchFamily="18" charset="0"/>
              </a:rPr>
              <a:t>Liver transplantation (LT) in patients with cirrhosis and multiple organ failure (MOF) is a rare and controversial procedure given the ongoing organ shortage. The benefit of LT has been established for these patients in terms of individual survival but there have been diverging results concerning their post-LT outcomes as a group, which leaves uncertain the fairness of allocating organs to them in terms of collective utility. We report the post-LT results of a multicentre cohort and identify pre-LT criteria to help predict post-LT outcome.</a:t>
            </a:r>
            <a:endParaRPr lang="en-GB" sz="800" dirty="0">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a typeface="Calibri" panose="020F0502020204030204" pitchFamily="34" charset="0"/>
              </a:rPr>
              <a:t>Method: </a:t>
            </a:r>
            <a:r>
              <a:rPr lang="en-GB" sz="800" dirty="0">
                <a:ea typeface="Times New Roman" panose="02020603050405020304" pitchFamily="18" charset="0"/>
              </a:rPr>
              <a:t>Patients who received LT with grade 3 acute-on-chronic liver failure (ACLF) between 2007 and 2017 in 5 transplant centres were retrospectively included and divided into a determination cohort (Strasbourg) and a validation cohort (</a:t>
            </a:r>
            <a:r>
              <a:rPr lang="en-GB" sz="800" dirty="0" err="1">
                <a:ea typeface="Times New Roman" panose="02020603050405020304" pitchFamily="18" charset="0"/>
              </a:rPr>
              <a:t>Beaujon</a:t>
            </a:r>
            <a:r>
              <a:rPr lang="en-GB" sz="800" dirty="0">
                <a:ea typeface="Times New Roman" panose="02020603050405020304" pitchFamily="18" charset="0"/>
              </a:rPr>
              <a:t>, </a:t>
            </a:r>
            <a:r>
              <a:rPr lang="en-GB" sz="800" dirty="0" err="1">
                <a:ea typeface="Times New Roman" panose="02020603050405020304" pitchFamily="18" charset="0"/>
              </a:rPr>
              <a:t>Mondor</a:t>
            </a:r>
            <a:r>
              <a:rPr lang="en-GB" sz="800" dirty="0">
                <a:ea typeface="Times New Roman" panose="02020603050405020304" pitchFamily="18" charset="0"/>
              </a:rPr>
              <a:t>, Tours and King’s College). Immediate pre-LT one-year mortality risk factors were screened in the determination cohort and a multivariate logistic regression analysis was conducted. A predictive model was derived from these risk factors and evaluated in both cohorts by using the area under the receiver operating characteristic (AUROC) curve.</a:t>
            </a:r>
            <a:endParaRPr lang="en-GB" sz="800" dirty="0">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a typeface="Calibri" panose="020F0502020204030204" pitchFamily="34" charset="0"/>
              </a:rPr>
              <a:t>Results:</a:t>
            </a:r>
            <a:r>
              <a:rPr lang="en-US" sz="800" dirty="0">
                <a:ea typeface="Calibri" panose="020F0502020204030204" pitchFamily="34" charset="0"/>
              </a:rPr>
              <a:t> </a:t>
            </a:r>
            <a:r>
              <a:rPr lang="en-GB" sz="800" dirty="0">
                <a:ea typeface="Times New Roman" panose="02020603050405020304" pitchFamily="18" charset="0"/>
              </a:rPr>
              <a:t>One hundred and fifty-two patients met the inclusion criteria (76 in the determination cohort and 76 in the validation cohort). The overall one-year survival rate was 67.1%, with no significant difference between the two cohorts. In multivariate analysis, older age (OR = 1.092, 95% CI = 1.003 - 1.19, p = 0.0416), respiratory failure (not intubated vs. intubated vs. intubated with PaO</a:t>
            </a:r>
            <a:r>
              <a:rPr lang="en-GB" sz="800" baseline="-25000" dirty="0">
                <a:ea typeface="Times New Roman" panose="02020603050405020304" pitchFamily="18" charset="0"/>
              </a:rPr>
              <a:t>2</a:t>
            </a:r>
            <a:r>
              <a:rPr lang="en-GB" sz="800" dirty="0">
                <a:ea typeface="Times New Roman" panose="02020603050405020304" pitchFamily="18" charset="0"/>
              </a:rPr>
              <a:t>/FiO</a:t>
            </a:r>
            <a:r>
              <a:rPr lang="en-GB" sz="800" baseline="-25000" dirty="0">
                <a:ea typeface="Times New Roman" panose="02020603050405020304" pitchFamily="18" charset="0"/>
              </a:rPr>
              <a:t>2</a:t>
            </a:r>
            <a:r>
              <a:rPr lang="en-GB" sz="800" dirty="0">
                <a:ea typeface="Times New Roman" panose="02020603050405020304" pitchFamily="18" charset="0"/>
              </a:rPr>
              <a:t>&lt;200mmHg: OR = 4.34, 95% CI = 1.02 - 18.49, p = 0.047), lactate levels &gt; 4 mmol/l (OR = 8.04, 95% CI = 1.56 - 41.51, p = 0.0128) and lower leukocyte count prior to LT (OR = 0.86, CI 95% = 0.76 - 0.97, p = 0.014) were independent risk factors of one-year mortality. A predictive model derived from these factors was tested by comparing its AUROC curve in the determination and in the validation cohorts (0.87 vs. 0.80 respectively, p = 0.296). In addition, survival significantly differed according to the number of risk factors at the time of LT (p &lt; 0.001). </a:t>
            </a:r>
            <a:endParaRPr lang="en-GB" sz="800" dirty="0">
              <a:latin typeface="Times New Roman" panose="02020603050405020304" pitchFamily="18" charset="0"/>
              <a:ea typeface="Times New Roman" panose="02020603050405020304" pitchFamily="18" charset="0"/>
            </a:endParaRPr>
          </a:p>
          <a:p>
            <a:pPr marL="0" indent="0">
              <a:lnSpc>
                <a:spcPct val="115000"/>
              </a:lnSpc>
              <a:spcAft>
                <a:spcPts val="0"/>
              </a:spcAft>
              <a:buNone/>
            </a:pPr>
            <a:endParaRPr lang="en-US" sz="800" b="1" dirty="0">
              <a:ea typeface="Calibri" panose="020F0502020204030204" pitchFamily="34" charset="0"/>
            </a:endParaRPr>
          </a:p>
          <a:p>
            <a:pPr marL="0" indent="0">
              <a:lnSpc>
                <a:spcPct val="115000"/>
              </a:lnSpc>
              <a:spcAft>
                <a:spcPts val="0"/>
              </a:spcAft>
              <a:buNone/>
            </a:pPr>
            <a:r>
              <a:rPr lang="en-US" sz="800" b="1" dirty="0">
                <a:ea typeface="Calibri" panose="020F0502020204030204" pitchFamily="34" charset="0"/>
              </a:rPr>
              <a:t>Conclusion:</a:t>
            </a:r>
            <a:r>
              <a:rPr lang="en-US" sz="800" dirty="0">
                <a:ea typeface="Calibri" panose="020F0502020204030204" pitchFamily="34" charset="0"/>
              </a:rPr>
              <a:t> </a:t>
            </a:r>
            <a:r>
              <a:rPr lang="en-GB" sz="800" dirty="0">
                <a:ea typeface="Calibri" panose="020F0502020204030204" pitchFamily="34" charset="0"/>
              </a:rPr>
              <a:t>We have identified four simple and clinically relevant factors that can be used to estimate the post-transplant outcome of cirrhotic patients with MOF and assist in the decision-making process with regards to the allocation of livers to such patients.</a:t>
            </a:r>
            <a:endParaRPr lang="en-GB"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006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ACLF, </a:t>
            </a:r>
            <a:r>
              <a:rPr lang="en-US" sz="800" i="1" dirty="0"/>
              <a:t>acute-on-chronic liver failure; </a:t>
            </a:r>
            <a:r>
              <a:rPr lang="en-GB" sz="800" i="1" dirty="0" err="1"/>
              <a:t>CysC</a:t>
            </a:r>
            <a:r>
              <a:rPr lang="en-GB" sz="800" i="1" dirty="0"/>
              <a:t>, cystatin C; LT, liver transplantation; NASH, non-alcoholic steatohepatitis; WL, waiting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Cystatin C as a predictive biomarker of ACLF development and mortality on the liver transplant waiting list</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Ezequiel Mauro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Gonzalo  Crespo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Agustina  Martinez Garmendia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 Nelly Gutierrez Acevedo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Manuel Diaz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Carla Bermudez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Jorge  Ortiz Patron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Lucrecia Garcia Olveira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Fernanda Zalazar</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Narvaez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Carlos Spina</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Salvatore Piano</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Sebastián Marciano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Gadano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Italiano</a:t>
            </a:r>
            <a:r>
              <a:rPr lang="en-US" sz="800" i="1" kern="1200" dirty="0">
                <a:solidFill>
                  <a:schemeClr val="tx1"/>
                </a:solidFill>
                <a:effectLst/>
                <a:latin typeface="Arial" panose="020B0604020202020204" pitchFamily="34" charset="0"/>
                <a:ea typeface="+mn-ea"/>
                <a:cs typeface="Arial" panose="020B0604020202020204" pitchFamily="34" charset="0"/>
              </a:rPr>
              <a:t> de Bs. As., Liver Unit, Buenos Aires, Argentina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Hospital Clinic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Provincial de Barcelona, Liver Unit,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Italiano</a:t>
            </a:r>
            <a:r>
              <a:rPr lang="en-US" sz="800" i="1" kern="1200" dirty="0">
                <a:solidFill>
                  <a:schemeClr val="tx1"/>
                </a:solidFill>
                <a:effectLst/>
                <a:latin typeface="Arial" panose="020B0604020202020204" pitchFamily="34" charset="0"/>
                <a:ea typeface="+mn-ea"/>
                <a:cs typeface="Arial" panose="020B0604020202020204" pitchFamily="34" charset="0"/>
              </a:rPr>
              <a:t> de Bs As, Radiology Department, Buenos Aires, Argentina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University of Padova, Liver Unit, Padova, Italy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Renal failure is the most common organ failure in patients with decompensated cirrhosis who develop acute-on-chronic liver failure (ACLF), and has a dreadful prognosis. The use of creatinine as an estimator of renal function has serious limitations in patients with cirrhosis. Cystatin C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is an early biomarker of renal dysfunction. However, its prognostic value in patients in the waiting list (WL) for liver transplantation (LT) has not been evaluated. We aimed to assess the capacity of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to predict both survival and development of ACLF in patients with cirrhosis in the WL.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Retrospective cohort of patients with cirrhosis listed for LT at the Hospital </a:t>
            </a:r>
            <a:r>
              <a:rPr lang="en-US" sz="800" kern="1200" dirty="0" err="1">
                <a:solidFill>
                  <a:schemeClr val="tx1"/>
                </a:solidFill>
                <a:effectLst/>
                <a:latin typeface="Arial" panose="020B0604020202020204" pitchFamily="34" charset="0"/>
                <a:ea typeface="+mn-ea"/>
                <a:cs typeface="Arial" panose="020B0604020202020204" pitchFamily="34" charset="0"/>
              </a:rPr>
              <a:t>Italiano</a:t>
            </a:r>
            <a:r>
              <a:rPr lang="en-US" sz="800" kern="1200" dirty="0">
                <a:solidFill>
                  <a:schemeClr val="tx1"/>
                </a:solidFill>
                <a:effectLst/>
                <a:latin typeface="Arial" panose="020B0604020202020204" pitchFamily="34" charset="0"/>
                <a:ea typeface="+mn-ea"/>
                <a:cs typeface="Arial" panose="020B0604020202020204" pitchFamily="34" charset="0"/>
              </a:rPr>
              <a:t> from Buenos Aires (Argentina) between January 2014 and December 2017. Data was collected from the inclusion in the WL to death, LT or last date of follow up. In all patients,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was measured at the time of pre-LT evaluation. The ability of liver-, kidney- and global status-related variables recorded at the time of WL inclusion to predict WL mortality and the development of ACLF (according to CLIF-SOFA definition) was evaluated with competing risk regression analysis (with LT as the competing risk of mortality in WL and LT or death as the competing risk of development of ACLF).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 total of 180 patients with cirrhosis listed for LT were included: 40% female, median age 59 years, main etiologies of liver disease alcohol, HCV and NASH. The main indication of LT was decompensated cirrhosis (88%). The median values of MELD-Na, creatinine and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were 16 (13-21), 0.8 mg/dL (0.6-1.07) and 1.46 mg/L (1.13-2.05) respectively. The median follow-up for mortality and ACLF outcomes were 12.8 (6.59-24.55) months and 11.7 (4.45-22.62) months, respectively. During follow-up in the WL, 56 (31%) patients developed ACLF, 54 (30%) underwent LT and 35 (19%) died. After adjusting for possible confounders (MELD-Na, albumin, encephalopathy, gender and subjective global nutritional assessment)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 1.5 mg/L was an independent predictor of the development of ACLF (</a:t>
            </a:r>
            <a:r>
              <a:rPr lang="en-US" sz="800" kern="1200" dirty="0" err="1">
                <a:solidFill>
                  <a:schemeClr val="tx1"/>
                </a:solidFill>
                <a:effectLst/>
                <a:latin typeface="Arial" panose="020B0604020202020204" pitchFamily="34" charset="0"/>
                <a:ea typeface="+mn-ea"/>
                <a:cs typeface="Arial" panose="020B0604020202020204" pitchFamily="34" charset="0"/>
              </a:rPr>
              <a:t>sHR</a:t>
            </a:r>
            <a:r>
              <a:rPr lang="en-US" sz="800" kern="1200" dirty="0">
                <a:solidFill>
                  <a:schemeClr val="tx1"/>
                </a:solidFill>
                <a:effectLst/>
                <a:latin typeface="Arial" panose="020B0604020202020204" pitchFamily="34" charset="0"/>
                <a:ea typeface="+mn-ea"/>
                <a:cs typeface="Arial" panose="020B0604020202020204" pitchFamily="34" charset="0"/>
              </a:rPr>
              <a:t> 2.68; 95% CI 1.43-5.00; p=0.002). Similarly,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 1.5 mg/L was an independent predictor of mortality in the WL (</a:t>
            </a:r>
            <a:r>
              <a:rPr lang="en-US" sz="800" kern="1200" dirty="0" err="1">
                <a:solidFill>
                  <a:schemeClr val="tx1"/>
                </a:solidFill>
                <a:effectLst/>
                <a:latin typeface="Arial" panose="020B0604020202020204" pitchFamily="34" charset="0"/>
                <a:ea typeface="+mn-ea"/>
                <a:cs typeface="Arial" panose="020B0604020202020204" pitchFamily="34" charset="0"/>
              </a:rPr>
              <a:t>sHR</a:t>
            </a:r>
            <a:r>
              <a:rPr lang="en-US" sz="800" kern="1200" dirty="0">
                <a:solidFill>
                  <a:schemeClr val="tx1"/>
                </a:solidFill>
                <a:effectLst/>
                <a:latin typeface="Arial" panose="020B0604020202020204" pitchFamily="34" charset="0"/>
                <a:ea typeface="+mn-ea"/>
                <a:cs typeface="Arial" panose="020B0604020202020204" pitchFamily="34" charset="0"/>
              </a:rPr>
              <a:t> 3.58; 95% CI 1.47-8.73; p=0.005) after adjustment for MELD-Na, albumin and ACLF.</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Higher levels of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are strongly associated with the development of ACLF and mortality in WL, regardless of MELD-Na, albumin or history of ACLF.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may help to identify patients at high risk of short-term mortality in the LT WT.</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ACLF, </a:t>
            </a:r>
            <a:r>
              <a:rPr lang="en-US" sz="800" i="1" dirty="0"/>
              <a:t>acute-on-chronic liver failure; </a:t>
            </a:r>
            <a:r>
              <a:rPr lang="en-GB" sz="800" i="1" dirty="0" err="1"/>
              <a:t>CysC</a:t>
            </a:r>
            <a:r>
              <a:rPr lang="en-GB" sz="800" i="1" dirty="0"/>
              <a:t>, cystatin C; LT, liver transplantation; MELD-Na, </a:t>
            </a:r>
            <a:r>
              <a:rPr lang="en-US" sz="800" b="0" i="1" kern="1200" dirty="0">
                <a:solidFill>
                  <a:schemeClr val="tx1"/>
                </a:solidFill>
                <a:effectLst/>
                <a:latin typeface="Arial" panose="020B0604020202020204" pitchFamily="34" charset="0"/>
                <a:ea typeface="+mn-ea"/>
                <a:cs typeface="Arial" panose="020B0604020202020204" pitchFamily="34" charset="0"/>
              </a:rPr>
              <a:t>Model of End-stage Liver Disease Score-Sodium; </a:t>
            </a:r>
            <a:r>
              <a:rPr lang="en-GB" sz="800" i="1" dirty="0"/>
              <a:t>NASH, non-alcoholic steatohepatitis; </a:t>
            </a:r>
            <a:r>
              <a:rPr lang="en-GB" sz="800" i="1" dirty="0" err="1"/>
              <a:t>sHR</a:t>
            </a:r>
            <a:r>
              <a:rPr lang="en-GB" sz="800" i="1" dirty="0"/>
              <a:t>, </a:t>
            </a:r>
            <a:r>
              <a:rPr lang="en-GB" sz="800" i="1" dirty="0" err="1"/>
              <a:t>subdistribution</a:t>
            </a:r>
            <a:r>
              <a:rPr lang="en-GB" sz="800" i="1" dirty="0"/>
              <a:t> hazard ratio; WL, waiting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i="0" u="sng" dirty="0"/>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US" sz="800" i="1"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Cystatin C as a predictive biomarker of ACLF development and mortality on the liver transplant waiting list</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Ezequiel Mauro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Gonzalo  Crespo</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Agustina  Martinez Garmendia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 Nelly Gutierrez Acevedo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Manuel Diaz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Carla Bermudez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Jorge  Ortiz Patron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Lucrecia Garcia Olveira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Fernanda Zalazar</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Narvaez</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Carlos Spina</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Salvatore Piano</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Sebastián Marciano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Gadano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Italiano</a:t>
            </a:r>
            <a:r>
              <a:rPr lang="en-US" sz="800" i="1" kern="1200" dirty="0">
                <a:solidFill>
                  <a:schemeClr val="tx1"/>
                </a:solidFill>
                <a:effectLst/>
                <a:latin typeface="Arial" panose="020B0604020202020204" pitchFamily="34" charset="0"/>
                <a:ea typeface="+mn-ea"/>
                <a:cs typeface="Arial" panose="020B0604020202020204" pitchFamily="34" charset="0"/>
              </a:rPr>
              <a:t> de Bs. As., Liver Unit, Buenos Aires, Argentina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Hospital Clinic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Provincial de Barcelona, Liver Unit,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Italiano</a:t>
            </a:r>
            <a:r>
              <a:rPr lang="en-US" sz="800" i="1" kern="1200" dirty="0">
                <a:solidFill>
                  <a:schemeClr val="tx1"/>
                </a:solidFill>
                <a:effectLst/>
                <a:latin typeface="Arial" panose="020B0604020202020204" pitchFamily="34" charset="0"/>
                <a:ea typeface="+mn-ea"/>
                <a:cs typeface="Arial" panose="020B0604020202020204" pitchFamily="34" charset="0"/>
              </a:rPr>
              <a:t> de Bs As, Radiology Department, Buenos Aires, Argentina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University of Padova, Liver Unit, Padova, Italy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Renal failure is the most common organ failure in patients with decompensated cirrhosis who develop acute-on-chronic liver failure (ACLF), and has a dreadful prognosis. The use of creatinine as an estimator of renal function has serious limitations in patients with cirrhosis. Cystatin C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is an early biomarker of renal dysfunction. However, its prognostic value in patients in the waiting list (WL) for liver transplantation (LT) has not been evaluated. We aimed to assess the capacity of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to predict both survival and development of ACLF in patients with cirrhosis in the WL.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Retrospective cohort of patients with cirrhosis listed for LT at the Hospital </a:t>
            </a:r>
            <a:r>
              <a:rPr lang="en-US" sz="800" kern="1200" dirty="0" err="1">
                <a:solidFill>
                  <a:schemeClr val="tx1"/>
                </a:solidFill>
                <a:effectLst/>
                <a:latin typeface="Arial" panose="020B0604020202020204" pitchFamily="34" charset="0"/>
                <a:ea typeface="+mn-ea"/>
                <a:cs typeface="Arial" panose="020B0604020202020204" pitchFamily="34" charset="0"/>
              </a:rPr>
              <a:t>Italiano</a:t>
            </a:r>
            <a:r>
              <a:rPr lang="en-US" sz="800" kern="1200" dirty="0">
                <a:solidFill>
                  <a:schemeClr val="tx1"/>
                </a:solidFill>
                <a:effectLst/>
                <a:latin typeface="Arial" panose="020B0604020202020204" pitchFamily="34" charset="0"/>
                <a:ea typeface="+mn-ea"/>
                <a:cs typeface="Arial" panose="020B0604020202020204" pitchFamily="34" charset="0"/>
              </a:rPr>
              <a:t> from Buenos Aires (Argentina) between January 2014 and December 2017. Data was collected from the inclusion in the WL to death, LT or last date of follow up. In all patients,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was measured at the time of pre-LT evaluation. The ability of liver-, kidney- and global status-related variables recorded at the time of WL inclusion to predict WL mortality and the development of ACLF (according to CLIF-SOFA definition) was evaluated with competing risk regression analysis (with LT as the competing risk of mortality in WL and LT or death as the competing risk of development of ACLF).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 total of 180 patients with cirrhosis listed for LT were included: 40% female, median age 59 years, main etiologies of liver disease alcohol, HCV and NASH. The main indication of LT was decompensated cirrhosis (88%). The median values of MELD-Na, creatinine and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were 16 (13-21), 0.8 mg/dL (0.6-1.07) and 1.46 mg/L (1.13-2.05) respectively. The median follow-up for mortality and ACLF outcomes were 12.8 (6.59-24.55) months and 11.7 (4.45-22.62) months, respectively. During follow-up in the WL, 56 (31%) patients developed ACLF, 54 (30%) underwent LT and 35 (19%) died. After adjusting for possible confounders (MELD-Na, albumin, encephalopathy, gender and subjective global nutritional assessment)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 1.5 mg/L was an independent predictor of the development of ACLF (</a:t>
            </a:r>
            <a:r>
              <a:rPr lang="en-US" sz="800" kern="1200" dirty="0" err="1">
                <a:solidFill>
                  <a:schemeClr val="tx1"/>
                </a:solidFill>
                <a:effectLst/>
                <a:latin typeface="Arial" panose="020B0604020202020204" pitchFamily="34" charset="0"/>
                <a:ea typeface="+mn-ea"/>
                <a:cs typeface="Arial" panose="020B0604020202020204" pitchFamily="34" charset="0"/>
              </a:rPr>
              <a:t>sHR</a:t>
            </a:r>
            <a:r>
              <a:rPr lang="en-US" sz="800" kern="1200" dirty="0">
                <a:solidFill>
                  <a:schemeClr val="tx1"/>
                </a:solidFill>
                <a:effectLst/>
                <a:latin typeface="Arial" panose="020B0604020202020204" pitchFamily="34" charset="0"/>
                <a:ea typeface="+mn-ea"/>
                <a:cs typeface="Arial" panose="020B0604020202020204" pitchFamily="34" charset="0"/>
              </a:rPr>
              <a:t> 2.68; 95% CI 1.43-5.00; p=0.002). Similarly,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 1.5 mg/L was an independent predictor of mortality in the WL (</a:t>
            </a:r>
            <a:r>
              <a:rPr lang="en-US" sz="800" kern="1200" dirty="0" err="1">
                <a:solidFill>
                  <a:schemeClr val="tx1"/>
                </a:solidFill>
                <a:effectLst/>
                <a:latin typeface="Arial" panose="020B0604020202020204" pitchFamily="34" charset="0"/>
                <a:ea typeface="+mn-ea"/>
                <a:cs typeface="Arial" panose="020B0604020202020204" pitchFamily="34" charset="0"/>
              </a:rPr>
              <a:t>sHR</a:t>
            </a:r>
            <a:r>
              <a:rPr lang="en-US" sz="800" kern="1200" dirty="0">
                <a:solidFill>
                  <a:schemeClr val="tx1"/>
                </a:solidFill>
                <a:effectLst/>
                <a:latin typeface="Arial" panose="020B0604020202020204" pitchFamily="34" charset="0"/>
                <a:ea typeface="+mn-ea"/>
                <a:cs typeface="Arial" panose="020B0604020202020204" pitchFamily="34" charset="0"/>
              </a:rPr>
              <a:t> 3.58; 95% CI 1.47-8.73; p=0.005) after adjustment for MELD-Na, albumin and ACLF.</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Higher levels of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are strongly associated with the development of ACLF and mortality in WL, regardless of MELD-Na, albumin or history of ACLF. </a:t>
            </a:r>
            <a:r>
              <a:rPr lang="en-US" sz="800" kern="1200" dirty="0" err="1">
                <a:solidFill>
                  <a:schemeClr val="tx1"/>
                </a:solidFill>
                <a:effectLst/>
                <a:latin typeface="Arial" panose="020B0604020202020204" pitchFamily="34" charset="0"/>
                <a:ea typeface="+mn-ea"/>
                <a:cs typeface="Arial" panose="020B0604020202020204" pitchFamily="34" charset="0"/>
              </a:rPr>
              <a:t>CysC</a:t>
            </a:r>
            <a:r>
              <a:rPr lang="en-US" sz="800" kern="1200" dirty="0">
                <a:solidFill>
                  <a:schemeClr val="tx1"/>
                </a:solidFill>
                <a:effectLst/>
                <a:latin typeface="Arial" panose="020B0604020202020204" pitchFamily="34" charset="0"/>
                <a:ea typeface="+mn-ea"/>
                <a:cs typeface="Arial" panose="020B0604020202020204" pitchFamily="34" charset="0"/>
              </a:rPr>
              <a:t> may help to identify patients at high risk of short-term mortality in the LT WT.</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ACLF, acute-on-chronic liver failure; AKI, acute kidney injury; IL-18, </a:t>
            </a:r>
            <a:r>
              <a:rPr lang="en-US" sz="800" i="1" dirty="0"/>
              <a:t>interleukin-18; NGAL, neutrophil gelatinase-associated lipocalin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Implementation of acute kidney injury criteria to patients with acute-on-chronic liver failure: Characteristics of effect on outcomes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Laura Napoleone</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Cristina Solé</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Elisa Pose</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Marta Carol</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Adrià</a:t>
            </a:r>
            <a:r>
              <a:rPr lang="en-US" sz="800" kern="1200" dirty="0">
                <a:solidFill>
                  <a:schemeClr val="tx1"/>
                </a:solidFill>
                <a:effectLst/>
                <a:latin typeface="Arial" panose="020B0604020202020204" pitchFamily="34" charset="0"/>
                <a:ea typeface="+mn-ea"/>
                <a:cs typeface="Arial" panose="020B0604020202020204" pitchFamily="34" charset="0"/>
              </a:rPr>
              <a:t> Juanola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Patrícia</a:t>
            </a:r>
            <a:r>
              <a:rPr lang="en-US" sz="800" kern="1200" dirty="0">
                <a:solidFill>
                  <a:schemeClr val="tx1"/>
                </a:solidFill>
                <a:effectLst/>
                <a:latin typeface="Arial" panose="020B0604020202020204" pitchFamily="34" charset="0"/>
                <a:ea typeface="+mn-ea"/>
                <a:cs typeface="Arial" panose="020B0604020202020204" pitchFamily="34" charset="0"/>
              </a:rPr>
              <a:t> Huelín</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Glòria</a:t>
            </a:r>
            <a:r>
              <a:rPr lang="en-US" sz="800" kern="1200" dirty="0">
                <a:solidFill>
                  <a:schemeClr val="tx1"/>
                </a:solidFill>
                <a:effectLst/>
                <a:latin typeface="Arial" panose="020B0604020202020204" pitchFamily="34" charset="0"/>
                <a:ea typeface="+mn-ea"/>
                <a:cs typeface="Arial" panose="020B0604020202020204" pitchFamily="34" charset="0"/>
              </a:rPr>
              <a:t> De Prada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Marta Cervera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Martín Bonacci</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Núria</a:t>
            </a:r>
            <a:r>
              <a:rPr lang="en-US" sz="800" kern="1200" dirty="0">
                <a:solidFill>
                  <a:schemeClr val="tx1"/>
                </a:solidFill>
                <a:effectLst/>
                <a:latin typeface="Arial" panose="020B0604020202020204" pitchFamily="34" charset="0"/>
                <a:ea typeface="+mn-ea"/>
                <a:cs typeface="Arial" panose="020B0604020202020204" pitchFamily="34" charset="0"/>
              </a:rPr>
              <a:t> Fabrellas</a:t>
            </a:r>
            <a:r>
              <a:rPr lang="en-US" sz="800" kern="1200" baseline="30000" dirty="0">
                <a:solidFill>
                  <a:schemeClr val="tx1"/>
                </a:solidFill>
                <a:effectLst/>
                <a:latin typeface="Arial" panose="020B0604020202020204" pitchFamily="34" charset="0"/>
                <a:ea typeface="+mn-ea"/>
                <a:cs typeface="Arial" panose="020B0604020202020204" pitchFamily="34" charset="0"/>
              </a:rPr>
              <a:t>1 2 3 4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Isabel Graupera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Elsa Solà</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Pere  Ginès</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Clínic</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Institut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Agust</a:t>
            </a:r>
            <a:r>
              <a:rPr lang="en-US" sz="800" i="1" kern="1200" dirty="0">
                <a:solidFill>
                  <a:schemeClr val="tx1"/>
                </a:solidFill>
                <a:effectLst/>
                <a:latin typeface="Arial" panose="020B0604020202020204" pitchFamily="34" charset="0"/>
                <a:ea typeface="+mn-ea"/>
                <a:cs typeface="Arial" panose="020B0604020202020204" pitchFamily="34" charset="0"/>
              </a:rPr>
              <a:t> Pi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(IDIBAPS),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Centro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Biomédica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en</a:t>
            </a:r>
            <a:r>
              <a:rPr lang="en-US" sz="800" i="1" kern="1200" dirty="0">
                <a:solidFill>
                  <a:schemeClr val="tx1"/>
                </a:solidFill>
                <a:effectLst/>
                <a:latin typeface="Arial" panose="020B0604020202020204" pitchFamily="34" charset="0"/>
                <a:ea typeface="+mn-ea"/>
                <a:cs typeface="Arial" panose="020B0604020202020204" pitchFamily="34" charset="0"/>
              </a:rPr>
              <a:t> Red de </a:t>
            </a:r>
            <a:r>
              <a:rPr lang="en-US" sz="800" i="1" kern="1200" dirty="0" err="1">
                <a:solidFill>
                  <a:schemeClr val="tx1"/>
                </a:solidFill>
                <a:effectLst/>
                <a:latin typeface="Arial" panose="020B0604020202020204" pitchFamily="34" charset="0"/>
                <a:ea typeface="+mn-ea"/>
                <a:cs typeface="Arial" panose="020B0604020202020204" pitchFamily="34" charset="0"/>
              </a:rPr>
              <a:t>Enfermedades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Hepáticas</a:t>
            </a:r>
            <a:r>
              <a:rPr lang="en-US" sz="800" i="1" kern="1200" dirty="0">
                <a:solidFill>
                  <a:schemeClr val="tx1"/>
                </a:solidFill>
                <a:effectLst/>
                <a:latin typeface="Arial" panose="020B0604020202020204" pitchFamily="34" charset="0"/>
                <a:ea typeface="+mn-ea"/>
                <a:cs typeface="Arial" panose="020B0604020202020204" pitchFamily="34" charset="0"/>
              </a:rPr>
              <a:t> y </a:t>
            </a:r>
            <a:r>
              <a:rPr lang="en-US" sz="800" i="1" kern="1200" dirty="0" err="1">
                <a:solidFill>
                  <a:schemeClr val="tx1"/>
                </a:solidFill>
                <a:effectLst/>
                <a:latin typeface="Arial" panose="020B0604020202020204" pitchFamily="34" charset="0"/>
                <a:ea typeface="+mn-ea"/>
                <a:cs typeface="Arial" panose="020B0604020202020204" pitchFamily="34" charset="0"/>
              </a:rPr>
              <a:t>Digestivas</a:t>
            </a:r>
            <a:r>
              <a:rPr lang="en-US" sz="800" i="1" kern="1200" dirty="0">
                <a:solidFill>
                  <a:schemeClr val="tx1"/>
                </a:solidFill>
                <a:effectLst/>
                <a:latin typeface="Arial" panose="020B0604020202020204" pitchFamily="34" charset="0"/>
                <a:ea typeface="+mn-ea"/>
                <a:cs typeface="Arial" panose="020B0604020202020204" pitchFamily="34" charset="0"/>
              </a:rPr>
              <a:t> (CIBEREHD),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Escola </a:t>
            </a:r>
            <a:r>
              <a:rPr lang="en-US" sz="800" i="1" kern="1200" dirty="0" err="1">
                <a:solidFill>
                  <a:schemeClr val="tx1"/>
                </a:solidFill>
                <a:effectLst/>
                <a:latin typeface="Arial" panose="020B0604020202020204" pitchFamily="34" charset="0"/>
                <a:ea typeface="+mn-ea"/>
                <a:cs typeface="Arial" panose="020B0604020202020204" pitchFamily="34" charset="0"/>
              </a:rPr>
              <a:t>Universitària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d’Infermeria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diagnostic criteria used to define acute-on-chronic liver failure (ACLF) uses serum creatinine as indicator of kidney failure. However, currently there is general consensus that assessment of acute impairment of kidney function in cirrhosis should be based on acute kidney injury (AKI) criteria and not on a single measurement of serum creatinine. Therefore, the relationship between kidney failure defined using AKI criteria and ACLF is not known. This study was aimed at investigating the characteristics of AKI in patients with and without ACLF and its relationship with outcomes.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Prospective, single-center study of 639 consecutive admissions in 518 patients with decompensated cirrhosis. Patients were classified into 4 groups: 1)</a:t>
            </a:r>
            <a:r>
              <a:rPr lang="en-US" sz="800" kern="1200" dirty="0" err="1">
                <a:solidFill>
                  <a:schemeClr val="tx1"/>
                </a:solidFill>
                <a:effectLst/>
                <a:latin typeface="Arial" panose="020B0604020202020204" pitchFamily="34" charset="0"/>
                <a:ea typeface="+mn-ea"/>
                <a:cs typeface="Arial" panose="020B0604020202020204" pitchFamily="34" charset="0"/>
              </a:rPr>
              <a:t>NoAKI-NoACLF</a:t>
            </a:r>
            <a:r>
              <a:rPr lang="en-US" sz="800" kern="1200" dirty="0">
                <a:solidFill>
                  <a:schemeClr val="tx1"/>
                </a:solidFill>
                <a:effectLst/>
                <a:latin typeface="Arial" panose="020B0604020202020204" pitchFamily="34" charset="0"/>
                <a:ea typeface="+mn-ea"/>
                <a:cs typeface="Arial" panose="020B0604020202020204" pitchFamily="34" charset="0"/>
              </a:rPr>
              <a:t> (265 episodes); 2)</a:t>
            </a:r>
            <a:r>
              <a:rPr lang="en-US" sz="800" kern="1200" dirty="0" err="1">
                <a:solidFill>
                  <a:schemeClr val="tx1"/>
                </a:solidFill>
                <a:effectLst/>
                <a:latin typeface="Arial" panose="020B0604020202020204" pitchFamily="34" charset="0"/>
                <a:ea typeface="+mn-ea"/>
                <a:cs typeface="Arial" panose="020B0604020202020204" pitchFamily="34" charset="0"/>
              </a:rPr>
              <a:t>NoAKI</a:t>
            </a:r>
            <a:r>
              <a:rPr lang="en-US" sz="800" kern="1200" dirty="0">
                <a:solidFill>
                  <a:schemeClr val="tx1"/>
                </a:solidFill>
                <a:effectLst/>
                <a:latin typeface="Arial" panose="020B0604020202020204" pitchFamily="34" charset="0"/>
                <a:ea typeface="+mn-ea"/>
                <a:cs typeface="Arial" panose="020B0604020202020204" pitchFamily="34" charset="0"/>
              </a:rPr>
              <a:t>-ACLF (18); 3)AKI-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(142) and 4)AKI-ACLF (214). Demographic, clinical and analytical data as well as urinary biomarkers (NGAL, IL-18 and albumin) were assessed.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AKI and ACLF occurred in 356 (55.7%) and 232 (36.3%) admissions, respectively. As expected, AKI stage 1A was more common in the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group compared to the AKI-ACLF group (53% vs 12%, p &lt; 0.001) while AKI stage 3 was more common in the AKI-ACLF group (16% vs 1%, p &lt; 0.001). With respect to the cause of AKI, acute tubular necrosis was more common in patients with ACLF compared to those without (13% vs 0%, p &lt; 0.001). Interestingly, hepatorenal syndrome was more common in patients with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than in those with AKI-ACLF (32% vs 25%, p &lt; 0.001). Resolution of AKI was observed in 89% of cases in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vs 54% in AKI-ACLF (p &lt; 0.001). By contrast, progression of AKI occurred more frequently in AKI-ACLF (28% vs 4%, p &lt; 0.001).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There was a striking difference in mortality between AKI-ACLF and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groups, both during hospitalization (38% vs 4%, p &lt; 0.001, respectively) and at 3 months (49% vs 14%, p &lt; 0.001). Mortality in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was slightly higher than that in </a:t>
            </a:r>
            <a:r>
              <a:rPr lang="en-US" sz="800" kern="1200" dirty="0" err="1">
                <a:solidFill>
                  <a:schemeClr val="tx1"/>
                </a:solidFill>
                <a:effectLst/>
                <a:latin typeface="Arial" panose="020B0604020202020204" pitchFamily="34" charset="0"/>
                <a:ea typeface="+mn-ea"/>
                <a:cs typeface="Arial" panose="020B0604020202020204" pitchFamily="34" charset="0"/>
              </a:rPr>
              <a:t>NoAKI-NoACLF</a:t>
            </a:r>
            <a:r>
              <a:rPr lang="en-US" sz="800" kern="1200" dirty="0">
                <a:solidFill>
                  <a:schemeClr val="tx1"/>
                </a:solidFill>
                <a:effectLst/>
                <a:latin typeface="Arial" panose="020B0604020202020204" pitchFamily="34" charset="0"/>
                <a:ea typeface="+mn-ea"/>
                <a:cs typeface="Arial" panose="020B0604020202020204" pitchFamily="34" charset="0"/>
              </a:rPr>
              <a:t> (14% vs 7%, p = 0.04).</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Mortality was strongly associated with urinary biomarker levels, particularly NGAL. In multivariate analysis, presence of ACLF and urinary NGAL at day 3 were independent predictors of 3-month survival.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Characteristics and outcome of AKI are strongly dependent on the presence of associated ACLF. AKI without associated ACLF has good kidney and patient outcomes. Presence of ACLF and increased urinary levels of NGAL are associated with poor outcome.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Funded by FIS PI16 / 00043 and H20/20 731875 (LIVERHOPE).</a:t>
            </a: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325393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ACLF, acute-on-chronic liver failure; AKI, acute kidney injury</a:t>
            </a:r>
            <a:r>
              <a:rPr lang="en-GB" sz="800" i="1"/>
              <a:t>; </a:t>
            </a:r>
            <a:r>
              <a:rPr lang="en-US" sz="800" i="1"/>
              <a:t>NGAL</a:t>
            </a:r>
            <a:r>
              <a:rPr lang="en-US" sz="800" i="1" dirty="0"/>
              <a:t>, neutrophil gelatinase-associated lipocalin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Implementation of acute kidney injury criteria to patients with acute-on-chronic liver failure: Characteristics of effect on outcomes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u="sng" kern="1200" dirty="0">
                <a:solidFill>
                  <a:schemeClr val="tx1"/>
                </a:solidFill>
                <a:effectLst/>
                <a:latin typeface="Arial" panose="020B0604020202020204" pitchFamily="34" charset="0"/>
                <a:ea typeface="+mn-ea"/>
                <a:cs typeface="Arial" panose="020B0604020202020204" pitchFamily="34" charset="0"/>
              </a:rPr>
              <a:t>Laura Napoleone</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Cristina Solé</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Elisa Pose</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Marta Carol</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Adrià</a:t>
            </a:r>
            <a:r>
              <a:rPr lang="en-US" sz="800" kern="1200" dirty="0">
                <a:solidFill>
                  <a:schemeClr val="tx1"/>
                </a:solidFill>
                <a:effectLst/>
                <a:latin typeface="Arial" panose="020B0604020202020204" pitchFamily="34" charset="0"/>
                <a:ea typeface="+mn-ea"/>
                <a:cs typeface="Arial" panose="020B0604020202020204" pitchFamily="34" charset="0"/>
              </a:rPr>
              <a:t> Juanola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Patrícia</a:t>
            </a:r>
            <a:r>
              <a:rPr lang="en-US" sz="800" kern="1200" dirty="0">
                <a:solidFill>
                  <a:schemeClr val="tx1"/>
                </a:solidFill>
                <a:effectLst/>
                <a:latin typeface="Arial" panose="020B0604020202020204" pitchFamily="34" charset="0"/>
                <a:ea typeface="+mn-ea"/>
                <a:cs typeface="Arial" panose="020B0604020202020204" pitchFamily="34" charset="0"/>
              </a:rPr>
              <a:t> Huelín</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Glòria</a:t>
            </a:r>
            <a:r>
              <a:rPr lang="en-US" sz="800" kern="1200" dirty="0">
                <a:solidFill>
                  <a:schemeClr val="tx1"/>
                </a:solidFill>
                <a:effectLst/>
                <a:latin typeface="Arial" panose="020B0604020202020204" pitchFamily="34" charset="0"/>
                <a:ea typeface="+mn-ea"/>
                <a:cs typeface="Arial" panose="020B0604020202020204" pitchFamily="34" charset="0"/>
              </a:rPr>
              <a:t> De Prada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Marta Cervera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Martín Bonacci</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Núria</a:t>
            </a:r>
            <a:r>
              <a:rPr lang="en-US" sz="800" kern="1200" dirty="0">
                <a:solidFill>
                  <a:schemeClr val="tx1"/>
                </a:solidFill>
                <a:effectLst/>
                <a:latin typeface="Arial" panose="020B0604020202020204" pitchFamily="34" charset="0"/>
                <a:ea typeface="+mn-ea"/>
                <a:cs typeface="Arial" panose="020B0604020202020204" pitchFamily="34" charset="0"/>
              </a:rPr>
              <a:t> Fabrellas</a:t>
            </a:r>
            <a:r>
              <a:rPr lang="en-US" sz="800" kern="1200" baseline="30000" dirty="0">
                <a:solidFill>
                  <a:schemeClr val="tx1"/>
                </a:solidFill>
                <a:effectLst/>
                <a:latin typeface="Arial" panose="020B0604020202020204" pitchFamily="34" charset="0"/>
                <a:ea typeface="+mn-ea"/>
                <a:cs typeface="Arial" panose="020B0604020202020204" pitchFamily="34" charset="0"/>
              </a:rPr>
              <a:t>1 2 3 4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Isabel Graupera</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Elsa Solà</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Pere  Ginès</a:t>
            </a:r>
            <a:r>
              <a:rPr lang="en-US" sz="8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Clínic</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Institut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Agust</a:t>
            </a:r>
            <a:r>
              <a:rPr lang="en-US" sz="800" i="1" kern="1200" dirty="0">
                <a:solidFill>
                  <a:schemeClr val="tx1"/>
                </a:solidFill>
                <a:effectLst/>
                <a:latin typeface="Arial" panose="020B0604020202020204" pitchFamily="34" charset="0"/>
                <a:ea typeface="+mn-ea"/>
                <a:cs typeface="Arial" panose="020B0604020202020204" pitchFamily="34" charset="0"/>
              </a:rPr>
              <a:t> Pi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(IDIBAPS),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Centro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Biomédica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en</a:t>
            </a:r>
            <a:r>
              <a:rPr lang="en-US" sz="800" i="1" kern="1200" dirty="0">
                <a:solidFill>
                  <a:schemeClr val="tx1"/>
                </a:solidFill>
                <a:effectLst/>
                <a:latin typeface="Arial" panose="020B0604020202020204" pitchFamily="34" charset="0"/>
                <a:ea typeface="+mn-ea"/>
                <a:cs typeface="Arial" panose="020B0604020202020204" pitchFamily="34" charset="0"/>
              </a:rPr>
              <a:t> Red de </a:t>
            </a:r>
            <a:r>
              <a:rPr lang="en-US" sz="800" i="1" kern="1200" dirty="0" err="1">
                <a:solidFill>
                  <a:schemeClr val="tx1"/>
                </a:solidFill>
                <a:effectLst/>
                <a:latin typeface="Arial" panose="020B0604020202020204" pitchFamily="34" charset="0"/>
                <a:ea typeface="+mn-ea"/>
                <a:cs typeface="Arial" panose="020B0604020202020204" pitchFamily="34" charset="0"/>
              </a:rPr>
              <a:t>Enfermedades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Hepáticas</a:t>
            </a:r>
            <a:r>
              <a:rPr lang="en-US" sz="800" i="1" kern="1200" dirty="0">
                <a:solidFill>
                  <a:schemeClr val="tx1"/>
                </a:solidFill>
                <a:effectLst/>
                <a:latin typeface="Arial" panose="020B0604020202020204" pitchFamily="34" charset="0"/>
                <a:ea typeface="+mn-ea"/>
                <a:cs typeface="Arial" panose="020B0604020202020204" pitchFamily="34" charset="0"/>
              </a:rPr>
              <a:t> y </a:t>
            </a:r>
            <a:r>
              <a:rPr lang="en-US" sz="800" i="1" kern="1200" dirty="0" err="1">
                <a:solidFill>
                  <a:schemeClr val="tx1"/>
                </a:solidFill>
                <a:effectLst/>
                <a:latin typeface="Arial" panose="020B0604020202020204" pitchFamily="34" charset="0"/>
                <a:ea typeface="+mn-ea"/>
                <a:cs typeface="Arial" panose="020B0604020202020204" pitchFamily="34" charset="0"/>
              </a:rPr>
              <a:t>Digestivas</a:t>
            </a:r>
            <a:r>
              <a:rPr lang="en-US" sz="800" i="1" kern="1200" dirty="0">
                <a:solidFill>
                  <a:schemeClr val="tx1"/>
                </a:solidFill>
                <a:effectLst/>
                <a:latin typeface="Arial" panose="020B0604020202020204" pitchFamily="34" charset="0"/>
                <a:ea typeface="+mn-ea"/>
                <a:cs typeface="Arial" panose="020B0604020202020204" pitchFamily="34" charset="0"/>
              </a:rPr>
              <a:t> (CIBEREHD),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Escola </a:t>
            </a:r>
            <a:r>
              <a:rPr lang="en-US" sz="800" i="1" kern="1200" dirty="0" err="1">
                <a:solidFill>
                  <a:schemeClr val="tx1"/>
                </a:solidFill>
                <a:effectLst/>
                <a:latin typeface="Arial" panose="020B0604020202020204" pitchFamily="34" charset="0"/>
                <a:ea typeface="+mn-ea"/>
                <a:cs typeface="Arial" panose="020B0604020202020204" pitchFamily="34" charset="0"/>
              </a:rPr>
              <a:t>Universitària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d’Infermeria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diagnostic criteria used to define acute-on-chronic liver failure (ACLF) uses serum creatinine as indicator of kidney failure. However, currently there is general consensus that assessment of acute impairment of kidney function in cirrhosis should be based on acute kidney injury (AKI) criteria and not on a single measurement of serum creatinine. Therefore, the relationship between kidney failure defined using AKI criteria and ACLF is not known. This study was aimed at investigating the characteristics of AKI in patients with and without ACLF and its relationship with outcomes.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US" sz="800" kern="1200" dirty="0">
                <a:solidFill>
                  <a:schemeClr val="tx1"/>
                </a:solidFill>
                <a:effectLst/>
                <a:latin typeface="Arial" panose="020B0604020202020204" pitchFamily="34" charset="0"/>
                <a:ea typeface="+mn-ea"/>
                <a:cs typeface="Arial" panose="020B0604020202020204" pitchFamily="34" charset="0"/>
              </a:rPr>
              <a:t>Prospective, single-center study of 639 consecutive admissions in 518 patients with decompensated cirrhosis. Patients were classified into 4 groups: 1)</a:t>
            </a:r>
            <a:r>
              <a:rPr lang="en-US" sz="800" kern="1200" dirty="0" err="1">
                <a:solidFill>
                  <a:schemeClr val="tx1"/>
                </a:solidFill>
                <a:effectLst/>
                <a:latin typeface="Arial" panose="020B0604020202020204" pitchFamily="34" charset="0"/>
                <a:ea typeface="+mn-ea"/>
                <a:cs typeface="Arial" panose="020B0604020202020204" pitchFamily="34" charset="0"/>
              </a:rPr>
              <a:t>NoAKI-NoACLF</a:t>
            </a:r>
            <a:r>
              <a:rPr lang="en-US" sz="800" kern="1200" dirty="0">
                <a:solidFill>
                  <a:schemeClr val="tx1"/>
                </a:solidFill>
                <a:effectLst/>
                <a:latin typeface="Arial" panose="020B0604020202020204" pitchFamily="34" charset="0"/>
                <a:ea typeface="+mn-ea"/>
                <a:cs typeface="Arial" panose="020B0604020202020204" pitchFamily="34" charset="0"/>
              </a:rPr>
              <a:t> (265 episodes); 2)</a:t>
            </a:r>
            <a:r>
              <a:rPr lang="en-US" sz="800" kern="1200" dirty="0" err="1">
                <a:solidFill>
                  <a:schemeClr val="tx1"/>
                </a:solidFill>
                <a:effectLst/>
                <a:latin typeface="Arial" panose="020B0604020202020204" pitchFamily="34" charset="0"/>
                <a:ea typeface="+mn-ea"/>
                <a:cs typeface="Arial" panose="020B0604020202020204" pitchFamily="34" charset="0"/>
              </a:rPr>
              <a:t>NoAKI</a:t>
            </a:r>
            <a:r>
              <a:rPr lang="en-US" sz="800" kern="1200" dirty="0">
                <a:solidFill>
                  <a:schemeClr val="tx1"/>
                </a:solidFill>
                <a:effectLst/>
                <a:latin typeface="Arial" panose="020B0604020202020204" pitchFamily="34" charset="0"/>
                <a:ea typeface="+mn-ea"/>
                <a:cs typeface="Arial" panose="020B0604020202020204" pitchFamily="34" charset="0"/>
              </a:rPr>
              <a:t>-ACLF (18); 3)AKI-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(142) and 4)AKI-ACLF (214). Demographic, clinical and analytical data as well as urinary biomarkers (NGAL, IL-18 and albumin) were assessed.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AKI and ACLF occurred in 356 (55.7%) and 232 (36.3%) admissions, respectively. As expected, AKI stage 1A was more common in the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group compared to the AKI-ACLF group (53% vs 12%, p &lt; 0.001) while AKI stage 3 was more common in the AKI-ACLF group (16% vs 1%, p &lt; 0.001). With respect to the cause of AKI, acute tubular necrosis was more common in patients with ACLF compared to those without (13% vs 0%, p &lt; 0.001). Interestingly, hepatorenal syndrome was more common in patients with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than in those with AKI-ACLF (32% vs 25%, p &lt; 0.001). Resolution of AKI was observed in 89% of cases in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vs 54% in AKI-ACLF (p &lt; 0.001). By contrast, progression of AKI occurred more frequently in AKI-ACLF (28% vs 4%, p &lt; 0.001).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There was a striking difference in mortality between AKI-ACLF and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groups, both during hospitalization (38% vs 4%, p &lt; 0.001, respectively) and at 3 months (49% vs 14%, p &lt; 0.001). Mortality in AKI-</a:t>
            </a:r>
            <a:r>
              <a:rPr lang="en-US" sz="800" kern="1200" dirty="0" err="1">
                <a:solidFill>
                  <a:schemeClr val="tx1"/>
                </a:solidFill>
                <a:effectLst/>
                <a:latin typeface="Arial" panose="020B0604020202020204" pitchFamily="34" charset="0"/>
                <a:ea typeface="+mn-ea"/>
                <a:cs typeface="Arial" panose="020B0604020202020204" pitchFamily="34" charset="0"/>
              </a:rPr>
              <a:t>NoACLF</a:t>
            </a:r>
            <a:r>
              <a:rPr lang="en-US" sz="800" kern="1200" dirty="0">
                <a:solidFill>
                  <a:schemeClr val="tx1"/>
                </a:solidFill>
                <a:effectLst/>
                <a:latin typeface="Arial" panose="020B0604020202020204" pitchFamily="34" charset="0"/>
                <a:ea typeface="+mn-ea"/>
                <a:cs typeface="Arial" panose="020B0604020202020204" pitchFamily="34" charset="0"/>
              </a:rPr>
              <a:t> was slightly higher than that in </a:t>
            </a:r>
            <a:r>
              <a:rPr lang="en-US" sz="800" kern="1200" dirty="0" err="1">
                <a:solidFill>
                  <a:schemeClr val="tx1"/>
                </a:solidFill>
                <a:effectLst/>
                <a:latin typeface="Arial" panose="020B0604020202020204" pitchFamily="34" charset="0"/>
                <a:ea typeface="+mn-ea"/>
                <a:cs typeface="Arial" panose="020B0604020202020204" pitchFamily="34" charset="0"/>
              </a:rPr>
              <a:t>NoAKI-NoACLF</a:t>
            </a:r>
            <a:r>
              <a:rPr lang="en-US" sz="800" kern="1200" dirty="0">
                <a:solidFill>
                  <a:schemeClr val="tx1"/>
                </a:solidFill>
                <a:effectLst/>
                <a:latin typeface="Arial" panose="020B0604020202020204" pitchFamily="34" charset="0"/>
                <a:ea typeface="+mn-ea"/>
                <a:cs typeface="Arial" panose="020B0604020202020204" pitchFamily="34" charset="0"/>
              </a:rPr>
              <a:t> (14% vs 7%, p = 0.04).</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Mortality was strongly associated with urinary biomarker levels, particularly NGAL. In multivariate analysis, presence of ACLF and urinary NGAL at day 3 were independent predictors of 3-month survival.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Characteristics and outcome of AKI are strongly dependent on the presence of associated ACLF. AKI without associated ACLF has good kidney and patient outcomes. Presence of ACLF and increased urinary levels of NGAL are associated with poor outcome.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Funded by FIS PI16 / 00043 and H20/20 731875 (LIVERHOPE).</a:t>
            </a: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9482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42361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44892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i="1" dirty="0"/>
              <a:t>Abbreviations: BL, baseline; HVPG, </a:t>
            </a:r>
            <a:r>
              <a:rPr lang="fr-FR" sz="800" i="1" dirty="0" err="1"/>
              <a:t>hepatic</a:t>
            </a:r>
            <a:r>
              <a:rPr lang="fr-FR" sz="800" i="1" dirty="0"/>
              <a:t> </a:t>
            </a:r>
            <a:r>
              <a:rPr lang="fr-FR" sz="800" i="1" dirty="0" err="1"/>
              <a:t>venous</a:t>
            </a:r>
            <a:r>
              <a:rPr lang="fr-FR" sz="800" i="1" dirty="0"/>
              <a:t> pressure gradient;</a:t>
            </a:r>
            <a:r>
              <a:rPr lang="en-GB" sz="800" i="1" dirty="0"/>
              <a:t> NASH, non-alcoholic steatohepatitis; PH, portal hypertension</a:t>
            </a:r>
            <a:endParaRPr lang="en-US" sz="800" dirty="0"/>
          </a:p>
          <a:p>
            <a:pPr marL="0" indent="0">
              <a:buNone/>
            </a:pPr>
            <a:endParaRPr lang="en-US" sz="800" u="sng" dirty="0"/>
          </a:p>
          <a:p>
            <a:pPr marL="0" indent="0">
              <a:buNone/>
            </a:pPr>
            <a:r>
              <a:rPr lang="en-US" sz="800" u="sng" dirty="0"/>
              <a:t>F</a:t>
            </a:r>
            <a:r>
              <a:rPr lang="en-GB" sz="800" u="sng" dirty="0" err="1"/>
              <a:t>ull</a:t>
            </a:r>
            <a:r>
              <a:rPr lang="en-GB" sz="800" u="sng" dirty="0"/>
              <a:t> abstract</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Double-blind, Placebo-controlled, Randomized Trial of </a:t>
            </a:r>
            <a:r>
              <a:rPr lang="en-US" sz="800" b="1" kern="1200" dirty="0" err="1">
                <a:solidFill>
                  <a:schemeClr val="tx1"/>
                </a:solidFill>
                <a:effectLst/>
                <a:latin typeface="Arial" panose="020B0604020202020204" pitchFamily="34" charset="0"/>
                <a:ea typeface="+mn-ea"/>
                <a:cs typeface="Arial" panose="020B0604020202020204" pitchFamily="34" charset="0"/>
              </a:rPr>
              <a:t>Emricasan</a:t>
            </a:r>
            <a:r>
              <a:rPr lang="en-US" sz="800" b="1" kern="1200" dirty="0">
                <a:solidFill>
                  <a:schemeClr val="tx1"/>
                </a:solidFill>
                <a:effectLst/>
                <a:latin typeface="Arial" panose="020B0604020202020204" pitchFamily="34" charset="0"/>
                <a:ea typeface="+mn-ea"/>
                <a:cs typeface="Arial" panose="020B0604020202020204" pitchFamily="34" charset="0"/>
              </a:rPr>
              <a:t> in Subjects with NASH Cirrhosis and Severe Portal Hypertension (PH)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sng" strike="noStrike" kern="1200" baseline="0" dirty="0">
                <a:solidFill>
                  <a:schemeClr val="tx1"/>
                </a:solidFill>
                <a:latin typeface="Arial" panose="020B0604020202020204" pitchFamily="34" charset="0"/>
                <a:ea typeface="+mn-ea"/>
                <a:cs typeface="Arial" panose="020B0604020202020204" pitchFamily="34" charset="0"/>
              </a:rPr>
              <a:t>Guadalupe Garcia-Tsao</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Jaime Bosch,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Zeid</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Kayali</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Stephen Harrison, Manal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Abdelmalek</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Eric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Lawitz</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Sanjaya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Satapathy</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Marwan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Ghabril</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Mitchell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Shiffman</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Ziad H. Younes, Paul J.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Thuluvath</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Annalisa Berzigotti, Agustin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Albillos</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James Robinson, Jean L. Chan, David Hagerty, Arun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Sanyal</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NASH is a leading cause of cirrhosis and liver transplant, and severe PH is a key driver of decompensation and worse clinical outcomes. Lowering hepatic venous pressure gradient (HVPG) has been associated with clinical benefit. </a:t>
            </a:r>
            <a:r>
              <a:rPr lang="en-US" sz="800" kern="1200" dirty="0" err="1">
                <a:solidFill>
                  <a:schemeClr val="tx1"/>
                </a:solidFill>
                <a:effectLst/>
                <a:latin typeface="Arial" panose="020B0604020202020204" pitchFamily="34" charset="0"/>
                <a:ea typeface="+mn-ea"/>
                <a:cs typeface="Arial" panose="020B0604020202020204" pitchFamily="34" charset="0"/>
              </a:rPr>
              <a:t>Emricasan</a:t>
            </a:r>
            <a:r>
              <a:rPr lang="en-US" sz="800" kern="1200" dirty="0">
                <a:solidFill>
                  <a:schemeClr val="tx1"/>
                </a:solidFill>
                <a:effectLst/>
                <a:latin typeface="Arial" panose="020B0604020202020204" pitchFamily="34" charset="0"/>
                <a:ea typeface="+mn-ea"/>
                <a:cs typeface="Arial" panose="020B0604020202020204" pitchFamily="34" charset="0"/>
              </a:rPr>
              <a:t> (oral pan-caspase inhibitor) decreased portal pressure and improved survival in cirrhosis models and in an open-label study reduced HVPG in cirrhosis patients with HVPG ≥12 mmHg. This study aimed to confirm these results.</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Patients with NASH cirrhosis and baseline HVPG ≥12 mmHg were randomized 1:1:1:1 to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5, 25, 50 mg or placebo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orally twice daily for 48 </a:t>
            </a:r>
            <a:r>
              <a:rPr lang="en-GB" sz="800" kern="1200" dirty="0" err="1">
                <a:solidFill>
                  <a:schemeClr val="tx1"/>
                </a:solidFill>
                <a:effectLst/>
                <a:latin typeface="Arial" panose="020B0604020202020204" pitchFamily="34" charset="0"/>
                <a:ea typeface="+mn-ea"/>
                <a:cs typeface="Arial" panose="020B0604020202020204" pitchFamily="34" charset="0"/>
              </a:rPr>
              <a:t>wks</a:t>
            </a:r>
            <a:r>
              <a:rPr lang="en-GB" sz="800" kern="1200" dirty="0">
                <a:solidFill>
                  <a:schemeClr val="tx1"/>
                </a:solidFill>
                <a:effectLst/>
                <a:latin typeface="Arial" panose="020B0604020202020204" pitchFamily="34" charset="0"/>
                <a:ea typeface="+mn-ea"/>
                <a:cs typeface="Arial" panose="020B0604020202020204" pitchFamily="34" charset="0"/>
              </a:rPr>
              <a:t>, with 1 follow-up HVPG at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(primary endpoint) and all HVPG tracings evaluated by a central reader.</a:t>
            </a:r>
          </a:p>
          <a:p>
            <a:pPr marL="0" indent="0">
              <a:buNone/>
            </a:pPr>
            <a:endParaRPr lang="en-GB"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Of 263 subjects (59 US/EU sites) randomized, 13 discontinued prior to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and 7 more had no or unevaluable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HVPG. Treatment groups were generally balanced. Overall, mean (SD) age was 60.8 (8.8) years, 57% female, 91% Caucasian, 84% T2DM, BMI 35.3 (6.9) kg/m2, 76% compensated vs. 24% decompensated (only 1 prior event, stable on study entry), 88% Child Pugh A, MELD 9.0 (2.5), HVPG 17.0 (3.6) mmHg. HVPG was reduced in subsets of patients (Table). Treatment-emergent AEs were similar (81.6% combined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vs. 82.1%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with SAEs in 17.9%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vs. 11.9%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and no imbalance in routine labs, vitals, ECGs.</a:t>
            </a:r>
          </a:p>
          <a:p>
            <a:pPr marL="0" indent="0">
              <a:buNone/>
            </a:pPr>
            <a:endParaRPr lang="en-GB"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Although the primary endpoint was not met, these data suggest that caspase inhibition with </a:t>
            </a:r>
            <a:r>
              <a:rPr lang="en-US" sz="800" kern="1200" dirty="0" err="1">
                <a:solidFill>
                  <a:schemeClr val="tx1"/>
                </a:solidFill>
                <a:effectLst/>
                <a:latin typeface="Arial" panose="020B0604020202020204" pitchFamily="34" charset="0"/>
                <a:ea typeface="+mn-ea"/>
                <a:cs typeface="Arial" panose="020B0604020202020204" pitchFamily="34" charset="0"/>
              </a:rPr>
              <a:t>emricasan</a:t>
            </a:r>
            <a:r>
              <a:rPr lang="en-US" sz="800" kern="1200" dirty="0">
                <a:solidFill>
                  <a:schemeClr val="tx1"/>
                </a:solidFill>
                <a:effectLst/>
                <a:latin typeface="Arial" panose="020B0604020202020204" pitchFamily="34" charset="0"/>
                <a:ea typeface="+mn-ea"/>
                <a:cs typeface="Arial" panose="020B0604020202020204" pitchFamily="34" charset="0"/>
              </a:rPr>
              <a:t> for 24 </a:t>
            </a:r>
            <a:r>
              <a:rPr lang="en-US" sz="800" kern="1200" dirty="0" err="1">
                <a:solidFill>
                  <a:schemeClr val="tx1"/>
                </a:solidFill>
                <a:effectLst/>
                <a:latin typeface="Arial" panose="020B0604020202020204" pitchFamily="34" charset="0"/>
                <a:ea typeface="+mn-ea"/>
                <a:cs typeface="Arial" panose="020B0604020202020204" pitchFamily="34" charset="0"/>
              </a:rPr>
              <a:t>wks</a:t>
            </a:r>
            <a:r>
              <a:rPr lang="en-US" sz="800" kern="1200" dirty="0">
                <a:solidFill>
                  <a:schemeClr val="tx1"/>
                </a:solidFill>
                <a:effectLst/>
                <a:latin typeface="Arial" panose="020B0604020202020204" pitchFamily="34" charset="0"/>
                <a:ea typeface="+mn-ea"/>
                <a:cs typeface="Arial" panose="020B0604020202020204" pitchFamily="34" charset="0"/>
              </a:rPr>
              <a:t> reduced portal pressure in compensated NASH cirrhosis patients with severe PH, especially those with higher baseline HVPG, and support further studies in these patients. Decreases in transaminases suggest an intrahepatic effect with reduction of liver injury. Potential effects on clinical outcomes and full safety data will be evaluated after completion of the 48-wk study.</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2523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i="1" dirty="0"/>
              <a:t>Abbreviations: BL, baseline; ECG, electrocardiogram; HVPG, </a:t>
            </a:r>
            <a:r>
              <a:rPr lang="fr-FR" sz="800" i="1" dirty="0" err="1"/>
              <a:t>hepatic</a:t>
            </a:r>
            <a:r>
              <a:rPr lang="fr-FR" sz="800" i="1" dirty="0"/>
              <a:t> </a:t>
            </a:r>
            <a:r>
              <a:rPr lang="fr-FR" sz="800" i="1" dirty="0" err="1"/>
              <a:t>venous</a:t>
            </a:r>
            <a:r>
              <a:rPr lang="fr-FR" sz="800" i="1" dirty="0"/>
              <a:t> pressure gradient;</a:t>
            </a:r>
            <a:r>
              <a:rPr lang="en-GB" sz="800" i="1" dirty="0"/>
              <a:t> NASH, non-alcoholic steatohepatitis; PH, portal hypertension; TEAE, treatment-emergent adverse event</a:t>
            </a:r>
            <a:r>
              <a:rPr lang="en-US" sz="800" i="1" dirty="0"/>
              <a:t>; PH, portal hypertension; </a:t>
            </a:r>
            <a:r>
              <a:rPr lang="en-GB" sz="800" i="1" dirty="0"/>
              <a:t> </a:t>
            </a:r>
          </a:p>
          <a:p>
            <a:pPr marL="0" indent="0">
              <a:buNone/>
            </a:pPr>
            <a:endParaRPr lang="en-GB" sz="800" i="1" dirty="0"/>
          </a:p>
          <a:p>
            <a:pPr marL="0" indent="0">
              <a:buNone/>
            </a:pPr>
            <a:endParaRPr lang="en-US" sz="800" dirty="0"/>
          </a:p>
          <a:p>
            <a:pPr marL="0" indent="0">
              <a:buNone/>
            </a:pPr>
            <a:r>
              <a:rPr lang="en-US" sz="800" u="sng" dirty="0"/>
              <a:t>F</a:t>
            </a:r>
            <a:r>
              <a:rPr lang="en-GB" sz="800" u="sng" dirty="0" err="1"/>
              <a:t>ull</a:t>
            </a:r>
            <a:r>
              <a:rPr lang="en-GB" sz="800" u="sng" dirty="0"/>
              <a:t> abstract</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Double-blind, Placebo-controlled, Randomized Trial of </a:t>
            </a:r>
            <a:r>
              <a:rPr lang="en-US" sz="800" b="1" kern="1200" dirty="0" err="1">
                <a:solidFill>
                  <a:schemeClr val="tx1"/>
                </a:solidFill>
                <a:effectLst/>
                <a:latin typeface="Arial" panose="020B0604020202020204" pitchFamily="34" charset="0"/>
                <a:ea typeface="+mn-ea"/>
                <a:cs typeface="Arial" panose="020B0604020202020204" pitchFamily="34" charset="0"/>
              </a:rPr>
              <a:t>Emricasan</a:t>
            </a:r>
            <a:r>
              <a:rPr lang="en-US" sz="800" b="1" kern="1200" dirty="0">
                <a:solidFill>
                  <a:schemeClr val="tx1"/>
                </a:solidFill>
                <a:effectLst/>
                <a:latin typeface="Arial" panose="020B0604020202020204" pitchFamily="34" charset="0"/>
                <a:ea typeface="+mn-ea"/>
                <a:cs typeface="Arial" panose="020B0604020202020204" pitchFamily="34" charset="0"/>
              </a:rPr>
              <a:t> in Subjects with NASH Cirrhosis and Severe Portal Hypertension (PH)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sng" strike="noStrike" kern="1200" baseline="0" dirty="0">
                <a:solidFill>
                  <a:schemeClr val="tx1"/>
                </a:solidFill>
                <a:latin typeface="Arial" panose="020B0604020202020204" pitchFamily="34" charset="0"/>
                <a:ea typeface="+mn-ea"/>
                <a:cs typeface="Arial" panose="020B0604020202020204" pitchFamily="34" charset="0"/>
              </a:rPr>
              <a:t>Guadalupe Garcia-Tsao</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Jaime Bosch,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Zeid</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Kayali</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Stephen Harrison, Manal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Abdelmalek</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Eric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Lawitz</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Sanjaya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Satapathy</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Marwan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Ghabril</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Mitchell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Shiffman</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Ziad H. Younes, Paul J.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Thuluvath</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Annalisa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Berzigotti</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Agustin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Albillos</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James Robinson, Jean L. Chan, David Hagerty, Arun </a:t>
            </a:r>
            <a:r>
              <a:rPr lang="en-GB" sz="800" b="0" i="0" u="none" strike="noStrike" kern="1200" baseline="0" dirty="0" err="1">
                <a:solidFill>
                  <a:schemeClr val="tx1"/>
                </a:solidFill>
                <a:latin typeface="Arial" panose="020B0604020202020204" pitchFamily="34" charset="0"/>
                <a:ea typeface="+mn-ea"/>
                <a:cs typeface="Arial" panose="020B0604020202020204" pitchFamily="34" charset="0"/>
              </a:rPr>
              <a:t>Sanyal</a:t>
            </a:r>
            <a:r>
              <a:rPr lang="en-GB" sz="800" b="0" i="0" u="none" strike="noStrike" kern="1200" baseline="0" dirty="0">
                <a:solidFill>
                  <a:schemeClr val="tx1"/>
                </a:solidFill>
                <a:latin typeface="Arial" panose="020B0604020202020204" pitchFamily="34" charset="0"/>
                <a:ea typeface="+mn-ea"/>
                <a:cs typeface="Arial" panose="020B0604020202020204" pitchFamily="34" charset="0"/>
              </a:rPr>
              <a:t> 	</a:t>
            </a: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NASH is a leading cause of cirrhosis and liver transplant, and severe PH is a key driver of decompensation and worse clinical outcomes. Lowering hepatic venous pressure gradient (HVPG) has been associated with clinical benefit. </a:t>
            </a:r>
            <a:r>
              <a:rPr lang="en-US" sz="800" kern="1200" dirty="0" err="1">
                <a:solidFill>
                  <a:schemeClr val="tx1"/>
                </a:solidFill>
                <a:effectLst/>
                <a:latin typeface="Arial" panose="020B0604020202020204" pitchFamily="34" charset="0"/>
                <a:ea typeface="+mn-ea"/>
                <a:cs typeface="Arial" panose="020B0604020202020204" pitchFamily="34" charset="0"/>
              </a:rPr>
              <a:t>Emricasan</a:t>
            </a:r>
            <a:r>
              <a:rPr lang="en-US" sz="800" kern="1200" dirty="0">
                <a:solidFill>
                  <a:schemeClr val="tx1"/>
                </a:solidFill>
                <a:effectLst/>
                <a:latin typeface="Arial" panose="020B0604020202020204" pitchFamily="34" charset="0"/>
                <a:ea typeface="+mn-ea"/>
                <a:cs typeface="Arial" panose="020B0604020202020204" pitchFamily="34" charset="0"/>
              </a:rPr>
              <a:t> (oral pan-caspase inhibitor) decreased portal pressure and improved survival in cirrhosis models and in an open-label study reduced HVPG in cirrhosis patients with HVPG ≥12 mmHg. This study aimed to confirm these results.</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Patients with NASH cirrhosis and baseline HVPG ≥12 mmHg were randomized 1:1:1:1 to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5, 25, 50 mg or placebo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orally twice daily for 48 </a:t>
            </a:r>
            <a:r>
              <a:rPr lang="en-GB" sz="800" kern="1200" dirty="0" err="1">
                <a:solidFill>
                  <a:schemeClr val="tx1"/>
                </a:solidFill>
                <a:effectLst/>
                <a:latin typeface="Arial" panose="020B0604020202020204" pitchFamily="34" charset="0"/>
                <a:ea typeface="+mn-ea"/>
                <a:cs typeface="Arial" panose="020B0604020202020204" pitchFamily="34" charset="0"/>
              </a:rPr>
              <a:t>wks</a:t>
            </a:r>
            <a:r>
              <a:rPr lang="en-GB" sz="800" kern="1200" dirty="0">
                <a:solidFill>
                  <a:schemeClr val="tx1"/>
                </a:solidFill>
                <a:effectLst/>
                <a:latin typeface="Arial" panose="020B0604020202020204" pitchFamily="34" charset="0"/>
                <a:ea typeface="+mn-ea"/>
                <a:cs typeface="Arial" panose="020B0604020202020204" pitchFamily="34" charset="0"/>
              </a:rPr>
              <a:t>, with 1 follow-up HVPG at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(primary endpoint) and all HVPG tracings evaluated by a central reader.</a:t>
            </a:r>
          </a:p>
          <a:p>
            <a:pPr marL="0" indent="0">
              <a:buNone/>
            </a:pPr>
            <a:endParaRPr lang="en-GB"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Of 263 subjects (59 US/EU sites) randomized, 13 discontinued prior to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and 7 more had no or unevaluable </a:t>
            </a:r>
            <a:r>
              <a:rPr lang="en-GB" sz="800" kern="1200" dirty="0" err="1">
                <a:solidFill>
                  <a:schemeClr val="tx1"/>
                </a:solidFill>
                <a:effectLst/>
                <a:latin typeface="Arial" panose="020B0604020202020204" pitchFamily="34" charset="0"/>
                <a:ea typeface="+mn-ea"/>
                <a:cs typeface="Arial" panose="020B0604020202020204" pitchFamily="34" charset="0"/>
              </a:rPr>
              <a:t>Wk</a:t>
            </a:r>
            <a:r>
              <a:rPr lang="en-GB" sz="800" kern="1200" dirty="0">
                <a:solidFill>
                  <a:schemeClr val="tx1"/>
                </a:solidFill>
                <a:effectLst/>
                <a:latin typeface="Arial" panose="020B0604020202020204" pitchFamily="34" charset="0"/>
                <a:ea typeface="+mn-ea"/>
                <a:cs typeface="Arial" panose="020B0604020202020204" pitchFamily="34" charset="0"/>
              </a:rPr>
              <a:t> 24 HVPG. Treatment groups were generally balanced. Overall, mean (SD) age was 60.8 (8.8) years, 57% female, 91% Caucasian, 84% T2DM, BMI 35.3 (6.9) kg/m2, 76% compensated vs. 24% decompensated (only 1 prior event, stable on study entry), 88% Child Pugh A, MELD 9.0 (2.5), HVPG 17.0 (3.6) mmHg. HVPG was reduced in subsets of patients (Table). Treatment-emergent AEs were similar (81.6% combined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vs. 82.1%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with SAEs in 17.9% (</a:t>
            </a:r>
            <a:r>
              <a:rPr lang="en-GB" sz="800" kern="1200" dirty="0" err="1">
                <a:solidFill>
                  <a:schemeClr val="tx1"/>
                </a:solidFill>
                <a:effectLst/>
                <a:latin typeface="Arial" panose="020B0604020202020204" pitchFamily="34" charset="0"/>
                <a:ea typeface="+mn-ea"/>
                <a:cs typeface="Arial" panose="020B0604020202020204" pitchFamily="34" charset="0"/>
              </a:rPr>
              <a:t>emricasan</a:t>
            </a:r>
            <a:r>
              <a:rPr lang="en-GB" sz="800" kern="1200" dirty="0">
                <a:solidFill>
                  <a:schemeClr val="tx1"/>
                </a:solidFill>
                <a:effectLst/>
                <a:latin typeface="Arial" panose="020B0604020202020204" pitchFamily="34" charset="0"/>
                <a:ea typeface="+mn-ea"/>
                <a:cs typeface="Arial" panose="020B0604020202020204" pitchFamily="34" charset="0"/>
              </a:rPr>
              <a:t>) vs. 11.9% (</a:t>
            </a:r>
            <a:r>
              <a:rPr lang="en-GB" sz="800" kern="1200" dirty="0" err="1">
                <a:solidFill>
                  <a:schemeClr val="tx1"/>
                </a:solidFill>
                <a:effectLst/>
                <a:latin typeface="Arial" panose="020B0604020202020204" pitchFamily="34" charset="0"/>
                <a:ea typeface="+mn-ea"/>
                <a:cs typeface="Arial" panose="020B0604020202020204" pitchFamily="34" charset="0"/>
              </a:rPr>
              <a:t>pbo</a:t>
            </a:r>
            <a:r>
              <a:rPr lang="en-GB" sz="800" kern="1200" dirty="0">
                <a:solidFill>
                  <a:schemeClr val="tx1"/>
                </a:solidFill>
                <a:effectLst/>
                <a:latin typeface="Arial" panose="020B0604020202020204" pitchFamily="34" charset="0"/>
                <a:ea typeface="+mn-ea"/>
                <a:cs typeface="Arial" panose="020B0604020202020204" pitchFamily="34" charset="0"/>
              </a:rPr>
              <a:t>) and no imbalance in routine labs, vitals, ECGs.</a:t>
            </a:r>
          </a:p>
          <a:p>
            <a:pPr marL="0" indent="0">
              <a:buNone/>
            </a:pPr>
            <a:endParaRPr lang="en-GB"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Although the primary endpoint was not met, these data suggest that caspase inhibition with </a:t>
            </a:r>
            <a:r>
              <a:rPr lang="en-US" sz="800" kern="1200" dirty="0" err="1">
                <a:solidFill>
                  <a:schemeClr val="tx1"/>
                </a:solidFill>
                <a:effectLst/>
                <a:latin typeface="Arial" panose="020B0604020202020204" pitchFamily="34" charset="0"/>
                <a:ea typeface="+mn-ea"/>
                <a:cs typeface="Arial" panose="020B0604020202020204" pitchFamily="34" charset="0"/>
              </a:rPr>
              <a:t>emricasan</a:t>
            </a:r>
            <a:r>
              <a:rPr lang="en-US" sz="800" kern="1200" dirty="0">
                <a:solidFill>
                  <a:schemeClr val="tx1"/>
                </a:solidFill>
                <a:effectLst/>
                <a:latin typeface="Arial" panose="020B0604020202020204" pitchFamily="34" charset="0"/>
                <a:ea typeface="+mn-ea"/>
                <a:cs typeface="Arial" panose="020B0604020202020204" pitchFamily="34" charset="0"/>
              </a:rPr>
              <a:t> for 24 </a:t>
            </a:r>
            <a:r>
              <a:rPr lang="en-US" sz="800" kern="1200" dirty="0" err="1">
                <a:solidFill>
                  <a:schemeClr val="tx1"/>
                </a:solidFill>
                <a:effectLst/>
                <a:latin typeface="Arial" panose="020B0604020202020204" pitchFamily="34" charset="0"/>
                <a:ea typeface="+mn-ea"/>
                <a:cs typeface="Arial" panose="020B0604020202020204" pitchFamily="34" charset="0"/>
              </a:rPr>
              <a:t>wks</a:t>
            </a:r>
            <a:r>
              <a:rPr lang="en-US" sz="800" kern="1200" dirty="0">
                <a:solidFill>
                  <a:schemeClr val="tx1"/>
                </a:solidFill>
                <a:effectLst/>
                <a:latin typeface="Arial" panose="020B0604020202020204" pitchFamily="34" charset="0"/>
                <a:ea typeface="+mn-ea"/>
                <a:cs typeface="Arial" panose="020B0604020202020204" pitchFamily="34" charset="0"/>
              </a:rPr>
              <a:t> reduced portal pressure in compensated NASH cirrhosis patients with severe PH, especially those with higher baseline HVPG, and support further studies in these patients. Decreases in transaminases suggest an intrahepatic effect with reduction of liver injury. Potential effects on clinical outcomes and full safety data will be evaluated after completion of the 48-wk study.</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6</a:t>
            </a:fld>
            <a:endParaRPr lang="en-GB"/>
          </a:p>
        </p:txBody>
      </p:sp>
    </p:spTree>
    <p:extLst>
      <p:ext uri="{BB962C8B-B14F-4D97-AF65-F5344CB8AC3E}">
        <p14:creationId xmlns:p14="http://schemas.microsoft.com/office/powerpoint/2010/main" val="64667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GI, gastrointestinal; SBP, systolic blood pressure</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Optimal timing of endoscopy is associated with lower 42-day mortality in variceal bleeding</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err="1">
                <a:solidFill>
                  <a:schemeClr val="tx1"/>
                </a:solidFill>
                <a:effectLst/>
                <a:latin typeface="Arial" panose="020B0604020202020204" pitchFamily="34" charset="0"/>
                <a:ea typeface="+mn-ea"/>
                <a:cs typeface="Arial" panose="020B0604020202020204" pitchFamily="34" charset="0"/>
              </a:rPr>
              <a:t>Stig</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Borbjerg</a:t>
            </a:r>
            <a:r>
              <a:rPr lang="en-US" sz="800" kern="1200" dirty="0">
                <a:solidFill>
                  <a:schemeClr val="tx1"/>
                </a:solidFill>
                <a:effectLst/>
                <a:latin typeface="Arial" panose="020B0604020202020204" pitchFamily="34" charset="0"/>
                <a:ea typeface="+mn-ea"/>
                <a:cs typeface="Arial" panose="020B0604020202020204" pitchFamily="34" charset="0"/>
              </a:rPr>
              <a:t> Laursen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Stanley</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Virginia Hernandez-Gea</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Bogdan Procopet</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Álvaro Giráldez</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Lucio Amitrano</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Candid Villanueva</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Dominique Thabut</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Luis Ibañez-Samaniego</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Gilberto Silva-Junior</a:t>
            </a:r>
            <a:r>
              <a:rPr lang="en-US" sz="800" kern="1200" baseline="30000" dirty="0">
                <a:solidFill>
                  <a:schemeClr val="tx1"/>
                </a:solidFill>
                <a:effectLst/>
                <a:latin typeface="Arial" panose="020B0604020202020204" pitchFamily="34" charset="0"/>
                <a:ea typeface="+mn-ea"/>
                <a:cs typeface="Arial" panose="020B0604020202020204" pitchFamily="34" charset="0"/>
              </a:rPr>
              <a:t>10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Javier Martinez</a:t>
            </a:r>
            <a:r>
              <a:rPr lang="en-US" sz="800" kern="1200" baseline="30000" dirty="0">
                <a:solidFill>
                  <a:schemeClr val="tx1"/>
                </a:solidFill>
                <a:effectLst/>
                <a:latin typeface="Arial" panose="020B0604020202020204" pitchFamily="34" charset="0"/>
                <a:ea typeface="+mn-ea"/>
                <a:cs typeface="Arial" panose="020B0604020202020204" pitchFamily="34" charset="0"/>
              </a:rPr>
              <a:t>11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Joan Genescà</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Christophe Bureau</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Jonel</a:t>
            </a:r>
            <a:r>
              <a:rPr lang="en-US" sz="800" kern="1200" dirty="0">
                <a:solidFill>
                  <a:schemeClr val="tx1"/>
                </a:solidFill>
                <a:effectLst/>
                <a:latin typeface="Arial" panose="020B0604020202020204" pitchFamily="34" charset="0"/>
                <a:ea typeface="+mn-ea"/>
                <a:cs typeface="Arial" panose="020B0604020202020204" pitchFamily="34" charset="0"/>
              </a:rPr>
              <a:t> Trebicka</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Elba Llop</a:t>
            </a:r>
            <a:r>
              <a:rPr lang="en-US" sz="800" kern="1200" baseline="30000" dirty="0">
                <a:solidFill>
                  <a:schemeClr val="tx1"/>
                </a:solidFill>
                <a:effectLst/>
                <a:latin typeface="Arial" panose="020B0604020202020204" pitchFamily="34" charset="0"/>
                <a:ea typeface="+mn-ea"/>
                <a:cs typeface="Arial" panose="020B0604020202020204" pitchFamily="34" charset="0"/>
              </a:rPr>
              <a:t>15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Wim Laleman</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Jm</a:t>
            </a:r>
            <a:r>
              <a:rPr lang="en-US" sz="800" kern="1200" dirty="0">
                <a:solidFill>
                  <a:schemeClr val="tx1"/>
                </a:solidFill>
                <a:effectLst/>
                <a:latin typeface="Arial" panose="020B0604020202020204" pitchFamily="34" charset="0"/>
                <a:ea typeface="+mn-ea"/>
                <a:cs typeface="Arial" panose="020B0604020202020204" pitchFamily="34" charset="0"/>
              </a:rPr>
              <a:t> Palazon</a:t>
            </a:r>
            <a:r>
              <a:rPr lang="en-US" sz="800" kern="1200" baseline="30000" dirty="0">
                <a:solidFill>
                  <a:schemeClr val="tx1"/>
                </a:solidFill>
                <a:effectLst/>
                <a:latin typeface="Arial" panose="020B0604020202020204" pitchFamily="34" charset="0"/>
                <a:ea typeface="+mn-ea"/>
                <a:cs typeface="Arial" panose="020B0604020202020204" pitchFamily="34" charset="0"/>
              </a:rPr>
              <a:t>17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Castellote</a:t>
            </a:r>
            <a:r>
              <a:rPr lang="en-US" sz="800" kern="1200" baseline="30000" dirty="0">
                <a:solidFill>
                  <a:schemeClr val="tx1"/>
                </a:solidFill>
                <a:effectLst/>
                <a:latin typeface="Arial" panose="020B0604020202020204" pitchFamily="34" charset="0"/>
                <a:ea typeface="+mn-ea"/>
                <a:cs typeface="Arial" panose="020B0604020202020204" pitchFamily="34" charset="0"/>
              </a:rPr>
              <a:t>18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Susana Rodrigues</a:t>
            </a:r>
            <a:r>
              <a:rPr lang="en-US" sz="800" kern="1200" baseline="30000" dirty="0">
                <a:solidFill>
                  <a:schemeClr val="tx1"/>
                </a:solidFill>
                <a:effectLst/>
                <a:latin typeface="Arial" panose="020B0604020202020204" pitchFamily="34" charset="0"/>
                <a:ea typeface="+mn-ea"/>
                <a:cs typeface="Arial" panose="020B0604020202020204" pitchFamily="34" charset="0"/>
              </a:rPr>
              <a:t>19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Lise</a:t>
            </a:r>
            <a:r>
              <a:rPr lang="en-US" sz="800" kern="1200" dirty="0">
                <a:solidFill>
                  <a:schemeClr val="tx1"/>
                </a:solidFill>
                <a:effectLst/>
                <a:latin typeface="Arial" panose="020B0604020202020204" pitchFamily="34" charset="0"/>
                <a:ea typeface="+mn-ea"/>
                <a:cs typeface="Arial" panose="020B0604020202020204" pitchFamily="34" charset="0"/>
              </a:rPr>
              <a:t> L Gluud</a:t>
            </a:r>
            <a:r>
              <a:rPr lang="en-US" sz="800" kern="1200" baseline="30000" dirty="0">
                <a:solidFill>
                  <a:schemeClr val="tx1"/>
                </a:solidFill>
                <a:effectLst/>
                <a:latin typeface="Arial" panose="020B0604020202020204" pitchFamily="34" charset="0"/>
                <a:ea typeface="+mn-ea"/>
                <a:cs typeface="Arial" panose="020B0604020202020204" pitchFamily="34" charset="0"/>
              </a:rPr>
              <a:t>20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Carlos Noronha Ferreira</a:t>
            </a:r>
            <a:r>
              <a:rPr lang="en-US" sz="800" kern="1200" baseline="30000" dirty="0">
                <a:solidFill>
                  <a:schemeClr val="tx1"/>
                </a:solidFill>
                <a:effectLst/>
                <a:latin typeface="Arial" panose="020B0604020202020204" pitchFamily="34" charset="0"/>
                <a:ea typeface="+mn-ea"/>
                <a:cs typeface="Arial" panose="020B0604020202020204" pitchFamily="34" charset="0"/>
              </a:rPr>
              <a:t>21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Rafael Barcelo</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Nuria Cañete</a:t>
            </a:r>
            <a:r>
              <a:rPr lang="en-US" sz="800" kern="1200" baseline="30000" dirty="0">
                <a:solidFill>
                  <a:schemeClr val="tx1"/>
                </a:solidFill>
                <a:effectLst/>
                <a:latin typeface="Arial" panose="020B0604020202020204" pitchFamily="34" charset="0"/>
                <a:ea typeface="+mn-ea"/>
                <a:cs typeface="Arial" panose="020B0604020202020204" pitchFamily="34" charset="0"/>
              </a:rPr>
              <a:t>23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Rodríguez</a:t>
            </a:r>
            <a:r>
              <a:rPr lang="en-US" sz="800" kern="1200" baseline="30000" dirty="0">
                <a:solidFill>
                  <a:schemeClr val="tx1"/>
                </a:solidFill>
                <a:effectLst/>
                <a:latin typeface="Arial" panose="020B0604020202020204" pitchFamily="34" charset="0"/>
                <a:ea typeface="+mn-ea"/>
                <a:cs typeface="Arial" panose="020B0604020202020204" pitchFamily="34" charset="0"/>
              </a:rPr>
              <a:t>24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Arnulf Ferlitsch</a:t>
            </a:r>
            <a:r>
              <a:rPr lang="en-US" sz="800" kern="1200" baseline="30000" dirty="0">
                <a:solidFill>
                  <a:schemeClr val="tx1"/>
                </a:solidFill>
                <a:effectLst/>
                <a:latin typeface="Arial" panose="020B0604020202020204" pitchFamily="34" charset="0"/>
                <a:ea typeface="+mn-ea"/>
                <a:cs typeface="Arial" panose="020B0604020202020204" pitchFamily="34" charset="0"/>
              </a:rPr>
              <a:t>25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Luis Mundi</a:t>
            </a:r>
            <a:r>
              <a:rPr lang="en-US" sz="800" kern="1200" baseline="30000" dirty="0">
                <a:solidFill>
                  <a:schemeClr val="tx1"/>
                </a:solidFill>
                <a:effectLst/>
                <a:latin typeface="Arial" panose="020B0604020202020204" pitchFamily="34" charset="0"/>
                <a:ea typeface="+mn-ea"/>
                <a:cs typeface="Arial" panose="020B0604020202020204" pitchFamily="34" charset="0"/>
              </a:rPr>
              <a:t>26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Henning Gronbaek</a:t>
            </a:r>
            <a:r>
              <a:rPr lang="en-US" sz="800" kern="1200" baseline="30000" dirty="0">
                <a:solidFill>
                  <a:schemeClr val="tx1"/>
                </a:solidFill>
                <a:effectLst/>
                <a:latin typeface="Arial" panose="020B0604020202020204" pitchFamily="34" charset="0"/>
                <a:ea typeface="+mn-ea"/>
                <a:cs typeface="Arial" panose="020B0604020202020204" pitchFamily="34" charset="0"/>
              </a:rPr>
              <a:t>27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Hernández-Guerra</a:t>
            </a:r>
            <a:r>
              <a:rPr lang="en-US" sz="800" kern="1200" baseline="30000" dirty="0">
                <a:solidFill>
                  <a:schemeClr val="tx1"/>
                </a:solidFill>
                <a:effectLst/>
                <a:latin typeface="Arial" panose="020B0604020202020204" pitchFamily="34" charset="0"/>
                <a:ea typeface="+mn-ea"/>
                <a:cs typeface="Arial" panose="020B0604020202020204" pitchFamily="34" charset="0"/>
              </a:rPr>
              <a:t>28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Romano Sassatelli</a:t>
            </a:r>
            <a:r>
              <a:rPr lang="en-US" sz="800" kern="1200" baseline="30000" dirty="0">
                <a:solidFill>
                  <a:schemeClr val="tx1"/>
                </a:solidFill>
                <a:effectLst/>
                <a:latin typeface="Arial" panose="020B0604020202020204" pitchFamily="34" charset="0"/>
                <a:ea typeface="+mn-ea"/>
                <a:cs typeface="Arial" panose="020B0604020202020204" pitchFamily="34" charset="0"/>
              </a:rPr>
              <a:t>29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Alessandra Dell’Era</a:t>
            </a:r>
            <a:r>
              <a:rPr lang="en-US" sz="800" kern="1200" baseline="30000" dirty="0">
                <a:solidFill>
                  <a:schemeClr val="tx1"/>
                </a:solidFill>
                <a:effectLst/>
                <a:latin typeface="Arial" panose="020B0604020202020204" pitchFamily="34" charset="0"/>
                <a:ea typeface="+mn-ea"/>
                <a:cs typeface="Arial" panose="020B0604020202020204" pitchFamily="34" charset="0"/>
              </a:rPr>
              <a:t>30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Marco Senzolo</a:t>
            </a:r>
            <a:r>
              <a:rPr lang="en-US" sz="800" kern="1200" baseline="30000" dirty="0">
                <a:solidFill>
                  <a:schemeClr val="tx1"/>
                </a:solidFill>
                <a:effectLst/>
                <a:latin typeface="Arial" panose="020B0604020202020204" pitchFamily="34" charset="0"/>
                <a:ea typeface="+mn-ea"/>
                <a:cs typeface="Arial" panose="020B0604020202020204" pitchFamily="34" charset="0"/>
              </a:rPr>
              <a:t>31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G Abraldes</a:t>
            </a:r>
            <a:r>
              <a:rPr lang="en-US" sz="800" kern="1200" baseline="30000" dirty="0">
                <a:solidFill>
                  <a:schemeClr val="tx1"/>
                </a:solidFill>
                <a:effectLst/>
                <a:latin typeface="Arial" panose="020B0604020202020204" pitchFamily="34" charset="0"/>
                <a:ea typeface="+mn-ea"/>
                <a:cs typeface="Arial" panose="020B0604020202020204" pitchFamily="34" charset="0"/>
              </a:rPr>
              <a:t>32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Romero-Gómez</a:t>
            </a:r>
            <a:r>
              <a:rPr lang="en-US" sz="800" kern="1200" baseline="30000" dirty="0">
                <a:solidFill>
                  <a:schemeClr val="tx1"/>
                </a:solidFill>
                <a:effectLst/>
                <a:latin typeface="Arial" panose="020B0604020202020204" pitchFamily="34" charset="0"/>
                <a:ea typeface="+mn-ea"/>
                <a:cs typeface="Arial" panose="020B0604020202020204" pitchFamily="34" charset="0"/>
              </a:rPr>
              <a:t>33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Alexander Zipprich</a:t>
            </a:r>
            <a:r>
              <a:rPr lang="en-US" sz="800" kern="1200" baseline="30000" dirty="0">
                <a:solidFill>
                  <a:schemeClr val="tx1"/>
                </a:solidFill>
                <a:effectLst/>
                <a:latin typeface="Arial" panose="020B0604020202020204" pitchFamily="34" charset="0"/>
                <a:ea typeface="+mn-ea"/>
                <a:cs typeface="Arial" panose="020B0604020202020204" pitchFamily="34" charset="0"/>
              </a:rPr>
              <a:t>34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Meritxell</a:t>
            </a:r>
            <a:r>
              <a:rPr lang="en-US" sz="800" kern="1200" dirty="0">
                <a:solidFill>
                  <a:schemeClr val="tx1"/>
                </a:solidFill>
                <a:effectLst/>
                <a:latin typeface="Arial" panose="020B0604020202020204" pitchFamily="34" charset="0"/>
                <a:ea typeface="+mn-ea"/>
                <a:cs typeface="Arial" panose="020B0604020202020204" pitchFamily="34" charset="0"/>
              </a:rPr>
              <a:t> Casas</a:t>
            </a:r>
            <a:r>
              <a:rPr lang="en-US" sz="800" kern="1200" baseline="30000" dirty="0">
                <a:solidFill>
                  <a:schemeClr val="tx1"/>
                </a:solidFill>
                <a:effectLst/>
                <a:latin typeface="Arial" panose="020B0604020202020204" pitchFamily="34" charset="0"/>
                <a:ea typeface="+mn-ea"/>
                <a:cs typeface="Arial" panose="020B0604020202020204" pitchFamily="34" charset="0"/>
              </a:rPr>
              <a:t>35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Helena Masnou</a:t>
            </a:r>
            <a:r>
              <a:rPr lang="en-US" sz="800" kern="1200" baseline="30000" dirty="0">
                <a:solidFill>
                  <a:schemeClr val="tx1"/>
                </a:solidFill>
                <a:effectLst/>
                <a:latin typeface="Arial" panose="020B0604020202020204" pitchFamily="34" charset="0"/>
                <a:ea typeface="+mn-ea"/>
                <a:cs typeface="Arial" panose="020B0604020202020204" pitchFamily="34" charset="0"/>
              </a:rPr>
              <a:t>36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Massimo Primignani</a:t>
            </a:r>
            <a:r>
              <a:rPr lang="en-US" sz="800" kern="1200" baseline="30000" dirty="0">
                <a:solidFill>
                  <a:schemeClr val="tx1"/>
                </a:solidFill>
                <a:effectLst/>
                <a:latin typeface="Arial" panose="020B0604020202020204" pitchFamily="34" charset="0"/>
                <a:ea typeface="+mn-ea"/>
                <a:cs typeface="Arial" panose="020B0604020202020204" pitchFamily="34" charset="0"/>
              </a:rPr>
              <a:t>37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Frederik Nevens</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Luis Calleja</a:t>
            </a:r>
            <a:r>
              <a:rPr lang="en-US" sz="800" kern="1200" baseline="30000" dirty="0">
                <a:solidFill>
                  <a:schemeClr val="tx1"/>
                </a:solidFill>
                <a:effectLst/>
                <a:latin typeface="Arial" panose="020B0604020202020204" pitchFamily="34" charset="0"/>
                <a:ea typeface="+mn-ea"/>
                <a:cs typeface="Arial" panose="020B0604020202020204" pitchFamily="34" charset="0"/>
              </a:rPr>
              <a:t>38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Christian Jansen</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Marie </a:t>
            </a:r>
            <a:r>
              <a:rPr lang="en-US" sz="800" kern="1200" dirty="0" err="1">
                <a:solidFill>
                  <a:schemeClr val="tx1"/>
                </a:solidFill>
                <a:effectLst/>
                <a:latin typeface="Arial" panose="020B0604020202020204" pitchFamily="34" charset="0"/>
                <a:ea typeface="+mn-ea"/>
                <a:cs typeface="Arial" panose="020B0604020202020204" pitchFamily="34" charset="0"/>
              </a:rPr>
              <a:t>Angèle</a:t>
            </a:r>
            <a:r>
              <a:rPr lang="en-US" sz="800" kern="1200" dirty="0">
                <a:solidFill>
                  <a:schemeClr val="tx1"/>
                </a:solidFill>
                <a:effectLst/>
                <a:latin typeface="Arial" panose="020B0604020202020204" pitchFamily="34" charset="0"/>
                <a:ea typeface="+mn-ea"/>
                <a:cs typeface="Arial" panose="020B0604020202020204" pitchFamily="34" charset="0"/>
              </a:rPr>
              <a:t> Robic</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Irene Conejo</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Maria-Vega Catalina</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Agustin Albillos</a:t>
            </a:r>
            <a:r>
              <a:rPr lang="en-US" sz="800" kern="1200" baseline="30000" dirty="0">
                <a:solidFill>
                  <a:schemeClr val="tx1"/>
                </a:solidFill>
                <a:effectLst/>
                <a:latin typeface="Arial" panose="020B0604020202020204" pitchFamily="34" charset="0"/>
                <a:ea typeface="+mn-ea"/>
                <a:cs typeface="Arial" panose="020B0604020202020204" pitchFamily="34" charset="0"/>
              </a:rPr>
              <a:t>39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Marika Rudler</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Edilmar</a:t>
            </a:r>
            <a:r>
              <a:rPr lang="en-US" sz="800" kern="1200" dirty="0">
                <a:solidFill>
                  <a:schemeClr val="tx1"/>
                </a:solidFill>
                <a:effectLst/>
                <a:latin typeface="Arial" panose="020B0604020202020204" pitchFamily="34" charset="0"/>
                <a:ea typeface="+mn-ea"/>
                <a:cs typeface="Arial" panose="020B0604020202020204" pitchFamily="34" charset="0"/>
              </a:rPr>
              <a:t> Alvarado</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 Anna Guardascione</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Marcel Tantau</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Jaime Bosch</a:t>
            </a:r>
            <a:r>
              <a:rPr lang="en-US" sz="800" kern="1200" baseline="30000" dirty="0">
                <a:solidFill>
                  <a:schemeClr val="tx1"/>
                </a:solidFill>
                <a:effectLst/>
                <a:latin typeface="Arial" panose="020B0604020202020204" pitchFamily="34" charset="0"/>
                <a:ea typeface="+mn-ea"/>
                <a:cs typeface="Arial" panose="020B0604020202020204" pitchFamily="34" charset="0"/>
              </a:rPr>
              <a:t>40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Ferran</a:t>
            </a:r>
            <a:r>
              <a:rPr lang="en-US" sz="800" kern="1200" dirty="0">
                <a:solidFill>
                  <a:schemeClr val="tx1"/>
                </a:solidFill>
                <a:effectLst/>
                <a:latin typeface="Arial" panose="020B0604020202020204" pitchFamily="34" charset="0"/>
                <a:ea typeface="+mn-ea"/>
                <a:cs typeface="Arial" panose="020B0604020202020204" pitchFamily="34" charset="0"/>
              </a:rPr>
              <a:t> Torres</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Carlos Garcia-Pagán</a:t>
            </a:r>
            <a:r>
              <a:rPr lang="en-US" sz="800" kern="1200" baseline="30000" dirty="0">
                <a:solidFill>
                  <a:schemeClr val="tx1"/>
                </a:solidFill>
                <a:effectLst/>
                <a:latin typeface="Arial" panose="020B0604020202020204" pitchFamily="34" charset="0"/>
                <a:ea typeface="+mn-ea"/>
                <a:cs typeface="Arial" panose="020B0604020202020204" pitchFamily="34" charset="0"/>
              </a:rPr>
              <a:t>41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Aleksander Krag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and Hepatology, Odense University Hospital, Odense, Denmark., Odense,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Glasgow Royal Infirmary, Department of Gastroenterology, Glasgow,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Hepatology Department and “Iuliu </a:t>
            </a:r>
            <a:r>
              <a:rPr lang="en-US" sz="800" i="1" kern="1200" dirty="0" err="1">
                <a:solidFill>
                  <a:schemeClr val="tx1"/>
                </a:solidFill>
                <a:effectLst/>
                <a:latin typeface="Arial" panose="020B0604020202020204" pitchFamily="34" charset="0"/>
                <a:ea typeface="+mn-ea"/>
                <a:cs typeface="Arial" panose="020B0604020202020204" pitchFamily="34" charset="0"/>
              </a:rPr>
              <a:t>Hatieganu</a:t>
            </a:r>
            <a:r>
              <a:rPr lang="en-US" sz="800" i="1" kern="1200" dirty="0">
                <a:solidFill>
                  <a:schemeClr val="tx1"/>
                </a:solidFill>
                <a:effectLst/>
                <a:latin typeface="Arial" panose="020B0604020202020204" pitchFamily="34" charset="0"/>
                <a:ea typeface="+mn-ea"/>
                <a:cs typeface="Arial" panose="020B0604020202020204" pitchFamily="34" charset="0"/>
              </a:rPr>
              <a:t>” University of Medicine and Pharmacy, 3rd Medical Clinic, Cluj-Napoca, Romania, Cluj-Napoca, Romania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Clinical Management Unit of Digestive Diseases. University Hospital Virgen del Rocio, Seville, Spain, Seville,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Gastroenterology Unit. </a:t>
            </a:r>
            <a:r>
              <a:rPr lang="en-US" sz="800" i="1" kern="1200" dirty="0" err="1">
                <a:solidFill>
                  <a:schemeClr val="tx1"/>
                </a:solidFill>
                <a:effectLst/>
                <a:latin typeface="Arial" panose="020B0604020202020204" pitchFamily="34" charset="0"/>
                <a:ea typeface="+mn-ea"/>
                <a:cs typeface="Arial" panose="020B0604020202020204" pitchFamily="34" charset="0"/>
              </a:rPr>
              <a:t>Ospedale</a:t>
            </a:r>
            <a:r>
              <a:rPr lang="en-US" sz="800" i="1" kern="1200" dirty="0">
                <a:solidFill>
                  <a:schemeClr val="tx1"/>
                </a:solidFill>
                <a:effectLst/>
                <a:latin typeface="Arial" panose="020B0604020202020204" pitchFamily="34" charset="0"/>
                <a:ea typeface="+mn-ea"/>
                <a:cs typeface="Arial" panose="020B0604020202020204" pitchFamily="34" charset="0"/>
              </a:rPr>
              <a:t> A Cardarelli, Naples, Italy,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Servei de </a:t>
            </a:r>
            <a:r>
              <a:rPr lang="en-US" sz="800" i="1" kern="1200" dirty="0" err="1">
                <a:solidFill>
                  <a:schemeClr val="tx1"/>
                </a:solidFill>
                <a:effectLst/>
                <a:latin typeface="Arial" panose="020B0604020202020204" pitchFamily="34" charset="0"/>
                <a:ea typeface="+mn-ea"/>
                <a:cs typeface="Arial" panose="020B0604020202020204" pitchFamily="34" charset="0"/>
              </a:rPr>
              <a:t>Patologia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Digestiva</a:t>
            </a:r>
            <a:r>
              <a:rPr lang="en-US" sz="800" i="1" kern="1200" dirty="0">
                <a:solidFill>
                  <a:schemeClr val="tx1"/>
                </a:solidFill>
                <a:effectLst/>
                <a:latin typeface="Arial" panose="020B0604020202020204" pitchFamily="34" charset="0"/>
                <a:ea typeface="+mn-ea"/>
                <a:cs typeface="Arial" panose="020B0604020202020204" pitchFamily="34" charset="0"/>
              </a:rPr>
              <a:t>, Hospital de la Santa </a:t>
            </a:r>
            <a:r>
              <a:rPr lang="en-US" sz="800" i="1" kern="1200" dirty="0" err="1">
                <a:solidFill>
                  <a:schemeClr val="tx1"/>
                </a:solidFill>
                <a:effectLst/>
                <a:latin typeface="Arial" panose="020B0604020202020204" pitchFamily="34" charset="0"/>
                <a:ea typeface="+mn-ea"/>
                <a:cs typeface="Arial" panose="020B0604020202020204" pitchFamily="34" charset="0"/>
              </a:rPr>
              <a:t>Creu</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Sant Pau and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8</a:t>
            </a:r>
            <a:r>
              <a:rPr lang="en-US" sz="800" i="1" kern="1200" dirty="0">
                <a:solidFill>
                  <a:schemeClr val="tx1"/>
                </a:solidFill>
                <a:effectLst/>
                <a:latin typeface="Arial" panose="020B0604020202020204" pitchFamily="34" charset="0"/>
                <a:ea typeface="+mn-ea"/>
                <a:cs typeface="Arial" panose="020B0604020202020204" pitchFamily="34" charset="0"/>
              </a:rPr>
              <a:t>Groupement </a:t>
            </a:r>
            <a:r>
              <a:rPr lang="en-US" sz="800" i="1" kern="1200" dirty="0" err="1">
                <a:solidFill>
                  <a:schemeClr val="tx1"/>
                </a:solidFill>
                <a:effectLst/>
                <a:latin typeface="Arial" panose="020B0604020202020204" pitchFamily="34" charset="0"/>
                <a:ea typeface="+mn-ea"/>
                <a:cs typeface="Arial" panose="020B0604020202020204" pitchFamily="34" charset="0"/>
              </a:rPr>
              <a:t>Hospitalier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Pitié</a:t>
            </a:r>
            <a:r>
              <a:rPr lang="en-US" sz="800" i="1" kern="1200" dirty="0">
                <a:solidFill>
                  <a:schemeClr val="tx1"/>
                </a:solidFill>
                <a:effectLst/>
                <a:latin typeface="Arial" panose="020B0604020202020204" pitchFamily="34" charset="0"/>
                <a:ea typeface="+mn-ea"/>
                <a:cs typeface="Arial" panose="020B0604020202020204" pitchFamily="34" charset="0"/>
              </a:rPr>
              <a:t>-</a:t>
            </a:r>
            <a:r>
              <a:rPr lang="en-US" sz="800" i="1" kern="1200" dirty="0" err="1">
                <a:solidFill>
                  <a:schemeClr val="tx1"/>
                </a:solidFill>
                <a:effectLst/>
                <a:latin typeface="Arial" panose="020B0604020202020204" pitchFamily="34" charset="0"/>
                <a:ea typeface="+mn-ea"/>
                <a:cs typeface="Arial" panose="020B0604020202020204" pitchFamily="34" charset="0"/>
              </a:rPr>
              <a:t>Salpêtrière</a:t>
            </a:r>
            <a:r>
              <a:rPr lang="en-US" sz="800" i="1" kern="1200" dirty="0">
                <a:solidFill>
                  <a:schemeClr val="tx1"/>
                </a:solidFill>
                <a:effectLst/>
                <a:latin typeface="Arial" panose="020B0604020202020204" pitchFamily="34" charset="0"/>
                <a:ea typeface="+mn-ea"/>
                <a:cs typeface="Arial" panose="020B0604020202020204" pitchFamily="34" charset="0"/>
              </a:rPr>
              <a:t>-Charles Foix, Paris, France, Paris, France</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9</a:t>
            </a:r>
            <a:r>
              <a:rPr lang="en-US" sz="800" i="1" kern="1200" dirty="0">
                <a:solidFill>
                  <a:schemeClr val="tx1"/>
                </a:solidFill>
                <a:effectLst/>
                <a:latin typeface="Arial" panose="020B0604020202020204" pitchFamily="34" charset="0"/>
                <a:ea typeface="+mn-ea"/>
                <a:cs typeface="Arial" panose="020B0604020202020204" pitchFamily="34" charset="0"/>
              </a:rPr>
              <a:t>Servicio de </a:t>
            </a:r>
            <a:r>
              <a:rPr lang="en-US" sz="800" i="1" kern="1200" dirty="0" err="1">
                <a:solidFill>
                  <a:schemeClr val="tx1"/>
                </a:solidFill>
                <a:effectLst/>
                <a:latin typeface="Arial" panose="020B0604020202020204" pitchFamily="34" charset="0"/>
                <a:ea typeface="+mn-ea"/>
                <a:cs typeface="Arial" panose="020B0604020202020204" pitchFamily="34" charset="0"/>
              </a:rPr>
              <a:t>Medicina</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Aparato</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Digestivo</a:t>
            </a:r>
            <a:r>
              <a:rPr lang="en-US" sz="800" i="1" kern="1200" dirty="0">
                <a:solidFill>
                  <a:schemeClr val="tx1"/>
                </a:solidFill>
                <a:effectLst/>
                <a:latin typeface="Arial" panose="020B0604020202020204" pitchFamily="34" charset="0"/>
                <a:ea typeface="+mn-ea"/>
                <a:cs typeface="Arial" panose="020B0604020202020204" pitchFamily="34" charset="0"/>
              </a:rPr>
              <a:t> Gregorio </a:t>
            </a:r>
            <a:r>
              <a:rPr lang="en-US" sz="800" i="1" kern="1200" dirty="0" err="1">
                <a:solidFill>
                  <a:schemeClr val="tx1"/>
                </a:solidFill>
                <a:effectLst/>
                <a:latin typeface="Arial" panose="020B0604020202020204" pitchFamily="34" charset="0"/>
                <a:ea typeface="+mn-ea"/>
                <a:cs typeface="Arial" panose="020B0604020202020204" pitchFamily="34" charset="0"/>
              </a:rPr>
              <a:t>Marañón</a:t>
            </a:r>
            <a:r>
              <a:rPr lang="en-US" sz="800" i="1" kern="1200" dirty="0">
                <a:solidFill>
                  <a:schemeClr val="tx1"/>
                </a:solidFill>
                <a:effectLst/>
                <a:latin typeface="Arial" panose="020B0604020202020204" pitchFamily="34" charset="0"/>
                <a:ea typeface="+mn-ea"/>
                <a:cs typeface="Arial" panose="020B0604020202020204" pitchFamily="34" charset="0"/>
              </a:rPr>
              <a:t>, Hospital General Universitario Gregorio </a:t>
            </a:r>
            <a:r>
              <a:rPr lang="en-US" sz="800" i="1" kern="1200" dirty="0" err="1">
                <a:solidFill>
                  <a:schemeClr val="tx1"/>
                </a:solidFill>
                <a:effectLst/>
                <a:latin typeface="Arial" panose="020B0604020202020204" pitchFamily="34" charset="0"/>
                <a:ea typeface="+mn-ea"/>
                <a:cs typeface="Arial" panose="020B0604020202020204" pitchFamily="34" charset="0"/>
              </a:rPr>
              <a:t>Marañón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liSGM</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10</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11</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Universitario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Instituto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Sanitaria (IRYCIS), University of </a:t>
            </a:r>
            <a:r>
              <a:rPr lang="en-US" sz="800" i="1" kern="1200" dirty="0" err="1">
                <a:solidFill>
                  <a:schemeClr val="tx1"/>
                </a:solidFill>
                <a:effectLst/>
                <a:latin typeface="Arial" panose="020B0604020202020204" pitchFamily="34" charset="0"/>
                <a:ea typeface="+mn-ea"/>
                <a:cs typeface="Arial" panose="020B0604020202020204" pitchFamily="34" charset="0"/>
              </a:rPr>
              <a:t>Alcalá</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12</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Vall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d’Hebron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Vall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d’Hebron</a:t>
            </a:r>
            <a:r>
              <a:rPr lang="en-US" sz="800" i="1" kern="1200" dirty="0">
                <a:solidFill>
                  <a:schemeClr val="tx1"/>
                </a:solidFill>
                <a:effectLst/>
                <a:latin typeface="Arial" panose="020B0604020202020204" pitchFamily="34" charset="0"/>
                <a:ea typeface="+mn-ea"/>
                <a:cs typeface="Arial" panose="020B0604020202020204" pitchFamily="34" charset="0"/>
              </a:rPr>
              <a:t> Institute of Research (VHIR),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and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13</a:t>
            </a:r>
            <a:r>
              <a:rPr lang="en-US" sz="800" i="1" kern="1200" dirty="0">
                <a:solidFill>
                  <a:schemeClr val="tx1"/>
                </a:solidFill>
                <a:effectLst/>
                <a:latin typeface="Arial" panose="020B0604020202020204" pitchFamily="34" charset="0"/>
                <a:ea typeface="+mn-ea"/>
                <a:cs typeface="Arial" panose="020B0604020202020204" pitchFamily="34" charset="0"/>
              </a:rPr>
              <a:t>Department of Hepato-Gastroenterology, </a:t>
            </a:r>
            <a:r>
              <a:rPr lang="en-US" sz="800" i="1" kern="1200" dirty="0" err="1">
                <a:solidFill>
                  <a:schemeClr val="tx1"/>
                </a:solidFill>
                <a:effectLst/>
                <a:latin typeface="Arial" panose="020B0604020202020204" pitchFamily="34" charset="0"/>
                <a:ea typeface="+mn-ea"/>
                <a:cs typeface="Arial" panose="020B0604020202020204" pitchFamily="34" charset="0"/>
              </a:rPr>
              <a:t>Purpan</a:t>
            </a:r>
            <a:r>
              <a:rPr lang="en-US" sz="800" i="1" kern="1200" dirty="0">
                <a:solidFill>
                  <a:schemeClr val="tx1"/>
                </a:solidFill>
                <a:effectLst/>
                <a:latin typeface="Arial" panose="020B0604020202020204" pitchFamily="34" charset="0"/>
                <a:ea typeface="+mn-ea"/>
                <a:cs typeface="Arial" panose="020B0604020202020204" pitchFamily="34" charset="0"/>
              </a:rPr>
              <a:t> Hospital, CHU Toulouse, France; INSERM U858, University of Toulouse, Toulouse, France., Toulouse, France</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14</a:t>
            </a:r>
            <a:r>
              <a:rPr lang="en-US" sz="800" i="1" kern="1200" dirty="0">
                <a:solidFill>
                  <a:schemeClr val="tx1"/>
                </a:solidFill>
                <a:effectLst/>
                <a:latin typeface="Arial" panose="020B0604020202020204" pitchFamily="34" charset="0"/>
                <a:ea typeface="+mn-ea"/>
                <a:cs typeface="Arial" panose="020B0604020202020204" pitchFamily="34" charset="0"/>
              </a:rPr>
              <a:t>Department of Internal Medicine I, University of Bonn, Bonn, Germany., Bonn,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15</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U. Puerta de </a:t>
            </a:r>
            <a:r>
              <a:rPr lang="en-US" sz="800" i="1" kern="1200" dirty="0" err="1">
                <a:solidFill>
                  <a:schemeClr val="tx1"/>
                </a:solidFill>
                <a:effectLst/>
                <a:latin typeface="Arial" panose="020B0604020202020204" pitchFamily="34" charset="0"/>
                <a:ea typeface="+mn-ea"/>
                <a:cs typeface="Arial" panose="020B0604020202020204" pitchFamily="34" charset="0"/>
              </a:rPr>
              <a:t>Hierro</a:t>
            </a:r>
            <a:r>
              <a:rPr lang="en-US" sz="800" i="1" kern="1200" dirty="0">
                <a:solidFill>
                  <a:schemeClr val="tx1"/>
                </a:solidFill>
                <a:effectLst/>
                <a:latin typeface="Arial" panose="020B0604020202020204" pitchFamily="34" charset="0"/>
                <a:ea typeface="+mn-ea"/>
                <a:cs typeface="Arial" panose="020B0604020202020204" pitchFamily="34" charset="0"/>
              </a:rPr>
              <a:t>. Universidad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Madrid,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16</a:t>
            </a:r>
            <a:r>
              <a:rPr lang="en-US" sz="800" i="1" kern="1200" dirty="0">
                <a:solidFill>
                  <a:schemeClr val="tx1"/>
                </a:solidFill>
                <a:effectLst/>
                <a:latin typeface="Arial" panose="020B0604020202020204" pitchFamily="34" charset="0"/>
                <a:ea typeface="+mn-ea"/>
                <a:cs typeface="Arial" panose="020B0604020202020204" pitchFamily="34" charset="0"/>
              </a:rPr>
              <a:t>Department of Liver and Biliopancreatic Disorders, University of Leuven, Leuven, Belgium., Leuven, Belgium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17</a:t>
            </a:r>
            <a:r>
              <a:rPr lang="en-US" sz="800" i="1" kern="1200" dirty="0">
                <a:solidFill>
                  <a:schemeClr val="tx1"/>
                </a:solidFill>
                <a:effectLst/>
                <a:latin typeface="Arial" panose="020B0604020202020204" pitchFamily="34" charset="0"/>
                <a:ea typeface="+mn-ea"/>
                <a:cs typeface="Arial" panose="020B0604020202020204" pitchFamily="34" charset="0"/>
              </a:rPr>
              <a:t>Hospital General Universitario Alicante, Spain, Alicante,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18</a:t>
            </a:r>
            <a:r>
              <a:rPr lang="en-US" sz="800" i="1" kern="1200" dirty="0">
                <a:solidFill>
                  <a:schemeClr val="tx1"/>
                </a:solidFill>
                <a:effectLst/>
                <a:latin typeface="Arial" panose="020B0604020202020204" pitchFamily="34" charset="0"/>
                <a:ea typeface="+mn-ea"/>
                <a:cs typeface="Arial" panose="020B0604020202020204" pitchFamily="34" charset="0"/>
              </a:rPr>
              <a:t>Gastroenterology Department, Hepatology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Bellvitge</a:t>
            </a:r>
            <a:r>
              <a:rPr lang="en-US" sz="800" i="1" kern="1200" dirty="0">
                <a:solidFill>
                  <a:schemeClr val="tx1"/>
                </a:solidFill>
                <a:effectLst/>
                <a:latin typeface="Arial" panose="020B0604020202020204" pitchFamily="34" charset="0"/>
                <a:ea typeface="+mn-ea"/>
                <a:cs typeface="Arial" panose="020B0604020202020204" pitchFamily="34" charset="0"/>
              </a:rPr>
              <a:t>, IDIBELL,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19</a:t>
            </a:r>
            <a:r>
              <a:rPr lang="en-US" sz="800" i="1" kern="1200" dirty="0">
                <a:solidFill>
                  <a:schemeClr val="tx1"/>
                </a:solidFill>
                <a:effectLst/>
                <a:latin typeface="Arial" panose="020B0604020202020204" pitchFamily="34" charset="0"/>
                <a:ea typeface="+mn-ea"/>
                <a:cs typeface="Arial" panose="020B0604020202020204" pitchFamily="34" charset="0"/>
              </a:rPr>
              <a:t>Gastroenterology and Hepatology Department, Centro </a:t>
            </a:r>
            <a:r>
              <a:rPr lang="en-US" sz="800" i="1" kern="1200" dirty="0" err="1">
                <a:solidFill>
                  <a:schemeClr val="tx1"/>
                </a:solidFill>
                <a:effectLst/>
                <a:latin typeface="Arial" panose="020B0604020202020204" pitchFamily="34" charset="0"/>
                <a:ea typeface="+mn-ea"/>
                <a:cs typeface="Arial" panose="020B0604020202020204" pitchFamily="34" charset="0"/>
              </a:rPr>
              <a:t>Hospitalar</a:t>
            </a:r>
            <a:r>
              <a:rPr lang="en-US" sz="800" i="1" kern="1200" dirty="0">
                <a:solidFill>
                  <a:schemeClr val="tx1"/>
                </a:solidFill>
                <a:effectLst/>
                <a:latin typeface="Arial" panose="020B0604020202020204" pitchFamily="34" charset="0"/>
                <a:ea typeface="+mn-ea"/>
                <a:cs typeface="Arial" panose="020B0604020202020204" pitchFamily="34" charset="0"/>
              </a:rPr>
              <a:t> São João, Porto, Portugal., Porto, Portugal</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20</a:t>
            </a:r>
            <a:r>
              <a:rPr lang="en-US" sz="800" i="1" kern="1200" dirty="0">
                <a:solidFill>
                  <a:schemeClr val="tx1"/>
                </a:solidFill>
                <a:effectLst/>
                <a:latin typeface="Arial" panose="020B0604020202020204" pitchFamily="34" charset="0"/>
                <a:ea typeface="+mn-ea"/>
                <a:cs typeface="Arial" panose="020B0604020202020204" pitchFamily="34" charset="0"/>
              </a:rPr>
              <a:t>Gastrounit, Medical Division, University Hospital of Hvidovre. Faculty of Health and Medical Sciences, University of Copenhagen. Denmark, Copenhagen,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21</a:t>
            </a:r>
            <a:r>
              <a:rPr lang="en-US" sz="800" i="1" kern="1200" dirty="0">
                <a:solidFill>
                  <a:schemeClr val="tx1"/>
                </a:solidFill>
                <a:effectLst/>
                <a:latin typeface="Arial" panose="020B0604020202020204" pitchFamily="34" charset="0"/>
                <a:ea typeface="+mn-ea"/>
                <a:cs typeface="Arial" panose="020B0604020202020204" pitchFamily="34" charset="0"/>
              </a:rPr>
              <a:t>Serviço de </a:t>
            </a:r>
            <a:r>
              <a:rPr lang="en-US" sz="800" i="1" kern="1200" dirty="0" err="1">
                <a:solidFill>
                  <a:schemeClr val="tx1"/>
                </a:solidFill>
                <a:effectLst/>
                <a:latin typeface="Arial" panose="020B0604020202020204" pitchFamily="34" charset="0"/>
                <a:ea typeface="+mn-ea"/>
                <a:cs typeface="Arial" panose="020B0604020202020204" pitchFamily="34" charset="0"/>
              </a:rPr>
              <a:t>Gastrenterologia</a:t>
            </a:r>
            <a:r>
              <a:rPr lang="en-US" sz="800" i="1" kern="1200" dirty="0">
                <a:solidFill>
                  <a:schemeClr val="tx1"/>
                </a:solidFill>
                <a:effectLst/>
                <a:latin typeface="Arial" panose="020B0604020202020204" pitchFamily="34" charset="0"/>
                <a:ea typeface="+mn-ea"/>
                <a:cs typeface="Arial" panose="020B0604020202020204" pitchFamily="34" charset="0"/>
              </a:rPr>
              <a:t> e </a:t>
            </a:r>
            <a:r>
              <a:rPr lang="en-US" sz="800" i="1" kern="1200" dirty="0" err="1">
                <a:solidFill>
                  <a:schemeClr val="tx1"/>
                </a:solidFill>
                <a:effectLst/>
                <a:latin typeface="Arial" panose="020B0604020202020204" pitchFamily="34" charset="0"/>
                <a:ea typeface="+mn-ea"/>
                <a:cs typeface="Arial" panose="020B0604020202020204" pitchFamily="34" charset="0"/>
              </a:rPr>
              <a:t>Hepatologia</a:t>
            </a:r>
            <a:r>
              <a:rPr lang="en-US" sz="800" i="1" kern="1200" dirty="0">
                <a:solidFill>
                  <a:schemeClr val="tx1"/>
                </a:solidFill>
                <a:effectLst/>
                <a:latin typeface="Arial" panose="020B0604020202020204" pitchFamily="34" charset="0"/>
                <a:ea typeface="+mn-ea"/>
                <a:cs typeface="Arial" panose="020B0604020202020204" pitchFamily="34" charset="0"/>
              </a:rPr>
              <a:t>, Hospital de Santa Maria - Centro </a:t>
            </a:r>
            <a:r>
              <a:rPr lang="en-US" sz="800" i="1" kern="1200" dirty="0" err="1">
                <a:solidFill>
                  <a:schemeClr val="tx1"/>
                </a:solidFill>
                <a:effectLst/>
                <a:latin typeface="Arial" panose="020B0604020202020204" pitchFamily="34" charset="0"/>
                <a:ea typeface="+mn-ea"/>
                <a:cs typeface="Arial" panose="020B0604020202020204" pitchFamily="34" charset="0"/>
              </a:rPr>
              <a:t>Hospitalar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Lisboa</a:t>
            </a:r>
            <a:r>
              <a:rPr lang="en-US" sz="800" i="1" kern="1200" dirty="0">
                <a:solidFill>
                  <a:schemeClr val="tx1"/>
                </a:solidFill>
                <a:effectLst/>
                <a:latin typeface="Arial" panose="020B0604020202020204" pitchFamily="34" charset="0"/>
                <a:ea typeface="+mn-ea"/>
                <a:cs typeface="Arial" panose="020B0604020202020204" pitchFamily="34" charset="0"/>
              </a:rPr>
              <a:t> Norte. Portugal, </a:t>
            </a:r>
            <a:r>
              <a:rPr lang="en-US" sz="800" i="1" kern="1200" dirty="0" err="1">
                <a:solidFill>
                  <a:schemeClr val="tx1"/>
                </a:solidFill>
                <a:effectLst/>
                <a:latin typeface="Arial" panose="020B0604020202020204" pitchFamily="34" charset="0"/>
                <a:ea typeface="+mn-ea"/>
                <a:cs typeface="Arial" panose="020B0604020202020204" pitchFamily="34" charset="0"/>
              </a:rPr>
              <a:t>Lisboa</a:t>
            </a:r>
            <a:r>
              <a:rPr lang="en-US" sz="800" i="1" kern="1200" dirty="0">
                <a:solidFill>
                  <a:schemeClr val="tx1"/>
                </a:solidFill>
                <a:effectLst/>
                <a:latin typeface="Arial" panose="020B0604020202020204" pitchFamily="34" charset="0"/>
                <a:ea typeface="+mn-ea"/>
                <a:cs typeface="Arial" panose="020B0604020202020204" pitchFamily="34" charset="0"/>
              </a:rPr>
              <a:t>, Portugal</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22</a:t>
            </a:r>
            <a:r>
              <a:rPr lang="en-US" sz="800" i="1" kern="1200" dirty="0">
                <a:solidFill>
                  <a:schemeClr val="tx1"/>
                </a:solidFill>
                <a:effectLst/>
                <a:latin typeface="Arial" panose="020B0604020202020204" pitchFamily="34" charset="0"/>
                <a:ea typeface="+mn-ea"/>
                <a:cs typeface="Arial" panose="020B0604020202020204" pitchFamily="34" charset="0"/>
              </a:rPr>
              <a:t>Medical Statistics Core Facility, </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Biomédiques</a:t>
            </a:r>
            <a:r>
              <a:rPr lang="en-US" sz="800" i="1" kern="1200" dirty="0">
                <a:solidFill>
                  <a:schemeClr val="tx1"/>
                </a:solidFill>
                <a:effectLst/>
                <a:latin typeface="Arial" panose="020B0604020202020204" pitchFamily="34" charset="0"/>
                <a:ea typeface="+mn-ea"/>
                <a:cs typeface="Arial" panose="020B0604020202020204" pitchFamily="34" charset="0"/>
              </a:rPr>
              <a:t> August Pi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Hospital Clinic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23</a:t>
            </a:r>
            <a:r>
              <a:rPr lang="en-US" sz="800" i="1" kern="1200" dirty="0">
                <a:solidFill>
                  <a:schemeClr val="tx1"/>
                </a:solidFill>
                <a:effectLst/>
                <a:latin typeface="Arial" panose="020B0604020202020204" pitchFamily="34" charset="0"/>
                <a:ea typeface="+mn-ea"/>
                <a:cs typeface="Arial" panose="020B0604020202020204" pitchFamily="34" charset="0"/>
              </a:rPr>
              <a:t>Liver Section, Gastroenterology Department, Hospital del Mar,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IMIM (Hospital del Mar Medical Research Institute),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24</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Central de Asturias, Oviedo, Spain., Oviedo,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25</a:t>
            </a:r>
            <a:r>
              <a:rPr lang="en-US" sz="800" i="1" kern="1200" dirty="0">
                <a:solidFill>
                  <a:schemeClr val="tx1"/>
                </a:solidFill>
                <a:effectLst/>
                <a:latin typeface="Arial" panose="020B0604020202020204" pitchFamily="34" charset="0"/>
                <a:ea typeface="+mn-ea"/>
                <a:cs typeface="Arial" panose="020B0604020202020204" pitchFamily="34" charset="0"/>
              </a:rPr>
              <a:t>Department of Internal Medicine III, Division of Gastroenterology and Hepatology, Medical University of Vienna, Vienna, Austria, Vienna, Austria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26</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University Hospital San </a:t>
            </a:r>
            <a:r>
              <a:rPr lang="en-US" sz="800" i="1" kern="1200" dirty="0" err="1">
                <a:solidFill>
                  <a:schemeClr val="tx1"/>
                </a:solidFill>
                <a:effectLst/>
                <a:latin typeface="Arial" panose="020B0604020202020204" pitchFamily="34" charset="0"/>
                <a:ea typeface="+mn-ea"/>
                <a:cs typeface="Arial" panose="020B0604020202020204" pitchFamily="34" charset="0"/>
              </a:rPr>
              <a:t>Cecilio</a:t>
            </a:r>
            <a:r>
              <a:rPr lang="en-US" sz="800" i="1" kern="1200" dirty="0">
                <a:solidFill>
                  <a:schemeClr val="tx1"/>
                </a:solidFill>
                <a:effectLst/>
                <a:latin typeface="Arial" panose="020B0604020202020204" pitchFamily="34" charset="0"/>
                <a:ea typeface="+mn-ea"/>
                <a:cs typeface="Arial" panose="020B0604020202020204" pitchFamily="34" charset="0"/>
              </a:rPr>
              <a:t>, Granada, Spain, Granada,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27</a:t>
            </a:r>
            <a:r>
              <a:rPr lang="en-US" sz="800" i="1" kern="1200" dirty="0">
                <a:solidFill>
                  <a:schemeClr val="tx1"/>
                </a:solidFill>
                <a:effectLst/>
                <a:latin typeface="Arial" panose="020B0604020202020204" pitchFamily="34" charset="0"/>
                <a:ea typeface="+mn-ea"/>
                <a:cs typeface="Arial" panose="020B0604020202020204" pitchFamily="34" charset="0"/>
              </a:rPr>
              <a:t>Department of Hepatology and Gastroenterology, Aarhus University Hospital, Aarhus, Denmark, Aarhus,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28</a:t>
            </a:r>
            <a:r>
              <a:rPr lang="en-US" sz="800" i="1" kern="1200" dirty="0">
                <a:solidFill>
                  <a:schemeClr val="tx1"/>
                </a:solidFill>
                <a:effectLst/>
                <a:latin typeface="Arial" panose="020B0604020202020204" pitchFamily="34" charset="0"/>
                <a:ea typeface="+mn-ea"/>
                <a:cs typeface="Arial" panose="020B0604020202020204" pitchFamily="34" charset="0"/>
              </a:rPr>
              <a:t>Gastroenterology Department, University Hospital of the Canary Islands, La Laguna, Tenerife, Spain., Tenerife,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29</a:t>
            </a:r>
            <a:r>
              <a:rPr lang="en-US" sz="800" i="1" kern="1200" dirty="0">
                <a:solidFill>
                  <a:schemeClr val="tx1"/>
                </a:solidFill>
                <a:effectLst/>
                <a:latin typeface="Arial" panose="020B0604020202020204" pitchFamily="34" charset="0"/>
                <a:ea typeface="+mn-ea"/>
                <a:cs typeface="Arial" panose="020B0604020202020204" pitchFamily="34" charset="0"/>
              </a:rPr>
              <a:t>Unit of Gastroenterology and Digestive Endoscopy, </a:t>
            </a:r>
            <a:r>
              <a:rPr lang="en-US" sz="800" i="1" kern="1200" dirty="0" err="1">
                <a:solidFill>
                  <a:schemeClr val="tx1"/>
                </a:solidFill>
                <a:effectLst/>
                <a:latin typeface="Arial" panose="020B0604020202020204" pitchFamily="34" charset="0"/>
                <a:ea typeface="+mn-ea"/>
                <a:cs typeface="Arial" panose="020B0604020202020204" pitchFamily="34" charset="0"/>
              </a:rPr>
              <a:t>Arcispedale</a:t>
            </a:r>
            <a:r>
              <a:rPr lang="en-US" sz="800" i="1" kern="1200" dirty="0">
                <a:solidFill>
                  <a:schemeClr val="tx1"/>
                </a:solidFill>
                <a:effectLst/>
                <a:latin typeface="Arial" panose="020B0604020202020204" pitchFamily="34" charset="0"/>
                <a:ea typeface="+mn-ea"/>
                <a:cs typeface="Arial" panose="020B0604020202020204" pitchFamily="34" charset="0"/>
              </a:rPr>
              <a:t> Santa Maria Nuova-IRCCS, Reggio Emilia, Italy, Reggio Emilia,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30</a:t>
            </a:r>
            <a:r>
              <a:rPr lang="en-US" sz="800" i="1" kern="1200" dirty="0">
                <a:solidFill>
                  <a:schemeClr val="tx1"/>
                </a:solidFill>
                <a:effectLst/>
                <a:latin typeface="Arial" panose="020B0604020202020204" pitchFamily="34" charset="0"/>
                <a:ea typeface="+mn-ea"/>
                <a:cs typeface="Arial" panose="020B0604020202020204" pitchFamily="34" charset="0"/>
              </a:rPr>
              <a:t>Gastroenterology Unit, ASST </a:t>
            </a:r>
            <a:r>
              <a:rPr lang="en-US" sz="800" i="1" kern="1200" dirty="0" err="1">
                <a:solidFill>
                  <a:schemeClr val="tx1"/>
                </a:solidFill>
                <a:effectLst/>
                <a:latin typeface="Arial" panose="020B0604020202020204" pitchFamily="34" charset="0"/>
                <a:ea typeface="+mn-ea"/>
                <a:cs typeface="Arial" panose="020B0604020202020204" pitchFamily="34" charset="0"/>
              </a:rPr>
              <a:t>Fatebenefratelli</a:t>
            </a:r>
            <a:r>
              <a:rPr lang="en-US" sz="800" i="1" kern="1200" dirty="0">
                <a:solidFill>
                  <a:schemeClr val="tx1"/>
                </a:solidFill>
                <a:effectLst/>
                <a:latin typeface="Arial" panose="020B0604020202020204" pitchFamily="34" charset="0"/>
                <a:ea typeface="+mn-ea"/>
                <a:cs typeface="Arial" panose="020B0604020202020204" pitchFamily="34" charset="0"/>
              </a:rPr>
              <a:t> Sacco, Department of Clinical and Biomedical Sciences, University of the Studies of Milan.,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31</a:t>
            </a:r>
            <a:r>
              <a:rPr lang="en-US" sz="800" i="1" kern="1200" dirty="0">
                <a:solidFill>
                  <a:schemeClr val="tx1"/>
                </a:solidFill>
                <a:effectLst/>
                <a:latin typeface="Arial" panose="020B0604020202020204" pitchFamily="34" charset="0"/>
                <a:ea typeface="+mn-ea"/>
                <a:cs typeface="Arial" panose="020B0604020202020204" pitchFamily="34" charset="0"/>
              </a:rPr>
              <a:t>Multivisceral Transplant Unit, Gastroenterology, Department of Surgery, Oncology and Gastroenterology, University Hospital of Padua, Italy, Padua,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32</a:t>
            </a:r>
            <a:r>
              <a:rPr lang="en-US" sz="800" i="1" kern="1200" dirty="0">
                <a:solidFill>
                  <a:schemeClr val="tx1"/>
                </a:solidFill>
                <a:effectLst/>
                <a:latin typeface="Arial" panose="020B0604020202020204" pitchFamily="34" charset="0"/>
                <a:ea typeface="+mn-ea"/>
                <a:cs typeface="Arial" panose="020B0604020202020204" pitchFamily="34" charset="0"/>
              </a:rPr>
              <a:t>Cirrhosis Care Clinic, Division of Gastroenterology (Liver Unit), CEGIIR, University of Alberta, Edmonton, Canada, Edmonton, Canada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33</a:t>
            </a:r>
            <a:r>
              <a:rPr lang="en-US" sz="800" i="1" kern="1200" dirty="0">
                <a:solidFill>
                  <a:schemeClr val="tx1"/>
                </a:solidFill>
                <a:effectLst/>
                <a:latin typeface="Arial" panose="020B0604020202020204" pitchFamily="34" charset="0"/>
                <a:ea typeface="+mn-ea"/>
                <a:cs typeface="Arial" panose="020B0604020202020204" pitchFamily="34" charset="0"/>
              </a:rPr>
              <a:t>Unidad de </a:t>
            </a:r>
            <a:r>
              <a:rPr lang="en-US" sz="800" i="1" kern="1200" dirty="0" err="1">
                <a:solidFill>
                  <a:schemeClr val="tx1"/>
                </a:solidFill>
                <a:effectLst/>
                <a:latin typeface="Arial" panose="020B0604020202020204" pitchFamily="34" charset="0"/>
                <a:ea typeface="+mn-ea"/>
                <a:cs typeface="Arial" panose="020B0604020202020204" pitchFamily="34" charset="0"/>
              </a:rPr>
              <a:t>Hepatología</a:t>
            </a:r>
            <a:r>
              <a:rPr lang="en-US" sz="800" i="1" kern="1200" dirty="0">
                <a:solidFill>
                  <a:schemeClr val="tx1"/>
                </a:solidFill>
                <a:effectLst/>
                <a:latin typeface="Arial" panose="020B0604020202020204" pitchFamily="34" charset="0"/>
                <a:ea typeface="+mn-ea"/>
                <a:cs typeface="Arial" panose="020B0604020202020204" pitchFamily="34" charset="0"/>
              </a:rPr>
              <a:t>, Hospital Universitario de </a:t>
            </a:r>
            <a:r>
              <a:rPr lang="en-US" sz="800" i="1" kern="1200" dirty="0" err="1">
                <a:solidFill>
                  <a:schemeClr val="tx1"/>
                </a:solidFill>
                <a:effectLst/>
                <a:latin typeface="Arial" panose="020B0604020202020204" pitchFamily="34" charset="0"/>
                <a:ea typeface="+mn-ea"/>
                <a:cs typeface="Arial" panose="020B0604020202020204" pitchFamily="34" charset="0"/>
              </a:rPr>
              <a:t>Valme</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Sevilla, Spain, Sevilla,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34</a:t>
            </a:r>
            <a:r>
              <a:rPr lang="en-US" sz="800" i="1" kern="1200" dirty="0">
                <a:solidFill>
                  <a:schemeClr val="tx1"/>
                </a:solidFill>
                <a:effectLst/>
                <a:latin typeface="Arial" panose="020B0604020202020204" pitchFamily="34" charset="0"/>
                <a:ea typeface="+mn-ea"/>
                <a:cs typeface="Arial" panose="020B0604020202020204" pitchFamily="34" charset="0"/>
              </a:rPr>
              <a:t>First Department of Internal Medicine, Martin Luther University Halle-Wittenberg, Halle (Saale), Germany., Halle,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35</a:t>
            </a:r>
            <a:r>
              <a:rPr lang="en-US" sz="800" i="1" kern="1200" dirty="0">
                <a:solidFill>
                  <a:schemeClr val="tx1"/>
                </a:solidFill>
                <a:effectLst/>
                <a:latin typeface="Arial" panose="020B0604020202020204" pitchFamily="34" charset="0"/>
                <a:ea typeface="+mn-ea"/>
                <a:cs typeface="Arial" panose="020B0604020202020204" pitchFamily="34" charset="0"/>
              </a:rPr>
              <a:t>Hepatology Unit, Digestive Disease Department Hospital de Sabadell,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Autónoma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Sabadell, Spain, Sabadell,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36</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Germans </a:t>
            </a:r>
            <a:r>
              <a:rPr lang="en-US" sz="800" i="1" kern="1200" dirty="0" err="1">
                <a:solidFill>
                  <a:schemeClr val="tx1"/>
                </a:solidFill>
                <a:effectLst/>
                <a:latin typeface="Arial" panose="020B0604020202020204" pitchFamily="34" charset="0"/>
                <a:ea typeface="+mn-ea"/>
                <a:cs typeface="Arial" panose="020B0604020202020204" pitchFamily="34" charset="0"/>
              </a:rPr>
              <a:t>Trias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Pujol,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Barcelona, Badalona,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37</a:t>
            </a:r>
            <a:r>
              <a:rPr lang="en-US" sz="8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IRCCS Ca' </a:t>
            </a:r>
            <a:r>
              <a:rPr lang="en-US" sz="800" i="1" kern="1200" dirty="0" err="1">
                <a:solidFill>
                  <a:schemeClr val="tx1"/>
                </a:solidFill>
                <a:effectLst/>
                <a:latin typeface="Arial" panose="020B0604020202020204" pitchFamily="34" charset="0"/>
                <a:ea typeface="+mn-ea"/>
                <a:cs typeface="Arial" panose="020B0604020202020204" pitchFamily="34" charset="0"/>
              </a:rPr>
              <a:t>Granda</a:t>
            </a:r>
            <a:r>
              <a:rPr lang="en-US" sz="800" i="1" kern="1200" dirty="0">
                <a:solidFill>
                  <a:schemeClr val="tx1"/>
                </a:solidFill>
                <a:effectLst/>
                <a:latin typeface="Arial" panose="020B0604020202020204" pitchFamily="34" charset="0"/>
                <a:ea typeface="+mn-ea"/>
                <a:cs typeface="Arial" panose="020B0604020202020204" pitchFamily="34" charset="0"/>
              </a:rPr>
              <a:t> Maggiore Hospital Foundation, University of Milan, Italy,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38</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U. Puerta de </a:t>
            </a:r>
            <a:r>
              <a:rPr lang="en-US" sz="800" i="1" kern="1200" dirty="0" err="1">
                <a:solidFill>
                  <a:schemeClr val="tx1"/>
                </a:solidFill>
                <a:effectLst/>
                <a:latin typeface="Arial" panose="020B0604020202020204" pitchFamily="34" charset="0"/>
                <a:ea typeface="+mn-ea"/>
                <a:cs typeface="Arial" panose="020B0604020202020204" pitchFamily="34" charset="0"/>
              </a:rPr>
              <a:t>Hierro</a:t>
            </a:r>
            <a:r>
              <a:rPr lang="en-US" sz="800" i="1" kern="1200" dirty="0">
                <a:solidFill>
                  <a:schemeClr val="tx1"/>
                </a:solidFill>
                <a:effectLst/>
                <a:latin typeface="Arial" panose="020B0604020202020204" pitchFamily="34" charset="0"/>
                <a:ea typeface="+mn-ea"/>
                <a:cs typeface="Arial" panose="020B0604020202020204" pitchFamily="34" charset="0"/>
              </a:rPr>
              <a:t>. Universidad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Madrid,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39</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Universitario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Instituto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Sanitaria (IRYCIS), University of </a:t>
            </a:r>
            <a:r>
              <a:rPr lang="en-US" sz="800" i="1" kern="1200" dirty="0" err="1">
                <a:solidFill>
                  <a:schemeClr val="tx1"/>
                </a:solidFill>
                <a:effectLst/>
                <a:latin typeface="Arial" panose="020B0604020202020204" pitchFamily="34" charset="0"/>
                <a:ea typeface="+mn-ea"/>
                <a:cs typeface="Arial" panose="020B0604020202020204" pitchFamily="34" charset="0"/>
              </a:rPr>
              <a:t>Alcalá</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40</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41</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optimal timing of endoscopy in patients with variceal bleeding from the upper gastrointestinal tract is unknown. Current guidelines recommend performance of endoscopy within 12-24 hours from hospital admission, but the evidence is limited. Our aim was to describe the association between timing of endoscopy and 42-day mortality in variceal bleeding.</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Analyses were performed on prospective collected data on patients admitted with variceal bleeding at 34 centres in Europe and Canada during in the period October 2011 to May 2015. Patients transferred with bleeding from other hospitals and patients bleeding from post-banding ulcers, or non-specified sources, were excluded. Logistic regression analyses were used to investigate the association between timing of endoscopy and 42-day mortality following adjustment for confounding factors including age, sex, comorbidities, liver function, previous decompensation, laboratory values, haemodynamic parameters, and treatment with vasopressors. We evaluated the association in: 1. All patients with variceal bleeding; 2. Patients with Child-Pugh A or B-cirrhosis; and 3. Patients with systolic blood pressure (SBP) &lt; 90mmHg.</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A total of 2,138 patients were considered for inclusion. Following exclusion of transferred patients (n=607) and patients with other sources of bleeding (n=163), 1,373 patients were included with mean age 59 years, and mean Child-Pugh score 8.2. 69%, 18%, 8% and 5% underwent endoscopy in the periods &lt;6 , 6-12, 12-24, and &gt; 24 hours, respectively. Mortality at 42 days was 26.2%. Following adjustment for confounding factors, performance of endoscopy within 24 hours from time of hospital admission was associated with lower mortality in patients with Child-Pugh A or B cirrhosis (Odds ratio (OR) 95% confidence interval (CI): 0.38 [0.16-0.86]; p=0.020) and patients with SBP &lt; 90 mmHg (OR [95% CI]: 0.053; [0.006-0.51]; p=0.011). Performance of endoscopy within 6 or 12 hours was not associated with further reduction in mortality compared with endoscopy within 24 hours. We did not find a significant association between timing of endoscopy and mortality in the overall group of patients (OR [95% CI]: 0.51 [0.24-1.09]; p=0.082).</a:t>
            </a: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 </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Our data suggest that in patients presenting with variceal bleeding,  performance of endoscopy within 24 hours is associated with reduced 42-day mortality in patients with Child-Pugh A or B cirrhosis and in those with SBP &lt; 90mmHg.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93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SBP, systolic blood pressure</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Optimal timing of endoscopy is associated with lower 42-day mortality in variceal bleeding</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err="1">
                <a:solidFill>
                  <a:schemeClr val="tx1"/>
                </a:solidFill>
                <a:effectLst/>
                <a:latin typeface="Arial" panose="020B0604020202020204" pitchFamily="34" charset="0"/>
                <a:ea typeface="+mn-ea"/>
                <a:cs typeface="Arial" panose="020B0604020202020204" pitchFamily="34" charset="0"/>
              </a:rPr>
              <a:t>Stig</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Borbjerg</a:t>
            </a:r>
            <a:r>
              <a:rPr lang="en-US" sz="800" kern="1200" dirty="0">
                <a:solidFill>
                  <a:schemeClr val="tx1"/>
                </a:solidFill>
                <a:effectLst/>
                <a:latin typeface="Arial" panose="020B0604020202020204" pitchFamily="34" charset="0"/>
                <a:ea typeface="+mn-ea"/>
                <a:cs typeface="Arial" panose="020B0604020202020204" pitchFamily="34" charset="0"/>
              </a:rPr>
              <a:t> Laursen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Adrian Stanley</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Virginia Hernandez-Gea</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Bogdan Procopet</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Álvaro Giráldez</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Lucio Amitrano</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Candid Villanueva</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Dominique Thabut</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Luis Ibañez-Samaniego</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Gilberto Silva-Junior</a:t>
            </a:r>
            <a:r>
              <a:rPr lang="en-US" sz="800" kern="1200" baseline="30000" dirty="0">
                <a:solidFill>
                  <a:schemeClr val="tx1"/>
                </a:solidFill>
                <a:effectLst/>
                <a:latin typeface="Arial" panose="020B0604020202020204" pitchFamily="34" charset="0"/>
                <a:ea typeface="+mn-ea"/>
                <a:cs typeface="Arial" panose="020B0604020202020204" pitchFamily="34" charset="0"/>
              </a:rPr>
              <a:t>10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Javier Martinez</a:t>
            </a:r>
            <a:r>
              <a:rPr lang="en-US" sz="800" kern="1200" baseline="30000" dirty="0">
                <a:solidFill>
                  <a:schemeClr val="tx1"/>
                </a:solidFill>
                <a:effectLst/>
                <a:latin typeface="Arial" panose="020B0604020202020204" pitchFamily="34" charset="0"/>
                <a:ea typeface="+mn-ea"/>
                <a:cs typeface="Arial" panose="020B0604020202020204" pitchFamily="34" charset="0"/>
              </a:rPr>
              <a:t>11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Joan Genescà</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Christophe Bureau</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Jonel</a:t>
            </a:r>
            <a:r>
              <a:rPr lang="en-US" sz="800" kern="1200" dirty="0">
                <a:solidFill>
                  <a:schemeClr val="tx1"/>
                </a:solidFill>
                <a:effectLst/>
                <a:latin typeface="Arial" panose="020B0604020202020204" pitchFamily="34" charset="0"/>
                <a:ea typeface="+mn-ea"/>
                <a:cs typeface="Arial" panose="020B0604020202020204" pitchFamily="34" charset="0"/>
              </a:rPr>
              <a:t> Trebicka</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Elba Llop</a:t>
            </a:r>
            <a:r>
              <a:rPr lang="en-US" sz="800" kern="1200" baseline="30000" dirty="0">
                <a:solidFill>
                  <a:schemeClr val="tx1"/>
                </a:solidFill>
                <a:effectLst/>
                <a:latin typeface="Arial" panose="020B0604020202020204" pitchFamily="34" charset="0"/>
                <a:ea typeface="+mn-ea"/>
                <a:cs typeface="Arial" panose="020B0604020202020204" pitchFamily="34" charset="0"/>
              </a:rPr>
              <a:t>15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Wim Laleman</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Jm</a:t>
            </a:r>
            <a:r>
              <a:rPr lang="en-US" sz="800" kern="1200" dirty="0">
                <a:solidFill>
                  <a:schemeClr val="tx1"/>
                </a:solidFill>
                <a:effectLst/>
                <a:latin typeface="Arial" panose="020B0604020202020204" pitchFamily="34" charset="0"/>
                <a:ea typeface="+mn-ea"/>
                <a:cs typeface="Arial" panose="020B0604020202020204" pitchFamily="34" charset="0"/>
              </a:rPr>
              <a:t> Palazon</a:t>
            </a:r>
            <a:r>
              <a:rPr lang="en-US" sz="800" kern="1200" baseline="30000" dirty="0">
                <a:solidFill>
                  <a:schemeClr val="tx1"/>
                </a:solidFill>
                <a:effectLst/>
                <a:latin typeface="Arial" panose="020B0604020202020204" pitchFamily="34" charset="0"/>
                <a:ea typeface="+mn-ea"/>
                <a:cs typeface="Arial" panose="020B0604020202020204" pitchFamily="34" charset="0"/>
              </a:rPr>
              <a:t>17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Castellote</a:t>
            </a:r>
            <a:r>
              <a:rPr lang="en-US" sz="800" kern="1200" baseline="30000" dirty="0">
                <a:solidFill>
                  <a:schemeClr val="tx1"/>
                </a:solidFill>
                <a:effectLst/>
                <a:latin typeface="Arial" panose="020B0604020202020204" pitchFamily="34" charset="0"/>
                <a:ea typeface="+mn-ea"/>
                <a:cs typeface="Arial" panose="020B0604020202020204" pitchFamily="34" charset="0"/>
              </a:rPr>
              <a:t>18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Susana Rodrigues</a:t>
            </a:r>
            <a:r>
              <a:rPr lang="en-US" sz="800" kern="1200" baseline="30000" dirty="0">
                <a:solidFill>
                  <a:schemeClr val="tx1"/>
                </a:solidFill>
                <a:effectLst/>
                <a:latin typeface="Arial" panose="020B0604020202020204" pitchFamily="34" charset="0"/>
                <a:ea typeface="+mn-ea"/>
                <a:cs typeface="Arial" panose="020B0604020202020204" pitchFamily="34" charset="0"/>
              </a:rPr>
              <a:t>19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Lise</a:t>
            </a:r>
            <a:r>
              <a:rPr lang="en-US" sz="800" kern="1200" dirty="0">
                <a:solidFill>
                  <a:schemeClr val="tx1"/>
                </a:solidFill>
                <a:effectLst/>
                <a:latin typeface="Arial" panose="020B0604020202020204" pitchFamily="34" charset="0"/>
                <a:ea typeface="+mn-ea"/>
                <a:cs typeface="Arial" panose="020B0604020202020204" pitchFamily="34" charset="0"/>
              </a:rPr>
              <a:t> L Gluud</a:t>
            </a:r>
            <a:r>
              <a:rPr lang="en-US" sz="800" kern="1200" baseline="30000" dirty="0">
                <a:solidFill>
                  <a:schemeClr val="tx1"/>
                </a:solidFill>
                <a:effectLst/>
                <a:latin typeface="Arial" panose="020B0604020202020204" pitchFamily="34" charset="0"/>
                <a:ea typeface="+mn-ea"/>
                <a:cs typeface="Arial" panose="020B0604020202020204" pitchFamily="34" charset="0"/>
              </a:rPr>
              <a:t>20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Carlos Noronha Ferreira</a:t>
            </a:r>
            <a:r>
              <a:rPr lang="en-US" sz="800" kern="1200" baseline="30000" dirty="0">
                <a:solidFill>
                  <a:schemeClr val="tx1"/>
                </a:solidFill>
                <a:effectLst/>
                <a:latin typeface="Arial" panose="020B0604020202020204" pitchFamily="34" charset="0"/>
                <a:ea typeface="+mn-ea"/>
                <a:cs typeface="Arial" panose="020B0604020202020204" pitchFamily="34" charset="0"/>
              </a:rPr>
              <a:t>21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Rafael Barcelo</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Nuria Cañete</a:t>
            </a:r>
            <a:r>
              <a:rPr lang="en-US" sz="800" kern="1200" baseline="30000" dirty="0">
                <a:solidFill>
                  <a:schemeClr val="tx1"/>
                </a:solidFill>
                <a:effectLst/>
                <a:latin typeface="Arial" panose="020B0604020202020204" pitchFamily="34" charset="0"/>
                <a:ea typeface="+mn-ea"/>
                <a:cs typeface="Arial" panose="020B0604020202020204" pitchFamily="34" charset="0"/>
              </a:rPr>
              <a:t>23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Rodríguez</a:t>
            </a:r>
            <a:r>
              <a:rPr lang="en-US" sz="800" kern="1200" baseline="30000" dirty="0">
                <a:solidFill>
                  <a:schemeClr val="tx1"/>
                </a:solidFill>
                <a:effectLst/>
                <a:latin typeface="Arial" panose="020B0604020202020204" pitchFamily="34" charset="0"/>
                <a:ea typeface="+mn-ea"/>
                <a:cs typeface="Arial" panose="020B0604020202020204" pitchFamily="34" charset="0"/>
              </a:rPr>
              <a:t>24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Arnulf Ferlitsch</a:t>
            </a:r>
            <a:r>
              <a:rPr lang="en-US" sz="800" kern="1200" baseline="30000" dirty="0">
                <a:solidFill>
                  <a:schemeClr val="tx1"/>
                </a:solidFill>
                <a:effectLst/>
                <a:latin typeface="Arial" panose="020B0604020202020204" pitchFamily="34" charset="0"/>
                <a:ea typeface="+mn-ea"/>
                <a:cs typeface="Arial" panose="020B0604020202020204" pitchFamily="34" charset="0"/>
              </a:rPr>
              <a:t>25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Luis Mundi</a:t>
            </a:r>
            <a:r>
              <a:rPr lang="en-US" sz="800" kern="1200" baseline="30000" dirty="0">
                <a:solidFill>
                  <a:schemeClr val="tx1"/>
                </a:solidFill>
                <a:effectLst/>
                <a:latin typeface="Arial" panose="020B0604020202020204" pitchFamily="34" charset="0"/>
                <a:ea typeface="+mn-ea"/>
                <a:cs typeface="Arial" panose="020B0604020202020204" pitchFamily="34" charset="0"/>
              </a:rPr>
              <a:t>26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Henning Gronbaek</a:t>
            </a:r>
            <a:r>
              <a:rPr lang="en-US" sz="800" kern="1200" baseline="30000" dirty="0">
                <a:solidFill>
                  <a:schemeClr val="tx1"/>
                </a:solidFill>
                <a:effectLst/>
                <a:latin typeface="Arial" panose="020B0604020202020204" pitchFamily="34" charset="0"/>
                <a:ea typeface="+mn-ea"/>
                <a:cs typeface="Arial" panose="020B0604020202020204" pitchFamily="34" charset="0"/>
              </a:rPr>
              <a:t>27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Hernández-Guerra</a:t>
            </a:r>
            <a:r>
              <a:rPr lang="en-US" sz="800" kern="1200" baseline="30000" dirty="0">
                <a:solidFill>
                  <a:schemeClr val="tx1"/>
                </a:solidFill>
                <a:effectLst/>
                <a:latin typeface="Arial" panose="020B0604020202020204" pitchFamily="34" charset="0"/>
                <a:ea typeface="+mn-ea"/>
                <a:cs typeface="Arial" panose="020B0604020202020204" pitchFamily="34" charset="0"/>
              </a:rPr>
              <a:t>28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Romano Sassatelli</a:t>
            </a:r>
            <a:r>
              <a:rPr lang="en-US" sz="800" kern="1200" baseline="30000" dirty="0">
                <a:solidFill>
                  <a:schemeClr val="tx1"/>
                </a:solidFill>
                <a:effectLst/>
                <a:latin typeface="Arial" panose="020B0604020202020204" pitchFamily="34" charset="0"/>
                <a:ea typeface="+mn-ea"/>
                <a:cs typeface="Arial" panose="020B0604020202020204" pitchFamily="34" charset="0"/>
              </a:rPr>
              <a:t>29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Alessandra Dell’Era</a:t>
            </a:r>
            <a:r>
              <a:rPr lang="en-US" sz="800" kern="1200" baseline="30000" dirty="0">
                <a:solidFill>
                  <a:schemeClr val="tx1"/>
                </a:solidFill>
                <a:effectLst/>
                <a:latin typeface="Arial" panose="020B0604020202020204" pitchFamily="34" charset="0"/>
                <a:ea typeface="+mn-ea"/>
                <a:cs typeface="Arial" panose="020B0604020202020204" pitchFamily="34" charset="0"/>
              </a:rPr>
              <a:t>30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Marco Senzolo</a:t>
            </a:r>
            <a:r>
              <a:rPr lang="en-US" sz="800" kern="1200" baseline="30000" dirty="0">
                <a:solidFill>
                  <a:schemeClr val="tx1"/>
                </a:solidFill>
                <a:effectLst/>
                <a:latin typeface="Arial" panose="020B0604020202020204" pitchFamily="34" charset="0"/>
                <a:ea typeface="+mn-ea"/>
                <a:cs typeface="Arial" panose="020B0604020202020204" pitchFamily="34" charset="0"/>
              </a:rPr>
              <a:t>31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G Abraldes</a:t>
            </a:r>
            <a:r>
              <a:rPr lang="en-US" sz="800" kern="1200" baseline="30000" dirty="0">
                <a:solidFill>
                  <a:schemeClr val="tx1"/>
                </a:solidFill>
                <a:effectLst/>
                <a:latin typeface="Arial" panose="020B0604020202020204" pitchFamily="34" charset="0"/>
                <a:ea typeface="+mn-ea"/>
                <a:cs typeface="Arial" panose="020B0604020202020204" pitchFamily="34" charset="0"/>
              </a:rPr>
              <a:t>32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Manuel Romero-Gómez</a:t>
            </a:r>
            <a:r>
              <a:rPr lang="en-US" sz="800" kern="1200" baseline="30000" dirty="0">
                <a:solidFill>
                  <a:schemeClr val="tx1"/>
                </a:solidFill>
                <a:effectLst/>
                <a:latin typeface="Arial" panose="020B0604020202020204" pitchFamily="34" charset="0"/>
                <a:ea typeface="+mn-ea"/>
                <a:cs typeface="Arial" panose="020B0604020202020204" pitchFamily="34" charset="0"/>
              </a:rPr>
              <a:t>33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Alexander Zipprich</a:t>
            </a:r>
            <a:r>
              <a:rPr lang="en-US" sz="800" kern="1200" baseline="30000" dirty="0">
                <a:solidFill>
                  <a:schemeClr val="tx1"/>
                </a:solidFill>
                <a:effectLst/>
                <a:latin typeface="Arial" panose="020B0604020202020204" pitchFamily="34" charset="0"/>
                <a:ea typeface="+mn-ea"/>
                <a:cs typeface="Arial" panose="020B0604020202020204" pitchFamily="34" charset="0"/>
              </a:rPr>
              <a:t>34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Meritxell</a:t>
            </a:r>
            <a:r>
              <a:rPr lang="en-US" sz="800" kern="1200" dirty="0">
                <a:solidFill>
                  <a:schemeClr val="tx1"/>
                </a:solidFill>
                <a:effectLst/>
                <a:latin typeface="Arial" panose="020B0604020202020204" pitchFamily="34" charset="0"/>
                <a:ea typeface="+mn-ea"/>
                <a:cs typeface="Arial" panose="020B0604020202020204" pitchFamily="34" charset="0"/>
              </a:rPr>
              <a:t> Casas</a:t>
            </a:r>
            <a:r>
              <a:rPr lang="en-US" sz="800" kern="1200" baseline="30000" dirty="0">
                <a:solidFill>
                  <a:schemeClr val="tx1"/>
                </a:solidFill>
                <a:effectLst/>
                <a:latin typeface="Arial" panose="020B0604020202020204" pitchFamily="34" charset="0"/>
                <a:ea typeface="+mn-ea"/>
                <a:cs typeface="Arial" panose="020B0604020202020204" pitchFamily="34" charset="0"/>
              </a:rPr>
              <a:t>35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Helena Masnou</a:t>
            </a:r>
            <a:r>
              <a:rPr lang="en-US" sz="800" kern="1200" baseline="30000" dirty="0">
                <a:solidFill>
                  <a:schemeClr val="tx1"/>
                </a:solidFill>
                <a:effectLst/>
                <a:latin typeface="Arial" panose="020B0604020202020204" pitchFamily="34" charset="0"/>
                <a:ea typeface="+mn-ea"/>
                <a:cs typeface="Arial" panose="020B0604020202020204" pitchFamily="34" charset="0"/>
              </a:rPr>
              <a:t>36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Massimo Primignani</a:t>
            </a:r>
            <a:r>
              <a:rPr lang="en-US" sz="800" kern="1200" baseline="30000" dirty="0">
                <a:solidFill>
                  <a:schemeClr val="tx1"/>
                </a:solidFill>
                <a:effectLst/>
                <a:latin typeface="Arial" panose="020B0604020202020204" pitchFamily="34" charset="0"/>
                <a:ea typeface="+mn-ea"/>
                <a:cs typeface="Arial" panose="020B0604020202020204" pitchFamily="34" charset="0"/>
              </a:rPr>
              <a:t>37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Frederik Nevens</a:t>
            </a:r>
            <a:r>
              <a:rPr lang="en-US" sz="800" kern="1200" baseline="30000" dirty="0">
                <a:solidFill>
                  <a:schemeClr val="tx1"/>
                </a:solidFill>
                <a:effectLst/>
                <a:latin typeface="Arial" panose="020B0604020202020204" pitchFamily="34" charset="0"/>
                <a:ea typeface="+mn-ea"/>
                <a:cs typeface="Arial" panose="020B0604020202020204" pitchFamily="34" charset="0"/>
              </a:rPr>
              <a:t>16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Jose Luis Calleja</a:t>
            </a:r>
            <a:r>
              <a:rPr lang="en-US" sz="800" kern="1200" baseline="30000" dirty="0">
                <a:solidFill>
                  <a:schemeClr val="tx1"/>
                </a:solidFill>
                <a:effectLst/>
                <a:latin typeface="Arial" panose="020B0604020202020204" pitchFamily="34" charset="0"/>
                <a:ea typeface="+mn-ea"/>
                <a:cs typeface="Arial" panose="020B0604020202020204" pitchFamily="34" charset="0"/>
              </a:rPr>
              <a:t>38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Christian Jansen</a:t>
            </a:r>
            <a:r>
              <a:rPr lang="en-US" sz="800" kern="1200" baseline="30000" dirty="0">
                <a:solidFill>
                  <a:schemeClr val="tx1"/>
                </a:solidFill>
                <a:effectLst/>
                <a:latin typeface="Arial" panose="020B0604020202020204" pitchFamily="34" charset="0"/>
                <a:ea typeface="+mn-ea"/>
                <a:cs typeface="Arial" panose="020B0604020202020204" pitchFamily="34" charset="0"/>
              </a:rPr>
              <a:t>14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Marie </a:t>
            </a:r>
            <a:r>
              <a:rPr lang="en-US" sz="800" kern="1200" dirty="0" err="1">
                <a:solidFill>
                  <a:schemeClr val="tx1"/>
                </a:solidFill>
                <a:effectLst/>
                <a:latin typeface="Arial" panose="020B0604020202020204" pitchFamily="34" charset="0"/>
                <a:ea typeface="+mn-ea"/>
                <a:cs typeface="Arial" panose="020B0604020202020204" pitchFamily="34" charset="0"/>
              </a:rPr>
              <a:t>Angèle</a:t>
            </a:r>
            <a:r>
              <a:rPr lang="en-US" sz="800" kern="1200" dirty="0">
                <a:solidFill>
                  <a:schemeClr val="tx1"/>
                </a:solidFill>
                <a:effectLst/>
                <a:latin typeface="Arial" panose="020B0604020202020204" pitchFamily="34" charset="0"/>
                <a:ea typeface="+mn-ea"/>
                <a:cs typeface="Arial" panose="020B0604020202020204" pitchFamily="34" charset="0"/>
              </a:rPr>
              <a:t> Robic</a:t>
            </a:r>
            <a:r>
              <a:rPr lang="en-US" sz="800" kern="1200" baseline="30000" dirty="0">
                <a:solidFill>
                  <a:schemeClr val="tx1"/>
                </a:solidFill>
                <a:effectLst/>
                <a:latin typeface="Arial" panose="020B0604020202020204" pitchFamily="34" charset="0"/>
                <a:ea typeface="+mn-ea"/>
                <a:cs typeface="Arial" panose="020B0604020202020204" pitchFamily="34" charset="0"/>
              </a:rPr>
              <a:t>13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Irene Conejo</a:t>
            </a:r>
            <a:r>
              <a:rPr lang="en-US" sz="800" kern="1200" baseline="30000" dirty="0">
                <a:solidFill>
                  <a:schemeClr val="tx1"/>
                </a:solidFill>
                <a:effectLst/>
                <a:latin typeface="Arial" panose="020B0604020202020204" pitchFamily="34" charset="0"/>
                <a:ea typeface="+mn-ea"/>
                <a:cs typeface="Arial" panose="020B0604020202020204" pitchFamily="34" charset="0"/>
              </a:rPr>
              <a:t>12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Maria-Vega Catalina</a:t>
            </a:r>
            <a:r>
              <a:rPr lang="en-US" sz="800" kern="1200" baseline="30000" dirty="0">
                <a:solidFill>
                  <a:schemeClr val="tx1"/>
                </a:solidFill>
                <a:effectLst/>
                <a:latin typeface="Arial" panose="020B0604020202020204" pitchFamily="34" charset="0"/>
                <a:ea typeface="+mn-ea"/>
                <a:cs typeface="Arial" panose="020B0604020202020204" pitchFamily="34" charset="0"/>
              </a:rPr>
              <a:t>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Agustin Albillos</a:t>
            </a:r>
            <a:r>
              <a:rPr lang="en-US" sz="800" kern="1200" baseline="30000" dirty="0">
                <a:solidFill>
                  <a:schemeClr val="tx1"/>
                </a:solidFill>
                <a:effectLst/>
                <a:latin typeface="Arial" panose="020B0604020202020204" pitchFamily="34" charset="0"/>
                <a:ea typeface="+mn-ea"/>
                <a:cs typeface="Arial" panose="020B0604020202020204" pitchFamily="34" charset="0"/>
              </a:rPr>
              <a:t>39</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Marika Rudler</a:t>
            </a:r>
            <a:r>
              <a:rPr lang="en-US" sz="800" kern="1200" baseline="30000" dirty="0">
                <a:solidFill>
                  <a:schemeClr val="tx1"/>
                </a:solidFill>
                <a:effectLst/>
                <a:latin typeface="Arial" panose="020B0604020202020204" pitchFamily="34" charset="0"/>
                <a:ea typeface="+mn-ea"/>
                <a:cs typeface="Arial" panose="020B0604020202020204" pitchFamily="34" charset="0"/>
              </a:rPr>
              <a:t>8</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Edilmar</a:t>
            </a:r>
            <a:r>
              <a:rPr lang="en-US" sz="800" kern="1200" dirty="0">
                <a:solidFill>
                  <a:schemeClr val="tx1"/>
                </a:solidFill>
                <a:effectLst/>
                <a:latin typeface="Arial" panose="020B0604020202020204" pitchFamily="34" charset="0"/>
                <a:ea typeface="+mn-ea"/>
                <a:cs typeface="Arial" panose="020B0604020202020204" pitchFamily="34" charset="0"/>
              </a:rPr>
              <a:t> Alvarado</a:t>
            </a:r>
            <a:r>
              <a:rPr lang="en-US" sz="800" kern="1200" baseline="30000" dirty="0">
                <a:solidFill>
                  <a:schemeClr val="tx1"/>
                </a:solidFill>
                <a:effectLst/>
                <a:latin typeface="Arial" panose="020B0604020202020204" pitchFamily="34" charset="0"/>
                <a:ea typeface="+mn-ea"/>
                <a:cs typeface="Arial" panose="020B0604020202020204" pitchFamily="34" charset="0"/>
              </a:rPr>
              <a:t>7</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Maria Anna Guardascione</a:t>
            </a:r>
            <a:r>
              <a:rPr lang="en-US" sz="800" kern="1200" baseline="30000" dirty="0">
                <a:solidFill>
                  <a:schemeClr val="tx1"/>
                </a:solidFill>
                <a:effectLst/>
                <a:latin typeface="Arial" panose="020B0604020202020204" pitchFamily="34" charset="0"/>
                <a:ea typeface="+mn-ea"/>
                <a:cs typeface="Arial" panose="020B0604020202020204" pitchFamily="34" charset="0"/>
              </a:rPr>
              <a:t>6</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Marcel Tantau</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Jaime Bosch</a:t>
            </a:r>
            <a:r>
              <a:rPr lang="en-US" sz="800" kern="1200" baseline="30000" dirty="0">
                <a:solidFill>
                  <a:schemeClr val="tx1"/>
                </a:solidFill>
                <a:effectLst/>
                <a:latin typeface="Arial" panose="020B0604020202020204" pitchFamily="34" charset="0"/>
                <a:ea typeface="+mn-ea"/>
                <a:cs typeface="Arial" panose="020B0604020202020204" pitchFamily="34" charset="0"/>
              </a:rPr>
              <a:t>40</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Ferran</a:t>
            </a:r>
            <a:r>
              <a:rPr lang="en-US" sz="800" kern="1200" dirty="0">
                <a:solidFill>
                  <a:schemeClr val="tx1"/>
                </a:solidFill>
                <a:effectLst/>
                <a:latin typeface="Arial" panose="020B0604020202020204" pitchFamily="34" charset="0"/>
                <a:ea typeface="+mn-ea"/>
                <a:cs typeface="Arial" panose="020B0604020202020204" pitchFamily="34" charset="0"/>
              </a:rPr>
              <a:t> Torres</a:t>
            </a:r>
            <a:r>
              <a:rPr lang="en-US" sz="800" kern="1200" baseline="30000" dirty="0">
                <a:solidFill>
                  <a:schemeClr val="tx1"/>
                </a:solidFill>
                <a:effectLst/>
                <a:latin typeface="Arial" panose="020B0604020202020204" pitchFamily="34" charset="0"/>
                <a:ea typeface="+mn-ea"/>
                <a:cs typeface="Arial" panose="020B0604020202020204" pitchFamily="34" charset="0"/>
              </a:rPr>
              <a:t>22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Juan Carlos Garcia-Pagán</a:t>
            </a:r>
            <a:r>
              <a:rPr lang="en-US" sz="800" kern="1200" baseline="30000" dirty="0">
                <a:solidFill>
                  <a:schemeClr val="tx1"/>
                </a:solidFill>
                <a:effectLst/>
                <a:latin typeface="Arial" panose="020B0604020202020204" pitchFamily="34" charset="0"/>
                <a:ea typeface="+mn-ea"/>
                <a:cs typeface="Arial" panose="020B0604020202020204" pitchFamily="34" charset="0"/>
              </a:rPr>
              <a:t>41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Aleksander Krag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and Hepatology, Odense University Hospital, Odense, Denmark., Odense,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Glasgow Royal Infirmary, Department of Gastroenterology, Glasgow,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Regional Institute of Gastroenterology and Hepatology “Octavian Fodor”, Hepatology Department and “Iuliu </a:t>
            </a:r>
            <a:r>
              <a:rPr lang="en-US" sz="800" i="1" kern="1200" dirty="0" err="1">
                <a:solidFill>
                  <a:schemeClr val="tx1"/>
                </a:solidFill>
                <a:effectLst/>
                <a:latin typeface="Arial" panose="020B0604020202020204" pitchFamily="34" charset="0"/>
                <a:ea typeface="+mn-ea"/>
                <a:cs typeface="Arial" panose="020B0604020202020204" pitchFamily="34" charset="0"/>
              </a:rPr>
              <a:t>Hatieganu</a:t>
            </a:r>
            <a:r>
              <a:rPr lang="en-US" sz="800" i="1" kern="1200" dirty="0">
                <a:solidFill>
                  <a:schemeClr val="tx1"/>
                </a:solidFill>
                <a:effectLst/>
                <a:latin typeface="Arial" panose="020B0604020202020204" pitchFamily="34" charset="0"/>
                <a:ea typeface="+mn-ea"/>
                <a:cs typeface="Arial" panose="020B0604020202020204" pitchFamily="34" charset="0"/>
              </a:rPr>
              <a:t>” University of Medicine and Pharmacy, 3rd Medical Clinic, Cluj-Napoca, Romania, Cluj-Napoca, Romania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Clinical Management Unit of Digestive Diseases. University Hospital Virgen del Rocio, Seville, Spain, Seville,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Gastroenterology Unit. </a:t>
            </a:r>
            <a:r>
              <a:rPr lang="en-US" sz="800" i="1" kern="1200" dirty="0" err="1">
                <a:solidFill>
                  <a:schemeClr val="tx1"/>
                </a:solidFill>
                <a:effectLst/>
                <a:latin typeface="Arial" panose="020B0604020202020204" pitchFamily="34" charset="0"/>
                <a:ea typeface="+mn-ea"/>
                <a:cs typeface="Arial" panose="020B0604020202020204" pitchFamily="34" charset="0"/>
              </a:rPr>
              <a:t>Ospedale</a:t>
            </a:r>
            <a:r>
              <a:rPr lang="en-US" sz="800" i="1" kern="1200" dirty="0">
                <a:solidFill>
                  <a:schemeClr val="tx1"/>
                </a:solidFill>
                <a:effectLst/>
                <a:latin typeface="Arial" panose="020B0604020202020204" pitchFamily="34" charset="0"/>
                <a:ea typeface="+mn-ea"/>
                <a:cs typeface="Arial" panose="020B0604020202020204" pitchFamily="34" charset="0"/>
              </a:rPr>
              <a:t> A Cardarelli, Naples, Italy, Naples,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Servei de </a:t>
            </a:r>
            <a:r>
              <a:rPr lang="en-US" sz="800" i="1" kern="1200" dirty="0" err="1">
                <a:solidFill>
                  <a:schemeClr val="tx1"/>
                </a:solidFill>
                <a:effectLst/>
                <a:latin typeface="Arial" panose="020B0604020202020204" pitchFamily="34" charset="0"/>
                <a:ea typeface="+mn-ea"/>
                <a:cs typeface="Arial" panose="020B0604020202020204" pitchFamily="34" charset="0"/>
              </a:rPr>
              <a:t>Patologia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Digestiva</a:t>
            </a:r>
            <a:r>
              <a:rPr lang="en-US" sz="800" i="1" kern="1200" dirty="0">
                <a:solidFill>
                  <a:schemeClr val="tx1"/>
                </a:solidFill>
                <a:effectLst/>
                <a:latin typeface="Arial" panose="020B0604020202020204" pitchFamily="34" charset="0"/>
                <a:ea typeface="+mn-ea"/>
                <a:cs typeface="Arial" panose="020B0604020202020204" pitchFamily="34" charset="0"/>
              </a:rPr>
              <a:t>, Hospital de la Santa </a:t>
            </a:r>
            <a:r>
              <a:rPr lang="en-US" sz="800" i="1" kern="1200" dirty="0" err="1">
                <a:solidFill>
                  <a:schemeClr val="tx1"/>
                </a:solidFill>
                <a:effectLst/>
                <a:latin typeface="Arial" panose="020B0604020202020204" pitchFamily="34" charset="0"/>
                <a:ea typeface="+mn-ea"/>
                <a:cs typeface="Arial" panose="020B0604020202020204" pitchFamily="34" charset="0"/>
              </a:rPr>
              <a:t>Creu</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Sant Pau and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8</a:t>
            </a:r>
            <a:r>
              <a:rPr lang="en-US" sz="800" i="1" kern="1200" dirty="0">
                <a:solidFill>
                  <a:schemeClr val="tx1"/>
                </a:solidFill>
                <a:effectLst/>
                <a:latin typeface="Arial" panose="020B0604020202020204" pitchFamily="34" charset="0"/>
                <a:ea typeface="+mn-ea"/>
                <a:cs typeface="Arial" panose="020B0604020202020204" pitchFamily="34" charset="0"/>
              </a:rPr>
              <a:t>Groupement </a:t>
            </a:r>
            <a:r>
              <a:rPr lang="en-US" sz="800" i="1" kern="1200" dirty="0" err="1">
                <a:solidFill>
                  <a:schemeClr val="tx1"/>
                </a:solidFill>
                <a:effectLst/>
                <a:latin typeface="Arial" panose="020B0604020202020204" pitchFamily="34" charset="0"/>
                <a:ea typeface="+mn-ea"/>
                <a:cs typeface="Arial" panose="020B0604020202020204" pitchFamily="34" charset="0"/>
              </a:rPr>
              <a:t>Hospitalier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Pitié</a:t>
            </a:r>
            <a:r>
              <a:rPr lang="en-US" sz="800" i="1" kern="1200" dirty="0">
                <a:solidFill>
                  <a:schemeClr val="tx1"/>
                </a:solidFill>
                <a:effectLst/>
                <a:latin typeface="Arial" panose="020B0604020202020204" pitchFamily="34" charset="0"/>
                <a:ea typeface="+mn-ea"/>
                <a:cs typeface="Arial" panose="020B0604020202020204" pitchFamily="34" charset="0"/>
              </a:rPr>
              <a:t>-</a:t>
            </a:r>
            <a:r>
              <a:rPr lang="en-US" sz="800" i="1" kern="1200" dirty="0" err="1">
                <a:solidFill>
                  <a:schemeClr val="tx1"/>
                </a:solidFill>
                <a:effectLst/>
                <a:latin typeface="Arial" panose="020B0604020202020204" pitchFamily="34" charset="0"/>
                <a:ea typeface="+mn-ea"/>
                <a:cs typeface="Arial" panose="020B0604020202020204" pitchFamily="34" charset="0"/>
              </a:rPr>
              <a:t>Salpêtrière</a:t>
            </a:r>
            <a:r>
              <a:rPr lang="en-US" sz="800" i="1" kern="1200" dirty="0">
                <a:solidFill>
                  <a:schemeClr val="tx1"/>
                </a:solidFill>
                <a:effectLst/>
                <a:latin typeface="Arial" panose="020B0604020202020204" pitchFamily="34" charset="0"/>
                <a:ea typeface="+mn-ea"/>
                <a:cs typeface="Arial" panose="020B0604020202020204" pitchFamily="34" charset="0"/>
              </a:rPr>
              <a:t>-Charles Foix, Paris, France, Paris, France</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9</a:t>
            </a:r>
            <a:r>
              <a:rPr lang="en-US" sz="800" i="1" kern="1200" dirty="0">
                <a:solidFill>
                  <a:schemeClr val="tx1"/>
                </a:solidFill>
                <a:effectLst/>
                <a:latin typeface="Arial" panose="020B0604020202020204" pitchFamily="34" charset="0"/>
                <a:ea typeface="+mn-ea"/>
                <a:cs typeface="Arial" panose="020B0604020202020204" pitchFamily="34" charset="0"/>
              </a:rPr>
              <a:t>Servicio de </a:t>
            </a:r>
            <a:r>
              <a:rPr lang="en-US" sz="800" i="1" kern="1200" dirty="0" err="1">
                <a:solidFill>
                  <a:schemeClr val="tx1"/>
                </a:solidFill>
                <a:effectLst/>
                <a:latin typeface="Arial" panose="020B0604020202020204" pitchFamily="34" charset="0"/>
                <a:ea typeface="+mn-ea"/>
                <a:cs typeface="Arial" panose="020B0604020202020204" pitchFamily="34" charset="0"/>
              </a:rPr>
              <a:t>Medicina</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Aparato</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Digestivo</a:t>
            </a:r>
            <a:r>
              <a:rPr lang="en-US" sz="800" i="1" kern="1200" dirty="0">
                <a:solidFill>
                  <a:schemeClr val="tx1"/>
                </a:solidFill>
                <a:effectLst/>
                <a:latin typeface="Arial" panose="020B0604020202020204" pitchFamily="34" charset="0"/>
                <a:ea typeface="+mn-ea"/>
                <a:cs typeface="Arial" panose="020B0604020202020204" pitchFamily="34" charset="0"/>
              </a:rPr>
              <a:t> Gregorio </a:t>
            </a:r>
            <a:r>
              <a:rPr lang="en-US" sz="800" i="1" kern="1200" dirty="0" err="1">
                <a:solidFill>
                  <a:schemeClr val="tx1"/>
                </a:solidFill>
                <a:effectLst/>
                <a:latin typeface="Arial" panose="020B0604020202020204" pitchFamily="34" charset="0"/>
                <a:ea typeface="+mn-ea"/>
                <a:cs typeface="Arial" panose="020B0604020202020204" pitchFamily="34" charset="0"/>
              </a:rPr>
              <a:t>Marañón</a:t>
            </a:r>
            <a:r>
              <a:rPr lang="en-US" sz="800" i="1" kern="1200" dirty="0">
                <a:solidFill>
                  <a:schemeClr val="tx1"/>
                </a:solidFill>
                <a:effectLst/>
                <a:latin typeface="Arial" panose="020B0604020202020204" pitchFamily="34" charset="0"/>
                <a:ea typeface="+mn-ea"/>
                <a:cs typeface="Arial" panose="020B0604020202020204" pitchFamily="34" charset="0"/>
              </a:rPr>
              <a:t>, Hospital General Universitario Gregorio </a:t>
            </a:r>
            <a:r>
              <a:rPr lang="en-US" sz="800" i="1" kern="1200" dirty="0" err="1">
                <a:solidFill>
                  <a:schemeClr val="tx1"/>
                </a:solidFill>
                <a:effectLst/>
                <a:latin typeface="Arial" panose="020B0604020202020204" pitchFamily="34" charset="0"/>
                <a:ea typeface="+mn-ea"/>
                <a:cs typeface="Arial" panose="020B0604020202020204" pitchFamily="34" charset="0"/>
              </a:rPr>
              <a:t>Marañón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liSGM</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10</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11</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Universitario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Instituto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Sanitaria (IRYCIS), University of </a:t>
            </a:r>
            <a:r>
              <a:rPr lang="en-US" sz="800" i="1" kern="1200" dirty="0" err="1">
                <a:solidFill>
                  <a:schemeClr val="tx1"/>
                </a:solidFill>
                <a:effectLst/>
                <a:latin typeface="Arial" panose="020B0604020202020204" pitchFamily="34" charset="0"/>
                <a:ea typeface="+mn-ea"/>
                <a:cs typeface="Arial" panose="020B0604020202020204" pitchFamily="34" charset="0"/>
              </a:rPr>
              <a:t>Alcalá</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12</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Vall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d’Hebron</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Vall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d’Hebron</a:t>
            </a:r>
            <a:r>
              <a:rPr lang="en-US" sz="800" i="1" kern="1200" dirty="0">
                <a:solidFill>
                  <a:schemeClr val="tx1"/>
                </a:solidFill>
                <a:effectLst/>
                <a:latin typeface="Arial" panose="020B0604020202020204" pitchFamily="34" charset="0"/>
                <a:ea typeface="+mn-ea"/>
                <a:cs typeface="Arial" panose="020B0604020202020204" pitchFamily="34" charset="0"/>
              </a:rPr>
              <a:t> Institute of Research (VHIR),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and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13</a:t>
            </a:r>
            <a:r>
              <a:rPr lang="en-US" sz="800" i="1" kern="1200" dirty="0">
                <a:solidFill>
                  <a:schemeClr val="tx1"/>
                </a:solidFill>
                <a:effectLst/>
                <a:latin typeface="Arial" panose="020B0604020202020204" pitchFamily="34" charset="0"/>
                <a:ea typeface="+mn-ea"/>
                <a:cs typeface="Arial" panose="020B0604020202020204" pitchFamily="34" charset="0"/>
              </a:rPr>
              <a:t>Department of Hepato-Gastroenterology, </a:t>
            </a:r>
            <a:r>
              <a:rPr lang="en-US" sz="800" i="1" kern="1200" dirty="0" err="1">
                <a:solidFill>
                  <a:schemeClr val="tx1"/>
                </a:solidFill>
                <a:effectLst/>
                <a:latin typeface="Arial" panose="020B0604020202020204" pitchFamily="34" charset="0"/>
                <a:ea typeface="+mn-ea"/>
                <a:cs typeface="Arial" panose="020B0604020202020204" pitchFamily="34" charset="0"/>
              </a:rPr>
              <a:t>Purpan</a:t>
            </a:r>
            <a:r>
              <a:rPr lang="en-US" sz="800" i="1" kern="1200" dirty="0">
                <a:solidFill>
                  <a:schemeClr val="tx1"/>
                </a:solidFill>
                <a:effectLst/>
                <a:latin typeface="Arial" panose="020B0604020202020204" pitchFamily="34" charset="0"/>
                <a:ea typeface="+mn-ea"/>
                <a:cs typeface="Arial" panose="020B0604020202020204" pitchFamily="34" charset="0"/>
              </a:rPr>
              <a:t> Hospital, CHU Toulouse, France; INSERM U858, University of Toulouse, Toulouse, France., Toulouse, France</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14</a:t>
            </a:r>
            <a:r>
              <a:rPr lang="en-US" sz="800" i="1" kern="1200" dirty="0">
                <a:solidFill>
                  <a:schemeClr val="tx1"/>
                </a:solidFill>
                <a:effectLst/>
                <a:latin typeface="Arial" panose="020B0604020202020204" pitchFamily="34" charset="0"/>
                <a:ea typeface="+mn-ea"/>
                <a:cs typeface="Arial" panose="020B0604020202020204" pitchFamily="34" charset="0"/>
              </a:rPr>
              <a:t>Department of Internal Medicine I, University of Bonn, Bonn, Germany., Bonn,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15</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U. Puerta de </a:t>
            </a:r>
            <a:r>
              <a:rPr lang="en-US" sz="800" i="1" kern="1200" dirty="0" err="1">
                <a:solidFill>
                  <a:schemeClr val="tx1"/>
                </a:solidFill>
                <a:effectLst/>
                <a:latin typeface="Arial" panose="020B0604020202020204" pitchFamily="34" charset="0"/>
                <a:ea typeface="+mn-ea"/>
                <a:cs typeface="Arial" panose="020B0604020202020204" pitchFamily="34" charset="0"/>
              </a:rPr>
              <a:t>Hierro</a:t>
            </a:r>
            <a:r>
              <a:rPr lang="en-US" sz="800" i="1" kern="1200" dirty="0">
                <a:solidFill>
                  <a:schemeClr val="tx1"/>
                </a:solidFill>
                <a:effectLst/>
                <a:latin typeface="Arial" panose="020B0604020202020204" pitchFamily="34" charset="0"/>
                <a:ea typeface="+mn-ea"/>
                <a:cs typeface="Arial" panose="020B0604020202020204" pitchFamily="34" charset="0"/>
              </a:rPr>
              <a:t>. Universidad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Madrid,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16</a:t>
            </a:r>
            <a:r>
              <a:rPr lang="en-US" sz="800" i="1" kern="1200" dirty="0">
                <a:solidFill>
                  <a:schemeClr val="tx1"/>
                </a:solidFill>
                <a:effectLst/>
                <a:latin typeface="Arial" panose="020B0604020202020204" pitchFamily="34" charset="0"/>
                <a:ea typeface="+mn-ea"/>
                <a:cs typeface="Arial" panose="020B0604020202020204" pitchFamily="34" charset="0"/>
              </a:rPr>
              <a:t>Department of Liver and Biliopancreatic Disorders, University of Leuven, Leuven, Belgium., Leuven, Belgium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17</a:t>
            </a:r>
            <a:r>
              <a:rPr lang="en-US" sz="800" i="1" kern="1200" dirty="0">
                <a:solidFill>
                  <a:schemeClr val="tx1"/>
                </a:solidFill>
                <a:effectLst/>
                <a:latin typeface="Arial" panose="020B0604020202020204" pitchFamily="34" charset="0"/>
                <a:ea typeface="+mn-ea"/>
                <a:cs typeface="Arial" panose="020B0604020202020204" pitchFamily="34" charset="0"/>
              </a:rPr>
              <a:t>Hospital General Universitario Alicante, Spain, Alicante,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18</a:t>
            </a:r>
            <a:r>
              <a:rPr lang="en-US" sz="800" i="1" kern="1200" dirty="0">
                <a:solidFill>
                  <a:schemeClr val="tx1"/>
                </a:solidFill>
                <a:effectLst/>
                <a:latin typeface="Arial" panose="020B0604020202020204" pitchFamily="34" charset="0"/>
                <a:ea typeface="+mn-ea"/>
                <a:cs typeface="Arial" panose="020B0604020202020204" pitchFamily="34" charset="0"/>
              </a:rPr>
              <a:t>Gastroenterology Department, Hepatology Unit, 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Bellvitge</a:t>
            </a:r>
            <a:r>
              <a:rPr lang="en-US" sz="800" i="1" kern="1200" dirty="0">
                <a:solidFill>
                  <a:schemeClr val="tx1"/>
                </a:solidFill>
                <a:effectLst/>
                <a:latin typeface="Arial" panose="020B0604020202020204" pitchFamily="34" charset="0"/>
                <a:ea typeface="+mn-ea"/>
                <a:cs typeface="Arial" panose="020B0604020202020204" pitchFamily="34" charset="0"/>
              </a:rPr>
              <a:t>, IDIBELL,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de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19</a:t>
            </a:r>
            <a:r>
              <a:rPr lang="en-US" sz="800" i="1" kern="1200" dirty="0">
                <a:solidFill>
                  <a:schemeClr val="tx1"/>
                </a:solidFill>
                <a:effectLst/>
                <a:latin typeface="Arial" panose="020B0604020202020204" pitchFamily="34" charset="0"/>
                <a:ea typeface="+mn-ea"/>
                <a:cs typeface="Arial" panose="020B0604020202020204" pitchFamily="34" charset="0"/>
              </a:rPr>
              <a:t>Gastroenterology and Hepatology Department, Centro </a:t>
            </a:r>
            <a:r>
              <a:rPr lang="en-US" sz="800" i="1" kern="1200" dirty="0" err="1">
                <a:solidFill>
                  <a:schemeClr val="tx1"/>
                </a:solidFill>
                <a:effectLst/>
                <a:latin typeface="Arial" panose="020B0604020202020204" pitchFamily="34" charset="0"/>
                <a:ea typeface="+mn-ea"/>
                <a:cs typeface="Arial" panose="020B0604020202020204" pitchFamily="34" charset="0"/>
              </a:rPr>
              <a:t>Hospitalar</a:t>
            </a:r>
            <a:r>
              <a:rPr lang="en-US" sz="800" i="1" kern="1200" dirty="0">
                <a:solidFill>
                  <a:schemeClr val="tx1"/>
                </a:solidFill>
                <a:effectLst/>
                <a:latin typeface="Arial" panose="020B0604020202020204" pitchFamily="34" charset="0"/>
                <a:ea typeface="+mn-ea"/>
                <a:cs typeface="Arial" panose="020B0604020202020204" pitchFamily="34" charset="0"/>
              </a:rPr>
              <a:t> São João, Porto, Portugal., Porto, Portugal</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20</a:t>
            </a:r>
            <a:r>
              <a:rPr lang="en-US" sz="800" i="1" kern="1200" dirty="0">
                <a:solidFill>
                  <a:schemeClr val="tx1"/>
                </a:solidFill>
                <a:effectLst/>
                <a:latin typeface="Arial" panose="020B0604020202020204" pitchFamily="34" charset="0"/>
                <a:ea typeface="+mn-ea"/>
                <a:cs typeface="Arial" panose="020B0604020202020204" pitchFamily="34" charset="0"/>
              </a:rPr>
              <a:t>Gastrounit, Medical Division, University Hospital of Hvidovre. Faculty of Health and Medical Sciences, University of Copenhagen. Denmark, Copenhagen,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21</a:t>
            </a:r>
            <a:r>
              <a:rPr lang="en-US" sz="800" i="1" kern="1200" dirty="0">
                <a:solidFill>
                  <a:schemeClr val="tx1"/>
                </a:solidFill>
                <a:effectLst/>
                <a:latin typeface="Arial" panose="020B0604020202020204" pitchFamily="34" charset="0"/>
                <a:ea typeface="+mn-ea"/>
                <a:cs typeface="Arial" panose="020B0604020202020204" pitchFamily="34" charset="0"/>
              </a:rPr>
              <a:t>Serviço de </a:t>
            </a:r>
            <a:r>
              <a:rPr lang="en-US" sz="800" i="1" kern="1200" dirty="0" err="1">
                <a:solidFill>
                  <a:schemeClr val="tx1"/>
                </a:solidFill>
                <a:effectLst/>
                <a:latin typeface="Arial" panose="020B0604020202020204" pitchFamily="34" charset="0"/>
                <a:ea typeface="+mn-ea"/>
                <a:cs typeface="Arial" panose="020B0604020202020204" pitchFamily="34" charset="0"/>
              </a:rPr>
              <a:t>Gastrenterologia</a:t>
            </a:r>
            <a:r>
              <a:rPr lang="en-US" sz="800" i="1" kern="1200" dirty="0">
                <a:solidFill>
                  <a:schemeClr val="tx1"/>
                </a:solidFill>
                <a:effectLst/>
                <a:latin typeface="Arial" panose="020B0604020202020204" pitchFamily="34" charset="0"/>
                <a:ea typeface="+mn-ea"/>
                <a:cs typeface="Arial" panose="020B0604020202020204" pitchFamily="34" charset="0"/>
              </a:rPr>
              <a:t> e </a:t>
            </a:r>
            <a:r>
              <a:rPr lang="en-US" sz="800" i="1" kern="1200" dirty="0" err="1">
                <a:solidFill>
                  <a:schemeClr val="tx1"/>
                </a:solidFill>
                <a:effectLst/>
                <a:latin typeface="Arial" panose="020B0604020202020204" pitchFamily="34" charset="0"/>
                <a:ea typeface="+mn-ea"/>
                <a:cs typeface="Arial" panose="020B0604020202020204" pitchFamily="34" charset="0"/>
              </a:rPr>
              <a:t>Hepatologia</a:t>
            </a:r>
            <a:r>
              <a:rPr lang="en-US" sz="800" i="1" kern="1200" dirty="0">
                <a:solidFill>
                  <a:schemeClr val="tx1"/>
                </a:solidFill>
                <a:effectLst/>
                <a:latin typeface="Arial" panose="020B0604020202020204" pitchFamily="34" charset="0"/>
                <a:ea typeface="+mn-ea"/>
                <a:cs typeface="Arial" panose="020B0604020202020204" pitchFamily="34" charset="0"/>
              </a:rPr>
              <a:t>, Hospital de Santa Maria - Centro </a:t>
            </a:r>
            <a:r>
              <a:rPr lang="en-US" sz="800" i="1" kern="1200" dirty="0" err="1">
                <a:solidFill>
                  <a:schemeClr val="tx1"/>
                </a:solidFill>
                <a:effectLst/>
                <a:latin typeface="Arial" panose="020B0604020202020204" pitchFamily="34" charset="0"/>
                <a:ea typeface="+mn-ea"/>
                <a:cs typeface="Arial" panose="020B0604020202020204" pitchFamily="34" charset="0"/>
              </a:rPr>
              <a:t>Hospitalar</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Lisboa</a:t>
            </a:r>
            <a:r>
              <a:rPr lang="en-US" sz="800" i="1" kern="1200" dirty="0">
                <a:solidFill>
                  <a:schemeClr val="tx1"/>
                </a:solidFill>
                <a:effectLst/>
                <a:latin typeface="Arial" panose="020B0604020202020204" pitchFamily="34" charset="0"/>
                <a:ea typeface="+mn-ea"/>
                <a:cs typeface="Arial" panose="020B0604020202020204" pitchFamily="34" charset="0"/>
              </a:rPr>
              <a:t> Norte. Portugal, </a:t>
            </a:r>
            <a:r>
              <a:rPr lang="en-US" sz="800" i="1" kern="1200" dirty="0" err="1">
                <a:solidFill>
                  <a:schemeClr val="tx1"/>
                </a:solidFill>
                <a:effectLst/>
                <a:latin typeface="Arial" panose="020B0604020202020204" pitchFamily="34" charset="0"/>
                <a:ea typeface="+mn-ea"/>
                <a:cs typeface="Arial" panose="020B0604020202020204" pitchFamily="34" charset="0"/>
              </a:rPr>
              <a:t>Lisboa</a:t>
            </a:r>
            <a:r>
              <a:rPr lang="en-US" sz="800" i="1" kern="1200" dirty="0">
                <a:solidFill>
                  <a:schemeClr val="tx1"/>
                </a:solidFill>
                <a:effectLst/>
                <a:latin typeface="Arial" panose="020B0604020202020204" pitchFamily="34" charset="0"/>
                <a:ea typeface="+mn-ea"/>
                <a:cs typeface="Arial" panose="020B0604020202020204" pitchFamily="34" charset="0"/>
              </a:rPr>
              <a:t>, Portugal</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22</a:t>
            </a:r>
            <a:r>
              <a:rPr lang="en-US" sz="800" i="1" kern="1200" dirty="0">
                <a:solidFill>
                  <a:schemeClr val="tx1"/>
                </a:solidFill>
                <a:effectLst/>
                <a:latin typeface="Arial" panose="020B0604020202020204" pitchFamily="34" charset="0"/>
                <a:ea typeface="+mn-ea"/>
                <a:cs typeface="Arial" panose="020B0604020202020204" pitchFamily="34" charset="0"/>
              </a:rPr>
              <a:t>Medical Statistics Core Facility, </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Biomédiques</a:t>
            </a:r>
            <a:r>
              <a:rPr lang="en-US" sz="800" i="1" kern="1200" dirty="0">
                <a:solidFill>
                  <a:schemeClr val="tx1"/>
                </a:solidFill>
                <a:effectLst/>
                <a:latin typeface="Arial" panose="020B0604020202020204" pitchFamily="34" charset="0"/>
                <a:ea typeface="+mn-ea"/>
                <a:cs typeface="Arial" panose="020B0604020202020204" pitchFamily="34" charset="0"/>
              </a:rPr>
              <a:t> August Pi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Hospital Clinic Barcelona.,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23</a:t>
            </a:r>
            <a:r>
              <a:rPr lang="en-US" sz="800" i="1" kern="1200" dirty="0">
                <a:solidFill>
                  <a:schemeClr val="tx1"/>
                </a:solidFill>
                <a:effectLst/>
                <a:latin typeface="Arial" panose="020B0604020202020204" pitchFamily="34" charset="0"/>
                <a:ea typeface="+mn-ea"/>
                <a:cs typeface="Arial" panose="020B0604020202020204" pitchFamily="34" charset="0"/>
              </a:rPr>
              <a:t>Liver Section, Gastroenterology Department, Hospital del Mar,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IMIM (Hospital del Mar Medical Research Institute),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24</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Central de Asturias, Oviedo, Spain., Oviedo,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25</a:t>
            </a:r>
            <a:r>
              <a:rPr lang="en-US" sz="800" i="1" kern="1200" dirty="0">
                <a:solidFill>
                  <a:schemeClr val="tx1"/>
                </a:solidFill>
                <a:effectLst/>
                <a:latin typeface="Arial" panose="020B0604020202020204" pitchFamily="34" charset="0"/>
                <a:ea typeface="+mn-ea"/>
                <a:cs typeface="Arial" panose="020B0604020202020204" pitchFamily="34" charset="0"/>
              </a:rPr>
              <a:t>Department of Internal Medicine III, Division of Gastroenterology and Hepatology, Medical University of Vienna, Vienna, Austria, Vienna, Austria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26</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University Hospital San </a:t>
            </a:r>
            <a:r>
              <a:rPr lang="en-US" sz="800" i="1" kern="1200" dirty="0" err="1">
                <a:solidFill>
                  <a:schemeClr val="tx1"/>
                </a:solidFill>
                <a:effectLst/>
                <a:latin typeface="Arial" panose="020B0604020202020204" pitchFamily="34" charset="0"/>
                <a:ea typeface="+mn-ea"/>
                <a:cs typeface="Arial" panose="020B0604020202020204" pitchFamily="34" charset="0"/>
              </a:rPr>
              <a:t>Cecilio</a:t>
            </a:r>
            <a:r>
              <a:rPr lang="en-US" sz="800" i="1" kern="1200" dirty="0">
                <a:solidFill>
                  <a:schemeClr val="tx1"/>
                </a:solidFill>
                <a:effectLst/>
                <a:latin typeface="Arial" panose="020B0604020202020204" pitchFamily="34" charset="0"/>
                <a:ea typeface="+mn-ea"/>
                <a:cs typeface="Arial" panose="020B0604020202020204" pitchFamily="34" charset="0"/>
              </a:rPr>
              <a:t>, Granada, Spain, Granada,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27</a:t>
            </a:r>
            <a:r>
              <a:rPr lang="en-US" sz="800" i="1" kern="1200" dirty="0">
                <a:solidFill>
                  <a:schemeClr val="tx1"/>
                </a:solidFill>
                <a:effectLst/>
                <a:latin typeface="Arial" panose="020B0604020202020204" pitchFamily="34" charset="0"/>
                <a:ea typeface="+mn-ea"/>
                <a:cs typeface="Arial" panose="020B0604020202020204" pitchFamily="34" charset="0"/>
              </a:rPr>
              <a:t>Department of Hepatology and Gastroenterology, Aarhus University Hospital, Aarhus, Denmark, Aarhus,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28</a:t>
            </a:r>
            <a:r>
              <a:rPr lang="en-US" sz="800" i="1" kern="1200" dirty="0">
                <a:solidFill>
                  <a:schemeClr val="tx1"/>
                </a:solidFill>
                <a:effectLst/>
                <a:latin typeface="Arial" panose="020B0604020202020204" pitchFamily="34" charset="0"/>
                <a:ea typeface="+mn-ea"/>
                <a:cs typeface="Arial" panose="020B0604020202020204" pitchFamily="34" charset="0"/>
              </a:rPr>
              <a:t>Gastroenterology Department, University Hospital of the Canary Islands, La Laguna, Tenerife, Spain., Tenerife,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29</a:t>
            </a:r>
            <a:r>
              <a:rPr lang="en-US" sz="800" i="1" kern="1200" dirty="0">
                <a:solidFill>
                  <a:schemeClr val="tx1"/>
                </a:solidFill>
                <a:effectLst/>
                <a:latin typeface="Arial" panose="020B0604020202020204" pitchFamily="34" charset="0"/>
                <a:ea typeface="+mn-ea"/>
                <a:cs typeface="Arial" panose="020B0604020202020204" pitchFamily="34" charset="0"/>
              </a:rPr>
              <a:t>Unit of Gastroenterology and Digestive Endoscopy, </a:t>
            </a:r>
            <a:r>
              <a:rPr lang="en-US" sz="800" i="1" kern="1200" dirty="0" err="1">
                <a:solidFill>
                  <a:schemeClr val="tx1"/>
                </a:solidFill>
                <a:effectLst/>
                <a:latin typeface="Arial" panose="020B0604020202020204" pitchFamily="34" charset="0"/>
                <a:ea typeface="+mn-ea"/>
                <a:cs typeface="Arial" panose="020B0604020202020204" pitchFamily="34" charset="0"/>
              </a:rPr>
              <a:t>Arcispedale</a:t>
            </a:r>
            <a:r>
              <a:rPr lang="en-US" sz="800" i="1" kern="1200" dirty="0">
                <a:solidFill>
                  <a:schemeClr val="tx1"/>
                </a:solidFill>
                <a:effectLst/>
                <a:latin typeface="Arial" panose="020B0604020202020204" pitchFamily="34" charset="0"/>
                <a:ea typeface="+mn-ea"/>
                <a:cs typeface="Arial" panose="020B0604020202020204" pitchFamily="34" charset="0"/>
              </a:rPr>
              <a:t> Santa Maria Nuova-IRCCS, Reggio Emilia, Italy, Reggio Emilia,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30</a:t>
            </a:r>
            <a:r>
              <a:rPr lang="en-US" sz="800" i="1" kern="1200" dirty="0">
                <a:solidFill>
                  <a:schemeClr val="tx1"/>
                </a:solidFill>
                <a:effectLst/>
                <a:latin typeface="Arial" panose="020B0604020202020204" pitchFamily="34" charset="0"/>
                <a:ea typeface="+mn-ea"/>
                <a:cs typeface="Arial" panose="020B0604020202020204" pitchFamily="34" charset="0"/>
              </a:rPr>
              <a:t>Gastroenterology Unit, ASST </a:t>
            </a:r>
            <a:r>
              <a:rPr lang="en-US" sz="800" i="1" kern="1200" dirty="0" err="1">
                <a:solidFill>
                  <a:schemeClr val="tx1"/>
                </a:solidFill>
                <a:effectLst/>
                <a:latin typeface="Arial" panose="020B0604020202020204" pitchFamily="34" charset="0"/>
                <a:ea typeface="+mn-ea"/>
                <a:cs typeface="Arial" panose="020B0604020202020204" pitchFamily="34" charset="0"/>
              </a:rPr>
              <a:t>Fatebenefratelli</a:t>
            </a:r>
            <a:r>
              <a:rPr lang="en-US" sz="800" i="1" kern="1200" dirty="0">
                <a:solidFill>
                  <a:schemeClr val="tx1"/>
                </a:solidFill>
                <a:effectLst/>
                <a:latin typeface="Arial" panose="020B0604020202020204" pitchFamily="34" charset="0"/>
                <a:ea typeface="+mn-ea"/>
                <a:cs typeface="Arial" panose="020B0604020202020204" pitchFamily="34" charset="0"/>
              </a:rPr>
              <a:t> Sacco, Department of Clinical and Biomedical Sciences, University of the Studies of Milan.,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31</a:t>
            </a:r>
            <a:r>
              <a:rPr lang="en-US" sz="800" i="1" kern="1200" dirty="0">
                <a:solidFill>
                  <a:schemeClr val="tx1"/>
                </a:solidFill>
                <a:effectLst/>
                <a:latin typeface="Arial" panose="020B0604020202020204" pitchFamily="34" charset="0"/>
                <a:ea typeface="+mn-ea"/>
                <a:cs typeface="Arial" panose="020B0604020202020204" pitchFamily="34" charset="0"/>
              </a:rPr>
              <a:t>Multivisceral Transplant Unit, Gastroenterology, Department of Surgery, Oncology and Gastroenterology, University Hospital of Padua, Italy, Padua,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32</a:t>
            </a:r>
            <a:r>
              <a:rPr lang="en-US" sz="800" i="1" kern="1200" dirty="0">
                <a:solidFill>
                  <a:schemeClr val="tx1"/>
                </a:solidFill>
                <a:effectLst/>
                <a:latin typeface="Arial" panose="020B0604020202020204" pitchFamily="34" charset="0"/>
                <a:ea typeface="+mn-ea"/>
                <a:cs typeface="Arial" panose="020B0604020202020204" pitchFamily="34" charset="0"/>
              </a:rPr>
              <a:t>Cirrhosis Care Clinic, Division of Gastroenterology (Liver Unit), CEGIIR, University of Alberta, Edmonton, Canada, Edmonton, Canada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33</a:t>
            </a:r>
            <a:r>
              <a:rPr lang="en-US" sz="800" i="1" kern="1200" dirty="0">
                <a:solidFill>
                  <a:schemeClr val="tx1"/>
                </a:solidFill>
                <a:effectLst/>
                <a:latin typeface="Arial" panose="020B0604020202020204" pitchFamily="34" charset="0"/>
                <a:ea typeface="+mn-ea"/>
                <a:cs typeface="Arial" panose="020B0604020202020204" pitchFamily="34" charset="0"/>
              </a:rPr>
              <a:t>Unidad de </a:t>
            </a:r>
            <a:r>
              <a:rPr lang="en-US" sz="800" i="1" kern="1200" dirty="0" err="1">
                <a:solidFill>
                  <a:schemeClr val="tx1"/>
                </a:solidFill>
                <a:effectLst/>
                <a:latin typeface="Arial" panose="020B0604020202020204" pitchFamily="34" charset="0"/>
                <a:ea typeface="+mn-ea"/>
                <a:cs typeface="Arial" panose="020B0604020202020204" pitchFamily="34" charset="0"/>
              </a:rPr>
              <a:t>Hepatología</a:t>
            </a:r>
            <a:r>
              <a:rPr lang="en-US" sz="800" i="1" kern="1200" dirty="0">
                <a:solidFill>
                  <a:schemeClr val="tx1"/>
                </a:solidFill>
                <a:effectLst/>
                <a:latin typeface="Arial" panose="020B0604020202020204" pitchFamily="34" charset="0"/>
                <a:ea typeface="+mn-ea"/>
                <a:cs typeface="Arial" panose="020B0604020202020204" pitchFamily="34" charset="0"/>
              </a:rPr>
              <a:t>, Hospital Universitario de </a:t>
            </a:r>
            <a:r>
              <a:rPr lang="en-US" sz="800" i="1" kern="1200" dirty="0" err="1">
                <a:solidFill>
                  <a:schemeClr val="tx1"/>
                </a:solidFill>
                <a:effectLst/>
                <a:latin typeface="Arial" panose="020B0604020202020204" pitchFamily="34" charset="0"/>
                <a:ea typeface="+mn-ea"/>
                <a:cs typeface="Arial" panose="020B0604020202020204" pitchFamily="34" charset="0"/>
              </a:rPr>
              <a:t>Valme</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Sevilla, Spain, Sevilla,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34</a:t>
            </a:r>
            <a:r>
              <a:rPr lang="en-US" sz="800" i="1" kern="1200" dirty="0">
                <a:solidFill>
                  <a:schemeClr val="tx1"/>
                </a:solidFill>
                <a:effectLst/>
                <a:latin typeface="Arial" panose="020B0604020202020204" pitchFamily="34" charset="0"/>
                <a:ea typeface="+mn-ea"/>
                <a:cs typeface="Arial" panose="020B0604020202020204" pitchFamily="34" charset="0"/>
              </a:rPr>
              <a:t>First Department of Internal Medicine, Martin Luther University Halle-Wittenberg, Halle (Saale), Germany., Halle, Germany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35</a:t>
            </a:r>
            <a:r>
              <a:rPr lang="en-US" sz="800" i="1" kern="1200" dirty="0">
                <a:solidFill>
                  <a:schemeClr val="tx1"/>
                </a:solidFill>
                <a:effectLst/>
                <a:latin typeface="Arial" panose="020B0604020202020204" pitchFamily="34" charset="0"/>
                <a:ea typeface="+mn-ea"/>
                <a:cs typeface="Arial" panose="020B0604020202020204" pitchFamily="34" charset="0"/>
              </a:rPr>
              <a:t>Hepatology Unit, Digestive Disease Department Hospital de Sabadell,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Autónoma</a:t>
            </a:r>
            <a:r>
              <a:rPr lang="en-US" sz="800" i="1" kern="1200" dirty="0">
                <a:solidFill>
                  <a:schemeClr val="tx1"/>
                </a:solidFill>
                <a:effectLst/>
                <a:latin typeface="Arial" panose="020B0604020202020204" pitchFamily="34" charset="0"/>
                <a:ea typeface="+mn-ea"/>
                <a:cs typeface="Arial" panose="020B0604020202020204" pitchFamily="34" charset="0"/>
              </a:rPr>
              <a:t> de Barcelona; Sabadell, Spain, Sabadell,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36</a:t>
            </a:r>
            <a:r>
              <a:rPr lang="en-US" sz="800" i="1" kern="1200" dirty="0">
                <a:solidFill>
                  <a:schemeClr val="tx1"/>
                </a:solidFill>
                <a:effectLst/>
                <a:latin typeface="Arial" panose="020B0604020202020204" pitchFamily="34" charset="0"/>
                <a:ea typeface="+mn-ea"/>
                <a:cs typeface="Arial" panose="020B0604020202020204" pitchFamily="34" charset="0"/>
              </a:rPr>
              <a:t>Hospital </a:t>
            </a:r>
            <a:r>
              <a:rPr lang="en-US" sz="800" i="1" kern="1200" dirty="0" err="1">
                <a:solidFill>
                  <a:schemeClr val="tx1"/>
                </a:solidFill>
                <a:effectLst/>
                <a:latin typeface="Arial" panose="020B0604020202020204" pitchFamily="34" charset="0"/>
                <a:ea typeface="+mn-ea"/>
                <a:cs typeface="Arial" panose="020B0604020202020204" pitchFamily="34" charset="0"/>
              </a:rPr>
              <a:t>Universitari</a:t>
            </a:r>
            <a:r>
              <a:rPr lang="en-US" sz="800" i="1" kern="1200" dirty="0">
                <a:solidFill>
                  <a:schemeClr val="tx1"/>
                </a:solidFill>
                <a:effectLst/>
                <a:latin typeface="Arial" panose="020B0604020202020204" pitchFamily="34" charset="0"/>
                <a:ea typeface="+mn-ea"/>
                <a:cs typeface="Arial" panose="020B0604020202020204" pitchFamily="34" charset="0"/>
              </a:rPr>
              <a:t> Germans </a:t>
            </a:r>
            <a:r>
              <a:rPr lang="en-US" sz="800" i="1" kern="1200" dirty="0" err="1">
                <a:solidFill>
                  <a:schemeClr val="tx1"/>
                </a:solidFill>
                <a:effectLst/>
                <a:latin typeface="Arial" panose="020B0604020202020204" pitchFamily="34" charset="0"/>
                <a:ea typeface="+mn-ea"/>
                <a:cs typeface="Arial" panose="020B0604020202020204" pitchFamily="34" charset="0"/>
              </a:rPr>
              <a:t>Trias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Pujol, </a:t>
            </a:r>
            <a:r>
              <a:rPr lang="en-US" sz="800" i="1" kern="1200" dirty="0" err="1">
                <a:solidFill>
                  <a:schemeClr val="tx1"/>
                </a:solidFill>
                <a:effectLst/>
                <a:latin typeface="Arial" panose="020B0604020202020204" pitchFamily="34" charset="0"/>
                <a:ea typeface="+mn-ea"/>
                <a:cs typeface="Arial" panose="020B0604020202020204" pitchFamily="34" charset="0"/>
              </a:rPr>
              <a:t>Universitat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Barcelona, Badalona,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37</a:t>
            </a:r>
            <a:r>
              <a:rPr lang="en-US" sz="8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IRCCS Ca' </a:t>
            </a:r>
            <a:r>
              <a:rPr lang="en-US" sz="800" i="1" kern="1200" dirty="0" err="1">
                <a:solidFill>
                  <a:schemeClr val="tx1"/>
                </a:solidFill>
                <a:effectLst/>
                <a:latin typeface="Arial" panose="020B0604020202020204" pitchFamily="34" charset="0"/>
                <a:ea typeface="+mn-ea"/>
                <a:cs typeface="Arial" panose="020B0604020202020204" pitchFamily="34" charset="0"/>
              </a:rPr>
              <a:t>Granda</a:t>
            </a:r>
            <a:r>
              <a:rPr lang="en-US" sz="800" i="1" kern="1200" dirty="0">
                <a:solidFill>
                  <a:schemeClr val="tx1"/>
                </a:solidFill>
                <a:effectLst/>
                <a:latin typeface="Arial" panose="020B0604020202020204" pitchFamily="34" charset="0"/>
                <a:ea typeface="+mn-ea"/>
                <a:cs typeface="Arial" panose="020B0604020202020204" pitchFamily="34" charset="0"/>
              </a:rPr>
              <a:t> Maggiore Hospital Foundation, University of Milan, Italy,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38</a:t>
            </a:r>
            <a:r>
              <a:rPr lang="en-US" sz="800" i="1" kern="1200" dirty="0">
                <a:solidFill>
                  <a:schemeClr val="tx1"/>
                </a:solidFill>
                <a:effectLst/>
                <a:latin typeface="Arial" panose="020B0604020202020204" pitchFamily="34" charset="0"/>
                <a:ea typeface="+mn-ea"/>
                <a:cs typeface="Arial" panose="020B0604020202020204" pitchFamily="34" charset="0"/>
              </a:rPr>
              <a:t>Liver Unit. Hospital U. Puerta de </a:t>
            </a:r>
            <a:r>
              <a:rPr lang="en-US" sz="800" i="1" kern="1200" dirty="0" err="1">
                <a:solidFill>
                  <a:schemeClr val="tx1"/>
                </a:solidFill>
                <a:effectLst/>
                <a:latin typeface="Arial" panose="020B0604020202020204" pitchFamily="34" charset="0"/>
                <a:ea typeface="+mn-ea"/>
                <a:cs typeface="Arial" panose="020B0604020202020204" pitchFamily="34" charset="0"/>
              </a:rPr>
              <a:t>Hierro</a:t>
            </a:r>
            <a:r>
              <a:rPr lang="en-US" sz="800" i="1" kern="1200" dirty="0">
                <a:solidFill>
                  <a:schemeClr val="tx1"/>
                </a:solidFill>
                <a:effectLst/>
                <a:latin typeface="Arial" panose="020B0604020202020204" pitchFamily="34" charset="0"/>
                <a:ea typeface="+mn-ea"/>
                <a:cs typeface="Arial" panose="020B0604020202020204" pitchFamily="34" charset="0"/>
              </a:rPr>
              <a:t>. Universidad </a:t>
            </a:r>
            <a:r>
              <a:rPr lang="en-US" sz="800" i="1" kern="1200" dirty="0" err="1">
                <a:solidFill>
                  <a:schemeClr val="tx1"/>
                </a:solidFill>
                <a:effectLst/>
                <a:latin typeface="Arial" panose="020B0604020202020204" pitchFamily="34" charset="0"/>
                <a:ea typeface="+mn-ea"/>
                <a:cs typeface="Arial" panose="020B0604020202020204" pitchFamily="34" charset="0"/>
              </a:rPr>
              <a:t>Autònoma</a:t>
            </a:r>
            <a:r>
              <a:rPr lang="en-US" sz="800" i="1" kern="1200" dirty="0">
                <a:solidFill>
                  <a:schemeClr val="tx1"/>
                </a:solidFill>
                <a:effectLst/>
                <a:latin typeface="Arial" panose="020B0604020202020204" pitchFamily="34" charset="0"/>
                <a:ea typeface="+mn-ea"/>
                <a:cs typeface="Arial" panose="020B0604020202020204" pitchFamily="34" charset="0"/>
              </a:rPr>
              <a:t> de Madrid,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39</a:t>
            </a:r>
            <a:r>
              <a:rPr lang="en-US" sz="800" i="1" kern="1200" dirty="0">
                <a:solidFill>
                  <a:schemeClr val="tx1"/>
                </a:solidFill>
                <a:effectLst/>
                <a:latin typeface="Arial" panose="020B0604020202020204" pitchFamily="34" charset="0"/>
                <a:ea typeface="+mn-ea"/>
                <a:cs typeface="Arial" panose="020B0604020202020204" pitchFamily="34" charset="0"/>
              </a:rPr>
              <a:t>Department of Gastroenterology, Hospital Universitario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Instituto Ramón y </a:t>
            </a:r>
            <a:r>
              <a:rPr lang="en-US" sz="800" i="1" kern="1200" dirty="0" err="1">
                <a:solidFill>
                  <a:schemeClr val="tx1"/>
                </a:solidFill>
                <a:effectLst/>
                <a:latin typeface="Arial" panose="020B0604020202020204" pitchFamily="34" charset="0"/>
                <a:ea typeface="+mn-ea"/>
                <a:cs typeface="Arial" panose="020B0604020202020204" pitchFamily="34" charset="0"/>
              </a:rPr>
              <a:t>Cajal</a:t>
            </a:r>
            <a:r>
              <a:rPr lang="en-US" sz="800" i="1" kern="1200" dirty="0">
                <a:solidFill>
                  <a:schemeClr val="tx1"/>
                </a:solidFill>
                <a:effectLst/>
                <a:latin typeface="Arial" panose="020B0604020202020204" pitchFamily="34" charset="0"/>
                <a:ea typeface="+mn-ea"/>
                <a:cs typeface="Arial" panose="020B0604020202020204" pitchFamily="34" charset="0"/>
              </a:rPr>
              <a:t> de </a:t>
            </a:r>
            <a:r>
              <a:rPr lang="en-US" sz="800" i="1" kern="1200" dirty="0" err="1">
                <a:solidFill>
                  <a:schemeClr val="tx1"/>
                </a:solidFill>
                <a:effectLst/>
                <a:latin typeface="Arial" panose="020B0604020202020204" pitchFamily="34" charset="0"/>
                <a:ea typeface="+mn-ea"/>
                <a:cs typeface="Arial" panose="020B0604020202020204" pitchFamily="34" charset="0"/>
              </a:rPr>
              <a:t>Investigación</a:t>
            </a:r>
            <a:r>
              <a:rPr lang="en-US" sz="800" i="1" kern="1200" dirty="0">
                <a:solidFill>
                  <a:schemeClr val="tx1"/>
                </a:solidFill>
                <a:effectLst/>
                <a:latin typeface="Arial" panose="020B0604020202020204" pitchFamily="34" charset="0"/>
                <a:ea typeface="+mn-ea"/>
                <a:cs typeface="Arial" panose="020B0604020202020204" pitchFamily="34" charset="0"/>
              </a:rPr>
              <a:t> Sanitaria (IRYCIS), University of </a:t>
            </a:r>
            <a:r>
              <a:rPr lang="en-US" sz="800" i="1" kern="1200" dirty="0" err="1">
                <a:solidFill>
                  <a:schemeClr val="tx1"/>
                </a:solidFill>
                <a:effectLst/>
                <a:latin typeface="Arial" panose="020B0604020202020204" pitchFamily="34" charset="0"/>
                <a:ea typeface="+mn-ea"/>
                <a:cs typeface="Arial" panose="020B0604020202020204" pitchFamily="34" charset="0"/>
              </a:rPr>
              <a:t>Alcalá</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CIBERehd</a:t>
            </a:r>
            <a:r>
              <a:rPr lang="en-US" sz="800" i="1" kern="1200" dirty="0">
                <a:solidFill>
                  <a:schemeClr val="tx1"/>
                </a:solidFill>
                <a:effectLst/>
                <a:latin typeface="Arial" panose="020B0604020202020204" pitchFamily="34" charset="0"/>
                <a:ea typeface="+mn-ea"/>
                <a:cs typeface="Arial" panose="020B0604020202020204" pitchFamily="34" charset="0"/>
              </a:rPr>
              <a:t>, Madrid, Spain., Madrid,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40</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41</a:t>
            </a:r>
            <a:r>
              <a:rPr lang="en-US" sz="800" i="1" kern="1200" dirty="0">
                <a:solidFill>
                  <a:schemeClr val="tx1"/>
                </a:solidFill>
                <a:effectLst/>
                <a:latin typeface="Arial" panose="020B0604020202020204" pitchFamily="34" charset="0"/>
                <a:ea typeface="+mn-ea"/>
                <a:cs typeface="Arial" panose="020B0604020202020204" pitchFamily="34" charset="0"/>
              </a:rPr>
              <a:t>Barcelona Hepatic Hemodynamic Laboratory, Liver Unit, Hospital Clinic-</a:t>
            </a:r>
            <a:r>
              <a:rPr lang="en-US" sz="800" i="1" kern="1200" dirty="0" err="1">
                <a:solidFill>
                  <a:schemeClr val="tx1"/>
                </a:solidFill>
                <a:effectLst/>
                <a:latin typeface="Arial" panose="020B0604020202020204" pitchFamily="34" charset="0"/>
                <a:ea typeface="+mn-ea"/>
                <a:cs typeface="Arial" panose="020B0604020202020204" pitchFamily="34" charset="0"/>
              </a:rPr>
              <a:t>Institut</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d’Investigacions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Biomèdiques</a:t>
            </a:r>
            <a:r>
              <a:rPr lang="en-US" sz="800" i="1" kern="1200" dirty="0">
                <a:solidFill>
                  <a:schemeClr val="tx1"/>
                </a:solidFill>
                <a:effectLst/>
                <a:latin typeface="Arial" panose="020B0604020202020204" pitchFamily="34" charset="0"/>
                <a:ea typeface="+mn-ea"/>
                <a:cs typeface="Arial" panose="020B0604020202020204" pitchFamily="34" charset="0"/>
              </a:rPr>
              <a:t> August Pi I </a:t>
            </a:r>
            <a:r>
              <a:rPr lang="en-US" sz="800" i="1" kern="1200" dirty="0" err="1">
                <a:solidFill>
                  <a:schemeClr val="tx1"/>
                </a:solidFill>
                <a:effectLst/>
                <a:latin typeface="Arial" panose="020B0604020202020204" pitchFamily="34" charset="0"/>
                <a:ea typeface="+mn-ea"/>
                <a:cs typeface="Arial" panose="020B0604020202020204" pitchFamily="34" charset="0"/>
              </a:rPr>
              <a:t>i</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Sunyer</a:t>
            </a:r>
            <a:r>
              <a:rPr lang="en-US" sz="800" i="1" kern="1200" dirty="0">
                <a:solidFill>
                  <a:schemeClr val="tx1"/>
                </a:solidFill>
                <a:effectLst/>
                <a:latin typeface="Arial" panose="020B0604020202020204" pitchFamily="34" charset="0"/>
                <a:ea typeface="+mn-ea"/>
                <a:cs typeface="Arial" panose="020B0604020202020204" pitchFamily="34" charset="0"/>
              </a:rPr>
              <a:t>, IMDIM. University of Barcelona. Barcelona, Spain, Barcelona, Spain</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The optimal timing of endoscopy in patients with variceal bleeding from the upper gastrointestinal tract is unknown. Current guidelines recommend performance of endoscopy within 12-24 hours from hospital admission, but the evidence is limited. Our aim was to describe the association between timing of endoscopy and 42-day mortality in variceal bleeding.</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Analyses were performed on prospective collected data on patients admitted with variceal bleeding at 34 centres in Europe and Canada during in the period October 2011 to May 2015. Patients transferred with bleeding from other hospitals and patients bleeding from post-banding ulcers, or non-specified sources, were excluded. Logistic regression analyses were used to investigate the association between timing of endoscopy and 42-day mortality following adjustment for confounding factors including age, sex, comorbidities, liver function, previous decompensation, laboratory values, haemodynamic parameters, and treatment with vasopressors. We evaluated the association in: 1. All patients with variceal bleeding; 2. Patients with Child-Pugh A or B-cirrhosis; and 3. Patients with systolic blood pressure (SBP) &lt; 90mmHg.</a:t>
            </a: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A total of 2,138 patients were considered for inclusion. Following exclusion of transferred patients (n=607) and patients with other sources of bleeding (n=163), 1,373 patients were included with mean age 59 years, and mean Child-Pugh score 8.2. 69%, 18%, 8% and 5% underwent endoscopy in the periods &lt;6 , 6-12, 12-24, and &gt; 24 hours, respectively. Mortality at 42 days was 26.2%. Following adjustment for confounding factors, performance of endoscopy within 24 hours from time of hospital admission was associated with lower mortality in patients with Child-Pugh A or B cirrhosis (Odds ratio (OR) 95% confidence interval (CI): 0.38 [0.16-0.86]; p=0.020) and patients with SBP &lt; 90 mmHg (OR [95% CI]: 0.053; [0.006-0.51]; p=0.011). Performance of endoscopy within 6 or 12 hours was not associated with further reduction in mortality compared with endoscopy within 24 hours. We did not find a significant association between timing of endoscopy and mortality in the overall group of patients (OR [95% CI]: 0.51 [0.24-1.09]; p=0.082).</a:t>
            </a:r>
          </a:p>
          <a:p>
            <a:pPr marL="0" indent="0">
              <a:buNone/>
            </a:pPr>
            <a:r>
              <a:rPr lang="en-GB" sz="800" kern="1200" dirty="0">
                <a:solidFill>
                  <a:schemeClr val="tx1"/>
                </a:solidFill>
                <a:effectLst/>
                <a:latin typeface="Arial" panose="020B0604020202020204" pitchFamily="34" charset="0"/>
                <a:ea typeface="+mn-ea"/>
                <a:cs typeface="Arial" panose="020B0604020202020204" pitchFamily="34" charset="0"/>
              </a:rPr>
              <a:t> </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Our data suggest that in patients presenting with variceal bleeding,  performance of endoscopy within 24 hours is associated with reduced 42-day mortality in patients with Child-Pugh A or B cirrhosis and in those with SBP &lt; 90mmHg.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dirty="0"/>
              <a:t>Abbreviations: AVB, acute variceal bleeding; ET, </a:t>
            </a:r>
            <a:r>
              <a:rPr lang="en-US" sz="800" i="1" dirty="0"/>
              <a:t>endoscopic therapy; </a:t>
            </a:r>
            <a:r>
              <a:rPr lang="en-GB" sz="800" i="1" dirty="0"/>
              <a:t>TIPS, </a:t>
            </a:r>
            <a:r>
              <a:rPr lang="en-GB" sz="800" i="1" dirty="0" err="1"/>
              <a:t>transjugular</a:t>
            </a:r>
            <a:r>
              <a:rPr lang="en-GB" sz="800" i="1" dirty="0"/>
              <a:t> intrahepatic portosystemic shunt</a:t>
            </a:r>
            <a:endParaRPr lang="en-US" sz="8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i="0" u="sng" dirty="0"/>
              <a:t>Full abstract</a:t>
            </a:r>
            <a:endParaRPr lang="en-GB" sz="800" b="0" u="sng" dirty="0"/>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Early TIPS with covered stent versus standard treatment for acute variceal bleeding among patients with advanced cirrhosis: A </a:t>
            </a:r>
            <a:r>
              <a:rPr lang="en-US" sz="800" b="1" kern="1200" dirty="0" err="1">
                <a:solidFill>
                  <a:schemeClr val="tx1"/>
                </a:solidFill>
                <a:effectLst/>
                <a:latin typeface="Arial" panose="020B0604020202020204" pitchFamily="34" charset="0"/>
                <a:ea typeface="+mn-ea"/>
                <a:cs typeface="Arial" panose="020B0604020202020204" pitchFamily="34" charset="0"/>
              </a:rPr>
              <a:t>randomised</a:t>
            </a:r>
            <a:r>
              <a:rPr lang="en-US" sz="800" b="1" kern="1200" dirty="0">
                <a:solidFill>
                  <a:schemeClr val="tx1"/>
                </a:solidFill>
                <a:effectLst/>
                <a:latin typeface="Arial" panose="020B0604020202020204" pitchFamily="34" charset="0"/>
                <a:ea typeface="+mn-ea"/>
                <a:cs typeface="Arial" panose="020B0604020202020204" pitchFamily="34" charset="0"/>
              </a:rPr>
              <a:t> controlled trial</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Yong Lv</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Zhiping</a:t>
            </a:r>
            <a:r>
              <a:rPr lang="en-US" sz="800" kern="1200" dirty="0">
                <a:solidFill>
                  <a:schemeClr val="tx1"/>
                </a:solidFill>
                <a:effectLst/>
                <a:latin typeface="Arial" panose="020B0604020202020204" pitchFamily="34" charset="0"/>
                <a:ea typeface="+mn-ea"/>
                <a:cs typeface="Arial" panose="020B0604020202020204" pitchFamily="34" charset="0"/>
              </a:rPr>
              <a:t> Yang</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Chuangye</a:t>
            </a:r>
            <a:r>
              <a:rPr lang="en-US" sz="800" kern="1200" dirty="0">
                <a:solidFill>
                  <a:schemeClr val="tx1"/>
                </a:solidFill>
                <a:effectLst/>
                <a:latin typeface="Arial" panose="020B0604020202020204" pitchFamily="34" charset="0"/>
                <a:ea typeface="+mn-ea"/>
                <a:cs typeface="Arial" panose="020B0604020202020204" pitchFamily="34" charset="0"/>
              </a:rPr>
              <a:t> He</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Kai Li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Zhengyu</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Jing Niu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Wengang</a:t>
            </a:r>
            <a:r>
              <a:rPr lang="en-US" sz="800" kern="1200" dirty="0">
                <a:solidFill>
                  <a:schemeClr val="tx1"/>
                </a:solidFill>
                <a:effectLst/>
                <a:latin typeface="Arial" panose="020B0604020202020204" pitchFamily="34" charset="0"/>
                <a:ea typeface="+mn-ea"/>
                <a:cs typeface="Arial" panose="020B0604020202020204" pitchFamily="34" charset="0"/>
              </a:rPr>
              <a:t> Guo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Wei Bai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Hongbo</a:t>
            </a:r>
            <a:r>
              <a:rPr lang="en-US" sz="800" kern="1200" dirty="0">
                <a:solidFill>
                  <a:schemeClr val="tx1"/>
                </a:solidFill>
                <a:effectLst/>
                <a:latin typeface="Arial" panose="020B0604020202020204" pitchFamily="34" charset="0"/>
                <a:ea typeface="+mn-ea"/>
                <a:cs typeface="Arial" panose="020B0604020202020204" pitchFamily="34" charset="0"/>
              </a:rPr>
              <a:t> Zhang</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Huahong</a:t>
            </a:r>
            <a:r>
              <a:rPr lang="en-US" sz="800" kern="1200" dirty="0">
                <a:solidFill>
                  <a:schemeClr val="tx1"/>
                </a:solidFill>
                <a:effectLst/>
                <a:latin typeface="Arial" panose="020B0604020202020204" pitchFamily="34" charset="0"/>
                <a:ea typeface="+mn-ea"/>
                <a:cs typeface="Arial" panose="020B0604020202020204" pitchFamily="34" charset="0"/>
              </a:rPr>
              <a:t> Xie</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Liping</a:t>
            </a:r>
            <a:r>
              <a:rPr lang="en-US" sz="800" kern="1200" dirty="0">
                <a:solidFill>
                  <a:schemeClr val="tx1"/>
                </a:solidFill>
                <a:effectLst/>
                <a:latin typeface="Arial" panose="020B0604020202020204" pitchFamily="34" charset="0"/>
                <a:ea typeface="+mn-ea"/>
                <a:cs typeface="Arial" panose="020B0604020202020204" pitchFamily="34" charset="0"/>
              </a:rPr>
              <a:t> Yao</a:t>
            </a:r>
            <a:r>
              <a:rPr lang="en-US" sz="800" kern="1200" baseline="30000" dirty="0">
                <a:solidFill>
                  <a:schemeClr val="tx1"/>
                </a:solidFill>
                <a:effectLst/>
                <a:latin typeface="Arial" panose="020B0604020202020204" pitchFamily="34" charset="0"/>
                <a:ea typeface="+mn-ea"/>
                <a:cs typeface="Arial" panose="020B0604020202020204" pitchFamily="34" charset="0"/>
              </a:rPr>
              <a:t>3</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Jianhong</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4</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Hui Chen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Qiuhe</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Tainlei</a:t>
            </a:r>
            <a:r>
              <a:rPr lang="en-US" sz="800" kern="1200" dirty="0">
                <a:solidFill>
                  <a:schemeClr val="tx1"/>
                </a:solidFill>
                <a:effectLst/>
                <a:latin typeface="Arial" panose="020B0604020202020204" pitchFamily="34" charset="0"/>
                <a:ea typeface="+mn-ea"/>
                <a:cs typeface="Arial" panose="020B0604020202020204" pitchFamily="34" charset="0"/>
              </a:rPr>
              <a:t> Yu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Xulong</a:t>
            </a:r>
            <a:r>
              <a:rPr lang="en-US" sz="800" kern="1200" dirty="0">
                <a:solidFill>
                  <a:schemeClr val="tx1"/>
                </a:solidFill>
                <a:effectLst/>
                <a:latin typeface="Arial" panose="020B0604020202020204" pitchFamily="34" charset="0"/>
                <a:ea typeface="+mn-ea"/>
                <a:cs typeface="Arial" panose="020B0604020202020204" pitchFamily="34" charset="0"/>
              </a:rPr>
              <a:t> Yuan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Enxin</a:t>
            </a:r>
            <a:r>
              <a:rPr lang="en-US" sz="800" kern="1200" dirty="0">
                <a:solidFill>
                  <a:schemeClr val="tx1"/>
                </a:solidFill>
                <a:effectLst/>
                <a:latin typeface="Arial" panose="020B0604020202020204" pitchFamily="34" charset="0"/>
                <a:ea typeface="+mn-ea"/>
                <a:cs typeface="Arial" panose="020B0604020202020204" pitchFamily="34" charset="0"/>
              </a:rPr>
              <a:t> Wang</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Dongdong</a:t>
            </a:r>
            <a:r>
              <a:rPr lang="en-US" sz="800" kern="1200" dirty="0">
                <a:solidFill>
                  <a:schemeClr val="tx1"/>
                </a:solidFill>
                <a:effectLst/>
                <a:latin typeface="Arial" panose="020B0604020202020204" pitchFamily="34" charset="0"/>
                <a:ea typeface="+mn-ea"/>
                <a:cs typeface="Arial" panose="020B0604020202020204" pitchFamily="34" charset="0"/>
              </a:rPr>
              <a:t> Xia</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Bohan</a:t>
            </a:r>
            <a:r>
              <a:rPr lang="en-US" sz="800" kern="1200" dirty="0">
                <a:solidFill>
                  <a:schemeClr val="tx1"/>
                </a:solidFill>
                <a:effectLst/>
                <a:latin typeface="Arial" panose="020B0604020202020204" pitchFamily="34" charset="0"/>
                <a:ea typeface="+mn-ea"/>
                <a:cs typeface="Arial" panose="020B0604020202020204" pitchFamily="34" charset="0"/>
              </a:rPr>
              <a:t> Luo</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Xiaomei</a:t>
            </a:r>
            <a:r>
              <a:rPr lang="en-US" sz="800" kern="1200" dirty="0">
                <a:solidFill>
                  <a:schemeClr val="tx1"/>
                </a:solidFill>
                <a:effectLst/>
                <a:latin typeface="Arial" panose="020B0604020202020204" pitchFamily="34" charset="0"/>
                <a:ea typeface="+mn-ea"/>
                <a:cs typeface="Arial" panose="020B0604020202020204" pitchFamily="34" charset="0"/>
              </a:rPr>
              <a:t> Li</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Na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Ying Zhu</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Hongwei Cai</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Jielai</a:t>
            </a:r>
            <a:r>
              <a:rPr lang="en-US" sz="800" kern="1200" dirty="0">
                <a:solidFill>
                  <a:schemeClr val="tx1"/>
                </a:solidFill>
                <a:effectLst/>
                <a:latin typeface="Arial" panose="020B0604020202020204" pitchFamily="34" charset="0"/>
                <a:ea typeface="+mn-ea"/>
                <a:cs typeface="Arial" panose="020B0604020202020204" pitchFamily="34" charset="0"/>
              </a:rPr>
              <a:t> Xia</a:t>
            </a:r>
            <a:r>
              <a:rPr lang="en-US" sz="800" kern="1200" baseline="30000" dirty="0">
                <a:solidFill>
                  <a:schemeClr val="tx1"/>
                </a:solidFill>
                <a:effectLst/>
                <a:latin typeface="Arial" panose="020B0604020202020204" pitchFamily="34" charset="0"/>
                <a:ea typeface="+mn-ea"/>
                <a:cs typeface="Arial" panose="020B0604020202020204" pitchFamily="34" charset="0"/>
              </a:rPr>
              <a:t>5</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Zhanxin</a:t>
            </a:r>
            <a:r>
              <a:rPr lang="en-US" sz="800" kern="1200" dirty="0">
                <a:solidFill>
                  <a:schemeClr val="tx1"/>
                </a:solidFill>
                <a:effectLst/>
                <a:latin typeface="Arial" panose="020B0604020202020204" pitchFamily="34" charset="0"/>
                <a:ea typeface="+mn-ea"/>
                <a:cs typeface="Arial" panose="020B0604020202020204" pitchFamily="34" charset="0"/>
              </a:rPr>
              <a:t> Yin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Kaichun</a:t>
            </a:r>
            <a:r>
              <a:rPr lang="en-US" sz="800" kern="1200" dirty="0">
                <a:solidFill>
                  <a:schemeClr val="tx1"/>
                </a:solidFill>
                <a:effectLst/>
                <a:latin typeface="Arial" panose="020B0604020202020204" pitchFamily="34" charset="0"/>
                <a:ea typeface="+mn-ea"/>
                <a:cs typeface="Arial" panose="020B0604020202020204" pitchFamily="34" charset="0"/>
              </a:rPr>
              <a:t> Wu</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kern="1200" dirty="0" err="1">
                <a:solidFill>
                  <a:schemeClr val="tx1"/>
                </a:solidFill>
                <a:effectLst/>
                <a:latin typeface="Arial" panose="020B0604020202020204" pitchFamily="34" charset="0"/>
                <a:ea typeface="+mn-ea"/>
                <a:cs typeface="Arial" panose="020B0604020202020204" pitchFamily="34" charset="0"/>
              </a:rPr>
              <a:t>Daiming</a:t>
            </a:r>
            <a:r>
              <a:rPr lang="en-US" sz="800" kern="1200" dirty="0">
                <a:solidFill>
                  <a:schemeClr val="tx1"/>
                </a:solidFill>
                <a:effectLst/>
                <a:latin typeface="Arial" panose="020B0604020202020204" pitchFamily="34" charset="0"/>
                <a:ea typeface="+mn-ea"/>
                <a:cs typeface="Arial" panose="020B0604020202020204" pitchFamily="34" charset="0"/>
              </a:rPr>
              <a:t> Fan</a:t>
            </a:r>
            <a:r>
              <a:rPr lang="en-US" sz="800" kern="1200" baseline="30000" dirty="0">
                <a:solidFill>
                  <a:schemeClr val="tx1"/>
                </a:solidFill>
                <a:effectLst/>
                <a:latin typeface="Arial" panose="020B0604020202020204" pitchFamily="34" charset="0"/>
                <a:ea typeface="+mn-ea"/>
                <a:cs typeface="Arial" panose="020B0604020202020204" pitchFamily="34" charset="0"/>
              </a:rPr>
              <a:t>2</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u="sng" kern="1200" dirty="0" err="1">
                <a:solidFill>
                  <a:schemeClr val="tx1"/>
                </a:solidFill>
                <a:effectLst/>
                <a:latin typeface="Arial" panose="020B0604020202020204" pitchFamily="34" charset="0"/>
                <a:ea typeface="+mn-ea"/>
                <a:cs typeface="Arial" panose="020B0604020202020204" pitchFamily="34" charset="0"/>
              </a:rPr>
              <a:t>Guohong</a:t>
            </a:r>
            <a:r>
              <a:rPr lang="en-US" sz="800" u="sng" kern="1200" dirty="0">
                <a:solidFill>
                  <a:schemeClr val="tx1"/>
                </a:solidFill>
                <a:effectLst/>
                <a:latin typeface="Arial" panose="020B0604020202020204" pitchFamily="34" charset="0"/>
                <a:ea typeface="+mn-ea"/>
                <a:cs typeface="Arial" panose="020B0604020202020204" pitchFamily="34" charset="0"/>
              </a:rPr>
              <a:t> Han</a:t>
            </a:r>
            <a:r>
              <a:rPr lang="en-US" sz="800" kern="1200" baseline="30000" dirty="0">
                <a:solidFill>
                  <a:schemeClr val="tx1"/>
                </a:solidFill>
                <a:effectLst/>
                <a:latin typeface="Arial" panose="020B0604020202020204" pitchFamily="34" charset="0"/>
                <a:ea typeface="+mn-ea"/>
                <a:cs typeface="Arial" panose="020B0604020202020204" pitchFamily="34" charset="0"/>
              </a:rPr>
              <a:t>1</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Liver Diseases and Digestive Interventional Radiology,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State Key Laboratory of Cancer Biology,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Digestive Endoscopy,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National Clinical Research Center for Digestive Diseases and </a:t>
            </a:r>
            <a:r>
              <a:rPr lang="en-US" sz="800" i="1" kern="1200" dirty="0" err="1">
                <a:solidFill>
                  <a:schemeClr val="tx1"/>
                </a:solidFill>
                <a:effectLst/>
                <a:latin typeface="Arial" panose="020B0604020202020204" pitchFamily="34" charset="0"/>
                <a:ea typeface="+mn-ea"/>
                <a:cs typeface="Arial" panose="020B0604020202020204" pitchFamily="34" charset="0"/>
              </a:rPr>
              <a:t>Xijing</a:t>
            </a:r>
            <a:r>
              <a:rPr lang="en-US" sz="800" i="1" kern="1200" dirty="0">
                <a:solidFill>
                  <a:schemeClr val="tx1"/>
                </a:solidFill>
                <a:effectLst/>
                <a:latin typeface="Arial" panose="020B0604020202020204" pitchFamily="34" charset="0"/>
                <a:ea typeface="+mn-ea"/>
                <a:cs typeface="Arial" panose="020B0604020202020204" pitchFamily="34" charset="0"/>
              </a:rPr>
              <a:t> Hospital of Digestive Diseases, Fourth Military Medical University, Department of Ultrasound, Xi’an, China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Fourth Military Medical University, Department of Medical Statistics, Xi’an, China</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Early placement of </a:t>
            </a:r>
            <a:r>
              <a:rPr lang="en-US" sz="800" kern="1200" dirty="0" err="1">
                <a:solidFill>
                  <a:schemeClr val="tx1"/>
                </a:solidFill>
                <a:effectLst/>
                <a:latin typeface="Arial" panose="020B0604020202020204" pitchFamily="34" charset="0"/>
                <a:ea typeface="+mn-ea"/>
                <a:cs typeface="Arial" panose="020B0604020202020204" pitchFamily="34" charset="0"/>
              </a:rPr>
              <a:t>transjugular</a:t>
            </a:r>
            <a:r>
              <a:rPr lang="en-US" sz="800" kern="1200" dirty="0">
                <a:solidFill>
                  <a:schemeClr val="tx1"/>
                </a:solidFill>
                <a:effectLst/>
                <a:latin typeface="Arial" panose="020B0604020202020204" pitchFamily="34" charset="0"/>
                <a:ea typeface="+mn-ea"/>
                <a:cs typeface="Arial" panose="020B0604020202020204" pitchFamily="34" charset="0"/>
              </a:rPr>
              <a:t> intrahepatic portosystemic shunt (TIPS) has been shown to improve survival in high-risk patients (Child-Pugh B + active bleeding at endoscopy or Child-Pugh C10-13) with cirrhosis and acute variceal bleeding (AVB). However, whether the same results can be validated and achieved in a broader population remains to be assessed.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Consecutive patients with advanced cirrhosis (Child-Pugh B or C) and  AVB who had been treated with vasoactive drugs plus endoscopic therapy (ET) were randomly assigned in a 2:1 ratio to receive early TIPS treatment (performed within 72hours after initial endoscopy, early TIPS group) or continuation of vasoactive drug therapy  to day 5, followed by propranolol plus long-term endoscopic band ligation for the prevention of rebleeding and a TIPS placement as rescue therapy  when needed (ET+ Drug group), respectively. Primary endpoint was transplantation-free survival. Secondary endpoints included failure to control bleeding or rebleeding, new or worsening ascites, overt hepatic encephalopathy (OHE), other complications of portal hypertension and adverse events. </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From May 2011 to September 2017, a total of </a:t>
            </a:r>
            <a:r>
              <a:rPr lang="en-GB" sz="800" kern="1200" dirty="0">
                <a:solidFill>
                  <a:schemeClr val="tx1"/>
                </a:solidFill>
                <a:effectLst/>
                <a:latin typeface="Arial" panose="020B0604020202020204" pitchFamily="34" charset="0"/>
                <a:ea typeface="+mn-ea"/>
                <a:cs typeface="Arial" panose="020B0604020202020204" pitchFamily="34" charset="0"/>
              </a:rPr>
              <a:t>129 patients were randomly assigned to the early TIPS group (n = 84) or the ET+ Drug group (n = 45). The transplantation-free survival rate was higher in the early TIPS group compared with the ET +Drug group (6 weeks: 99% vs 84%; 1 year: 86% vs 73%; 2 years: 79% vs 64%; p = 0.039, </a:t>
            </a:r>
            <a:r>
              <a:rPr lang="en-GB" sz="800" b="1" kern="1200" dirty="0">
                <a:solidFill>
                  <a:schemeClr val="tx1"/>
                </a:solidFill>
                <a:effectLst/>
                <a:latin typeface="Arial" panose="020B0604020202020204" pitchFamily="34" charset="0"/>
                <a:ea typeface="+mn-ea"/>
                <a:cs typeface="Arial" panose="020B0604020202020204" pitchFamily="34" charset="0"/>
              </a:rPr>
              <a:t>Figure A</a:t>
            </a:r>
            <a:r>
              <a:rPr lang="en-GB" sz="800" kern="1200" dirty="0">
                <a:solidFill>
                  <a:schemeClr val="tx1"/>
                </a:solidFill>
                <a:effectLst/>
                <a:latin typeface="Arial" panose="020B0604020202020204" pitchFamily="34" charset="0"/>
                <a:ea typeface="+mn-ea"/>
                <a:cs typeface="Arial" panose="020B0604020202020204" pitchFamily="34" charset="0"/>
              </a:rPr>
              <a:t>). Similar results were observed in a post-hoc competing risk sensitivity analysis (</a:t>
            </a:r>
            <a:r>
              <a:rPr lang="en-GB" sz="800" b="1" kern="1200" dirty="0">
                <a:solidFill>
                  <a:schemeClr val="tx1"/>
                </a:solidFill>
                <a:effectLst/>
                <a:latin typeface="Arial" panose="020B0604020202020204" pitchFamily="34" charset="0"/>
                <a:ea typeface="+mn-ea"/>
                <a:cs typeface="Arial" panose="020B0604020202020204" pitchFamily="34" charset="0"/>
              </a:rPr>
              <a:t>Figure B</a:t>
            </a:r>
            <a:r>
              <a:rPr lang="en-GB" sz="800" kern="1200" dirty="0">
                <a:solidFill>
                  <a:schemeClr val="tx1"/>
                </a:solidFill>
                <a:effectLst/>
                <a:latin typeface="Arial" panose="020B0604020202020204" pitchFamily="34" charset="0"/>
                <a:ea typeface="+mn-ea"/>
                <a:cs typeface="Arial" panose="020B0604020202020204" pitchFamily="34" charset="0"/>
              </a:rPr>
              <a:t>). After adjusting the severity of liver disease in the Cox regression analysis, early TIPS was associated a 56% relative risk reduction in the mortality or transplantation at 2 years (adjusted HR, 0.44; 95% CI: 0.22 to 0.88). Moreover, the beneficial effect tending to favour the early TIPS was homogeneous across the most of subgroups (</a:t>
            </a:r>
            <a:r>
              <a:rPr lang="en-GB" sz="800" b="1" kern="1200" dirty="0">
                <a:solidFill>
                  <a:schemeClr val="tx1"/>
                </a:solidFill>
                <a:effectLst/>
                <a:latin typeface="Arial" panose="020B0604020202020204" pitchFamily="34" charset="0"/>
                <a:ea typeface="+mn-ea"/>
                <a:cs typeface="Arial" panose="020B0604020202020204" pitchFamily="34" charset="0"/>
              </a:rPr>
              <a:t>Figure C</a:t>
            </a:r>
            <a:r>
              <a:rPr lang="en-GB" sz="800" kern="1200" dirty="0">
                <a:solidFill>
                  <a:schemeClr val="tx1"/>
                </a:solidFill>
                <a:effectLst/>
                <a:latin typeface="Arial" panose="020B0604020202020204" pitchFamily="34" charset="0"/>
                <a:ea typeface="+mn-ea"/>
                <a:cs typeface="Arial" panose="020B0604020202020204" pitchFamily="34" charset="0"/>
              </a:rPr>
              <a:t>). Finally, early TIPS placement was associated with decreased risks of failure to control bleeding or rebleeding as well as new or worsening ascites, without increasing the frequency and severity of overt hepatic encephalopathy and other adverse events.</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Among patients with advanced cirrhosis and AVB, early TIPS is superior to drugs plus endoscopic treatment in improving transplantation-free survival rates, reducing failure to control bleeding and new or worsening ascites without increasing the risk of overt hepatic encephalopathy. Our results </a:t>
            </a:r>
            <a:r>
              <a:rPr lang="en-US" sz="800" kern="1200" dirty="0" err="1">
                <a:solidFill>
                  <a:schemeClr val="tx1"/>
                </a:solidFill>
                <a:effectLst/>
                <a:latin typeface="Arial" panose="020B0604020202020204" pitchFamily="34" charset="0"/>
                <a:ea typeface="+mn-ea"/>
                <a:cs typeface="Arial" panose="020B0604020202020204" pitchFamily="34" charset="0"/>
              </a:rPr>
              <a:t>favour</a:t>
            </a:r>
            <a:r>
              <a:rPr lang="en-US" sz="800" kern="1200" dirty="0">
                <a:solidFill>
                  <a:schemeClr val="tx1"/>
                </a:solidFill>
                <a:effectLst/>
                <a:latin typeface="Arial" panose="020B0604020202020204" pitchFamily="34" charset="0"/>
                <a:ea typeface="+mn-ea"/>
                <a:cs typeface="Arial" panose="020B0604020202020204" pitchFamily="34" charset="0"/>
              </a:rPr>
              <a:t> the early use of TIPS in patients with advanced cirrhosis and AVB. (Trial registration: ClinicalTrials.gov: NCT01370161)</a:t>
            </a: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7253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6CBD-2472-4C3A-B4A2-39B0CEEE6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9407B0A-8EEA-4C2D-96E8-CAC3EA961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33284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7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E1079D38-636B-4E58-A328-5261F6DD0BE6}"/>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1524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521411"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39A064B-2DE5-44D3-98D3-05CC095BFB7A}"/>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881CD67-FC02-46F8-BACC-54361074CA5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1060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03972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7211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13/4/2019</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0FDFA-B7A0-4B8A-8467-0D1C9C7C2111}"/>
              </a:ext>
            </a:extLst>
          </p:cNvPr>
          <p:cNvGrpSpPr/>
          <p:nvPr userDrawn="1"/>
        </p:nvGrpSpPr>
        <p:grpSpPr>
          <a:xfrm>
            <a:off x="1" y="138043"/>
            <a:ext cx="12047988" cy="1042269"/>
            <a:chOff x="1" y="138043"/>
            <a:chExt cx="12047988" cy="1042269"/>
          </a:xfrm>
        </p:grpSpPr>
        <p:pic>
          <p:nvPicPr>
            <p:cNvPr id="6" name="Picture 5">
              <a:extLst>
                <a:ext uri="{FF2B5EF4-FFF2-40B4-BE49-F238E27FC236}">
                  <a16:creationId xmlns:a16="http://schemas.microsoft.com/office/drawing/2014/main" id="{20ADF31D-999B-4408-BDB5-B51DB08FCFB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33762" y="138043"/>
              <a:ext cx="9014227" cy="1042269"/>
            </a:xfrm>
            <a:prstGeom prst="rect">
              <a:avLst/>
            </a:prstGeom>
          </p:spPr>
        </p:pic>
        <p:pic>
          <p:nvPicPr>
            <p:cNvPr id="10" name="Picture 9">
              <a:extLst>
                <a:ext uri="{FF2B5EF4-FFF2-40B4-BE49-F238E27FC236}">
                  <a16:creationId xmlns:a16="http://schemas.microsoft.com/office/drawing/2014/main" id="{1E92BAD6-105F-448A-9246-16451E42246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9231"/>
            <a:stretch/>
          </p:blipFill>
          <p:spPr>
            <a:xfrm>
              <a:off x="1" y="138043"/>
              <a:ext cx="5477854" cy="1042269"/>
            </a:xfrm>
            <a:prstGeom prst="rect">
              <a:avLst/>
            </a:prstGeom>
          </p:spPr>
        </p:pic>
      </p:grpSp>
      <p:sp>
        <p:nvSpPr>
          <p:cNvPr id="2" name="Title Placeholder 1"/>
          <p:cNvSpPr>
            <a:spLocks noGrp="1"/>
          </p:cNvSpPr>
          <p:nvPr>
            <p:ph type="title"/>
          </p:nvPr>
        </p:nvSpPr>
        <p:spPr>
          <a:xfrm>
            <a:off x="425752" y="140970"/>
            <a:ext cx="1053850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6EED027-67AD-401B-82D9-D96D546ECA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p:spPr>
      </p:pic>
    </p:spTree>
    <p:extLst>
      <p:ext uri="{BB962C8B-B14F-4D97-AF65-F5344CB8AC3E}">
        <p14:creationId xmlns:p14="http://schemas.microsoft.com/office/powerpoint/2010/main" val="41394870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7A17E4-05FB-4141-811D-78C8E04E557C}"/>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GB" dirty="0"/>
              <a:t>Cirrhosis and complications</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Best of ILC 2019</a:t>
            </a:r>
          </a:p>
        </p:txBody>
      </p:sp>
    </p:spTree>
    <p:extLst>
      <p:ext uri="{BB962C8B-B14F-4D97-AF65-F5344CB8AC3E}">
        <p14:creationId xmlns:p14="http://schemas.microsoft.com/office/powerpoint/2010/main" val="458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Early TIPS with covered stent vs. standard treatment for acute variceal bleeding in patients with advanced cirrhosis: A randomized controlled trial</a:t>
            </a:r>
            <a:endParaRPr lang="en-GB" sz="2400" dirty="0"/>
          </a:p>
        </p:txBody>
      </p:sp>
      <p:sp>
        <p:nvSpPr>
          <p:cNvPr id="5" name="Text Placeholder 4"/>
          <p:cNvSpPr>
            <a:spLocks noGrp="1"/>
          </p:cNvSpPr>
          <p:nvPr>
            <p:ph type="body" sz="quarter" idx="10"/>
          </p:nvPr>
        </p:nvSpPr>
        <p:spPr/>
        <p:txBody>
          <a:bodyPr/>
          <a:lstStyle/>
          <a:p>
            <a:r>
              <a:rPr lang="en-US" dirty="0"/>
              <a:t>*Adjusted for the severity of liver disease in the Cox regression analysis.</a:t>
            </a:r>
            <a:endParaRPr lang="en-GB" dirty="0"/>
          </a:p>
          <a:p>
            <a:r>
              <a:rPr lang="en-GB" dirty="0" err="1"/>
              <a:t>Lv</a:t>
            </a:r>
            <a:r>
              <a:rPr lang="en-GB" dirty="0"/>
              <a:t> Y, et al. ILC 2019; PS-024</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3848" y="1340769"/>
            <a:ext cx="5347037" cy="34217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Early TIPS associated with 56% RRR in mortality or transplantation at 2 years*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Beneficial in most subgroups (</a:t>
            </a:r>
            <a:r>
              <a:rPr kumimoji="0" lang="en-US" sz="1800" b="0" i="1" u="none" strike="noStrike" kern="1200" cap="none" spc="0" normalizeH="0" baseline="0" noProof="0" dirty="0">
                <a:ln>
                  <a:noFill/>
                </a:ln>
                <a:solidFill>
                  <a:prstClr val="black"/>
                </a:solidFill>
                <a:effectLst/>
                <a:uLnTx/>
                <a:uFillTx/>
                <a:latin typeface="Arial"/>
                <a:ea typeface="+mn-ea"/>
                <a:cs typeface="+mn-cs"/>
              </a:rPr>
              <a:t>Figure</a:t>
            </a:r>
            <a:r>
              <a:rPr kumimoji="0" lang="en-US" sz="1800" b="0" i="0" u="none" strike="noStrike" kern="1200" cap="none" spc="0" normalizeH="0" baseline="0" noProof="0" dirty="0">
                <a:ln>
                  <a:noFill/>
                </a:ln>
                <a:solidFill>
                  <a:prstClr val="black"/>
                </a:solidFill>
                <a:effectLst/>
                <a:uLnTx/>
                <a:uFillTx/>
                <a:latin typeface="Arial"/>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Early TIPS was associated with: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Decreased risk of failure to control bleeding/rebleeding</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New/worsening ascites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No increase in frequency/severity of overt hepatic encephalopathy and other AEs</a:t>
            </a:r>
            <a:endParaRPr kumimoji="0" lang="en-GB" sz="2000" b="0" i="0" u="none" strike="noStrike" kern="1200" cap="none" spc="0" normalizeH="0" baseline="0" noProof="0" dirty="0">
              <a:ln>
                <a:noFill/>
              </a:ln>
              <a:solidFill>
                <a:prstClr val="black"/>
              </a:solidFill>
              <a:effectLst/>
              <a:highlight>
                <a:srgbClr val="FEFCFC"/>
              </a:highlight>
              <a:uLnTx/>
              <a:uFillTx/>
              <a:latin typeface="Arial"/>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3848" y="4834467"/>
            <a:ext cx="11467167"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Early TIPS is superior to </a:t>
            </a:r>
            <a:r>
              <a:rPr kumimoji="0" lang="en-US" sz="2000" b="0" i="0" u="none" strike="noStrike" kern="1200" cap="none" spc="0" normalizeH="0" baseline="0" noProof="0" dirty="0" err="1">
                <a:ln>
                  <a:noFill/>
                </a:ln>
                <a:solidFill>
                  <a:prstClr val="black"/>
                </a:solidFill>
                <a:effectLst/>
                <a:uLnTx/>
                <a:uFillTx/>
                <a:latin typeface="Arial"/>
                <a:ea typeface="+mn-ea"/>
                <a:cs typeface="+mn-cs"/>
              </a:rPr>
              <a:t>ET+Drug</a:t>
            </a:r>
            <a:r>
              <a:rPr kumimoji="0" lang="en-US" sz="2000" b="0" i="0" u="none" strike="noStrike" kern="1200" cap="none" spc="0" normalizeH="0" baseline="0" noProof="0" dirty="0">
                <a:ln>
                  <a:noFill/>
                </a:ln>
                <a:solidFill>
                  <a:prstClr val="black"/>
                </a:solidFill>
                <a:effectLst/>
                <a:uLnTx/>
                <a:uFillTx/>
                <a:latin typeface="Arial"/>
                <a:ea typeface="+mn-ea"/>
                <a:cs typeface="+mn-cs"/>
              </a:rPr>
              <a:t> in improving transplant-free survival, reducing failure to control bleeding and new/worsening ascites without increasing the risk of overt hepatic encephalopathy. Our results </a:t>
            </a:r>
            <a:r>
              <a:rPr kumimoji="0" lang="en-US" sz="2000" b="0" i="0" u="none" strike="noStrike" kern="1200" cap="none" spc="0" normalizeH="0" baseline="0" noProof="0" dirty="0" err="1">
                <a:ln>
                  <a:noFill/>
                </a:ln>
                <a:solidFill>
                  <a:prstClr val="black"/>
                </a:solidFill>
                <a:effectLst/>
                <a:uLnTx/>
                <a:uFillTx/>
                <a:latin typeface="Arial"/>
                <a:ea typeface="+mn-ea"/>
                <a:cs typeface="+mn-cs"/>
              </a:rPr>
              <a:t>favour</a:t>
            </a:r>
            <a:r>
              <a:rPr kumimoji="0" lang="en-US" sz="2000" b="0" i="0" u="none" strike="noStrike" kern="1200" cap="none" spc="0" normalizeH="0" baseline="0" noProof="0" dirty="0">
                <a:ln>
                  <a:noFill/>
                </a:ln>
                <a:solidFill>
                  <a:prstClr val="black"/>
                </a:solidFill>
                <a:effectLst/>
                <a:uLnTx/>
                <a:uFillTx/>
                <a:latin typeface="Arial"/>
                <a:ea typeface="+mn-ea"/>
                <a:cs typeface="+mn-cs"/>
              </a:rPr>
              <a:t> the early use of TIPS in patients with advanced cirrhosis </a:t>
            </a:r>
            <a:br>
              <a:rPr kumimoji="0" lang="en-US" sz="2000" b="0" i="0" u="none" strike="noStrike" kern="1200" cap="none" spc="0" normalizeH="0" baseline="0" noProof="0" dirty="0">
                <a:ln>
                  <a:noFill/>
                </a:ln>
                <a:solidFill>
                  <a:prstClr val="black"/>
                </a:solidFill>
                <a:effectLst/>
                <a:uLnTx/>
                <a:uFillTx/>
                <a:latin typeface="Arial"/>
                <a:ea typeface="+mn-ea"/>
                <a:cs typeface="+mn-cs"/>
              </a:rPr>
            </a:br>
            <a:r>
              <a:rPr kumimoji="0" lang="en-US" sz="2000" b="0" i="0" u="none" strike="noStrike" kern="1200" cap="none" spc="0" normalizeH="0" baseline="0" noProof="0" dirty="0">
                <a:ln>
                  <a:noFill/>
                </a:ln>
                <a:solidFill>
                  <a:prstClr val="black"/>
                </a:solidFill>
                <a:effectLst/>
                <a:uLnTx/>
                <a:uFillTx/>
                <a:latin typeface="Arial"/>
                <a:ea typeface="+mn-ea"/>
                <a:cs typeface="+mn-cs"/>
              </a:rPr>
              <a:t>and AVB</a:t>
            </a:r>
            <a:endParaRPr kumimoji="0" lang="en-GB" sz="2000" b="0" i="0" u="none" strike="noStrike" kern="1200" cap="none" spc="0" normalizeH="0" baseline="0" noProof="0" dirty="0">
              <a:ln>
                <a:noFill/>
              </a:ln>
              <a:solidFill>
                <a:prstClr val="black"/>
              </a:solidFill>
              <a:effectLst/>
              <a:highlight>
                <a:srgbClr val="FEFCFC"/>
              </a:highlight>
              <a:uLnTx/>
              <a:uFillTx/>
              <a:latin typeface="Arial"/>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8" y="4796535"/>
            <a:ext cx="111633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图片 1">
            <a:extLst>
              <a:ext uri="{FF2B5EF4-FFF2-40B4-BE49-F238E27FC236}">
                <a16:creationId xmlns:a16="http://schemas.microsoft.com/office/drawing/2014/main" id="{C0A21682-F5D5-4533-8D1C-827997905F4C}"/>
              </a:ext>
            </a:extLst>
          </p:cNvPr>
          <p:cNvPicPr/>
          <p:nvPr/>
        </p:nvPicPr>
        <p:blipFill rotWithShape="1">
          <a:blip r:embed="rId3" cstate="print">
            <a:extLst>
              <a:ext uri="{28A0092B-C50C-407E-A947-70E740481C1C}">
                <a14:useLocalDpi xmlns:a14="http://schemas.microsoft.com/office/drawing/2010/main" val="0"/>
              </a:ext>
            </a:extLst>
          </a:blip>
          <a:srcRect t="41762"/>
          <a:stretch/>
        </p:blipFill>
        <p:spPr>
          <a:xfrm>
            <a:off x="5770885" y="1360038"/>
            <a:ext cx="6120130" cy="3417835"/>
          </a:xfrm>
          <a:prstGeom prst="rect">
            <a:avLst/>
          </a:prstGeom>
        </p:spPr>
      </p:pic>
      <p:sp>
        <p:nvSpPr>
          <p:cNvPr id="3" name="Rectangle 2">
            <a:extLst>
              <a:ext uri="{FF2B5EF4-FFF2-40B4-BE49-F238E27FC236}">
                <a16:creationId xmlns:a16="http://schemas.microsoft.com/office/drawing/2014/main" id="{B9E0AB22-723F-48C4-A865-7BA051428883}"/>
              </a:ext>
            </a:extLst>
          </p:cNvPr>
          <p:cNvSpPr/>
          <p:nvPr/>
        </p:nvSpPr>
        <p:spPr>
          <a:xfrm>
            <a:off x="5581018" y="1310883"/>
            <a:ext cx="638175" cy="26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0635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299186"/>
            <a:ext cx="11480495" cy="144655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 safety of non-selective β-blockers (NSBB) in advanced liver cirrhosis and ascites has been questioned; there may be a limited therapeutic window, although specific limits are poorly defined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study evaluated therapeutic window limits of NSBB in patients with liver cirrhosis + ascites</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2" y="2857337"/>
            <a:ext cx="5497066"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Impact of NSBB on 28-day mortality (m28d) analyzed in 624 consecutive patients with decompensated liver cirrhosis + ascites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Therapeutic window limits investigated: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Spontaneous bacterial peritonitis (SBP)</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Acute-on-chronic liver failure (ACLF)</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Mean arterial blood pressure (MAP)</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≤82 mmHg and &lt;65 mmHg</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 multivariate Cox regression* was used to adjust for confounders</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en-US" sz="2400" dirty="0"/>
              <a:t>Systemic arterial blood pressure determines the therapeutic window of </a:t>
            </a:r>
            <a:br>
              <a:rPr lang="en-US" sz="2400" dirty="0"/>
            </a:br>
            <a:r>
              <a:rPr lang="en-US" sz="2400" dirty="0"/>
              <a:t>non-selective betablockers in patients with decompensated liver cirrhosis</a:t>
            </a:r>
            <a:endParaRPr lang="en-GB" sz="2400" dirty="0"/>
          </a:p>
        </p:txBody>
      </p:sp>
      <p:sp>
        <p:nvSpPr>
          <p:cNvPr id="5" name="Text Placeholder 4"/>
          <p:cNvSpPr>
            <a:spLocks noGrp="1"/>
          </p:cNvSpPr>
          <p:nvPr>
            <p:ph type="body" sz="quarter" idx="10"/>
          </p:nvPr>
        </p:nvSpPr>
        <p:spPr/>
        <p:txBody>
          <a:bodyPr/>
          <a:lstStyle/>
          <a:p>
            <a:r>
              <a:rPr lang="en-GB" dirty="0"/>
              <a:t>*</a:t>
            </a:r>
            <a:r>
              <a:rPr lang="en-US" dirty="0"/>
              <a:t>Including MELD, platelet count, presence of </a:t>
            </a:r>
            <a:r>
              <a:rPr lang="en-US" dirty="0" err="1"/>
              <a:t>oesophageal</a:t>
            </a:r>
            <a:r>
              <a:rPr lang="en-US" dirty="0"/>
              <a:t> varices and leucocyte count. </a:t>
            </a:r>
            <a:endParaRPr lang="en-GB" dirty="0"/>
          </a:p>
          <a:p>
            <a:r>
              <a:rPr lang="en-GB" dirty="0" err="1"/>
              <a:t>Tergast</a:t>
            </a:r>
            <a:r>
              <a:rPr lang="en-GB" dirty="0"/>
              <a:t> TL, et al. ILC 2019; PS-081</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5828076" y="2801536"/>
            <a:ext cx="0" cy="367839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04838" y="2801536"/>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5922818" y="2857430"/>
            <a:ext cx="5843431" cy="416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NSBB was independently associated with lower m28d overall and in ACLF patients</a:t>
            </a:r>
          </a:p>
        </p:txBody>
      </p:sp>
      <p:graphicFrame>
        <p:nvGraphicFramePr>
          <p:cNvPr id="15" name="Table 14">
            <a:extLst>
              <a:ext uri="{FF2B5EF4-FFF2-40B4-BE49-F238E27FC236}">
                <a16:creationId xmlns:a16="http://schemas.microsoft.com/office/drawing/2014/main" id="{A4B752E1-47D0-454F-93D5-CD13D77B80CD}"/>
              </a:ext>
            </a:extLst>
          </p:cNvPr>
          <p:cNvGraphicFramePr>
            <a:graphicFrameLocks noGrp="1"/>
          </p:cNvGraphicFramePr>
          <p:nvPr>
            <p:extLst/>
          </p:nvPr>
        </p:nvGraphicFramePr>
        <p:xfrm>
          <a:off x="6096000" y="3807981"/>
          <a:ext cx="5670248" cy="219964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465118">
                  <a:extLst>
                    <a:ext uri="{9D8B030D-6E8A-4147-A177-3AD203B41FA5}">
                      <a16:colId xmlns:a16="http://schemas.microsoft.com/office/drawing/2014/main" val="20001"/>
                    </a:ext>
                  </a:extLst>
                </a:gridCol>
                <a:gridCol w="1642905">
                  <a:extLst>
                    <a:ext uri="{9D8B030D-6E8A-4147-A177-3AD203B41FA5}">
                      <a16:colId xmlns:a16="http://schemas.microsoft.com/office/drawing/2014/main" val="1676942975"/>
                    </a:ext>
                  </a:extLst>
                </a:gridCol>
                <a:gridCol w="1228725">
                  <a:extLst>
                    <a:ext uri="{9D8B030D-6E8A-4147-A177-3AD203B41FA5}">
                      <a16:colId xmlns:a16="http://schemas.microsoft.com/office/drawing/2014/main" val="3303325389"/>
                    </a:ext>
                  </a:extLst>
                </a:gridCol>
              </a:tblGrid>
              <a:tr h="370840">
                <a:tc>
                  <a:txBody>
                    <a:bodyPr/>
                    <a:lstStyle/>
                    <a:p>
                      <a:r>
                        <a:rPr lang="en-US" sz="1600" dirty="0">
                          <a:latin typeface="Arial" panose="020B0604020202020204" pitchFamily="34" charset="0"/>
                          <a:cs typeface="Arial" panose="020B0604020202020204" pitchFamily="34" charset="0"/>
                        </a:rPr>
                        <a:t>Cohort</a:t>
                      </a:r>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GB" sz="1600" dirty="0">
                          <a:latin typeface="Arial" panose="020B0604020202020204" pitchFamily="34" charset="0"/>
                          <a:cs typeface="Arial" panose="020B0604020202020204" pitchFamily="34" charset="0"/>
                        </a:rPr>
                        <a:t>Subgroup</a:t>
                      </a:r>
                    </a:p>
                  </a:txBody>
                  <a:tcPr/>
                </a:tc>
                <a:tc>
                  <a:txBody>
                    <a:bodyPr/>
                    <a:lstStyle/>
                    <a:p>
                      <a:pPr algn="ctr"/>
                      <a:r>
                        <a:rPr lang="en-US" sz="1600" dirty="0">
                          <a:latin typeface="Arial" panose="020B0604020202020204" pitchFamily="34" charset="0"/>
                          <a:cs typeface="Arial" panose="020B0604020202020204" pitchFamily="34" charset="0"/>
                        </a:rPr>
                        <a:t>m28d</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aHR</a:t>
                      </a: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p</a:t>
                      </a:r>
                    </a:p>
                  </a:txBody>
                  <a:tcPr/>
                </a:tc>
                <a:extLst>
                  <a:ext uri="{0D108BD9-81ED-4DB2-BD59-A6C34878D82A}">
                    <a16:rowId xmlns:a16="http://schemas.microsoft.com/office/drawing/2014/main" val="10000"/>
                  </a:ext>
                </a:extLst>
              </a:tr>
              <a:tr h="120068">
                <a:tc>
                  <a:txBody>
                    <a:bodyPr/>
                    <a:lstStyle/>
                    <a:p>
                      <a:r>
                        <a:rPr lang="en-GB" sz="1600" dirty="0">
                          <a:latin typeface="Arial" panose="020B0604020202020204" pitchFamily="34" charset="0"/>
                          <a:cs typeface="Arial" panose="020B0604020202020204" pitchFamily="34" charset="0"/>
                        </a:rPr>
                        <a:t>Overall</a:t>
                      </a:r>
                    </a:p>
                  </a:txBody>
                  <a:tcPr/>
                </a:tc>
                <a:tc>
                  <a:txBody>
                    <a:bodyPr/>
                    <a:lstStyle/>
                    <a:p>
                      <a:pPr algn="ctr"/>
                      <a:r>
                        <a:rPr lang="en-US" sz="1600" dirty="0">
                          <a:latin typeface="Arial" panose="020B0604020202020204" pitchFamily="34" charset="0"/>
                          <a:cs typeface="Arial" panose="020B0604020202020204" pitchFamily="34" charset="0"/>
                        </a:rPr>
                        <a:t>All</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0.621</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0.035</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0">
                <a:tc>
                  <a:txBody>
                    <a:bodyPr/>
                    <a:lstStyle/>
                    <a:p>
                      <a:r>
                        <a:rPr lang="en-US" sz="1600" dirty="0">
                          <a:latin typeface="Arial" panose="020B0604020202020204" pitchFamily="34" charset="0"/>
                          <a:cs typeface="Arial" panose="020B0604020202020204" pitchFamily="34" charset="0"/>
                        </a:rPr>
                        <a:t>SBP</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All</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0.594</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0.073</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0">
                <a:tc>
                  <a:txBody>
                    <a:bodyPr/>
                    <a:lstStyle/>
                    <a:p>
                      <a:r>
                        <a:rPr lang="en-US" sz="1600" dirty="0">
                          <a:latin typeface="Arial" panose="020B0604020202020204" pitchFamily="34" charset="0"/>
                          <a:cs typeface="Arial" panose="020B0604020202020204" pitchFamily="34" charset="0"/>
                        </a:rPr>
                        <a:t>ACLF</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All</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0.578</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0.031</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8486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MAP </a:t>
                      </a:r>
                      <a:br>
                        <a:rPr lang="en-US" sz="1600" dirty="0"/>
                      </a:br>
                      <a:r>
                        <a:rPr lang="en-US" sz="1600" dirty="0"/>
                        <a:t>≥65 mmHg </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Overall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SBP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ACLF</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0.582</a:t>
                      </a:r>
                      <a:endParaRPr lang="en-GB"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0.435</a:t>
                      </a:r>
                      <a:endParaRPr lang="en-GB"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0.480</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0.029</a:t>
                      </a:r>
                      <a:endParaRPr lang="en-GB"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0.028</a:t>
                      </a:r>
                      <a:endParaRPr lang="en-GB"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0.034</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415606"/>
                  </a:ext>
                </a:extLst>
              </a:tr>
            </a:tbl>
          </a:graphicData>
        </a:graphic>
      </p:graphicFrame>
    </p:spTree>
    <p:extLst>
      <p:ext uri="{BB962C8B-B14F-4D97-AF65-F5344CB8AC3E}">
        <p14:creationId xmlns:p14="http://schemas.microsoft.com/office/powerpoint/2010/main" val="17707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Systemic arterial blood pressure determines the therapeutic window of </a:t>
            </a:r>
            <a:br>
              <a:rPr lang="en-US" sz="2400" dirty="0"/>
            </a:br>
            <a:r>
              <a:rPr lang="en-US" sz="2400" dirty="0"/>
              <a:t>non-selective betablockers in patients with decompensated liver cirrhosis</a:t>
            </a:r>
            <a:endParaRPr lang="en-GB" sz="2400" dirty="0"/>
          </a:p>
        </p:txBody>
      </p:sp>
      <p:sp>
        <p:nvSpPr>
          <p:cNvPr id="5" name="Text Placeholder 4"/>
          <p:cNvSpPr>
            <a:spLocks noGrp="1"/>
          </p:cNvSpPr>
          <p:nvPr>
            <p:ph type="body" sz="quarter" idx="10"/>
          </p:nvPr>
        </p:nvSpPr>
        <p:spPr/>
        <p:txBody>
          <a:bodyPr/>
          <a:lstStyle/>
          <a:p>
            <a:r>
              <a:rPr lang="en-US" dirty="0"/>
              <a:t>*Indicated by increased serum creatinine.</a:t>
            </a:r>
            <a:endParaRPr lang="en-GB" dirty="0"/>
          </a:p>
          <a:p>
            <a:r>
              <a:rPr lang="en-GB" dirty="0" err="1"/>
              <a:t>Tergast</a:t>
            </a:r>
            <a:r>
              <a:rPr lang="en-GB" dirty="0"/>
              <a:t> TL A, et al. ILC 2019; PS-081</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3848" y="1340768"/>
            <a:ext cx="11163316" cy="5139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Mortality was numerically lower with NSBB in SBP patients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Survival benefits were markedly reduced with MAP ≤82 mmHg and lost with MAP &lt;65 mmHg (p=0.536), with no increased mortality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Similar results in ACLF and SBP patients with MAP &lt;65 mmHg</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 SBP patients with MAP &lt;65 mmHg, NSBB was associated with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Renal impairment* (p=0.027)</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Numerically higher risk of grade 3 acute kidney injury (HR: 2.266, p=0.078)</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 patients with MAP ≥65 mmHg, NSBB was independently associated with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Lower m28d regardless of SBP or ACLF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Table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3848" y="5039298"/>
            <a:ext cx="11467167"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Neither ascites, ACLF nor SBP </a:t>
            </a:r>
            <a:r>
              <a:rPr kumimoji="0" lang="en-US" sz="2000" b="0" i="1" u="none" strike="noStrike" kern="1200" cap="none" spc="0" normalizeH="0" baseline="0" noProof="0" dirty="0">
                <a:ln>
                  <a:noFill/>
                </a:ln>
                <a:solidFill>
                  <a:prstClr val="black"/>
                </a:solidFill>
                <a:effectLst/>
                <a:uLnTx/>
                <a:uFillTx/>
                <a:latin typeface="Arial" panose="020B0604020202020204"/>
                <a:ea typeface="+mn-ea"/>
                <a:cs typeface="+mn-cs"/>
              </a:rPr>
              <a:t>per se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seem to limit the safe usage of NSBB in patients with cirrhosis. In contrast, a low MAP might be a more valid indicator to determine the therapeutic window of NSBB treatment.</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8" y="4877456"/>
            <a:ext cx="111633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90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142716" y="1048808"/>
            <a:ext cx="11766248" cy="1588127"/>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the ANSWER </a:t>
            </a:r>
            <a:r>
              <a:rPr lang="en-US" sz="1800" dirty="0">
                <a:solidFill>
                  <a:prstClr val="black"/>
                </a:solidFill>
                <a:latin typeface="Arial" panose="020B0604020202020204"/>
              </a:rPr>
              <a:t>study</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long-term human albumin (HA) treatment in patients with cirrhosis and uncomplicated ascites significantly improved 18-month survival and reduced the incidence of disease-related complications</a:t>
            </a:r>
          </a:p>
          <a:p>
            <a:pPr marL="342900" marR="0" lvl="0" indent="-342900" algn="just"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This </a:t>
            </a:r>
            <a:r>
              <a:rPr kumimoji="0" lang="en-US" sz="1800" b="0" u="none" strike="noStrike" kern="1200" cap="none" spc="0" normalizeH="0" baseline="0" noProof="0" dirty="0">
                <a:ln>
                  <a:noFill/>
                </a:ln>
                <a:solidFill>
                  <a:prstClr val="black"/>
                </a:solidFill>
                <a:effectLst/>
                <a:uLnTx/>
                <a:uFillTx/>
                <a:latin typeface="Arial" panose="020B0604020202020204"/>
                <a:ea typeface="+mn-ea"/>
                <a:cs typeface="+mn-cs"/>
              </a:rPr>
              <a:t>post-hoc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analysis investigated whether baseline (BL) and on-treatment (OT) serum albumin concentration (SA) predict clinical outcomes and can be used to guide long-term HA administration</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95234" y="2762046"/>
            <a:ext cx="6051255" cy="3317607"/>
          </a:xfrm>
          <a:prstGeom prst="rect">
            <a:avLst/>
          </a:prstGeom>
        </p:spPr>
        <p:txBody>
          <a:bodyPr anchor="t"/>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
                <a:srgbClr val="866D75"/>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16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ANSWER </a:t>
            </a:r>
            <a:r>
              <a:rPr lang="en-US" sz="1800" dirty="0">
                <a:solidFill>
                  <a:prstClr val="black"/>
                </a:solidFill>
                <a:latin typeface="Arial" panose="020B0604020202020204"/>
              </a:rPr>
              <a:t>study</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ITT population (n=431, randomized to SMT or SMT+HA) was analyzed</a:t>
            </a:r>
          </a:p>
          <a:p>
            <a:pPr marL="742950" marR="0" lvl="1" indent="-285750" algn="just"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3rd-grade polynomial regression was used to smooth KM survival probability estimates according to BL-SA and OT-SA  in both groups of patients</a:t>
            </a:r>
          </a:p>
          <a:p>
            <a:pPr marL="742950" marR="0" lvl="1" indent="-285750" algn="just"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Survival analysis (KM estimation and Cox regression) was also performed on SMT+HA patients according to 1-month OT-SA</a:t>
            </a:r>
            <a:endParaRPr kumimoji="0" lang="en-US" sz="1600" b="0" i="0" u="none" strike="dbl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just"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Factors influencing the achievement of 1-month OT-SA pre-defined thresholds were determined by logistic regression</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2" name="Title 1"/>
          <p:cNvSpPr>
            <a:spLocks noGrp="1"/>
          </p:cNvSpPr>
          <p:nvPr>
            <p:ph type="title"/>
          </p:nvPr>
        </p:nvSpPr>
        <p:spPr/>
        <p:txBody>
          <a:bodyPr>
            <a:noAutofit/>
          </a:bodyPr>
          <a:lstStyle/>
          <a:p>
            <a:r>
              <a:rPr lang="en-US" sz="2400" dirty="0"/>
              <a:t>Serum albumin as a guide to long-term albumin treatment in patients with cirrhosis and uncomplicated ascites: Lessons from the ANSWER study</a:t>
            </a:r>
            <a:endParaRPr lang="en-GB" sz="2400" dirty="0"/>
          </a:p>
        </p:txBody>
      </p:sp>
      <p:sp>
        <p:nvSpPr>
          <p:cNvPr id="5" name="Text Placeholder 4"/>
          <p:cNvSpPr>
            <a:spLocks noGrp="1"/>
          </p:cNvSpPr>
          <p:nvPr>
            <p:ph type="body" sz="quarter" idx="10"/>
          </p:nvPr>
        </p:nvSpPr>
        <p:spPr>
          <a:xfrm>
            <a:off x="17453" y="6338109"/>
            <a:ext cx="3422433" cy="488777"/>
          </a:xfrm>
        </p:spPr>
        <p:txBody>
          <a:bodyPr/>
          <a:lstStyle/>
          <a:p>
            <a:pPr>
              <a:spcAft>
                <a:spcPts val="300"/>
              </a:spcAft>
            </a:pPr>
            <a:r>
              <a:rPr lang="en-GB" dirty="0"/>
              <a:t>1. </a:t>
            </a:r>
            <a:r>
              <a:rPr lang="en-GB" dirty="0" err="1"/>
              <a:t>Caraceni</a:t>
            </a:r>
            <a:r>
              <a:rPr lang="en-GB" dirty="0"/>
              <a:t> P, et al. Lancet 2018;391:2417–29.</a:t>
            </a:r>
            <a:br>
              <a:rPr lang="en-GB" dirty="0"/>
            </a:br>
            <a:r>
              <a:rPr lang="en-GB" dirty="0" err="1"/>
              <a:t>Caraceni</a:t>
            </a:r>
            <a:r>
              <a:rPr lang="en-GB" dirty="0"/>
              <a:t> P, et al. ILC 2019; PS-083</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241723" y="2765181"/>
            <a:ext cx="0" cy="35729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142716" y="2762046"/>
            <a:ext cx="11623834"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6241723" y="2765180"/>
            <a:ext cx="5660303" cy="3713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
                <a:srgbClr val="004B87"/>
              </a:buClr>
              <a:buSzTx/>
              <a:buFont typeface="Arial" panose="020B0604020202020204" pitchFamily="34" charset="0"/>
              <a:buNone/>
              <a:tabLst/>
              <a:defRPr/>
            </a:pPr>
            <a:r>
              <a:rPr kumimoji="0" lang="en-US" sz="16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16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BL-SA ranged from 2.1 to 4.1 g/dL in both arms</a:t>
            </a:r>
          </a:p>
          <a:p>
            <a:pPr marL="342900" marR="0" lvl="0" indent="-342900"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According to the BL-SA, 18-month survival was:</a:t>
            </a:r>
          </a:p>
          <a:p>
            <a:pPr marL="804863" marR="0" lvl="1" indent="-271463" algn="just"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40–</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98% in the SMT arm</a:t>
            </a:r>
          </a:p>
          <a:p>
            <a:pPr marL="804863" marR="0" lvl="1" indent="-271463" algn="just"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72</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98% in the SMT+HA arm</a:t>
            </a:r>
          </a:p>
          <a:p>
            <a:pPr marL="342900" marR="0" lvl="0" indent="-342900"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the SMT+HA arm, an 18-month survival advantage was seen for BL-SA up to 4 g/dL, which was significant up to 3.2 g/dL</a:t>
            </a:r>
          </a:p>
          <a:p>
            <a:pPr marL="342900" marR="0" lvl="0" indent="-342900"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 significant reduction in the incidence of complications of cirrhosis was also</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seen for BL-SA up to 4.0 g/dL</a:t>
            </a:r>
          </a:p>
        </p:txBody>
      </p:sp>
    </p:spTree>
    <p:extLst>
      <p:ext uri="{BB962C8B-B14F-4D97-AF65-F5344CB8AC3E}">
        <p14:creationId xmlns:p14="http://schemas.microsoft.com/office/powerpoint/2010/main" val="337866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Serum albumin as a guide to long-term albumin treatment in patients with cirrhosis and uncomplicated ascites: Lessons from the ANSWER study</a:t>
            </a:r>
            <a:endParaRPr lang="en-GB" sz="2400" dirty="0"/>
          </a:p>
        </p:txBody>
      </p:sp>
      <p:sp>
        <p:nvSpPr>
          <p:cNvPr id="5" name="Text Placeholder 4"/>
          <p:cNvSpPr>
            <a:spLocks noGrp="1"/>
          </p:cNvSpPr>
          <p:nvPr>
            <p:ph type="body" sz="quarter" idx="10"/>
          </p:nvPr>
        </p:nvSpPr>
        <p:spPr/>
        <p:txBody>
          <a:bodyPr/>
          <a:lstStyle/>
          <a:p>
            <a:r>
              <a:rPr lang="en-GB" dirty="0" err="1"/>
              <a:t>Caraceni</a:t>
            </a:r>
            <a:r>
              <a:rPr lang="en-GB" dirty="0"/>
              <a:t> P, et al. ILC 2019; PS-083</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3848" y="1090391"/>
            <a:ext cx="11163316" cy="2480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 (Cont.)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the SMT+HA group, 1-month OT-SA of 3.7 and 4.2 g/dL were associated with 77% and 90% 18-month survival, respectively</a:t>
            </a:r>
          </a:p>
          <a:p>
            <a:pPr marL="342900" marR="0" lvl="0" indent="-342900" algn="l" defTabSz="914400" rtl="0" eaLnBrk="1" fontAlgn="auto" latinLnBrk="0" hangingPunct="1">
              <a:lnSpc>
                <a:spcPct val="100000"/>
              </a:lnSpc>
              <a:spcBef>
                <a:spcPts val="0"/>
              </a:spcBef>
              <a:spcAft>
                <a:spcPts val="60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18-month survival probabilities in the SMT+HA arm grouped according to the above 1-month OT-SA thresholds are shown in the Table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BL-SA (OR: 6.93; 95% CI: 3.10</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15.50; p&lt;0.001) and BL MELD (OR: 0.87; 95% CI: 0.78</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0.96; p=0.004) were independent predictors of reaching the 1-month OT-SA threshold of 3.7 g/dl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5377543" y="3586714"/>
            <a:ext cx="6738257" cy="3162429"/>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
                <a:srgbClr val="866D75"/>
              </a:buClr>
              <a:buSz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Long-term HA treatment in patients with cirrhosis and uncomplicated ascites is associated to significantly better</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clinical outcomes, even in presence of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low</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sym typeface="Symbol" panose="05050102010706020507" pitchFamily="18" charset="2"/>
              </a:rPr>
              <a:t></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normal</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BL-SA </a:t>
            </a:r>
          </a:p>
          <a:p>
            <a:pPr marL="0" marR="0" lvl="0" indent="0" algn="l" defTabSz="914400" rtl="0" eaLnBrk="1" fontAlgn="auto" latinLnBrk="0" hangingPunct="1">
              <a:lnSpc>
                <a:spcPct val="100000"/>
              </a:lnSpc>
              <a:spcBef>
                <a:spcPts val="0"/>
              </a:spcBef>
              <a:spcAft>
                <a:spcPts val="600"/>
              </a:spcAft>
              <a:buClr>
                <a:srgbClr val="866D75"/>
              </a:buClr>
              <a:buSz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1-month OT-SA of about 4 g/dL is associated with a very</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high 18-month survival</a:t>
            </a:r>
          </a:p>
          <a:p>
            <a:pPr marL="0" marR="0" lvl="0" indent="0" algn="l" defTabSz="914400" rtl="0" eaLnBrk="1" fontAlgn="auto" latinLnBrk="0" hangingPunct="1">
              <a:lnSpc>
                <a:spcPct val="100000"/>
              </a:lnSpc>
              <a:spcBef>
                <a:spcPts val="0"/>
              </a:spcBef>
              <a:spcAft>
                <a:spcPts val="600"/>
              </a:spcAft>
              <a:buClr>
                <a:srgbClr val="866D75"/>
              </a:buClr>
              <a:buSz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BL-SA and BL MELD predict the achievement of 1-month</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OT-SA target levels </a:t>
            </a:r>
          </a:p>
          <a:p>
            <a:pPr marL="0" marR="0" lvl="0" indent="0" algn="l" defTabSz="914400" rtl="0" eaLnBrk="1" fontAlgn="auto" latinLnBrk="0" hangingPunct="1">
              <a:lnSpc>
                <a:spcPct val="100000"/>
              </a:lnSpc>
              <a:spcBef>
                <a:spcPts val="0"/>
              </a:spcBef>
              <a:spcAft>
                <a:spcPts val="600"/>
              </a:spcAft>
              <a:buClr>
                <a:srgbClr val="866D75"/>
              </a:buClr>
              <a:buSz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These data can be used to guide dosage and</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timing of long-term HA treatment</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1">
            <a:extLst>
              <a:ext uri="{FF2B5EF4-FFF2-40B4-BE49-F238E27FC236}">
                <a16:creationId xmlns:a16="http://schemas.microsoft.com/office/drawing/2014/main" id="{59FFB547-51F5-4F15-8F08-DFE167AD0B59}"/>
              </a:ext>
            </a:extLst>
          </p:cNvPr>
          <p:cNvSpPr txBox="1">
            <a:spLocks/>
          </p:cNvSpPr>
          <p:nvPr/>
        </p:nvSpPr>
        <p:spPr>
          <a:xfrm>
            <a:off x="118002" y="3597601"/>
            <a:ext cx="4894595" cy="36933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TABLE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6007D6C8-7E69-49C1-ABD9-C0B4603A313D}"/>
              </a:ext>
            </a:extLst>
          </p:cNvPr>
          <p:cNvCxnSpPr>
            <a:cxnSpLocks/>
          </p:cNvCxnSpPr>
          <p:nvPr/>
        </p:nvCxnSpPr>
        <p:spPr>
          <a:xfrm>
            <a:off x="5252328" y="3501926"/>
            <a:ext cx="0" cy="31229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221938" y="3501926"/>
            <a:ext cx="115446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87D2B0FC-5E8B-4153-8491-A3AFE460CC25}"/>
              </a:ext>
            </a:extLst>
          </p:cNvPr>
          <p:cNvGraphicFramePr>
            <a:graphicFrameLocks noGrp="1"/>
          </p:cNvGraphicFramePr>
          <p:nvPr>
            <p:extLst/>
          </p:nvPr>
        </p:nvGraphicFramePr>
        <p:xfrm>
          <a:off x="221938" y="4298449"/>
          <a:ext cx="4790659" cy="2164080"/>
        </p:xfrm>
        <a:graphic>
          <a:graphicData uri="http://schemas.openxmlformats.org/drawingml/2006/table">
            <a:tbl>
              <a:tblPr firstRow="1" bandRow="1">
                <a:tableStyleId>{5C22544A-7EE6-4342-B048-85BDC9FD1C3A}</a:tableStyleId>
              </a:tblPr>
              <a:tblGrid>
                <a:gridCol w="1345603">
                  <a:extLst>
                    <a:ext uri="{9D8B030D-6E8A-4147-A177-3AD203B41FA5}">
                      <a16:colId xmlns:a16="http://schemas.microsoft.com/office/drawing/2014/main" val="20000"/>
                    </a:ext>
                  </a:extLst>
                </a:gridCol>
                <a:gridCol w="1148352">
                  <a:extLst>
                    <a:ext uri="{9D8B030D-6E8A-4147-A177-3AD203B41FA5}">
                      <a16:colId xmlns:a16="http://schemas.microsoft.com/office/drawing/2014/main" val="20001"/>
                    </a:ext>
                  </a:extLst>
                </a:gridCol>
                <a:gridCol w="1148352">
                  <a:extLst>
                    <a:ext uri="{9D8B030D-6E8A-4147-A177-3AD203B41FA5}">
                      <a16:colId xmlns:a16="http://schemas.microsoft.com/office/drawing/2014/main" val="1676942975"/>
                    </a:ext>
                  </a:extLst>
                </a:gridCol>
                <a:gridCol w="1148352">
                  <a:extLst>
                    <a:ext uri="{9D8B030D-6E8A-4147-A177-3AD203B41FA5}">
                      <a16:colId xmlns:a16="http://schemas.microsoft.com/office/drawing/2014/main" val="3303325389"/>
                    </a:ext>
                  </a:extLst>
                </a:gridCol>
              </a:tblGrid>
              <a:tr h="408590">
                <a:tc>
                  <a:txBody>
                    <a:bodyPr/>
                    <a:lstStyle/>
                    <a:p>
                      <a:pPr algn="ctr"/>
                      <a:r>
                        <a:rPr lang="en-US" sz="1600" dirty="0">
                          <a:latin typeface="Arial" panose="020B0604020202020204" pitchFamily="34" charset="0"/>
                          <a:cs typeface="Arial" panose="020B0604020202020204" pitchFamily="34" charset="0"/>
                        </a:rPr>
                        <a:t>1-month </a:t>
                      </a:r>
                      <a:r>
                        <a:rPr lang="en-US" sz="1600" dirty="0">
                          <a:solidFill>
                            <a:schemeClr val="bg1"/>
                          </a:solidFill>
                          <a:latin typeface="Arial" panose="020B0604020202020204" pitchFamily="34" charset="0"/>
                          <a:cs typeface="Arial" panose="020B0604020202020204" pitchFamily="34" charset="0"/>
                        </a:rPr>
                        <a:t>OT-S</a:t>
                      </a:r>
                      <a:r>
                        <a:rPr lang="en-US" sz="1600" dirty="0">
                          <a:latin typeface="Arial" panose="020B0604020202020204" pitchFamily="34" charset="0"/>
                          <a:cs typeface="Arial" panose="020B0604020202020204" pitchFamily="34" charset="0"/>
                        </a:rPr>
                        <a:t>A</a:t>
                      </a:r>
                    </a:p>
                    <a:p>
                      <a:pPr algn="ctr"/>
                      <a:r>
                        <a:rPr lang="en-US" sz="1600" dirty="0">
                          <a:latin typeface="Arial" panose="020B0604020202020204" pitchFamily="34" charset="0"/>
                          <a:cs typeface="Arial" panose="020B0604020202020204" pitchFamily="34" charset="0"/>
                        </a:rPr>
                        <a:t>(g/</a:t>
                      </a:r>
                      <a:r>
                        <a:rPr lang="en-US" sz="1600" dirty="0" err="1">
                          <a:latin typeface="Arial" panose="020B0604020202020204" pitchFamily="34" charset="0"/>
                          <a:cs typeface="Arial" panose="020B0604020202020204" pitchFamily="34" charset="0"/>
                        </a:rPr>
                        <a:t>dL</a:t>
                      </a:r>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GB" sz="1600" dirty="0">
                          <a:latin typeface="Arial" panose="020B0604020202020204" pitchFamily="34" charset="0"/>
                          <a:cs typeface="Arial" panose="020B0604020202020204" pitchFamily="34" charset="0"/>
                        </a:rPr>
                        <a:t>Patients</a:t>
                      </a:r>
                    </a:p>
                    <a:p>
                      <a:pPr algn="ctr"/>
                      <a:r>
                        <a:rPr lang="en-GB" sz="1600" dirty="0">
                          <a:latin typeface="Arial" panose="020B0604020202020204" pitchFamily="34" charset="0"/>
                          <a:cs typeface="Arial" panose="020B0604020202020204" pitchFamily="34" charset="0"/>
                        </a:rPr>
                        <a:t>(n)</a:t>
                      </a:r>
                    </a:p>
                  </a:txBody>
                  <a:tcPr/>
                </a:tc>
                <a:tc>
                  <a:txBody>
                    <a:bodyPr/>
                    <a:lstStyle/>
                    <a:p>
                      <a:pPr algn="ctr"/>
                      <a:r>
                        <a:rPr lang="en-GB" sz="1600" dirty="0">
                          <a:latin typeface="Arial" panose="020B0604020202020204" pitchFamily="34" charset="0"/>
                          <a:cs typeface="Arial" panose="020B0604020202020204" pitchFamily="34" charset="0"/>
                        </a:rPr>
                        <a:t>Survival</a:t>
                      </a:r>
                    </a:p>
                    <a:p>
                      <a:pPr algn="ctr"/>
                      <a:r>
                        <a:rPr lang="en-GB" sz="1600" dirty="0">
                          <a:latin typeface="Arial" panose="020B0604020202020204" pitchFamily="34" charset="0"/>
                          <a:cs typeface="Arial" panose="020B0604020202020204" pitchFamily="34" charset="0"/>
                        </a:rPr>
                        <a:t>(%)</a:t>
                      </a:r>
                    </a:p>
                  </a:txBody>
                  <a:tcPr/>
                </a:tc>
                <a:tc>
                  <a:txBody>
                    <a:bodyPr/>
                    <a:lstStyle/>
                    <a:p>
                      <a:pPr algn="ctr"/>
                      <a:r>
                        <a:rPr lang="en-GB" sz="1600" dirty="0">
                          <a:latin typeface="Arial" panose="020B0604020202020204" pitchFamily="34" charset="0"/>
                          <a:cs typeface="Arial" panose="020B0604020202020204" pitchFamily="34" charset="0"/>
                        </a:rPr>
                        <a:t>p-value</a:t>
                      </a:r>
                    </a:p>
                  </a:txBody>
                  <a:tcPr/>
                </a:tc>
                <a:extLst>
                  <a:ext uri="{0D108BD9-81ED-4DB2-BD59-A6C34878D82A}">
                    <a16:rowId xmlns:a16="http://schemas.microsoft.com/office/drawing/2014/main" val="10000"/>
                  </a:ext>
                </a:extLst>
              </a:tr>
              <a:tr h="236723">
                <a:tc>
                  <a:txBody>
                    <a:bodyPr/>
                    <a:lstStyle/>
                    <a:p>
                      <a:r>
                        <a:rPr lang="en-GB" sz="1600" dirty="0">
                          <a:latin typeface="Arial" panose="020B0604020202020204" pitchFamily="34" charset="0"/>
                          <a:cs typeface="Arial" panose="020B0604020202020204" pitchFamily="34" charset="0"/>
                        </a:rPr>
                        <a:t>≥ 3.7</a:t>
                      </a:r>
                    </a:p>
                  </a:txBody>
                  <a:tcPr>
                    <a:solidFill>
                      <a:srgbClr val="D9D4D6"/>
                    </a:solidFill>
                  </a:tcPr>
                </a:tc>
                <a:tc>
                  <a:txBody>
                    <a:bodyPr/>
                    <a:lstStyle/>
                    <a:p>
                      <a:pPr algn="ctr"/>
                      <a:r>
                        <a:rPr lang="en-GB" sz="1600" dirty="0">
                          <a:latin typeface="Arial" panose="020B0604020202020204" pitchFamily="34" charset="0"/>
                          <a:cs typeface="Arial" panose="020B0604020202020204" pitchFamily="34" charset="0"/>
                        </a:rPr>
                        <a:t>111</a:t>
                      </a:r>
                    </a:p>
                  </a:txBody>
                  <a:tcPr>
                    <a:solidFill>
                      <a:srgbClr val="D9D4D6"/>
                    </a:solidFill>
                  </a:tcPr>
                </a:tc>
                <a:tc>
                  <a:txBody>
                    <a:bodyPr/>
                    <a:lstStyle/>
                    <a:p>
                      <a:pPr algn="ctr"/>
                      <a:r>
                        <a:rPr lang="en-GB" sz="1600" dirty="0">
                          <a:latin typeface="Arial" panose="020B0604020202020204" pitchFamily="34" charset="0"/>
                          <a:cs typeface="Arial" panose="020B0604020202020204" pitchFamily="34" charset="0"/>
                        </a:rPr>
                        <a:t>84</a:t>
                      </a:r>
                    </a:p>
                  </a:txBody>
                  <a:tcPr>
                    <a:solidFill>
                      <a:srgbClr val="D9D4D6"/>
                    </a:solidFill>
                  </a:tcPr>
                </a:tc>
                <a:tc rowSpan="2">
                  <a:txBody>
                    <a:bodyPr/>
                    <a:lstStyle/>
                    <a:p>
                      <a:pPr algn="ctr"/>
                      <a:r>
                        <a:rPr lang="en-GB" sz="1600" dirty="0">
                          <a:latin typeface="Arial" panose="020B0604020202020204" pitchFamily="34" charset="0"/>
                          <a:cs typeface="Arial" panose="020B0604020202020204" pitchFamily="34" charset="0"/>
                        </a:rPr>
                        <a:t>0.018</a:t>
                      </a:r>
                    </a:p>
                  </a:txBody>
                  <a:tcPr anchor="ctr">
                    <a:solidFill>
                      <a:srgbClr val="D9D4D6"/>
                    </a:solidFill>
                  </a:tcPr>
                </a:tc>
                <a:extLst>
                  <a:ext uri="{0D108BD9-81ED-4DB2-BD59-A6C34878D82A}">
                    <a16:rowId xmlns:a16="http://schemas.microsoft.com/office/drawing/2014/main" val="10001"/>
                  </a:ext>
                </a:extLst>
              </a:tr>
              <a:tr h="236723">
                <a:tc>
                  <a:txBody>
                    <a:bodyPr/>
                    <a:lstStyle/>
                    <a:p>
                      <a:r>
                        <a:rPr lang="en-US" sz="1600" dirty="0"/>
                        <a:t>&lt; </a:t>
                      </a:r>
                      <a:r>
                        <a:rPr lang="en-US" sz="1600" dirty="0">
                          <a:latin typeface="Arial" panose="020B0604020202020204" pitchFamily="34" charset="0"/>
                          <a:cs typeface="Arial" panose="020B0604020202020204" pitchFamily="34" charset="0"/>
                        </a:rPr>
                        <a:t>3.7</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it-IT" sz="1600" dirty="0">
                          <a:latin typeface="Arial" panose="020B0604020202020204" pitchFamily="34" charset="0"/>
                          <a:cs typeface="Arial" panose="020B0604020202020204" pitchFamily="34" charset="0"/>
                        </a:rPr>
                        <a:t>70</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GB" sz="1600" dirty="0">
                          <a:latin typeface="Arial" panose="020B0604020202020204" pitchFamily="34" charset="0"/>
                          <a:cs typeface="Arial" panose="020B0604020202020204" pitchFamily="34" charset="0"/>
                        </a:rPr>
                        <a:t>66</a:t>
                      </a:r>
                    </a:p>
                  </a:txBody>
                  <a:tcPr>
                    <a:solidFill>
                      <a:srgbClr val="D9D4D6"/>
                    </a:solidFill>
                  </a:tcPr>
                </a:tc>
                <a:tc v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36723">
                <a:tc>
                  <a:txBody>
                    <a:bodyPr/>
                    <a:lstStyle/>
                    <a:p>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4.2</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5</a:t>
                      </a:r>
                      <a:r>
                        <a:rPr lang="en-GB" sz="1600" dirty="0">
                          <a:latin typeface="Arial" panose="020B0604020202020204" pitchFamily="34" charset="0"/>
                          <a:cs typeface="Arial" panose="020B0604020202020204" pitchFamily="34" charset="0"/>
                        </a:rPr>
                        <a:t>3</a:t>
                      </a:r>
                    </a:p>
                  </a:txBody>
                  <a:tcPr>
                    <a:solidFill>
                      <a:srgbClr val="EDEBEC"/>
                    </a:solidFill>
                  </a:tcPr>
                </a:tc>
                <a:tc>
                  <a:txBody>
                    <a:bodyPr/>
                    <a:lstStyle/>
                    <a:p>
                      <a:pPr algn="ctr"/>
                      <a:r>
                        <a:rPr lang="en-GB" sz="1600" dirty="0">
                          <a:latin typeface="Arial" panose="020B0604020202020204" pitchFamily="34" charset="0"/>
                          <a:cs typeface="Arial" panose="020B0604020202020204" pitchFamily="34" charset="0"/>
                        </a:rPr>
                        <a:t>94</a:t>
                      </a:r>
                    </a:p>
                  </a:txBody>
                  <a:tcPr>
                    <a:solidFill>
                      <a:srgbClr val="EDEBEC"/>
                    </a:solidFill>
                  </a:tcPr>
                </a:tc>
                <a:tc rowSpan="2">
                  <a:txBody>
                    <a:bodyPr/>
                    <a:lstStyle/>
                    <a:p>
                      <a:pPr algn="ctr"/>
                      <a:r>
                        <a:rPr lang="en-GB" sz="1600" dirty="0">
                          <a:latin typeface="Arial" panose="020B0604020202020204" pitchFamily="34" charset="0"/>
                          <a:cs typeface="Arial" panose="020B0604020202020204" pitchFamily="34" charset="0"/>
                        </a:rPr>
                        <a:t>0.002</a:t>
                      </a:r>
                    </a:p>
                  </a:txBody>
                  <a:tcPr anchor="ctr">
                    <a:solidFill>
                      <a:srgbClr val="EDEBEC"/>
                    </a:solidFill>
                  </a:tcPr>
                </a:tc>
                <a:extLst>
                  <a:ext uri="{0D108BD9-81ED-4DB2-BD59-A6C34878D82A}">
                    <a16:rowId xmlns:a16="http://schemas.microsoft.com/office/drawing/2014/main" val="10003"/>
                  </a:ext>
                </a:extLst>
              </a:tr>
              <a:tr h="236723">
                <a:tc>
                  <a:txBody>
                    <a:bodyPr/>
                    <a:lstStyle/>
                    <a:p>
                      <a:r>
                        <a:rPr lang="en-US" sz="1600" dirty="0">
                          <a:latin typeface="+mn-lt"/>
                          <a:cs typeface="+mn-cs"/>
                        </a:rPr>
                        <a:t>&lt;</a:t>
                      </a:r>
                      <a:r>
                        <a:rPr lang="en-US" sz="1600" baseline="0" dirty="0">
                          <a:latin typeface="+mn-lt"/>
                          <a:cs typeface="+mn-cs"/>
                        </a:rPr>
                        <a:t> </a:t>
                      </a:r>
                      <a:r>
                        <a:rPr lang="en-GB" sz="1600" dirty="0">
                          <a:latin typeface="Arial" panose="020B0604020202020204" pitchFamily="34" charset="0"/>
                          <a:cs typeface="Arial" panose="020B0604020202020204" pitchFamily="34" charset="0"/>
                        </a:rPr>
                        <a:t>4.2</a:t>
                      </a: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1</a:t>
                      </a:r>
                      <a:r>
                        <a:rPr lang="en-GB" sz="1600" dirty="0">
                          <a:latin typeface="Arial" panose="020B0604020202020204" pitchFamily="34" charset="0"/>
                          <a:cs typeface="Arial" panose="020B0604020202020204" pitchFamily="34" charset="0"/>
                        </a:rPr>
                        <a:t>28</a:t>
                      </a:r>
                    </a:p>
                  </a:txBody>
                  <a:tcPr>
                    <a:solidFill>
                      <a:srgbClr val="EDEBEC"/>
                    </a:solidFill>
                  </a:tcPr>
                </a:tc>
                <a:tc>
                  <a:txBody>
                    <a:bodyPr/>
                    <a:lstStyle/>
                    <a:p>
                      <a:pPr algn="ctr"/>
                      <a:r>
                        <a:rPr lang="en-GB" sz="1600" dirty="0">
                          <a:latin typeface="Arial" panose="020B0604020202020204" pitchFamily="34" charset="0"/>
                          <a:cs typeface="Arial" panose="020B0604020202020204" pitchFamily="34" charset="0"/>
                        </a:rPr>
                        <a:t>70</a:t>
                      </a:r>
                    </a:p>
                  </a:txBody>
                  <a:tcPr>
                    <a:solidFill>
                      <a:srgbClr val="EDEBEC"/>
                    </a:solidFill>
                  </a:tcPr>
                </a:tc>
                <a:tc v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178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235753" y="1214500"/>
            <a:ext cx="5635770" cy="206210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Patients with cirrhosis can experience muscle cramps, associated with poor QoL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randomized, placebo-controlled trial evaluated pregabalin for muscle cramp in liver cirrhosis</a:t>
            </a: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6339637" y="1214500"/>
            <a:ext cx="5474374"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Trial consisted of: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Run-in period: 4 weeks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Treatment phase: 1-week dose titration,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4-week standard dosing, 1-week taper</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Randomized 1:1 within a block size of </a:t>
            </a:r>
            <a:r>
              <a:rPr lang="en-US" dirty="0">
                <a:solidFill>
                  <a:prstClr val="black"/>
                </a:solidFill>
                <a:latin typeface="Arial" panose="020B0604020202020204"/>
              </a:rPr>
              <a:t>4</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Patients: ≤75 years, ≥2 muscle cramps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per week</a:t>
            </a:r>
          </a:p>
        </p:txBody>
      </p:sp>
      <p:sp>
        <p:nvSpPr>
          <p:cNvPr id="2" name="Title 1"/>
          <p:cNvSpPr>
            <a:spLocks noGrp="1"/>
          </p:cNvSpPr>
          <p:nvPr>
            <p:ph type="title"/>
          </p:nvPr>
        </p:nvSpPr>
        <p:spPr/>
        <p:txBody>
          <a:bodyPr>
            <a:noAutofit/>
          </a:bodyPr>
          <a:lstStyle/>
          <a:p>
            <a:r>
              <a:rPr lang="en-US" sz="2400" dirty="0"/>
              <a:t>Pregabalin for muscle cramps in patients with liver cirrhosis:</a:t>
            </a:r>
            <a:br>
              <a:rPr lang="en-US" sz="2400" dirty="0"/>
            </a:br>
            <a:r>
              <a:rPr lang="en-US" sz="2400" dirty="0"/>
              <a:t>A randomized, double-blind, placebo-controlled trial</a:t>
            </a:r>
            <a:endParaRPr lang="en-GB" sz="2400" dirty="0"/>
          </a:p>
        </p:txBody>
      </p:sp>
      <p:sp>
        <p:nvSpPr>
          <p:cNvPr id="5" name="Text Placeholder 4"/>
          <p:cNvSpPr>
            <a:spLocks noGrp="1"/>
          </p:cNvSpPr>
          <p:nvPr>
            <p:ph type="body" sz="quarter" idx="10"/>
          </p:nvPr>
        </p:nvSpPr>
        <p:spPr>
          <a:xfrm>
            <a:off x="6567" y="6479931"/>
            <a:ext cx="10025871" cy="376990"/>
          </a:xfrm>
        </p:spPr>
        <p:txBody>
          <a:bodyPr/>
          <a:lstStyle/>
          <a:p>
            <a:r>
              <a:rPr lang="en-GB" dirty="0"/>
              <a:t>*Trial conducted between July 2011 and December 2017.</a:t>
            </a:r>
          </a:p>
          <a:p>
            <a:r>
              <a:rPr lang="en-GB" dirty="0"/>
              <a:t>Kim W, et al. ILC 2019; PS-084</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292198" y="1214500"/>
            <a:ext cx="0" cy="51523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292198" y="3941116"/>
            <a:ext cx="529496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6375050" y="3968194"/>
            <a:ext cx="5403548" cy="3160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56 patients randomized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Pregabalin (n=29) or placebo (n=27)</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Pregabalin significantly reduced total cramp frequency vs. placebo (p=0.01) (</a:t>
            </a:r>
            <a:r>
              <a:rPr kumimoji="0" lang="en-US" sz="2000" b="0" i="1" u="none" strike="noStrike" kern="1200" cap="none" spc="0" normalizeH="0" baseline="0" noProof="0" dirty="0">
                <a:ln>
                  <a:noFill/>
                </a:ln>
                <a:solidFill>
                  <a:prstClr val="black"/>
                </a:solidFill>
                <a:effectLst/>
                <a:uLnTx/>
                <a:uFillTx/>
                <a:latin typeface="Arial" panose="020B0604020202020204"/>
                <a:ea typeface="+mn-ea"/>
                <a:cs typeface="+mn-cs"/>
              </a:rPr>
              <a:t>Table</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B74B4C57-4C90-4121-83A1-36B6EBEEDD70}"/>
              </a:ext>
            </a:extLst>
          </p:cNvPr>
          <p:cNvCxnSpPr>
            <a:cxnSpLocks/>
          </p:cNvCxnSpPr>
          <p:nvPr/>
        </p:nvCxnSpPr>
        <p:spPr>
          <a:xfrm flipH="1">
            <a:off x="417025" y="3505200"/>
            <a:ext cx="587517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Content Placeholder 8">
            <a:extLst>
              <a:ext uri="{FF2B5EF4-FFF2-40B4-BE49-F238E27FC236}">
                <a16:creationId xmlns:a16="http://schemas.microsoft.com/office/drawing/2014/main" id="{E915CDBC-B0BB-43BB-A7ED-0628DD8BB1B4}"/>
              </a:ext>
            </a:extLst>
          </p:cNvPr>
          <p:cNvSpPr txBox="1">
            <a:spLocks/>
          </p:cNvSpPr>
          <p:nvPr/>
        </p:nvSpPr>
        <p:spPr>
          <a:xfrm>
            <a:off x="290532" y="3538958"/>
            <a:ext cx="5714394" cy="5034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TABLE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4" name="Table 13">
            <a:extLst>
              <a:ext uri="{FF2B5EF4-FFF2-40B4-BE49-F238E27FC236}">
                <a16:creationId xmlns:a16="http://schemas.microsoft.com/office/drawing/2014/main" id="{0025CD00-5D75-46D0-BBA4-E43F7922589F}"/>
              </a:ext>
            </a:extLst>
          </p:cNvPr>
          <p:cNvGraphicFramePr>
            <a:graphicFrameLocks noGrp="1"/>
          </p:cNvGraphicFramePr>
          <p:nvPr>
            <p:extLst/>
          </p:nvPr>
        </p:nvGraphicFramePr>
        <p:xfrm>
          <a:off x="374190" y="4076177"/>
          <a:ext cx="5467533" cy="1981200"/>
        </p:xfrm>
        <a:graphic>
          <a:graphicData uri="http://schemas.openxmlformats.org/drawingml/2006/table">
            <a:tbl>
              <a:tblPr firstRow="1" bandRow="1">
                <a:tableStyleId>{5C22544A-7EE6-4342-B048-85BDC9FD1C3A}</a:tableStyleId>
              </a:tblPr>
              <a:tblGrid>
                <a:gridCol w="1350765">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1270000">
                  <a:extLst>
                    <a:ext uri="{9D8B030D-6E8A-4147-A177-3AD203B41FA5}">
                      <a16:colId xmlns:a16="http://schemas.microsoft.com/office/drawing/2014/main" val="1676942975"/>
                    </a:ext>
                  </a:extLst>
                </a:gridCol>
                <a:gridCol w="1270000">
                  <a:extLst>
                    <a:ext uri="{9D8B030D-6E8A-4147-A177-3AD203B41FA5}">
                      <a16:colId xmlns:a16="http://schemas.microsoft.com/office/drawing/2014/main" val="2886834262"/>
                    </a:ext>
                  </a:extLst>
                </a:gridCol>
                <a:gridCol w="675068">
                  <a:extLst>
                    <a:ext uri="{9D8B030D-6E8A-4147-A177-3AD203B41FA5}">
                      <a16:colId xmlns:a16="http://schemas.microsoft.com/office/drawing/2014/main" val="3303325389"/>
                    </a:ext>
                  </a:extLst>
                </a:gridCol>
              </a:tblGrid>
              <a:tr h="631964">
                <a:tc>
                  <a:txBody>
                    <a:bodyPr/>
                    <a:lstStyle/>
                    <a:p>
                      <a:r>
                        <a:rPr lang="en-US" sz="1600" dirty="0">
                          <a:latin typeface="Arial" panose="020B0604020202020204" pitchFamily="34" charset="0"/>
                          <a:cs typeface="Arial" panose="020B0604020202020204" pitchFamily="34" charset="0"/>
                        </a:rPr>
                        <a:t>Total cramp frequency (per week)</a:t>
                      </a:r>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GB" sz="1600" dirty="0">
                          <a:latin typeface="Arial" panose="020B0604020202020204" pitchFamily="34" charset="0"/>
                          <a:cs typeface="Arial" panose="020B0604020202020204" pitchFamily="34" charset="0"/>
                        </a:rPr>
                        <a:t>Run-in</a:t>
                      </a:r>
                    </a:p>
                  </a:txBody>
                  <a:tcPr/>
                </a:tc>
                <a:tc>
                  <a:txBody>
                    <a:bodyPr/>
                    <a:lstStyle/>
                    <a:p>
                      <a:pPr algn="ctr"/>
                      <a:r>
                        <a:rPr lang="en-GB" sz="1600" dirty="0">
                          <a:latin typeface="Arial" panose="020B0604020202020204" pitchFamily="34" charset="0"/>
                          <a:cs typeface="Arial" panose="020B0604020202020204" pitchFamily="34" charset="0"/>
                        </a:rPr>
                        <a:t>Treatment</a:t>
                      </a:r>
                    </a:p>
                  </a:txBody>
                  <a:tcPr/>
                </a:tc>
                <a:tc>
                  <a:txBody>
                    <a:bodyPr/>
                    <a:lstStyle/>
                    <a:p>
                      <a:pPr algn="ctr"/>
                      <a:r>
                        <a:rPr lang="en-US" sz="1600" dirty="0">
                          <a:latin typeface="Arial" panose="020B0604020202020204" pitchFamily="34" charset="0"/>
                          <a:cs typeface="Arial" panose="020B0604020202020204" pitchFamily="34" charset="0"/>
                        </a:rPr>
                        <a:t>Difference</a:t>
                      </a:r>
                      <a:endParaRPr lang="en-GB" sz="1600" dirty="0">
                        <a:latin typeface="Arial" panose="020B0604020202020204" pitchFamily="34" charset="0"/>
                        <a:cs typeface="Arial" panose="020B0604020202020204" pitchFamily="34" charset="0"/>
                      </a:endParaRPr>
                    </a:p>
                  </a:txBody>
                  <a:tcPr/>
                </a:tc>
                <a:tc>
                  <a:txBody>
                    <a:bodyPr/>
                    <a:lstStyle/>
                    <a:p>
                      <a:pPr algn="ctr"/>
                      <a:r>
                        <a:rPr lang="en-GB" sz="1600" dirty="0">
                          <a:latin typeface="Arial" panose="020B0604020202020204" pitchFamily="34" charset="0"/>
                          <a:cs typeface="Arial" panose="020B0604020202020204" pitchFamily="34" charset="0"/>
                        </a:rPr>
                        <a:t>p</a:t>
                      </a:r>
                    </a:p>
                  </a:txBody>
                  <a:tcPr/>
                </a:tc>
                <a:extLst>
                  <a:ext uri="{0D108BD9-81ED-4DB2-BD59-A6C34878D82A}">
                    <a16:rowId xmlns:a16="http://schemas.microsoft.com/office/drawing/2014/main" val="10000"/>
                  </a:ext>
                </a:extLst>
              </a:tr>
              <a:tr h="442375">
                <a:tc>
                  <a:txBody>
                    <a:bodyPr/>
                    <a:lstStyle/>
                    <a:p>
                      <a:r>
                        <a:rPr lang="en-GB" sz="1600" dirty="0">
                          <a:latin typeface="Arial" panose="020B0604020202020204" pitchFamily="34" charset="0"/>
                          <a:cs typeface="Arial" panose="020B0604020202020204" pitchFamily="34" charset="0"/>
                        </a:rPr>
                        <a:t>Placebo</a:t>
                      </a: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8.98</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(9.48)</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9.30</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(9.42)</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0.32</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(5.12)</a:t>
                      </a:r>
                      <a:endParaRPr lang="en-GB" sz="1600" dirty="0">
                        <a:latin typeface="Arial" panose="020B0604020202020204" pitchFamily="34" charset="0"/>
                        <a:cs typeface="Arial" panose="020B0604020202020204" pitchFamily="34" charset="0"/>
                      </a:endParaRPr>
                    </a:p>
                  </a:txBody>
                  <a:tcPr>
                    <a:solidFill>
                      <a:srgbClr val="D9D4D6"/>
                    </a:solidFill>
                  </a:tcPr>
                </a:tc>
                <a:tc rowSpan="2">
                  <a:txBody>
                    <a:bodyPr/>
                    <a:lstStyle/>
                    <a:p>
                      <a:pPr algn="ctr"/>
                      <a:r>
                        <a:rPr lang="en-GB" sz="1600" dirty="0">
                          <a:latin typeface="Arial" panose="020B0604020202020204" pitchFamily="34" charset="0"/>
                          <a:cs typeface="Arial" panose="020B0604020202020204" pitchFamily="34" charset="0"/>
                        </a:rPr>
                        <a:t>0.01</a:t>
                      </a:r>
                    </a:p>
                  </a:txBody>
                  <a:tcPr anchor="ctr">
                    <a:solidFill>
                      <a:srgbClr val="D9D4D6"/>
                    </a:solidFill>
                  </a:tcPr>
                </a:tc>
                <a:extLst>
                  <a:ext uri="{0D108BD9-81ED-4DB2-BD59-A6C34878D82A}">
                    <a16:rowId xmlns:a16="http://schemas.microsoft.com/office/drawing/2014/main" val="10001"/>
                  </a:ext>
                </a:extLst>
              </a:tr>
              <a:tr h="442375">
                <a:tc>
                  <a:txBody>
                    <a:bodyPr/>
                    <a:lstStyle/>
                    <a:p>
                      <a:r>
                        <a:rPr lang="en-US" sz="1600" dirty="0"/>
                        <a:t>Pregabalin</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9.36</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(9.62)</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8.47</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(10.1)</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-0.89</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(10.4)</a:t>
                      </a:r>
                      <a:endParaRPr lang="en-GB" sz="1600" dirty="0">
                        <a:latin typeface="Arial" panose="020B0604020202020204" pitchFamily="34" charset="0"/>
                        <a:cs typeface="Arial" panose="020B0604020202020204" pitchFamily="34" charset="0"/>
                      </a:endParaRPr>
                    </a:p>
                  </a:txBody>
                  <a:tcPr>
                    <a:solidFill>
                      <a:srgbClr val="EDEBEC"/>
                    </a:solidFill>
                  </a:tcPr>
                </a:tc>
                <a:tc v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999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484" y="1580856"/>
            <a:ext cx="4904071" cy="2942443"/>
          </a:xfrm>
          <a:prstGeom prst="rect">
            <a:avLst/>
          </a:prstGeom>
        </p:spPr>
      </p:pic>
      <p:sp>
        <p:nvSpPr>
          <p:cNvPr id="2" name="Title 1"/>
          <p:cNvSpPr>
            <a:spLocks noGrp="1"/>
          </p:cNvSpPr>
          <p:nvPr>
            <p:ph type="title"/>
          </p:nvPr>
        </p:nvSpPr>
        <p:spPr/>
        <p:txBody>
          <a:bodyPr>
            <a:noAutofit/>
          </a:bodyPr>
          <a:lstStyle/>
          <a:p>
            <a:r>
              <a:rPr lang="en-US" sz="2400" dirty="0"/>
              <a:t>Pregabalin for muscle cramps in patients with liver cirrhosis:</a:t>
            </a:r>
            <a:br>
              <a:rPr lang="en-US" sz="2400" dirty="0"/>
            </a:br>
            <a:r>
              <a:rPr lang="en-US" sz="2400" dirty="0"/>
              <a:t>A randomized, double-blind, placebo-controlled trial</a:t>
            </a:r>
            <a:endParaRPr lang="en-GB" sz="2400" dirty="0"/>
          </a:p>
        </p:txBody>
      </p:sp>
      <p:sp>
        <p:nvSpPr>
          <p:cNvPr id="5" name="Text Placeholder 4"/>
          <p:cNvSpPr>
            <a:spLocks noGrp="1"/>
          </p:cNvSpPr>
          <p:nvPr>
            <p:ph type="body" sz="quarter" idx="10"/>
          </p:nvPr>
        </p:nvSpPr>
        <p:spPr/>
        <p:txBody>
          <a:bodyPr/>
          <a:lstStyle/>
          <a:p>
            <a:r>
              <a:rPr lang="en-US" dirty="0"/>
              <a:t>*&gt;50% reduction in cramp frequency.</a:t>
            </a:r>
            <a:endParaRPr lang="en-GB" dirty="0"/>
          </a:p>
          <a:p>
            <a:r>
              <a:rPr lang="en-GB" dirty="0"/>
              <a:t>Kim W, et al. ILC 2019; PS-084</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231698" y="4341397"/>
            <a:ext cx="5459027" cy="1591637"/>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Pregabalin was well tolerated and led to a significant reduction in total cramp frequency in patients with cirrhosis. Pregabalin could be considered as a safe and effective therapeutic option for muscle cramps in cirrhosis</a:t>
            </a:r>
          </a:p>
        </p:txBody>
      </p:sp>
      <p:sp>
        <p:nvSpPr>
          <p:cNvPr id="9" name="Content Placeholder 1">
            <a:extLst>
              <a:ext uri="{FF2B5EF4-FFF2-40B4-BE49-F238E27FC236}">
                <a16:creationId xmlns:a16="http://schemas.microsoft.com/office/drawing/2014/main" id="{59FFB547-51F5-4F15-8F08-DFE167AD0B59}"/>
              </a:ext>
            </a:extLst>
          </p:cNvPr>
          <p:cNvSpPr txBox="1">
            <a:spLocks/>
          </p:cNvSpPr>
          <p:nvPr/>
        </p:nvSpPr>
        <p:spPr>
          <a:xfrm>
            <a:off x="6341755" y="1209652"/>
            <a:ext cx="4894595"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FIGURE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6007D6C8-7E69-49C1-ABD9-C0B4603A313D}"/>
              </a:ext>
            </a:extLst>
          </p:cNvPr>
          <p:cNvCxnSpPr>
            <a:cxnSpLocks/>
          </p:cNvCxnSpPr>
          <p:nvPr/>
        </p:nvCxnSpPr>
        <p:spPr>
          <a:xfrm>
            <a:off x="6393875" y="1269027"/>
            <a:ext cx="0" cy="521090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309026" y="4283707"/>
            <a:ext cx="60848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그림 7">
            <a:extLst>
              <a:ext uri="{FF2B5EF4-FFF2-40B4-BE49-F238E27FC236}">
                <a16:creationId xmlns:a16="http://schemas.microsoft.com/office/drawing/2014/main" id="{324B08F3-D9DC-483C-A3D0-116AA2233BC5}"/>
              </a:ext>
            </a:extLst>
          </p:cNvPr>
          <p:cNvPicPr>
            <a:picLocks noChangeAspect="1"/>
          </p:cNvPicPr>
          <p:nvPr/>
        </p:nvPicPr>
        <p:blipFill>
          <a:blip r:embed="rId4"/>
          <a:stretch>
            <a:fillRect/>
          </a:stretch>
        </p:blipFill>
        <p:spPr>
          <a:xfrm>
            <a:off x="6774004" y="4578972"/>
            <a:ext cx="4600105" cy="1977159"/>
          </a:xfrm>
          <a:prstGeom prst="rect">
            <a:avLst/>
          </a:prstGeom>
        </p:spPr>
      </p:pic>
      <p:pic>
        <p:nvPicPr>
          <p:cNvPr id="20" name="Picture 19">
            <a:extLst>
              <a:ext uri="{FF2B5EF4-FFF2-40B4-BE49-F238E27FC236}">
                <a16:creationId xmlns:a16="http://schemas.microsoft.com/office/drawing/2014/main" id="{07848C6F-BAF2-4237-BD70-9CD4B21839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a:solidFill>
            <a:schemeClr val="bg1"/>
          </a:solidFill>
        </p:spPr>
      </p:pic>
      <p:sp>
        <p:nvSpPr>
          <p:cNvPr id="8" name="TextBox 7">
            <a:extLst>
              <a:ext uri="{FF2B5EF4-FFF2-40B4-BE49-F238E27FC236}">
                <a16:creationId xmlns:a16="http://schemas.microsoft.com/office/drawing/2014/main" id="{58EA3A5C-4DCE-44EA-B9BA-A9D70CA38319}"/>
              </a:ext>
            </a:extLst>
          </p:cNvPr>
          <p:cNvSpPr txBox="1"/>
          <p:nvPr/>
        </p:nvSpPr>
        <p:spPr>
          <a:xfrm>
            <a:off x="6626758" y="1585708"/>
            <a:ext cx="3561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476268E2-10DE-4B42-A24B-288002EC8BC8}"/>
              </a:ext>
            </a:extLst>
          </p:cNvPr>
          <p:cNvSpPr txBox="1"/>
          <p:nvPr/>
        </p:nvSpPr>
        <p:spPr>
          <a:xfrm>
            <a:off x="6626758" y="4453651"/>
            <a:ext cx="3561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B</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Content Placeholder 8">
            <a:extLst>
              <a:ext uri="{FF2B5EF4-FFF2-40B4-BE49-F238E27FC236}">
                <a16:creationId xmlns:a16="http://schemas.microsoft.com/office/drawing/2014/main" id="{881AC7BC-BDEF-4324-826E-A6B8F16D4CF6}"/>
              </a:ext>
            </a:extLst>
          </p:cNvPr>
          <p:cNvSpPr txBox="1">
            <a:spLocks/>
          </p:cNvSpPr>
          <p:nvPr/>
        </p:nvSpPr>
        <p:spPr>
          <a:xfrm>
            <a:off x="243371" y="1221527"/>
            <a:ext cx="6309365" cy="3160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Responder rate* was numerically higher with pregabalin vs. placebo; 37.9% vs. 18.5% (p=0.19)</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Secondary endpoints were similar between groups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Cramp frequency during sleep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Figure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Pain intensity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Figure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Electrophysiologic test for after-discharge threshold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HRQoL</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measures (SF-36 and LDQOL)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No SAEs occurred during the study</a:t>
            </a:r>
          </a:p>
        </p:txBody>
      </p:sp>
    </p:spTree>
    <p:extLst>
      <p:ext uri="{BB962C8B-B14F-4D97-AF65-F5344CB8AC3E}">
        <p14:creationId xmlns:p14="http://schemas.microsoft.com/office/powerpoint/2010/main" val="3389728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147237"/>
            <a:ext cx="11480495" cy="181588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Recurrent HE can cause major morbidity despite SOC (rifaximin/lactulose)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FMT without prior antibiotics, particularly small intestinal barrier function, needs study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To determine the safety, tolerability and impact on brain function and mucosal/stool microbiota of capsular FMT vs. placebo in recurrent HE</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2" y="2940210"/>
            <a:ext cx="6439072"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Cirrhotic outpatients with recurrent HE on SOC were randomized 1:1 to 15 FMT capsules* vs. placebo</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Endoscopies with duodenal/sigmoid Bx + stool analysis, cognitive function</a:t>
            </a:r>
            <a:r>
              <a:rPr kumimoji="0" lang="en-US" sz="20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 duodenal AMP mRNA were assessed pre-, 2/4 weeks post-treatment with 5-month follow-up (SOC continued throughout)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Patients assigned to FMT underwent repeat endoscopies 4 weeks post-FMT</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en-US" sz="2400" dirty="0"/>
              <a:t>Fecal microbiota capsules are safe and effective in patients with recurrent hepatic encephalopathy: A randomized, blinded, placebo-controlled trial</a:t>
            </a:r>
            <a:endParaRPr lang="en-GB" sz="2400" dirty="0"/>
          </a:p>
        </p:txBody>
      </p:sp>
      <p:sp>
        <p:nvSpPr>
          <p:cNvPr id="5" name="Text Placeholder 4"/>
          <p:cNvSpPr>
            <a:spLocks noGrp="1"/>
          </p:cNvSpPr>
          <p:nvPr>
            <p:ph type="body" sz="quarter" idx="10"/>
          </p:nvPr>
        </p:nvSpPr>
        <p:spPr/>
        <p:txBody>
          <a:bodyPr/>
          <a:lstStyle/>
          <a:p>
            <a:r>
              <a:rPr lang="en-US" dirty="0"/>
              <a:t>*From a single donor enriched in beneficial </a:t>
            </a:r>
            <a:r>
              <a:rPr lang="en-US" dirty="0" err="1"/>
              <a:t>lachnospiraceae</a:t>
            </a:r>
            <a:r>
              <a:rPr lang="en-US" dirty="0"/>
              <a:t> and </a:t>
            </a:r>
            <a:r>
              <a:rPr lang="en-US" dirty="0" err="1"/>
              <a:t>ruminococcaceae</a:t>
            </a:r>
            <a:r>
              <a:rPr lang="en-US" dirty="0"/>
              <a:t>;</a:t>
            </a:r>
          </a:p>
          <a:p>
            <a:r>
              <a:rPr lang="en-US" baseline="30000" dirty="0"/>
              <a:t>†</a:t>
            </a:r>
            <a:r>
              <a:rPr lang="en-US" dirty="0" err="1"/>
              <a:t>EncephalApp</a:t>
            </a:r>
            <a:r>
              <a:rPr lang="en-US" dirty="0"/>
              <a:t> &amp; psychometric hepatic encephalopathy score PHES.</a:t>
            </a:r>
            <a:endParaRPr lang="en-GB" dirty="0"/>
          </a:p>
          <a:p>
            <a:r>
              <a:rPr lang="en-GB" dirty="0"/>
              <a:t>Bajaj JS, et al. ILC 2019; PS-087</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838015" y="2951664"/>
            <a:ext cx="0" cy="35282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04838" y="2951664"/>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F53D18E9-4D1E-4791-BDEA-BB9118126C36}"/>
              </a:ext>
            </a:extLst>
          </p:cNvPr>
          <p:cNvSpPr txBox="1">
            <a:spLocks/>
          </p:cNvSpPr>
          <p:nvPr/>
        </p:nvSpPr>
        <p:spPr>
          <a:xfrm>
            <a:off x="6897579" y="2940210"/>
            <a:ext cx="5092257"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20 subjects were randomized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MELD was similar with FMT vs. placebo</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Baseline 9.6 vs. 10.2</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Study end 10.2 vs. 10.5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Hospitalizations/deaths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 vs. 6 (p=0.05)</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Microbiota diversity, duodenal inflammation/AMP expression,</a:t>
            </a:r>
            <a:b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and brain function were</a:t>
            </a:r>
            <a:b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similar at BL</a:t>
            </a:r>
          </a:p>
          <a:p>
            <a:pPr marL="342900" marR="0" lvl="0" indent="-34290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310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Fecal microbiota capsules are safe and effective in patients with recurrent hepatic encephalopathy: A randomized, blinded, placebo-controlled trial</a:t>
            </a:r>
            <a:endParaRPr lang="en-GB" sz="2400" dirty="0"/>
          </a:p>
        </p:txBody>
      </p:sp>
      <p:sp>
        <p:nvSpPr>
          <p:cNvPr id="5" name="Text Placeholder 4"/>
          <p:cNvSpPr>
            <a:spLocks noGrp="1"/>
          </p:cNvSpPr>
          <p:nvPr>
            <p:ph type="body" sz="quarter" idx="10"/>
          </p:nvPr>
        </p:nvSpPr>
        <p:spPr/>
        <p:txBody>
          <a:bodyPr/>
          <a:lstStyle/>
          <a:p>
            <a:r>
              <a:rPr lang="en-GB" dirty="0"/>
              <a:t>Bajaj JS, et al. ILC 2019; PS-087</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7" y="1159675"/>
            <a:ext cx="7639430" cy="5139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Hospitalization rate was significantly lower vs. placebo at </a:t>
            </a:r>
            <a:b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5 months (</a:t>
            </a:r>
            <a:r>
              <a:rPr kumimoji="0" lang="en-US" sz="2000" b="0" i="1"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Figure A</a:t>
            </a: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4 weeks post-treatment: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Duodenal mucosal diversity increased (2.1 vs. 2.6, p=0.01)</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Relative abundance of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Ruminococcaceae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and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Bifidobacteriaceae</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Decrease in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Streptococcaceae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and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Veillonellaceae</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Figure B</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Improved barrier function</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Increase in E-cadherin protein (p=0.03)</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Reduced IL-6 (p=0.02)</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Increased defensin A5 (p=0.03)</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Improved cognitive function</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EncephalApp</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scores improved with FMT (p=0.02)</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3849" y="5311662"/>
            <a:ext cx="7500951"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Oral FMT was safely tolerated and associated with lower hospitalizations, improved duodenal mucosal diversity, dysbiosis and barrier function, and enhanced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EncephalApp</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performance in cirrhosis and recurrent HE vs. placebo</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8" y="5294040"/>
            <a:ext cx="76394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7215ADB-5BC1-4854-AE10-D712FF94A0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65356" y="3558988"/>
            <a:ext cx="3604187" cy="2252617"/>
          </a:xfrm>
          <a:prstGeom prst="rect">
            <a:avLst/>
          </a:prstGeom>
          <a:noFill/>
        </p:spPr>
      </p:pic>
      <p:pic>
        <p:nvPicPr>
          <p:cNvPr id="9" name="Picture 8">
            <a:extLst>
              <a:ext uri="{FF2B5EF4-FFF2-40B4-BE49-F238E27FC236}">
                <a16:creationId xmlns:a16="http://schemas.microsoft.com/office/drawing/2014/main" id="{F5599A1D-815C-4BDF-B540-00D5AE9AB6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12139" y="1486167"/>
            <a:ext cx="3557401" cy="2107699"/>
          </a:xfrm>
          <a:prstGeom prst="rect">
            <a:avLst/>
          </a:prstGeom>
          <a:noFill/>
        </p:spPr>
      </p:pic>
      <p:cxnSp>
        <p:nvCxnSpPr>
          <p:cNvPr id="10" name="Straight Connector 9">
            <a:extLst>
              <a:ext uri="{FF2B5EF4-FFF2-40B4-BE49-F238E27FC236}">
                <a16:creationId xmlns:a16="http://schemas.microsoft.com/office/drawing/2014/main" id="{CF588FE8-6BCE-4729-BD3C-A6AD9A50DD47}"/>
              </a:ext>
            </a:extLst>
          </p:cNvPr>
          <p:cNvCxnSpPr>
            <a:cxnSpLocks/>
          </p:cNvCxnSpPr>
          <p:nvPr/>
        </p:nvCxnSpPr>
        <p:spPr>
          <a:xfrm>
            <a:off x="8063279" y="1282700"/>
            <a:ext cx="0" cy="53931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2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299186"/>
            <a:ext cx="11480495" cy="181588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HRS in end-stage liver disease is associated with poor outcomes; early predictors may enable timely intervention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Small preliminary studies suggest a potential role of myocardial dysfunction in HRS pathogenesis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Hypothesis: could diminished cardiac contractile reserve be associated with HRS development?</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1" y="3330479"/>
            <a:ext cx="6298897"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Consecutive patients without known cardiac disease who underwent DSE for pre-LT workup (2010–2017) were recruited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HRS was diagnosed based on guidelines</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 was prospectively recorded at baseline and low-dose (10 </a:t>
            </a:r>
            <a:r>
              <a:rPr kumimoji="0" lang="el-GR" sz="2000" b="0" i="0" u="none" strike="noStrike" kern="1200" cap="none" spc="0" normalizeH="0" baseline="0" noProof="0" dirty="0">
                <a:ln>
                  <a:noFill/>
                </a:ln>
                <a:solidFill>
                  <a:prstClr val="black"/>
                </a:solidFill>
                <a:effectLst/>
                <a:uLnTx/>
                <a:uFillTx/>
                <a:latin typeface="Arial" panose="020B0604020202020204"/>
                <a:ea typeface="+mn-ea"/>
                <a:cs typeface="+mn-cs"/>
              </a:rPr>
              <a:t>μ</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g/kg/min) dobutamine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A low cardiac reserve was determined by ROC curve estimation </a:t>
            </a:r>
          </a:p>
        </p:txBody>
      </p:sp>
      <p:sp>
        <p:nvSpPr>
          <p:cNvPr id="2" name="Title 1"/>
          <p:cNvSpPr>
            <a:spLocks noGrp="1"/>
          </p:cNvSpPr>
          <p:nvPr>
            <p:ph type="title"/>
          </p:nvPr>
        </p:nvSpPr>
        <p:spPr/>
        <p:txBody>
          <a:bodyPr>
            <a:noAutofit/>
          </a:bodyPr>
          <a:lstStyle/>
          <a:p>
            <a:r>
              <a:rPr lang="en-US" sz="2400" dirty="0"/>
              <a:t>Impaired cardiac contractile reserve on dobutamine stress echocardiography predicts development of hepatorenal syndrome</a:t>
            </a:r>
            <a:endParaRPr lang="en-GB" sz="2400" dirty="0"/>
          </a:p>
        </p:txBody>
      </p:sp>
      <p:sp>
        <p:nvSpPr>
          <p:cNvPr id="5" name="Text Placeholder 4"/>
          <p:cNvSpPr>
            <a:spLocks noGrp="1"/>
          </p:cNvSpPr>
          <p:nvPr>
            <p:ph type="body" sz="quarter" idx="10"/>
          </p:nvPr>
        </p:nvSpPr>
        <p:spPr/>
        <p:txBody>
          <a:bodyPr/>
          <a:lstStyle/>
          <a:p>
            <a:r>
              <a:rPr lang="en-US" dirty="0"/>
              <a:t>*Stroke volume by LV outflow tract velocity time integral x HR.</a:t>
            </a:r>
            <a:endParaRPr lang="en-GB" dirty="0"/>
          </a:p>
          <a:p>
            <a:r>
              <a:rPr lang="en-GB" dirty="0"/>
              <a:t>Koshy A, et al. ILC 2019; PS-088</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742479" y="3260481"/>
            <a:ext cx="0" cy="32194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04838" y="3260481"/>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6760311" y="3330479"/>
            <a:ext cx="5005938" cy="3160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560 patients underwent DSE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72 were excluded (inducible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ischaemia</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n=22, beta-blocker use n=6, arrhythmias n=7, other n=37)</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Overall, 85 (15.9%) patients developed HRS (mean follow-up 1.8 ± 2.4 years)</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Tree>
    <p:extLst>
      <p:ext uri="{BB962C8B-B14F-4D97-AF65-F5344CB8AC3E}">
        <p14:creationId xmlns:p14="http://schemas.microsoft.com/office/powerpoint/2010/main" val="95467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4" name="Text Placeholder 3">
            <a:extLst>
              <a:ext uri="{FF2B5EF4-FFF2-40B4-BE49-F238E27FC236}">
                <a16:creationId xmlns:a16="http://schemas.microsoft.com/office/drawing/2014/main" id="{8277E10B-22D7-4C6D-A20A-293EC85ECA0E}"/>
              </a:ext>
            </a:extLst>
          </p:cNvPr>
          <p:cNvSpPr>
            <a:spLocks noGrp="1"/>
          </p:cNvSpPr>
          <p:nvPr>
            <p:ph type="body" sz="quarter" idx="10"/>
          </p:nvPr>
        </p:nvSpPr>
        <p:spPr/>
        <p:txBody>
          <a:bodyPr/>
          <a:lstStyle/>
          <a:p>
            <a:endParaRPr lang="en-GB"/>
          </a:p>
        </p:txBody>
      </p:sp>
      <p:sp>
        <p:nvSpPr>
          <p:cNvPr id="3" name="Content Placeholder 2"/>
          <p:cNvSpPr>
            <a:spLocks noGrp="1"/>
          </p:cNvSpPr>
          <p:nvPr>
            <p:ph sz="half" idx="1"/>
          </p:nvPr>
        </p:nvSpPr>
        <p:spPr/>
        <p:txBody>
          <a:bodyPr/>
          <a:lstStyle/>
          <a:p>
            <a:pPr lvl="0"/>
            <a:r>
              <a:rPr lang="it-IT" dirty="0"/>
              <a:t>These slides provide highlights of new data presented at the International Liver Congress 2019</a:t>
            </a:r>
            <a:endParaRPr lang="it-IT" strike="sngStrike" dirty="0"/>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and a full copy of the original abstract text, are provided within the slide notes</a:t>
            </a:r>
          </a:p>
          <a:p>
            <a:endParaRPr lang="en-US" altLang="en-US" dirty="0"/>
          </a:p>
          <a:p>
            <a:r>
              <a:rPr lang="en-US" dirty="0"/>
              <a:t>Submitted abstracts are included in the slide notes, but data may not be identical to the final presented data shown on the slides</a:t>
            </a:r>
            <a:endParaRPr lang="en-GB" dirty="0"/>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2279576" y="5069907"/>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77623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Impaired cardiac contractile reserve on dobutamine stress echocardiography predicts development of hepatorenal syndrome</a:t>
            </a:r>
            <a:endParaRPr lang="en-GB" sz="2400" dirty="0"/>
          </a:p>
        </p:txBody>
      </p:sp>
      <p:sp>
        <p:nvSpPr>
          <p:cNvPr id="5" name="Text Placeholder 4"/>
          <p:cNvSpPr>
            <a:spLocks noGrp="1"/>
          </p:cNvSpPr>
          <p:nvPr>
            <p:ph type="body" sz="quarter" idx="10"/>
          </p:nvPr>
        </p:nvSpPr>
        <p:spPr/>
        <p:txBody>
          <a:bodyPr/>
          <a:lstStyle/>
          <a:p>
            <a:r>
              <a:rPr lang="en-US" dirty="0"/>
              <a:t>*&lt;25% increase in CO with low-dose dobutamine; derived from ROC curve estimation and Youden index.</a:t>
            </a:r>
            <a:endParaRPr lang="en-GB" dirty="0"/>
          </a:p>
          <a:p>
            <a:r>
              <a:rPr lang="en-GB" dirty="0"/>
              <a:t>Koshy A, et al. ILC 2019; PS-088</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3848" y="1340768"/>
            <a:ext cx="5938852" cy="5139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HRS cohort had a higher baseline CO but a significantly blunted response to dobutamine (8.0 vs. 6.8 L/min, p&lt;0.001; </a:t>
            </a:r>
            <a:r>
              <a:rPr kumimoji="0" lang="el-G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a:t>
            </a:r>
            <a:r>
              <a:rPr kumimoji="0" lang="en-A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 29.2% vs. 44%, p&lt;0.001)</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was primarily driven by an impaired SV response in the HRS cohort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 significantly higher proportion of patients with impaired contractile reserve (ICR)* developed HRS (55 vs. 11%, p&lt;0.001)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ICR was the strongest predictor for development of HRS (HR 3.9, 95% CI 2.2–7.0, p=0.001)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Multivariable Cox regression, adjusted for age, sex, MELD, alcoholic cirrhosis, encephalopathy</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6431988" y="3866285"/>
            <a:ext cx="5459027" cy="294788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Patients who developed HRS demonstrated an attenuated rise in CO with low-dose dobutamine, driven primarily by an impaired inotropic response. ICR identified on DSE was the strongest predictor for HRS and may offer a novel non-invasive method for early identification of patients at risk for HRS</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9" name="Content Placeholder 1">
            <a:extLst>
              <a:ext uri="{FF2B5EF4-FFF2-40B4-BE49-F238E27FC236}">
                <a16:creationId xmlns:a16="http://schemas.microsoft.com/office/drawing/2014/main" id="{59FFB547-51F5-4F15-8F08-DFE167AD0B59}"/>
              </a:ext>
            </a:extLst>
          </p:cNvPr>
          <p:cNvSpPr txBox="1">
            <a:spLocks/>
          </p:cNvSpPr>
          <p:nvPr/>
        </p:nvSpPr>
        <p:spPr>
          <a:xfrm>
            <a:off x="6304988" y="1367595"/>
            <a:ext cx="4894595"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FIGURE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6007D6C8-7E69-49C1-ABD9-C0B4603A313D}"/>
              </a:ext>
            </a:extLst>
          </p:cNvPr>
          <p:cNvCxnSpPr>
            <a:cxnSpLocks/>
          </p:cNvCxnSpPr>
          <p:nvPr/>
        </p:nvCxnSpPr>
        <p:spPr>
          <a:xfrm>
            <a:off x="6362700" y="1367595"/>
            <a:ext cx="0" cy="511233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6362700" y="3851233"/>
            <a:ext cx="52244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685FB04-0D5B-2E43-BD2D-373B930C1327}"/>
              </a:ext>
            </a:extLst>
          </p:cNvPr>
          <p:cNvPicPr/>
          <p:nvPr/>
        </p:nvPicPr>
        <p:blipFill>
          <a:blip r:embed="rId3"/>
          <a:stretch>
            <a:fillRect/>
          </a:stretch>
        </p:blipFill>
        <p:spPr>
          <a:xfrm>
            <a:off x="7556500" y="1092201"/>
            <a:ext cx="3858981" cy="2447086"/>
          </a:xfrm>
          <a:prstGeom prst="rect">
            <a:avLst/>
          </a:prstGeom>
        </p:spPr>
      </p:pic>
      <p:sp>
        <p:nvSpPr>
          <p:cNvPr id="3" name="TextBox 2">
            <a:extLst>
              <a:ext uri="{FF2B5EF4-FFF2-40B4-BE49-F238E27FC236}">
                <a16:creationId xmlns:a16="http://schemas.microsoft.com/office/drawing/2014/main" id="{81854B76-3514-7B4F-826F-EEA996974849}"/>
              </a:ext>
            </a:extLst>
          </p:cNvPr>
          <p:cNvSpPr txBox="1"/>
          <p:nvPr/>
        </p:nvSpPr>
        <p:spPr>
          <a:xfrm>
            <a:off x="6578600" y="3540948"/>
            <a:ext cx="53817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ICR seen to predict HRS on follow-up</a:t>
            </a:r>
          </a:p>
        </p:txBody>
      </p:sp>
    </p:spTree>
    <p:extLst>
      <p:ext uri="{BB962C8B-B14F-4D97-AF65-F5344CB8AC3E}">
        <p14:creationId xmlns:p14="http://schemas.microsoft.com/office/powerpoint/2010/main" val="315172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EC008-E9C3-45E7-9A92-6C5A34EE007A}"/>
              </a:ext>
            </a:extLst>
          </p:cNvPr>
          <p:cNvSpPr>
            <a:spLocks noGrp="1"/>
          </p:cNvSpPr>
          <p:nvPr>
            <p:ph type="title"/>
          </p:nvPr>
        </p:nvSpPr>
        <p:spPr/>
        <p:txBody>
          <a:bodyPr/>
          <a:lstStyle/>
          <a:p>
            <a:r>
              <a:rPr lang="en-GB" dirty="0"/>
              <a:t>2. </a:t>
            </a:r>
            <a:r>
              <a:rPr lang="en-GB"/>
              <a:t>ACLF and critical illness</a:t>
            </a:r>
          </a:p>
        </p:txBody>
      </p:sp>
      <p:sp>
        <p:nvSpPr>
          <p:cNvPr id="2" name="Text Placeholder 1">
            <a:extLst>
              <a:ext uri="{FF2B5EF4-FFF2-40B4-BE49-F238E27FC236}">
                <a16:creationId xmlns:a16="http://schemas.microsoft.com/office/drawing/2014/main" id="{8A8E68C2-4818-4847-8C99-AE0E5783453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8586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1" y="140970"/>
            <a:ext cx="10685593" cy="769620"/>
          </a:xfrm>
        </p:spPr>
        <p:txBody>
          <a:bodyPr>
            <a:noAutofit/>
          </a:bodyPr>
          <a:lstStyle/>
          <a:p>
            <a:r>
              <a:rPr lang="en-GB" sz="2400" dirty="0"/>
              <a:t>Handgrip strength adds more prognostic value to the MELD score than imaging-based measures of muscle mass in men awaiting LT</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Sinclair M, et al. ILC 2019; PS-165</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414650" y="1335089"/>
            <a:ext cx="5810754" cy="2400657"/>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lvl="0">
              <a:defRPr/>
            </a:pPr>
            <a:r>
              <a:rPr lang="en-GB" dirty="0">
                <a:solidFill>
                  <a:prstClr val="black"/>
                </a:solidFill>
              </a:rPr>
              <a:t>Sarcopenia is associated with mortality in cirrhosis</a:t>
            </a:r>
          </a:p>
          <a:p>
            <a:pPr lvl="1">
              <a:defRPr/>
            </a:pPr>
            <a:r>
              <a:rPr lang="en-US" dirty="0">
                <a:solidFill>
                  <a:prstClr val="black"/>
                </a:solidFill>
              </a:rPr>
              <a:t>Little known about utility of diagnostic tests in predicting mortality</a:t>
            </a:r>
          </a:p>
          <a:p>
            <a:pPr>
              <a:defRPr/>
            </a:pPr>
            <a:r>
              <a:rPr kumimoji="0" lang="en-US" sz="22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GB" dirty="0">
                <a:solidFill>
                  <a:prstClr val="black"/>
                </a:solidFill>
              </a:rPr>
              <a:t>To compare the prognostic impact of measures of sarcopenia in men awaiting LT</a:t>
            </a:r>
            <a:endParaRPr kumimoji="0" lang="en-GB" sz="2200" b="0" i="0" u="none" strike="noStrike" kern="1200" cap="none" spc="0" normalizeH="0" baseline="0" noProof="0" dirty="0">
              <a:ln>
                <a:noFill/>
              </a:ln>
              <a:solidFill>
                <a:srgbClr val="FF0000"/>
              </a:solidFill>
              <a:effectLst/>
              <a:highlight>
                <a:srgbClr val="FEFCFC"/>
              </a:highlight>
              <a:uLnTx/>
              <a:uFillTx/>
              <a:latin typeface="Arial" panose="020B0604020202020204"/>
              <a:ea typeface="+mn-ea"/>
              <a:cs typeface="Arial"/>
            </a:endParaRPr>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Content Placeholder 1">
            <a:extLst>
              <a:ext uri="{FF2B5EF4-FFF2-40B4-BE49-F238E27FC236}">
                <a16:creationId xmlns:a16="http://schemas.microsoft.com/office/drawing/2014/main" id="{39CDD947-15F5-4D42-84FA-6A290E15666D}"/>
              </a:ext>
            </a:extLst>
          </p:cNvPr>
          <p:cNvSpPr txBox="1">
            <a:spLocks/>
          </p:cNvSpPr>
          <p:nvPr/>
        </p:nvSpPr>
        <p:spPr>
          <a:xfrm>
            <a:off x="422273" y="3805280"/>
            <a:ext cx="5646369" cy="2603790"/>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lvl="0">
              <a:defRPr/>
            </a:pPr>
            <a:r>
              <a:rPr lang="en-GB" dirty="0">
                <a:solidFill>
                  <a:prstClr val="black"/>
                </a:solidFill>
              </a:rPr>
              <a:t>Single centre, observational cohort study in men referred for LT evaluation between 2005–2012</a:t>
            </a:r>
          </a:p>
          <a:p>
            <a:pPr lvl="1">
              <a:defRPr/>
            </a:pPr>
            <a:r>
              <a:rPr lang="en-GB" dirty="0">
                <a:solidFill>
                  <a:prstClr val="black"/>
                </a:solidFill>
              </a:rPr>
              <a:t>Muscle mass estimated by handgrip strength, DEXA lean mass and muscle area on single slice CT scan at the 4</a:t>
            </a:r>
            <a:r>
              <a:rPr lang="en-GB" baseline="30000" dirty="0">
                <a:solidFill>
                  <a:prstClr val="black"/>
                </a:solidFill>
              </a:rPr>
              <a:t>th</a:t>
            </a:r>
            <a:r>
              <a:rPr lang="en-GB" dirty="0">
                <a:solidFill>
                  <a:prstClr val="black"/>
                </a:solidFill>
              </a:rPr>
              <a:t> lumbar vertebra</a:t>
            </a:r>
          </a:p>
          <a:p>
            <a:pPr lvl="1">
              <a:defRPr/>
            </a:pPr>
            <a:r>
              <a:rPr lang="en-GB" dirty="0">
                <a:solidFill>
                  <a:prstClr val="black"/>
                </a:solidFill>
              </a:rPr>
              <a:t>Outcomes included time to death or LT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a:off x="6231915" y="1519238"/>
            <a:ext cx="0" cy="4810125"/>
          </a:xfrm>
          <a:prstGeom prst="line">
            <a:avLst/>
          </a:prstGeom>
          <a:noFill/>
          <a:ln w="9525" cap="flat" cmpd="sng" algn="ctr">
            <a:solidFill>
              <a:srgbClr val="1D498B">
                <a:shade val="95000"/>
                <a:satMod val="105000"/>
              </a:srgbClr>
            </a:solidFill>
            <a:prstDash val="solid"/>
          </a:ln>
          <a:effectLst/>
        </p:spPr>
      </p:cxnSp>
      <p:sp>
        <p:nvSpPr>
          <p:cNvPr id="19" name="Content Placeholder 1">
            <a:extLst>
              <a:ext uri="{FF2B5EF4-FFF2-40B4-BE49-F238E27FC236}">
                <a16:creationId xmlns:a16="http://schemas.microsoft.com/office/drawing/2014/main" id="{5F76C7F8-D5E6-4B27-AB11-09A112AAD733}"/>
              </a:ext>
            </a:extLst>
          </p:cNvPr>
          <p:cNvSpPr txBox="1">
            <a:spLocks/>
          </p:cNvSpPr>
          <p:nvPr/>
        </p:nvSpPr>
        <p:spPr>
          <a:xfrm>
            <a:off x="6395187" y="1335089"/>
            <a:ext cx="5633405" cy="398878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lvl="0">
              <a:defRPr/>
            </a:pPr>
            <a:r>
              <a:rPr lang="en-GB" dirty="0">
                <a:solidFill>
                  <a:prstClr val="black"/>
                </a:solidFill>
              </a:rPr>
              <a:t>145 men evaluated</a:t>
            </a:r>
          </a:p>
          <a:p>
            <a:pPr lvl="0">
              <a:defRPr/>
            </a:pPr>
            <a:r>
              <a:rPr lang="en-GB" dirty="0">
                <a:solidFill>
                  <a:prstClr val="black"/>
                </a:solidFill>
              </a:rPr>
              <a:t>Baseline demographics</a:t>
            </a:r>
          </a:p>
          <a:p>
            <a:pPr lvl="1">
              <a:defRPr/>
            </a:pPr>
            <a:r>
              <a:rPr lang="en-GB" dirty="0">
                <a:solidFill>
                  <a:prstClr val="black"/>
                </a:solidFill>
              </a:rPr>
              <a:t>Median age 54 years [47; 59]</a:t>
            </a:r>
          </a:p>
          <a:p>
            <a:pPr lvl="1">
              <a:defRPr/>
            </a:pPr>
            <a:r>
              <a:rPr lang="en-GB" dirty="0">
                <a:solidFill>
                  <a:prstClr val="black"/>
                </a:solidFill>
              </a:rPr>
              <a:t>Median MELD score 17 [14; 23]</a:t>
            </a:r>
          </a:p>
          <a:p>
            <a:pPr lvl="0">
              <a:defRPr/>
            </a:pPr>
            <a:r>
              <a:rPr lang="en-GB" dirty="0">
                <a:solidFill>
                  <a:prstClr val="black"/>
                </a:solidFill>
              </a:rPr>
              <a:t>Outcomes:</a:t>
            </a:r>
          </a:p>
          <a:p>
            <a:pPr lvl="1">
              <a:defRPr/>
            </a:pPr>
            <a:r>
              <a:rPr lang="en-GB" dirty="0">
                <a:solidFill>
                  <a:prstClr val="black"/>
                </a:solidFill>
              </a:rPr>
              <a:t>56/145 (38.6%) died</a:t>
            </a:r>
          </a:p>
          <a:p>
            <a:pPr lvl="2">
              <a:defRPr/>
            </a:pPr>
            <a:r>
              <a:rPr lang="en-GB" dirty="0">
                <a:solidFill>
                  <a:prstClr val="black"/>
                </a:solidFill>
              </a:rPr>
              <a:t>Median time to death 7.44 months</a:t>
            </a:r>
            <a:br>
              <a:rPr lang="en-GB" dirty="0">
                <a:solidFill>
                  <a:prstClr val="black"/>
                </a:solidFill>
              </a:rPr>
            </a:br>
            <a:r>
              <a:rPr lang="en-GB" dirty="0">
                <a:solidFill>
                  <a:prstClr val="black"/>
                </a:solidFill>
              </a:rPr>
              <a:t>[3.48, 14.16] </a:t>
            </a:r>
          </a:p>
          <a:p>
            <a:pPr lvl="1">
              <a:defRPr/>
            </a:pPr>
            <a:r>
              <a:rPr lang="en-GB" dirty="0">
                <a:solidFill>
                  <a:prstClr val="black"/>
                </a:solidFill>
              </a:rPr>
              <a:t>79/145 (54.5%) underwent LT</a:t>
            </a:r>
          </a:p>
          <a:p>
            <a:pPr lvl="2">
              <a:defRPr/>
            </a:pPr>
            <a:r>
              <a:rPr lang="en-GB" dirty="0">
                <a:solidFill>
                  <a:prstClr val="black"/>
                </a:solidFill>
              </a:rPr>
              <a:t>Median time to transplant 7.2 months</a:t>
            </a:r>
            <a:br>
              <a:rPr lang="en-GB" dirty="0">
                <a:solidFill>
                  <a:prstClr val="black"/>
                </a:solidFill>
              </a:rPr>
            </a:br>
            <a:r>
              <a:rPr lang="en-GB" dirty="0">
                <a:solidFill>
                  <a:prstClr val="black"/>
                </a:solidFill>
              </a:rPr>
              <a:t>[3.96, 12.84]</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D34C12C2-6AD6-42C1-BBD8-E54202881171}"/>
              </a:ext>
            </a:extLst>
          </p:cNvPr>
          <p:cNvCxnSpPr>
            <a:cxnSpLocks/>
          </p:cNvCxnSpPr>
          <p:nvPr/>
        </p:nvCxnSpPr>
        <p:spPr>
          <a:xfrm flipH="1">
            <a:off x="422274" y="3777309"/>
            <a:ext cx="5809641"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81178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Handgrip strength adds more prognostic value to the MELD score than imaging-based measures of muscle mass in men awaiting LT</a:t>
            </a:r>
          </a:p>
        </p:txBody>
      </p:sp>
      <p:sp>
        <p:nvSpPr>
          <p:cNvPr id="5" name="Text Placeholder 4"/>
          <p:cNvSpPr>
            <a:spLocks noGrp="1"/>
          </p:cNvSpPr>
          <p:nvPr>
            <p:ph type="body" sz="quarter" idx="10"/>
          </p:nvPr>
        </p:nvSpPr>
        <p:spPr/>
        <p:txBody>
          <a:bodyPr/>
          <a:lstStyle/>
          <a:p>
            <a:r>
              <a:rPr lang="en-GB" dirty="0"/>
              <a:t>Sinclair M, et al. ILC 2019; PS-165</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3848" y="1296756"/>
            <a:ext cx="6826038" cy="22553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 (Cont.)</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lvl="0">
              <a:defRPr/>
            </a:pPr>
            <a:r>
              <a:rPr lang="en-GB" dirty="0">
                <a:solidFill>
                  <a:prstClr val="black"/>
                </a:solidFill>
              </a:rPr>
              <a:t>Muscle mass measurements correlated only modestly using different methods </a:t>
            </a:r>
          </a:p>
          <a:p>
            <a:pPr lvl="0">
              <a:defRPr/>
            </a:pPr>
            <a:r>
              <a:rPr lang="en-GB" dirty="0">
                <a:solidFill>
                  <a:prstClr val="black"/>
                </a:solidFill>
              </a:rPr>
              <a:t>For each method, reduced muscle mass was associated with increased mortality (</a:t>
            </a:r>
            <a:r>
              <a:rPr lang="en-GB" i="1" dirty="0">
                <a:solidFill>
                  <a:prstClr val="black"/>
                </a:solidFill>
              </a:rPr>
              <a:t>Table</a:t>
            </a:r>
            <a:r>
              <a:rPr lang="en-GB" dirty="0">
                <a:solidFill>
                  <a:prstClr val="black"/>
                </a:solidFill>
              </a:rPr>
              <a:t>)</a:t>
            </a:r>
          </a:p>
          <a:p>
            <a:pPr lvl="1">
              <a:defRPr/>
            </a:pPr>
            <a:r>
              <a:rPr lang="en-GB" dirty="0">
                <a:solidFill>
                  <a:prstClr val="black"/>
                </a:solidFill>
              </a:rPr>
              <a:t>Results retained significance independent of the</a:t>
            </a:r>
            <a:br>
              <a:rPr lang="en-GB" dirty="0">
                <a:solidFill>
                  <a:prstClr val="black"/>
                </a:solidFill>
              </a:rPr>
            </a:br>
            <a:r>
              <a:rPr lang="en-GB" dirty="0">
                <a:solidFill>
                  <a:prstClr val="black"/>
                </a:solidFill>
              </a:rPr>
              <a:t>MELD score  </a:t>
            </a:r>
          </a:p>
          <a:p>
            <a:pPr>
              <a:defRPr/>
            </a:pPr>
            <a:r>
              <a:rPr lang="en-GB" dirty="0">
                <a:solidFill>
                  <a:prstClr val="black"/>
                </a:solidFill>
              </a:rPr>
              <a:t>Handgrip strength-MELD bivariable Cox model was superior to a MELD-CT Cox muscle model in predicting mortality (p&lt;0.001)</a:t>
            </a:r>
            <a:endParaRPr kumimoji="0" lang="en-GB"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3848" y="4762828"/>
            <a:ext cx="11467167"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Clr>
                <a:srgbClr val="866D75"/>
              </a:buClr>
              <a:buNone/>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 </a:t>
            </a:r>
            <a:r>
              <a:rPr kumimoji="0" lang="en-US"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0" indent="0">
              <a:buClr>
                <a:schemeClr val="tx2"/>
              </a:buClr>
              <a:buNone/>
              <a:defRPr/>
            </a:pPr>
            <a:r>
              <a:rPr kumimoji="0" lang="en-US" i="0" u="none" strike="noStrike" kern="1200" cap="none" spc="0" normalizeH="0" baseline="0" noProof="0" dirty="0">
                <a:ln>
                  <a:noFill/>
                </a:ln>
                <a:effectLst/>
                <a:highlight>
                  <a:srgbClr val="FEFCFC"/>
                </a:highlight>
                <a:uLnTx/>
                <a:uFillTx/>
                <a:latin typeface="Arial" panose="020B0604020202020204" pitchFamily="34" charset="0"/>
                <a:ea typeface="+mn-ea"/>
                <a:cs typeface="Arial" panose="020B0604020202020204" pitchFamily="34" charset="0"/>
              </a:rPr>
              <a:t>I</a:t>
            </a:r>
            <a:r>
              <a:rPr lang="en-GB" dirty="0">
                <a:solidFill>
                  <a:prstClr val="black"/>
                </a:solidFill>
              </a:rPr>
              <a:t>n a bivariable model incorporating MELD score + CT scan, DEXA or handgrip strength had similar prognostic value. Handgrip strength is a simple alternative with comparable utility to CT and DEXA scans and is associated with fewer issues. Serial handgrip strength measurement allows identification of deteriorating muscle strength in patients awaiting LT</a:t>
            </a:r>
            <a:endParaRPr kumimoji="0" lang="en-GB"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514342" y="4716815"/>
            <a:ext cx="1116331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97D9FCB-FEF7-4A8E-8E06-05168A2A4CC5}"/>
              </a:ext>
            </a:extLst>
          </p:cNvPr>
          <p:cNvGraphicFramePr>
            <a:graphicFrameLocks noGrp="1"/>
          </p:cNvGraphicFramePr>
          <p:nvPr>
            <p:extLst/>
          </p:nvPr>
        </p:nvGraphicFramePr>
        <p:xfrm>
          <a:off x="7249887" y="1710375"/>
          <a:ext cx="4427771" cy="2316480"/>
        </p:xfrm>
        <a:graphic>
          <a:graphicData uri="http://schemas.openxmlformats.org/drawingml/2006/table">
            <a:tbl>
              <a:tblPr firstRow="1" bandRow="1">
                <a:tableStyleId>{5C22544A-7EE6-4342-B048-85BDC9FD1C3A}</a:tableStyleId>
              </a:tblPr>
              <a:tblGrid>
                <a:gridCol w="1813225">
                  <a:extLst>
                    <a:ext uri="{9D8B030D-6E8A-4147-A177-3AD203B41FA5}">
                      <a16:colId xmlns:a16="http://schemas.microsoft.com/office/drawing/2014/main" val="20000"/>
                    </a:ext>
                  </a:extLst>
                </a:gridCol>
                <a:gridCol w="2614546">
                  <a:extLst>
                    <a:ext uri="{9D8B030D-6E8A-4147-A177-3AD203B41FA5}">
                      <a16:colId xmlns:a16="http://schemas.microsoft.com/office/drawing/2014/main" val="20001"/>
                    </a:ext>
                  </a:extLst>
                </a:gridCol>
              </a:tblGrid>
              <a:tr h="515094">
                <a:tc gridSpan="2">
                  <a:txBody>
                    <a:bodyPr/>
                    <a:lstStyle/>
                    <a:p>
                      <a:r>
                        <a:rPr lang="en-US" sz="1600" dirty="0">
                          <a:latin typeface="Arial" panose="020B0604020202020204" pitchFamily="34" charset="0"/>
                          <a:cs typeface="Arial" panose="020B0604020202020204" pitchFamily="34" charset="0"/>
                        </a:rPr>
                        <a:t>Association between reduced muscle mass and mortality for different methods</a:t>
                      </a:r>
                      <a:endParaRPr lang="en-GB" sz="1600" dirty="0">
                        <a:latin typeface="Arial" panose="020B0604020202020204" pitchFamily="34" charset="0"/>
                        <a:cs typeface="Arial" panose="020B0604020202020204" pitchFamily="34" charset="0"/>
                      </a:endParaRPr>
                    </a:p>
                  </a:txBody>
                  <a:tcPr>
                    <a:solidFill>
                      <a:srgbClr val="856C75"/>
                    </a:solidFill>
                  </a:tcPr>
                </a:tc>
                <a:tc h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15094">
                <a:tc>
                  <a:txBody>
                    <a:bodyPr/>
                    <a:lstStyle/>
                    <a:p>
                      <a:r>
                        <a:rPr lang="en-GB" sz="1600" dirty="0">
                          <a:latin typeface="Arial" panose="020B0604020202020204" pitchFamily="34" charset="0"/>
                          <a:cs typeface="Arial" panose="020B0604020202020204" pitchFamily="34" charset="0"/>
                        </a:rPr>
                        <a:t>CT</a:t>
                      </a:r>
                    </a:p>
                  </a:txBody>
                  <a:tcPr/>
                </a:tc>
                <a:tc>
                  <a:txBody>
                    <a:bodyPr/>
                    <a:lstStyle/>
                    <a:p>
                      <a:pPr algn="ctr"/>
                      <a:r>
                        <a:rPr lang="de-DE" sz="1600" dirty="0">
                          <a:latin typeface="Arial" panose="020B0604020202020204" pitchFamily="34" charset="0"/>
                          <a:cs typeface="Arial" panose="020B0604020202020204" pitchFamily="34" charset="0"/>
                        </a:rPr>
                        <a:t>HR 0.94 [0.90; 0.98] p=0.002</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15094">
                <a:tc>
                  <a:txBody>
                    <a:bodyPr/>
                    <a:lstStyle/>
                    <a:p>
                      <a:r>
                        <a:rPr lang="en-US" sz="1600" dirty="0">
                          <a:latin typeface="Arial" panose="020B0604020202020204" pitchFamily="34" charset="0"/>
                          <a:cs typeface="Arial" panose="020B0604020202020204" pitchFamily="34" charset="0"/>
                        </a:rPr>
                        <a:t>APLM</a:t>
                      </a:r>
                      <a:endParaRPr lang="en-GB" sz="1600" dirty="0">
                        <a:latin typeface="Arial" panose="020B0604020202020204" pitchFamily="34" charset="0"/>
                        <a:cs typeface="Arial" panose="020B0604020202020204" pitchFamily="34" charset="0"/>
                      </a:endParaRPr>
                    </a:p>
                  </a:txBody>
                  <a:tcPr/>
                </a:tc>
                <a:tc>
                  <a:txBody>
                    <a:bodyPr/>
                    <a:lstStyle/>
                    <a:p>
                      <a:pPr algn="ctr"/>
                      <a:r>
                        <a:rPr lang="de-DE" sz="1600" dirty="0">
                          <a:latin typeface="Arial" panose="020B0604020202020204" pitchFamily="34" charset="0"/>
                          <a:cs typeface="Arial" panose="020B0604020202020204" pitchFamily="34" charset="0"/>
                        </a:rPr>
                        <a:t>HR 0.99 [0.99; 0.99] p=0.003</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15094">
                <a:tc>
                  <a:txBody>
                    <a:bodyPr/>
                    <a:lstStyle/>
                    <a:p>
                      <a:r>
                        <a:rPr lang="en-US" sz="1600" dirty="0">
                          <a:latin typeface="Arial" panose="020B0604020202020204" pitchFamily="34" charset="0"/>
                          <a:cs typeface="Arial" panose="020B0604020202020204" pitchFamily="34" charset="0"/>
                        </a:rPr>
                        <a:t>Handgrip strength</a:t>
                      </a:r>
                      <a:endParaRPr lang="en-GB" sz="1600" dirty="0">
                        <a:latin typeface="Arial" panose="020B0604020202020204" pitchFamily="34" charset="0"/>
                        <a:cs typeface="Arial" panose="020B0604020202020204" pitchFamily="34" charset="0"/>
                      </a:endParaRPr>
                    </a:p>
                  </a:txBody>
                  <a:tcPr/>
                </a:tc>
                <a:tc>
                  <a:txBody>
                    <a:bodyPr/>
                    <a:lstStyle/>
                    <a:p>
                      <a:pPr algn="ctr"/>
                      <a:r>
                        <a:rPr lang="de-DE" sz="1600" dirty="0">
                          <a:latin typeface="Arial" panose="020B0604020202020204" pitchFamily="34" charset="0"/>
                          <a:cs typeface="Arial" panose="020B0604020202020204" pitchFamily="34" charset="0"/>
                        </a:rPr>
                        <a:t>HR 0.94 [0.91; 0.98] p=0.002</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8486986"/>
                  </a:ext>
                </a:extLst>
              </a:tr>
            </a:tbl>
          </a:graphicData>
        </a:graphic>
      </p:graphicFrame>
      <p:sp>
        <p:nvSpPr>
          <p:cNvPr id="10" name="Content Placeholder 1">
            <a:extLst>
              <a:ext uri="{FF2B5EF4-FFF2-40B4-BE49-F238E27FC236}">
                <a16:creationId xmlns:a16="http://schemas.microsoft.com/office/drawing/2014/main" id="{8456FAD2-B1BA-4A7F-8D1D-8453EE1C128D}"/>
              </a:ext>
            </a:extLst>
          </p:cNvPr>
          <p:cNvSpPr txBox="1">
            <a:spLocks/>
          </p:cNvSpPr>
          <p:nvPr/>
        </p:nvSpPr>
        <p:spPr>
          <a:xfrm>
            <a:off x="7191356" y="1303962"/>
            <a:ext cx="1229096"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TABLE </a:t>
            </a:r>
            <a:r>
              <a:rPr kumimoji="0" lang="en-US"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30D038A3-01DF-43E0-A792-2621D4E76558}"/>
              </a:ext>
            </a:extLst>
          </p:cNvPr>
          <p:cNvCxnSpPr>
            <a:cxnSpLocks/>
          </p:cNvCxnSpPr>
          <p:nvPr/>
        </p:nvCxnSpPr>
        <p:spPr>
          <a:xfrm>
            <a:off x="7164130" y="1341438"/>
            <a:ext cx="0" cy="3375377"/>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232452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1" y="140970"/>
            <a:ext cx="10685593" cy="769620"/>
          </a:xfrm>
        </p:spPr>
        <p:txBody>
          <a:bodyPr>
            <a:noAutofit/>
          </a:bodyPr>
          <a:lstStyle/>
          <a:p>
            <a:r>
              <a:rPr lang="en-GB" sz="2400" dirty="0"/>
              <a:t>Liver transplantation in patients with grade 3 acute-on-chronic liver failure: Pre-transplant risk factors of post-transplant mortality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Between 2007–2017 in 5 transplant </a:t>
            </a:r>
            <a:r>
              <a:rPr lang="en-US" dirty="0" err="1"/>
              <a:t>centres</a:t>
            </a:r>
            <a:r>
              <a:rPr lang="en-US" dirty="0"/>
              <a:t>.</a:t>
            </a:r>
            <a:br>
              <a:rPr lang="en-GB" dirty="0"/>
            </a:br>
            <a:r>
              <a:rPr lang="en-GB" dirty="0" err="1"/>
              <a:t>Artzner</a:t>
            </a:r>
            <a:r>
              <a:rPr lang="en-GB" dirty="0"/>
              <a:t> T, et al. ILC 2019; </a:t>
            </a:r>
            <a:r>
              <a:rPr lang="en-GB" dirty="0">
                <a:solidFill>
                  <a:srgbClr val="000000"/>
                </a:solidFill>
              </a:rPr>
              <a:t>PS-212</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414649" y="1154508"/>
            <a:ext cx="10696695" cy="2431435"/>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lvl="0">
              <a:defRPr/>
            </a:pPr>
            <a:r>
              <a:rPr lang="en-GB" dirty="0">
                <a:solidFill>
                  <a:prstClr val="black"/>
                </a:solidFill>
              </a:rPr>
              <a:t>LT in patients with cirrhosis and multiple organ failure has shown benefits in terms of individual survival</a:t>
            </a:r>
          </a:p>
          <a:p>
            <a:pPr lvl="0">
              <a:defRPr/>
            </a:pPr>
            <a:r>
              <a:rPr lang="en-GB" dirty="0">
                <a:solidFill>
                  <a:prstClr val="black"/>
                </a:solidFill>
              </a:rPr>
              <a:t>However, diverging results concerning post-LT outcomes lead to uncertainty in terms of the collective utility of allocating organs to these patients</a:t>
            </a:r>
          </a:p>
          <a:p>
            <a:pPr lvl="0">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To </a:t>
            </a:r>
            <a:r>
              <a:rPr lang="en-GB" dirty="0">
                <a:solidFill>
                  <a:prstClr val="black"/>
                </a:solidFill>
              </a:rPr>
              <a:t>report the post-LT results of a multicentre cohort and identify pre-LT criteria to help predict post-LT outcome</a:t>
            </a:r>
            <a:endParaRPr kumimoji="0" lang="en-GB" sz="2000" b="0" i="0" u="none" strike="noStrike" kern="1200" cap="none" spc="0" normalizeH="0" baseline="0" noProof="0" dirty="0">
              <a:ln>
                <a:noFill/>
              </a:ln>
              <a:solidFill>
                <a:srgbClr val="FF0000"/>
              </a:solidFill>
              <a:effectLst/>
              <a:highlight>
                <a:srgbClr val="FEFCFC"/>
              </a:highlight>
              <a:uLnTx/>
              <a:uFillTx/>
              <a:latin typeface="Arial" panose="020B0604020202020204"/>
              <a:ea typeface="+mn-ea"/>
              <a:cs typeface="Arial"/>
            </a:endParaRPr>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222501"/>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3" name="Content Placeholder 1">
            <a:extLst>
              <a:ext uri="{FF2B5EF4-FFF2-40B4-BE49-F238E27FC236}">
                <a16:creationId xmlns:a16="http://schemas.microsoft.com/office/drawing/2014/main" id="{39CDD947-15F5-4D42-84FA-6A290E15666D}"/>
              </a:ext>
            </a:extLst>
          </p:cNvPr>
          <p:cNvSpPr txBox="1">
            <a:spLocks/>
          </p:cNvSpPr>
          <p:nvPr/>
        </p:nvSpPr>
        <p:spPr>
          <a:xfrm>
            <a:off x="407988" y="3555700"/>
            <a:ext cx="10675648" cy="2813078"/>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lvl="0">
              <a:defRPr/>
            </a:pPr>
            <a:r>
              <a:rPr lang="en-GB" dirty="0">
                <a:solidFill>
                  <a:prstClr val="black"/>
                </a:solidFill>
              </a:rPr>
              <a:t>Retrospective analysis of 152 patients with grade 3 ACLF who underwent LT*</a:t>
            </a:r>
          </a:p>
          <a:p>
            <a:pPr lvl="0">
              <a:defRPr/>
            </a:pPr>
            <a:r>
              <a:rPr lang="en-GB" dirty="0">
                <a:solidFill>
                  <a:prstClr val="black"/>
                </a:solidFill>
              </a:rPr>
              <a:t>Patients divided into two cohorts</a:t>
            </a:r>
          </a:p>
          <a:p>
            <a:pPr lvl="1">
              <a:defRPr/>
            </a:pPr>
            <a:r>
              <a:rPr lang="en-GB" dirty="0">
                <a:solidFill>
                  <a:prstClr val="black"/>
                </a:solidFill>
              </a:rPr>
              <a:t>Determination cohort (Strasbourg; n=76)</a:t>
            </a:r>
          </a:p>
          <a:p>
            <a:pPr lvl="1">
              <a:defRPr/>
            </a:pPr>
            <a:r>
              <a:rPr lang="en-GB" dirty="0">
                <a:solidFill>
                  <a:prstClr val="black"/>
                </a:solidFill>
              </a:rPr>
              <a:t>Validation cohort (</a:t>
            </a:r>
            <a:r>
              <a:rPr lang="en-GB" dirty="0" err="1">
                <a:solidFill>
                  <a:prstClr val="black"/>
                </a:solidFill>
              </a:rPr>
              <a:t>Beaujon</a:t>
            </a:r>
            <a:r>
              <a:rPr lang="en-GB" dirty="0">
                <a:solidFill>
                  <a:prstClr val="black"/>
                </a:solidFill>
              </a:rPr>
              <a:t>, </a:t>
            </a:r>
            <a:r>
              <a:rPr lang="en-GB" dirty="0" err="1">
                <a:solidFill>
                  <a:prstClr val="black"/>
                </a:solidFill>
              </a:rPr>
              <a:t>Mondor</a:t>
            </a:r>
            <a:r>
              <a:rPr lang="en-GB" dirty="0">
                <a:solidFill>
                  <a:prstClr val="black"/>
                </a:solidFill>
              </a:rPr>
              <a:t>, Tours and King’s College; n=76)</a:t>
            </a:r>
          </a:p>
          <a:p>
            <a:pPr>
              <a:defRPr/>
            </a:pPr>
            <a:r>
              <a:rPr lang="en-GB" dirty="0">
                <a:solidFill>
                  <a:prstClr val="black"/>
                </a:solidFill>
              </a:rPr>
              <a:t>Immediate pre-LT 1-year mortality risk factors were screened; a multivariate logistic regression analysis was conducted</a:t>
            </a:r>
          </a:p>
          <a:p>
            <a:pPr lvl="1">
              <a:defRPr/>
            </a:pPr>
            <a:r>
              <a:rPr lang="en-GB" dirty="0">
                <a:solidFill>
                  <a:prstClr val="black"/>
                </a:solidFill>
              </a:rPr>
              <a:t>Predictive model derived from risk factors and evaluated in both cohorts using AUROC curves</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D34C12C2-6AD6-42C1-BBD8-E54202881171}"/>
              </a:ext>
            </a:extLst>
          </p:cNvPr>
          <p:cNvCxnSpPr>
            <a:cxnSpLocks/>
          </p:cNvCxnSpPr>
          <p:nvPr/>
        </p:nvCxnSpPr>
        <p:spPr>
          <a:xfrm flipH="1">
            <a:off x="425751" y="3561765"/>
            <a:ext cx="10883709"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48525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1" y="140970"/>
            <a:ext cx="10685593" cy="769620"/>
          </a:xfrm>
        </p:spPr>
        <p:txBody>
          <a:bodyPr>
            <a:noAutofit/>
          </a:bodyPr>
          <a:lstStyle/>
          <a:p>
            <a:r>
              <a:rPr lang="en-GB" sz="2400" dirty="0"/>
              <a:t>Liver transplantation in patients with grade 3 acute-on-chronic liver failure: Pre-transplant risk factors of post-transplant mortality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1525032" cy="376990"/>
          </a:xfrm>
        </p:spPr>
        <p:txBody>
          <a:bodyPr/>
          <a:lstStyle/>
          <a:p>
            <a:r>
              <a:rPr lang="en-GB" dirty="0"/>
              <a:t>*Not intubated vs. intubated vs. intubated with PaO</a:t>
            </a:r>
            <a:r>
              <a:rPr lang="en-GB" baseline="-25000" dirty="0"/>
              <a:t>2</a:t>
            </a:r>
            <a:r>
              <a:rPr lang="en-GB" dirty="0"/>
              <a:t>/FiO</a:t>
            </a:r>
            <a:r>
              <a:rPr lang="en-GB" baseline="-25000" dirty="0"/>
              <a:t>2</a:t>
            </a:r>
            <a:r>
              <a:rPr lang="en-GB" dirty="0"/>
              <a:t>&lt;200 mmHg</a:t>
            </a:r>
          </a:p>
          <a:p>
            <a:r>
              <a:rPr lang="en-US" baseline="30000" dirty="0"/>
              <a:t>†</a:t>
            </a:r>
            <a:r>
              <a:rPr lang="en-GB" dirty="0"/>
              <a:t>Variables were dichotomized using Youden’s index. Risk factors were as follows: age ≥53 years; intubation with PaO</a:t>
            </a:r>
            <a:r>
              <a:rPr lang="en-GB" baseline="-25000" dirty="0"/>
              <a:t>2</a:t>
            </a:r>
            <a:r>
              <a:rPr lang="en-GB" dirty="0"/>
              <a:t>/FiO</a:t>
            </a:r>
            <a:r>
              <a:rPr lang="en-GB" baseline="-25000" dirty="0"/>
              <a:t>2</a:t>
            </a:r>
            <a:r>
              <a:rPr lang="en-GB" dirty="0"/>
              <a:t> &lt;200 mmHg; lactate levels &gt;4 mmol/L; leucocyte count ≤10G/l </a:t>
            </a:r>
          </a:p>
          <a:p>
            <a:r>
              <a:rPr lang="en-GB" dirty="0"/>
              <a:t>Artzner T, et al. ILC 2019; </a:t>
            </a:r>
            <a:r>
              <a:rPr lang="en-GB" dirty="0">
                <a:solidFill>
                  <a:srgbClr val="000000"/>
                </a:solidFill>
              </a:rPr>
              <a:t>PS-212</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414649" y="1074106"/>
            <a:ext cx="6787817" cy="2850011"/>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a:t>
            </a:r>
          </a:p>
          <a:p>
            <a:pPr>
              <a:defRPr/>
            </a:pPr>
            <a:r>
              <a:rPr lang="en-GB" dirty="0">
                <a:highlight>
                  <a:srgbClr val="FEFCFC"/>
                </a:highlight>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-year survival was 67.1%</a:t>
            </a:r>
          </a:p>
          <a:p>
            <a:pPr>
              <a:defRPr/>
            </a:pPr>
            <a:r>
              <a:rPr lang="en-US" dirty="0">
                <a:latin typeface="Arial" panose="020B0604020202020204" pitchFamily="34" charset="0"/>
                <a:cs typeface="Arial" panose="020B0604020202020204" pitchFamily="34" charset="0"/>
              </a:rPr>
              <a:t>4 independent risk factors of 1-year mortality identified in the determination cohort </a:t>
            </a: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Table</a:t>
            </a:r>
            <a:r>
              <a:rPr lang="en-GB" dirty="0">
                <a:latin typeface="Arial" panose="020B0604020202020204" pitchFamily="34" charset="0"/>
                <a:cs typeface="Arial" panose="020B0604020202020204" pitchFamily="34" charset="0"/>
              </a:rPr>
              <a:t>)</a:t>
            </a:r>
          </a:p>
          <a:p>
            <a:pPr>
              <a:defRPr/>
            </a:pPr>
            <a:r>
              <a:rPr lang="en-GB" dirty="0">
                <a:latin typeface="Arial" panose="020B0604020202020204" pitchFamily="34" charset="0"/>
                <a:cs typeface="Arial" panose="020B0604020202020204" pitchFamily="34" charset="0"/>
              </a:rPr>
              <a:t>Predictive model derived from these factors was tested</a:t>
            </a:r>
          </a:p>
          <a:p>
            <a:pPr lvl="1">
              <a:defRPr/>
            </a:pPr>
            <a:r>
              <a:rPr lang="en-GB" b="1" dirty="0">
                <a:latin typeface="Arial" panose="020B0604020202020204" pitchFamily="34" charset="0"/>
                <a:cs typeface="Arial" panose="020B0604020202020204" pitchFamily="34" charset="0"/>
              </a:rPr>
              <a:t>Determination cohort</a:t>
            </a:r>
            <a:r>
              <a:rPr lang="en-GB" dirty="0">
                <a:latin typeface="Arial" panose="020B0604020202020204" pitchFamily="34" charset="0"/>
                <a:cs typeface="Arial" panose="020B0604020202020204" pitchFamily="34" charset="0"/>
              </a:rPr>
              <a:t>: AUROC 0.87</a:t>
            </a:r>
          </a:p>
          <a:p>
            <a:pPr lvl="1">
              <a:defRPr/>
            </a:pPr>
            <a:r>
              <a:rPr lang="en-GB" b="1" dirty="0">
                <a:latin typeface="Arial" panose="020B0604020202020204" pitchFamily="34" charset="0"/>
                <a:cs typeface="Arial" panose="020B0604020202020204" pitchFamily="34" charset="0"/>
              </a:rPr>
              <a:t>Validation cohort</a:t>
            </a:r>
            <a:r>
              <a:rPr lang="en-GB" dirty="0">
                <a:latin typeface="Arial" panose="020B0604020202020204" pitchFamily="34" charset="0"/>
                <a:cs typeface="Arial" panose="020B0604020202020204" pitchFamily="34" charset="0"/>
              </a:rPr>
              <a:t>: AUROC 0.80</a:t>
            </a:r>
          </a:p>
          <a:p>
            <a:pPr>
              <a:defRPr/>
            </a:pPr>
            <a:r>
              <a:rPr lang="en-GB" dirty="0">
                <a:latin typeface="Arial" panose="020B0604020202020204" pitchFamily="34" charset="0"/>
                <a:cs typeface="Arial" panose="020B0604020202020204" pitchFamily="34" charset="0"/>
              </a:rPr>
              <a:t>Survival differed according to risk factors at LT</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Figure</a:t>
            </a:r>
            <a:r>
              <a:rPr lang="en-GB" dirty="0">
                <a:latin typeface="Arial" panose="020B0604020202020204" pitchFamily="34" charset="0"/>
                <a:cs typeface="Arial" panose="020B0604020202020204" pitchFamily="34" charset="0"/>
              </a:rPr>
              <a:t>) </a:t>
            </a:r>
            <a:endParaRPr kumimoji="0" lang="en-US" sz="2000" i="0" u="none" strike="noStrike" kern="1200" cap="none" spc="0" normalizeH="0" baseline="0" noProof="0" dirty="0">
              <a:ln>
                <a:noFill/>
              </a:ln>
              <a:effectLst/>
              <a:highlight>
                <a:srgbClr val="FEFCFC"/>
              </a:highlight>
              <a:uLnTx/>
              <a:uFillTx/>
              <a:latin typeface="Arial" panose="020B0604020202020204" pitchFamily="34" charset="0"/>
              <a:cs typeface="Arial" panose="020B0604020202020204" pitchFamily="34" charset="0"/>
            </a:endParaRPr>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Content Placeholder 1">
            <a:extLst>
              <a:ext uri="{FF2B5EF4-FFF2-40B4-BE49-F238E27FC236}">
                <a16:creationId xmlns:a16="http://schemas.microsoft.com/office/drawing/2014/main" id="{5F76C7F8-D5E6-4B27-AB11-09A112AAD733}"/>
              </a:ext>
            </a:extLst>
          </p:cNvPr>
          <p:cNvSpPr txBox="1">
            <a:spLocks/>
          </p:cNvSpPr>
          <p:nvPr/>
        </p:nvSpPr>
        <p:spPr>
          <a:xfrm>
            <a:off x="407988" y="5617101"/>
            <a:ext cx="11525032" cy="70788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lang="en-US" b="1" dirty="0">
                <a:solidFill>
                  <a:srgbClr val="FFFFFF"/>
                </a:solidFill>
                <a:highlight>
                  <a:srgbClr val="004A86"/>
                </a:highlight>
                <a:latin typeface="Arial" panose="020B0604020202020204" pitchFamily="34" charset="0"/>
                <a:cs typeface="Arial" panose="020B0604020202020204" pitchFamily="34" charset="0"/>
              </a:rPr>
              <a:t>CONCLUSIONS</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lang="en-US" dirty="0">
                <a:latin typeface="Arial" panose="020B0604020202020204" pitchFamily="34" charset="0"/>
                <a:cs typeface="Arial" panose="020B0604020202020204" pitchFamily="34" charset="0"/>
              </a:rPr>
              <a:t> Four simple, clinically relevant factors can estimate post-LT outcome of critically ill cirrhotic patients and assist with decisions on the allocation of livers to patients with ACLF-3</a:t>
            </a:r>
          </a:p>
        </p:txBody>
      </p:sp>
      <p:cxnSp>
        <p:nvCxnSpPr>
          <p:cNvPr id="20" name="Straight Connector 19">
            <a:extLst>
              <a:ext uri="{FF2B5EF4-FFF2-40B4-BE49-F238E27FC236}">
                <a16:creationId xmlns:a16="http://schemas.microsoft.com/office/drawing/2014/main" id="{D34C12C2-6AD6-42C1-BBD8-E54202881171}"/>
              </a:ext>
            </a:extLst>
          </p:cNvPr>
          <p:cNvCxnSpPr>
            <a:cxnSpLocks/>
          </p:cNvCxnSpPr>
          <p:nvPr/>
        </p:nvCxnSpPr>
        <p:spPr>
          <a:xfrm flipH="1">
            <a:off x="407989" y="5617101"/>
            <a:ext cx="11525032" cy="0"/>
          </a:xfrm>
          <a:prstGeom prst="line">
            <a:avLst/>
          </a:prstGeom>
          <a:noFill/>
          <a:ln w="9525" cap="flat" cmpd="sng" algn="ctr">
            <a:solidFill>
              <a:srgbClr val="1D498B">
                <a:shade val="95000"/>
                <a:satMod val="105000"/>
              </a:srgbClr>
            </a:solidFill>
            <a:prstDash val="solid"/>
          </a:ln>
          <a:effectLst/>
        </p:spPr>
      </p:cxnSp>
      <p:graphicFrame>
        <p:nvGraphicFramePr>
          <p:cNvPr id="10" name="Table 9">
            <a:extLst>
              <a:ext uri="{FF2B5EF4-FFF2-40B4-BE49-F238E27FC236}">
                <a16:creationId xmlns:a16="http://schemas.microsoft.com/office/drawing/2014/main" id="{8BDB911C-C019-4349-9DA6-9ADBA4A71426}"/>
              </a:ext>
            </a:extLst>
          </p:cNvPr>
          <p:cNvGraphicFramePr>
            <a:graphicFrameLocks noGrp="1"/>
          </p:cNvGraphicFramePr>
          <p:nvPr>
            <p:extLst>
              <p:ext uri="{D42A27DB-BD31-4B8C-83A1-F6EECF244321}">
                <p14:modId xmlns:p14="http://schemas.microsoft.com/office/powerpoint/2010/main" val="3526053313"/>
              </p:ext>
            </p:extLst>
          </p:nvPr>
        </p:nvGraphicFramePr>
        <p:xfrm>
          <a:off x="1433913" y="4008609"/>
          <a:ext cx="6360215" cy="1524000"/>
        </p:xfrm>
        <a:graphic>
          <a:graphicData uri="http://schemas.openxmlformats.org/drawingml/2006/table">
            <a:tbl>
              <a:tblPr firstRow="1" bandRow="1">
                <a:tableStyleId>{5C22544A-7EE6-4342-B048-85BDC9FD1C3A}</a:tableStyleId>
              </a:tblPr>
              <a:tblGrid>
                <a:gridCol w="2831002">
                  <a:extLst>
                    <a:ext uri="{9D8B030D-6E8A-4147-A177-3AD203B41FA5}">
                      <a16:colId xmlns:a16="http://schemas.microsoft.com/office/drawing/2014/main" val="20000"/>
                    </a:ext>
                  </a:extLst>
                </a:gridCol>
                <a:gridCol w="3529213">
                  <a:extLst>
                    <a:ext uri="{9D8B030D-6E8A-4147-A177-3AD203B41FA5}">
                      <a16:colId xmlns:a16="http://schemas.microsoft.com/office/drawing/2014/main" val="20001"/>
                    </a:ext>
                  </a:extLst>
                </a:gridCol>
              </a:tblGrid>
              <a:tr h="181568">
                <a:tc gridSpan="2">
                  <a:txBody>
                    <a:bodyPr/>
                    <a:lstStyle/>
                    <a:p>
                      <a:r>
                        <a:rPr lang="en-US" sz="1400" dirty="0">
                          <a:latin typeface="Arial" panose="020B0604020202020204" pitchFamily="34" charset="0"/>
                          <a:cs typeface="Arial" panose="020B0604020202020204" pitchFamily="34" charset="0"/>
                        </a:rPr>
                        <a:t>Independent risk factors of 1-year mortality</a:t>
                      </a:r>
                      <a:endParaRPr lang="en-GB" sz="1400" dirty="0">
                        <a:latin typeface="Arial" panose="020B0604020202020204" pitchFamily="34" charset="0"/>
                        <a:cs typeface="Arial" panose="020B0604020202020204" pitchFamily="34" charset="0"/>
                      </a:endParaRPr>
                    </a:p>
                  </a:txBody>
                  <a:tcPr>
                    <a:solidFill>
                      <a:srgbClr val="856C75"/>
                    </a:solidFill>
                  </a:tcPr>
                </a:tc>
                <a:tc h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81568">
                <a:tc>
                  <a:txBody>
                    <a:bodyPr/>
                    <a:lstStyle/>
                    <a:p>
                      <a:r>
                        <a:rPr lang="en-GB" sz="1400" dirty="0">
                          <a:latin typeface="Arial" panose="020B0604020202020204" pitchFamily="34" charset="0"/>
                          <a:cs typeface="Arial" panose="020B0604020202020204" pitchFamily="34" charset="0"/>
                        </a:rPr>
                        <a:t>Older age</a:t>
                      </a:r>
                    </a:p>
                  </a:txBody>
                  <a:tcPr/>
                </a:tc>
                <a:tc>
                  <a:txBody>
                    <a:bodyPr/>
                    <a:lstStyle/>
                    <a:p>
                      <a:pPr algn="ctr"/>
                      <a:r>
                        <a:rPr lang="fr-FR" sz="1400" dirty="0">
                          <a:latin typeface="Arial" panose="020B0604020202020204" pitchFamily="34" charset="0"/>
                          <a:cs typeface="Arial" panose="020B0604020202020204" pitchFamily="34" charset="0"/>
                        </a:rPr>
                        <a:t>OR 1.092 [95% CI 1.003–1.19]; p=0.0416</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175570"/>
                  </a:ext>
                </a:extLst>
              </a:tr>
              <a:tr h="181568">
                <a:tc>
                  <a:txBody>
                    <a:bodyPr/>
                    <a:lstStyle/>
                    <a:p>
                      <a:r>
                        <a:rPr lang="en-GB" sz="1400" dirty="0">
                          <a:latin typeface="Arial" panose="020B0604020202020204" pitchFamily="34" charset="0"/>
                          <a:cs typeface="Arial" panose="020B0604020202020204" pitchFamily="34" charset="0"/>
                        </a:rPr>
                        <a:t>Respiratory failure*</a:t>
                      </a:r>
                    </a:p>
                  </a:txBody>
                  <a:tcPr/>
                </a:tc>
                <a:tc>
                  <a:txBody>
                    <a:bodyPr/>
                    <a:lstStyle/>
                    <a:p>
                      <a:pPr algn="ctr"/>
                      <a:r>
                        <a:rPr lang="fr-FR" sz="1400" dirty="0">
                          <a:latin typeface="Arial" panose="020B0604020202020204" pitchFamily="34" charset="0"/>
                          <a:cs typeface="Arial" panose="020B0604020202020204" pitchFamily="34" charset="0"/>
                        </a:rPr>
                        <a:t>OR 4.34 [95% CI 1.02–18.49]; p=0.047</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81568">
                <a:tc>
                  <a:txBody>
                    <a:bodyPr/>
                    <a:lstStyle/>
                    <a:p>
                      <a:r>
                        <a:rPr lang="en-US" sz="1400" dirty="0">
                          <a:latin typeface="Arial" panose="020B0604020202020204" pitchFamily="34" charset="0"/>
                          <a:cs typeface="Arial" panose="020B0604020202020204" pitchFamily="34" charset="0"/>
                        </a:rPr>
                        <a:t>Lactate &gt;4 mmol/L </a:t>
                      </a:r>
                      <a:endParaRPr lang="en-GB" sz="1400" dirty="0">
                        <a:latin typeface="Arial" panose="020B0604020202020204" pitchFamily="34" charset="0"/>
                        <a:cs typeface="Arial" panose="020B0604020202020204" pitchFamily="34" charset="0"/>
                      </a:endParaRPr>
                    </a:p>
                  </a:txBody>
                  <a:tcPr/>
                </a:tc>
                <a:tc>
                  <a:txBody>
                    <a:bodyPr/>
                    <a:lstStyle/>
                    <a:p>
                      <a:pPr algn="ctr"/>
                      <a:r>
                        <a:rPr lang="fr-FR" sz="1400" dirty="0">
                          <a:latin typeface="Arial" panose="020B0604020202020204" pitchFamily="34" charset="0"/>
                          <a:cs typeface="Arial" panose="020B0604020202020204" pitchFamily="34" charset="0"/>
                        </a:rPr>
                        <a:t>OR 8.04 [95% CI 1.56–41.51]; p=0.0128</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81568">
                <a:tc>
                  <a:txBody>
                    <a:bodyPr/>
                    <a:lstStyle/>
                    <a:p>
                      <a:r>
                        <a:rPr lang="en-GB" sz="1400" dirty="0">
                          <a:latin typeface="Arial" panose="020B0604020202020204" pitchFamily="34" charset="0"/>
                          <a:cs typeface="Arial" panose="020B0604020202020204" pitchFamily="34" charset="0"/>
                        </a:rPr>
                        <a:t>Lower leucocyte count prior to LT </a:t>
                      </a:r>
                    </a:p>
                  </a:txBody>
                  <a:tcPr/>
                </a:tc>
                <a:tc>
                  <a:txBody>
                    <a:bodyPr/>
                    <a:lstStyle/>
                    <a:p>
                      <a:pPr algn="ctr"/>
                      <a:r>
                        <a:rPr lang="fr-FR" sz="1400" dirty="0">
                          <a:latin typeface="Arial" panose="020B0604020202020204" pitchFamily="34" charset="0"/>
                          <a:cs typeface="Arial" panose="020B0604020202020204" pitchFamily="34" charset="0"/>
                        </a:rPr>
                        <a:t>OR 0.86 [95% CI 0.76–0.97]; p=0.014</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8486986"/>
                  </a:ext>
                </a:extLst>
              </a:tr>
            </a:tbl>
          </a:graphicData>
        </a:graphic>
      </p:graphicFrame>
      <p:sp>
        <p:nvSpPr>
          <p:cNvPr id="12" name="Content Placeholder 1">
            <a:extLst>
              <a:ext uri="{FF2B5EF4-FFF2-40B4-BE49-F238E27FC236}">
                <a16:creationId xmlns:a16="http://schemas.microsoft.com/office/drawing/2014/main" id="{2F20B7E5-D44B-4AE4-B662-8FCE93A27697}"/>
              </a:ext>
            </a:extLst>
          </p:cNvPr>
          <p:cNvSpPr txBox="1">
            <a:spLocks/>
          </p:cNvSpPr>
          <p:nvPr/>
        </p:nvSpPr>
        <p:spPr>
          <a:xfrm>
            <a:off x="425751" y="3946860"/>
            <a:ext cx="1366642" cy="36933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TABLE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B11CA31C-C0CB-477D-B00A-E12B2AC7417A}"/>
              </a:ext>
            </a:extLst>
          </p:cNvPr>
          <p:cNvSpPr txBox="1"/>
          <p:nvPr/>
        </p:nvSpPr>
        <p:spPr>
          <a:xfrm>
            <a:off x="5333494" y="2991593"/>
            <a:ext cx="1024639" cy="369332"/>
          </a:xfrm>
          <a:prstGeom prst="rect">
            <a:avLst/>
          </a:prstGeom>
          <a:solidFill>
            <a:srgbClr val="866D75">
              <a:alpha val="38824"/>
            </a:srgbClr>
          </a:solidFill>
          <a:ln>
            <a:solidFill>
              <a:schemeClr val="tx1"/>
            </a:solidFill>
          </a:ln>
        </p:spPr>
        <p:txBody>
          <a:bodyPr wrap="none" rtlCol="0">
            <a:spAutoFit/>
          </a:bodyPr>
          <a:lstStyle/>
          <a:p>
            <a:r>
              <a:rPr lang="en-GB" dirty="0"/>
              <a:t>p=0.296</a:t>
            </a:r>
          </a:p>
        </p:txBody>
      </p:sp>
      <p:sp>
        <p:nvSpPr>
          <p:cNvPr id="3" name="Right Brace 2">
            <a:extLst>
              <a:ext uri="{FF2B5EF4-FFF2-40B4-BE49-F238E27FC236}">
                <a16:creationId xmlns:a16="http://schemas.microsoft.com/office/drawing/2014/main" id="{77365702-58AE-40FA-AC5C-14BCFF7096B1}"/>
              </a:ext>
            </a:extLst>
          </p:cNvPr>
          <p:cNvSpPr/>
          <p:nvPr/>
        </p:nvSpPr>
        <p:spPr>
          <a:xfrm>
            <a:off x="5104001" y="2921187"/>
            <a:ext cx="166255" cy="54450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4" name="Image 10" descr="Rplot02.tiff">
            <a:extLst>
              <a:ext uri="{FF2B5EF4-FFF2-40B4-BE49-F238E27FC236}">
                <a16:creationId xmlns:a16="http://schemas.microsoft.com/office/drawing/2014/main" id="{AAB3DC23-DD25-46A7-908C-9D1AF6CEF93E}"/>
              </a:ext>
            </a:extLst>
          </p:cNvPr>
          <p:cNvPicPr>
            <a:picLocks noChangeAspect="1"/>
          </p:cNvPicPr>
          <p:nvPr/>
        </p:nvPicPr>
        <p:blipFill rotWithShape="1">
          <a:blip r:embed="rId3">
            <a:extLst>
              <a:ext uri="{28A0092B-C50C-407E-A947-70E740481C1C}">
                <a14:useLocalDpi xmlns:a14="http://schemas.microsoft.com/office/drawing/2010/main" val="0"/>
              </a:ext>
            </a:extLst>
          </a:blip>
          <a:srcRect t="8210" r="5233" b="2088"/>
          <a:stretch/>
        </p:blipFill>
        <p:spPr>
          <a:xfrm>
            <a:off x="7958056" y="1833737"/>
            <a:ext cx="3980898" cy="3705892"/>
          </a:xfrm>
          <a:prstGeom prst="rect">
            <a:avLst/>
          </a:prstGeom>
        </p:spPr>
      </p:pic>
      <p:sp>
        <p:nvSpPr>
          <p:cNvPr id="15" name="Content Placeholder 1">
            <a:extLst>
              <a:ext uri="{FF2B5EF4-FFF2-40B4-BE49-F238E27FC236}">
                <a16:creationId xmlns:a16="http://schemas.microsoft.com/office/drawing/2014/main" id="{D2C81A74-4CB3-4023-AB88-3CBAC4E35BED}"/>
              </a:ext>
            </a:extLst>
          </p:cNvPr>
          <p:cNvSpPr txBox="1">
            <a:spLocks/>
          </p:cNvSpPr>
          <p:nvPr/>
        </p:nvSpPr>
        <p:spPr>
          <a:xfrm>
            <a:off x="8008854" y="1309461"/>
            <a:ext cx="1366642" cy="36933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FIGURE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4306B06A-B612-4455-9241-A87CA01B31E4}"/>
              </a:ext>
            </a:extLst>
          </p:cNvPr>
          <p:cNvCxnSpPr>
            <a:cxnSpLocks/>
          </p:cNvCxnSpPr>
          <p:nvPr/>
        </p:nvCxnSpPr>
        <p:spPr>
          <a:xfrm>
            <a:off x="7874865" y="1341438"/>
            <a:ext cx="0" cy="4275663"/>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85162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3" y="1214500"/>
            <a:ext cx="11251380" cy="144655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is an early biomarker of renal dysfunction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To assess the predictive capacity of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for survival and ACLF development in patients with cirrhosis on the WL for liver transplantation (LT)</a:t>
            </a: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0" y="2775350"/>
            <a:ext cx="11766250" cy="178071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Retrospective cohort with cirrhosis on LT WL, Hospital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Italiano</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Buenos Aires (Jan 2014</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Dec 2017)*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was measured at pre-LT evaluation</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Capacity of liver-, kidney- and global status-related variables at WL inclusion to predict WL mortality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and ACLF development</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was evaluated with competing risk regression analysis</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2" name="Title 1"/>
          <p:cNvSpPr>
            <a:spLocks noGrp="1"/>
          </p:cNvSpPr>
          <p:nvPr>
            <p:ph type="title"/>
          </p:nvPr>
        </p:nvSpPr>
        <p:spPr/>
        <p:txBody>
          <a:bodyPr>
            <a:noAutofit/>
          </a:bodyPr>
          <a:lstStyle/>
          <a:p>
            <a:r>
              <a:rPr lang="en-US" sz="2400" dirty="0"/>
              <a:t>Cystatin C as a predictive biomarker of acute-on-chronic liver failure development and mortality on the liver transplant waiting list</a:t>
            </a:r>
            <a:endParaRPr lang="en-GB" sz="2400" dirty="0"/>
          </a:p>
        </p:txBody>
      </p:sp>
      <p:sp>
        <p:nvSpPr>
          <p:cNvPr id="5" name="Text Placeholder 4"/>
          <p:cNvSpPr>
            <a:spLocks noGrp="1"/>
          </p:cNvSpPr>
          <p:nvPr>
            <p:ph type="body" sz="quarter" idx="10"/>
          </p:nvPr>
        </p:nvSpPr>
        <p:spPr>
          <a:xfrm>
            <a:off x="6567" y="6479931"/>
            <a:ext cx="10025871" cy="376990"/>
          </a:xfrm>
        </p:spPr>
        <p:txBody>
          <a:bodyPr/>
          <a:lstStyle/>
          <a:p>
            <a:r>
              <a:rPr lang="en-US" dirty="0"/>
              <a:t>*Data were collected from LT listing to death, LT or last date of follow-up; </a:t>
            </a:r>
          </a:p>
          <a:p>
            <a:r>
              <a:rPr lang="en-US" baseline="30000" dirty="0"/>
              <a:t>†</a:t>
            </a:r>
            <a:r>
              <a:rPr lang="en-US" dirty="0"/>
              <a:t>According to CLIF-SOFA definition; </a:t>
            </a:r>
          </a:p>
          <a:p>
            <a:r>
              <a:rPr lang="en-US" baseline="30000" dirty="0"/>
              <a:t>‡</a:t>
            </a:r>
            <a:r>
              <a:rPr lang="en-US" dirty="0"/>
              <a:t>With LT as the competing risk of mortality in WL and LT or death as the competing risk of development of ACLF.</a:t>
            </a:r>
            <a:endParaRPr lang="en-GB" dirty="0"/>
          </a:p>
          <a:p>
            <a:r>
              <a:rPr lang="en-GB" dirty="0"/>
              <a:t>Mauro E, et al. ILC 2019; THU-044</a:t>
            </a:r>
          </a:p>
        </p:txBody>
      </p: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507803" y="4589744"/>
            <a:ext cx="111693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507803" y="4627845"/>
            <a:ext cx="11169318" cy="14110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180 patients were included: 40% female; median age 59 years; main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aetiologies</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alcohol, HCV and NASH; indication for LT in 88% was decompensated cirrhosis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Non-categorical outcomes are shown in the table on next slide</a:t>
            </a:r>
          </a:p>
        </p:txBody>
      </p:sp>
      <p:cxnSp>
        <p:nvCxnSpPr>
          <p:cNvPr id="22" name="Straight Connector 21">
            <a:extLst>
              <a:ext uri="{FF2B5EF4-FFF2-40B4-BE49-F238E27FC236}">
                <a16:creationId xmlns:a16="http://schemas.microsoft.com/office/drawing/2014/main" id="{B74B4C57-4C90-4121-83A1-36B6EBEEDD70}"/>
              </a:ext>
            </a:extLst>
          </p:cNvPr>
          <p:cNvCxnSpPr>
            <a:cxnSpLocks/>
          </p:cNvCxnSpPr>
          <p:nvPr/>
        </p:nvCxnSpPr>
        <p:spPr>
          <a:xfrm flipH="1">
            <a:off x="425754" y="2699150"/>
            <a:ext cx="1125136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25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Cystatin C as a predictive biomarker of acute-on-chronic liver failure development and mortality on the liver transplant waiting list</a:t>
            </a:r>
            <a:endParaRPr lang="en-GB" sz="2400" dirty="0"/>
          </a:p>
        </p:txBody>
      </p:sp>
      <p:sp>
        <p:nvSpPr>
          <p:cNvPr id="5" name="Text Placeholder 4"/>
          <p:cNvSpPr>
            <a:spLocks noGrp="1"/>
          </p:cNvSpPr>
          <p:nvPr>
            <p:ph type="body" sz="quarter" idx="10"/>
          </p:nvPr>
        </p:nvSpPr>
        <p:spPr/>
        <p:txBody>
          <a:bodyPr/>
          <a:lstStyle/>
          <a:p>
            <a:r>
              <a:rPr lang="en-US" dirty="0"/>
              <a:t>*Adjusted for confounders: MELD-Na, albumin, encephalopathy, sex and subjective global nutritional assessment.</a:t>
            </a:r>
            <a:endParaRPr lang="en-GB" dirty="0"/>
          </a:p>
          <a:p>
            <a:r>
              <a:rPr lang="en-GB" dirty="0"/>
              <a:t>Mauro E, et al. ILC 2019; THU-044</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231698" y="1269027"/>
            <a:ext cx="6766002" cy="3160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During follow-up, 56 (31%) developed ACLF,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54 (30%) underwent LT and 35 (19%) died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≥1.5 mg/L was independent predictor* of:</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[A]</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ACLF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sHR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2.68; 95% CI, 1.43–5.00; p=0.002)</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004B87"/>
                </a:solidFill>
                <a:effectLst/>
                <a:uLnTx/>
                <a:uFillTx/>
                <a:latin typeface="Arial" panose="020B0604020202020204"/>
                <a:ea typeface="+mn-ea"/>
                <a:cs typeface="+mn-cs"/>
              </a:rPr>
              <a:t>[B]</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WL mortality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sHR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3.58; 95% CI, 1.47–8.73; p=0.005)</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7174601" y="3933764"/>
            <a:ext cx="4873393" cy="2350567"/>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Higher levels of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are associated strongly with the development of ACLF and mortality in WL, regardless of MELD-Na, albumin or history of ACLF.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CysC</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may help to identify patients at high risk of short-term mortality on the LT WL</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6007D6C8-7E69-49C1-ABD9-C0B4603A313D}"/>
              </a:ext>
            </a:extLst>
          </p:cNvPr>
          <p:cNvCxnSpPr>
            <a:cxnSpLocks/>
          </p:cNvCxnSpPr>
          <p:nvPr/>
        </p:nvCxnSpPr>
        <p:spPr>
          <a:xfrm>
            <a:off x="6944257" y="1269027"/>
            <a:ext cx="0" cy="23720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320902" y="3641055"/>
            <a:ext cx="1131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7848C6F-BAF2-4237-BD70-9CD4B2183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a:solidFill>
            <a:schemeClr val="bg1"/>
          </a:solidFill>
        </p:spPr>
      </p:pic>
      <p:graphicFrame>
        <p:nvGraphicFramePr>
          <p:cNvPr id="17" name="Table 16">
            <a:extLst>
              <a:ext uri="{FF2B5EF4-FFF2-40B4-BE49-F238E27FC236}">
                <a16:creationId xmlns:a16="http://schemas.microsoft.com/office/drawing/2014/main" id="{88926BBF-6115-436D-8A51-A592D5A94476}"/>
              </a:ext>
            </a:extLst>
          </p:cNvPr>
          <p:cNvGraphicFramePr>
            <a:graphicFrameLocks noGrp="1"/>
          </p:cNvGraphicFramePr>
          <p:nvPr>
            <p:extLst>
              <p:ext uri="{D42A27DB-BD31-4B8C-83A1-F6EECF244321}">
                <p14:modId xmlns:p14="http://schemas.microsoft.com/office/powerpoint/2010/main" val="2027787710"/>
              </p:ext>
            </p:extLst>
          </p:nvPr>
        </p:nvGraphicFramePr>
        <p:xfrm>
          <a:off x="7026845" y="1578911"/>
          <a:ext cx="4630230" cy="2011680"/>
        </p:xfrm>
        <a:graphic>
          <a:graphicData uri="http://schemas.openxmlformats.org/drawingml/2006/table">
            <a:tbl>
              <a:tblPr firstRow="1" bandRow="1">
                <a:tableStyleId>{5C22544A-7EE6-4342-B048-85BDC9FD1C3A}</a:tableStyleId>
              </a:tblPr>
              <a:tblGrid>
                <a:gridCol w="232518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1409700">
                  <a:extLst>
                    <a:ext uri="{9D8B030D-6E8A-4147-A177-3AD203B41FA5}">
                      <a16:colId xmlns:a16="http://schemas.microsoft.com/office/drawing/2014/main" val="1676942975"/>
                    </a:ext>
                  </a:extLst>
                </a:gridCol>
              </a:tblGrid>
              <a:tr h="241094">
                <a:tc>
                  <a:txBody>
                    <a:bodyPr/>
                    <a:lstStyle/>
                    <a:p>
                      <a:r>
                        <a:rPr lang="en-US" sz="1600" dirty="0">
                          <a:latin typeface="Arial" panose="020B0604020202020204" pitchFamily="34" charset="0"/>
                          <a:cs typeface="Arial" panose="020B0604020202020204" pitchFamily="34" charset="0"/>
                        </a:rPr>
                        <a:t>Parameter</a:t>
                      </a:r>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GB" sz="1600" dirty="0">
                          <a:latin typeface="Arial" panose="020B0604020202020204" pitchFamily="34" charset="0"/>
                          <a:cs typeface="Arial" panose="020B0604020202020204" pitchFamily="34" charset="0"/>
                        </a:rPr>
                        <a:t>Median</a:t>
                      </a:r>
                    </a:p>
                  </a:txBody>
                  <a:tcPr/>
                </a:tc>
                <a:tc>
                  <a:txBody>
                    <a:bodyPr/>
                    <a:lstStyle/>
                    <a:p>
                      <a:pPr algn="ctr"/>
                      <a:r>
                        <a:rPr lang="en-GB" sz="1600" dirty="0">
                          <a:latin typeface="Arial" panose="020B0604020202020204" pitchFamily="34" charset="0"/>
                          <a:cs typeface="Arial" panose="020B0604020202020204" pitchFamily="34" charset="0"/>
                        </a:rPr>
                        <a:t>Range</a:t>
                      </a:r>
                    </a:p>
                  </a:txBody>
                  <a:tcPr/>
                </a:tc>
                <a:extLst>
                  <a:ext uri="{0D108BD9-81ED-4DB2-BD59-A6C34878D82A}">
                    <a16:rowId xmlns:a16="http://schemas.microsoft.com/office/drawing/2014/main" val="10000"/>
                  </a:ext>
                </a:extLst>
              </a:tr>
              <a:tr h="0">
                <a:tc>
                  <a:txBody>
                    <a:bodyPr/>
                    <a:lstStyle/>
                    <a:p>
                      <a:r>
                        <a:rPr lang="en-US" sz="1600" dirty="0">
                          <a:latin typeface="Arial" panose="020B0604020202020204" pitchFamily="34" charset="0"/>
                          <a:cs typeface="Arial" panose="020B0604020202020204" pitchFamily="34" charset="0"/>
                        </a:rPr>
                        <a:t>Median MELD-Na</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16</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13–21</a:t>
                      </a:r>
                      <a:endParaRPr lang="en-GB" sz="1600" dirty="0">
                        <a:latin typeface="Arial" panose="020B0604020202020204" pitchFamily="34" charset="0"/>
                        <a:cs typeface="Arial" panose="020B0604020202020204" pitchFamily="34" charset="0"/>
                      </a:endParaRPr>
                    </a:p>
                  </a:txBody>
                  <a:tcPr>
                    <a:solidFill>
                      <a:srgbClr val="D9D4D6"/>
                    </a:solidFill>
                  </a:tcPr>
                </a:tc>
                <a:extLst>
                  <a:ext uri="{0D108BD9-81ED-4DB2-BD59-A6C34878D82A}">
                    <a16:rowId xmlns:a16="http://schemas.microsoft.com/office/drawing/2014/main" val="2346501082"/>
                  </a:ext>
                </a:extLst>
              </a:tr>
              <a:tr h="0">
                <a:tc>
                  <a:txBody>
                    <a:bodyPr/>
                    <a:lstStyle/>
                    <a:p>
                      <a:r>
                        <a:rPr lang="en-US" sz="1600" dirty="0">
                          <a:latin typeface="Arial" panose="020B0604020202020204" pitchFamily="34" charset="0"/>
                          <a:cs typeface="Arial" panose="020B0604020202020204" pitchFamily="34" charset="0"/>
                        </a:rPr>
                        <a:t>Creatinine, mg/dL</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0.8</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0.6–1.07</a:t>
                      </a:r>
                      <a:endParaRPr lang="en-GB" sz="1600" dirty="0">
                        <a:latin typeface="Arial" panose="020B0604020202020204" pitchFamily="34" charset="0"/>
                        <a:cs typeface="Arial" panose="020B0604020202020204" pitchFamily="34" charset="0"/>
                      </a:endParaRPr>
                    </a:p>
                  </a:txBody>
                  <a:tcPr>
                    <a:solidFill>
                      <a:srgbClr val="EDEBEC"/>
                    </a:solidFill>
                  </a:tcPr>
                </a:tc>
                <a:extLst>
                  <a:ext uri="{0D108BD9-81ED-4DB2-BD59-A6C34878D82A}">
                    <a16:rowId xmlns:a16="http://schemas.microsoft.com/office/drawing/2014/main" val="491628476"/>
                  </a:ext>
                </a:extLst>
              </a:tr>
              <a:tr h="0">
                <a:tc>
                  <a:txBody>
                    <a:bodyPr/>
                    <a:lstStyle/>
                    <a:p>
                      <a:r>
                        <a:rPr lang="en-US" sz="1600" dirty="0" err="1">
                          <a:latin typeface="Arial" panose="020B0604020202020204" pitchFamily="34" charset="0"/>
                          <a:cs typeface="Arial" panose="020B0604020202020204" pitchFamily="34" charset="0"/>
                        </a:rPr>
                        <a:t>CysC</a:t>
                      </a:r>
                      <a:r>
                        <a:rPr lang="en-US" sz="1600" dirty="0">
                          <a:latin typeface="Arial" panose="020B0604020202020204" pitchFamily="34" charset="0"/>
                          <a:cs typeface="Arial" panose="020B0604020202020204" pitchFamily="34" charset="0"/>
                        </a:rPr>
                        <a:t>, mg/L</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1.46</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1.13–2.05</a:t>
                      </a:r>
                      <a:endParaRPr lang="en-GB" sz="1600" dirty="0">
                        <a:latin typeface="Arial" panose="020B0604020202020204" pitchFamily="34" charset="0"/>
                        <a:cs typeface="Arial" panose="020B0604020202020204" pitchFamily="34" charset="0"/>
                      </a:endParaRPr>
                    </a:p>
                  </a:txBody>
                  <a:tcPr>
                    <a:solidFill>
                      <a:srgbClr val="D9D4D6"/>
                    </a:solidFill>
                  </a:tcPr>
                </a:tc>
                <a:extLst>
                  <a:ext uri="{0D108BD9-81ED-4DB2-BD59-A6C34878D82A}">
                    <a16:rowId xmlns:a16="http://schemas.microsoft.com/office/drawing/2014/main" val="441622178"/>
                  </a:ext>
                </a:extLst>
              </a:tr>
              <a:tr h="0">
                <a:tc>
                  <a:txBody>
                    <a:bodyPr/>
                    <a:lstStyle/>
                    <a:p>
                      <a:r>
                        <a:rPr lang="en-US" sz="1600" dirty="0">
                          <a:latin typeface="Arial" panose="020B0604020202020204" pitchFamily="34" charset="0"/>
                          <a:cs typeface="Arial" panose="020B0604020202020204" pitchFamily="34" charset="0"/>
                        </a:rPr>
                        <a:t>Follow-up mortality, </a:t>
                      </a:r>
                      <a:r>
                        <a:rPr lang="en-US" sz="1600" dirty="0" err="1">
                          <a:latin typeface="Arial" panose="020B0604020202020204" pitchFamily="34" charset="0"/>
                          <a:cs typeface="Arial" panose="020B0604020202020204" pitchFamily="34" charset="0"/>
                        </a:rPr>
                        <a:t>mo</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US" sz="1600" dirty="0">
                          <a:latin typeface="Arial" panose="020B0604020202020204" pitchFamily="34" charset="0"/>
                          <a:cs typeface="Arial" panose="020B0604020202020204" pitchFamily="34" charset="0"/>
                        </a:rPr>
                        <a:t>12.8</a:t>
                      </a:r>
                      <a:endParaRPr lang="en-GB" sz="1600" dirty="0">
                        <a:latin typeface="Arial" panose="020B0604020202020204" pitchFamily="34" charset="0"/>
                        <a:cs typeface="Arial" panose="020B0604020202020204" pitchFamily="34" charset="0"/>
                      </a:endParaRPr>
                    </a:p>
                  </a:txBody>
                  <a:tcPr>
                    <a:solidFill>
                      <a:srgbClr val="EDEBEC"/>
                    </a:solidFill>
                  </a:tcPr>
                </a:tc>
                <a:tc>
                  <a:txBody>
                    <a:bodyPr/>
                    <a:lstStyle/>
                    <a:p>
                      <a:pPr algn="ctr"/>
                      <a:r>
                        <a:rPr lang="en-GB" sz="1600" dirty="0">
                          <a:latin typeface="Arial" panose="020B0604020202020204" pitchFamily="34" charset="0"/>
                          <a:cs typeface="Arial" panose="020B0604020202020204" pitchFamily="34" charset="0"/>
                        </a:rPr>
                        <a:t>6.59–24.55</a:t>
                      </a:r>
                    </a:p>
                  </a:txBody>
                  <a:tcPr>
                    <a:solidFill>
                      <a:srgbClr val="EDEBEC"/>
                    </a:solidFill>
                  </a:tcPr>
                </a:tc>
                <a:extLst>
                  <a:ext uri="{0D108BD9-81ED-4DB2-BD59-A6C34878D82A}">
                    <a16:rowId xmlns:a16="http://schemas.microsoft.com/office/drawing/2014/main" val="2429999127"/>
                  </a:ext>
                </a:extLst>
              </a:tr>
              <a:tr h="0">
                <a:tc>
                  <a:txBody>
                    <a:bodyPr/>
                    <a:lstStyle/>
                    <a:p>
                      <a:r>
                        <a:rPr lang="en-US" sz="1600" dirty="0">
                          <a:latin typeface="Arial" panose="020B0604020202020204" pitchFamily="34" charset="0"/>
                          <a:cs typeface="Arial" panose="020B0604020202020204" pitchFamily="34" charset="0"/>
                        </a:rPr>
                        <a:t>ACLF, </a:t>
                      </a:r>
                      <a:r>
                        <a:rPr lang="en-US" sz="1600" dirty="0" err="1">
                          <a:latin typeface="Arial" panose="020B0604020202020204" pitchFamily="34" charset="0"/>
                          <a:cs typeface="Arial" panose="020B0604020202020204" pitchFamily="34" charset="0"/>
                        </a:rPr>
                        <a:t>mo</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US" sz="1600" dirty="0">
                          <a:latin typeface="Arial" panose="020B0604020202020204" pitchFamily="34" charset="0"/>
                          <a:cs typeface="Arial" panose="020B0604020202020204" pitchFamily="34" charset="0"/>
                        </a:rPr>
                        <a:t>11.7</a:t>
                      </a:r>
                      <a:endParaRPr lang="en-GB" sz="1600" dirty="0">
                        <a:latin typeface="Arial" panose="020B0604020202020204" pitchFamily="34" charset="0"/>
                        <a:cs typeface="Arial" panose="020B0604020202020204" pitchFamily="34" charset="0"/>
                      </a:endParaRPr>
                    </a:p>
                  </a:txBody>
                  <a:tcPr>
                    <a:solidFill>
                      <a:srgbClr val="D9D4D6"/>
                    </a:solidFill>
                  </a:tcPr>
                </a:tc>
                <a:tc>
                  <a:txBody>
                    <a:bodyPr/>
                    <a:lstStyle/>
                    <a:p>
                      <a:pPr algn="ctr"/>
                      <a:r>
                        <a:rPr lang="en-GB" sz="1600" dirty="0">
                          <a:latin typeface="Arial" panose="020B0604020202020204" pitchFamily="34" charset="0"/>
                          <a:cs typeface="Arial" panose="020B0604020202020204" pitchFamily="34" charset="0"/>
                        </a:rPr>
                        <a:t>4.45–22.62</a:t>
                      </a:r>
                    </a:p>
                  </a:txBody>
                  <a:tcPr>
                    <a:solidFill>
                      <a:srgbClr val="D9D4D6"/>
                    </a:solidFill>
                  </a:tcPr>
                </a:tc>
                <a:extLst>
                  <a:ext uri="{0D108BD9-81ED-4DB2-BD59-A6C34878D82A}">
                    <a16:rowId xmlns:a16="http://schemas.microsoft.com/office/drawing/2014/main" val="3267425466"/>
                  </a:ext>
                </a:extLst>
              </a:tr>
            </a:tbl>
          </a:graphicData>
        </a:graphic>
      </p:graphicFrame>
      <p:sp>
        <p:nvSpPr>
          <p:cNvPr id="19" name="Content Placeholder 8">
            <a:extLst>
              <a:ext uri="{FF2B5EF4-FFF2-40B4-BE49-F238E27FC236}">
                <a16:creationId xmlns:a16="http://schemas.microsoft.com/office/drawing/2014/main" id="{3A607C5E-D620-4346-9D55-33DBECEF2140}"/>
              </a:ext>
            </a:extLst>
          </p:cNvPr>
          <p:cNvSpPr txBox="1">
            <a:spLocks/>
          </p:cNvSpPr>
          <p:nvPr/>
        </p:nvSpPr>
        <p:spPr>
          <a:xfrm>
            <a:off x="6950546" y="1188487"/>
            <a:ext cx="5714394" cy="5034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TABLE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643731DD-C896-45FC-B6B1-81E45BC21BFF}"/>
              </a:ext>
            </a:extLst>
          </p:cNvPr>
          <p:cNvPicPr>
            <a:picLocks noChangeAspect="1"/>
          </p:cNvPicPr>
          <p:nvPr/>
        </p:nvPicPr>
        <p:blipFill>
          <a:blip r:embed="rId4"/>
          <a:stretch>
            <a:fillRect/>
          </a:stretch>
        </p:blipFill>
        <p:spPr>
          <a:xfrm>
            <a:off x="231698" y="3769547"/>
            <a:ext cx="3472228" cy="2679003"/>
          </a:xfrm>
          <a:prstGeom prst="rect">
            <a:avLst/>
          </a:prstGeom>
        </p:spPr>
      </p:pic>
      <p:pic>
        <p:nvPicPr>
          <p:cNvPr id="4" name="Picture 3">
            <a:extLst>
              <a:ext uri="{FF2B5EF4-FFF2-40B4-BE49-F238E27FC236}">
                <a16:creationId xmlns:a16="http://schemas.microsoft.com/office/drawing/2014/main" id="{B873C857-3E46-4BA6-A7B2-C631E484EA2D}"/>
              </a:ext>
            </a:extLst>
          </p:cNvPr>
          <p:cNvPicPr>
            <a:picLocks noChangeAspect="1"/>
          </p:cNvPicPr>
          <p:nvPr/>
        </p:nvPicPr>
        <p:blipFill>
          <a:blip r:embed="rId5"/>
          <a:stretch>
            <a:fillRect/>
          </a:stretch>
        </p:blipFill>
        <p:spPr>
          <a:xfrm>
            <a:off x="3674169" y="3756335"/>
            <a:ext cx="3472228" cy="2679003"/>
          </a:xfrm>
          <a:prstGeom prst="rect">
            <a:avLst/>
          </a:prstGeom>
        </p:spPr>
      </p:pic>
      <p:sp>
        <p:nvSpPr>
          <p:cNvPr id="8" name="Rectangle 7">
            <a:extLst>
              <a:ext uri="{FF2B5EF4-FFF2-40B4-BE49-F238E27FC236}">
                <a16:creationId xmlns:a16="http://schemas.microsoft.com/office/drawing/2014/main" id="{6A839F29-777E-48FA-9336-3D5820E044BC}"/>
              </a:ext>
            </a:extLst>
          </p:cNvPr>
          <p:cNvSpPr/>
          <p:nvPr/>
        </p:nvSpPr>
        <p:spPr>
          <a:xfrm>
            <a:off x="320902" y="3855890"/>
            <a:ext cx="372863" cy="28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97455C2-26B4-4FC2-9348-EEA8BC510E87}"/>
              </a:ext>
            </a:extLst>
          </p:cNvPr>
          <p:cNvSpPr/>
          <p:nvPr/>
        </p:nvSpPr>
        <p:spPr>
          <a:xfrm>
            <a:off x="3732130" y="3839689"/>
            <a:ext cx="372863" cy="288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1">
            <a:extLst>
              <a:ext uri="{FF2B5EF4-FFF2-40B4-BE49-F238E27FC236}">
                <a16:creationId xmlns:a16="http://schemas.microsoft.com/office/drawing/2014/main" id="{59FFB547-51F5-4F15-8F08-DFE167AD0B59}"/>
              </a:ext>
            </a:extLst>
          </p:cNvPr>
          <p:cNvSpPr txBox="1">
            <a:spLocks/>
          </p:cNvSpPr>
          <p:nvPr/>
        </p:nvSpPr>
        <p:spPr>
          <a:xfrm>
            <a:off x="231698" y="3664882"/>
            <a:ext cx="4894595"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FIGURE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97E04B2-7CFF-452B-9CA1-A8CEA8664667}"/>
              </a:ext>
            </a:extLst>
          </p:cNvPr>
          <p:cNvSpPr txBox="1"/>
          <p:nvPr/>
        </p:nvSpPr>
        <p:spPr>
          <a:xfrm>
            <a:off x="906940" y="4206160"/>
            <a:ext cx="338554" cy="369332"/>
          </a:xfrm>
          <a:prstGeom prst="rect">
            <a:avLst/>
          </a:prstGeom>
          <a:noFill/>
        </p:spPr>
        <p:txBody>
          <a:bodyPr wrap="none" rtlCol="0">
            <a:spAutoFit/>
          </a:bodyPr>
          <a:lstStyle/>
          <a:p>
            <a:r>
              <a:rPr lang="en-GB" dirty="0"/>
              <a:t>A</a:t>
            </a:r>
          </a:p>
        </p:txBody>
      </p:sp>
      <p:sp>
        <p:nvSpPr>
          <p:cNvPr id="18" name="TextBox 17">
            <a:extLst>
              <a:ext uri="{FF2B5EF4-FFF2-40B4-BE49-F238E27FC236}">
                <a16:creationId xmlns:a16="http://schemas.microsoft.com/office/drawing/2014/main" id="{2BF4228C-1318-4A81-8C52-30C5EEC7186B}"/>
              </a:ext>
            </a:extLst>
          </p:cNvPr>
          <p:cNvSpPr txBox="1"/>
          <p:nvPr/>
        </p:nvSpPr>
        <p:spPr>
          <a:xfrm>
            <a:off x="4379168" y="4206160"/>
            <a:ext cx="338554" cy="369332"/>
          </a:xfrm>
          <a:prstGeom prst="rect">
            <a:avLst/>
          </a:prstGeom>
          <a:noFill/>
        </p:spPr>
        <p:txBody>
          <a:bodyPr wrap="none" rtlCol="0">
            <a:spAutoFit/>
          </a:bodyPr>
          <a:lstStyle/>
          <a:p>
            <a:r>
              <a:rPr lang="en-GB" dirty="0"/>
              <a:t>B</a:t>
            </a:r>
          </a:p>
        </p:txBody>
      </p:sp>
    </p:spTree>
    <p:extLst>
      <p:ext uri="{BB962C8B-B14F-4D97-AF65-F5344CB8AC3E}">
        <p14:creationId xmlns:p14="http://schemas.microsoft.com/office/powerpoint/2010/main" val="109837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181338" y="1225714"/>
            <a:ext cx="11854305" cy="1840504"/>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BACKGROUND &amp; AIMS </a:t>
            </a:r>
            <a:r>
              <a:rPr lang="en-US" b="1" dirty="0">
                <a:solidFill>
                  <a:schemeClr val="bg1"/>
                </a:solidFill>
                <a:highlight>
                  <a:srgbClr val="FEFCFC"/>
                </a:highlight>
                <a:latin typeface="Arial" panose="020B0604020202020204" pitchFamily="34" charset="0"/>
                <a:cs typeface="Arial" panose="020B0604020202020204" pitchFamily="34" charset="0"/>
              </a:rPr>
              <a:t>​</a:t>
            </a:r>
          </a:p>
          <a:p>
            <a:r>
              <a:rPr lang="en-US" dirty="0"/>
              <a:t>Diagnosis of ACLF uses serum creatinine as an indicator of kidney failure</a:t>
            </a:r>
          </a:p>
          <a:p>
            <a:r>
              <a:rPr lang="en-US" dirty="0"/>
              <a:t>General consensus that acute kidney impairment in cirrhosis should be based on AKI criteria instead</a:t>
            </a:r>
            <a:endParaRPr lang="en-US" dirty="0">
              <a:cs typeface="Arial"/>
            </a:endParaRPr>
          </a:p>
          <a:p>
            <a:pPr lvl="1"/>
            <a:r>
              <a:rPr lang="en-US" dirty="0"/>
              <a:t>Relationship between kidney failure defined using AKI criteria and ACLF is not known</a:t>
            </a:r>
          </a:p>
          <a:p>
            <a:r>
              <a:rPr lang="en-US" b="1" dirty="0"/>
              <a:t>Aim:</a:t>
            </a:r>
            <a:r>
              <a:rPr lang="en-US" dirty="0"/>
              <a:t> To investigate AKI in patients with and without ACLF and relationship with outcomes</a:t>
            </a: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181338" y="3390946"/>
            <a:ext cx="11340496"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METHODS </a:t>
            </a:r>
            <a:r>
              <a:rPr lang="en-US" b="1" dirty="0">
                <a:solidFill>
                  <a:schemeClr val="bg1"/>
                </a:solidFill>
                <a:highlight>
                  <a:srgbClr val="FEFCFC"/>
                </a:highlight>
                <a:latin typeface="Arial" panose="020B0604020202020204" pitchFamily="34" charset="0"/>
                <a:cs typeface="Arial" panose="020B0604020202020204" pitchFamily="34" charset="0"/>
              </a:rPr>
              <a:t>​ </a:t>
            </a:r>
          </a:p>
          <a:p>
            <a:pPr>
              <a:buClr>
                <a:srgbClr val="004B87"/>
              </a:buClr>
            </a:pPr>
            <a:r>
              <a:rPr lang="en-US" dirty="0"/>
              <a:t>Prospective, single </a:t>
            </a:r>
            <a:r>
              <a:rPr lang="en-US" dirty="0" err="1"/>
              <a:t>centre</a:t>
            </a:r>
            <a:r>
              <a:rPr lang="en-US" dirty="0"/>
              <a:t> study in 518 patients* with decompensated cirrhosis </a:t>
            </a:r>
          </a:p>
          <a:p>
            <a:pPr>
              <a:buClr>
                <a:srgbClr val="004B87"/>
              </a:buClr>
            </a:pPr>
            <a:r>
              <a:rPr lang="en-US" dirty="0"/>
              <a:t>Patients were classified into 4 groups: </a:t>
            </a:r>
          </a:p>
          <a:p>
            <a:pPr lvl="1"/>
            <a:r>
              <a:rPr lang="en-US" dirty="0"/>
              <a:t>No </a:t>
            </a:r>
            <a:r>
              <a:rPr lang="en-US" dirty="0" err="1"/>
              <a:t>AKI</a:t>
            </a:r>
            <a:r>
              <a:rPr lang="en-US" dirty="0" err="1">
                <a:sym typeface="Symbol" panose="05050102010706020507" pitchFamily="18" charset="2"/>
              </a:rPr>
              <a:t></a:t>
            </a:r>
            <a:r>
              <a:rPr lang="en-US" dirty="0" err="1"/>
              <a:t>No</a:t>
            </a:r>
            <a:r>
              <a:rPr lang="en-US" dirty="0"/>
              <a:t> ACLF (265 episodes)</a:t>
            </a:r>
          </a:p>
          <a:p>
            <a:pPr lvl="1"/>
            <a:r>
              <a:rPr lang="en-US" dirty="0"/>
              <a:t>No AKI</a:t>
            </a:r>
            <a:r>
              <a:rPr lang="en-US" dirty="0">
                <a:sym typeface="Symbol" panose="05050102010706020507" pitchFamily="18" charset="2"/>
              </a:rPr>
              <a:t></a:t>
            </a:r>
            <a:r>
              <a:rPr lang="en-US" dirty="0"/>
              <a:t>ACLF (18 episodes)</a:t>
            </a:r>
          </a:p>
          <a:p>
            <a:pPr lvl="1"/>
            <a:r>
              <a:rPr lang="en-US" dirty="0" err="1"/>
              <a:t>AKI</a:t>
            </a:r>
            <a:r>
              <a:rPr lang="en-US" dirty="0" err="1">
                <a:sym typeface="Symbol" panose="05050102010706020507" pitchFamily="18" charset="2"/>
              </a:rPr>
              <a:t></a:t>
            </a:r>
            <a:r>
              <a:rPr lang="en-US" dirty="0" err="1"/>
              <a:t>No</a:t>
            </a:r>
            <a:r>
              <a:rPr lang="en-US" dirty="0"/>
              <a:t> ACLF (142 episodes)</a:t>
            </a:r>
          </a:p>
          <a:p>
            <a:pPr lvl="1"/>
            <a:r>
              <a:rPr lang="en-US" dirty="0"/>
              <a:t>AKI</a:t>
            </a:r>
            <a:r>
              <a:rPr lang="en-US" dirty="0">
                <a:sym typeface="Symbol" panose="05050102010706020507" pitchFamily="18" charset="2"/>
              </a:rPr>
              <a:t></a:t>
            </a:r>
            <a:r>
              <a:rPr lang="en-US" dirty="0"/>
              <a:t>ACLF (214 episodes)</a:t>
            </a:r>
          </a:p>
          <a:p>
            <a:pPr>
              <a:buClr>
                <a:srgbClr val="004A86"/>
              </a:buClr>
            </a:pPr>
            <a:r>
              <a:rPr lang="en-US" dirty="0"/>
              <a:t>Demographic, clinical and analytical data were assessed</a:t>
            </a:r>
          </a:p>
          <a:p>
            <a:pPr lvl="1"/>
            <a:r>
              <a:rPr lang="en-US" dirty="0"/>
              <a:t>As well as urinary biomarkers (NGAL, IL-18 and albumin)</a:t>
            </a:r>
          </a:p>
        </p:txBody>
      </p:sp>
      <p:sp>
        <p:nvSpPr>
          <p:cNvPr id="2" name="Title 1"/>
          <p:cNvSpPr>
            <a:spLocks noGrp="1"/>
          </p:cNvSpPr>
          <p:nvPr>
            <p:ph type="title"/>
          </p:nvPr>
        </p:nvSpPr>
        <p:spPr/>
        <p:txBody>
          <a:bodyPr>
            <a:noAutofit/>
          </a:bodyPr>
          <a:lstStyle/>
          <a:p>
            <a:r>
              <a:rPr lang="en-US" sz="2400" dirty="0"/>
              <a:t>Implementation of AKI criteria to patients with ACLF: </a:t>
            </a:r>
            <a:br>
              <a:rPr lang="en-US" sz="2400" dirty="0"/>
            </a:br>
            <a:r>
              <a:rPr lang="en-US" sz="2400" dirty="0"/>
              <a:t>Characteristics of effect on outcomes</a:t>
            </a:r>
          </a:p>
        </p:txBody>
      </p:sp>
      <p:sp>
        <p:nvSpPr>
          <p:cNvPr id="5" name="Text Placeholder 4"/>
          <p:cNvSpPr>
            <a:spLocks noGrp="1"/>
          </p:cNvSpPr>
          <p:nvPr>
            <p:ph type="body" sz="quarter" idx="10"/>
          </p:nvPr>
        </p:nvSpPr>
        <p:spPr/>
        <p:txBody>
          <a:bodyPr/>
          <a:lstStyle/>
          <a:p>
            <a:r>
              <a:rPr lang="en-GB" dirty="0"/>
              <a:t>*639 consecutive admissions/episodes.</a:t>
            </a:r>
            <a:br>
              <a:rPr lang="en-GB" dirty="0"/>
            </a:br>
            <a:r>
              <a:rPr lang="en-GB" dirty="0" err="1"/>
              <a:t>Napoleone</a:t>
            </a:r>
            <a:r>
              <a:rPr lang="en-GB" dirty="0"/>
              <a:t> L, et al. ILC 2019; THU-046</a:t>
            </a:r>
          </a:p>
        </p:txBody>
      </p: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346509" y="3268486"/>
            <a:ext cx="112406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2C07026-FCB9-40D0-9CD3-C53ED8119250}"/>
              </a:ext>
            </a:extLst>
          </p:cNvPr>
          <p:cNvSpPr txBox="1"/>
          <p:nvPr/>
        </p:nvSpPr>
        <p:spPr>
          <a:xfrm>
            <a:off x="6165999" y="4679791"/>
            <a:ext cx="5186035" cy="707886"/>
          </a:xfrm>
          <a:prstGeom prst="rect">
            <a:avLst/>
          </a:prstGeom>
          <a:solidFill>
            <a:srgbClr val="C2B5BA">
              <a:alpha val="50980"/>
            </a:srgbClr>
          </a:solidFill>
          <a:ln>
            <a:solidFill>
              <a:schemeClr val="accent1"/>
            </a:solidFill>
          </a:ln>
        </p:spPr>
        <p:txBody>
          <a:bodyPr wrap="none" rtlCol="0">
            <a:spAutoFit/>
          </a:bodyPr>
          <a:lstStyle/>
          <a:p>
            <a:pPr algn="ctr"/>
            <a:r>
              <a:rPr lang="en-US" sz="2000" dirty="0"/>
              <a:t>AKI occurred in 356 (55.7%) admissions</a:t>
            </a:r>
            <a:br>
              <a:rPr lang="en-US" sz="2000" dirty="0"/>
            </a:br>
            <a:r>
              <a:rPr lang="en-US" sz="2000" dirty="0"/>
              <a:t>ACLF occurred in 232 (36.3%) admissions</a:t>
            </a:r>
          </a:p>
        </p:txBody>
      </p:sp>
    </p:spTree>
    <p:extLst>
      <p:ext uri="{BB962C8B-B14F-4D97-AF65-F5344CB8AC3E}">
        <p14:creationId xmlns:p14="http://schemas.microsoft.com/office/powerpoint/2010/main" val="137676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Implementation of AKI criteria to patients with ACLF: </a:t>
            </a:r>
            <a:br>
              <a:rPr lang="en-US" sz="2400" dirty="0"/>
            </a:br>
            <a:r>
              <a:rPr lang="en-US" sz="2400" dirty="0"/>
              <a:t>Characteristics of effect on outcomes</a:t>
            </a:r>
          </a:p>
        </p:txBody>
      </p:sp>
      <p:sp>
        <p:nvSpPr>
          <p:cNvPr id="5" name="Text Placeholder 4"/>
          <p:cNvSpPr>
            <a:spLocks noGrp="1"/>
          </p:cNvSpPr>
          <p:nvPr>
            <p:ph type="body" sz="quarter" idx="10"/>
          </p:nvPr>
        </p:nvSpPr>
        <p:spPr/>
        <p:txBody>
          <a:bodyPr/>
          <a:lstStyle/>
          <a:p>
            <a:r>
              <a:rPr lang="en-US" baseline="30000" dirty="0"/>
              <a:t>†</a:t>
            </a:r>
            <a:r>
              <a:rPr lang="en-US" dirty="0"/>
              <a:t>Multivariate analysis.</a:t>
            </a:r>
            <a:br>
              <a:rPr lang="en-US" dirty="0"/>
            </a:br>
            <a:r>
              <a:rPr lang="en-US" dirty="0"/>
              <a:t>Study funded by FIS PI16 / 00043 and H20/20 731875 (LIVERHOPE).</a:t>
            </a:r>
            <a:endParaRPr lang="en-GB" dirty="0"/>
          </a:p>
          <a:p>
            <a:r>
              <a:rPr lang="en-GB" dirty="0" err="1"/>
              <a:t>Napoleone</a:t>
            </a:r>
            <a:r>
              <a:rPr lang="en-GB" dirty="0"/>
              <a:t> L, et al. ILC 2019; THU-046</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09548" y="1159676"/>
            <a:ext cx="5474935" cy="412870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RESULTS ​</a:t>
            </a:r>
            <a:endParaRPr lang="en-GB" dirty="0">
              <a:highlight>
                <a:srgbClr val="004A86"/>
              </a:highlight>
            </a:endParaRPr>
          </a:p>
          <a:p>
            <a:r>
              <a:rPr lang="en-US" dirty="0"/>
              <a:t>Differences between the </a:t>
            </a:r>
            <a:r>
              <a:rPr lang="en-US" dirty="0" err="1"/>
              <a:t>AKI</a:t>
            </a:r>
            <a:r>
              <a:rPr lang="en-US" dirty="0" err="1">
                <a:sym typeface="Symbol" panose="05050102010706020507" pitchFamily="18" charset="2"/>
              </a:rPr>
              <a:t></a:t>
            </a:r>
            <a:r>
              <a:rPr lang="en-US" dirty="0" err="1"/>
              <a:t>No</a:t>
            </a:r>
            <a:r>
              <a:rPr lang="en-US" dirty="0"/>
              <a:t> ACLF and AKI</a:t>
            </a:r>
            <a:r>
              <a:rPr lang="en-US" dirty="0">
                <a:sym typeface="Symbol" panose="05050102010706020507" pitchFamily="18" charset="2"/>
              </a:rPr>
              <a:t></a:t>
            </a:r>
            <a:r>
              <a:rPr lang="en-US" dirty="0"/>
              <a:t>ACLF groups are shown in the table</a:t>
            </a:r>
          </a:p>
          <a:p>
            <a:r>
              <a:rPr lang="en-US" dirty="0"/>
              <a:t>ATN as a cause of AKI was more common with ACLF vs. without</a:t>
            </a:r>
          </a:p>
          <a:p>
            <a:pPr lvl="1"/>
            <a:r>
              <a:rPr lang="en-US" dirty="0"/>
              <a:t>13% vs. 0%, p&lt;0.001</a:t>
            </a:r>
          </a:p>
          <a:p>
            <a:r>
              <a:rPr lang="en-US" dirty="0"/>
              <a:t>Mortality in </a:t>
            </a:r>
            <a:r>
              <a:rPr lang="en-US" dirty="0" err="1"/>
              <a:t>AKI</a:t>
            </a:r>
            <a:r>
              <a:rPr lang="en-US" dirty="0" err="1">
                <a:sym typeface="Symbol" panose="05050102010706020507" pitchFamily="18" charset="2"/>
              </a:rPr>
              <a:t></a:t>
            </a:r>
            <a:r>
              <a:rPr lang="en-US" dirty="0" err="1"/>
              <a:t>No</a:t>
            </a:r>
            <a:r>
              <a:rPr lang="en-US" dirty="0"/>
              <a:t> ACLF was higher than in No </a:t>
            </a:r>
            <a:r>
              <a:rPr lang="en-US" dirty="0" err="1"/>
              <a:t>AKI</a:t>
            </a:r>
            <a:r>
              <a:rPr lang="en-US" dirty="0" err="1">
                <a:sym typeface="Symbol" panose="05050102010706020507" pitchFamily="18" charset="2"/>
              </a:rPr>
              <a:t></a:t>
            </a:r>
            <a:r>
              <a:rPr lang="en-US" dirty="0" err="1"/>
              <a:t>No</a:t>
            </a:r>
            <a:r>
              <a:rPr lang="en-US" dirty="0"/>
              <a:t> ACLF</a:t>
            </a:r>
          </a:p>
          <a:p>
            <a:pPr lvl="1"/>
            <a:r>
              <a:rPr lang="en-US" dirty="0"/>
              <a:t>14% vs. 7%, p=0.04</a:t>
            </a:r>
          </a:p>
          <a:p>
            <a:r>
              <a:rPr lang="en-US" dirty="0"/>
              <a:t>Mortality strongly associated with NGAL</a:t>
            </a:r>
            <a:endParaRPr lang="en-US" dirty="0">
              <a:cs typeface="Arial"/>
            </a:endParaRPr>
          </a:p>
          <a:p>
            <a:pPr lvl="1"/>
            <a:r>
              <a:rPr lang="en-US" dirty="0"/>
              <a:t>ACLF and urinary NGAL at Day 3 were independent predictors of 3-month survival</a:t>
            </a:r>
            <a:r>
              <a:rPr lang="en-US" baseline="30000" dirty="0"/>
              <a:t>†</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219782" y="5216336"/>
            <a:ext cx="11549755" cy="1157303"/>
          </a:xfrm>
          <a:prstGeom prst="rect">
            <a:avLst/>
          </a:prstGeom>
        </p:spPr>
        <p:txBody>
          <a:bodyPr anchor="t"/>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highlight>
                  <a:srgbClr val="004A86"/>
                </a:highlight>
                <a:latin typeface="Arial"/>
                <a:cs typeface="Arial"/>
              </a:rPr>
              <a:t> </a:t>
            </a:r>
            <a:r>
              <a:rPr lang="en-US" b="1" dirty="0">
                <a:solidFill>
                  <a:schemeClr val="bg1"/>
                </a:solidFill>
                <a:highlight>
                  <a:srgbClr val="004A86"/>
                </a:highlight>
                <a:latin typeface="Arial"/>
                <a:cs typeface="Arial"/>
              </a:rPr>
              <a:t>CONCLUSIONS</a:t>
            </a:r>
            <a:r>
              <a:rPr lang="en-US" sz="1800" b="1" dirty="0">
                <a:solidFill>
                  <a:schemeClr val="bg1"/>
                </a:solidFill>
                <a:highlight>
                  <a:srgbClr val="004A86"/>
                </a:highlight>
                <a:latin typeface="Arial"/>
                <a:cs typeface="Arial"/>
              </a:rPr>
              <a:t> </a:t>
            </a:r>
            <a:r>
              <a:rPr lang="en-US" sz="1800" b="1" dirty="0">
                <a:solidFill>
                  <a:schemeClr val="bg1"/>
                </a:solidFill>
                <a:highlight>
                  <a:srgbClr val="FEFCFC"/>
                </a:highlight>
                <a:latin typeface="Arial"/>
                <a:cs typeface="Arial"/>
              </a:rPr>
              <a:t>​ </a:t>
            </a:r>
            <a:r>
              <a:rPr lang="en-US" dirty="0"/>
              <a:t>Characteristics and outcomes of AKI are strongly dependent on associated ACLF. AKI with associated ACLF results in worse kidney and survival outcomes. Presence of ACLF</a:t>
            </a:r>
            <a:br>
              <a:rPr lang="en-US" dirty="0"/>
            </a:br>
            <a:r>
              <a:rPr lang="en-US" dirty="0"/>
              <a:t>and increased urinary levels of NGAL are associated with poor outcomes</a:t>
            </a:r>
            <a:endParaRPr lang="en-GB" dirty="0">
              <a:highlight>
                <a:srgbClr val="FEFCFC"/>
              </a:highlight>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9" y="5211401"/>
            <a:ext cx="11146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588FE8-6BCE-4729-BD3C-A6AD9A50DD47}"/>
              </a:ext>
            </a:extLst>
          </p:cNvPr>
          <p:cNvCxnSpPr>
            <a:cxnSpLocks/>
          </p:cNvCxnSpPr>
          <p:nvPr/>
        </p:nvCxnSpPr>
        <p:spPr>
          <a:xfrm>
            <a:off x="5877253" y="1282700"/>
            <a:ext cx="0" cy="39287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785C88FA-07E6-4B37-8593-64D3F59AA852}"/>
              </a:ext>
            </a:extLst>
          </p:cNvPr>
          <p:cNvSpPr txBox="1">
            <a:spLocks/>
          </p:cNvSpPr>
          <p:nvPr/>
        </p:nvSpPr>
        <p:spPr>
          <a:xfrm>
            <a:off x="5877253" y="1159676"/>
            <a:ext cx="2593315" cy="45737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TABLE </a:t>
            </a:r>
            <a:r>
              <a:rPr lang="en-US" b="1" dirty="0">
                <a:solidFill>
                  <a:schemeClr val="bg1"/>
                </a:solidFill>
                <a:highlight>
                  <a:srgbClr val="FEFCFC"/>
                </a:highlight>
                <a:latin typeface="Arial" panose="020B0604020202020204" pitchFamily="34" charset="0"/>
                <a:cs typeface="Arial" panose="020B0604020202020204" pitchFamily="34" charset="0"/>
              </a:rPr>
              <a:t>​</a:t>
            </a:r>
            <a:endParaRPr lang="en-GB" dirty="0">
              <a:highlight>
                <a:srgbClr val="FEFCFC"/>
              </a:highlight>
            </a:endParaRPr>
          </a:p>
        </p:txBody>
      </p:sp>
      <p:graphicFrame>
        <p:nvGraphicFramePr>
          <p:cNvPr id="12" name="Table 11">
            <a:extLst>
              <a:ext uri="{FF2B5EF4-FFF2-40B4-BE49-F238E27FC236}">
                <a16:creationId xmlns:a16="http://schemas.microsoft.com/office/drawing/2014/main" id="{8838D2A6-DE15-4A0C-A534-CEFB101173DD}"/>
              </a:ext>
            </a:extLst>
          </p:cNvPr>
          <p:cNvGraphicFramePr>
            <a:graphicFrameLocks noGrp="1"/>
          </p:cNvGraphicFramePr>
          <p:nvPr>
            <p:extLst>
              <p:ext uri="{D42A27DB-BD31-4B8C-83A1-F6EECF244321}">
                <p14:modId xmlns:p14="http://schemas.microsoft.com/office/powerpoint/2010/main" val="3174045863"/>
              </p:ext>
            </p:extLst>
          </p:nvPr>
        </p:nvGraphicFramePr>
        <p:xfrm>
          <a:off x="5938192" y="1597316"/>
          <a:ext cx="5699259" cy="3556635"/>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20000"/>
                    </a:ext>
                  </a:extLst>
                </a:gridCol>
                <a:gridCol w="1639016">
                  <a:extLst>
                    <a:ext uri="{9D8B030D-6E8A-4147-A177-3AD203B41FA5}">
                      <a16:colId xmlns:a16="http://schemas.microsoft.com/office/drawing/2014/main" val="20001"/>
                    </a:ext>
                  </a:extLst>
                </a:gridCol>
                <a:gridCol w="1202743">
                  <a:extLst>
                    <a:ext uri="{9D8B030D-6E8A-4147-A177-3AD203B41FA5}">
                      <a16:colId xmlns:a16="http://schemas.microsoft.com/office/drawing/2014/main" val="1239401978"/>
                    </a:ext>
                  </a:extLst>
                </a:gridCol>
              </a:tblGrid>
              <a:tr h="370840">
                <a:tc>
                  <a:txBody>
                    <a:bodyPr/>
                    <a:lstStyle/>
                    <a:p>
                      <a:r>
                        <a:rPr lang="en-US" sz="1600" dirty="0">
                          <a:latin typeface="Arial" panose="020B0604020202020204" pitchFamily="34" charset="0"/>
                          <a:cs typeface="Arial" panose="020B0604020202020204" pitchFamily="34" charset="0"/>
                        </a:rPr>
                        <a:t>Parameter</a:t>
                      </a:r>
                    </a:p>
                    <a:p>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US" sz="1600" dirty="0" err="1">
                          <a:latin typeface="Arial" panose="020B0604020202020204" pitchFamily="34" charset="0"/>
                          <a:cs typeface="Arial" panose="020B0604020202020204" pitchFamily="34" charset="0"/>
                        </a:rPr>
                        <a:t>AKI</a:t>
                      </a:r>
                      <a:r>
                        <a:rPr lang="en-US" sz="1600" dirty="0" err="1">
                          <a:latin typeface="Arial" panose="020B0604020202020204" pitchFamily="34" charset="0"/>
                          <a:cs typeface="Arial" panose="020B0604020202020204" pitchFamily="34" charset="0"/>
                          <a:sym typeface="Symbol" panose="05050102010706020507" pitchFamily="18" charset="2"/>
                        </a:rPr>
                        <a:t></a:t>
                      </a:r>
                      <a:r>
                        <a:rPr lang="en-US" sz="1600" dirty="0" err="1">
                          <a:latin typeface="Arial" panose="020B0604020202020204" pitchFamily="34" charset="0"/>
                          <a:cs typeface="Arial" panose="020B0604020202020204" pitchFamily="34" charset="0"/>
                        </a:rPr>
                        <a:t>No</a:t>
                      </a:r>
                      <a:r>
                        <a:rPr lang="en-US" sz="1600" dirty="0">
                          <a:latin typeface="Arial" panose="020B0604020202020204" pitchFamily="34" charset="0"/>
                          <a:cs typeface="Arial" panose="020B0604020202020204" pitchFamily="34" charset="0"/>
                        </a:rPr>
                        <a:t> ACLF</a:t>
                      </a:r>
                    </a:p>
                    <a:p>
                      <a:pPr algn="ctr"/>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solidFill>
                      <a:srgbClr val="856C75"/>
                    </a:solidFill>
                  </a:tcPr>
                </a:tc>
                <a:tc>
                  <a:txBody>
                    <a:bodyPr/>
                    <a:lstStyle/>
                    <a:p>
                      <a:pPr algn="ctr"/>
                      <a:r>
                        <a:rPr lang="en-US" sz="1600" dirty="0">
                          <a:latin typeface="Arial" panose="020B0604020202020204" pitchFamily="34" charset="0"/>
                          <a:cs typeface="Arial" panose="020B0604020202020204" pitchFamily="34" charset="0"/>
                        </a:rPr>
                        <a:t>AKI</a:t>
                      </a:r>
                      <a:r>
                        <a:rPr lang="en-US" sz="1600" dirty="0">
                          <a:latin typeface="Arial" panose="020B0604020202020204" pitchFamily="34" charset="0"/>
                          <a:cs typeface="Arial" panose="020B0604020202020204" pitchFamily="34" charset="0"/>
                          <a:sym typeface="Symbol" panose="05050102010706020507" pitchFamily="18" charset="2"/>
                        </a:rPr>
                        <a:t></a:t>
                      </a:r>
                      <a:r>
                        <a:rPr lang="en-US" sz="1600" dirty="0">
                          <a:latin typeface="Arial" panose="020B0604020202020204" pitchFamily="34" charset="0"/>
                          <a:cs typeface="Arial" panose="020B0604020202020204" pitchFamily="34" charset="0"/>
                        </a:rPr>
                        <a:t>ACLF</a:t>
                      </a:r>
                    </a:p>
                    <a:p>
                      <a:pPr algn="ctr"/>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solidFill>
                      <a:srgbClr val="856C75"/>
                    </a:solidFill>
                  </a:tcPr>
                </a:tc>
                <a:extLst>
                  <a:ext uri="{0D108BD9-81ED-4DB2-BD59-A6C34878D82A}">
                    <a16:rowId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AKI stage 1A</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53</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12</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1600" dirty="0">
                          <a:latin typeface="Arial" panose="020B0604020202020204" pitchFamily="34" charset="0"/>
                          <a:cs typeface="Arial" panose="020B0604020202020204" pitchFamily="34" charset="0"/>
                        </a:rPr>
                        <a:t>AKI stage 3</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16</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Hepatorenal syndrome</a:t>
                      </a:r>
                      <a:endParaRPr lang="en-GB"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32</a:t>
                      </a:r>
                    </a:p>
                  </a:txBody>
                  <a:tcPr/>
                </a:tc>
                <a:tc>
                  <a:txBody>
                    <a:bodyPr/>
                    <a:lstStyle/>
                    <a:p>
                      <a:pPr algn="ctr"/>
                      <a:r>
                        <a:rPr lang="en-US" sz="16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4238486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Resolution of AKI</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89</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54</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415606"/>
                  </a:ext>
                </a:extLst>
              </a:tr>
              <a:tr h="396875">
                <a:tc>
                  <a:txBody>
                    <a:bodyPr/>
                    <a:lstStyle/>
                    <a:p>
                      <a:pPr marL="0" marR="0" lvl="0" indent="0" algn="l" rtl="0" eaLnBrk="1" fontAlgn="auto" latinLnBrk="0" hangingPunct="1">
                        <a:lnSpc>
                          <a:spcPct val="100000"/>
                        </a:lnSpc>
                        <a:spcBef>
                          <a:spcPts val="0"/>
                        </a:spcBef>
                        <a:spcAft>
                          <a:spcPts val="0"/>
                        </a:spcAft>
                        <a:buFontTx/>
                        <a:buNone/>
                      </a:pPr>
                      <a:r>
                        <a:rPr lang="en-US" sz="1600" dirty="0">
                          <a:latin typeface="Arial"/>
                          <a:cs typeface="Arial"/>
                        </a:rPr>
                        <a:t>Progression of AKI </a:t>
                      </a:r>
                      <a:r>
                        <a:rPr lang="en-US" sz="1600" b="0" i="0" u="none" strike="noStrike" noProof="0" dirty="0">
                          <a:latin typeface="Arial"/>
                        </a:rPr>
                        <a:t>(≥1 stage)</a:t>
                      </a:r>
                      <a:endParaRPr lang="en-GB" sz="1600" dirty="0">
                        <a:latin typeface="Arial"/>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28</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69466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During hospitalization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At 3 months</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14</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a:t>
                      </a:r>
                      <a:r>
                        <a:rPr lang="en-GB" sz="1600" dirty="0">
                          <a:latin typeface="Arial" panose="020B0604020202020204" pitchFamily="34" charset="0"/>
                          <a:cs typeface="Arial" panose="020B0604020202020204" pitchFamily="34" charset="0"/>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a:t>
                      </a:r>
                      <a:r>
                        <a:rPr lang="en-GB" sz="16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3841752656"/>
                  </a:ext>
                </a:extLst>
              </a:tr>
              <a:tr h="2097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p&lt;0.001 for all </a:t>
                      </a:r>
                      <a:r>
                        <a:rPr lang="en-GB" sz="1200" dirty="0" err="1">
                          <a:latin typeface="Arial" panose="020B0604020202020204" pitchFamily="34" charset="0"/>
                          <a:cs typeface="Arial" panose="020B0604020202020204" pitchFamily="34" charset="0"/>
                        </a:rPr>
                        <a:t>AKI</a:t>
                      </a:r>
                      <a:r>
                        <a:rPr lang="en-GB" sz="1200" dirty="0" err="1">
                          <a:latin typeface="Arial" panose="020B0604020202020204" pitchFamily="34" charset="0"/>
                          <a:cs typeface="Arial" panose="020B0604020202020204" pitchFamily="34" charset="0"/>
                          <a:sym typeface="Symbol" panose="05050102010706020507" pitchFamily="18" charset="2"/>
                        </a:rPr>
                        <a:t>No</a:t>
                      </a:r>
                      <a:r>
                        <a:rPr lang="en-GB" sz="1200" dirty="0">
                          <a:latin typeface="Arial" panose="020B0604020202020204" pitchFamily="34" charset="0"/>
                          <a:cs typeface="Arial" panose="020B0604020202020204" pitchFamily="34" charset="0"/>
                          <a:sym typeface="Symbol" panose="05050102010706020507" pitchFamily="18" charset="2"/>
                        </a:rPr>
                        <a:t> ACLF vs. AKIACLF comparisons</a:t>
                      </a:r>
                      <a:endParaRPr lang="en-GB" sz="1200" dirty="0">
                        <a:latin typeface="Arial" panose="020B0604020202020204" pitchFamily="34" charset="0"/>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7821697"/>
                  </a:ext>
                </a:extLst>
              </a:tr>
            </a:tbl>
          </a:graphicData>
        </a:graphic>
      </p:graphicFrame>
    </p:spTree>
    <p:extLst>
      <p:ext uri="{BB962C8B-B14F-4D97-AF65-F5344CB8AC3E}">
        <p14:creationId xmlns:p14="http://schemas.microsoft.com/office/powerpoint/2010/main" val="357142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15" name="Text Placeholder 14">
            <a:extLst>
              <a:ext uri="{FF2B5EF4-FFF2-40B4-BE49-F238E27FC236}">
                <a16:creationId xmlns:a16="http://schemas.microsoft.com/office/drawing/2014/main" id="{336516AF-6E54-46A3-BAFF-925F366E2799}"/>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D5C4CB0F-A407-42A4-A570-612B00AB2716}"/>
              </a:ext>
            </a:extLst>
          </p:cNvPr>
          <p:cNvGraphicFramePr>
            <a:graphicFrameLocks/>
          </p:cNvGraphicFramePr>
          <p:nvPr>
            <p:extLst>
              <p:ext uri="{D42A27DB-BD31-4B8C-83A1-F6EECF244321}">
                <p14:modId xmlns:p14="http://schemas.microsoft.com/office/powerpoint/2010/main" val="713472705"/>
              </p:ext>
            </p:extLst>
          </p:nvPr>
        </p:nvGraphicFramePr>
        <p:xfrm>
          <a:off x="425450" y="4683453"/>
          <a:ext cx="11342687" cy="1421132"/>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ACLF and critical illness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US" sz="1200" b="0" i="0" u="none" strike="noStrike" dirty="0">
                          <a:solidFill>
                            <a:srgbClr val="000000"/>
                          </a:solidFill>
                          <a:effectLst/>
                          <a:latin typeface="+mj-lt"/>
                        </a:rPr>
                        <a:t>PS-165</a:t>
                      </a:r>
                      <a:endParaRPr lang="en-GB" sz="1200" b="0" i="0" u="none" strike="noStrike" dirty="0">
                        <a:solidFill>
                          <a:srgbClr val="000000"/>
                        </a:solidFill>
                        <a:effectLst/>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US" sz="1400" b="0" i="0" u="none" strike="noStrike" dirty="0">
                          <a:solidFill>
                            <a:srgbClr val="000000"/>
                          </a:solidFill>
                          <a:effectLst/>
                          <a:latin typeface="+mj-lt"/>
                        </a:rPr>
                        <a:t>Handgrip strength adds more prognostic value to the MELD score than imaging-based measures of muscle mass in men awaiting LT</a:t>
                      </a:r>
                      <a:endParaRPr lang="en-GB" sz="1400" b="0" i="0" u="none" strike="noStrike" dirty="0">
                        <a:solidFill>
                          <a:srgbClr val="000000"/>
                        </a:solidFill>
                        <a:effectLst/>
                        <a:latin typeface="+mj-lt"/>
                      </a:endParaRP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32958439"/>
                  </a:ext>
                </a:extLst>
              </a:tr>
              <a:tr h="126330">
                <a:tc>
                  <a:txBody>
                    <a:bodyPr/>
                    <a:lstStyle/>
                    <a:p>
                      <a:pPr marL="36000" algn="l" fontAlgn="t"/>
                      <a:r>
                        <a:rPr lang="en-US" sz="1200" b="0" i="0" u="none" strike="noStrike" dirty="0">
                          <a:solidFill>
                            <a:srgbClr val="000000"/>
                          </a:solidFill>
                          <a:effectLst/>
                          <a:latin typeface="+mj-lt"/>
                        </a:rPr>
                        <a:t>PS-212</a:t>
                      </a:r>
                      <a:endParaRPr lang="en-GB" sz="1200" b="0" i="0" u="none" strike="noStrike" dirty="0">
                        <a:solidFill>
                          <a:srgbClr val="000000"/>
                        </a:solidFill>
                        <a:effectLst/>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US" sz="1400" b="0" i="0" u="none" strike="noStrike" dirty="0">
                          <a:solidFill>
                            <a:srgbClr val="000000"/>
                          </a:solidFill>
                          <a:effectLst/>
                          <a:latin typeface="+mj-lt"/>
                        </a:rPr>
                        <a:t>Liver transplantation in patients with grade 3 acute-on-chronic liver failure: Pre-transplant risk factors of post-transplant mortality</a:t>
                      </a:r>
                      <a:endParaRPr lang="en-GB" sz="1400" b="0" i="0" u="none" strike="noStrike" dirty="0">
                        <a:solidFill>
                          <a:srgbClr val="000000"/>
                        </a:solidFill>
                        <a:effectLst/>
                        <a:latin typeface="+mj-lt"/>
                      </a:endParaRP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23648867"/>
                  </a:ext>
                </a:extLst>
              </a:tr>
              <a:tr h="126330">
                <a:tc>
                  <a:txBody>
                    <a:bodyPr/>
                    <a:lstStyle/>
                    <a:p>
                      <a:pPr marL="36000" algn="l" fontAlgn="t"/>
                      <a:r>
                        <a:rPr lang="en-GB" sz="1200" b="0" i="0" u="none" strike="noStrike" dirty="0">
                          <a:solidFill>
                            <a:srgbClr val="000000"/>
                          </a:solidFill>
                          <a:effectLst/>
                          <a:latin typeface="+mj-lt"/>
                        </a:rPr>
                        <a:t>THU-044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Cystatin C (</a:t>
                      </a:r>
                      <a:r>
                        <a:rPr lang="en-GB" sz="1400" b="0" i="0" u="none" strike="noStrike" dirty="0" err="1">
                          <a:solidFill>
                            <a:srgbClr val="000000"/>
                          </a:solidFill>
                          <a:effectLst/>
                          <a:latin typeface="+mj-lt"/>
                        </a:rPr>
                        <a:t>CysC</a:t>
                      </a:r>
                      <a:r>
                        <a:rPr lang="en-GB" sz="1400" b="0" i="0" u="none" strike="noStrike" dirty="0">
                          <a:solidFill>
                            <a:srgbClr val="000000"/>
                          </a:solidFill>
                          <a:effectLst/>
                          <a:latin typeface="+mj-lt"/>
                        </a:rPr>
                        <a:t>) as a predictive biomarker of acute-on-chronic liver failure (ACLF) development and mortality on the liver transplant waiting list (WL)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62673063"/>
                  </a:ext>
                </a:extLst>
              </a:tr>
              <a:tr h="126330">
                <a:tc>
                  <a:txBody>
                    <a:bodyPr/>
                    <a:lstStyle/>
                    <a:p>
                      <a:pPr marL="36000" algn="l" fontAlgn="t"/>
                      <a:r>
                        <a:rPr lang="en-GB" sz="1200" b="0" i="0" u="none" strike="noStrike" dirty="0">
                          <a:solidFill>
                            <a:srgbClr val="000000"/>
                          </a:solidFill>
                          <a:effectLst/>
                          <a:latin typeface="+mj-lt"/>
                        </a:rPr>
                        <a:t>THU-046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Implementation of AKI criteria to patients with ACLF: Characteristics of effect on outcomes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40397141"/>
                  </a:ext>
                </a:extLst>
              </a:tr>
            </a:tbl>
          </a:graphicData>
        </a:graphic>
      </p:graphicFrame>
      <p:sp>
        <p:nvSpPr>
          <p:cNvPr id="8" name="TextBox 8">
            <a:hlinkClick r:id="rId3" action="ppaction://hlinksldjump"/>
            <a:extLst>
              <a:ext uri="{FF2B5EF4-FFF2-40B4-BE49-F238E27FC236}">
                <a16:creationId xmlns:a16="http://schemas.microsoft.com/office/drawing/2014/main" id="{067AB2F4-4610-460B-A4E2-E216388C6694}"/>
              </a:ext>
            </a:extLst>
          </p:cNvPr>
          <p:cNvSpPr txBox="1">
            <a:spLocks/>
          </p:cNvSpPr>
          <p:nvPr/>
        </p:nvSpPr>
        <p:spPr>
          <a:xfrm>
            <a:off x="4240524" y="4307014"/>
            <a:ext cx="3709361" cy="303377"/>
          </a:xfrm>
          <a:prstGeom prst="rect">
            <a:avLst/>
          </a:prstGeom>
          <a:noFill/>
          <a:ln w="38100">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
        <p:nvSpPr>
          <p:cNvPr id="9" name="TextBox 8">
            <a:hlinkClick r:id="rId4" action="ppaction://hlinksldjump"/>
            <a:extLst>
              <a:ext uri="{FF2B5EF4-FFF2-40B4-BE49-F238E27FC236}">
                <a16:creationId xmlns:a16="http://schemas.microsoft.com/office/drawing/2014/main" id="{3AEE1BB6-C0AF-46DC-8F42-B4678ED137AB}"/>
              </a:ext>
            </a:extLst>
          </p:cNvPr>
          <p:cNvSpPr txBox="1">
            <a:spLocks/>
          </p:cNvSpPr>
          <p:nvPr/>
        </p:nvSpPr>
        <p:spPr>
          <a:xfrm>
            <a:off x="4240524" y="6157364"/>
            <a:ext cx="3709361" cy="376990"/>
          </a:xfrm>
          <a:prstGeom prst="rect">
            <a:avLst/>
          </a:prstGeom>
          <a:noFill/>
          <a:ln w="38100">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16" name="Content Placeholder 10">
            <a:extLst>
              <a:ext uri="{FF2B5EF4-FFF2-40B4-BE49-F238E27FC236}">
                <a16:creationId xmlns:a16="http://schemas.microsoft.com/office/drawing/2014/main" id="{734563AD-0FF2-402F-BEB2-662AF3D2E647}"/>
              </a:ext>
            </a:extLst>
          </p:cNvPr>
          <p:cNvGraphicFramePr>
            <a:graphicFrameLocks/>
          </p:cNvGraphicFramePr>
          <p:nvPr>
            <p:extLst>
              <p:ext uri="{D42A27DB-BD31-4B8C-83A1-F6EECF244321}">
                <p14:modId xmlns:p14="http://schemas.microsoft.com/office/powerpoint/2010/main" val="2042773218"/>
              </p:ext>
            </p:extLst>
          </p:nvPr>
        </p:nvGraphicFramePr>
        <p:xfrm>
          <a:off x="425450" y="1267297"/>
          <a:ext cx="11342687" cy="2986387"/>
        </p:xfrm>
        <a:graphic>
          <a:graphicData uri="http://schemas.openxmlformats.org/drawingml/2006/table">
            <a:tbl>
              <a:tblPr firstRow="1" bandRow="1">
                <a:tableStyleId>{5C22544A-7EE6-4342-B048-85BDC9FD1C3A}</a:tableStyleId>
              </a:tblPr>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200" b="0" i="0" u="none" strike="noStrike" dirty="0">
                          <a:solidFill>
                            <a:srgbClr val="000000"/>
                          </a:solidFill>
                          <a:effectLst/>
                          <a:latin typeface="+mj-lt"/>
                        </a:rPr>
                        <a:t>LB-01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Double-blind, placebo-controlled, randomized trial of </a:t>
                      </a:r>
                      <a:r>
                        <a:rPr lang="en-GB" sz="1400" b="0" i="0" u="none" strike="noStrike" dirty="0" err="1">
                          <a:solidFill>
                            <a:srgbClr val="000000"/>
                          </a:solidFill>
                          <a:effectLst/>
                          <a:latin typeface="+mj-lt"/>
                        </a:rPr>
                        <a:t>emricasan</a:t>
                      </a:r>
                      <a:r>
                        <a:rPr lang="en-GB" sz="1400" b="0" i="0" u="none" strike="noStrike" dirty="0">
                          <a:solidFill>
                            <a:srgbClr val="000000"/>
                          </a:solidFill>
                          <a:effectLst/>
                          <a:latin typeface="+mj-lt"/>
                        </a:rPr>
                        <a:t> in subjects with NASH cirrhosis and severe portal hypertension (PH)</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806">
                <a:tc>
                  <a:txBody>
                    <a:bodyPr/>
                    <a:lstStyle/>
                    <a:p>
                      <a:pPr marL="36000" algn="l" fontAlgn="t"/>
                      <a:r>
                        <a:rPr lang="en-GB" sz="1200" b="0" i="0" u="none" strike="noStrike" dirty="0">
                          <a:solidFill>
                            <a:srgbClr val="000000"/>
                          </a:solidFill>
                          <a:effectLst/>
                          <a:latin typeface="+mj-lt"/>
                        </a:rPr>
                        <a:t>PS-022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Optimal timing of endoscopy is associated with lower 42-day mortality in variceal bleeding</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r h="126330">
                <a:tc>
                  <a:txBody>
                    <a:bodyPr/>
                    <a:lstStyle/>
                    <a:p>
                      <a:pPr marL="36000" algn="l" fontAlgn="t"/>
                      <a:r>
                        <a:rPr lang="en-GB" sz="1200" b="0" i="0" u="none" strike="noStrike" dirty="0">
                          <a:solidFill>
                            <a:srgbClr val="000000"/>
                          </a:solidFill>
                          <a:effectLst/>
                          <a:latin typeface="+mj-lt"/>
                        </a:rPr>
                        <a:t>PS-024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Early TIPS with covered stent vs. standard treatment for acute variceal bleeding in patients with advanced cirrhosis: A randomized controlled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94093947"/>
                  </a:ext>
                </a:extLst>
              </a:tr>
              <a:tr h="126330">
                <a:tc>
                  <a:txBody>
                    <a:bodyPr/>
                    <a:lstStyle/>
                    <a:p>
                      <a:pPr marL="36000" algn="l" fontAlgn="t"/>
                      <a:r>
                        <a:rPr lang="en-GB" sz="1200" b="0" i="0" u="none" strike="noStrike" dirty="0">
                          <a:solidFill>
                            <a:srgbClr val="000000"/>
                          </a:solidFill>
                          <a:effectLst/>
                          <a:latin typeface="+mj-lt"/>
                        </a:rPr>
                        <a:t>PS-081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Systemic arterial blood pressure determines the therapeutic window of non-selective betablockers in patients with decompensated liver cirrhosis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31061779"/>
                  </a:ext>
                </a:extLst>
              </a:tr>
              <a:tr h="126330">
                <a:tc>
                  <a:txBody>
                    <a:bodyPr/>
                    <a:lstStyle/>
                    <a:p>
                      <a:pPr marL="36000" algn="l" fontAlgn="t"/>
                      <a:r>
                        <a:rPr lang="en-GB" sz="1200" b="0" i="0" u="none" strike="noStrike" dirty="0">
                          <a:solidFill>
                            <a:srgbClr val="000000"/>
                          </a:solidFill>
                          <a:effectLst/>
                          <a:latin typeface="+mj-lt"/>
                        </a:rPr>
                        <a:t>PS-083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Serum albumin as a guide to long-term albumin treatment in patients with cirrhosis and uncomplicated ascites: Lessons from the ANSWER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57460300"/>
                  </a:ext>
                </a:extLst>
              </a:tr>
              <a:tr h="126330">
                <a:tc>
                  <a:txBody>
                    <a:bodyPr/>
                    <a:lstStyle/>
                    <a:p>
                      <a:pPr marL="36000" algn="l" fontAlgn="t"/>
                      <a:r>
                        <a:rPr lang="en-US" sz="1200" b="0" i="0" u="none" strike="noStrike" dirty="0">
                          <a:solidFill>
                            <a:srgbClr val="000000"/>
                          </a:solidFill>
                          <a:effectLst/>
                          <a:latin typeface="+mj-lt"/>
                        </a:rPr>
                        <a:t>PS-084</a:t>
                      </a:r>
                      <a:endParaRPr lang="en-GB" sz="1200" b="0" i="0" u="none" strike="noStrike" dirty="0">
                        <a:solidFill>
                          <a:srgbClr val="000000"/>
                        </a:solidFill>
                        <a:effectLst/>
                        <a:latin typeface="+mj-lt"/>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US" sz="1400" b="0" i="0" u="none" strike="noStrike" dirty="0">
                          <a:solidFill>
                            <a:srgbClr val="000000"/>
                          </a:solidFill>
                          <a:effectLst/>
                          <a:latin typeface="+mj-lt"/>
                        </a:rPr>
                        <a:t>Pregabalin for muscle cramps in patients with liver cirrhosis: A randomized, double-blind, placebo-controlled trial</a:t>
                      </a:r>
                      <a:endParaRPr lang="en-GB" sz="1400" b="0" i="0" u="none" strike="noStrike" dirty="0">
                        <a:solidFill>
                          <a:srgbClr val="000000"/>
                        </a:solidFill>
                        <a:effectLst/>
                        <a:latin typeface="+mj-lt"/>
                      </a:endParaRP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64075835"/>
                  </a:ext>
                </a:extLst>
              </a:tr>
              <a:tr h="126330">
                <a:tc>
                  <a:txBody>
                    <a:bodyPr/>
                    <a:lstStyle/>
                    <a:p>
                      <a:pPr marL="36000" algn="l" fontAlgn="t"/>
                      <a:r>
                        <a:rPr lang="en-GB" sz="1200" b="0" i="0" u="none" strike="noStrike" dirty="0">
                          <a:solidFill>
                            <a:srgbClr val="000000"/>
                          </a:solidFill>
                          <a:effectLst/>
                          <a:latin typeface="+mj-lt"/>
                        </a:rPr>
                        <a:t>PS-087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err="1">
                          <a:solidFill>
                            <a:srgbClr val="000000"/>
                          </a:solidFill>
                          <a:effectLst/>
                          <a:latin typeface="+mj-lt"/>
                        </a:rPr>
                        <a:t>Fecal</a:t>
                      </a:r>
                      <a:r>
                        <a:rPr lang="en-GB" sz="1400" b="0" i="0" u="none" strike="noStrike" dirty="0">
                          <a:solidFill>
                            <a:srgbClr val="000000"/>
                          </a:solidFill>
                          <a:effectLst/>
                          <a:latin typeface="+mj-lt"/>
                        </a:rPr>
                        <a:t> microbiota capsules are safe and effective in patients with recurrent hepatic encephalopathy: A randomized, blinded,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placebo-controlled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0212828"/>
                  </a:ext>
                </a:extLst>
              </a:tr>
              <a:tr h="126330">
                <a:tc>
                  <a:txBody>
                    <a:bodyPr/>
                    <a:lstStyle/>
                    <a:p>
                      <a:pPr marL="36000" algn="l" fontAlgn="t"/>
                      <a:r>
                        <a:rPr lang="en-GB" sz="1200" b="0" i="0" u="none" strike="noStrike" dirty="0">
                          <a:solidFill>
                            <a:srgbClr val="000000"/>
                          </a:solidFill>
                          <a:effectLst/>
                          <a:latin typeface="+mj-lt"/>
                        </a:rPr>
                        <a:t>PS-088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Impaired cardiac contractile reserve on dobutamine stress echocardiography predicts development of hepatorenal syndrome (HRS)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06513492"/>
                  </a:ext>
                </a:extLst>
              </a:tr>
            </a:tbl>
          </a:graphicData>
        </a:graphic>
      </p:graphicFrame>
      <p:pic>
        <p:nvPicPr>
          <p:cNvPr id="17" name="Picture 16">
            <a:extLst>
              <a:ext uri="{FF2B5EF4-FFF2-40B4-BE49-F238E27FC236}">
                <a16:creationId xmlns:a16="http://schemas.microsoft.com/office/drawing/2014/main" id="{C0C26DFC-DEC6-4224-A715-23379C27B6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7559" y="6021288"/>
            <a:ext cx="1350435" cy="684311"/>
          </a:xfrm>
          <a:prstGeom prst="rect">
            <a:avLst/>
          </a:prstGeom>
          <a:solidFill>
            <a:schemeClr val="bg1"/>
          </a:solidFill>
        </p:spPr>
      </p:pic>
    </p:spTree>
    <p:extLst>
      <p:ext uri="{BB962C8B-B14F-4D97-AF65-F5344CB8AC3E}">
        <p14:creationId xmlns:p14="http://schemas.microsoft.com/office/powerpoint/2010/main" val="3687966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2424A-3246-42BA-88D2-EA78FEF084EF}"/>
              </a:ext>
            </a:extLst>
          </p:cNvPr>
          <p:cNvSpPr>
            <a:spLocks noGrp="1"/>
          </p:cNvSpPr>
          <p:nvPr>
            <p:ph type="title"/>
          </p:nvPr>
        </p:nvSpPr>
        <p:spPr/>
        <p:txBody>
          <a:bodyPr/>
          <a:lstStyle/>
          <a:p>
            <a:r>
              <a:rPr lang="en-GB" dirty="0"/>
              <a:t>1. Clinical</a:t>
            </a:r>
          </a:p>
        </p:txBody>
      </p:sp>
      <p:sp>
        <p:nvSpPr>
          <p:cNvPr id="2" name="Text Placeholder 1">
            <a:extLst>
              <a:ext uri="{FF2B5EF4-FFF2-40B4-BE49-F238E27FC236}">
                <a16:creationId xmlns:a16="http://schemas.microsoft.com/office/drawing/2014/main" id="{8383162E-E325-40FD-AE9F-92580538A3F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399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Double-blind, placebo-controlled, randomized trial of </a:t>
            </a:r>
            <a:r>
              <a:rPr lang="en-US" dirty="0" err="1"/>
              <a:t>emricasan</a:t>
            </a:r>
            <a:r>
              <a:rPr lang="en-US" dirty="0"/>
              <a:t> in subjects with NASH cirrhosis and severe portal hypertension</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Garcia-Tsao G, et al. ILC 2019; LB-01</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414650" y="1335089"/>
            <a:ext cx="5810754" cy="2394502"/>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r>
              <a:rPr lang="en-US" dirty="0"/>
              <a:t>Severe PH is a key driver of decompensation and worse clinical outcomes</a:t>
            </a:r>
          </a:p>
          <a:p>
            <a:pPr lvl="1"/>
            <a:r>
              <a:rPr lang="en-US" dirty="0"/>
              <a:t>Lowering HVPG associated with clinical benefit</a:t>
            </a:r>
          </a:p>
          <a:p>
            <a:r>
              <a:rPr lang="en-US" b="1" dirty="0"/>
              <a:t>Aim:</a:t>
            </a:r>
            <a:r>
              <a:rPr lang="en-US" dirty="0"/>
              <a:t> To confirm results showing </a:t>
            </a:r>
            <a:r>
              <a:rPr lang="en-US" dirty="0" err="1"/>
              <a:t>emricasan</a:t>
            </a:r>
            <a:r>
              <a:rPr lang="en-US" dirty="0"/>
              <a:t> reduced HVPG in cirrhosis patients with HVPG ≥12 mmHg (open-label study)</a:t>
            </a:r>
            <a:endParaRPr lang="en-GB" dirty="0">
              <a:solidFill>
                <a:srgbClr val="FF0000"/>
              </a:solidFill>
              <a:highlight>
                <a:srgbClr val="FEFCFC"/>
              </a:highlight>
              <a:cs typeface="Arial"/>
            </a:endParaRPr>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b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Content Placeholder 1">
            <a:extLst>
              <a:ext uri="{FF2B5EF4-FFF2-40B4-BE49-F238E27FC236}">
                <a16:creationId xmlns:a16="http://schemas.microsoft.com/office/drawing/2014/main" id="{39CDD947-15F5-4D42-84FA-6A290E15666D}"/>
              </a:ext>
            </a:extLst>
          </p:cNvPr>
          <p:cNvSpPr txBox="1">
            <a:spLocks/>
          </p:cNvSpPr>
          <p:nvPr/>
        </p:nvSpPr>
        <p:spPr>
          <a:xfrm>
            <a:off x="422273" y="3805280"/>
            <a:ext cx="5646369" cy="2357568"/>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lvl="0">
              <a:defRPr/>
            </a:pPr>
            <a:r>
              <a:rPr lang="en-GB"/>
              <a:t>Patients with NASH cirrhosis and BL HVPG ≥12 mmHg randomized 1:1:1:1 to </a:t>
            </a:r>
            <a:r>
              <a:rPr lang="en-GB" err="1"/>
              <a:t>emricasan</a:t>
            </a:r>
            <a:r>
              <a:rPr lang="en-GB"/>
              <a:t> 5, 25, 50 mg or placebo (</a:t>
            </a:r>
            <a:r>
              <a:rPr lang="en-GB" err="1"/>
              <a:t>pbo</a:t>
            </a:r>
            <a:r>
              <a:rPr lang="en-GB"/>
              <a:t>) orally twice daily for 48 </a:t>
            </a:r>
            <a:r>
              <a:rPr lang="en-GB" err="1"/>
              <a:t>wks</a:t>
            </a:r>
            <a:endParaRPr lang="en-GB"/>
          </a:p>
          <a:p>
            <a:pPr lvl="1">
              <a:defRPr/>
            </a:pPr>
            <a:r>
              <a:rPr lang="en-GB"/>
              <a:t>Primary endpoint: 1 follow-up HVPG at </a:t>
            </a:r>
            <a:r>
              <a:rPr lang="en-GB" err="1"/>
              <a:t>Wk</a:t>
            </a:r>
            <a:r>
              <a:rPr lang="en-GB"/>
              <a:t> 24</a:t>
            </a:r>
          </a:p>
          <a:p>
            <a:pPr lvl="1">
              <a:defRPr/>
            </a:pPr>
            <a:r>
              <a:rPr lang="en-GB"/>
              <a:t>All HVPG tracings evaluated by central reader</a:t>
            </a:r>
            <a:endParaRPr kumimoji="0" lang="en-GB"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a:off x="6231915" y="1519238"/>
            <a:ext cx="0" cy="4810125"/>
          </a:xfrm>
          <a:prstGeom prst="line">
            <a:avLst/>
          </a:prstGeom>
          <a:noFill/>
          <a:ln w="9525" cap="flat" cmpd="sng" algn="ctr">
            <a:solidFill>
              <a:srgbClr val="1D498B">
                <a:shade val="95000"/>
                <a:satMod val="105000"/>
              </a:srgbClr>
            </a:solidFill>
            <a:prstDash val="solid"/>
          </a:ln>
          <a:effectLst/>
        </p:spPr>
      </p:cxnSp>
      <p:sp>
        <p:nvSpPr>
          <p:cNvPr id="19" name="Content Placeholder 1">
            <a:extLst>
              <a:ext uri="{FF2B5EF4-FFF2-40B4-BE49-F238E27FC236}">
                <a16:creationId xmlns:a16="http://schemas.microsoft.com/office/drawing/2014/main" id="{5F76C7F8-D5E6-4B27-AB11-09A112AAD733}"/>
              </a:ext>
            </a:extLst>
          </p:cNvPr>
          <p:cNvSpPr txBox="1">
            <a:spLocks/>
          </p:cNvSpPr>
          <p:nvPr/>
        </p:nvSpPr>
        <p:spPr>
          <a:xfrm>
            <a:off x="6225407" y="1335089"/>
            <a:ext cx="5540842" cy="1803571"/>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r>
              <a:rPr kumimoji="0" lang="en-US" sz="2000" b="1" i="0" u="none" strike="noStrike" kern="1200" cap="none" spc="0" normalizeH="0" baseline="0" noProof="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r>
              <a:rPr lang="en-GB"/>
              <a:t>263 subjects randomized (59 US/EU sites) </a:t>
            </a:r>
          </a:p>
          <a:p>
            <a:pPr lvl="1"/>
            <a:r>
              <a:rPr lang="en-GB"/>
              <a:t>13 discontinued prior to </a:t>
            </a:r>
            <a:r>
              <a:rPr lang="en-GB" err="1"/>
              <a:t>Wk</a:t>
            </a:r>
            <a:r>
              <a:rPr lang="en-GB"/>
              <a:t> 24 </a:t>
            </a:r>
          </a:p>
          <a:p>
            <a:pPr lvl="1"/>
            <a:r>
              <a:rPr lang="en-GB"/>
              <a:t>7 had no/unevaluable </a:t>
            </a:r>
            <a:r>
              <a:rPr lang="en-GB" err="1"/>
              <a:t>Wk</a:t>
            </a:r>
            <a:r>
              <a:rPr lang="en-GB"/>
              <a:t> 24 HVPG</a:t>
            </a:r>
          </a:p>
          <a:p>
            <a:r>
              <a:rPr lang="en-GB"/>
              <a:t>Treatment groups were generally balanced </a:t>
            </a:r>
          </a:p>
        </p:txBody>
      </p:sp>
      <p:cxnSp>
        <p:nvCxnSpPr>
          <p:cNvPr id="20" name="Straight Connector 19">
            <a:extLst>
              <a:ext uri="{FF2B5EF4-FFF2-40B4-BE49-F238E27FC236}">
                <a16:creationId xmlns:a16="http://schemas.microsoft.com/office/drawing/2014/main" id="{D34C12C2-6AD6-42C1-BBD8-E54202881171}"/>
              </a:ext>
            </a:extLst>
          </p:cNvPr>
          <p:cNvCxnSpPr>
            <a:cxnSpLocks/>
          </p:cNvCxnSpPr>
          <p:nvPr/>
        </p:nvCxnSpPr>
        <p:spPr>
          <a:xfrm flipH="1">
            <a:off x="422274" y="3787762"/>
            <a:ext cx="5809641" cy="0"/>
          </a:xfrm>
          <a:prstGeom prst="line">
            <a:avLst/>
          </a:prstGeom>
          <a:noFill/>
          <a:ln w="9525" cap="flat" cmpd="sng" algn="ctr">
            <a:solidFill>
              <a:srgbClr val="1D498B">
                <a:shade val="95000"/>
                <a:satMod val="105000"/>
              </a:srgbClr>
            </a:solidFill>
            <a:prstDash val="solid"/>
          </a:ln>
          <a:effectLst/>
        </p:spPr>
      </p:cxnSp>
      <p:graphicFrame>
        <p:nvGraphicFramePr>
          <p:cNvPr id="13" name="Table 12">
            <a:extLst>
              <a:ext uri="{FF2B5EF4-FFF2-40B4-BE49-F238E27FC236}">
                <a16:creationId xmlns:a16="http://schemas.microsoft.com/office/drawing/2014/main" id="{9EBC7C18-7ADA-4977-BD31-1EBE31553D0A}"/>
              </a:ext>
            </a:extLst>
          </p:cNvPr>
          <p:cNvGraphicFramePr>
            <a:graphicFrameLocks noGrp="1"/>
          </p:cNvGraphicFramePr>
          <p:nvPr>
            <p:extLst>
              <p:ext uri="{D42A27DB-BD31-4B8C-83A1-F6EECF244321}">
                <p14:modId xmlns:p14="http://schemas.microsoft.com/office/powerpoint/2010/main" val="1707174325"/>
              </p:ext>
            </p:extLst>
          </p:nvPr>
        </p:nvGraphicFramePr>
        <p:xfrm>
          <a:off x="6360135" y="3588111"/>
          <a:ext cx="2577393" cy="2138880"/>
        </p:xfrm>
        <a:graphic>
          <a:graphicData uri="http://schemas.openxmlformats.org/drawingml/2006/table">
            <a:tbl>
              <a:tblPr firstRow="1" bandRow="1"/>
              <a:tblGrid>
                <a:gridCol w="1713308">
                  <a:extLst>
                    <a:ext uri="{9D8B030D-6E8A-4147-A177-3AD203B41FA5}">
                      <a16:colId xmlns:a16="http://schemas.microsoft.com/office/drawing/2014/main" val="2392103556"/>
                    </a:ext>
                  </a:extLst>
                </a:gridCol>
                <a:gridCol w="864085">
                  <a:extLst>
                    <a:ext uri="{9D8B030D-6E8A-4147-A177-3AD203B41FA5}">
                      <a16:colId xmlns:a16="http://schemas.microsoft.com/office/drawing/2014/main" val="1613319480"/>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100000"/>
                        </a:lnSpc>
                        <a:spcAft>
                          <a:spcPts val="1000"/>
                        </a:spcAft>
                      </a:pPr>
                      <a:r>
                        <a:rPr lang="en-US" sz="1400" b="1" kern="1200" dirty="0">
                          <a:solidFill>
                            <a:schemeClr val="lt1"/>
                          </a:solidFill>
                          <a:effectLst/>
                          <a:latin typeface="+mj-lt"/>
                          <a:ea typeface="Times New Roman" panose="02020603050405020304" pitchFamily="18" charset="0"/>
                          <a:cs typeface="+mn-cs"/>
                        </a:rPr>
                        <a:t>Population characteristics</a:t>
                      </a:r>
                      <a:endParaRPr lang="en-GB" sz="1400" b="1" kern="1200" dirty="0">
                        <a:solidFill>
                          <a:schemeClr val="lt1"/>
                        </a:solidFill>
                        <a:effectLst/>
                        <a:latin typeface="+mj-lt"/>
                        <a:ea typeface="Times New Roman" panose="02020603050405020304" pitchFamily="18" charset="0"/>
                        <a:cs typeface="+mn-cs"/>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pt-BR" sz="1400" b="1" dirty="0">
                          <a:effectLst/>
                          <a:latin typeface="+mj-lt"/>
                          <a:ea typeface="Calibri" panose="020F0502020204030204" pitchFamily="34" charset="0"/>
                        </a:rPr>
                        <a:t>%</a:t>
                      </a:r>
                      <a:endParaRPr lang="en-GB" sz="1400" dirty="0">
                        <a:effectLst/>
                        <a:latin typeface="+mj-lt"/>
                        <a:ea typeface="Times New Roman" panose="02020603050405020304" pitchFamily="18" charset="0"/>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93649769"/>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Sex, female</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57</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2997327943"/>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Race, Caucasian</a:t>
                      </a:r>
                      <a:endParaRPr lang="en-GB" sz="1400" kern="1200" baseline="30000" dirty="0">
                        <a:solidFill>
                          <a:schemeClr val="dk1"/>
                        </a:solidFill>
                        <a:effectLst/>
                        <a:latin typeface="+mj-lt"/>
                        <a:ea typeface="+mn-ea"/>
                        <a:cs typeface="+mn-cs"/>
                      </a:endParaRP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91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05264644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Type 2 diabetes</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84</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1721151303"/>
                  </a:ext>
                </a:extLst>
              </a:tr>
              <a:tr h="0">
                <a:tc>
                  <a:txBody>
                    <a:bodyPr/>
                    <a:lstStyle/>
                    <a:p>
                      <a:r>
                        <a:rPr lang="en-GB" sz="1400" kern="1200" dirty="0">
                          <a:solidFill>
                            <a:schemeClr val="dk1"/>
                          </a:solidFill>
                          <a:effectLst/>
                          <a:latin typeface="+mj-lt"/>
                          <a:ea typeface="+mn-ea"/>
                          <a:cs typeface="+mn-cs"/>
                        </a:rPr>
                        <a:t>Compensated</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lvl="0" algn="ctr">
                        <a:buNone/>
                      </a:pPr>
                      <a:r>
                        <a:rPr lang="en-GB" sz="1400" kern="1200" dirty="0">
                          <a:solidFill>
                            <a:schemeClr val="dk1"/>
                          </a:solidFill>
                          <a:effectLst/>
                          <a:latin typeface="+mn-lt"/>
                          <a:ea typeface="+mn-ea"/>
                          <a:cs typeface="+mn-cs"/>
                        </a:rPr>
                        <a:t>76</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1315559831"/>
                  </a:ext>
                </a:extLst>
              </a:tr>
              <a:tr h="0">
                <a:tc>
                  <a:txBody>
                    <a:bodyPr/>
                    <a:lstStyle/>
                    <a:p>
                      <a:r>
                        <a:rPr lang="en-US" sz="1400" kern="1200" dirty="0">
                          <a:solidFill>
                            <a:schemeClr val="dk1"/>
                          </a:solidFill>
                          <a:effectLst/>
                          <a:latin typeface="+mj-lt"/>
                          <a:ea typeface="+mn-ea"/>
                          <a:cs typeface="+mn-cs"/>
                        </a:rPr>
                        <a:t>Early de</a:t>
                      </a:r>
                      <a:r>
                        <a:rPr lang="en-GB" sz="1400" kern="1200" dirty="0">
                          <a:solidFill>
                            <a:schemeClr val="dk1"/>
                          </a:solidFill>
                          <a:effectLst/>
                          <a:latin typeface="+mj-lt"/>
                          <a:ea typeface="+mn-ea"/>
                          <a:cs typeface="+mn-cs"/>
                        </a:rPr>
                        <a:t>compensated</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tc>
                  <a:txBody>
                    <a:bodyPr/>
                    <a:lstStyle/>
                    <a:p>
                      <a:pPr algn="ctr"/>
                      <a:r>
                        <a:rPr lang="en-GB" sz="1400" kern="1200" dirty="0">
                          <a:solidFill>
                            <a:schemeClr val="dk1"/>
                          </a:solidFill>
                          <a:effectLst/>
                          <a:latin typeface="+mn-lt"/>
                          <a:ea typeface="+mn-ea"/>
                          <a:cs typeface="+mn-cs"/>
                        </a:rPr>
                        <a:t>24</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2145878895"/>
                  </a:ext>
                </a:extLst>
              </a:tr>
            </a:tbl>
          </a:graphicData>
        </a:graphic>
      </p:graphicFrame>
      <p:graphicFrame>
        <p:nvGraphicFramePr>
          <p:cNvPr id="14" name="Table 13">
            <a:extLst>
              <a:ext uri="{FF2B5EF4-FFF2-40B4-BE49-F238E27FC236}">
                <a16:creationId xmlns:a16="http://schemas.microsoft.com/office/drawing/2014/main" id="{55142860-90F2-4CDE-82A3-DD6F93D74521}"/>
              </a:ext>
            </a:extLst>
          </p:cNvPr>
          <p:cNvGraphicFramePr>
            <a:graphicFrameLocks noGrp="1"/>
          </p:cNvGraphicFramePr>
          <p:nvPr>
            <p:extLst>
              <p:ext uri="{D42A27DB-BD31-4B8C-83A1-F6EECF244321}">
                <p14:modId xmlns:p14="http://schemas.microsoft.com/office/powerpoint/2010/main" val="2562793592"/>
              </p:ext>
            </p:extLst>
          </p:nvPr>
        </p:nvGraphicFramePr>
        <p:xfrm>
          <a:off x="8937528" y="3588111"/>
          <a:ext cx="2693472" cy="1640160"/>
        </p:xfrm>
        <a:graphic>
          <a:graphicData uri="http://schemas.openxmlformats.org/drawingml/2006/table">
            <a:tbl>
              <a:tblPr firstRow="1" bandRow="1"/>
              <a:tblGrid>
                <a:gridCol w="1705156">
                  <a:extLst>
                    <a:ext uri="{9D8B030D-6E8A-4147-A177-3AD203B41FA5}">
                      <a16:colId xmlns:a16="http://schemas.microsoft.com/office/drawing/2014/main" val="2392103556"/>
                    </a:ext>
                  </a:extLst>
                </a:gridCol>
                <a:gridCol w="988316">
                  <a:extLst>
                    <a:ext uri="{9D8B030D-6E8A-4147-A177-3AD203B41FA5}">
                      <a16:colId xmlns:a16="http://schemas.microsoft.com/office/drawing/2014/main" val="1613319480"/>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100000"/>
                        </a:lnSpc>
                        <a:spcAft>
                          <a:spcPts val="1000"/>
                        </a:spcAft>
                      </a:pPr>
                      <a:r>
                        <a:rPr lang="en-US" sz="1400" b="1" kern="1200" dirty="0">
                          <a:solidFill>
                            <a:schemeClr val="lt1"/>
                          </a:solidFill>
                          <a:effectLst/>
                          <a:latin typeface="+mj-lt"/>
                          <a:ea typeface="Times New Roman" panose="02020603050405020304" pitchFamily="18" charset="0"/>
                          <a:cs typeface="+mn-cs"/>
                        </a:rPr>
                        <a:t>Population characteristics</a:t>
                      </a:r>
                      <a:endParaRPr lang="en-GB" sz="1400" b="1" kern="1200" dirty="0">
                        <a:solidFill>
                          <a:schemeClr val="lt1"/>
                        </a:solidFill>
                        <a:effectLst/>
                        <a:latin typeface="+mj-lt"/>
                        <a:ea typeface="Times New Roman" panose="02020603050405020304" pitchFamily="18" charset="0"/>
                        <a:cs typeface="+mn-cs"/>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pt-BR" sz="1400" b="1" dirty="0">
                          <a:effectLst/>
                          <a:latin typeface="+mj-lt"/>
                          <a:ea typeface="Calibri" panose="020F0502020204030204" pitchFamily="34" charset="0"/>
                        </a:rPr>
                        <a:t>Mean (SD)</a:t>
                      </a:r>
                      <a:endParaRPr lang="en-GB" sz="1400" dirty="0">
                        <a:effectLst/>
                        <a:latin typeface="+mj-lt"/>
                        <a:ea typeface="Times New Roman" panose="02020603050405020304" pitchFamily="18" charset="0"/>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93649769"/>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Age, years</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60.8 (8.8)</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3665695959"/>
                  </a:ext>
                </a:extLst>
              </a:tr>
              <a:tr h="0">
                <a:tc>
                  <a:txBody>
                    <a:bodyPr/>
                    <a:lstStyle/>
                    <a:p>
                      <a:r>
                        <a:rPr lang="en-GB" sz="1400" kern="1200" dirty="0">
                          <a:solidFill>
                            <a:schemeClr val="dk1"/>
                          </a:solidFill>
                          <a:effectLst/>
                          <a:latin typeface="+mj-lt"/>
                          <a:ea typeface="+mn-ea"/>
                          <a:cs typeface="+mn-cs"/>
                        </a:rPr>
                        <a:t>BMI, kg/m</a:t>
                      </a:r>
                      <a:r>
                        <a:rPr lang="en-GB" sz="1400" kern="1200" baseline="30000" dirty="0">
                          <a:solidFill>
                            <a:schemeClr val="dk1"/>
                          </a:solidFill>
                          <a:effectLst/>
                          <a:latin typeface="+mj-lt"/>
                          <a:ea typeface="+mn-ea"/>
                          <a:cs typeface="+mn-cs"/>
                        </a:rPr>
                        <a:t>2</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algn="ctr"/>
                      <a:r>
                        <a:rPr lang="en-GB" sz="1400" kern="1200" dirty="0">
                          <a:solidFill>
                            <a:schemeClr val="dk1"/>
                          </a:solidFill>
                          <a:effectLst/>
                          <a:latin typeface="+mn-lt"/>
                          <a:ea typeface="+mn-ea"/>
                          <a:cs typeface="+mn-cs"/>
                        </a:rPr>
                        <a:t>35.3 (6.9)</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274113669"/>
                  </a:ext>
                </a:extLst>
              </a:tr>
              <a:tr h="0">
                <a:tc>
                  <a:txBody>
                    <a:bodyPr/>
                    <a:lstStyle/>
                    <a:p>
                      <a:r>
                        <a:rPr lang="en-US" sz="1400" kern="1200" dirty="0">
                          <a:solidFill>
                            <a:schemeClr val="dk1"/>
                          </a:solidFill>
                          <a:effectLst/>
                          <a:latin typeface="+mj-lt"/>
                          <a:ea typeface="+mn-ea"/>
                          <a:cs typeface="+mn-cs"/>
                        </a:rPr>
                        <a:t>MELD</a:t>
                      </a:r>
                      <a:endParaRPr lang="en-GB" sz="1400" kern="1200" dirty="0">
                        <a:solidFill>
                          <a:schemeClr val="dk1"/>
                        </a:solidFill>
                        <a:effectLst/>
                        <a:latin typeface="+mj-lt"/>
                        <a:ea typeface="+mn-ea"/>
                        <a:cs typeface="+mn-cs"/>
                      </a:endParaRP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tc>
                  <a:txBody>
                    <a:bodyPr/>
                    <a:lstStyle/>
                    <a:p>
                      <a:pPr algn="ctr"/>
                      <a:r>
                        <a:rPr lang="en-US" sz="1400" kern="1200" dirty="0">
                          <a:solidFill>
                            <a:schemeClr val="dk1"/>
                          </a:solidFill>
                          <a:effectLst/>
                          <a:latin typeface="+mn-lt"/>
                          <a:ea typeface="+mn-ea"/>
                          <a:cs typeface="+mn-cs"/>
                        </a:rPr>
                        <a:t>9.0 (2.5)</a:t>
                      </a:r>
                      <a:endParaRPr lang="en-GB" sz="1400" kern="1200" dirty="0">
                        <a:solidFill>
                          <a:schemeClr val="dk1"/>
                        </a:solidFill>
                        <a:effectLst/>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87437835"/>
                  </a:ext>
                </a:extLst>
              </a:tr>
              <a:tr h="0">
                <a:tc>
                  <a:txBody>
                    <a:bodyPr/>
                    <a:lstStyle/>
                    <a:p>
                      <a:r>
                        <a:rPr lang="en-US" sz="1400" kern="1200" dirty="0">
                          <a:solidFill>
                            <a:schemeClr val="dk1"/>
                          </a:solidFill>
                          <a:effectLst/>
                          <a:latin typeface="+mj-lt"/>
                          <a:ea typeface="+mn-ea"/>
                          <a:cs typeface="+mn-cs"/>
                        </a:rPr>
                        <a:t>HVPG, mmHg</a:t>
                      </a:r>
                      <a:endParaRPr lang="en-GB" sz="1400" kern="1200" dirty="0">
                        <a:solidFill>
                          <a:schemeClr val="dk1"/>
                        </a:solidFill>
                        <a:effectLst/>
                        <a:latin typeface="+mj-lt"/>
                        <a:ea typeface="+mn-ea"/>
                        <a:cs typeface="+mn-cs"/>
                      </a:endParaRP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algn="ctr"/>
                      <a:r>
                        <a:rPr lang="en-US" sz="1400" kern="1200" dirty="0">
                          <a:solidFill>
                            <a:schemeClr val="dk1"/>
                          </a:solidFill>
                          <a:effectLst/>
                          <a:latin typeface="+mn-lt"/>
                          <a:ea typeface="+mn-ea"/>
                          <a:cs typeface="+mn-cs"/>
                        </a:rPr>
                        <a:t>17.0 (3.6)</a:t>
                      </a:r>
                      <a:endParaRPr lang="en-GB" sz="1400" kern="1200" dirty="0">
                        <a:solidFill>
                          <a:schemeClr val="dk1"/>
                        </a:solidFill>
                        <a:effectLst/>
                        <a:latin typeface="+mn-lt"/>
                        <a:ea typeface="+mn-ea"/>
                        <a:cs typeface="+mn-cs"/>
                      </a:endParaRP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572884995"/>
                  </a:ext>
                </a:extLst>
              </a:tr>
            </a:tbl>
          </a:graphicData>
        </a:graphic>
      </p:graphicFrame>
    </p:spTree>
    <p:extLst>
      <p:ext uri="{BB962C8B-B14F-4D97-AF65-F5344CB8AC3E}">
        <p14:creationId xmlns:p14="http://schemas.microsoft.com/office/powerpoint/2010/main" val="345218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a:t>Double-blind, placebo-controlled, randomized trial of emricasan in subjects with NASH cirrhosis and severe portal hypertension</a:t>
            </a:r>
            <a:endParaRPr lang="en-GB"/>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*p-values (descriptive) for difference in least squares mean vs. placebo;</a:t>
            </a:r>
          </a:p>
          <a:p>
            <a:r>
              <a:rPr lang="en-US" baseline="30000" dirty="0"/>
              <a:t>†</a:t>
            </a:r>
            <a:r>
              <a:rPr lang="en-US" dirty="0"/>
              <a:t>Adjusting for baseline value, cirrhosis status, and/or NSBB use (multiple imputation for overall, observed case for rest);</a:t>
            </a:r>
          </a:p>
          <a:p>
            <a:r>
              <a:rPr lang="en-US" baseline="30000" dirty="0"/>
              <a:t>‡</a:t>
            </a:r>
            <a:r>
              <a:rPr lang="en-US" dirty="0"/>
              <a:t>Post-hoc.</a:t>
            </a:r>
            <a:endParaRPr lang="en-GB" dirty="0"/>
          </a:p>
          <a:p>
            <a:r>
              <a:rPr lang="en-GB" dirty="0"/>
              <a:t>Garcia-Tsao G, et al. ILC 2019; LB-01</a:t>
            </a:r>
          </a:p>
        </p:txBody>
      </p:sp>
      <p:sp>
        <p:nvSpPr>
          <p:cNvPr id="13" name="Content Placeholder 1">
            <a:extLst>
              <a:ext uri="{FF2B5EF4-FFF2-40B4-BE49-F238E27FC236}">
                <a16:creationId xmlns:a16="http://schemas.microsoft.com/office/drawing/2014/main" id="{577168D4-87C8-4372-B076-FE3E0E6A975A}"/>
              </a:ext>
            </a:extLst>
          </p:cNvPr>
          <p:cNvSpPr txBox="1">
            <a:spLocks/>
          </p:cNvSpPr>
          <p:nvPr/>
        </p:nvSpPr>
        <p:spPr>
          <a:xfrm>
            <a:off x="317499" y="1283619"/>
            <a:ext cx="4108331" cy="310854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(Cont.) </a:t>
            </a:r>
            <a:r>
              <a:rPr kumimoji="0" lang="en-US"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r>
              <a:rPr lang="en-GB" dirty="0">
                <a:highlight>
                  <a:srgbClr val="FEFCFC"/>
                </a:highlight>
              </a:rPr>
              <a:t>HVPG was reduced in subsets of patients (</a:t>
            </a:r>
            <a:r>
              <a:rPr lang="en-GB" i="1" dirty="0">
                <a:highlight>
                  <a:srgbClr val="FEFCFC"/>
                </a:highlight>
              </a:rPr>
              <a:t>Table</a:t>
            </a:r>
            <a:r>
              <a:rPr lang="en-GB" dirty="0">
                <a:highlight>
                  <a:srgbClr val="FEFCFC"/>
                </a:highlight>
              </a:rPr>
              <a:t>)*</a:t>
            </a:r>
          </a:p>
          <a:p>
            <a:r>
              <a:rPr lang="en-GB" dirty="0">
                <a:highlight>
                  <a:srgbClr val="FEFCFC"/>
                </a:highlight>
              </a:rPr>
              <a:t>TEAEs: 81.6% combined </a:t>
            </a:r>
            <a:r>
              <a:rPr lang="en-GB" dirty="0" err="1">
                <a:highlight>
                  <a:srgbClr val="FEFCFC"/>
                </a:highlight>
              </a:rPr>
              <a:t>emricasan</a:t>
            </a:r>
            <a:r>
              <a:rPr lang="en-GB" dirty="0">
                <a:highlight>
                  <a:srgbClr val="FEFCFC"/>
                </a:highlight>
              </a:rPr>
              <a:t> vs. 82.1% </a:t>
            </a:r>
            <a:r>
              <a:rPr lang="en-GB" dirty="0" err="1">
                <a:highlight>
                  <a:srgbClr val="FEFCFC"/>
                </a:highlight>
              </a:rPr>
              <a:t>pbo</a:t>
            </a:r>
            <a:endParaRPr lang="en-GB" dirty="0">
              <a:highlight>
                <a:srgbClr val="FEFCFC"/>
              </a:highlight>
            </a:endParaRPr>
          </a:p>
          <a:p>
            <a:r>
              <a:rPr lang="en-GB" dirty="0">
                <a:highlight>
                  <a:srgbClr val="FEFCFC"/>
                </a:highlight>
              </a:rPr>
              <a:t>SAEs: 17.9% </a:t>
            </a:r>
            <a:r>
              <a:rPr lang="en-GB" dirty="0" err="1">
                <a:highlight>
                  <a:srgbClr val="FEFCFC"/>
                </a:highlight>
              </a:rPr>
              <a:t>emricasan</a:t>
            </a:r>
            <a:r>
              <a:rPr lang="en-GB" dirty="0">
                <a:highlight>
                  <a:srgbClr val="FEFCFC"/>
                </a:highlight>
              </a:rPr>
              <a:t> vs. 11.9% </a:t>
            </a:r>
            <a:r>
              <a:rPr lang="en-GB" dirty="0" err="1">
                <a:highlight>
                  <a:srgbClr val="FEFCFC"/>
                </a:highlight>
              </a:rPr>
              <a:t>pbo</a:t>
            </a:r>
            <a:endParaRPr lang="en-GB" dirty="0">
              <a:highlight>
                <a:srgbClr val="FEFCFC"/>
              </a:highlight>
            </a:endParaRPr>
          </a:p>
          <a:p>
            <a:r>
              <a:rPr lang="en-GB" dirty="0">
                <a:highlight>
                  <a:srgbClr val="FEFCFC"/>
                </a:highlight>
              </a:rPr>
              <a:t>No imbalance in routine labs, vitals, ECGs</a:t>
            </a:r>
          </a:p>
        </p:txBody>
      </p:sp>
      <p:sp>
        <p:nvSpPr>
          <p:cNvPr id="17" name="Content Placeholder 1">
            <a:extLst>
              <a:ext uri="{FF2B5EF4-FFF2-40B4-BE49-F238E27FC236}">
                <a16:creationId xmlns:a16="http://schemas.microsoft.com/office/drawing/2014/main" id="{9B8CAC0C-7840-45E7-8B87-E39D7A75C58B}"/>
              </a:ext>
            </a:extLst>
          </p:cNvPr>
          <p:cNvSpPr txBox="1">
            <a:spLocks/>
          </p:cNvSpPr>
          <p:nvPr/>
        </p:nvSpPr>
        <p:spPr>
          <a:xfrm>
            <a:off x="384174" y="4762357"/>
            <a:ext cx="11270654" cy="132343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b="1" dirty="0">
                <a:solidFill>
                  <a:srgbClr val="FFFFFF"/>
                </a:solidFill>
                <a:highlight>
                  <a:srgbClr val="000080"/>
                </a:highlight>
                <a:cs typeface="Arial" panose="020B0604020202020204" pitchFamily="34" charset="0"/>
              </a:rPr>
              <a:t> </a:t>
            </a:r>
            <a:r>
              <a:rPr lang="en-US" b="1" dirty="0">
                <a:solidFill>
                  <a:srgbClr val="FFFFFF"/>
                </a:solidFill>
                <a:highlight>
                  <a:srgbClr val="004A86"/>
                </a:highlight>
                <a:cs typeface="Arial" panose="020B0604020202020204" pitchFamily="34" charset="0"/>
              </a:rPr>
              <a:t>CONCLUSIONS </a:t>
            </a:r>
            <a:r>
              <a:rPr lang="en-US" b="1" dirty="0">
                <a:solidFill>
                  <a:srgbClr val="FFFFFF"/>
                </a:solidFill>
                <a:cs typeface="Arial" panose="020B0604020202020204" pitchFamily="34" charset="0"/>
              </a:rPr>
              <a:t>​ </a:t>
            </a:r>
            <a:r>
              <a:rPr lang="en-US" dirty="0"/>
              <a:t>Primary endpoint was not met. Data suggest that </a:t>
            </a:r>
            <a:r>
              <a:rPr lang="en-US" dirty="0" err="1"/>
              <a:t>emricasan</a:t>
            </a:r>
            <a:r>
              <a:rPr lang="en-US" dirty="0"/>
              <a:t> for 24 </a:t>
            </a:r>
            <a:r>
              <a:rPr lang="en-US" dirty="0" err="1"/>
              <a:t>wks</a:t>
            </a:r>
            <a:r>
              <a:rPr lang="en-US" dirty="0"/>
              <a:t> reduced portal pressure in compensated NASH cirrhosis patients with severe PH (especially higher BL HVPG). Decreases in transaminases suggest an intrahepatic effect with reduction of liver injury. Clinical outcomes and full safety data will be evaluated after the 48-wk study</a:t>
            </a:r>
            <a:endParaRPr lang="en-GB" dirty="0">
              <a:highlight>
                <a:srgbClr val="FEFCFC"/>
              </a:highlight>
            </a:endParaRPr>
          </a:p>
        </p:txBody>
      </p:sp>
      <p:cxnSp>
        <p:nvCxnSpPr>
          <p:cNvPr id="21" name="Straight Connector 20">
            <a:extLst>
              <a:ext uri="{FF2B5EF4-FFF2-40B4-BE49-F238E27FC236}">
                <a16:creationId xmlns:a16="http://schemas.microsoft.com/office/drawing/2014/main" id="{67FFEF36-1105-417E-A60B-DEE8D01BBCFF}"/>
              </a:ext>
            </a:extLst>
          </p:cNvPr>
          <p:cNvCxnSpPr>
            <a:cxnSpLocks/>
          </p:cNvCxnSpPr>
          <p:nvPr/>
        </p:nvCxnSpPr>
        <p:spPr>
          <a:xfrm flipH="1">
            <a:off x="604838" y="4682426"/>
            <a:ext cx="10982325" cy="0"/>
          </a:xfrm>
          <a:prstGeom prst="line">
            <a:avLst/>
          </a:prstGeom>
          <a:noFill/>
          <a:ln w="9525" cap="flat" cmpd="sng" algn="ctr">
            <a:solidFill>
              <a:srgbClr val="1D498B">
                <a:shade val="95000"/>
                <a:satMod val="105000"/>
              </a:srgbClr>
            </a:solidFill>
            <a:prstDash val="solid"/>
          </a:ln>
          <a:effectLst/>
        </p:spPr>
      </p:cxnSp>
      <p:graphicFrame>
        <p:nvGraphicFramePr>
          <p:cNvPr id="8" name="Table 7">
            <a:extLst>
              <a:ext uri="{FF2B5EF4-FFF2-40B4-BE49-F238E27FC236}">
                <a16:creationId xmlns:a16="http://schemas.microsoft.com/office/drawing/2014/main" id="{C526B53E-158A-4B93-B31B-3CB8851402CC}"/>
              </a:ext>
            </a:extLst>
          </p:cNvPr>
          <p:cNvGraphicFramePr>
            <a:graphicFrameLocks noGrp="1"/>
          </p:cNvGraphicFramePr>
          <p:nvPr>
            <p:extLst>
              <p:ext uri="{D42A27DB-BD31-4B8C-83A1-F6EECF244321}">
                <p14:modId xmlns:p14="http://schemas.microsoft.com/office/powerpoint/2010/main" val="3364799931"/>
              </p:ext>
            </p:extLst>
          </p:nvPr>
        </p:nvGraphicFramePr>
        <p:xfrm>
          <a:off x="4238625" y="1162051"/>
          <a:ext cx="7229470" cy="3440441"/>
        </p:xfrm>
        <a:graphic>
          <a:graphicData uri="http://schemas.openxmlformats.org/drawingml/2006/table">
            <a:tbl>
              <a:tblPr firstRow="1" bandRow="1"/>
              <a:tblGrid>
                <a:gridCol w="2276474">
                  <a:extLst>
                    <a:ext uri="{9D8B030D-6E8A-4147-A177-3AD203B41FA5}">
                      <a16:colId xmlns:a16="http://schemas.microsoft.com/office/drawing/2014/main" val="2392103556"/>
                    </a:ext>
                  </a:extLst>
                </a:gridCol>
                <a:gridCol w="1276350">
                  <a:extLst>
                    <a:ext uri="{9D8B030D-6E8A-4147-A177-3AD203B41FA5}">
                      <a16:colId xmlns:a16="http://schemas.microsoft.com/office/drawing/2014/main" val="1613319480"/>
                    </a:ext>
                  </a:extLst>
                </a:gridCol>
                <a:gridCol w="1409698">
                  <a:extLst>
                    <a:ext uri="{9D8B030D-6E8A-4147-A177-3AD203B41FA5}">
                      <a16:colId xmlns:a16="http://schemas.microsoft.com/office/drawing/2014/main" val="335927278"/>
                    </a:ext>
                  </a:extLst>
                </a:gridCol>
                <a:gridCol w="1409698">
                  <a:extLst>
                    <a:ext uri="{9D8B030D-6E8A-4147-A177-3AD203B41FA5}">
                      <a16:colId xmlns:a16="http://schemas.microsoft.com/office/drawing/2014/main" val="3054596831"/>
                    </a:ext>
                  </a:extLst>
                </a:gridCol>
                <a:gridCol w="857250">
                  <a:extLst>
                    <a:ext uri="{9D8B030D-6E8A-4147-A177-3AD203B41FA5}">
                      <a16:colId xmlns:a16="http://schemas.microsoft.com/office/drawing/2014/main" val="1217546500"/>
                    </a:ext>
                  </a:extLst>
                </a:gridCol>
              </a:tblGrid>
              <a:tr h="78612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en-US" sz="1400" b="1" kern="1200" dirty="0">
                          <a:solidFill>
                            <a:schemeClr val="lt1"/>
                          </a:solidFill>
                          <a:effectLst/>
                          <a:latin typeface="+mj-lt"/>
                          <a:ea typeface="Times New Roman" panose="02020603050405020304" pitchFamily="18" charset="0"/>
                          <a:cs typeface="+mn-cs"/>
                        </a:rPr>
                        <a:t>Least squares mean change</a:t>
                      </a:r>
                      <a:r>
                        <a:rPr lang="en-US" sz="1400" b="1" kern="1200" baseline="30000" dirty="0">
                          <a:solidFill>
                            <a:schemeClr val="lt1"/>
                          </a:solidFill>
                          <a:effectLst/>
                          <a:latin typeface="+mj-lt"/>
                          <a:ea typeface="Times New Roman" panose="02020603050405020304" pitchFamily="18" charset="0"/>
                          <a:cs typeface="+mn-cs"/>
                        </a:rPr>
                        <a:t>†</a:t>
                      </a:r>
                      <a:r>
                        <a:rPr lang="en-US" sz="1400" b="1" kern="1200" dirty="0">
                          <a:solidFill>
                            <a:schemeClr val="lt1"/>
                          </a:solidFill>
                          <a:effectLst/>
                          <a:latin typeface="+mj-lt"/>
                          <a:ea typeface="Times New Roman" panose="02020603050405020304" pitchFamily="18" charset="0"/>
                          <a:cs typeface="+mn-cs"/>
                        </a:rPr>
                        <a:t> from baseline at </a:t>
                      </a:r>
                      <a:r>
                        <a:rPr lang="en-US" sz="1400" b="1" kern="1200" dirty="0" err="1">
                          <a:solidFill>
                            <a:schemeClr val="lt1"/>
                          </a:solidFill>
                          <a:effectLst/>
                          <a:latin typeface="+mj-lt"/>
                          <a:ea typeface="Times New Roman" panose="02020603050405020304" pitchFamily="18" charset="0"/>
                          <a:cs typeface="+mn-cs"/>
                        </a:rPr>
                        <a:t>Wk</a:t>
                      </a:r>
                      <a:r>
                        <a:rPr lang="en-US" sz="1400" b="1" kern="1200" dirty="0">
                          <a:solidFill>
                            <a:schemeClr val="lt1"/>
                          </a:solidFill>
                          <a:effectLst/>
                          <a:latin typeface="+mj-lt"/>
                          <a:ea typeface="Times New Roman" panose="02020603050405020304" pitchFamily="18" charset="0"/>
                          <a:cs typeface="+mn-cs"/>
                        </a:rPr>
                        <a:t> 24</a:t>
                      </a:r>
                      <a:endParaRPr lang="en-GB" sz="1400" b="1" kern="1200" dirty="0">
                        <a:solidFill>
                          <a:schemeClr val="lt1"/>
                        </a:solidFill>
                        <a:effectLst/>
                        <a:latin typeface="+mj-lt"/>
                        <a:ea typeface="Times New Roman" panose="02020603050405020304" pitchFamily="18" charset="0"/>
                        <a:cs typeface="+mn-cs"/>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pt-BR" sz="1400" b="1" dirty="0">
                          <a:effectLst/>
                          <a:latin typeface="+mj-lt"/>
                          <a:ea typeface="Calibri" panose="020F0502020204030204" pitchFamily="34" charset="0"/>
                        </a:rPr>
                        <a:t>Emricasan </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5 mg</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N=65</a:t>
                      </a:r>
                      <a:endParaRPr lang="en-GB" sz="1400" dirty="0">
                        <a:effectLst/>
                        <a:latin typeface="+mj-lt"/>
                        <a:ea typeface="Times New Roman" panose="02020603050405020304" pitchFamily="18" charset="0"/>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pt-BR" sz="1400" b="1" dirty="0">
                          <a:effectLst/>
                          <a:latin typeface="+mj-lt"/>
                          <a:ea typeface="Calibri" panose="020F0502020204030204" pitchFamily="34" charset="0"/>
                        </a:rPr>
                        <a:t>Emricasan </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25 mg</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N=65</a:t>
                      </a:r>
                      <a:endParaRPr lang="en-GB" sz="1400" dirty="0">
                        <a:effectLst/>
                        <a:latin typeface="+mj-lt"/>
                        <a:ea typeface="Times New Roman" panose="02020603050405020304" pitchFamily="18" charset="0"/>
                      </a:endParaRPr>
                    </a:p>
                  </a:txBody>
                  <a:tcPr marL="36000" marR="36000" marT="36000" marB="3600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pt-BR" sz="1400" b="1" dirty="0">
                          <a:effectLst/>
                          <a:latin typeface="+mj-lt"/>
                          <a:ea typeface="Calibri" panose="020F0502020204030204" pitchFamily="34" charset="0"/>
                        </a:rPr>
                        <a:t>Emricasan </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50 mg</a:t>
                      </a:r>
                      <a:br>
                        <a:rPr lang="pt-BR" sz="1400" b="1" dirty="0">
                          <a:effectLst/>
                          <a:latin typeface="+mj-lt"/>
                          <a:ea typeface="Calibri" panose="020F0502020204030204" pitchFamily="34" charset="0"/>
                        </a:rPr>
                      </a:br>
                      <a:r>
                        <a:rPr lang="pt-BR" sz="1400" b="1" dirty="0">
                          <a:effectLst/>
                          <a:latin typeface="+mj-lt"/>
                          <a:ea typeface="Calibri" panose="020F0502020204030204" pitchFamily="34" charset="0"/>
                        </a:rPr>
                        <a:t>N=66</a:t>
                      </a:r>
                      <a:endParaRPr lang="en-GB" sz="1400" dirty="0">
                        <a:effectLst/>
                        <a:latin typeface="+mj-lt"/>
                        <a:ea typeface="Times New Roman" panose="02020603050405020304" pitchFamily="18" charset="0"/>
                      </a:endParaRPr>
                    </a:p>
                  </a:txBody>
                  <a:tcPr marL="36000" marR="36000" marT="36000" marB="36000" anchor="b">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p>
                      <a:pPr algn="ctr">
                        <a:lnSpc>
                          <a:spcPct val="100000"/>
                        </a:lnSpc>
                        <a:spcAft>
                          <a:spcPts val="1000"/>
                        </a:spcAft>
                      </a:pPr>
                      <a:r>
                        <a:rPr lang="en-GB" sz="1400" b="1" kern="1200" dirty="0">
                          <a:solidFill>
                            <a:schemeClr val="lt1"/>
                          </a:solidFill>
                          <a:effectLst/>
                          <a:latin typeface="+mj-lt"/>
                          <a:ea typeface="Times New Roman" panose="02020603050405020304" pitchFamily="18" charset="0"/>
                          <a:cs typeface="+mn-cs"/>
                        </a:rPr>
                        <a:t>Placebo</a:t>
                      </a:r>
                      <a:br>
                        <a:rPr lang="en-GB" sz="1400" b="1" kern="1200" dirty="0">
                          <a:solidFill>
                            <a:srgbClr val="FFFFFF"/>
                          </a:solidFill>
                          <a:effectLst/>
                          <a:latin typeface="+mj-lt"/>
                          <a:ea typeface="Times New Roman" panose="02020603050405020304" pitchFamily="18" charset="0"/>
                          <a:cs typeface="+mn-cs"/>
                        </a:rPr>
                      </a:br>
                      <a:r>
                        <a:rPr lang="en-GB" sz="1400" b="1" kern="1200" dirty="0">
                          <a:solidFill>
                            <a:schemeClr val="lt1"/>
                          </a:solidFill>
                          <a:effectLst/>
                          <a:latin typeface="+mj-lt"/>
                          <a:ea typeface="Times New Roman" panose="02020603050405020304" pitchFamily="18" charset="0"/>
                          <a:cs typeface="+mn-cs"/>
                        </a:rPr>
                        <a:t>N=67</a:t>
                      </a:r>
                    </a:p>
                  </a:txBody>
                  <a:tcPr marL="36000" marR="36000" marT="36000" marB="36000"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93649769"/>
                  </a:ext>
                </a:extLst>
              </a:tr>
              <a:tr h="3150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HVPG (overall) </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-0.6; p=0.96</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-0.8; p=0.79</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-1.0; p=0.65</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-0.4</a:t>
                      </a:r>
                    </a:p>
                  </a:txBody>
                  <a:tcPr marL="36000" marR="36000" marT="36000" marB="3600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3665695959"/>
                  </a:ext>
                </a:extLst>
              </a:tr>
              <a:tr h="52858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HVPG (compensated)</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-0.8; p=0.10 </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-0.9; p=0.09</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-0.5; p=0.27</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+0.2</a:t>
                      </a:r>
                    </a:p>
                  </a:txBody>
                  <a:tcPr marL="36000" marR="36000" marT="36000" marB="360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501837079"/>
                  </a:ext>
                </a:extLst>
              </a:tr>
              <a:tr h="55057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HVPG (compensated HVPG ≥16 mmHg)</a:t>
                      </a:r>
                      <a:r>
                        <a:rPr lang="en-GB" sz="1400" kern="1200" baseline="30000" dirty="0">
                          <a:solidFill>
                            <a:schemeClr val="dk1"/>
                          </a:solidFill>
                          <a:effectLst/>
                          <a:latin typeface="+mj-lt"/>
                          <a:ea typeface="+mn-ea"/>
                          <a:cs typeface="+mn-cs"/>
                        </a:rPr>
                        <a:t>‡</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-1.6; p=0.01</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-1.7; p&lt;0.01</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dirty="0">
                          <a:solidFill>
                            <a:schemeClr val="dk1"/>
                          </a:solidFill>
                          <a:effectLst/>
                          <a:latin typeface="+mn-lt"/>
                          <a:ea typeface="+mn-ea"/>
                          <a:cs typeface="+mn-cs"/>
                        </a:rPr>
                        <a:t>-1.5; p=0.02</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4D6"/>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+0.5</a:t>
                      </a:r>
                    </a:p>
                  </a:txBody>
                  <a:tcPr marL="36000" marR="36000" marT="36000" marB="360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4D6"/>
                    </a:solidFill>
                  </a:tcPr>
                </a:tc>
                <a:extLst>
                  <a:ext uri="{0D108BD9-81ED-4DB2-BD59-A6C34878D82A}">
                    <a16:rowId xmlns:a16="http://schemas.microsoft.com/office/drawing/2014/main" val="1222249492"/>
                  </a:ext>
                </a:extLst>
              </a:tr>
              <a:tr h="31503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400" kern="1200" dirty="0">
                          <a:solidFill>
                            <a:schemeClr val="dk1"/>
                          </a:solidFill>
                          <a:effectLst/>
                          <a:latin typeface="+mj-lt"/>
                          <a:ea typeface="+mn-ea"/>
                          <a:cs typeface="+mn-cs"/>
                        </a:rPr>
                        <a:t>Caspase 3/7</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400" kern="1200" dirty="0">
                          <a:solidFill>
                            <a:schemeClr val="dk1"/>
                          </a:solidFill>
                          <a:effectLst/>
                          <a:latin typeface="+mn-lt"/>
                          <a:ea typeface="+mn-ea"/>
                          <a:cs typeface="+mn-cs"/>
                        </a:rPr>
                        <a:t>-4%; p=0.90</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a:solidFill>
                            <a:schemeClr val="dk1"/>
                          </a:solidFill>
                          <a:effectLst/>
                          <a:latin typeface="+mn-lt"/>
                          <a:ea typeface="+mn-ea"/>
                          <a:cs typeface="+mn-cs"/>
                        </a:rPr>
                        <a:t>-31%; p&lt;0.01</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ctr" defTabSz="914400" rtl="0" eaLnBrk="1" latinLnBrk="0" hangingPunct="1"/>
                      <a:r>
                        <a:rPr lang="en-GB" sz="1400" kern="1200">
                          <a:solidFill>
                            <a:schemeClr val="dk1"/>
                          </a:solidFill>
                          <a:effectLst/>
                          <a:latin typeface="+mn-lt"/>
                          <a:ea typeface="+mn-ea"/>
                          <a:cs typeface="+mn-cs"/>
                        </a:rPr>
                        <a:t>-37%; p&lt;0.01</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a:solidFill>
                            <a:schemeClr val="dk1"/>
                          </a:solidFill>
                          <a:effectLst/>
                          <a:latin typeface="+mn-lt"/>
                          <a:ea typeface="+mn-ea"/>
                          <a:cs typeface="+mn-cs"/>
                        </a:rPr>
                        <a:t>-4%</a:t>
                      </a:r>
                    </a:p>
                  </a:txBody>
                  <a:tcPr marL="36000" marR="36000" marT="36000" marB="360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210778820"/>
                  </a:ext>
                </a:extLst>
              </a:tr>
              <a:tr h="315031">
                <a:tc>
                  <a:txBody>
                    <a:bodyPr/>
                    <a:lstStyle/>
                    <a:p>
                      <a:r>
                        <a:rPr lang="en-GB" sz="1400" kern="1200" dirty="0">
                          <a:solidFill>
                            <a:schemeClr val="dk1"/>
                          </a:solidFill>
                          <a:effectLst/>
                          <a:latin typeface="+mj-lt"/>
                          <a:ea typeface="+mn-ea"/>
                          <a:cs typeface="+mn-cs"/>
                        </a:rPr>
                        <a:t>cCK18</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algn="ctr"/>
                      <a:r>
                        <a:rPr lang="en-GB" sz="1400" kern="1200" dirty="0">
                          <a:solidFill>
                            <a:schemeClr val="dk1"/>
                          </a:solidFill>
                          <a:effectLst/>
                          <a:latin typeface="+mn-lt"/>
                          <a:ea typeface="+mn-ea"/>
                          <a:cs typeface="+mn-cs"/>
                        </a:rPr>
                        <a:t>-27%;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-32%;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-34%;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a:solidFill>
                            <a:schemeClr val="dk1"/>
                          </a:solidFill>
                          <a:effectLst/>
                          <a:latin typeface="+mn-lt"/>
                          <a:ea typeface="+mn-ea"/>
                          <a:cs typeface="+mn-cs"/>
                        </a:rPr>
                        <a:t>-13%</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274113669"/>
                  </a:ext>
                </a:extLst>
              </a:tr>
              <a:tr h="315031">
                <a:tc>
                  <a:txBody>
                    <a:bodyPr/>
                    <a:lstStyle/>
                    <a:p>
                      <a:r>
                        <a:rPr lang="en-GB" sz="1400" kern="1200">
                          <a:solidFill>
                            <a:schemeClr val="dk1"/>
                          </a:solidFill>
                          <a:effectLst/>
                          <a:latin typeface="+mj-lt"/>
                          <a:ea typeface="+mn-ea"/>
                          <a:cs typeface="+mn-cs"/>
                        </a:rPr>
                        <a:t>ALT</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algn="ctr"/>
                      <a:r>
                        <a:rPr lang="en-GB" sz="1400" kern="1200">
                          <a:solidFill>
                            <a:schemeClr val="dk1"/>
                          </a:solidFill>
                          <a:effectLst/>
                          <a:latin typeface="+mn-lt"/>
                          <a:ea typeface="+mn-ea"/>
                          <a:cs typeface="+mn-cs"/>
                        </a:rPr>
                        <a:t>-8;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a:solidFill>
                            <a:schemeClr val="dk1"/>
                          </a:solidFill>
                          <a:effectLst/>
                          <a:latin typeface="+mn-lt"/>
                          <a:ea typeface="+mn-ea"/>
                          <a:cs typeface="+mn-cs"/>
                        </a:rPr>
                        <a:t>-8;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-6; p=0.02</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-3</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2064235484"/>
                  </a:ext>
                </a:extLst>
              </a:tr>
              <a:tr h="315031">
                <a:tc>
                  <a:txBody>
                    <a:bodyPr/>
                    <a:lstStyle/>
                    <a:p>
                      <a:r>
                        <a:rPr lang="en-GB" sz="1400" kern="1200">
                          <a:solidFill>
                            <a:schemeClr val="dk1"/>
                          </a:solidFill>
                          <a:effectLst/>
                          <a:latin typeface="+mj-lt"/>
                          <a:ea typeface="+mn-ea"/>
                          <a:cs typeface="+mn-cs"/>
                        </a:rPr>
                        <a:t>AST</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p>
                      <a:pPr algn="ctr"/>
                      <a:r>
                        <a:rPr lang="en-GB" sz="1400" kern="1200">
                          <a:solidFill>
                            <a:schemeClr val="dk1"/>
                          </a:solidFill>
                          <a:effectLst/>
                          <a:latin typeface="+mn-lt"/>
                          <a:ea typeface="+mn-ea"/>
                          <a:cs typeface="+mn-cs"/>
                        </a:rPr>
                        <a:t>-6;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a:solidFill>
                            <a:schemeClr val="dk1"/>
                          </a:solidFill>
                          <a:effectLst/>
                          <a:latin typeface="+mn-lt"/>
                          <a:ea typeface="+mn-ea"/>
                          <a:cs typeface="+mn-cs"/>
                        </a:rPr>
                        <a:t>-7; p&lt;0.01</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a:solidFill>
                            <a:schemeClr val="dk1"/>
                          </a:solidFill>
                          <a:effectLst/>
                          <a:latin typeface="+mn-lt"/>
                          <a:ea typeface="+mn-ea"/>
                          <a:cs typeface="+mn-cs"/>
                        </a:rPr>
                        <a:t>-3; p=0.18</a:t>
                      </a:r>
                    </a:p>
                  </a:txBody>
                  <a:tcPr marL="36000" marR="36000" marT="36000" marB="36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BEC"/>
                    </a:solidFill>
                  </a:tcPr>
                </a:tc>
                <a:tc>
                  <a:txBody>
                    <a:bodyPr/>
                    <a:lstStyle/>
                    <a:p>
                      <a:pPr marL="0" algn="ctr" defTabSz="914400" rtl="0" eaLnBrk="1" latinLnBrk="0" hangingPunct="1"/>
                      <a:r>
                        <a:rPr lang="en-GB" sz="1400" kern="1200" dirty="0">
                          <a:solidFill>
                            <a:schemeClr val="dk1"/>
                          </a:solidFill>
                          <a:effectLst/>
                          <a:latin typeface="+mn-lt"/>
                          <a:ea typeface="+mn-ea"/>
                          <a:cs typeface="+mn-cs"/>
                        </a:rPr>
                        <a:t>-1</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DEBEC"/>
                    </a:solidFill>
                  </a:tcPr>
                </a:tc>
                <a:extLst>
                  <a:ext uri="{0D108BD9-81ED-4DB2-BD59-A6C34878D82A}">
                    <a16:rowId xmlns:a16="http://schemas.microsoft.com/office/drawing/2014/main" val="3395051297"/>
                  </a:ext>
                </a:extLst>
              </a:tr>
            </a:tbl>
          </a:graphicData>
        </a:graphic>
      </p:graphicFrame>
    </p:spTree>
    <p:extLst>
      <p:ext uri="{BB962C8B-B14F-4D97-AF65-F5344CB8AC3E}">
        <p14:creationId xmlns:p14="http://schemas.microsoft.com/office/powerpoint/2010/main" val="35122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147237"/>
            <a:ext cx="11480495" cy="150810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Optimal timing of endoscopy in patients with variceal upper GI bleeding is unknown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Guidelines recommend endoscopy 12–24 hours from hospital admission, but evidence is limited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to investigate the link between endoscopy timing and 42-day mortality in variceal bleeding</a:t>
            </a: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2" y="2660046"/>
            <a:ext cx="6439072"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METHODS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Prospective data on patients admitted with variceal bleeding at 34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centres</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in Europe and Canada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(Oct 2011</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May 2015)</a:t>
            </a:r>
          </a:p>
          <a:p>
            <a:pPr marL="342900" marR="0" lvl="0" indent="-34290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Association between endoscopy timing and 42-day mortality was investigated by logistic regression, adjusted for confounding factors*</a:t>
            </a:r>
            <a:endParaRPr kumimoji="0" lang="en-US" sz="20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Association evaluated in:</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All patients with variceal bleeding</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Child</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sym typeface="Symbol" panose="05050102010706020507" pitchFamily="18" charset="2"/>
              </a:rPr>
              <a:t></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Pugh</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 or B cirrhosis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SBP &lt;90 mmHg</a:t>
            </a: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2" name="Title 1"/>
          <p:cNvSpPr>
            <a:spLocks noGrp="1"/>
          </p:cNvSpPr>
          <p:nvPr>
            <p:ph type="title"/>
          </p:nvPr>
        </p:nvSpPr>
        <p:spPr/>
        <p:txBody>
          <a:bodyPr>
            <a:noAutofit/>
          </a:bodyPr>
          <a:lstStyle/>
          <a:p>
            <a:r>
              <a:rPr lang="en-US" sz="2400" dirty="0"/>
              <a:t>Optimal timing of endoscopy is associated with lower 42-day mortality </a:t>
            </a:r>
            <a:br>
              <a:rPr lang="en-US" sz="2400" dirty="0"/>
            </a:br>
            <a:r>
              <a:rPr lang="en-US" sz="2400" dirty="0"/>
              <a:t>in variceal bleeding</a:t>
            </a:r>
          </a:p>
        </p:txBody>
      </p:sp>
      <p:sp>
        <p:nvSpPr>
          <p:cNvPr id="5" name="Text Placeholder 4"/>
          <p:cNvSpPr>
            <a:spLocks noGrp="1"/>
          </p:cNvSpPr>
          <p:nvPr>
            <p:ph type="body" sz="quarter" idx="10"/>
          </p:nvPr>
        </p:nvSpPr>
        <p:spPr/>
        <p:txBody>
          <a:bodyPr/>
          <a:lstStyle/>
          <a:p>
            <a:r>
              <a:rPr lang="en-US" dirty="0"/>
              <a:t>*Age, sex, comorbidities, liver function, previous decompensation, laboratory values, </a:t>
            </a:r>
            <a:r>
              <a:rPr lang="en-US" dirty="0" err="1"/>
              <a:t>haemodynamic</a:t>
            </a:r>
            <a:r>
              <a:rPr lang="en-US" dirty="0"/>
              <a:t> parameters, and treatment with vasopressors;</a:t>
            </a:r>
          </a:p>
          <a:p>
            <a:r>
              <a:rPr lang="en-US" baseline="30000" dirty="0"/>
              <a:t>†</a:t>
            </a:r>
            <a:r>
              <a:rPr lang="en-US" dirty="0"/>
              <a:t>607 transferred patients and 163 patients with other sources of bleeding excluded.</a:t>
            </a:r>
            <a:endParaRPr lang="en-GB" dirty="0"/>
          </a:p>
          <a:p>
            <a:r>
              <a:rPr lang="en-GB" dirty="0" err="1"/>
              <a:t>Laursen</a:t>
            </a:r>
            <a:r>
              <a:rPr lang="en-GB" dirty="0"/>
              <a:t> SB, et al. ILC 2019; PS-022</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6770959" y="2655342"/>
            <a:ext cx="0" cy="35282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B3297-F0EE-4CE8-984B-DDB84B65503E}"/>
              </a:ext>
            </a:extLst>
          </p:cNvPr>
          <p:cNvCxnSpPr>
            <a:cxnSpLocks/>
          </p:cNvCxnSpPr>
          <p:nvPr/>
        </p:nvCxnSpPr>
        <p:spPr>
          <a:xfrm flipH="1">
            <a:off x="604838" y="2655342"/>
            <a:ext cx="10982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F53D18E9-4D1E-4791-BDEA-BB9118126C36}"/>
              </a:ext>
            </a:extLst>
          </p:cNvPr>
          <p:cNvSpPr txBox="1">
            <a:spLocks/>
          </p:cNvSpPr>
          <p:nvPr/>
        </p:nvSpPr>
        <p:spPr>
          <a:xfrm>
            <a:off x="6897579" y="2660046"/>
            <a:ext cx="5187753" cy="376989"/>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TABLE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p:txBody>
      </p:sp>
      <p:graphicFrame>
        <p:nvGraphicFramePr>
          <p:cNvPr id="12" name="Table 11">
            <a:extLst>
              <a:ext uri="{FF2B5EF4-FFF2-40B4-BE49-F238E27FC236}">
                <a16:creationId xmlns:a16="http://schemas.microsoft.com/office/drawing/2014/main" id="{83C53B58-4ABD-419F-B7FA-35F864740B7E}"/>
              </a:ext>
            </a:extLst>
          </p:cNvPr>
          <p:cNvGraphicFramePr>
            <a:graphicFrameLocks noGrp="1"/>
          </p:cNvGraphicFramePr>
          <p:nvPr>
            <p:extLst/>
          </p:nvPr>
        </p:nvGraphicFramePr>
        <p:xfrm>
          <a:off x="7006094" y="3037035"/>
          <a:ext cx="4388734" cy="2946400"/>
        </p:xfrm>
        <a:graphic>
          <a:graphicData uri="http://schemas.openxmlformats.org/drawingml/2006/table">
            <a:tbl>
              <a:tblPr firstRow="1" bandRow="1">
                <a:tableStyleId>{5C22544A-7EE6-4342-B048-85BDC9FD1C3A}</a:tableStyleId>
              </a:tblPr>
              <a:tblGrid>
                <a:gridCol w="2753366">
                  <a:extLst>
                    <a:ext uri="{9D8B030D-6E8A-4147-A177-3AD203B41FA5}">
                      <a16:colId xmlns:a16="http://schemas.microsoft.com/office/drawing/2014/main" val="20000"/>
                    </a:ext>
                  </a:extLst>
                </a:gridCol>
                <a:gridCol w="1635368">
                  <a:extLst>
                    <a:ext uri="{9D8B030D-6E8A-4147-A177-3AD203B41FA5}">
                      <a16:colId xmlns:a16="http://schemas.microsoft.com/office/drawing/2014/main" val="20001"/>
                    </a:ext>
                  </a:extLst>
                </a:gridCol>
              </a:tblGrid>
              <a:tr h="370840">
                <a:tc gridSpan="2">
                  <a:txBody>
                    <a:bodyPr/>
                    <a:lstStyle/>
                    <a:p>
                      <a:r>
                        <a:rPr lang="en-US" dirty="0">
                          <a:latin typeface="Arial" panose="020B0604020202020204" pitchFamily="34" charset="0"/>
                          <a:cs typeface="Arial" panose="020B0604020202020204" pitchFamily="34" charset="0"/>
                        </a:rPr>
                        <a:t>Population characteristics (n=1,373</a:t>
                      </a:r>
                      <a:r>
                        <a:rPr lang="en-US" baseline="30000" dirty="0"/>
                        <a:t>†</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txBody>
                  <a:tcPr>
                    <a:solidFill>
                      <a:srgbClr val="856C75"/>
                    </a:solidFill>
                  </a:tcPr>
                </a:tc>
                <a:tc hMerge="1">
                  <a:txBody>
                    <a:bodyPr/>
                    <a:lstStyle/>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GB" dirty="0">
                          <a:latin typeface="Arial" panose="020B0604020202020204" pitchFamily="34" charset="0"/>
                          <a:cs typeface="Arial" panose="020B0604020202020204" pitchFamily="34" charset="0"/>
                        </a:rPr>
                        <a:t>Mean age, years</a:t>
                      </a:r>
                    </a:p>
                  </a:txBody>
                  <a:tcPr/>
                </a:tc>
                <a:tc>
                  <a:txBody>
                    <a:bodyPr/>
                    <a:lstStyle/>
                    <a:p>
                      <a:pPr algn="ctr"/>
                      <a:r>
                        <a:rPr lang="en-US" dirty="0">
                          <a:latin typeface="Arial" panose="020B0604020202020204" pitchFamily="34" charset="0"/>
                          <a:cs typeface="Arial" panose="020B0604020202020204" pitchFamily="34" charset="0"/>
                        </a:rPr>
                        <a:t>59</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Arial" panose="020B0604020202020204" pitchFamily="34" charset="0"/>
                          <a:cs typeface="Arial" panose="020B0604020202020204" pitchFamily="34" charset="0"/>
                        </a:rPr>
                        <a:t>Mean </a:t>
                      </a:r>
                      <a:r>
                        <a:rPr lang="en-US" dirty="0" err="1">
                          <a:latin typeface="Arial" panose="020B0604020202020204" pitchFamily="34" charset="0"/>
                          <a:cs typeface="Arial" panose="020B0604020202020204" pitchFamily="34" charset="0"/>
                        </a:rPr>
                        <a:t>Child</a:t>
                      </a:r>
                      <a:r>
                        <a:rPr lang="en-US" dirty="0" err="1">
                          <a:latin typeface="Arial" panose="020B0604020202020204" pitchFamily="34" charset="0"/>
                          <a:cs typeface="Arial" panose="020B0604020202020204" pitchFamily="34" charset="0"/>
                          <a:sym typeface="Symbol" panose="05050102010706020507" pitchFamily="18" charset="2"/>
                        </a:rPr>
                        <a:t></a:t>
                      </a:r>
                      <a:r>
                        <a:rPr lang="en-US" dirty="0" err="1">
                          <a:latin typeface="Arial" panose="020B0604020202020204" pitchFamily="34" charset="0"/>
                          <a:cs typeface="Arial" panose="020B0604020202020204" pitchFamily="34" charset="0"/>
                        </a:rPr>
                        <a:t>Pugh</a:t>
                      </a:r>
                      <a:r>
                        <a:rPr lang="en-US" dirty="0">
                          <a:latin typeface="Arial" panose="020B0604020202020204" pitchFamily="34" charset="0"/>
                          <a:cs typeface="Arial" panose="020B0604020202020204" pitchFamily="34" charset="0"/>
                        </a:rPr>
                        <a:t> score</a:t>
                      </a:r>
                      <a:endParaRPr lang="en-GB"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8.2</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dirty="0">
                          <a:latin typeface="Arial" panose="020B0604020202020204" pitchFamily="34" charset="0"/>
                          <a:cs typeface="Arial" panose="020B0604020202020204" pitchFamily="34" charset="0"/>
                        </a:rPr>
                        <a:t>Endoscopy timing, %:</a:t>
                      </a:r>
                    </a:p>
                    <a:p>
                      <a:pPr marL="176213" lvl="1" indent="0"/>
                      <a:r>
                        <a:rPr lang="en-US" dirty="0">
                          <a:latin typeface="Arial" panose="020B0604020202020204" pitchFamily="34" charset="0"/>
                          <a:cs typeface="Arial" panose="020B0604020202020204" pitchFamily="34" charset="0"/>
                        </a:rPr>
                        <a:t>      &lt;6 hours</a:t>
                      </a:r>
                    </a:p>
                    <a:p>
                      <a:pPr marL="176213" lvl="1" indent="0"/>
                      <a:r>
                        <a:rPr lang="en-US" dirty="0">
                          <a:latin typeface="Arial" panose="020B0604020202020204" pitchFamily="34" charset="0"/>
                          <a:cs typeface="Arial" panose="020B0604020202020204" pitchFamily="34" charset="0"/>
                        </a:rPr>
                        <a:t>  6–12 hours</a:t>
                      </a:r>
                    </a:p>
                    <a:p>
                      <a:pPr marL="176213" lvl="1" indent="0"/>
                      <a:r>
                        <a:rPr lang="en-US" dirty="0">
                          <a:latin typeface="Arial" panose="020B0604020202020204" pitchFamily="34" charset="0"/>
                          <a:cs typeface="Arial" panose="020B0604020202020204" pitchFamily="34" charset="0"/>
                        </a:rPr>
                        <a:t>12–24 hours</a:t>
                      </a:r>
                    </a:p>
                    <a:p>
                      <a:pPr marL="176213" lvl="1" indent="0"/>
                      <a:r>
                        <a:rPr lang="en-US" dirty="0">
                          <a:latin typeface="Arial" panose="020B0604020202020204" pitchFamily="34" charset="0"/>
                          <a:cs typeface="Arial" panose="020B0604020202020204" pitchFamily="34" charset="0"/>
                        </a:rPr>
                        <a:t>    &gt;24 hours</a:t>
                      </a:r>
                      <a:endParaRPr lang="en-GB"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69</a:t>
                      </a:r>
                    </a:p>
                    <a:p>
                      <a:pPr algn="ctr"/>
                      <a:r>
                        <a:rPr lang="en-US" dirty="0">
                          <a:latin typeface="Arial" panose="020B0604020202020204" pitchFamily="34" charset="0"/>
                          <a:cs typeface="Arial" panose="020B0604020202020204" pitchFamily="34" charset="0"/>
                        </a:rPr>
                        <a:t>18</a:t>
                      </a:r>
                    </a:p>
                    <a:p>
                      <a:pPr algn="ctr"/>
                      <a:r>
                        <a:rPr lang="en-US" dirty="0">
                          <a:latin typeface="Arial" panose="020B0604020202020204" pitchFamily="34" charset="0"/>
                          <a:cs typeface="Arial" panose="020B0604020202020204" pitchFamily="34" charset="0"/>
                        </a:rPr>
                        <a:t>8</a:t>
                      </a:r>
                    </a:p>
                    <a:p>
                      <a:pPr algn="ctr"/>
                      <a:r>
                        <a:rPr lang="en-US"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4238486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42-day mortality, %</a:t>
                      </a:r>
                      <a:endParaRPr lang="en-GB"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26.2</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36415606"/>
                  </a:ext>
                </a:extLst>
              </a:tr>
            </a:tbl>
          </a:graphicData>
        </a:graphic>
      </p:graphicFrame>
    </p:spTree>
    <p:extLst>
      <p:ext uri="{BB962C8B-B14F-4D97-AF65-F5344CB8AC3E}">
        <p14:creationId xmlns:p14="http://schemas.microsoft.com/office/powerpoint/2010/main" val="311493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Optimal timing of endoscopy is associated with lower 42-day mortality </a:t>
            </a:r>
            <a:br>
              <a:rPr lang="en-US" sz="2400" dirty="0"/>
            </a:br>
            <a:r>
              <a:rPr lang="en-US" sz="2400" dirty="0"/>
              <a:t>in variceal bleeding</a:t>
            </a:r>
          </a:p>
        </p:txBody>
      </p:sp>
      <p:sp>
        <p:nvSpPr>
          <p:cNvPr id="5" name="Text Placeholder 4"/>
          <p:cNvSpPr>
            <a:spLocks noGrp="1"/>
          </p:cNvSpPr>
          <p:nvPr>
            <p:ph type="body" sz="quarter" idx="10"/>
          </p:nvPr>
        </p:nvSpPr>
        <p:spPr/>
        <p:txBody>
          <a:bodyPr/>
          <a:lstStyle/>
          <a:p>
            <a:endParaRPr lang="en-GB" dirty="0"/>
          </a:p>
          <a:p>
            <a:r>
              <a:rPr lang="en-GB" dirty="0" err="1"/>
              <a:t>Laursen</a:t>
            </a:r>
            <a:r>
              <a:rPr lang="en-GB" dirty="0"/>
              <a:t> SB, et al. ILC 2019; PS-022</a:t>
            </a:r>
          </a:p>
        </p:txBody>
      </p:sp>
      <p:sp>
        <p:nvSpPr>
          <p:cNvPr id="6" name="Content Placeholder 8">
            <a:extLst>
              <a:ext uri="{FF2B5EF4-FFF2-40B4-BE49-F238E27FC236}">
                <a16:creationId xmlns:a16="http://schemas.microsoft.com/office/drawing/2014/main" id="{7FB3D240-6071-4215-8172-4013557721B0}"/>
              </a:ext>
            </a:extLst>
          </p:cNvPr>
          <p:cNvSpPr txBox="1">
            <a:spLocks/>
          </p:cNvSpPr>
          <p:nvPr/>
        </p:nvSpPr>
        <p:spPr>
          <a:xfrm>
            <a:off x="422457" y="1159676"/>
            <a:ext cx="5474935" cy="4128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endPar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Endoscopy within 24 hours of admission was associated with </a:t>
            </a:r>
            <a:r>
              <a:rPr kumimoji="0" lang="en-US" sz="2000" b="1" i="0" u="none" strike="noStrike" kern="1200" cap="none" spc="0" normalizeH="0" baseline="0" noProof="0" dirty="0">
                <a:ln>
                  <a:noFill/>
                </a:ln>
                <a:solidFill>
                  <a:srgbClr val="004B87"/>
                </a:solidFill>
                <a:effectLst/>
                <a:uLnTx/>
                <a:uFillTx/>
                <a:latin typeface="Arial" panose="020B0604020202020204"/>
                <a:ea typeface="+mn-ea"/>
                <a:cs typeface="+mn-cs"/>
              </a:rPr>
              <a:t>lower mortality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Child</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sym typeface="Symbol" panose="05050102010706020507" pitchFamily="18" charset="2"/>
              </a:rPr>
              <a:t></a:t>
            </a:r>
            <a:r>
              <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rPr>
              <a:t>Pugh</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 or B cirrhosis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with SBP &lt;90 mmHg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Figure</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Endoscopy within 6</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12 hours was not associated with further reduction in mortality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No significant association between endoscopy timing and mortality overall (</a:t>
            </a:r>
            <a:r>
              <a:rPr kumimoji="0" lang="en-US" sz="2000" b="0" i="1" u="none" strike="noStrike" kern="1200" cap="none" spc="0" normalizeH="0" baseline="0" noProof="0" dirty="0">
                <a:ln>
                  <a:noFill/>
                </a:ln>
                <a:solidFill>
                  <a:prstClr val="black"/>
                </a:solidFill>
                <a:effectLst/>
                <a:uLnTx/>
                <a:uFillTx/>
                <a:latin typeface="Arial" panose="020B0604020202020204"/>
                <a:ea typeface="+mn-ea"/>
                <a:cs typeface="+mn-cs"/>
              </a:rPr>
              <a:t>Figure</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7" name="Content Placeholder 8">
            <a:extLst>
              <a:ext uri="{FF2B5EF4-FFF2-40B4-BE49-F238E27FC236}">
                <a16:creationId xmlns:a16="http://schemas.microsoft.com/office/drawing/2014/main" id="{8C7A2906-6800-4B89-9EBD-136577D2DC02}"/>
              </a:ext>
            </a:extLst>
          </p:cNvPr>
          <p:cNvSpPr txBox="1">
            <a:spLocks/>
          </p:cNvSpPr>
          <p:nvPr/>
        </p:nvSpPr>
        <p:spPr>
          <a:xfrm>
            <a:off x="421065" y="5288380"/>
            <a:ext cx="11348472" cy="115730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CONCLUSIONS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 patients presenting with variceal bleeding, endoscopy within 24 hours was associated with reduced 42-day mortality in patients with </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Child</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sym typeface="Symbol" panose="05050102010706020507" pitchFamily="18" charset="2"/>
              </a:rPr>
              <a:t></a:t>
            </a:r>
            <a:r>
              <a:rPr kumimoji="0" lang="en-US" sz="2000" b="0" i="0" u="none" strike="noStrike" kern="1200" cap="none" spc="0" normalizeH="0" baseline="0" noProof="0" dirty="0" err="1">
                <a:ln>
                  <a:noFill/>
                </a:ln>
                <a:solidFill>
                  <a:prstClr val="black"/>
                </a:solidFill>
                <a:effectLst/>
                <a:uLnTx/>
                <a:uFillTx/>
                <a:latin typeface="Arial" panose="020B0604020202020204"/>
                <a:ea typeface="+mn-ea"/>
                <a:cs typeface="+mn-cs"/>
              </a:rPr>
              <a:t>Pugh</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 or B cirrhosis and in those with SBP &lt;90 mmHg</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C96F0882-8423-4B92-8B5F-932C8266CA6B}"/>
              </a:ext>
            </a:extLst>
          </p:cNvPr>
          <p:cNvCxnSpPr>
            <a:cxnSpLocks/>
          </p:cNvCxnSpPr>
          <p:nvPr/>
        </p:nvCxnSpPr>
        <p:spPr>
          <a:xfrm flipH="1">
            <a:off x="423849" y="5288380"/>
            <a:ext cx="1114682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588FE8-6BCE-4729-BD3C-A6AD9A50DD47}"/>
              </a:ext>
            </a:extLst>
          </p:cNvPr>
          <p:cNvCxnSpPr>
            <a:cxnSpLocks/>
          </p:cNvCxnSpPr>
          <p:nvPr/>
        </p:nvCxnSpPr>
        <p:spPr>
          <a:xfrm>
            <a:off x="5674141" y="1282700"/>
            <a:ext cx="0" cy="40056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8">
            <a:extLst>
              <a:ext uri="{FF2B5EF4-FFF2-40B4-BE49-F238E27FC236}">
                <a16:creationId xmlns:a16="http://schemas.microsoft.com/office/drawing/2014/main" id="{785C88FA-07E6-4B37-8593-64D3F59AA852}"/>
              </a:ext>
            </a:extLst>
          </p:cNvPr>
          <p:cNvSpPr txBox="1">
            <a:spLocks/>
          </p:cNvSpPr>
          <p:nvPr/>
        </p:nvSpPr>
        <p:spPr>
          <a:xfrm>
            <a:off x="5781717" y="1191547"/>
            <a:ext cx="2593315" cy="45737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FIGURE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endParaRPr kumimoji="0" lang="en-GB"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E0FE7BF1-B021-44AB-9615-2188DD53D12E}"/>
              </a:ext>
            </a:extLst>
          </p:cNvPr>
          <p:cNvPicPr>
            <a:picLocks noChangeAspect="1"/>
          </p:cNvPicPr>
          <p:nvPr/>
        </p:nvPicPr>
        <p:blipFill rotWithShape="1">
          <a:blip r:embed="rId3"/>
          <a:srcRect l="1531" t="25676" r="12703"/>
          <a:stretch/>
        </p:blipFill>
        <p:spPr>
          <a:xfrm>
            <a:off x="5695003" y="1742056"/>
            <a:ext cx="6267052" cy="3373887"/>
          </a:xfrm>
          <a:prstGeom prst="rect">
            <a:avLst/>
          </a:prstGeom>
        </p:spPr>
      </p:pic>
    </p:spTree>
    <p:extLst>
      <p:ext uri="{BB962C8B-B14F-4D97-AF65-F5344CB8AC3E}">
        <p14:creationId xmlns:p14="http://schemas.microsoft.com/office/powerpoint/2010/main" val="253898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26AAD5-10C6-495A-BEB1-110E54EAA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918" y="2744758"/>
            <a:ext cx="3759905" cy="2990615"/>
          </a:xfrm>
          <a:prstGeom prst="rect">
            <a:avLst/>
          </a:prstGeom>
        </p:spPr>
      </p:pic>
      <p:sp>
        <p:nvSpPr>
          <p:cNvPr id="7" name="Content Placeholder 1">
            <a:extLst>
              <a:ext uri="{FF2B5EF4-FFF2-40B4-BE49-F238E27FC236}">
                <a16:creationId xmlns:a16="http://schemas.microsoft.com/office/drawing/2014/main" id="{0317F08A-475A-453E-AF55-9796FEAC60DB}"/>
              </a:ext>
            </a:extLst>
          </p:cNvPr>
          <p:cNvSpPr txBox="1">
            <a:spLocks/>
          </p:cNvSpPr>
          <p:nvPr/>
        </p:nvSpPr>
        <p:spPr>
          <a:xfrm>
            <a:off x="425752" y="1299186"/>
            <a:ext cx="5413747" cy="175432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Early TIPS improves survival in high-risk patients* with cirrhosis and AVB</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Whether the same can be achieved in a broader population remains to be assessed</a:t>
            </a:r>
            <a:endParaRPr kumimoji="0" lang="en-GB" sz="2000" b="0" i="0" u="none" strike="noStrike" kern="1200" cap="none" spc="0" normalizeH="0" baseline="0" noProof="0" dirty="0">
              <a:ln>
                <a:noFill/>
              </a:ln>
              <a:solidFill>
                <a:prstClr val="black"/>
              </a:solidFill>
              <a:effectLst/>
              <a:highlight>
                <a:srgbClr val="FEFCFC"/>
              </a:highlight>
              <a:uLnTx/>
              <a:uFillTx/>
              <a:latin typeface="Arial"/>
              <a:ea typeface="+mn-ea"/>
              <a:cs typeface="+mn-cs"/>
            </a:endParaRPr>
          </a:p>
        </p:txBody>
      </p:sp>
      <p:sp>
        <p:nvSpPr>
          <p:cNvPr id="9" name="Content Placeholder 8">
            <a:extLst>
              <a:ext uri="{FF2B5EF4-FFF2-40B4-BE49-F238E27FC236}">
                <a16:creationId xmlns:a16="http://schemas.microsoft.com/office/drawing/2014/main" id="{C7CB2277-1960-45F8-B454-00AEF4CB252E}"/>
              </a:ext>
            </a:extLst>
          </p:cNvPr>
          <p:cNvSpPr txBox="1">
            <a:spLocks/>
          </p:cNvSpPr>
          <p:nvPr/>
        </p:nvSpPr>
        <p:spPr>
          <a:xfrm>
            <a:off x="425753" y="3053512"/>
            <a:ext cx="5402324" cy="26060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866D75"/>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Consecutive patients with advanced cirrhosis (</a:t>
            </a:r>
            <a:r>
              <a:rPr kumimoji="0" lang="en-US" sz="2000" b="0" i="0" u="none" strike="noStrike" kern="1200" cap="none" spc="0" normalizeH="0" baseline="0" noProof="0" dirty="0" err="1">
                <a:ln>
                  <a:noFill/>
                </a:ln>
                <a:solidFill>
                  <a:prstClr val="black"/>
                </a:solidFill>
                <a:effectLst/>
                <a:uLnTx/>
                <a:uFillTx/>
                <a:latin typeface="Arial"/>
                <a:ea typeface="+mn-ea"/>
                <a:cs typeface="+mn-cs"/>
              </a:rPr>
              <a:t>Child</a:t>
            </a:r>
            <a:r>
              <a:rPr kumimoji="0" lang="en-US" sz="2000" b="0" i="0" u="none" strike="noStrike" kern="1200" cap="none" spc="0" normalizeH="0" baseline="0" noProof="0" dirty="0" err="1">
                <a:ln>
                  <a:noFill/>
                </a:ln>
                <a:solidFill>
                  <a:prstClr val="black"/>
                </a:solidFill>
                <a:effectLst/>
                <a:uLnTx/>
                <a:uFillTx/>
                <a:latin typeface="Arial"/>
                <a:ea typeface="+mn-ea"/>
                <a:cs typeface="+mn-cs"/>
                <a:sym typeface="Symbol" panose="05050102010706020507" pitchFamily="18" charset="2"/>
              </a:rPr>
              <a:t></a:t>
            </a:r>
            <a:r>
              <a:rPr kumimoji="0" lang="en-US" sz="2000" b="0" i="0" u="none" strike="noStrike" kern="1200" cap="none" spc="0" normalizeH="0" baseline="0" noProof="0" dirty="0" err="1">
                <a:ln>
                  <a:noFill/>
                </a:ln>
                <a:solidFill>
                  <a:prstClr val="black"/>
                </a:solidFill>
                <a:effectLst/>
                <a:uLnTx/>
                <a:uFillTx/>
                <a:latin typeface="Arial"/>
                <a:ea typeface="+mn-ea"/>
                <a:cs typeface="+mn-cs"/>
              </a:rPr>
              <a:t>Pugh</a:t>
            </a:r>
            <a:r>
              <a:rPr kumimoji="0" lang="en-US" sz="2000" b="0" i="0" u="none" strike="noStrike" kern="1200" cap="none" spc="0" normalizeH="0" baseline="0" noProof="0" dirty="0">
                <a:ln>
                  <a:noFill/>
                </a:ln>
                <a:solidFill>
                  <a:prstClr val="black"/>
                </a:solidFill>
                <a:effectLst/>
                <a:uLnTx/>
                <a:uFillTx/>
                <a:latin typeface="Arial"/>
                <a:ea typeface="+mn-ea"/>
                <a:cs typeface="+mn-cs"/>
              </a:rPr>
              <a:t> B or C) and AVB treated with vasoactive drugs + ET were randomized 2:1 to early TIPS</a:t>
            </a:r>
            <a:r>
              <a:rPr kumimoji="0" lang="en-US" sz="2000" b="0" i="0" u="none" strike="noStrike" kern="1200" cap="none" spc="0" normalizeH="0" baseline="30000" noProof="0" dirty="0">
                <a:ln>
                  <a:noFill/>
                </a:ln>
                <a:solidFill>
                  <a:prstClr val="black"/>
                </a:solidFill>
                <a:effectLst/>
                <a:uLnTx/>
                <a:uFillTx/>
                <a:latin typeface="Arial"/>
                <a:ea typeface="+mn-ea"/>
                <a:cs typeface="+mn-cs"/>
              </a:rPr>
              <a:t>†</a:t>
            </a:r>
            <a:r>
              <a:rPr kumimoji="0" lang="en-US" sz="2000" b="0" i="0" u="none" strike="noStrike" kern="1200" cap="none" spc="0" normalizeH="0" baseline="0" noProof="0" dirty="0">
                <a:ln>
                  <a:noFill/>
                </a:ln>
                <a:solidFill>
                  <a:prstClr val="black"/>
                </a:solidFill>
                <a:effectLst/>
                <a:uLnTx/>
                <a:uFillTx/>
                <a:latin typeface="Arial"/>
                <a:ea typeface="+mn-ea"/>
                <a:cs typeface="+mn-cs"/>
              </a:rPr>
              <a:t> or continuation of vasoactive drugs to Day 5, followed by propranolol + long-term endoscopic band ligation (</a:t>
            </a:r>
            <a:r>
              <a:rPr kumimoji="0" lang="en-US" sz="2000" b="0" i="0" u="none" strike="noStrike" kern="1200" cap="none" spc="0" normalizeH="0" baseline="0" noProof="0" dirty="0" err="1">
                <a:ln>
                  <a:noFill/>
                </a:ln>
                <a:solidFill>
                  <a:prstClr val="black"/>
                </a:solidFill>
                <a:effectLst/>
                <a:uLnTx/>
                <a:uFillTx/>
                <a:latin typeface="Arial"/>
                <a:ea typeface="+mn-ea"/>
                <a:cs typeface="+mn-cs"/>
              </a:rPr>
              <a:t>ET+Drug</a:t>
            </a:r>
            <a:r>
              <a:rPr kumimoji="0" lang="en-US" sz="2000" b="0" i="0" u="none" strike="noStrike" kern="1200" cap="none" spc="0" normalizeH="0" baseline="0" noProof="0" dirty="0">
                <a:ln>
                  <a:noFill/>
                </a:ln>
                <a:solidFill>
                  <a:prstClr val="black"/>
                </a:solidFill>
                <a:effectLst/>
                <a:uLnTx/>
                <a:uFillTx/>
                <a:latin typeface="Arial"/>
                <a:ea typeface="+mn-ea"/>
                <a:cs typeface="+mn-cs"/>
              </a:rPr>
              <a:t> group)</a:t>
            </a:r>
            <a:r>
              <a:rPr kumimoji="0" lang="en-US" sz="2000" b="0" i="0" u="none" strike="noStrike" kern="1200" cap="none" spc="0" normalizeH="0" baseline="30000" noProof="0" dirty="0">
                <a:ln>
                  <a:noFill/>
                </a:ln>
                <a:solidFill>
                  <a:prstClr val="black"/>
                </a:solidFill>
                <a:effectLst/>
                <a:uLnTx/>
                <a:uFillTx/>
                <a:latin typeface="Arial"/>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Primary endpoint: transplant-free survival</a:t>
            </a:r>
          </a:p>
        </p:txBody>
      </p:sp>
      <p:sp>
        <p:nvSpPr>
          <p:cNvPr id="2" name="Title 1"/>
          <p:cNvSpPr>
            <a:spLocks noGrp="1"/>
          </p:cNvSpPr>
          <p:nvPr>
            <p:ph type="title"/>
          </p:nvPr>
        </p:nvSpPr>
        <p:spPr/>
        <p:txBody>
          <a:bodyPr>
            <a:noAutofit/>
          </a:bodyPr>
          <a:lstStyle/>
          <a:p>
            <a:r>
              <a:rPr lang="en-US" sz="2400" dirty="0"/>
              <a:t>Early TIPS with covered stent vs. standard treatment for acute variceal bleeding in patients with advanced cirrhosis: A randomized controlled trial</a:t>
            </a:r>
            <a:endParaRPr lang="en-GB" sz="2400" dirty="0"/>
          </a:p>
        </p:txBody>
      </p:sp>
      <p:sp>
        <p:nvSpPr>
          <p:cNvPr id="5" name="Text Placeholder 4"/>
          <p:cNvSpPr>
            <a:spLocks noGrp="1"/>
          </p:cNvSpPr>
          <p:nvPr>
            <p:ph type="body" sz="quarter" idx="10"/>
          </p:nvPr>
        </p:nvSpPr>
        <p:spPr/>
        <p:txBody>
          <a:bodyPr/>
          <a:lstStyle/>
          <a:p>
            <a:r>
              <a:rPr lang="en-GB" dirty="0"/>
              <a:t>*</a:t>
            </a:r>
            <a:r>
              <a:rPr lang="en-US" dirty="0" err="1"/>
              <a:t>Child</a:t>
            </a:r>
            <a:r>
              <a:rPr lang="en-US" dirty="0" err="1">
                <a:sym typeface="Symbol" panose="05050102010706020507" pitchFamily="18" charset="2"/>
              </a:rPr>
              <a:t></a:t>
            </a:r>
            <a:r>
              <a:rPr lang="en-US" dirty="0" err="1"/>
              <a:t>Pugh</a:t>
            </a:r>
            <a:r>
              <a:rPr lang="en-US" dirty="0"/>
              <a:t> B + active bleeding at endoscopy or </a:t>
            </a:r>
            <a:r>
              <a:rPr lang="en-US" dirty="0" err="1"/>
              <a:t>Child</a:t>
            </a:r>
            <a:r>
              <a:rPr lang="en-US" dirty="0" err="1">
                <a:sym typeface="Symbol" panose="05050102010706020507" pitchFamily="18" charset="2"/>
              </a:rPr>
              <a:t></a:t>
            </a:r>
            <a:r>
              <a:rPr lang="en-US" dirty="0" err="1"/>
              <a:t>Pugh</a:t>
            </a:r>
            <a:r>
              <a:rPr lang="en-US" dirty="0"/>
              <a:t> C10</a:t>
            </a:r>
            <a:r>
              <a:rPr lang="en-US" dirty="0">
                <a:sym typeface="Symbol" panose="05050102010706020507" pitchFamily="18" charset="2"/>
              </a:rPr>
              <a:t></a:t>
            </a:r>
            <a:r>
              <a:rPr lang="en-US" dirty="0"/>
              <a:t>13;</a:t>
            </a:r>
          </a:p>
          <a:p>
            <a:r>
              <a:rPr lang="en-US" baseline="30000" dirty="0"/>
              <a:t>†</a:t>
            </a:r>
            <a:r>
              <a:rPr lang="en-US" dirty="0"/>
              <a:t>Performed within 72 hours after initial endoscopy;</a:t>
            </a:r>
          </a:p>
          <a:p>
            <a:r>
              <a:rPr lang="en-US" baseline="30000" dirty="0"/>
              <a:t>‡</a:t>
            </a:r>
            <a:r>
              <a:rPr lang="en-US" dirty="0"/>
              <a:t>TIPS placement as rescue therapy when needed. </a:t>
            </a:r>
          </a:p>
          <a:p>
            <a:r>
              <a:rPr lang="en-GB" dirty="0"/>
              <a:t>Trial registration: ClinicalTrials.gov: NCT01370161.</a:t>
            </a:r>
          </a:p>
          <a:p>
            <a:r>
              <a:rPr lang="en-GB" dirty="0" err="1"/>
              <a:t>Lv</a:t>
            </a:r>
            <a:r>
              <a:rPr lang="en-GB" dirty="0"/>
              <a:t> Y, et al. ILC 2019; PS-024</a:t>
            </a:r>
          </a:p>
        </p:txBody>
      </p:sp>
      <p:cxnSp>
        <p:nvCxnSpPr>
          <p:cNvPr id="10" name="Straight Connector 9">
            <a:extLst>
              <a:ext uri="{FF2B5EF4-FFF2-40B4-BE49-F238E27FC236}">
                <a16:creationId xmlns:a16="http://schemas.microsoft.com/office/drawing/2014/main" id="{2EBB612C-8DF6-401E-BEC8-51FC81978B73}"/>
              </a:ext>
            </a:extLst>
          </p:cNvPr>
          <p:cNvCxnSpPr>
            <a:cxnSpLocks/>
          </p:cNvCxnSpPr>
          <p:nvPr/>
        </p:nvCxnSpPr>
        <p:spPr>
          <a:xfrm>
            <a:off x="5828076" y="1299186"/>
            <a:ext cx="0" cy="51807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25DA88-9A41-4616-BE4C-665D014F5187}"/>
              </a:ext>
            </a:extLst>
          </p:cNvPr>
          <p:cNvSpPr/>
          <p:nvPr/>
        </p:nvSpPr>
        <p:spPr>
          <a:xfrm>
            <a:off x="6981496" y="2782839"/>
            <a:ext cx="354842" cy="276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Content Placeholder 8">
            <a:extLst>
              <a:ext uri="{FF2B5EF4-FFF2-40B4-BE49-F238E27FC236}">
                <a16:creationId xmlns:a16="http://schemas.microsoft.com/office/drawing/2014/main" id="{32157E27-704C-4B7D-AB1B-7B7D0910BE2E}"/>
              </a:ext>
            </a:extLst>
          </p:cNvPr>
          <p:cNvSpPr txBox="1">
            <a:spLocks/>
          </p:cNvSpPr>
          <p:nvPr/>
        </p:nvSpPr>
        <p:spPr>
          <a:xfrm>
            <a:off x="5839499" y="1265966"/>
            <a:ext cx="6066743" cy="13519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 RESULTS ‌</a:t>
            </a: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129 patients were randomized (early TIPS, n=84; </a:t>
            </a:r>
            <a:r>
              <a:rPr kumimoji="0" lang="en-US" sz="1800" b="0" i="0" u="none" strike="noStrike" kern="1200" cap="none" spc="0" normalizeH="0" baseline="0" noProof="0" dirty="0" err="1">
                <a:ln>
                  <a:noFill/>
                </a:ln>
                <a:solidFill>
                  <a:prstClr val="black"/>
                </a:solidFill>
                <a:effectLst/>
                <a:uLnTx/>
                <a:uFillTx/>
                <a:latin typeface="Arial"/>
                <a:ea typeface="+mn-ea"/>
                <a:cs typeface="+mn-cs"/>
              </a:rPr>
              <a:t>ET+Drug</a:t>
            </a:r>
            <a:r>
              <a:rPr kumimoji="0" lang="en-US" sz="1800" b="0" i="0" u="none" strike="noStrike" kern="1200" cap="none" spc="0" normalizeH="0" baseline="0" noProof="0" dirty="0">
                <a:ln>
                  <a:noFill/>
                </a:ln>
                <a:solidFill>
                  <a:prstClr val="black"/>
                </a:solidFill>
                <a:effectLst/>
                <a:uLnTx/>
                <a:uFillTx/>
                <a:latin typeface="Arial"/>
                <a:ea typeface="+mn-ea"/>
                <a:cs typeface="+mn-cs"/>
              </a:rPr>
              <a:t> group, n=45; Jun 2011</a:t>
            </a:r>
            <a:r>
              <a:rPr kumimoji="0" lang="en-US" sz="1800" b="0" i="0" u="none" strike="noStrike" kern="1200" cap="none" spc="0" normalizeH="0" baseline="0" noProof="0" dirty="0">
                <a:ln>
                  <a:noFill/>
                </a:ln>
                <a:solidFill>
                  <a:prstClr val="black"/>
                </a:solidFill>
                <a:effectLst/>
                <a:uLnTx/>
                <a:uFillTx/>
                <a:latin typeface="Arial"/>
                <a:ea typeface="+mn-ea"/>
                <a:cs typeface="+mn-cs"/>
                <a:sym typeface="Symbol" panose="05050102010706020507" pitchFamily="18" charset="2"/>
              </a:rPr>
              <a:t></a:t>
            </a:r>
            <a:r>
              <a:rPr kumimoji="0" lang="en-US" sz="1800" b="0" i="0" u="none" strike="noStrike" kern="1200" cap="none" spc="0" normalizeH="0" baseline="0" noProof="0" dirty="0">
                <a:ln>
                  <a:noFill/>
                </a:ln>
                <a:solidFill>
                  <a:prstClr val="black"/>
                </a:solidFill>
                <a:effectLst/>
                <a:uLnTx/>
                <a:uFillTx/>
                <a:latin typeface="Arial"/>
                <a:ea typeface="+mn-ea"/>
                <a:cs typeface="+mn-cs"/>
              </a:rPr>
              <a:t>Sep 2017)</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Transplant-free survival was higher with early TIPS vs. </a:t>
            </a:r>
            <a:r>
              <a:rPr kumimoji="0" lang="en-US" sz="1800" b="0" i="0" u="none" strike="noStrike" kern="1200" cap="none" spc="0" normalizeH="0" baseline="0" noProof="0" dirty="0" err="1">
                <a:ln>
                  <a:noFill/>
                </a:ln>
                <a:solidFill>
                  <a:prstClr val="black"/>
                </a:solidFill>
                <a:effectLst/>
                <a:uLnTx/>
                <a:uFillTx/>
                <a:latin typeface="Arial"/>
                <a:ea typeface="+mn-ea"/>
                <a:cs typeface="+mn-cs"/>
              </a:rPr>
              <a:t>ET+Drug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Similar results in a </a:t>
            </a:r>
            <a:r>
              <a:rPr kumimoji="0" lang="en-US" sz="1800" b="0" u="none" strike="noStrike" kern="1200" cap="none" spc="0" normalizeH="0" baseline="0" noProof="0" dirty="0">
                <a:ln>
                  <a:noFill/>
                </a:ln>
                <a:solidFill>
                  <a:prstClr val="black"/>
                </a:solidFill>
                <a:effectLst/>
                <a:uLnTx/>
                <a:uFillTx/>
                <a:latin typeface="Arial"/>
                <a:ea typeface="+mn-ea"/>
                <a:cs typeface="+mn-cs"/>
              </a:rPr>
              <a:t>post-hoc</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competing risk</a:t>
            </a:r>
            <a:br>
              <a:rPr kumimoji="0" lang="en-US" sz="1800" b="0" i="0" u="none" strike="noStrike" kern="1200" cap="none" spc="0" normalizeH="0" baseline="0" noProof="0" dirty="0">
                <a:ln>
                  <a:noFill/>
                </a:ln>
                <a:solidFill>
                  <a:prstClr val="black"/>
                </a:solidFill>
                <a:effectLst/>
                <a:uLnTx/>
                <a:uFillTx/>
                <a:latin typeface="Arial"/>
                <a:ea typeface="+mn-ea"/>
                <a:cs typeface="+mn-cs"/>
              </a:rPr>
            </a:br>
            <a:r>
              <a:rPr kumimoji="0" lang="en-US" sz="1800" b="0" i="0" u="none" strike="noStrike" kern="1200" cap="none" spc="0" normalizeH="0" baseline="0" noProof="0" dirty="0">
                <a:ln>
                  <a:noFill/>
                </a:ln>
                <a:solidFill>
                  <a:prstClr val="black"/>
                </a:solidFill>
                <a:effectLst/>
                <a:uLnTx/>
                <a:uFillTx/>
                <a:latin typeface="Arial"/>
                <a:ea typeface="+mn-ea"/>
                <a:cs typeface="+mn-cs"/>
              </a:rPr>
              <a:t>sensitivity analysis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70118378-A36E-4B07-B1A4-F27BE9EF4EFC}"/>
              </a:ext>
            </a:extLst>
          </p:cNvPr>
          <p:cNvCxnSpPr>
            <a:cxnSpLocks/>
          </p:cNvCxnSpPr>
          <p:nvPr/>
        </p:nvCxnSpPr>
        <p:spPr>
          <a:xfrm flipV="1">
            <a:off x="9180822" y="3338513"/>
            <a:ext cx="0" cy="162927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A5287C-39F5-4799-9929-325251E1B49F}"/>
              </a:ext>
            </a:extLst>
          </p:cNvPr>
          <p:cNvCxnSpPr/>
          <p:nvPr/>
        </p:nvCxnSpPr>
        <p:spPr>
          <a:xfrm flipV="1">
            <a:off x="10620233" y="3442648"/>
            <a:ext cx="0" cy="152513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4945CF-6870-4DC9-B087-A2E3E697A5A2}"/>
              </a:ext>
            </a:extLst>
          </p:cNvPr>
          <p:cNvSpPr txBox="1"/>
          <p:nvPr/>
        </p:nvSpPr>
        <p:spPr>
          <a:xfrm>
            <a:off x="7826907" y="4548933"/>
            <a:ext cx="1725152" cy="36000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highlight>
                  <a:srgbClr val="FEFCFC"/>
                </a:highlight>
                <a:uLnTx/>
                <a:uFillTx/>
                <a:latin typeface="Arial"/>
                <a:ea typeface="+mn-ea"/>
                <a:cs typeface="+mn-cs"/>
              </a:rPr>
              <a:t>Log-rank test: p=0.039</a:t>
            </a:r>
          </a:p>
        </p:txBody>
      </p:sp>
      <p:sp>
        <p:nvSpPr>
          <p:cNvPr id="21" name="TextBox 20">
            <a:extLst>
              <a:ext uri="{FF2B5EF4-FFF2-40B4-BE49-F238E27FC236}">
                <a16:creationId xmlns:a16="http://schemas.microsoft.com/office/drawing/2014/main" id="{6031D62A-2BBD-4B29-9255-110BDF58EFFB}"/>
              </a:ext>
            </a:extLst>
          </p:cNvPr>
          <p:cNvSpPr txBox="1"/>
          <p:nvPr/>
        </p:nvSpPr>
        <p:spPr>
          <a:xfrm>
            <a:off x="8918967" y="2775326"/>
            <a:ext cx="543739" cy="307777"/>
          </a:xfrm>
          <a:prstGeom prst="rect">
            <a:avLst/>
          </a:prstGeom>
          <a:solidFill>
            <a:schemeClr val="bg1"/>
          </a:solidFill>
          <a:ln>
            <a:solidFill>
              <a:srgbClr val="E9979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22222">
                    <a:lumMod val="40000"/>
                    <a:lumOff val="60000"/>
                  </a:srgbClr>
                </a:solidFill>
                <a:effectLst/>
                <a:uLnTx/>
                <a:uFillTx/>
                <a:latin typeface="Arial"/>
                <a:ea typeface="+mn-ea"/>
                <a:cs typeface="+mn-cs"/>
              </a:rPr>
              <a:t>86%</a:t>
            </a:r>
          </a:p>
        </p:txBody>
      </p:sp>
      <p:sp>
        <p:nvSpPr>
          <p:cNvPr id="22" name="TextBox 21">
            <a:extLst>
              <a:ext uri="{FF2B5EF4-FFF2-40B4-BE49-F238E27FC236}">
                <a16:creationId xmlns:a16="http://schemas.microsoft.com/office/drawing/2014/main" id="{5EEFA78F-9D9F-48F5-AC1E-07C4C35133FA}"/>
              </a:ext>
            </a:extLst>
          </p:cNvPr>
          <p:cNvSpPr txBox="1"/>
          <p:nvPr/>
        </p:nvSpPr>
        <p:spPr>
          <a:xfrm>
            <a:off x="10348853" y="2835040"/>
            <a:ext cx="543739" cy="307777"/>
          </a:xfrm>
          <a:prstGeom prst="rect">
            <a:avLst/>
          </a:prstGeom>
          <a:solidFill>
            <a:schemeClr val="bg1"/>
          </a:solidFill>
          <a:ln>
            <a:solidFill>
              <a:srgbClr val="E99797"/>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22222">
                    <a:lumMod val="40000"/>
                    <a:lumOff val="60000"/>
                  </a:srgbClr>
                </a:solidFill>
                <a:effectLst/>
                <a:uLnTx/>
                <a:uFillTx/>
                <a:latin typeface="Arial"/>
                <a:ea typeface="+mn-ea"/>
                <a:cs typeface="+mn-cs"/>
              </a:rPr>
              <a:t>79%</a:t>
            </a:r>
          </a:p>
        </p:txBody>
      </p:sp>
      <p:sp>
        <p:nvSpPr>
          <p:cNvPr id="23" name="TextBox 22">
            <a:extLst>
              <a:ext uri="{FF2B5EF4-FFF2-40B4-BE49-F238E27FC236}">
                <a16:creationId xmlns:a16="http://schemas.microsoft.com/office/drawing/2014/main" id="{76C2A8B8-39CB-401B-BD3D-D6299F67717C}"/>
              </a:ext>
            </a:extLst>
          </p:cNvPr>
          <p:cNvSpPr txBox="1"/>
          <p:nvPr/>
        </p:nvSpPr>
        <p:spPr>
          <a:xfrm>
            <a:off x="8918967" y="3885934"/>
            <a:ext cx="543739" cy="307777"/>
          </a:xfrm>
          <a:prstGeom prst="rect">
            <a:avLst/>
          </a:prstGeom>
          <a:solidFill>
            <a:schemeClr val="bg1"/>
          </a:solidFill>
          <a:ln>
            <a:solidFill>
              <a:srgbClr val="6692B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692B6"/>
                </a:solidFill>
                <a:effectLst/>
                <a:uLnTx/>
                <a:uFillTx/>
                <a:latin typeface="Arial"/>
                <a:ea typeface="+mn-ea"/>
                <a:cs typeface="+mn-cs"/>
              </a:rPr>
              <a:t>73%</a:t>
            </a:r>
          </a:p>
        </p:txBody>
      </p:sp>
      <p:sp>
        <p:nvSpPr>
          <p:cNvPr id="24" name="TextBox 23">
            <a:extLst>
              <a:ext uri="{FF2B5EF4-FFF2-40B4-BE49-F238E27FC236}">
                <a16:creationId xmlns:a16="http://schemas.microsoft.com/office/drawing/2014/main" id="{A94254D8-176B-4834-A0A6-A2A92495423E}"/>
              </a:ext>
            </a:extLst>
          </p:cNvPr>
          <p:cNvSpPr txBox="1"/>
          <p:nvPr/>
        </p:nvSpPr>
        <p:spPr>
          <a:xfrm>
            <a:off x="10348853" y="4069473"/>
            <a:ext cx="543739" cy="307777"/>
          </a:xfrm>
          <a:prstGeom prst="rect">
            <a:avLst/>
          </a:prstGeom>
          <a:solidFill>
            <a:schemeClr val="bg1"/>
          </a:solidFill>
          <a:ln>
            <a:solidFill>
              <a:srgbClr val="6692B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692B6"/>
                </a:solidFill>
                <a:effectLst/>
                <a:uLnTx/>
                <a:uFillTx/>
                <a:latin typeface="Arial"/>
                <a:ea typeface="+mn-ea"/>
                <a:cs typeface="+mn-cs"/>
              </a:rPr>
              <a:t>64%</a:t>
            </a:r>
          </a:p>
        </p:txBody>
      </p:sp>
    </p:spTree>
    <p:extLst>
      <p:ext uri="{BB962C8B-B14F-4D97-AF65-F5344CB8AC3E}">
        <p14:creationId xmlns:p14="http://schemas.microsoft.com/office/powerpoint/2010/main" val="4083779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blank">
  <a:themeElements>
    <a:clrScheme name="ILC 19 Cirrhosis">
      <a:dk1>
        <a:sysClr val="windowText" lastClr="000000"/>
      </a:dk1>
      <a:lt1>
        <a:srgbClr val="FFFFFF"/>
      </a:lt1>
      <a:dk2>
        <a:srgbClr val="004B87"/>
      </a:dk2>
      <a:lt2>
        <a:srgbClr val="FFFFFF"/>
      </a:lt2>
      <a:accent1>
        <a:srgbClr val="866D75"/>
      </a:accent1>
      <a:accent2>
        <a:srgbClr val="C2B5BA"/>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0" ma:contentTypeDescription="Create a new document." ma:contentTypeScope="" ma:versionID="2d6c107b1119d96e5371ce417dd20e1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e3cae602cf0cbbfe18684b4c4b072ed"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8CC213EB-C68F-4542-9CF7-BAF16BD2F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655285-0295-4DC9-BB3C-AA4FB57D4246}">
  <ds:schemaRefs>
    <ds:schemaRef ds:uri="http://schemas.microsoft.com/office/2006/metadata/properties"/>
    <ds:schemaRef ds:uri="http://purl.org/dc/terms/"/>
    <ds:schemaRef ds:uri="8b4f0aa6-f811-4d6e-9450-92a67e22359a"/>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a3f0d49-cb9d-4d28-b6b4-cb24b886583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6368</TotalTime>
  <Words>7934</Words>
  <Application>Microsoft Office PowerPoint</Application>
  <PresentationFormat>Widescreen</PresentationFormat>
  <Paragraphs>1067</Paragraphs>
  <Slides>29</Slides>
  <Notes>29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Calibri</vt:lpstr>
      <vt:lpstr>Symbol</vt:lpstr>
      <vt:lpstr>Times New Roman</vt:lpstr>
      <vt:lpstr>4_blank</vt:lpstr>
      <vt:lpstr>3_blank</vt:lpstr>
      <vt:lpstr>2_blank</vt:lpstr>
      <vt:lpstr>1_blank</vt:lpstr>
      <vt:lpstr>5_blank</vt:lpstr>
      <vt:lpstr>blank</vt:lpstr>
      <vt:lpstr>Best of ILC 2019</vt:lpstr>
      <vt:lpstr>About these slides</vt:lpstr>
      <vt:lpstr>Contents</vt:lpstr>
      <vt:lpstr>1. Clinical</vt:lpstr>
      <vt:lpstr>Double-blind, placebo-controlled, randomized trial of emricasan in subjects with NASH cirrhosis and severe portal hypertension</vt:lpstr>
      <vt:lpstr>Double-blind, placebo-controlled, randomized trial of emricasan in subjects with NASH cirrhosis and severe portal hypertension</vt:lpstr>
      <vt:lpstr>Optimal timing of endoscopy is associated with lower 42-day mortality  in variceal bleeding</vt:lpstr>
      <vt:lpstr>Optimal timing of endoscopy is associated with lower 42-day mortality  in variceal bleeding</vt:lpstr>
      <vt:lpstr>Early TIPS with covered stent vs. standard treatment for acute variceal bleeding in patients with advanced cirrhosis: A randomized controlled trial</vt:lpstr>
      <vt:lpstr>Early TIPS with covered stent vs. standard treatment for acute variceal bleeding in patients with advanced cirrhosis: A randomized controlled trial</vt:lpstr>
      <vt:lpstr>Systemic arterial blood pressure determines the therapeutic window of  non-selective betablockers in patients with decompensated liver cirrhosis</vt:lpstr>
      <vt:lpstr>Systemic arterial blood pressure determines the therapeutic window of  non-selective betablockers in patients with decompensated liver cirrhosis</vt:lpstr>
      <vt:lpstr>Serum albumin as a guide to long-term albumin treatment in patients with cirrhosis and uncomplicated ascites: Lessons from the ANSWER study</vt:lpstr>
      <vt:lpstr>Serum albumin as a guide to long-term albumin treatment in patients with cirrhosis and uncomplicated ascites: Lessons from the ANSWER study</vt:lpstr>
      <vt:lpstr>Pregabalin for muscle cramps in patients with liver cirrhosis: A randomized, double-blind, placebo-controlled trial</vt:lpstr>
      <vt:lpstr>Pregabalin for muscle cramps in patients with liver cirrhosis: A randomized, double-blind, placebo-controlled trial</vt:lpstr>
      <vt:lpstr>Fecal microbiota capsules are safe and effective in patients with recurrent hepatic encephalopathy: A randomized, blinded, placebo-controlled trial</vt:lpstr>
      <vt:lpstr>Fecal microbiota capsules are safe and effective in patients with recurrent hepatic encephalopathy: A randomized, blinded, placebo-controlled trial</vt:lpstr>
      <vt:lpstr>Impaired cardiac contractile reserve on dobutamine stress echocardiography predicts development of hepatorenal syndrome</vt:lpstr>
      <vt:lpstr>Impaired cardiac contractile reserve on dobutamine stress echocardiography predicts development of hepatorenal syndrome</vt:lpstr>
      <vt:lpstr>2. ACLF and critical illness</vt:lpstr>
      <vt:lpstr>Handgrip strength adds more prognostic value to the MELD score than imaging-based measures of muscle mass in men awaiting LT</vt:lpstr>
      <vt:lpstr>Handgrip strength adds more prognostic value to the MELD score than imaging-based measures of muscle mass in men awaiting LT</vt:lpstr>
      <vt:lpstr>Liver transplantation in patients with grade 3 acute-on-chronic liver failure: Pre-transplant risk factors of post-transplant mortality</vt:lpstr>
      <vt:lpstr>Liver transplantation in patients with grade 3 acute-on-chronic liver failure: Pre-transplant risk factors of post-transplant mortality</vt:lpstr>
      <vt:lpstr>Cystatin C as a predictive biomarker of acute-on-chronic liver failure development and mortality on the liver transplant waiting list</vt:lpstr>
      <vt:lpstr>Cystatin C as a predictive biomarker of acute-on-chronic liver failure development and mortality on the liver transplant waiting list</vt:lpstr>
      <vt:lpstr>Implementation of AKI criteria to patients with ACLF:  Characteristics of effect on outcomes</vt:lpstr>
      <vt:lpstr>Implementation of AKI criteria to patients with ACLF:  Characteristics of effect on outcomes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Jamil Bacha</cp:lastModifiedBy>
  <cp:revision>409</cp:revision>
  <dcterms:created xsi:type="dcterms:W3CDTF">2016-10-10T16:35:57Z</dcterms:created>
  <dcterms:modified xsi:type="dcterms:W3CDTF">2019-04-13T15:23:50Z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