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tif" ContentType="image/tiff"/>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4"/>
    <p:sldMasterId id="2147483676" r:id="rId5"/>
    <p:sldMasterId id="2147483668" r:id="rId6"/>
    <p:sldMasterId id="2147483661" r:id="rId7"/>
    <p:sldMasterId id="2147483692" r:id="rId8"/>
  </p:sldMasterIdLst>
  <p:notesMasterIdLst>
    <p:notesMasterId r:id="rId54"/>
  </p:notesMasterIdLst>
  <p:sldIdLst>
    <p:sldId id="302" r:id="rId9"/>
    <p:sldId id="286" r:id="rId10"/>
    <p:sldId id="379" r:id="rId11"/>
    <p:sldId id="381" r:id="rId12"/>
    <p:sldId id="382" r:id="rId13"/>
    <p:sldId id="412" r:id="rId14"/>
    <p:sldId id="413" r:id="rId15"/>
    <p:sldId id="420" r:id="rId16"/>
    <p:sldId id="421" r:id="rId17"/>
    <p:sldId id="414" r:id="rId18"/>
    <p:sldId id="415" r:id="rId19"/>
    <p:sldId id="343" r:id="rId20"/>
    <p:sldId id="344" r:id="rId21"/>
    <p:sldId id="402" r:id="rId22"/>
    <p:sldId id="403" r:id="rId23"/>
    <p:sldId id="404" r:id="rId24"/>
    <p:sldId id="405" r:id="rId25"/>
    <p:sldId id="406" r:id="rId26"/>
    <p:sldId id="407" r:id="rId27"/>
    <p:sldId id="369" r:id="rId28"/>
    <p:sldId id="370" r:id="rId29"/>
    <p:sldId id="410" r:id="rId30"/>
    <p:sldId id="411" r:id="rId31"/>
    <p:sldId id="349" r:id="rId32"/>
    <p:sldId id="350" r:id="rId33"/>
    <p:sldId id="351" r:id="rId34"/>
    <p:sldId id="352" r:id="rId35"/>
    <p:sldId id="416" r:id="rId36"/>
    <p:sldId id="417" r:id="rId37"/>
    <p:sldId id="383" r:id="rId38"/>
    <p:sldId id="365" r:id="rId39"/>
    <p:sldId id="366" r:id="rId40"/>
    <p:sldId id="384" r:id="rId41"/>
    <p:sldId id="388" r:id="rId42"/>
    <p:sldId id="389" r:id="rId43"/>
    <p:sldId id="327" r:id="rId44"/>
    <p:sldId id="328" r:id="rId45"/>
    <p:sldId id="347" r:id="rId46"/>
    <p:sldId id="348" r:id="rId47"/>
    <p:sldId id="371" r:id="rId48"/>
    <p:sldId id="372" r:id="rId49"/>
    <p:sldId id="386" r:id="rId50"/>
    <p:sldId id="387" r:id="rId51"/>
    <p:sldId id="377" r:id="rId52"/>
    <p:sldId id="378" r:id="rId53"/>
  </p:sldIdLst>
  <p:sldSz cx="12192000" cy="6858000"/>
  <p:notesSz cx="6797675" cy="9928225"/>
  <p:custDataLst>
    <p:tags r:id="rId5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67" userDrawn="1">
          <p15:clr>
            <a:srgbClr val="A4A3A4"/>
          </p15:clr>
        </p15:guide>
        <p15:guide id="2" pos="267" userDrawn="1">
          <p15:clr>
            <a:srgbClr val="A4A3A4"/>
          </p15:clr>
        </p15:guide>
        <p15:guide id="3" pos="7412" userDrawn="1">
          <p15:clr>
            <a:srgbClr val="A4A3A4"/>
          </p15:clr>
        </p15:guide>
        <p15:guide id="4" pos="381" userDrawn="1">
          <p15:clr>
            <a:srgbClr val="A4A3A4"/>
          </p15:clr>
        </p15:guide>
        <p15:guide id="5" pos="7299" userDrawn="1">
          <p15:clr>
            <a:srgbClr val="A4A3A4"/>
          </p15:clr>
        </p15:guide>
        <p15:guide id="6" orient="horz" pos="3987" userDrawn="1">
          <p15:clr>
            <a:srgbClr val="A4A3A4"/>
          </p15:clr>
        </p15:guide>
        <p15:guide id="7" orient="horz" pos="957" userDrawn="1">
          <p15:clr>
            <a:srgbClr val="A4A3A4"/>
          </p15:clr>
        </p15:guide>
        <p15:guide id="8" orient="horz" pos="12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 initials="-" lastIdx="2" clrIdx="6">
    <p:extLst>
      <p:ext uri="{19B8F6BF-5375-455C-9EA6-DF929625EA0E}">
        <p15:presenceInfo xmlns:p15="http://schemas.microsoft.com/office/powerpoint/2012/main" userId="-" providerId="None"/>
      </p:ext>
    </p:extLst>
  </p:cmAuthor>
  <p:cmAuthor id="1" name="Simon Lott (Obsidian)" initials="SL(" lastIdx="1" clrIdx="0">
    <p:extLst>
      <p:ext uri="{19B8F6BF-5375-455C-9EA6-DF929625EA0E}">
        <p15:presenceInfo xmlns:p15="http://schemas.microsoft.com/office/powerpoint/2012/main" userId="Simon Lott (Obsidian)" providerId="None"/>
      </p:ext>
    </p:extLst>
  </p:cmAuthor>
  <p:cmAuthor id="8" name="Guest User" initials="GU" lastIdx="4" clrIdx="7">
    <p:extLst>
      <p:ext uri="{19B8F6BF-5375-455C-9EA6-DF929625EA0E}">
        <p15:presenceInfo xmlns:p15="http://schemas.microsoft.com/office/powerpoint/2012/main" userId="S::urn:spo:anon#e2df22deb420785564c0993e08aae129e7c47a9464d628b13671d15640c76ebf::" providerId="AD"/>
      </p:ext>
    </p:extLst>
  </p:cmAuthor>
  <p:cmAuthor id="2" name="Medical Writer" initials="A" lastIdx="14" clrIdx="1">
    <p:extLst>
      <p:ext uri="{19B8F6BF-5375-455C-9EA6-DF929625EA0E}">
        <p15:presenceInfo xmlns:p15="http://schemas.microsoft.com/office/powerpoint/2012/main" userId="Medical Writer" providerId="None"/>
      </p:ext>
    </p:extLst>
  </p:cmAuthor>
  <p:cmAuthor id="3" name="Simon Lott" initials="SL" lastIdx="23" clrIdx="2">
    <p:extLst>
      <p:ext uri="{19B8F6BF-5375-455C-9EA6-DF929625EA0E}">
        <p15:presenceInfo xmlns:p15="http://schemas.microsoft.com/office/powerpoint/2012/main" userId="Simon Lott" providerId="None"/>
      </p:ext>
    </p:extLst>
  </p:cmAuthor>
  <p:cmAuthor id="4" name="Writer" initials="Wr" lastIdx="6" clrIdx="3">
    <p:extLst>
      <p:ext uri="{19B8F6BF-5375-455C-9EA6-DF929625EA0E}">
        <p15:presenceInfo xmlns:p15="http://schemas.microsoft.com/office/powerpoint/2012/main" userId="Writer" providerId="None"/>
      </p:ext>
    </p:extLst>
  </p:cmAuthor>
  <p:cmAuthor id="5" name="Chris Watson" initials="CW" lastIdx="54" clrIdx="4">
    <p:extLst>
      <p:ext uri="{19B8F6BF-5375-455C-9EA6-DF929625EA0E}">
        <p15:presenceInfo xmlns:p15="http://schemas.microsoft.com/office/powerpoint/2012/main" userId="Chris Watson" providerId="None"/>
      </p:ext>
    </p:extLst>
  </p:cmAuthor>
  <p:cmAuthor id="6" name="Julia Heagerty" initials="JH" lastIdx="17" clrIdx="5">
    <p:extLst>
      <p:ext uri="{19B8F6BF-5375-455C-9EA6-DF929625EA0E}">
        <p15:presenceInfo xmlns:p15="http://schemas.microsoft.com/office/powerpoint/2012/main" userId="Julia Heagert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A86"/>
    <a:srgbClr val="F8BE3D"/>
    <a:srgbClr val="EB5F17"/>
    <a:srgbClr val="FEFCFC"/>
    <a:srgbClr val="0A9390"/>
    <a:srgbClr val="DC204E"/>
    <a:srgbClr val="D8E9B1"/>
    <a:srgbClr val="9DC93B"/>
    <a:srgbClr val="71C5E9"/>
    <a:srgbClr val="00B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30" autoAdjust="0"/>
    <p:restoredTop sz="54919" autoAdjust="0"/>
  </p:normalViewPr>
  <p:slideViewPr>
    <p:cSldViewPr snapToGrid="0">
      <p:cViewPr varScale="1">
        <p:scale>
          <a:sx n="59" d="100"/>
          <a:sy n="59" d="100"/>
        </p:scale>
        <p:origin x="2058" y="72"/>
      </p:cViewPr>
      <p:guideLst>
        <p:guide orient="horz" pos="867"/>
        <p:guide pos="267"/>
        <p:guide pos="7412"/>
        <p:guide pos="381"/>
        <p:guide pos="7299"/>
        <p:guide orient="horz" pos="3987"/>
        <p:guide orient="horz" pos="957"/>
        <p:guide orient="horz" pos="1260"/>
      </p:guideLst>
    </p:cSldViewPr>
  </p:slideViewPr>
  <p:outlineViewPr>
    <p:cViewPr>
      <p:scale>
        <a:sx n="33" d="100"/>
        <a:sy n="33" d="100"/>
      </p:scale>
      <p:origin x="0" y="0"/>
    </p:cViewPr>
  </p:outlineViewPr>
  <p:notesTextViewPr>
    <p:cViewPr>
      <p:scale>
        <a:sx n="3" d="2"/>
        <a:sy n="3" d="2"/>
      </p:scale>
      <p:origin x="0" y="0"/>
    </p:cViewPr>
  </p:notesTextViewPr>
  <p:sorterViewPr>
    <p:cViewPr>
      <p:scale>
        <a:sx n="200" d="100"/>
        <a:sy n="200" d="100"/>
      </p:scale>
      <p:origin x="0" y="-35803"/>
    </p:cViewPr>
  </p:sorterViewPr>
  <p:notesViewPr>
    <p:cSldViewPr snapToGrid="0">
      <p:cViewPr varScale="1">
        <p:scale>
          <a:sx n="78" d="100"/>
          <a:sy n="78" d="100"/>
        </p:scale>
        <p:origin x="3978" y="96"/>
      </p:cViewPr>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tags" Target="tags/tag1.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commentAuthors" Target="commentAuthors.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1.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dLbl>
              <c:idx val="0"/>
              <c:tx>
                <c:rich>
                  <a:bodyPr/>
                  <a:lstStyle/>
                  <a:p>
                    <a:r>
                      <a:rPr lang="en-US" b="1"/>
                      <a:t>80 mg</a:t>
                    </a:r>
                    <a:br>
                      <a:rPr lang="en-US"/>
                    </a:br>
                    <a:fld id="{5738F9BD-A44E-470B-ADAE-ADD6AADAA4AF}"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F42B-4409-8CCD-E07DB6DC40CD}"/>
                </c:ext>
              </c:extLst>
            </c:dLbl>
            <c:dLbl>
              <c:idx val="1"/>
              <c:tx>
                <c:rich>
                  <a:bodyPr/>
                  <a:lstStyle/>
                  <a:p>
                    <a:r>
                      <a:rPr lang="en-US" b="1"/>
                      <a:t>120 mg</a:t>
                    </a:r>
                    <a:br>
                      <a:rPr lang="en-US"/>
                    </a:br>
                    <a:fld id="{C81B4432-463C-43C0-AE5E-8DD07432B419}"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F42B-4409-8CCD-E07DB6DC40CD}"/>
                </c:ext>
              </c:extLst>
            </c:dLbl>
            <c:dLbl>
              <c:idx val="2"/>
              <c:tx>
                <c:rich>
                  <a:bodyPr/>
                  <a:lstStyle/>
                  <a:p>
                    <a:r>
                      <a:rPr lang="en-US" b="1"/>
                      <a:t>Placebo</a:t>
                    </a:r>
                    <a:fld id="{A59B35CF-9D50-48B6-914C-92228D2759C4}"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F42B-4409-8CCD-E07DB6DC40CD}"/>
                </c:ext>
              </c:extLst>
            </c:dLbl>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numCache>
            </c:numRef>
          </c:cat>
          <c:val>
            <c:numRef>
              <c:f>Sheet1!$B$2:$B$4</c:f>
              <c:numCache>
                <c:formatCode>General</c:formatCode>
                <c:ptCount val="3"/>
                <c:pt idx="0">
                  <c:v>-48</c:v>
                </c:pt>
                <c:pt idx="1">
                  <c:v>-41</c:v>
                </c:pt>
                <c:pt idx="2">
                  <c:v>3</c:v>
                </c:pt>
              </c:numCache>
            </c:numRef>
          </c:val>
          <c:extLst>
            <c:ext xmlns:c16="http://schemas.microsoft.com/office/drawing/2014/chart" uri="{C3380CC4-5D6E-409C-BE32-E72D297353CC}">
              <c16:uniqueId val="{00000000-F42B-4409-8CCD-E07DB6DC40CD}"/>
            </c:ext>
          </c:extLst>
        </c:ser>
        <c:dLbls>
          <c:showLegendKey val="0"/>
          <c:showVal val="0"/>
          <c:showCatName val="0"/>
          <c:showSerName val="0"/>
          <c:showPercent val="0"/>
          <c:showBubbleSize val="0"/>
        </c:dLbls>
        <c:gapWidth val="219"/>
        <c:overlap val="-27"/>
        <c:axId val="329635352"/>
        <c:axId val="330128784"/>
      </c:barChart>
      <c:catAx>
        <c:axId val="329635352"/>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30128784"/>
        <c:crosses val="autoZero"/>
        <c:auto val="1"/>
        <c:lblAlgn val="ctr"/>
        <c:lblOffset val="100"/>
        <c:noMultiLvlLbl val="0"/>
      </c:catAx>
      <c:valAx>
        <c:axId val="330128784"/>
        <c:scaling>
          <c:orientation val="minMax"/>
          <c:min val="-100"/>
        </c:scaling>
        <c:delete val="0"/>
        <c:axPos val="l"/>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GB">
                    <a:solidFill>
                      <a:schemeClr val="tx1"/>
                    </a:solidFill>
                  </a:rPr>
                  <a:t>ALP change (%)</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3296353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rgbClr val="AF1F65"/>
            </a:solidFill>
            <a:ln>
              <a:noFill/>
            </a:ln>
            <a:effectLst/>
          </c:spPr>
          <c:invertIfNegative val="0"/>
          <c:dPt>
            <c:idx val="0"/>
            <c:invertIfNegative val="0"/>
            <c:bubble3D val="0"/>
            <c:spPr>
              <a:solidFill>
                <a:srgbClr val="AF1F65"/>
              </a:solidFill>
              <a:ln>
                <a:noFill/>
              </a:ln>
              <a:effectLst/>
            </c:spPr>
            <c:extLst>
              <c:ext xmlns:c16="http://schemas.microsoft.com/office/drawing/2014/chart" uri="{C3380CC4-5D6E-409C-BE32-E72D297353CC}">
                <c16:uniqueId val="{00000001-0532-437C-8F21-22652C55EFDF}"/>
              </c:ext>
            </c:extLst>
          </c:dPt>
          <c:dPt>
            <c:idx val="1"/>
            <c:invertIfNegative val="0"/>
            <c:bubble3D val="0"/>
            <c:spPr>
              <a:solidFill>
                <a:srgbClr val="0099DC"/>
              </a:solidFill>
              <a:ln>
                <a:noFill/>
              </a:ln>
              <a:effectLst/>
            </c:spPr>
            <c:extLst>
              <c:ext xmlns:c16="http://schemas.microsoft.com/office/drawing/2014/chart" uri="{C3380CC4-5D6E-409C-BE32-E72D297353CC}">
                <c16:uniqueId val="{00000003-0532-437C-8F21-22652C55EFDF}"/>
              </c:ext>
            </c:extLst>
          </c:dPt>
          <c:dLbls>
            <c:dLbl>
              <c:idx val="1"/>
              <c:layout>
                <c:manualLayout>
                  <c:x val="2.3054755043227525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532-437C-8F21-22652C55EFDF}"/>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Sheet1!$Q$6:$Q$7</c:f>
              <c:strCache>
                <c:ptCount val="2"/>
                <c:pt idx="0">
                  <c:v>Placebo</c:v>
                </c:pt>
                <c:pt idx="1">
                  <c:v>Givosiran</c:v>
                </c:pt>
              </c:strCache>
            </c:strRef>
          </c:cat>
          <c:val>
            <c:numRef>
              <c:f>Sheet1!$R$6:$R$7</c:f>
              <c:numCache>
                <c:formatCode>General</c:formatCode>
                <c:ptCount val="2"/>
                <c:pt idx="0">
                  <c:v>10.1</c:v>
                </c:pt>
                <c:pt idx="1">
                  <c:v>1</c:v>
                </c:pt>
              </c:numCache>
            </c:numRef>
          </c:val>
          <c:extLst>
            <c:ext xmlns:c16="http://schemas.microsoft.com/office/drawing/2014/chart" uri="{C3380CC4-5D6E-409C-BE32-E72D297353CC}">
              <c16:uniqueId val="{00000004-0532-437C-8F21-22652C55EFDF}"/>
            </c:ext>
          </c:extLst>
        </c:ser>
        <c:dLbls>
          <c:showLegendKey val="0"/>
          <c:showVal val="0"/>
          <c:showCatName val="0"/>
          <c:showSerName val="0"/>
          <c:showPercent val="0"/>
          <c:showBubbleSize val="0"/>
        </c:dLbls>
        <c:gapWidth val="100"/>
        <c:axId val="325840744"/>
        <c:axId val="325843368"/>
      </c:barChart>
      <c:catAx>
        <c:axId val="32584074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25843368"/>
        <c:crosses val="autoZero"/>
        <c:auto val="1"/>
        <c:lblAlgn val="ctr"/>
        <c:lblOffset val="100"/>
        <c:noMultiLvlLbl val="0"/>
      </c:catAx>
      <c:valAx>
        <c:axId val="325843368"/>
        <c:scaling>
          <c:orientation val="minMax"/>
        </c:scaling>
        <c:delete val="0"/>
        <c:axPos val="l"/>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dirty="0"/>
                  <a:t>Annualized Attack Rate, Median</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25840744"/>
        <c:crosses val="autoZero"/>
        <c:crossBetween val="between"/>
      </c:valAx>
      <c:spPr>
        <a:noFill/>
        <a:ln>
          <a:noFill/>
        </a:ln>
        <a:effectLst/>
      </c:spPr>
    </c:plotArea>
    <c:plotVisOnly val="1"/>
    <c:dispBlanksAs val="gap"/>
    <c:showDLblsOverMax val="0"/>
  </c:chart>
  <c:spPr>
    <a:noFill/>
    <a:ln>
      <a:noFill/>
    </a:ln>
    <a:effectLst/>
  </c:spPr>
  <c:txPr>
    <a:bodyPr/>
    <a:lstStyle/>
    <a:p>
      <a:pPr>
        <a:defRPr sz="1200">
          <a:latin typeface="Arial" panose="020B0604020202020204" pitchFamily="34" charset="0"/>
          <a:cs typeface="Arial" panose="020B0604020202020204" pitchFamily="34" charset="0"/>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0.71787</cdr:x>
      <cdr:y>0.1806</cdr:y>
    </cdr:from>
    <cdr:to>
      <cdr:x>0.71787</cdr:x>
      <cdr:y>0.81748</cdr:y>
    </cdr:to>
    <cdr:cxnSp macro="">
      <cdr:nvCxnSpPr>
        <cdr:cNvPr id="3" name="Straight Arrow Connector 2">
          <a:extLst xmlns:a="http://schemas.openxmlformats.org/drawingml/2006/main">
            <a:ext uri="{FF2B5EF4-FFF2-40B4-BE49-F238E27FC236}">
              <a16:creationId xmlns:a16="http://schemas.microsoft.com/office/drawing/2014/main" id="{BF7952E5-C020-42A6-96FA-E9D8F59BD678}"/>
            </a:ext>
          </a:extLst>
        </cdr:cNvPr>
        <cdr:cNvCxnSpPr>
          <a:cxnSpLocks xmlns:a="http://schemas.openxmlformats.org/drawingml/2006/main"/>
        </cdr:cNvCxnSpPr>
      </cdr:nvCxnSpPr>
      <cdr:spPr>
        <a:xfrm xmlns:a="http://schemas.openxmlformats.org/drawingml/2006/main">
          <a:off x="2372686" y="543588"/>
          <a:ext cx="0" cy="1916945"/>
        </a:xfrm>
        <a:prstGeom xmlns:a="http://schemas.openxmlformats.org/drawingml/2006/main" prst="straightConnector1">
          <a:avLst/>
        </a:prstGeom>
        <a:ln xmlns:a="http://schemas.openxmlformats.org/drawingml/2006/main" w="63500" cmpd="sng">
          <a:solidFill>
            <a:srgbClr val="B3B3B3"/>
          </a:solidFill>
          <a:tailEnd type="triangle"/>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0.63764</cdr:x>
      <cdr:y>0.2375</cdr:y>
    </cdr:from>
    <cdr:to>
      <cdr:x>0.78906</cdr:x>
      <cdr:y>0.32953</cdr:y>
    </cdr:to>
    <cdr:sp macro="" textlink="">
      <cdr:nvSpPr>
        <cdr:cNvPr id="5" name="TextBox 13">
          <a:extLst xmlns:a="http://schemas.openxmlformats.org/drawingml/2006/main">
            <a:ext uri="{FF2B5EF4-FFF2-40B4-BE49-F238E27FC236}">
              <a16:creationId xmlns:a16="http://schemas.microsoft.com/office/drawing/2014/main" id="{1649209A-1509-4967-8CC9-ED5462610FBD}"/>
            </a:ext>
          </a:extLst>
        </cdr:cNvPr>
        <cdr:cNvSpPr txBox="1"/>
      </cdr:nvSpPr>
      <cdr:spPr>
        <a:xfrm xmlns:a="http://schemas.openxmlformats.org/drawingml/2006/main">
          <a:off x="2107511" y="714853"/>
          <a:ext cx="500458" cy="276999"/>
        </a:xfrm>
        <a:prstGeom xmlns:a="http://schemas.openxmlformats.org/drawingml/2006/main" prst="rect">
          <a:avLst/>
        </a:prstGeom>
        <a:solidFill xmlns:a="http://schemas.openxmlformats.org/drawingml/2006/main">
          <a:schemeClr val="bg1"/>
        </a:solidFill>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200" b="1" dirty="0">
              <a:solidFill>
                <a:schemeClr val="accent1"/>
              </a:solidFill>
            </a:rPr>
            <a:t>-90%</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atin typeface="Arial" panose="020B0604020202020204" pitchFamily="34" charset="0"/>
                <a:cs typeface="Arial" panose="020B0604020202020204" pitchFamily="34" charset="0"/>
              </a:defRPr>
            </a:lvl1pPr>
          </a:lstStyle>
          <a:p>
            <a:endParaRPr lang="en-GB" dirty="0"/>
          </a:p>
        </p:txBody>
      </p:sp>
      <p:sp>
        <p:nvSpPr>
          <p:cNvPr id="3" name="Date Placehold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atin typeface="Arial" panose="020B0604020202020204" pitchFamily="34" charset="0"/>
                <a:cs typeface="Arial" panose="020B0604020202020204" pitchFamily="34" charset="0"/>
              </a:defRPr>
            </a:lvl1pPr>
          </a:lstStyle>
          <a:p>
            <a:fld id="{30E894B1-E518-44F2-8168-3C4520859ED9}" type="datetimeFigureOut">
              <a:rPr lang="en-GB" smtClean="0"/>
              <a:pPr/>
              <a:t>13/04/2019</a:t>
            </a:fld>
            <a:endParaRPr lang="en-GB" dirty="0"/>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atin typeface="Arial" panose="020B0604020202020204" pitchFamily="34" charset="0"/>
                <a:cs typeface="Arial" panose="020B0604020202020204" pitchFamily="34" charset="0"/>
              </a:defRPr>
            </a:lvl1pPr>
          </a:lstStyle>
          <a:p>
            <a:endParaRPr lang="en-GB" dirty="0"/>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atin typeface="Arial" panose="020B0604020202020204" pitchFamily="34" charset="0"/>
                <a:cs typeface="Arial" panose="020B0604020202020204" pitchFamily="34" charset="0"/>
              </a:defRPr>
            </a:lvl1pPr>
          </a:lstStyle>
          <a:p>
            <a:fld id="{9BC1133C-0A91-4C56-9DB7-B268BA704BC5}" type="slidenum">
              <a:rPr lang="en-GB" smtClean="0"/>
              <a:pPr/>
              <a:t>‹#›</a:t>
            </a:fld>
            <a:endParaRPr lang="en-GB" dirty="0"/>
          </a:p>
        </p:txBody>
      </p:sp>
    </p:spTree>
    <p:extLst>
      <p:ext uri="{BB962C8B-B14F-4D97-AF65-F5344CB8AC3E}">
        <p14:creationId xmlns:p14="http://schemas.microsoft.com/office/powerpoint/2010/main" val="1934940821"/>
      </p:ext>
    </p:extLst>
  </p:cSld>
  <p:clrMap bg1="lt1" tx1="dk1" bg2="lt2" tx2="dk2" accent1="accent1" accent2="accent2" accent3="accent3" accent4="accent4" accent5="accent5" accent6="accent6" hlink="hlink" folHlink="folHlink"/>
  <p:notesStyle>
    <a:lvl1pPr marL="171450" indent="-171450" algn="l" defTabSz="914400" rtl="0" eaLnBrk="1" latinLnBrk="0" hangingPunct="1">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28650" indent="-171450" algn="l" defTabSz="914400" rtl="0" eaLnBrk="1" latinLnBrk="0" hangingPunct="1">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085850" indent="-171450" algn="l" defTabSz="914400" rtl="0" eaLnBrk="1" latinLnBrk="0" hangingPunct="1">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543050" indent="-171450" algn="l" defTabSz="914400" rtl="0" eaLnBrk="1" latinLnBrk="0" hangingPunct="1">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00250" indent="-171450" algn="l" defTabSz="914400" rtl="0" eaLnBrk="1" latinLnBrk="0" hangingPunct="1">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BC1133C-0A91-4C56-9DB7-B268BA704BC5}" type="slidenum">
              <a:rPr lang="en-GB" smtClean="0"/>
              <a:pPr/>
              <a:t>1</a:t>
            </a:fld>
            <a:endParaRPr lang="en-GB" dirty="0"/>
          </a:p>
        </p:txBody>
      </p:sp>
    </p:spTree>
    <p:extLst>
      <p:ext uri="{BB962C8B-B14F-4D97-AF65-F5344CB8AC3E}">
        <p14:creationId xmlns:p14="http://schemas.microsoft.com/office/powerpoint/2010/main" val="102326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800" i="1" dirty="0">
                <a:highlight>
                  <a:srgbClr val="FEFCFC"/>
                </a:highlight>
              </a:rPr>
              <a:t>Abbreviations: ASBT, </a:t>
            </a:r>
            <a:r>
              <a:rPr lang="en-GB" sz="800" i="1" dirty="0"/>
              <a:t>apical sodium-dependent bile acid transporter; BL, baseline; </a:t>
            </a:r>
            <a:r>
              <a:rPr lang="en-GB" sz="800" i="1" dirty="0" err="1"/>
              <a:t>ItchRO</a:t>
            </a:r>
            <a:r>
              <a:rPr lang="en-GB" sz="800" i="1" dirty="0"/>
              <a:t>, Itch Reported Outcome; PFIC, progressive familial intrahepatic cholestasis; </a:t>
            </a:r>
            <a:r>
              <a:rPr lang="en-GB" sz="800" i="1" dirty="0" err="1"/>
              <a:t>sBA</a:t>
            </a:r>
            <a:r>
              <a:rPr lang="en-GB" sz="800" i="1" dirty="0"/>
              <a:t>, serum bile acid</a:t>
            </a:r>
            <a:endParaRPr lang="en-GB" sz="800" i="1" dirty="0">
              <a:highlight>
                <a:srgbClr val="FEFCFC"/>
              </a:highlight>
            </a:endParaRPr>
          </a:p>
          <a:p>
            <a:pPr marL="0" indent="0">
              <a:buNone/>
            </a:pPr>
            <a:r>
              <a:rPr lang="en-GB" sz="800" i="0" u="sng" dirty="0">
                <a:highlight>
                  <a:srgbClr val="FEFCFC"/>
                </a:highlight>
              </a:rPr>
              <a:t>Full abstract:</a:t>
            </a:r>
          </a:p>
          <a:p>
            <a:pPr marL="0" indent="0">
              <a:buNone/>
            </a:pPr>
            <a:endParaRPr lang="en-GB" sz="800" b="1" dirty="0">
              <a:highlight>
                <a:srgbClr val="FEFCFC"/>
              </a:highlight>
            </a:endParaRPr>
          </a:p>
          <a:p>
            <a:pPr marL="0" indent="0">
              <a:buNone/>
            </a:pPr>
            <a:r>
              <a:rPr lang="en-GB" sz="800" b="1" kern="1200" dirty="0">
                <a:solidFill>
                  <a:schemeClr val="tx1"/>
                </a:solidFill>
                <a:effectLst/>
                <a:latin typeface="Arial" panose="020B0604020202020204" pitchFamily="34" charset="0"/>
                <a:ea typeface="+mn-ea"/>
                <a:cs typeface="Arial" panose="020B0604020202020204" pitchFamily="34" charset="0"/>
              </a:rPr>
              <a:t>Growth Analysis in Children with Progressive Familial Intrahepatic Cholestasis Treated with the Apical Sodium-dependent Bile Acid Transporter Inhibitor </a:t>
            </a:r>
            <a:r>
              <a:rPr lang="en-GB" sz="800" b="1" kern="1200" dirty="0" err="1">
                <a:solidFill>
                  <a:schemeClr val="tx1"/>
                </a:solidFill>
                <a:effectLst/>
                <a:latin typeface="Arial" panose="020B0604020202020204" pitchFamily="34" charset="0"/>
                <a:ea typeface="+mn-ea"/>
                <a:cs typeface="Arial" panose="020B0604020202020204" pitchFamily="34" charset="0"/>
              </a:rPr>
              <a:t>Maralixibat</a:t>
            </a:r>
            <a:endParaRPr lang="en-GB" sz="800" b="1"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800" b="0" i="0" u="sng"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Richard Thompson</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Deirdre Kelly, Sanjay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Rajwal</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Alexander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Miethke</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Nisreen</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Soufi</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Christine Rivet, Irena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Jankowska</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Cara Mack, Thomas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Jaecklin</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Robert Squires, Kathleen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Loomes</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a:t>
            </a:r>
          </a:p>
          <a:p>
            <a:pPr marL="0" indent="0">
              <a:buNone/>
            </a:pP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GB" sz="800" b="1"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Background and Aims: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Maralixibat</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is a potent, selective and minimally absorbed ileal apical sodium-dependent bile acid transporter (ASBT) inhibitor. Pharmacological inhibition of enterohepatic circulation may offer an alternative to surgery in progressive familial intrahepatic cholestasis (PFIC). A pre-specified 48-week interim analysis of a phase 2 open-label study of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maralixibat</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in PFIC demonstrated a therapeutic response in a subset of PFIC2 patients. We describe a 72-week post hoc analysis of growth parameters (NCT02057718). </a:t>
            </a:r>
          </a:p>
          <a:p>
            <a:pPr marL="0" indent="0">
              <a:buNone/>
            </a:pPr>
            <a:endParaRPr lang="en-GB" sz="800" b="1"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endParaRPr>
          </a:p>
          <a:p>
            <a:pPr marL="0" indent="0">
              <a:buNone/>
            </a:pPr>
            <a:r>
              <a:rPr lang="en-GB" sz="800" b="1"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Method: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Maralixibat</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doses were escalated up to 280 </a:t>
            </a:r>
            <a:r>
              <a:rPr lang="el-GR"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μ</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g/kg/day over 13 weeks and maintained for ≥ 72 weeks. Serum bile acid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sBA</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change from baseline was the primary, alanine transaminase (ALT), total bilirubin levels (TB), caregiver-rated pruritus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ItchRO</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Obs</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0 = none; 4 = most severe itch) were secondary endpoints. Height and weight z-score changes from baseline were compared in patients meeting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sBA</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and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ItchRO</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treatment response criteria and those who didn’t. </a:t>
            </a:r>
          </a:p>
          <a:p>
            <a:pPr marL="0" indent="0">
              <a:buNone/>
            </a:pPr>
            <a:endParaRPr lang="en-GB" sz="800" b="1"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endParaRPr>
          </a:p>
          <a:p>
            <a:pPr marL="0" indent="0">
              <a:buNone/>
            </a:pPr>
            <a:r>
              <a:rPr lang="en-GB" sz="800" b="1"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Results: </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Patients with PFIC2 (N = 25/33) were included; median age 4.0 years (range 1-13), 32% male. The primary endpoint of mean (SD)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sBA</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reduction at week 13 was 29 (117) mol/L;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sBA</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reduction at week 48 was 59 (209) mol/L. Six patients experienced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sBA</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normalization (≤ 8.5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μmol</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/L) or reduction from baseline by ≥ 70% and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ItchRO</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of 0 or improvement ≥ 1.0 point (responders). Mean (SD) height and weight z-scores at baseline in responders/non- or partial responders were -1.33(0.83)/-1.28(1.23) and -0.63(0.89)/-0.72(1.07), respectively. After 48 and 72 weeks of treatment height z-score mean change from baseline was 0.55 (0.33) and 0.61 (0.23) in responders, compared to -0.29 (0.52) and -0.59 (0.73) in non- or partial responders (p &lt; 0.05; Figure 1). Weight z-score mean change from baseline was 0.42 (0.29) and 0.32 (0.25) in responders and -0.29 (0.30) and -0.37 (0.51) in non-or partial responders (p&lt;0.05). Statistically significant differences were seen at 24 weeks of treatment and onwards. Treatment-emergent adverse events (TEAEs) were reported in all patients, 22 related to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maralixibat</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15 had serious TEAEs, one led to discontinuation. The most frequent TEAEs were pyrexia,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diarrhea</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cough and abdominal pain. </a:t>
            </a:r>
          </a:p>
          <a:p>
            <a:pPr marL="0" indent="0">
              <a:buNone/>
            </a:pPr>
            <a:endParaRPr lang="en-GB" sz="800" b="1"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endParaRPr>
          </a:p>
          <a:p>
            <a:pPr marL="0" indent="0">
              <a:buNone/>
            </a:pPr>
            <a:r>
              <a:rPr lang="en-GB" sz="800" b="1"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Conclusion: </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Clinically relevant growth accelerations were observed in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maralixibat</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treatment responders compared to non- or partial responders at 24 weeks and beyond, suggesting potential disease modification with ASBT inhibition. 	</a:t>
            </a:r>
          </a:p>
          <a:p>
            <a:pPr marL="0" indent="0">
              <a:buNone/>
            </a:pP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a:t>
            </a:r>
          </a:p>
        </p:txBody>
      </p:sp>
      <p:sp>
        <p:nvSpPr>
          <p:cNvPr id="4" name="Slide Number Placeholder 3"/>
          <p:cNvSpPr>
            <a:spLocks noGrp="1"/>
          </p:cNvSpPr>
          <p:nvPr>
            <p:ph type="sldNum" sz="quarter" idx="5"/>
          </p:nvPr>
        </p:nvSpPr>
        <p:spPr/>
        <p:txBody>
          <a:bodyPr/>
          <a:lstStyle/>
          <a:p>
            <a:fld id="{9BC1133C-0A91-4C56-9DB7-B268BA704BC5}" type="slidenum">
              <a:rPr lang="en-GB" smtClean="0"/>
              <a:pPr/>
              <a:t>10</a:t>
            </a:fld>
            <a:endParaRPr lang="en-GB" dirty="0"/>
          </a:p>
        </p:txBody>
      </p:sp>
    </p:spTree>
    <p:extLst>
      <p:ext uri="{BB962C8B-B14F-4D97-AF65-F5344CB8AC3E}">
        <p14:creationId xmlns:p14="http://schemas.microsoft.com/office/powerpoint/2010/main" val="21847781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800" i="1" dirty="0">
                <a:highlight>
                  <a:srgbClr val="FEFCFC"/>
                </a:highlight>
              </a:rPr>
              <a:t>Abbreviations: AE, adverse event; ANCOVA, </a:t>
            </a:r>
            <a:r>
              <a:rPr lang="en-GB" sz="800" i="1" dirty="0"/>
              <a:t>analysis of covariance; </a:t>
            </a:r>
            <a:r>
              <a:rPr lang="en-GB" sz="800" i="1" dirty="0">
                <a:highlight>
                  <a:srgbClr val="FEFCFC"/>
                </a:highlight>
              </a:rPr>
              <a:t>ASBT, apical sodium-dependent bile acid transporter; LS, least squares</a:t>
            </a:r>
          </a:p>
          <a:p>
            <a:pPr marL="0" indent="0">
              <a:buNone/>
            </a:pPr>
            <a:endParaRPr lang="en-GB" sz="800" i="1" dirty="0">
              <a:highlight>
                <a:srgbClr val="FEFCFC"/>
              </a:highlight>
            </a:endParaRPr>
          </a:p>
          <a:p>
            <a:pPr marL="0" indent="0">
              <a:buNone/>
            </a:pPr>
            <a:r>
              <a:rPr lang="en-GB" sz="800" i="0" u="sng" dirty="0">
                <a:highlight>
                  <a:srgbClr val="FEFCFC"/>
                </a:highlight>
              </a:rPr>
              <a:t>Full abstract:</a:t>
            </a:r>
          </a:p>
          <a:p>
            <a:pPr marL="0" indent="0">
              <a:buNone/>
            </a:pPr>
            <a:endParaRPr lang="en-GB" sz="800" b="1" dirty="0">
              <a:highlight>
                <a:srgbClr val="FEFCFC"/>
              </a:highlight>
            </a:endParaRPr>
          </a:p>
          <a:p>
            <a:pPr marL="0" indent="0">
              <a:buNone/>
            </a:pPr>
            <a:r>
              <a:rPr lang="en-GB"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Growth Analysis in Children with Progressive Familial Intrahepatic Cholestasis Treated with the Apical Sodium-dependent Bile Acid Transporter Inhibitor </a:t>
            </a:r>
            <a:r>
              <a:rPr lang="en-GB" sz="800" b="1" kern="1200" dirty="0" err="1">
                <a:solidFill>
                  <a:schemeClr val="tx1"/>
                </a:solidFill>
                <a:effectLst/>
                <a:highlight>
                  <a:srgbClr val="FEFCFC"/>
                </a:highlight>
                <a:latin typeface="Arial" panose="020B0604020202020204" pitchFamily="34" charset="0"/>
                <a:ea typeface="+mn-ea"/>
                <a:cs typeface="Arial" panose="020B0604020202020204" pitchFamily="34" charset="0"/>
              </a:rPr>
              <a:t>Maralixibat</a:t>
            </a:r>
            <a:endParaRPr lang="en-GB" sz="800" b="1"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800" b="0" i="0" u="sng"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Richard Thompson</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Deirdre Kelly, Sanjay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Rajwal</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Alexander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Miethke</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Nisreen</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Soufi</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Christine Rivet, Irena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Jankowska</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Cara Mack, Thomas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Jaecklin</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Robert Squires, Kathleen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Loomes</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a:t>
            </a:r>
          </a:p>
          <a:p>
            <a:pPr marL="0" indent="0">
              <a:buNone/>
            </a:pP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GB" sz="800" b="1"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Background and Aims: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Maralixibat</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is a potent, selective and minimally absorbed ileal apical sodium-dependent bile acid transporter (ASBT) inhibitor. Pharmacological inhibition of enterohepatic circulation may offer an alternative to surgery in progressive familial intrahepatic cholestasis (PFIC). A pre-specified 48-week interim analysis of a phase 2 open-label study of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maralixibat</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in PFIC demonstrated a therapeutic response in a subset of PFIC2 patients. We describe a 72-week post hoc analysis of growth parameters (NCT02057718). </a:t>
            </a:r>
          </a:p>
          <a:p>
            <a:pPr marL="0" indent="0">
              <a:buNone/>
            </a:pPr>
            <a:endParaRPr lang="en-GB" sz="800" b="1"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endParaRPr>
          </a:p>
          <a:p>
            <a:pPr marL="0" indent="0">
              <a:buNone/>
            </a:pPr>
            <a:r>
              <a:rPr lang="en-GB" sz="800" b="1"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Method: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Maralixibat</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doses were escalated up to 280 </a:t>
            </a:r>
            <a:r>
              <a:rPr lang="el-GR"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μ</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g/kg/day over 13 weeks and maintained for ≥ 72 weeks. Serum bile acid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sBA</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change from baseline was the primary, alanine transaminase (ALT), total bilirubin levels (TB), caregiver-rated pruritus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ItchRO</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Obs</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0 = none; 4 = most severe itch) were secondary endpoints. Height and weight z-score changes from baseline were compared in patients meeting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sBA</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and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ItchRO</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treatment response criteria and those who didn’t. </a:t>
            </a:r>
          </a:p>
          <a:p>
            <a:pPr marL="0" indent="0">
              <a:buNone/>
            </a:pPr>
            <a:endParaRPr lang="en-GB" sz="800" b="1"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endParaRPr>
          </a:p>
          <a:p>
            <a:pPr marL="0" indent="0">
              <a:buNone/>
            </a:pPr>
            <a:r>
              <a:rPr lang="en-GB" sz="800" b="1"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Results: </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Patients with PFIC2 (N = 25/33) were included; median age 4.0 years (range 1-13), 32% male. The primary endpoint of mean (SD)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sBA</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reduction at week 13 was 29 (117) mol/L;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sBA</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reduction at week 48 was 59 (209) mol/L. Six patients experienced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sBA</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normalization (≤ 8.5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μmol</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/L) or reduction from baseline by ≥ 70% and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ItchRO</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of 0 or improvement ≥ 1.0 point (responders). Mean (SD) height and weight z-scores at baseline in responders/non- or partial responders were -1.33(0.83)/-1.28(1.23) and -0.63(0.89)/-0.72(1.07), respectively. After 48 and 72 weeks of treatment height z-score mean change from baseline was 0.55 (0.33) and 0.61 (0.23) in responders, compared to -0.29 (0.52) and -0.59 (0.73) in non- or partial responders (p &lt; 0.05; Figure 1). Weight z-score mean change from baseline was 0.42 (0.29) and 0.32 (0.25) in responders and -0.29 (0.30) and -0.37 (0.51) in non-or partial responders (p&lt;0.05). Statistically significant differences were seen at 24 weeks of treatment and onwards. Treatment-emergent adverse events (TEAEs) were reported in all patients, 22 related to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maralixibat</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15 had serious TEAEs, one led to discontinuation. The most frequent TEAEs were pyrexia,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diarrhea</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cough and abdominal pain. </a:t>
            </a:r>
          </a:p>
          <a:p>
            <a:pPr marL="0" indent="0">
              <a:buNone/>
            </a:pPr>
            <a:endParaRPr lang="en-GB" sz="800" b="1"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endParaRPr>
          </a:p>
          <a:p>
            <a:pPr marL="0" indent="0">
              <a:buNone/>
            </a:pPr>
            <a:r>
              <a:rPr lang="en-GB" sz="800" b="1"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Conclusion: </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Clinically relevant growth accelerations were observed in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maralixibat</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treatment responders compared to non- or partial responders at 24 weeks and beyond, suggesting potential disease modification with ASBT inhibition. 	</a:t>
            </a:r>
          </a:p>
        </p:txBody>
      </p:sp>
      <p:sp>
        <p:nvSpPr>
          <p:cNvPr id="4" name="Slide Number Placeholder 3"/>
          <p:cNvSpPr>
            <a:spLocks noGrp="1"/>
          </p:cNvSpPr>
          <p:nvPr>
            <p:ph type="sldNum" sz="quarter" idx="5"/>
          </p:nvPr>
        </p:nvSpPr>
        <p:spPr/>
        <p:txBody>
          <a:bodyPr/>
          <a:lstStyle/>
          <a:p>
            <a:fld id="{9BC1133C-0A91-4C56-9DB7-B268BA704BC5}" type="slidenum">
              <a:rPr lang="en-GB" smtClean="0"/>
              <a:pPr/>
              <a:t>11</a:t>
            </a:fld>
            <a:endParaRPr lang="en-GB" dirty="0"/>
          </a:p>
        </p:txBody>
      </p:sp>
    </p:spTree>
    <p:extLst>
      <p:ext uri="{BB962C8B-B14F-4D97-AF65-F5344CB8AC3E}">
        <p14:creationId xmlns:p14="http://schemas.microsoft.com/office/powerpoint/2010/main" val="11959838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800" i="1" dirty="0">
                <a:highlight>
                  <a:srgbClr val="FEFCFC"/>
                </a:highlight>
              </a:rPr>
              <a:t>Abbreviations: BID, twice per day; </a:t>
            </a:r>
            <a:r>
              <a:rPr lang="en-US" sz="800" i="1" dirty="0">
                <a:highlight>
                  <a:srgbClr val="FEFCFC"/>
                </a:highlight>
              </a:rPr>
              <a:t>NOX1/4: nicotinamide adenine dinucleotide phosphate oxidases 1/4; PBC: primary biliary cholangitis; </a:t>
            </a:r>
            <a:r>
              <a:rPr lang="en-GB" sz="800" i="1" dirty="0">
                <a:highlight>
                  <a:srgbClr val="FEFCFC"/>
                </a:highlight>
              </a:rPr>
              <a:t>QD, once per day; </a:t>
            </a:r>
            <a:r>
              <a:rPr lang="en-US" sz="800" i="1" dirty="0">
                <a:highlight>
                  <a:srgbClr val="FEFCFC"/>
                </a:highlight>
              </a:rPr>
              <a:t>UDCA: </a:t>
            </a:r>
            <a:r>
              <a:rPr lang="en-US" sz="800" i="1" dirty="0" err="1">
                <a:highlight>
                  <a:srgbClr val="FEFCFC"/>
                </a:highlight>
              </a:rPr>
              <a:t>ursodeoxycholic</a:t>
            </a:r>
            <a:r>
              <a:rPr lang="en-US" sz="800" i="1" dirty="0">
                <a:highlight>
                  <a:srgbClr val="FEFCFC"/>
                </a:highlight>
              </a:rPr>
              <a:t> acid; </a:t>
            </a:r>
            <a:r>
              <a:rPr lang="en-GB" sz="800" i="1" dirty="0">
                <a:highlight>
                  <a:srgbClr val="FEFCFC"/>
                </a:highlight>
              </a:rPr>
              <a:t>ULN, upper limit of normal </a:t>
            </a:r>
            <a:endParaRPr lang="en-US" sz="800" i="1" dirty="0">
              <a:highlight>
                <a:srgbClr val="FEFCFC"/>
              </a:highligh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800" b="1" dirty="0">
              <a:highlight>
                <a:srgbClr val="FEFCFC"/>
              </a:highligh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800" b="0" u="sng" dirty="0">
                <a:highlight>
                  <a:srgbClr val="FEFCFC"/>
                </a:highlight>
              </a:rPr>
              <a:t>F</a:t>
            </a:r>
            <a:r>
              <a:rPr lang="en-GB" sz="800" b="0" u="sng" dirty="0" err="1">
                <a:highlight>
                  <a:srgbClr val="FEFCFC"/>
                </a:highlight>
              </a:rPr>
              <a:t>ull</a:t>
            </a:r>
            <a:r>
              <a:rPr lang="en-GB" sz="800" b="0" u="sng" dirty="0">
                <a:highlight>
                  <a:srgbClr val="FEFCFC"/>
                </a:highlight>
              </a:rPr>
              <a:t> abstract</a:t>
            </a: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Efficacy of GKT831 in patients with primary biliary cholangitis and inadequate response to </a:t>
            </a:r>
            <a:r>
              <a:rPr lang="en-US" sz="800" b="1" kern="1200" dirty="0" err="1">
                <a:solidFill>
                  <a:schemeClr val="tx1"/>
                </a:solidFill>
                <a:effectLst/>
                <a:highlight>
                  <a:srgbClr val="FEFCFC"/>
                </a:highlight>
                <a:latin typeface="Arial" panose="020B0604020202020204" pitchFamily="34" charset="0"/>
                <a:ea typeface="+mn-ea"/>
                <a:cs typeface="Arial" panose="020B0604020202020204" pitchFamily="34" charset="0"/>
              </a:rPr>
              <a:t>ursodeoxycholic</a:t>
            </a: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 acid: Interim efficacy results of a phase 2 clinical trial</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George Dalekos</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Pietro Invernizzi</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Frederik Nevens</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3</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Van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Vlierberghe</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Hans</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4</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Ehud Zigmond</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5</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Raul J. Andrade</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6</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Ziv</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Ben Ari</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7</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Michael Heneghan</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8</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Jonathan Huang</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9</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Stephen Harrison</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10</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Gerald Minuk</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11</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PD Dr.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Schattenberg</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Jörn</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12</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Christophe Moreno</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13</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John Vierling</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14</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Catherine Vincent</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15</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Christopher  Bowlus</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16</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Yoav Lurie</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17</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Luigi Muratori</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18</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Grazia Niro</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19</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Gideon Hirschfield</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20</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Anthony Post</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21</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Stefan Zeuzem</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22</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Tania Welzel</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22</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Chin Lye Ch'ng</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23</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Cynthia LEVY</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24</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Michael Miller</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25</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Agustin Albillos</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26</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Jane D. Collier</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27</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Lynsey Corless</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28</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Douglas Dieterich</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29</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Andreas E Kremer</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30</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George Papatheodoridis</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31</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David Romeo</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32</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Marina Silveira</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33</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David  Bernstein</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34</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Michal Cohen-Naftaly</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35</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Annarosa</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Floreani</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36</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Brian Borg</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37</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Elizabeth Carey</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38</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Coral Hollywood</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39</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Benedict Maliakkal</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40</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Marco Marzioni</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41</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Mordechai Rabinovitz</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42</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Christian Rupp</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43</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David Sheridan</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44</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Carmen Stanca</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45</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Mark G Swain</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46</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Ella Veitsman</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47</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P Spyridon Dourakis</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48</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u="sng" kern="1200" dirty="0">
                <a:solidFill>
                  <a:schemeClr val="tx1"/>
                </a:solidFill>
                <a:effectLst/>
                <a:highlight>
                  <a:srgbClr val="FEFCFC"/>
                </a:highlight>
                <a:latin typeface="Arial" panose="020B0604020202020204" pitchFamily="34" charset="0"/>
                <a:ea typeface="+mn-ea"/>
                <a:cs typeface="Arial" panose="020B0604020202020204" pitchFamily="34" charset="0"/>
              </a:rPr>
              <a:t>Philippe Wiesel</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49</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University of Thessaly, Department of Medicine and Research Laboratory of Internal Medicine, Larisa, Greece</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University of Milano - Bicocca School of Medicine, Division of Gastroenterology and Center for Autoimmune Liver Diseases, Monza, Italy</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3</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UZ Leuven, Hepatology and liver transplantation , Leuven, Belgium</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4</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Ghent University Hospital, Department of Internal Medicine, Research group of Gastroenterology and Liver Diseases, Gent, Belgium</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5</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Tel Aviv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Sourasky</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Medical Center / Medical Tourism, Gastroenterology and Hepatology Institute, Tel Aviv-Yafo, Israel</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6</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Hospital Universitario Virgen de la Victoria, Department of Gastroenterology and Liver Diseases, Málaga, Spain</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7</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Sheba Medical Center, Liver Disease Center, Ramat Gan, Israel</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8</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King's College Hospital NHS Foundation Trust, Institute of Liver Studies, London, United Kingdom</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9</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University of Rochester Medical Center, Department of Medicine , Gastroenterology and Hepatology, Rochester, United States</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10</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Pinnacle Clinical Research, San Antonio, TX 78229, United States</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11</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John Buhler Research Centre, Department of Internal Medicine, Section of Hepatology, Winnipeg, Canada</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12</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Medical School, Johannes Gutenberg University Mainz, Gastroenterology and Hepatology, Mainz, Germany</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13</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Hospital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Erasme</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Department of Gastroenterology,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Hepatopancreatology</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and Digestive Oncology,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Bruxelles</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Belgium</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14</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Baylor College of Medicine Medical Center, Department of Surgery, Section of Gastroenterology and Hepatology, Houston, United States</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15</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CHUM,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Departement</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of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Medecine</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University of Montreal, Montréal, Canada</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16</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Uniersity of California Davis, Division of Gastroenterology and Hepatology, Sacramento, United States</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17</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Shaare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Zedek</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The Liver Unit, Jerusalem, Israel</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18</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Policlinico S.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Orsola</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 Malpighi, Department of Medical and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Surgicl</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Sciences, Bologna, Italy</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19</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IRCCS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Ospedale</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Casa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Sollievo</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della</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Sofferenza</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Department of Gastroenterology, San Giovanni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Rotondo</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Italy, Italy</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20</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Queen Elizabeth Medical Center, Centre for Liver research, Liver Biomedical Research Unit, Birmingham, United Kingdom</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21</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University Hospitals Cleveland Medical Center, Department of Medicine - Gastroenterology, Cleveland, United States</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22</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Goethe University Frankfurt, Medical Clinic 1, Frankfurt, Germany</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23</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Abertawe Bro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Morgannwg</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University, Department of Gastroenterology and Hepatology, Swansea, United Kingdom</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24</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Schiff Center for Liver Diseases, Division of Hepatology, Miami, United States</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25</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Tayside Medical Science Centre (TASC),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Dpartment</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of Gastroenterology, Dundee, United Kingdom</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26</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Hospital Ramón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YCajal</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Department of Gastroenterology and Hepatology, Madrid, Spain</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27</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John Radcliffe Hospital, Department of Hepatology, Headington, United Kingdom</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28</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Hull Royal Infirmary, Department of Hepatology, Hull, United Kingdom</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29</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Icahn School of Medicine at Mount Sinai, Division of Liver Disease, New York, United States</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30</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University of Erlangen-Nuremberg, Department of Medicine 1 and Translational Research Center, Erlangen, Germany</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31</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Laikο General Hospital of Athens, Department of Gastroenterology, Athens, Greece</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32</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Dayton Gastroenterology - Sylvania, Department of Gastroenterology, Beavercreek, United States</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33</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Yale School of Medicine, Department of Internal Medicine: Digestive Diseases, New Haven, United States</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34</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North Shore University Hospital, Department of Internal Medicine - Gastroenterology, Manhasset, </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35</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Rabin Medical Center, Department of Hepatology, Petah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Tikva</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Israel</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36</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University of Padua, Gastroenterology Unit, Department of Surgery, Oncology and Gastroenterology, Padova, Italy</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37</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Southern Therapy and Advanced Research, Jackson, United States</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38</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Mayo Clinic Hospital, Division of Gastroenterology and Hepatology, Phoenix, United States</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39</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Gloucestershire Hospitals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Nhs</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Foundation Trust, Department of Hepatology, Gloucester, United Kingdom</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40</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Methodist University Hospital, Department of Gastroenterology and Hepatology, Memphis, United States</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41</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Marche Polytechnic University Faculty of Medicine, Clinic of Gastroenterology and Hepatology, Ancona, Italy</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42</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University of Pittsburgh Medical Center, Center for Liver Diseases , Pittsburgh, United States</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43</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University Clinic Heidelberg, Department of Gastroenterology and Hepatology, Heidelberg, Germany</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44</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Plymouth Hospitals NHS Trust, The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lier</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Unit, Plymouth, United Kingdom</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45</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NYU Hepatology Associates, Department of Gastroenterology and Hepatology, New York, United States</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46</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University of Calgary, Division of Gastroenterology and Hepatology, Calgary, Canada</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47</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Rambam Healthcare Campus, The Liver Unit, Haifa, Israel</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48</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General Hospital of Athens Hippocrates, Department of Internal Medicine and Research Laboratory, Athens, Greece</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49</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Genkyotex, Plan-les-</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Ouates</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Switzerland</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Background and Aims: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GKT831 is a potent inhibitor of the nicotinamide adenine dinucleotide phosphate oxidases 1 and 4 (NOX1/4). NOX1/4 produce reactive oxygen species and modulate intracellular signaling pathways through oxidation of target proteins. In response to cellular stress including cholestatic injury to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cholangiocytes</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and hepatocytes, NOX1/4 coordinate the activation of multiple inflammatory and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fibrogenic</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pathways. GKT831 has shown marked anti-inflammatory and anti-fibrotic activity in multiple models of advanced cholestatic diseases. We are conducting a 24-week, randomized, double blind, placebo controlled trial to assess the safety and efficacy of GKT831 in patients with primary biliary cholangitis (PBC) and inadequate response to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ursodeoxycholic</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acid (UDCA).</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endPar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Method: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PBC patients on a stable dose of UDCA and with alkaline phosphatase (ALP) and gamma glutamyl transpeptidase (GGT) levels </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1.5 times the upper limit of normal (ULN), and normal bilirubin were randomized to GKT831 400mg once a day (QD), 400mg twice a day (BID), or placebo. All subjects continued UDCA treatment during the treatment period. A predefined interim efficacy analysis was conducted when 92 patients completed 6 weeks of treatment.</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endPar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Results:</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111 patients with high baseline disease activity were randomized (female = 91%, mean ALP = 312 IU/L, mean GGT = 225 IU/L). Changes in the primary efficacy endpoint GGT, a marker of liver and bile duct injury, were - 7%, - 12%, and - 23% in the placebo, 400mg OD and 400mg BID groups, respectively (p &lt; 0.01 for 400mg BID vs placebo). GKT831 achieved even greater GGT reductions (29% for GKT831 400mg BID vs 8% for placebo, p &lt; 0.01) in patients with higher baseline GGT (≥ 2.5 X ULN, n = 68), suggesting that GKT831 may also benefit patients with more advanced disease. Changes in ALP were - 2%, - 8% and -17% in the placebo, 400mg OD, and 400mg BID groups, respectively (p &lt; 0.001 for 400mg BID vs placebo). Although patients had low baseline levels of liver transaminases and high sensitivity C-reactive protein, dose dependent reductions were achieved. Total and conjugated bilirubin remained unchanged.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endPar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Conclusion:</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GKT831 achieved rapid, dose and time dependent reductions in markers of cholestatic bile duct and liver injury. These reductions in disease activity were highly significant for both ALP and GGT in the 400mg BID group at week 6. Quality of life and markers of liver fibrosis will be assessed at week 24.</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9BC1133C-0A91-4C56-9DB7-B268BA704BC5}" type="slidenum">
              <a:rPr lang="en-GB" smtClean="0"/>
              <a:pPr/>
              <a:t>12</a:t>
            </a:fld>
            <a:endParaRPr lang="en-GB" dirty="0"/>
          </a:p>
        </p:txBody>
      </p:sp>
    </p:spTree>
    <p:extLst>
      <p:ext uri="{BB962C8B-B14F-4D97-AF65-F5344CB8AC3E}">
        <p14:creationId xmlns:p14="http://schemas.microsoft.com/office/powerpoint/2010/main" val="1023029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800" i="1" dirty="0">
                <a:highlight>
                  <a:srgbClr val="FEFCFC"/>
                </a:highlight>
              </a:rPr>
              <a:t>Abbreviations: ALP, alkaline phosphatase; BID, twice per day; GGT, gamma-glutamyl transpeptidase; </a:t>
            </a:r>
            <a:r>
              <a:rPr lang="en-GB" sz="800" i="1" dirty="0" err="1">
                <a:highlight>
                  <a:srgbClr val="FEFCFC"/>
                </a:highlight>
              </a:rPr>
              <a:t>hsCRP</a:t>
            </a:r>
            <a:r>
              <a:rPr lang="en-GB" sz="800" i="1" dirty="0">
                <a:highlight>
                  <a:srgbClr val="FEFCFC"/>
                </a:highlight>
              </a:rPr>
              <a:t>, </a:t>
            </a:r>
            <a:r>
              <a:rPr lang="en-GB" sz="800" i="1" dirty="0"/>
              <a:t>high-sensitivity C-reactive protein;</a:t>
            </a:r>
            <a:r>
              <a:rPr lang="en-GB" sz="800" i="1" dirty="0">
                <a:highlight>
                  <a:srgbClr val="FEFCFC"/>
                </a:highlight>
              </a:rPr>
              <a:t> </a:t>
            </a:r>
            <a:r>
              <a:rPr lang="en-US" sz="800" i="1" dirty="0">
                <a:highlight>
                  <a:srgbClr val="FEFCFC"/>
                </a:highlight>
              </a:rPr>
              <a:t>PBC: primary biliary cholangitis; </a:t>
            </a:r>
            <a:r>
              <a:rPr lang="en-GB" sz="800" i="1" dirty="0">
                <a:highlight>
                  <a:srgbClr val="FEFCFC"/>
                </a:highlight>
              </a:rPr>
              <a:t>QD, once per day; ULN, upper limit of normal </a:t>
            </a:r>
            <a:endParaRPr lang="en-US" sz="800" i="1" dirty="0">
              <a:highlight>
                <a:srgbClr val="FEFCFC"/>
              </a:highligh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800" b="1" dirty="0">
              <a:highlight>
                <a:srgbClr val="FEFCFC"/>
              </a:highligh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800" b="0" u="sng" dirty="0">
                <a:highlight>
                  <a:srgbClr val="FEFCFC"/>
                </a:highlight>
              </a:rPr>
              <a:t>F</a:t>
            </a:r>
            <a:r>
              <a:rPr lang="en-GB" sz="800" b="0" u="sng" dirty="0" err="1">
                <a:highlight>
                  <a:srgbClr val="FEFCFC"/>
                </a:highlight>
              </a:rPr>
              <a:t>ull</a:t>
            </a:r>
            <a:r>
              <a:rPr lang="en-GB" sz="800" b="0" u="sng" dirty="0">
                <a:highlight>
                  <a:srgbClr val="FEFCFC"/>
                </a:highlight>
              </a:rPr>
              <a:t> abstract</a:t>
            </a: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Efficacy of GKT831 in patients with primary biliary cholangitis and inadequate response to </a:t>
            </a:r>
            <a:r>
              <a:rPr lang="en-US" sz="800" b="1" kern="1200" dirty="0" err="1">
                <a:solidFill>
                  <a:schemeClr val="tx1"/>
                </a:solidFill>
                <a:effectLst/>
                <a:highlight>
                  <a:srgbClr val="FEFCFC"/>
                </a:highlight>
                <a:latin typeface="Arial" panose="020B0604020202020204" pitchFamily="34" charset="0"/>
                <a:ea typeface="+mn-ea"/>
                <a:cs typeface="Arial" panose="020B0604020202020204" pitchFamily="34" charset="0"/>
              </a:rPr>
              <a:t>ursodeoxycholic</a:t>
            </a: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 acid: Interim efficacy results of a phase 2 clinical trial</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George Dalekos</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Pietro Invernizzi</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Frederik Nevens</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3</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Van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Vlierberghe</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Hans</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4</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Ehud Zigmond</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5</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Raul J. Andrade</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6</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Ziv</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Ben Ari</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7</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Michael Heneghan</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8</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Jonathan Huang</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9</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Stephen Harrison</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10</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Gerald Minuk</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11</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PD Dr.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Schattenberg</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Jörn</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12</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Christophe Moreno</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13</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John Vierling</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14</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Catherine Vincent</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15</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Christopher  Bowlus</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16</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Yoav Lurie</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17</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Luigi Muratori</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18</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Grazia Niro</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19</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Gideon Hirschfield</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20</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Anthony Post</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21</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Stefan Zeuzem</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22</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Tania Welzel</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22</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Chin Lye Ch'ng</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23</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Cynthia LEVY</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24</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Michael Miller</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25</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Agustin Albillos</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26</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Jane D. Collier</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27</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Lynsey Corless</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28</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Douglas Dieterich</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29</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Andreas E Kremer</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30</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George Papatheodoridis</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31</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David Romeo</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32</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Marina Silveira</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33</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David  Bernstein</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34</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Michal Cohen-Naftaly</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35</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Annarosa</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Floreani</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36</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Brian Borg</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37</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Elizabeth Carey</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38</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Coral Hollywood</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39</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Benedict Maliakkal</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40</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Marco Marzioni</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41</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Mordechai Rabinovitz</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42</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Christian Rupp</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43</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David Sheridan</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44</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Carmen Stanca</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45</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Mark G Swain</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46</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Ella Veitsman</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47</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P Spyridon Dourakis</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48</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u="sng" kern="1200" dirty="0">
                <a:solidFill>
                  <a:schemeClr val="tx1"/>
                </a:solidFill>
                <a:effectLst/>
                <a:highlight>
                  <a:srgbClr val="FEFCFC"/>
                </a:highlight>
                <a:latin typeface="Arial" panose="020B0604020202020204" pitchFamily="34" charset="0"/>
                <a:ea typeface="+mn-ea"/>
                <a:cs typeface="Arial" panose="020B0604020202020204" pitchFamily="34" charset="0"/>
              </a:rPr>
              <a:t>Philippe Wiesel</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49</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University of Thessaly, Department of Medicine and Research Laboratory of Internal Medicine, Larisa, Greece</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University of Milano - Bicocca School of Medicine, Division of Gastroenterology and Center for Autoimmune Liver Diseases, Monza, Italy</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3</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UZ Leuven, Hepatology and liver transplantation , Leuven, Belgium</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4</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Ghent University Hospital, Department of Internal Medicine, Research group of Gastroenterology and Liver Diseases, Gent, Belgium</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5</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Tel Aviv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Sourasky</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Medical Center / Medical Tourism, Gastroenterology and Hepatology Institute, Tel Aviv-Yafo, Israel</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6</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Hospital Universitario Virgen de la Victoria, Department of Gastroenterology and Liver Diseases, Málaga, Spain</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7</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Sheba Medical Center, Liver Disease Center, Ramat Gan, Israel</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8</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King's College Hospital NHS Foundation Trust, Institute of Liver Studies, London, United Kingdom</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9</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University of Rochester Medical Center, Department of Medicine , Gastroenterology and Hepatology, Rochester, United States</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10</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Pinnacle Clinical Research, San Antonio, TX 78229, United States</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11</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John Buhler Research Centre, Department of Internal Medicine, Section of Hepatology, Winnipeg, Canada</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12</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Medical School, Johannes Gutenberg University Mainz, Gastroenterology and Hepatology, Mainz, Germany</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13</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Hospital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Erasme</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Department of Gastroenterology,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Hepatopancreatology</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and Digestive Oncology,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Bruxelles</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Belgium</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14</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Baylor College of Medicine Medical Center, Department of Surgery, Section of Gastroenterology and Hepatology, Houston, United States</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15</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CHUM,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Departement</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of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Medecine</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University of Montreal, Montréal, Canada</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16</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Uniersity of California Davis, Division of Gastroenterology and Hepatology, Sacramento, United States</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17</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Shaare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Zedek</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The Liver Unit, Jerusalem, Israel</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18</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Policlinico S.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Orsola</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 Malpighi, Department of Medical and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Surgicl</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Sciences, Bologna, Italy</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19</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IRCCS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Ospedale</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Casa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Sollievo</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della</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Sofferenza</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Department of Gastroenterology, San Giovanni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Rotondo</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Italy, Italy</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20</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Queen Elizabeth Medical Center, Centre for Liver research, Liver Biomedical Research Unit, Birmingham, United Kingdom</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21</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University Hospitals Cleveland Medical Center, Department of Medicine - Gastroenterology, Cleveland, United States</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22</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Goethe University Frankfurt, Medical Clinic 1, Frankfurt, Germany</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23</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Abertawe Bro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Morgannwg</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University, Department of Gastroenterology and Hepatology, Swansea, United Kingdom</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24</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Schiff Center for Liver Diseases, Division of Hepatology, Miami, United States</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25</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Tayside Medical Science Centre (TASC),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Dpartment</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of Gastroenterology, Dundee, United Kingdom</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26</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Hospital Ramón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YCajal</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Department of Gastroenterology and Hepatology, Madrid, Spain</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27</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John Radcliffe Hospital, Department of Hepatology, Headington, United Kingdom</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28</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Hull Royal Infirmary, Department of Hepatology, Hull, United Kingdom</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29</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Icahn School of Medicine at Mount Sinai, Division of Liver Disease, New York, United States</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30</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University of Erlangen-Nuremberg, Department of Medicine 1 and Translational Research Center, Erlangen, Germany</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31</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Laikο General Hospital of Athens, Department of Gastroenterology, Athens, Greece</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32</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Dayton Gastroenterology - Sylvania, Department of Gastroenterology, Beavercreek, United States</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33</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Yale School of Medicine, Department of Internal Medicine: Digestive Diseases, New Haven, United States</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34</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North Shore University Hospital, Department of Internal Medicine - Gastroenterology, Manhasset, </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35</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Rabin Medical Center, Department of Hepatology, Petah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Tikva</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Israel</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36</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University of Padua, Gastroenterology Unit, Department of Surgery, Oncology and Gastroenterology, Padova, Italy</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37</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Southern Therapy and Advanced Research, Jackson, United States</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38</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Mayo Clinic Hospital, Division of Gastroenterology and Hepatology, Phoenix, United States</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39</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Gloucestershire Hospitals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Nhs</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Foundation Trust, Department of Hepatology, Gloucester, United Kingdom</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40</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Methodist University Hospital, Department of Gastroenterology and Hepatology, Memphis, United States</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41</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Marche Polytechnic University Faculty of Medicine, Clinic of Gastroenterology and Hepatology, Ancona, Italy</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42</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University of Pittsburgh Medical Center, Center for Liver Diseases , Pittsburgh, United States</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43</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University Clinic Heidelberg, Department of Gastroenterology and Hepatology, Heidelberg, Germany</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44</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Plymouth Hospitals NHS Trust, The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lier</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Unit, Plymouth, United Kingdom</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45</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NYU Hepatology Associates, Department of Gastroenterology and Hepatology, New York, United States</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46</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University of Calgary, Division of Gastroenterology and Hepatology, Calgary, Canada</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47</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Rambam Healthcare Campus, The Liver Unit, Haifa, Israel</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48</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General Hospital of Athens Hippocrates, Department of Internal Medicine and Research Laboratory, Athens, Greece</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49</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Genkyotex, Plan-les-</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Ouates</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Switzerland</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Background and Aims: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GKT831 is a potent inhibitor of the nicotinamide adenine dinucleotide phosphate oxidases 1 and 4 (NOX1/4). NOX1/4 produce reactive oxygen species and modulate intracellular signaling pathways through oxidation of target proteins. In response to cellular stress including cholestatic injury to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cholangiocytes</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and hepatocytes, NOX1/4 coordinate the activation of multiple inflammatory and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fibrogenic</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pathways. GKT831 has shown marked anti-inflammatory and anti-fibrotic activity in multiple models of advanced cholestatic diseases. We are conducting a 24-week, randomized, double blind, placebo controlled trial to assess the safety and efficacy of GKT831 in patients with primary biliary cholangitis (PBC) and inadequate response to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ursodeoxycholic</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acid (UDCA).</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endPar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Method: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PBC patients on a stable dose of UDCA and with alkaline phosphatase (ALP) and gamma glutamyl transpeptidase (GGT) levels </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1.5 times the upper limit of normal (ULN), and normal bilirubin were randomized to GKT831 400mg once a day (QD), 400mg twice a day (BID), or placebo. All subjects continued UDCA treatment during the treatment period. A predefined interim efficacy analysis was conducted when 92 patients completed 6 weeks of treatment.</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endPar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Results:</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111 patients with high baseline disease activity were randomized (female = 91%, mean ALP = 312 IU/L, mean GGT = 225 IU/L). Changes in the primary efficacy endpoint GGT, a marker of liver and bile duct injury, were - 7%, - 12%, and - 23% in the placebo, 400mg OD and 400mg BID groups, respectively (p &lt; 0.01 for 400mg BID vs placebo). GKT831 achieved even greater GGT reductions (29% for GKT831 400mg BID vs 8% for placebo, p &lt; 0.01) in patients with higher baseline GGT (≥ 2.5 X ULN, n = 68), suggesting that GKT831 may also benefit patients with more advanced disease. Changes in ALP were - 2%, - 8% and -17% in the placebo, 400mg OD, and 400mg BID groups, respectively (p &lt; 0.001 for 400mg BID vs placebo). Although patients had low baseline levels of liver transaminases and high sensitivity C-reactive protein, dose dependent reductions were achieved. Total and conjugated bilirubin remained unchanged.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endPar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Conclusion:</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GKT831 achieved rapid, dose and time dependent reductions in markers of cholestatic bile duct and liver injury. These reductions in disease activity were highly significant for both ALP and GGT in the 400mg BID group at week 6. Quality of life and markers of liver fibrosis will be assessed at week 24.</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9BC1133C-0A91-4C56-9DB7-B268BA704BC5}" type="slidenum">
              <a:rPr lang="en-GB" smtClean="0"/>
              <a:pPr/>
              <a:t>13</a:t>
            </a:fld>
            <a:endParaRPr lang="en-GB" dirty="0"/>
          </a:p>
        </p:txBody>
      </p:sp>
    </p:spTree>
    <p:extLst>
      <p:ext uri="{BB962C8B-B14F-4D97-AF65-F5344CB8AC3E}">
        <p14:creationId xmlns:p14="http://schemas.microsoft.com/office/powerpoint/2010/main" val="1426962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800" i="1" dirty="0">
                <a:highlight>
                  <a:srgbClr val="FEFCFC"/>
                </a:highlight>
              </a:rPr>
              <a:t>Abbreviations: PBC, p</a:t>
            </a:r>
            <a:r>
              <a:rPr lang="en-GB" sz="800" i="1" dirty="0"/>
              <a:t>rimary biliary cholangitis; </a:t>
            </a:r>
            <a:r>
              <a:rPr lang="en-GB" sz="800" i="1" dirty="0">
                <a:highlight>
                  <a:srgbClr val="FEFCFC"/>
                </a:highlight>
              </a:rPr>
              <a:t>QD, once per day; </a:t>
            </a:r>
            <a:r>
              <a:rPr lang="en-GB" sz="800" i="1" dirty="0"/>
              <a:t>LT, liver transplantation; UDCA, </a:t>
            </a:r>
            <a:r>
              <a:rPr lang="en-GB" sz="800" i="1" dirty="0" err="1"/>
              <a:t>ursodeoxycholic</a:t>
            </a:r>
            <a:r>
              <a:rPr lang="en-GB" sz="800" i="1" dirty="0"/>
              <a:t> acid  </a:t>
            </a:r>
            <a:endParaRPr lang="en-GB" sz="800" i="1" dirty="0">
              <a:highlight>
                <a:srgbClr val="FEFCFC"/>
              </a:highlight>
            </a:endParaRPr>
          </a:p>
          <a:p>
            <a:pPr marL="0" indent="0">
              <a:buNone/>
            </a:pPr>
            <a:endParaRPr lang="en-GB" sz="800" i="1" dirty="0">
              <a:highlight>
                <a:srgbClr val="FEFCFC"/>
              </a:highlight>
            </a:endParaRPr>
          </a:p>
          <a:p>
            <a:pPr marL="0" indent="0">
              <a:buNone/>
            </a:pPr>
            <a:r>
              <a:rPr lang="en-GB" sz="800" i="0" u="sng" dirty="0">
                <a:highlight>
                  <a:srgbClr val="FEFCFC"/>
                </a:highlight>
              </a:rPr>
              <a:t>Full abstract:</a:t>
            </a:r>
          </a:p>
          <a:p>
            <a:pPr marL="0" indent="0">
              <a:buNone/>
            </a:pPr>
            <a:endParaRPr lang="en-GB" sz="800" b="1" dirty="0">
              <a:highlight>
                <a:srgbClr val="FEFCFC"/>
              </a:highlight>
            </a:endParaRP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Preventive administration of </a:t>
            </a:r>
            <a:r>
              <a:rPr lang="en-US" sz="800" b="1" kern="1200" dirty="0" err="1">
                <a:solidFill>
                  <a:schemeClr val="tx1"/>
                </a:solidFill>
                <a:effectLst/>
                <a:highlight>
                  <a:srgbClr val="FEFCFC"/>
                </a:highlight>
                <a:latin typeface="Arial" panose="020B0604020202020204" pitchFamily="34" charset="0"/>
                <a:ea typeface="+mn-ea"/>
                <a:cs typeface="Arial" panose="020B0604020202020204" pitchFamily="34" charset="0"/>
              </a:rPr>
              <a:t>ursodeoxycholic</a:t>
            </a: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 acid after liver transplantation for primary biliary cholangitis prevents disease recurrence and prolongs graft survival</a:t>
            </a: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GB" sz="800" b="0" i="0" u="sng"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Christophe </a:t>
            </a:r>
            <a:r>
              <a:rPr lang="en-GB" sz="800" b="0" i="0" u="sng"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Corpechot</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Olivier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Chazouillères</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Aldo Montano-</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Loza</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Andrew L. Mason, Maryam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Ebadi</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Dennis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Eurich</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Sascha Chopra, Dietmar Jacob, Christoph Schramm, Martina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Sterneck</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Tony Bruns, Philipp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Reuken</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Falk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Rauchfuss</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Bettina Hansen, Davide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Roccarina</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Douglas Thorburn, Palak Trivedi, Gideon Hirschfield, Patrick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Mcdowell</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Olivier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Boillot</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Alexie Bosch, Emiliano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Giostra</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Filomena Conti, Raoul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Poupon</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Albert Pares, Anna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Reig</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Annarosa</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Floreani</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Francesco Paolo Russo,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Jorn</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Goet</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Maren Harms, Henk Van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Buuren</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Natalie Van den Ende, Frederik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Nevens</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Verhelst</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Xavier, Maria Francesca Donato, Federica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Malinverno</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Pierre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Belnou</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Fabrice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Carrat</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Jérôme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Dumortier</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a:t>
            </a:r>
          </a:p>
          <a:p>
            <a:pPr marL="0" indent="0">
              <a:buNone/>
            </a:pP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Background and Aims: </a:t>
            </a:r>
            <a:r>
              <a:rPr lang="en-US"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Primary biliary cholangitis (PBC) frequently recurs after liver transplantation (LT). Recent data have shown that PBC recurrence impairs graft and patient survival (1). Strategies to prevent PBC recurrence and its long-term impact are therefore needed. It has been suggested that </a:t>
            </a:r>
            <a:r>
              <a:rPr lang="en-US"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ursodeoxycholic</a:t>
            </a:r>
            <a:r>
              <a:rPr lang="en-US"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acid (UDCA) may prevent PBC recurrence after LT but data supporting this effect are limited (2). Our aim therefore was to assess in a large multicenter, international cohort the impact of UDCA administered preventively after LT on the incidence of PBC recurrence and long-term outcomes. 	</a:t>
            </a:r>
          </a:p>
          <a:p>
            <a:pPr marL="0" indent="0">
              <a:buNone/>
            </a:pPr>
            <a:r>
              <a:rPr lang="en-US"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Method: </a:t>
            </a:r>
            <a:r>
              <a:rPr lang="en-US"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Data from 941 patients (88% female; mean age: 54 years) who underwent LT for PBC over the past three decades among 16 centers and 9 countries were retrospectively analyzed. Among these patients, 211 (22%) have been treated with UDCA (10-15 mg/kg/d) continuously from the first 2 weeks post-LT (preventive UDCA). Recurrence of PBC was diagnosed based on liver histology. Adjusted Cox models, competing risk and restricted mean survival time analyses were used to study the factors associated with PBC recurrence and long-term outcomes.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Results:</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Over a mean follow-up period of 9.7 ± 7.7 years, 264 PBC recurrences, 111 graft losses, and 298 deaths occurred. Within the population of patients who had had at least 1 biopsy during follow-up (n=667, 71%), the factors associated with PBC recurrence in a multivariate analysis included absence of preventive UDCA (p&lt;.0001; Fig.1), younger age at LT (p&lt;.0001), use of tacrolimus vs. cyclosporine regimen (p&lt;.001), and use of protocol vs. clinically driven biopsies (p&lt;.05). Preventive UDCA and cyclosporine use were the only 2 factors independently associated with survival without graft loss or PBC recurrence. Hazard ratios (95% CI) associated with preventive UDCA with respect to PBC recurrence, graft loss, and death were 0.42 (0.30 – 0.59), 0.44 (0.26 – 0.76), and 0.67 (0.51 – 0.89) respectively. Preventive UDCA was associated with a survival gain without graft loss or PBC recurrence of 21.1 months (95% CI: 12.6 – 29.5) at 12 years and 42.8 months (27.9 – 57.7) at 20 years. 	</a:t>
            </a:r>
          </a:p>
          <a:p>
            <a:pPr marL="0" indent="0">
              <a:buNone/>
            </a:pP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Conclusion:</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Preventive administration of UDCA after LT for PBC prevents disease recurrence and prolongs graft survival. 	</a:t>
            </a:r>
          </a:p>
          <a:p>
            <a:pPr marL="0" indent="0">
              <a:buNone/>
            </a:pP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C1133C-0A91-4C56-9DB7-B268BA704BC5}"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847781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767" y="4777561"/>
            <a:ext cx="5438140" cy="3909239"/>
          </a:xfrm>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800" i="1" dirty="0">
                <a:highlight>
                  <a:srgbClr val="FEFCFC"/>
                </a:highlight>
              </a:rPr>
              <a:t>Abbreviations: CI, confidence interval; HR, hazard ratio; PBC, primary biliary cholangitis; LT, liver transplantation; UDCA, </a:t>
            </a:r>
            <a:r>
              <a:rPr lang="en-GB" sz="800" i="1" dirty="0" err="1">
                <a:highlight>
                  <a:srgbClr val="FEFCFC"/>
                </a:highlight>
              </a:rPr>
              <a:t>ursodeoxycholic</a:t>
            </a:r>
            <a:r>
              <a:rPr lang="en-GB" sz="800" i="1" dirty="0">
                <a:highlight>
                  <a:srgbClr val="FEFCFC"/>
                </a:highlight>
              </a:rPr>
              <a:t> acid  </a:t>
            </a:r>
          </a:p>
          <a:p>
            <a:pPr marL="0" indent="0">
              <a:buNone/>
            </a:pPr>
            <a:endParaRPr lang="en-GB" sz="800" i="1" dirty="0">
              <a:highlight>
                <a:srgbClr val="FEFCFC"/>
              </a:highlight>
            </a:endParaRPr>
          </a:p>
          <a:p>
            <a:pPr marL="0" indent="0">
              <a:buNone/>
            </a:pPr>
            <a:r>
              <a:rPr lang="en-GB" sz="800" i="0" u="sng" dirty="0">
                <a:highlight>
                  <a:srgbClr val="FEFCFC"/>
                </a:highlight>
              </a:rPr>
              <a:t>Full abstract:</a:t>
            </a:r>
          </a:p>
          <a:p>
            <a:pPr marL="0" indent="0">
              <a:buNone/>
            </a:pPr>
            <a:endParaRPr lang="en-GB" sz="800" b="1" dirty="0">
              <a:highlight>
                <a:srgbClr val="FEFCFC"/>
              </a:highlight>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Preventive administration of </a:t>
            </a:r>
            <a:r>
              <a:rPr lang="en-US" sz="800" b="1" kern="1200" dirty="0" err="1">
                <a:solidFill>
                  <a:schemeClr val="tx1"/>
                </a:solidFill>
                <a:effectLst/>
                <a:latin typeface="Arial" panose="020B0604020202020204" pitchFamily="34" charset="0"/>
                <a:ea typeface="+mn-ea"/>
                <a:cs typeface="Arial" panose="020B0604020202020204" pitchFamily="34" charset="0"/>
              </a:rPr>
              <a:t>ursodeoxycholic</a:t>
            </a:r>
            <a:r>
              <a:rPr lang="en-US" sz="800" b="1" kern="1200" dirty="0">
                <a:solidFill>
                  <a:schemeClr val="tx1"/>
                </a:solidFill>
                <a:effectLst/>
                <a:latin typeface="Arial" panose="020B0604020202020204" pitchFamily="34" charset="0"/>
                <a:ea typeface="+mn-ea"/>
                <a:cs typeface="Arial" panose="020B0604020202020204" pitchFamily="34" charset="0"/>
              </a:rPr>
              <a:t> acid after liver transplantation for primary biliary cholangitis prevents disease recurrence and prolongs graft survival</a:t>
            </a: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GB" sz="800" b="0" i="0" u="sng"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Christophe </a:t>
            </a:r>
            <a:r>
              <a:rPr lang="en-GB" sz="800" b="0" i="0" u="sng"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Corpechot</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Olivier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Chazouillères</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Aldo Montano-</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Loza</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Andrew L. Mason, Maryam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Ebadi</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Dennis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Eurich</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Sascha Chopra, Dietmar Jacob, Christoph Schramm, Martina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Sterneck</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Tony Bruns, Philipp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Reuken</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Falk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Rauchfuss</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Bettina Hansen, Davide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Roccarina</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Douglas Thorburn, Palak Trivedi, Gideon Hirschfield, Patrick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Mcdowell</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Olivier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Boillot</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Alexie Bosch, Emiliano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Giostra</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Filomena Conti, Raoul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Poupon</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Albert Pares, Anna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Reig</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Annarosa</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Floreani</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Francesco Paolo Russo,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Jorn</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Goet</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Maren Harms, Henk Van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Buuren</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Natalie Van den Ende, Frederik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Nevens</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Verhelst</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Xavier, Maria Francesca Donato, Federica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Malinverno</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Pierre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Belnou</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Fabrice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Carrat</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Jérôme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Dumortier</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a:t>
            </a:r>
          </a:p>
          <a:p>
            <a:pPr marL="0" indent="0">
              <a:buNone/>
            </a:pP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Background and Aims: </a:t>
            </a:r>
            <a:r>
              <a:rPr lang="en-US"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Primary biliary cholangitis (PBC) frequently recurs after liver transplantation (LT). Recent data have shown that PBC recurrence impairs graft and patient survival (1). Strategies to prevent PBC recurrence and its long-term impact are therefore needed. It has been suggested that </a:t>
            </a:r>
            <a:r>
              <a:rPr lang="en-US"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ursodeoxycholic</a:t>
            </a:r>
            <a:r>
              <a:rPr lang="en-US"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acid (UDCA) may prevent PBC recurrence after LT but data supporting this effect are limited (2). Our aim therefore was to assess in a large multicenter, international cohort the impact of UDCA administered preventively after LT on the incidence of PBC recurrence and long-term outcomes. 	</a:t>
            </a:r>
          </a:p>
          <a:p>
            <a:pPr marL="0" indent="0">
              <a:buNone/>
            </a:pPr>
            <a:r>
              <a:rPr lang="en-US"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Method: </a:t>
            </a:r>
            <a:r>
              <a:rPr lang="en-US"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Data from 941 patients (88% female; mean age: 54 years) who underwent LT for PBC over the past three decades among 16 centers and 9 countries were retrospectively analyzed. Among these patients, 211 (22%) have been treated with UDCA (10-15 mg/kg/d) continuously from the first 2 weeks post-LT (preventive UDCA). Recurrence of PBC was diagnosed based on liver histology. Adjusted Cox models, competing risk and restricted mean survival time analyses were used to study the factors associated with PBC recurrence and long-term outcomes.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Results:</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Over a mean follow-up period of 9.7 ± 7.7 years, 264 PBC recurrences, 111 graft losses, and 298 deaths occurred. Within the population of patients who had had at least 1 biopsy during follow-up (n=667, 71%), the factors associated with PBC recurrence in a multivariate analysis included absence of preventive UDCA (p&lt;.0001; Fig.1), younger age at LT (p&lt;.0001), use of tacrolimus vs. cyclosporine regimen (p&lt;.001), and use of protocol vs. clinically driven biopsies (p&lt;.05). Preventive UDCA and cyclosporine use were the only 2 factors independently associated with survival without graft loss or PBC recurrence. Hazard ratios (95% CI) associated with preventive UDCA with respect to PBC recurrence, graft loss, and death were 0.42 (0.30 – 0.59), 0.44 (0.26 – 0.76), and 0.67 (0.51 – 0.89) respectively. Preventive UDCA was associated with a survival gain without graft loss or PBC recurrence of 21.1 months (95% CI: 12.6 – 29.5) at 12 years and 42.8 months (27.9 – 57.7) at 20 years. 	</a:t>
            </a:r>
          </a:p>
          <a:p>
            <a:pPr marL="0" indent="0">
              <a:buNone/>
            </a:pP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Conclusion:</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Preventive administration of UDCA after LT for PBC prevents disease recurrence and prolongs graft survival. 	</a:t>
            </a:r>
          </a:p>
          <a:p>
            <a:pPr marL="0" indent="0">
              <a:buNone/>
            </a:pP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C1133C-0A91-4C56-9DB7-B268BA704BC5}"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959838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800" i="1" dirty="0">
                <a:highlight>
                  <a:srgbClr val="FEFCFC"/>
                </a:highlight>
              </a:rPr>
              <a:t>Abbreviations: ALP, alkaline phosphatase; Ct, cycle threshold; FDR, false discovery rate; LF, liver failure; PBC, primary biliary cholangitis; UDCA, </a:t>
            </a:r>
            <a:r>
              <a:rPr lang="en-US" sz="800" i="1" dirty="0" err="1">
                <a:highlight>
                  <a:srgbClr val="FEFCFC"/>
                </a:highlight>
              </a:rPr>
              <a:t>ursodeoxycholic</a:t>
            </a:r>
            <a:r>
              <a:rPr lang="en-US" sz="800" i="1" dirty="0">
                <a:highlight>
                  <a:srgbClr val="FEFCFC"/>
                </a:highlight>
              </a:rPr>
              <a:t> acid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800" b="0" i="0" u="sng" dirty="0">
              <a:highlight>
                <a:srgbClr val="FEFCFC"/>
              </a:highlight>
            </a:endParaRPr>
          </a:p>
          <a:p>
            <a:pPr marL="0" indent="0">
              <a:buNone/>
            </a:pPr>
            <a:r>
              <a:rPr lang="en-GB" sz="800" b="0" i="0" u="sng" dirty="0">
                <a:highlight>
                  <a:srgbClr val="FEFCFC"/>
                </a:highlight>
              </a:rPr>
              <a:t>Full abstract: </a:t>
            </a:r>
          </a:p>
          <a:p>
            <a:pPr marL="0" indent="0">
              <a:buNone/>
            </a:pPr>
            <a:endParaRPr lang="en-GB" sz="800" b="0" i="0" u="none" dirty="0">
              <a:highlight>
                <a:srgbClr val="FEFCFC"/>
              </a:highlight>
            </a:endParaRPr>
          </a:p>
          <a:p>
            <a:pPr marL="0" indent="0">
              <a:buNone/>
            </a:pPr>
            <a:r>
              <a:rPr lang="en-US" sz="800" b="1" i="0" u="none" dirty="0">
                <a:highlight>
                  <a:srgbClr val="FEFCFC"/>
                </a:highlight>
              </a:rPr>
              <a:t>Proteome of primary biliary cholangitis in naïve and UDCA treatment patients</a:t>
            </a:r>
          </a:p>
          <a:p>
            <a:pPr marL="0" indent="0">
              <a:buNone/>
            </a:pPr>
            <a:endParaRPr lang="en-US" sz="800" b="0" i="0" u="none" dirty="0">
              <a:highlight>
                <a:srgbClr val="FEFCFC"/>
              </a:highlight>
            </a:endParaRPr>
          </a:p>
          <a:p>
            <a:pPr marL="0" indent="0">
              <a:buNone/>
            </a:pPr>
            <a:r>
              <a:rPr lang="en-US" sz="800" b="0" i="0" u="none" dirty="0">
                <a:highlight>
                  <a:srgbClr val="FEFCFC"/>
                </a:highlight>
              </a:rPr>
              <a:t>Ben Millar</a:t>
            </a:r>
            <a:r>
              <a:rPr lang="en-US" sz="800" b="0" i="0" u="none" baseline="30000" dirty="0">
                <a:highlight>
                  <a:srgbClr val="FEFCFC"/>
                </a:highlight>
              </a:rPr>
              <a:t>1</a:t>
            </a:r>
            <a:r>
              <a:rPr lang="en-US" sz="800" b="0" i="0" u="none" dirty="0">
                <a:highlight>
                  <a:srgbClr val="FEFCFC"/>
                </a:highlight>
              </a:rPr>
              <a:t>, George Mells</a:t>
            </a:r>
            <a:r>
              <a:rPr lang="en-US" sz="800" b="0" i="0" u="none" baseline="30000" dirty="0">
                <a:highlight>
                  <a:srgbClr val="FEFCFC"/>
                </a:highlight>
              </a:rPr>
              <a:t>2,3</a:t>
            </a:r>
            <a:r>
              <a:rPr lang="en-US" sz="800" b="0" i="0" u="none" dirty="0">
                <a:highlight>
                  <a:srgbClr val="FEFCFC"/>
                </a:highlight>
              </a:rPr>
              <a:t>, John  Brain</a:t>
            </a:r>
            <a:r>
              <a:rPr lang="en-US" sz="800" b="0" i="0" u="none" baseline="30000" dirty="0">
                <a:highlight>
                  <a:srgbClr val="FEFCFC"/>
                </a:highlight>
              </a:rPr>
              <a:t>1,3</a:t>
            </a:r>
            <a:r>
              <a:rPr lang="en-US" sz="800" b="0" i="0" u="none" dirty="0">
                <a:highlight>
                  <a:srgbClr val="FEFCFC"/>
                </a:highlight>
              </a:rPr>
              <a:t>, David Jones</a:t>
            </a:r>
            <a:r>
              <a:rPr lang="en-US" sz="800" b="0" i="0" u="none" baseline="30000" dirty="0">
                <a:highlight>
                  <a:srgbClr val="FEFCFC"/>
                </a:highlight>
              </a:rPr>
              <a:t>1,3</a:t>
            </a:r>
          </a:p>
          <a:p>
            <a:pPr marL="0" indent="0">
              <a:buNone/>
            </a:pPr>
            <a:r>
              <a:rPr lang="en-US" sz="800" b="0" i="0" u="none" baseline="30000" dirty="0">
                <a:highlight>
                  <a:srgbClr val="FEFCFC"/>
                </a:highlight>
              </a:rPr>
              <a:t>1</a:t>
            </a:r>
            <a:r>
              <a:rPr lang="en-US" sz="800" b="0" i="0" u="none" dirty="0">
                <a:highlight>
                  <a:srgbClr val="FEFCFC"/>
                </a:highlight>
              </a:rPr>
              <a:t>Newcastle University, Newcastle-upon-Tyne, United Kingdom; </a:t>
            </a:r>
            <a:r>
              <a:rPr lang="en-US" sz="800" b="0" i="0" u="none" baseline="30000" dirty="0">
                <a:highlight>
                  <a:srgbClr val="FEFCFC"/>
                </a:highlight>
              </a:rPr>
              <a:t>2</a:t>
            </a:r>
            <a:r>
              <a:rPr lang="en-US" sz="800" b="0" i="0" u="none" dirty="0">
                <a:highlight>
                  <a:srgbClr val="FEFCFC"/>
                </a:highlight>
              </a:rPr>
              <a:t>University of Cambridge, Cambridge, United Kingdom; </a:t>
            </a:r>
            <a:r>
              <a:rPr lang="en-US" sz="800" b="0" i="0" u="none" baseline="30000" dirty="0">
                <a:highlight>
                  <a:srgbClr val="FEFCFC"/>
                </a:highlight>
              </a:rPr>
              <a:t>3</a:t>
            </a:r>
            <a:r>
              <a:rPr lang="en-US" sz="800" b="0" i="0" u="none" dirty="0">
                <a:highlight>
                  <a:srgbClr val="FEFCFC"/>
                </a:highlight>
              </a:rPr>
              <a:t>NHS , Newcastle-upon-Tyne, United Kingdom</a:t>
            </a:r>
          </a:p>
          <a:p>
            <a:pPr marL="0" indent="0">
              <a:buNone/>
            </a:pPr>
            <a:endParaRPr lang="en-US" sz="800" b="0" i="0" u="none" dirty="0">
              <a:highlight>
                <a:srgbClr val="FEFCFC"/>
              </a:highlight>
            </a:endParaRPr>
          </a:p>
          <a:p>
            <a:pPr marL="0" indent="0">
              <a:buNone/>
            </a:pPr>
            <a:r>
              <a:rPr lang="en-US" sz="800" b="1" i="0" u="none" dirty="0">
                <a:highlight>
                  <a:srgbClr val="FEFCFC"/>
                </a:highlight>
              </a:rPr>
              <a:t>Background and Aims: </a:t>
            </a:r>
            <a:r>
              <a:rPr lang="en-US" sz="800" b="0" i="0" u="none" dirty="0">
                <a:highlight>
                  <a:srgbClr val="FEFCFC"/>
                </a:highlight>
              </a:rPr>
              <a:t>Primary Biliary Cholangitis (PBC) is a rare, autoimmune liver disease affecting women and men at a ratio of 9:1. Currently, there are two approved therapies: </a:t>
            </a:r>
            <a:r>
              <a:rPr lang="en-US" sz="800" b="0" i="0" u="none" dirty="0" err="1">
                <a:highlight>
                  <a:srgbClr val="FEFCFC"/>
                </a:highlight>
              </a:rPr>
              <a:t>Ursodeoxycholic</a:t>
            </a:r>
            <a:r>
              <a:rPr lang="en-US" sz="800" b="0" i="0" u="none" dirty="0">
                <a:highlight>
                  <a:srgbClr val="FEFCFC"/>
                </a:highlight>
              </a:rPr>
              <a:t> acid (UDCA) and </a:t>
            </a:r>
            <a:r>
              <a:rPr lang="en-US" sz="800" b="0" i="0" u="none" dirty="0" err="1">
                <a:highlight>
                  <a:srgbClr val="FEFCFC"/>
                </a:highlight>
              </a:rPr>
              <a:t>Obeticholic</a:t>
            </a:r>
            <a:r>
              <a:rPr lang="en-US" sz="800" b="0" i="0" u="none" dirty="0">
                <a:highlight>
                  <a:srgbClr val="FEFCFC"/>
                </a:highlight>
              </a:rPr>
              <a:t> acid to tackle the abnormal bile acid pool, cholestatic injury and chronic immune cell infiltrate. 40% of patients do not respond to UDCA thus increasing their predicted risk of liver failure according to the UK-PBC risk score.</a:t>
            </a:r>
          </a:p>
          <a:p>
            <a:pPr marL="0" indent="0">
              <a:buNone/>
            </a:pPr>
            <a:endParaRPr lang="en-US" sz="800" b="0" i="0" u="none" dirty="0">
              <a:highlight>
                <a:srgbClr val="FEFCFC"/>
              </a:highlight>
            </a:endParaRPr>
          </a:p>
          <a:p>
            <a:pPr marL="0" indent="0">
              <a:buNone/>
            </a:pPr>
            <a:r>
              <a:rPr lang="en-US" sz="800" b="1" i="0" u="none" dirty="0">
                <a:highlight>
                  <a:srgbClr val="FEFCFC"/>
                </a:highlight>
              </a:rPr>
              <a:t>Method: </a:t>
            </a:r>
            <a:r>
              <a:rPr lang="en-US" sz="800" b="0" i="0" u="none" dirty="0">
                <a:highlight>
                  <a:srgbClr val="FEFCFC"/>
                </a:highlight>
              </a:rPr>
              <a:t>As part of the UKPBC consortium serial sampling from a prospective nested cohort of patients, proteomic profiling was carried out on (A) n=444 UDCA-treated, (B) n=68 Naïve treatment and (C) n=102 controls via the </a:t>
            </a:r>
            <a:r>
              <a:rPr lang="en-US" sz="800" b="0" i="0" u="none" dirty="0" err="1">
                <a:highlight>
                  <a:srgbClr val="FEFCFC"/>
                </a:highlight>
              </a:rPr>
              <a:t>Olink</a:t>
            </a:r>
            <a:r>
              <a:rPr lang="en-US" sz="800" b="0" i="0" u="none" dirty="0">
                <a:highlight>
                  <a:srgbClr val="FEFCFC"/>
                </a:highlight>
              </a:rPr>
              <a:t> platform. Through a ΔΔ-Ct method 356 analytes were quantified in 4µl serum. By multivariate analysis comparing cohorts and linear regression against risk scores and Alkaline Phosphatase (ALP) we have identified a distinct PBC proteome and close associations with biochemical responses. </a:t>
            </a:r>
          </a:p>
          <a:p>
            <a:pPr marL="0" indent="0">
              <a:buNone/>
            </a:pPr>
            <a:endParaRPr lang="en-US" sz="800" b="0" i="0" u="none" dirty="0">
              <a:highlight>
                <a:srgbClr val="FEFCFC"/>
              </a:highlight>
            </a:endParaRPr>
          </a:p>
          <a:p>
            <a:pPr marL="0" indent="0">
              <a:buNone/>
            </a:pPr>
            <a:r>
              <a:rPr lang="en-US" sz="800" b="1" i="0" u="none" dirty="0">
                <a:highlight>
                  <a:srgbClr val="FEFCFC"/>
                </a:highlight>
              </a:rPr>
              <a:t>Results: </a:t>
            </a:r>
            <a:r>
              <a:rPr lang="en-US" sz="800" b="0" i="0" u="none" dirty="0">
                <a:highlight>
                  <a:srgbClr val="FEFCFC"/>
                </a:highlight>
              </a:rPr>
              <a:t>Interestingly, PBC proteome remains largely unchanged between naïve and treated patients. 44 analytes were significantly changed (p&lt;0.05) between these cohorts indicating that the cholestatic injury-based therapy is not affecting the systemic inflammatory profile in 77% of the protein panel. The UDCA-Modified PBC Proteome shows significant pathway clustering (p&lt;5x10-12). Cytokine/cytokine receptor interaction and chemokine </a:t>
            </a:r>
            <a:r>
              <a:rPr lang="en-US" sz="800" b="0" i="0" u="none" dirty="0" err="1">
                <a:highlight>
                  <a:srgbClr val="FEFCFC"/>
                </a:highlight>
              </a:rPr>
              <a:t>signalling</a:t>
            </a:r>
            <a:r>
              <a:rPr lang="en-US" sz="800" b="0" i="0" u="none" dirty="0">
                <a:highlight>
                  <a:srgbClr val="FEFCFC"/>
                </a:highlight>
              </a:rPr>
              <a:t> pathway remained significant (9 proteins @ FDR 2x10-9 and 4 proteins @ FDR 0.005). Highly significant clustering (p&lt;1x10-16) was seen for the proteins not significantly changed with UDCA treatment.</a:t>
            </a:r>
          </a:p>
          <a:p>
            <a:pPr marL="0" indent="0">
              <a:buNone/>
            </a:pPr>
            <a:r>
              <a:rPr lang="en-US" sz="800" b="0" i="0" u="none" dirty="0">
                <a:highlight>
                  <a:srgbClr val="FEFCFC"/>
                </a:highlight>
              </a:rPr>
              <a:t>Correlation of this serum proteome in UDCA-treated patients with UK-PBC risk score demonstrated significant association of risk at 10 years with 172/356 (48%) proteins. Analytes such as </a:t>
            </a:r>
            <a:r>
              <a:rPr lang="en-US" sz="800" b="0" i="0" u="none" dirty="0" err="1">
                <a:highlight>
                  <a:srgbClr val="FEFCFC"/>
                </a:highlight>
              </a:rPr>
              <a:t>uPA</a:t>
            </a:r>
            <a:r>
              <a:rPr lang="en-US" sz="800" b="0" i="0" u="none" dirty="0">
                <a:highlight>
                  <a:srgbClr val="FEFCFC"/>
                </a:highlight>
              </a:rPr>
              <a:t> (adjusted p value = 1.52x10-14) and MMP-2 (adjusted p value = 7.18x10-12) correlating with risk at 5, 10 &amp; 15 years. This is the first validation of the UK-PBC risk score utility with respect to PBC-central biological processes rather than just clinical endpoints. Delineating the risk score into its respective serum components has indicated the association of ALP with 197 analytes (p&lt;0.05). Of the 223 proteins in the PBC proteome unchanged in treated patients 60% showed a significant correlation with ALP.</a:t>
            </a:r>
          </a:p>
          <a:p>
            <a:pPr marL="0" indent="0">
              <a:buNone/>
            </a:pPr>
            <a:endParaRPr lang="en-US" sz="800" b="0" i="0" u="none" dirty="0">
              <a:highlight>
                <a:srgbClr val="FEFCFC"/>
              </a:highlight>
            </a:endParaRPr>
          </a:p>
          <a:p>
            <a:pPr marL="0" indent="0">
              <a:buNone/>
            </a:pPr>
            <a:r>
              <a:rPr lang="en-US" sz="800" b="1" i="0" u="none" dirty="0">
                <a:highlight>
                  <a:srgbClr val="FEFCFC"/>
                </a:highlight>
              </a:rPr>
              <a:t>Conclusion: </a:t>
            </a:r>
            <a:r>
              <a:rPr lang="en-US" sz="800" b="0" i="0" u="none" dirty="0">
                <a:highlight>
                  <a:srgbClr val="FEFCFC"/>
                </a:highlight>
              </a:rPr>
              <a:t>This analysis is the first instance of a defined PBC Proteome. Cytokine/cytokine receptor interaction, chemokine </a:t>
            </a:r>
            <a:r>
              <a:rPr lang="en-US" sz="800" b="0" i="0" u="none" dirty="0" err="1">
                <a:highlight>
                  <a:srgbClr val="FEFCFC"/>
                </a:highlight>
              </a:rPr>
              <a:t>signalling</a:t>
            </a:r>
            <a:r>
              <a:rPr lang="en-US" sz="800" b="0" i="0" u="none" dirty="0">
                <a:highlight>
                  <a:srgbClr val="FEFCFC"/>
                </a:highlight>
              </a:rPr>
              <a:t>, TLR </a:t>
            </a:r>
            <a:r>
              <a:rPr lang="en-US" sz="800" b="0" i="0" u="none" dirty="0" err="1">
                <a:highlight>
                  <a:srgbClr val="FEFCFC"/>
                </a:highlight>
              </a:rPr>
              <a:t>signalling</a:t>
            </a:r>
            <a:r>
              <a:rPr lang="en-US" sz="800" b="0" i="0" u="none" dirty="0">
                <a:highlight>
                  <a:srgbClr val="FEFCFC"/>
                </a:highlight>
              </a:rPr>
              <a:t>, TNF </a:t>
            </a:r>
            <a:r>
              <a:rPr lang="en-US" sz="800" b="0" i="0" u="none" dirty="0" err="1">
                <a:highlight>
                  <a:srgbClr val="FEFCFC"/>
                </a:highlight>
              </a:rPr>
              <a:t>signalling</a:t>
            </a:r>
            <a:r>
              <a:rPr lang="en-US" sz="800" b="0" i="0" u="none" dirty="0">
                <a:highlight>
                  <a:srgbClr val="FEFCFC"/>
                </a:highlight>
              </a:rPr>
              <a:t> and JAK-STAT are associated with PBC, UDCA non-response and ALP presenting potential candidates for a mechanistically stratified second-line therapy.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C1133C-0A91-4C56-9DB7-B268BA704BC5}"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847781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800" b="0" i="1" u="none" dirty="0">
                <a:highlight>
                  <a:srgbClr val="FEFCFC"/>
                </a:highlight>
              </a:rPr>
              <a:t>Abbreviations: </a:t>
            </a:r>
            <a:r>
              <a:rPr lang="en-GB" sz="800" i="1" dirty="0">
                <a:highlight>
                  <a:srgbClr val="FEFCFC"/>
                </a:highlight>
              </a:rPr>
              <a:t>ALP, alkaline phosphatase; JAK-STAT, </a:t>
            </a:r>
            <a:r>
              <a:rPr lang="en-US" sz="800" i="1" dirty="0" err="1"/>
              <a:t>janus</a:t>
            </a:r>
            <a:r>
              <a:rPr lang="en-US" sz="800" i="1" dirty="0"/>
              <a:t> kinase/signal transducers and activators of transcription; </a:t>
            </a:r>
            <a:r>
              <a:rPr lang="en-GB" sz="800" i="1" dirty="0">
                <a:highlight>
                  <a:srgbClr val="FEFCFC"/>
                </a:highlight>
              </a:rPr>
              <a:t>MMP-2, </a:t>
            </a:r>
            <a:r>
              <a:rPr lang="en-GB" sz="800" i="1" dirty="0"/>
              <a:t>matrix metalloproteinase-2; </a:t>
            </a:r>
            <a:r>
              <a:rPr lang="en-GB" sz="800" i="1" dirty="0">
                <a:highlight>
                  <a:srgbClr val="FEFCFC"/>
                </a:highlight>
              </a:rPr>
              <a:t>PBC, primary biliary cholangitis; TLR, toll-like receptor; TNF, tumour necrosis factor; UDCA, </a:t>
            </a:r>
            <a:r>
              <a:rPr lang="en-US" sz="800" i="1" dirty="0" err="1">
                <a:highlight>
                  <a:srgbClr val="FEFCFC"/>
                </a:highlight>
              </a:rPr>
              <a:t>ursodeoxycholic</a:t>
            </a:r>
            <a:r>
              <a:rPr lang="en-US" sz="800" i="1" dirty="0">
                <a:highlight>
                  <a:srgbClr val="FEFCFC"/>
                </a:highlight>
              </a:rPr>
              <a:t> acid</a:t>
            </a:r>
            <a:endParaRPr lang="en-GB" sz="800" i="1" dirty="0">
              <a:highlight>
                <a:srgbClr val="FEFCFC"/>
              </a:highlight>
            </a:endParaRPr>
          </a:p>
          <a:p>
            <a:pPr marL="0" indent="0">
              <a:buNone/>
            </a:pPr>
            <a:endParaRPr lang="en-GB" sz="800" b="0" i="1" u="none" dirty="0">
              <a:highlight>
                <a:srgbClr val="FEFCFC"/>
              </a:highlight>
            </a:endParaRPr>
          </a:p>
          <a:p>
            <a:pPr marL="0" indent="0">
              <a:buNone/>
            </a:pPr>
            <a:r>
              <a:rPr lang="en-GB" sz="800" b="0" i="0" u="sng" dirty="0">
                <a:highlight>
                  <a:srgbClr val="FEFCFC"/>
                </a:highlight>
              </a:rPr>
              <a:t>Full abstract: </a:t>
            </a:r>
          </a:p>
          <a:p>
            <a:pPr marL="0" indent="0">
              <a:buNone/>
            </a:pPr>
            <a:endParaRPr lang="en-GB" sz="800" b="0" i="0" u="none" dirty="0">
              <a:highlight>
                <a:srgbClr val="FEFCFC"/>
              </a:highlight>
            </a:endParaRPr>
          </a:p>
          <a:p>
            <a:pPr marL="0" indent="0">
              <a:buNone/>
            </a:pPr>
            <a:r>
              <a:rPr lang="en-US" sz="800" b="1" i="0" u="none" dirty="0"/>
              <a:t>Proteome of primary biliary cholangitis in naïve and UDCA treatment patients</a:t>
            </a:r>
          </a:p>
          <a:p>
            <a:pPr marL="0" indent="0">
              <a:buNone/>
            </a:pPr>
            <a:endParaRPr lang="en-US" sz="800" b="0" i="0" u="none" dirty="0"/>
          </a:p>
          <a:p>
            <a:pPr marL="0" indent="0">
              <a:buNone/>
            </a:pPr>
            <a:r>
              <a:rPr lang="en-US" sz="800" b="0" i="0" u="none" dirty="0"/>
              <a:t>Ben Millar</a:t>
            </a:r>
            <a:r>
              <a:rPr lang="en-US" sz="800" b="0" i="0" u="none" baseline="30000" dirty="0"/>
              <a:t>1</a:t>
            </a:r>
            <a:r>
              <a:rPr lang="en-US" sz="800" b="0" i="0" u="none" dirty="0"/>
              <a:t>, George Mells</a:t>
            </a:r>
            <a:r>
              <a:rPr lang="en-US" sz="800" b="0" i="0" u="none" baseline="30000" dirty="0"/>
              <a:t>2,3</a:t>
            </a:r>
            <a:r>
              <a:rPr lang="en-US" sz="800" b="0" i="0" u="none" dirty="0"/>
              <a:t>, John  Brain</a:t>
            </a:r>
            <a:r>
              <a:rPr lang="en-US" sz="800" b="0" i="0" u="none" baseline="30000" dirty="0"/>
              <a:t>1,3</a:t>
            </a:r>
            <a:r>
              <a:rPr lang="en-US" sz="800" b="0" i="0" u="none" dirty="0"/>
              <a:t>, David Jones</a:t>
            </a:r>
            <a:r>
              <a:rPr lang="en-US" sz="800" b="0" i="0" u="none" baseline="30000" dirty="0"/>
              <a:t>1,3</a:t>
            </a:r>
          </a:p>
          <a:p>
            <a:pPr marL="0" indent="0">
              <a:buNone/>
            </a:pPr>
            <a:r>
              <a:rPr lang="en-US" sz="800" b="0" i="0" u="none" baseline="30000" dirty="0"/>
              <a:t>1</a:t>
            </a:r>
            <a:r>
              <a:rPr lang="en-US" sz="800" b="0" i="0" u="none" dirty="0"/>
              <a:t>Newcastle University, Newcastle-upon-Tyne, United Kingdom; </a:t>
            </a:r>
            <a:r>
              <a:rPr lang="en-US" sz="800" b="0" i="0" u="none" baseline="30000" dirty="0"/>
              <a:t>2</a:t>
            </a:r>
            <a:r>
              <a:rPr lang="en-US" sz="800" b="0" i="0" u="none" dirty="0"/>
              <a:t>University of Cambridge, Cambridge, United Kingdom; </a:t>
            </a:r>
            <a:r>
              <a:rPr lang="en-US" sz="800" b="0" i="0" u="none" baseline="30000" dirty="0"/>
              <a:t>3</a:t>
            </a:r>
            <a:r>
              <a:rPr lang="en-US" sz="800" b="0" i="0" u="none" dirty="0"/>
              <a:t>NHS , Newcastle-upon-Tyne, United Kingdom</a:t>
            </a:r>
          </a:p>
          <a:p>
            <a:pPr marL="0" indent="0">
              <a:buNone/>
            </a:pPr>
            <a:endParaRPr lang="en-US" sz="800" b="0" i="0" u="none" dirty="0"/>
          </a:p>
          <a:p>
            <a:pPr marL="0" indent="0">
              <a:buNone/>
            </a:pPr>
            <a:r>
              <a:rPr lang="en-US" sz="800" b="1" i="0" u="none" dirty="0"/>
              <a:t>Background and Aims: </a:t>
            </a:r>
            <a:r>
              <a:rPr lang="en-US" sz="800" b="0" i="0" u="none" dirty="0"/>
              <a:t>Primary Biliary Cholangitis (PBC) is a rare, autoimmune liver disease affecting women and men at a ratio of 9:1. Currently, there are two approved therapies: </a:t>
            </a:r>
            <a:r>
              <a:rPr lang="en-US" sz="800" b="0" i="0" u="none" dirty="0" err="1"/>
              <a:t>Ursodeoxycholic</a:t>
            </a:r>
            <a:r>
              <a:rPr lang="en-US" sz="800" b="0" i="0" u="none" dirty="0"/>
              <a:t> acid (UDCA) and </a:t>
            </a:r>
            <a:r>
              <a:rPr lang="en-US" sz="800" b="0" i="0" u="none" dirty="0" err="1"/>
              <a:t>Obeticholic</a:t>
            </a:r>
            <a:r>
              <a:rPr lang="en-US" sz="800" b="0" i="0" u="none" dirty="0"/>
              <a:t> acid to tackle the abnormal bile acid pool, cholestatic injury and chronic immune cell infiltrate. 40% of patients do not respond to UDCA thus increasing their predicted risk of liver failure according to the UK-PBC risk score.</a:t>
            </a:r>
          </a:p>
          <a:p>
            <a:pPr marL="0" indent="0">
              <a:buNone/>
            </a:pPr>
            <a:endParaRPr lang="en-US" sz="800" b="0" i="0" u="none" dirty="0"/>
          </a:p>
          <a:p>
            <a:pPr marL="0" indent="0">
              <a:buNone/>
            </a:pPr>
            <a:r>
              <a:rPr lang="en-US" sz="800" b="1" i="0" u="none" dirty="0"/>
              <a:t>Method: </a:t>
            </a:r>
            <a:r>
              <a:rPr lang="en-US" sz="800" b="0" i="0" u="none" dirty="0"/>
              <a:t>As part of the UKPBC consortium serial sampling from a prospective nested cohort of patients, proteomic profiling was carried out on (A) n=444 UDCA-treated, (B) n=68 Naïve treatment and (C) n=102 controls via the </a:t>
            </a:r>
            <a:r>
              <a:rPr lang="en-US" sz="800" b="0" i="0" u="none" dirty="0" err="1"/>
              <a:t>Olink</a:t>
            </a:r>
            <a:r>
              <a:rPr lang="en-US" sz="800" b="0" i="0" u="none" dirty="0"/>
              <a:t> platform. Through a ΔΔ-Ct method 356 analytes were quantified in 4µl serum. By multivariate analysis comparing cohorts and linear regression against risk scores and Alkaline Phosphatase (ALP) we have identified a distinct PBC proteome and close associations with biochemical responses. </a:t>
            </a:r>
          </a:p>
          <a:p>
            <a:pPr marL="0" indent="0">
              <a:buNone/>
            </a:pPr>
            <a:endParaRPr lang="en-US" sz="800" b="0" i="0" u="none" dirty="0"/>
          </a:p>
          <a:p>
            <a:pPr marL="0" indent="0">
              <a:buNone/>
            </a:pPr>
            <a:r>
              <a:rPr lang="en-US" sz="800" b="1" i="0" u="none" dirty="0"/>
              <a:t>Results: </a:t>
            </a:r>
            <a:r>
              <a:rPr lang="en-US" sz="800" b="0" i="0" u="none" dirty="0"/>
              <a:t>Interestingly, PBC proteome remains largely unchanged between naïve and treated patients. 44 analytes were significantly changed (p&lt;0.05) between these cohorts indicating that the cholestatic injury-based therapy is not affecting the systemic inflammatory profile in 77% of the protein panel. The UDCA-Modified PBC Proteome shows significant pathway clustering (p&lt;5x10-12). Cytokine/cytokine receptor interaction and chemokine </a:t>
            </a:r>
            <a:r>
              <a:rPr lang="en-US" sz="800" b="0" i="0" u="none" dirty="0" err="1"/>
              <a:t>signalling</a:t>
            </a:r>
            <a:r>
              <a:rPr lang="en-US" sz="800" b="0" i="0" u="none" dirty="0"/>
              <a:t> pathway remained significant (9 proteins @ FDR 2x10-9 and 4 proteins @ FDR 0.005). Highly significant clustering (p&lt;1x10-16) was seen for the proteins not significantly changed with UDCA treatment.</a:t>
            </a:r>
          </a:p>
          <a:p>
            <a:pPr marL="0" indent="0">
              <a:buNone/>
            </a:pPr>
            <a:r>
              <a:rPr lang="en-US" sz="800" b="0" i="0" u="none" dirty="0"/>
              <a:t>Correlation of this serum proteome in UDCA-treated patients with UK-PBC risk score demonstrated significant association of risk at 10 years with 172/356 (48%) proteins. Analytes such as </a:t>
            </a:r>
            <a:r>
              <a:rPr lang="en-US" sz="800" b="0" i="0" u="none" dirty="0" err="1"/>
              <a:t>uPA</a:t>
            </a:r>
            <a:r>
              <a:rPr lang="en-US" sz="800" b="0" i="0" u="none" dirty="0"/>
              <a:t> (adjusted p value = 1.52x10-14) and MMP-2 (adjusted p value = 7.18x10-12) correlating with risk at 5, 10 &amp; 15 years. This is the first validation of the UK-PBC risk score utility with respect to PBC-central biological processes rather than just clinical endpoints. Delineating the risk score into its respective serum components has indicated the association of ALP with 197 analytes (p&lt;0.05). Of the 223 proteins in the PBC proteome unchanged in treated patients 60% showed a significant correlation with ALP.</a:t>
            </a:r>
          </a:p>
          <a:p>
            <a:pPr marL="0" indent="0">
              <a:buNone/>
            </a:pPr>
            <a:endParaRPr lang="en-US" sz="800" b="0" i="0" u="none" dirty="0"/>
          </a:p>
          <a:p>
            <a:pPr marL="0" indent="0">
              <a:buNone/>
            </a:pPr>
            <a:r>
              <a:rPr lang="en-US" sz="800" b="1" i="0" u="none" dirty="0"/>
              <a:t>Conclusion: </a:t>
            </a:r>
            <a:r>
              <a:rPr lang="en-US" sz="800" b="0" i="0" u="none" dirty="0"/>
              <a:t>This analysis is the first instance of a defined PBC Proteome. Cytokine/cytokine receptor interaction, chemokine </a:t>
            </a:r>
            <a:r>
              <a:rPr lang="en-US" sz="800" b="0" i="0" u="none" dirty="0" err="1"/>
              <a:t>signalling</a:t>
            </a:r>
            <a:r>
              <a:rPr lang="en-US" sz="800" b="0" i="0" u="none" dirty="0"/>
              <a:t>, TLR </a:t>
            </a:r>
            <a:r>
              <a:rPr lang="en-US" sz="800" b="0" i="0" u="none" dirty="0" err="1"/>
              <a:t>signalling</a:t>
            </a:r>
            <a:r>
              <a:rPr lang="en-US" sz="800" b="0" i="0" u="none" dirty="0"/>
              <a:t>, TNF </a:t>
            </a:r>
            <a:r>
              <a:rPr lang="en-US" sz="800" b="0" i="0" u="none" dirty="0" err="1"/>
              <a:t>signalling</a:t>
            </a:r>
            <a:r>
              <a:rPr lang="en-US" sz="800" b="0" i="0" u="none" dirty="0"/>
              <a:t> and JAK-STAT are associated with PBC, UDCA non-response and ALP presenting potential candidates for a mechanistically stratified second-line therapy.</a:t>
            </a:r>
          </a:p>
          <a:p>
            <a:pPr marL="0" indent="0">
              <a:buNone/>
            </a:pPr>
            <a:endParaRPr lang="en-GB" sz="800" b="0" i="0" u="none" dirty="0">
              <a:highlight>
                <a:srgbClr val="FEFCFC"/>
              </a:highligh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C1133C-0A91-4C56-9DB7-B268BA704BC5}"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587968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800" i="1" dirty="0">
                <a:highlight>
                  <a:srgbClr val="FEFCFC"/>
                </a:highlight>
              </a:rPr>
              <a:t>Abbreviations: AIH, </a:t>
            </a:r>
            <a:r>
              <a:rPr lang="en-GB" sz="800" i="1" dirty="0"/>
              <a:t>autoimmune hepatitis; </a:t>
            </a:r>
            <a:r>
              <a:rPr lang="en-GB" sz="800" i="1" dirty="0">
                <a:highlight>
                  <a:srgbClr val="FEFCFC"/>
                </a:highlight>
              </a:rPr>
              <a:t>PBC, </a:t>
            </a:r>
            <a:r>
              <a:rPr lang="en-GB" sz="800" i="1" dirty="0"/>
              <a:t>primary biliary cholangitis; PSC, primary sclerosing cholangitis</a:t>
            </a:r>
            <a:endParaRPr lang="en-GB" sz="800" i="1" dirty="0">
              <a:highlight>
                <a:srgbClr val="FEFCFC"/>
              </a:highlight>
            </a:endParaRPr>
          </a:p>
          <a:p>
            <a:pPr marL="0" indent="0">
              <a:buNone/>
            </a:pPr>
            <a:endParaRPr lang="en-GB" sz="800" i="1" dirty="0">
              <a:highlight>
                <a:srgbClr val="FEFCFC"/>
              </a:highlight>
            </a:endParaRPr>
          </a:p>
          <a:p>
            <a:pPr marL="0" indent="0">
              <a:buNone/>
            </a:pPr>
            <a:r>
              <a:rPr lang="en-GB" sz="800" i="0" u="sng" dirty="0">
                <a:highlight>
                  <a:srgbClr val="FEFCFC"/>
                </a:highlight>
              </a:rPr>
              <a:t>Full abstract:</a:t>
            </a:r>
          </a:p>
          <a:p>
            <a:pPr marL="0" indent="0">
              <a:buNone/>
            </a:pPr>
            <a:endParaRPr lang="en-GB" sz="800" b="1" dirty="0">
              <a:highlight>
                <a:srgbClr val="FEFCFC"/>
              </a:highlight>
            </a:endParaRP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Disease clustering in autoimmune liver diseases points towards environmental factors being important in their </a:t>
            </a:r>
            <a:r>
              <a:rPr lang="en-US" sz="800" b="1" kern="1200" dirty="0" err="1">
                <a:solidFill>
                  <a:schemeClr val="tx1"/>
                </a:solidFill>
                <a:effectLst/>
                <a:highlight>
                  <a:srgbClr val="FEFCFC"/>
                </a:highlight>
                <a:latin typeface="Arial" panose="020B0604020202020204" pitchFamily="34" charset="0"/>
                <a:ea typeface="+mn-ea"/>
                <a:cs typeface="Arial" panose="020B0604020202020204" pitchFamily="34" charset="0"/>
              </a:rPr>
              <a:t>aetiology</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u="sng" kern="1200" dirty="0">
                <a:solidFill>
                  <a:schemeClr val="tx1"/>
                </a:solidFill>
                <a:effectLst/>
                <a:highlight>
                  <a:srgbClr val="FEFCFC"/>
                </a:highlight>
                <a:latin typeface="Arial" panose="020B0604020202020204" pitchFamily="34" charset="0"/>
                <a:ea typeface="+mn-ea"/>
                <a:cs typeface="Arial" panose="020B0604020202020204" pitchFamily="34" charset="0"/>
              </a:rPr>
              <a:t>Jessica Dyson</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1 2</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Mark Shirley</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3</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Alasdair Blain</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3</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Mark Hudson</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1 2</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Steven Rushton</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3</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David Jones</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1 2</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Newcastle University, Institute of Cellular Medicine, Newcastle upon Tyne, United Kingdom</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Newcastle upon Tyne Hospitals NHS Foundation Trust, Hepatology, Newcastle upon Tyne, United Kingdom</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3</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Newcastle University, School of Biology, Newcastle upon Tyne, United Kingdom</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Email:</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jessicadyson@doctors.org.uk</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Background and Aims: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Autoimmune liver diseases have a complex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aetiology</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with the interplay of genetic and environmental factors. Disease clustering has been reported in primary biliary cholangitis (PBC) but equivalent studies have not been performed in autoimmune hepatitis (AIH) or primary sclerosing cholangitis (PSC). This study aimed to examine if there is spatial and/or temporal clustering in a comprehensive cohort of patients in the North-East of England and North Cumbria with PBC, AIH and PSC.</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Method: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All patients with PBC (n=2150), AIH (n=963) and PSC (n=472) in a defined geographical region within England were identified using multi-source case-finding methodology. Spatial point analyses (k function) were used to investigate for the presence and patterns of disease clustering (using postal addresses) after controlling for population size. For those with a known year of diagnosis (1780 PBC, 889 AIH and 451 PSC),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spatio</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-temporal analyses were undertaken. The time range was based on first and last years of diagnosis in 1-year steps.</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Results:</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Significant spatial clustering was found at approximately 1-2km in all 3 diseases (Figure 1A/B/C – red line defining 95%). Further clustering was identified for AIH and PSC with a peak distance of approximately 10km. In PBC, the clustering appeared again at 7.5km and was sustained to the limits of the spatial range (20km). No significant temporal clustering was found in any of the diseases (Figure 1D/E/F). However, for PSC the test statistic was in the right hand tail of the histogram suggesting some evidence of temporal clustering.</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Conclusion:</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Evidence of spatial clustering in PBC, AIH and PSC implies that exposure to an environmental agent may play a role in disease pathogenesis, with increased prevalence in areas reflecting increased exposure risk or exposure levels. The lack of temporal clustering does not support the theory of more transient environmental components such as infection. The presence of spatial, but not temporal, clustering suggests a persistent and low level environmental trigger for disease. Varying distances of peak clustering between the diseases raises the concept of different environmental factors being important in PBC, AIH and PSC. The suggestion of temporal clustering in PSC needs further exploration in a larger cohort and analyses for ‘acute’ AIH should be undertaken using shorter time steps (months versus years). Confirmation of spatial clustering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emphasises</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the need to explore potential environmental factors that are associated with areas of high disease prevalence.</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C1133C-0A91-4C56-9DB7-B268BA704BC5}"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441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800" i="1" dirty="0">
                <a:highlight>
                  <a:srgbClr val="FEFCFC"/>
                </a:highlight>
              </a:rPr>
              <a:t>Abbreviations: AIH, autoimmune hepatitis; PBC, primary biliary cholangitis; PSC, primary sclerosing cholangitis</a:t>
            </a:r>
          </a:p>
          <a:p>
            <a:pPr marL="0" indent="0">
              <a:buNone/>
            </a:pPr>
            <a:endParaRPr lang="en-GB" sz="800" i="1" dirty="0">
              <a:highlight>
                <a:srgbClr val="FEFCFC"/>
              </a:highlight>
            </a:endParaRPr>
          </a:p>
          <a:p>
            <a:pPr marL="0" indent="0">
              <a:buNone/>
            </a:pPr>
            <a:r>
              <a:rPr lang="en-GB" sz="800" i="0" u="sng" dirty="0">
                <a:highlight>
                  <a:srgbClr val="FEFCFC"/>
                </a:highlight>
              </a:rPr>
              <a:t>Full abstract:</a:t>
            </a:r>
          </a:p>
          <a:p>
            <a:pPr marL="0" indent="0">
              <a:buNone/>
            </a:pPr>
            <a:endParaRPr lang="en-GB" sz="800" b="1" dirty="0">
              <a:highlight>
                <a:srgbClr val="FEFCFC"/>
              </a:highlight>
            </a:endParaRP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Disease clustering in autoimmune liver diseases points towards environmental factors being important in their </a:t>
            </a:r>
            <a:r>
              <a:rPr lang="en-US" sz="800" b="1" kern="1200" dirty="0" err="1">
                <a:solidFill>
                  <a:schemeClr val="tx1"/>
                </a:solidFill>
                <a:effectLst/>
                <a:highlight>
                  <a:srgbClr val="FEFCFC"/>
                </a:highlight>
                <a:latin typeface="Arial" panose="020B0604020202020204" pitchFamily="34" charset="0"/>
                <a:ea typeface="+mn-ea"/>
                <a:cs typeface="Arial" panose="020B0604020202020204" pitchFamily="34" charset="0"/>
              </a:rPr>
              <a:t>aetiology</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u="sng" kern="1200" dirty="0">
                <a:solidFill>
                  <a:schemeClr val="tx1"/>
                </a:solidFill>
                <a:effectLst/>
                <a:highlight>
                  <a:srgbClr val="FEFCFC"/>
                </a:highlight>
                <a:latin typeface="Arial" panose="020B0604020202020204" pitchFamily="34" charset="0"/>
                <a:ea typeface="+mn-ea"/>
                <a:cs typeface="Arial" panose="020B0604020202020204" pitchFamily="34" charset="0"/>
              </a:rPr>
              <a:t>Jessica Dyson</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1 2</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Mark Shirley</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3</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Alasdair Blain</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3</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Mark Hudson</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1 2</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Steven Rushton</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3</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David Jones</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1 2</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Newcastle University, Institute of Cellular Medicine, Newcastle upon Tyne, United Kingdom</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Newcastle upon Tyne Hospitals NHS Foundation Trust, Hepatology, Newcastle upon Tyne, United Kingdom</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3</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Newcastle University, School of Biology, Newcastle upon Tyne, United Kingdom</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Email:</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jessicadyson@doctors.org.uk</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Background and Aims: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Autoimmune liver diseases have a complex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aetiology</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with the interplay of genetic and environmental factors. Disease clustering has been reported in primary biliary cholangitis (PBC) but equivalent studies have not been performed in autoimmune hepatitis (AIH) or primary sclerosing cholangitis (PSC). This study aimed to examine if there is spatial and/or temporal clustering in a comprehensive cohort of patients in the North-East of England and North Cumbria with PBC, AIH and PSC.</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Method: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All patients with PBC (n=2150), AIH (n=963) and PSC (n=472) in a defined geographical region within England were identified using multi-source case-finding methodology. Spatial point analyses (k function) were used to investigate for the presence and patterns of disease clustering (using postal addresses) after controlling for population size. For those with a known year of diagnosis (1780 PBC, 889 AIH and 451 PSC),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spatio</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-temporal analyses were undertaken. The time range was based on first and last years of diagnosis in 1-year steps.</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Results:</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Significant spatial clustering was found at approximately 1-2km in all 3 diseases (Figure 1A/B/C – red line defining 95%). Further clustering was identified for AIH and PSC with a peak distance of approximately 10km. In PBC, the clustering appeared again at 7.5km and was sustained to the limits of the spatial range (20km). No significant temporal clustering was found in any of the diseases (Figure 1D/E/F). However, for PSC the test statistic was in the right hand tail of the histogram suggesting some evidence of temporal clustering.</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Conclusion:</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Evidence of spatial clustering in PBC, AIH and PSC implies that exposure to an environmental agent may play a role in disease pathogenesis, with increased prevalence in areas reflecting increased exposure risk or exposure levels. The lack of temporal clustering does not support the theory of more transient environmental components such as infection. The presence of spatial, but not temporal, clustering suggests a persistent and low level environmental trigger for disease. Varying distances of peak clustering between the diseases raises the concept of different environmental factors being important in PBC, AIH and PSC. The suggestion of temporal clustering in PSC needs further exploration in a larger cohort and analyses for ‘acute’ AIH should be undertaken using shorter time steps (months versus years). Confirmation of spatial clustering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emphasises</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the need to explore potential environmental factors that are associated with areas of high disease prevalence.</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C1133C-0A91-4C56-9DB7-B268BA704BC5}"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002315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BC1133C-0A91-4C56-9DB7-B268BA704BC5}" type="slidenum">
              <a:rPr lang="en-GB" smtClean="0"/>
              <a:pPr/>
              <a:t>2</a:t>
            </a:fld>
            <a:endParaRPr lang="en-GB" dirty="0"/>
          </a:p>
        </p:txBody>
      </p:sp>
    </p:spTree>
    <p:extLst>
      <p:ext uri="{BB962C8B-B14F-4D97-AF65-F5344CB8AC3E}">
        <p14:creationId xmlns:p14="http://schemas.microsoft.com/office/powerpoint/2010/main" val="21558719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800" i="1" dirty="0">
                <a:highlight>
                  <a:srgbClr val="FEFCFC"/>
                </a:highlight>
              </a:rPr>
              <a:t>Abbreviations: ALP, alkaline phosphatase; BL, baseline; CV, </a:t>
            </a:r>
            <a:r>
              <a:rPr lang="en-GB" sz="800" i="1" dirty="0"/>
              <a:t>coefficient of variation; </a:t>
            </a:r>
            <a:r>
              <a:rPr lang="en-GB" sz="800" i="1" dirty="0">
                <a:highlight>
                  <a:srgbClr val="FEFCFC"/>
                </a:highlight>
              </a:rPr>
              <a:t>PSC, </a:t>
            </a:r>
            <a:r>
              <a:rPr lang="en-GB" sz="800" i="1" dirty="0"/>
              <a:t>primary sclerosing cholangitis; UDCA, </a:t>
            </a:r>
            <a:r>
              <a:rPr lang="en-GB" sz="800" i="1" dirty="0" err="1"/>
              <a:t>ursodeoxycholic</a:t>
            </a:r>
            <a:r>
              <a:rPr lang="en-GB" sz="800" i="1" dirty="0"/>
              <a:t> acid; ULN, upper limit of normal</a:t>
            </a:r>
            <a:endParaRPr lang="en-GB" sz="800" i="1" dirty="0">
              <a:highlight>
                <a:srgbClr val="FEFCFC"/>
              </a:highlight>
            </a:endParaRPr>
          </a:p>
          <a:p>
            <a:pPr marL="0" indent="0">
              <a:buNone/>
            </a:pPr>
            <a:endParaRPr lang="en-US" sz="800" b="1" dirty="0">
              <a:highlight>
                <a:srgbClr val="FEFCFC"/>
              </a:highlight>
            </a:endParaRPr>
          </a:p>
          <a:p>
            <a:pPr marL="0" indent="0">
              <a:buNone/>
            </a:pPr>
            <a:r>
              <a:rPr lang="en-US" sz="800" b="0" u="sng" dirty="0">
                <a:highlight>
                  <a:srgbClr val="FEFCFC"/>
                </a:highlight>
              </a:rPr>
              <a:t>Full abstract</a:t>
            </a: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Prospective evaluation of serum alkaline phosphatase variability and prognostic utility in primary sclerosing cholangitis using controlled clinical trial data</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u="sng" kern="1200" dirty="0">
                <a:solidFill>
                  <a:schemeClr val="tx1"/>
                </a:solidFill>
                <a:effectLst/>
                <a:highlight>
                  <a:srgbClr val="FEFCFC"/>
                </a:highlight>
                <a:latin typeface="Arial" panose="020B0604020202020204" pitchFamily="34" charset="0"/>
                <a:ea typeface="+mn-ea"/>
                <a:cs typeface="Arial" panose="020B0604020202020204" pitchFamily="34" charset="0"/>
              </a:rPr>
              <a:t>Palak Trivedi</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1 2 3 4</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Andrew Muir</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5</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Cynthia LEVY</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6</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Christopher  Bowlus</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7</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Michael P. Manns</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8</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Xiaomin</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Lu</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9</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Gerald Crans</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9</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Mani Subramanian</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9</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Robert Myers</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9</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Zachary Goodman</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10</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Naga Chalasani</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11</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John M. Vierling</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12</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Neil Guha</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13</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Gideon Hirschfield</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14</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NIHR Birmingham BRC and Centre for Liver Research, Birmingham, United Kingdom</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Institute of Immunology and Immunotherapy, Birmingham, United Kingdom</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3</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Institute of Applied Health Research, Birmingham, United Kingdom</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4</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University Hospitals Birmingham Queen Elizabeth, Liver Unit, Birmingham, United Kingdom</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5</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Duke Clinical Research Institute, Durham, United States</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6</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University of Miami, Miami, United States</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7</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University of California, Davis, Davis, United States</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8</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Hannover Medical School, Hannover, Germany</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9</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Gilead Sciences, Inc., Foster City, United States</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10</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Inova Fairfax Hospital, Annandale, United States</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11</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Indiana University School of Medicine, Indianapolis, United States</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12</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Baylor College of Medicine, Houston, United States</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13</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University of Nottingham, NIHR Nottingham BRC, Nottingham, United Kingdom</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14</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University Health Network, University of Toronto, Toronto Centre for Liver Disease, Toronto, Canada</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Background and Aims: </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Serum alkaline phosphatase [ALP] is a prognostic biomarker in primary sclerosing cholangitis [PSC], however </a:t>
            </a:r>
            <a:r>
              <a:rPr lang="en-GB"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biovariability</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as part of the natural history of disease has not been formally or prospectively studied. Herein, we quantify, using high-quality controlled clinical trial data, the degree of ALP variability in patients [pts] with PSC. </a:t>
            </a:r>
          </a:p>
          <a:p>
            <a:pPr marL="0" indent="0">
              <a:buNone/>
            </a:pPr>
            <a:endPar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Method: </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Data were analysed from 234 PSC pts enrolled in a 96-week, placebo-controlled trial of </a:t>
            </a:r>
            <a:r>
              <a:rPr lang="en-GB"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simtuzumab</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 [SIM] (64% men, median age 45 </a:t>
            </a:r>
            <a:r>
              <a:rPr lang="en-GB"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yrs</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 61% taking </a:t>
            </a:r>
            <a:r>
              <a:rPr lang="en-GB"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ursodeoxycholic</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acid, cumulative follow-up 371 </a:t>
            </a:r>
            <a:r>
              <a:rPr lang="en-GB"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pt-yrs</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 to evaluate the magnitude of ALP fluctuation and associations with clinical outcome. Since SIM did not influence ALP or other endpoints, treatment arms were combined.</a:t>
            </a:r>
          </a:p>
          <a:p>
            <a:pPr marL="0" indent="0">
              <a:buNone/>
            </a:pPr>
            <a:endPar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Results:</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At study entry, baseline [BL] ALP values were widely distributed: </a:t>
            </a:r>
            <a:r>
              <a:rPr lang="en-GB" sz="800" u="sng" kern="1200" dirty="0">
                <a:solidFill>
                  <a:schemeClr val="tx1"/>
                </a:solidFill>
                <a:effectLst/>
                <a:highlight>
                  <a:srgbClr val="FEFCFC"/>
                </a:highlight>
                <a:latin typeface="Arial" panose="020B0604020202020204" pitchFamily="34" charset="0"/>
                <a:ea typeface="+mn-ea"/>
                <a:cs typeface="Arial" panose="020B0604020202020204" pitchFamily="34" charset="0"/>
              </a:rPr>
              <a:t>&lt;</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1xULN (n=57), &gt;1xULN (n=177), &gt;1.5xULN (n=145), &gt;2xULN (n=121), and 3xULN (n=71). 26% of pts with normal BL ALP developed elevation &gt;ULN at week-96 (W96). Conversely, a decrease by </a:t>
            </a:r>
            <a:r>
              <a:rPr lang="en-GB" sz="800" u="sng" kern="1200" dirty="0">
                <a:solidFill>
                  <a:schemeClr val="tx1"/>
                </a:solidFill>
                <a:effectLst/>
                <a:highlight>
                  <a:srgbClr val="FEFCFC"/>
                </a:highlight>
                <a:latin typeface="Arial" panose="020B0604020202020204" pitchFamily="34" charset="0"/>
                <a:ea typeface="+mn-ea"/>
                <a:cs typeface="Arial" panose="020B0604020202020204" pitchFamily="34" charset="0"/>
              </a:rPr>
              <a:t>&gt;</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30% occurred in 18%, 18%, 21%, and 25% of pts with a BL ALP &gt;1xULN, &gt;1.5xULN, &gt;2xULN, and &gt;3xULN, respectively. Overall, ALP spontaneously declined to ≤1.5xULN in 10.4% of pts at the end of study. Median intra-individual (per-</a:t>
            </a:r>
            <a:r>
              <a:rPr lang="en-GB"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pt</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 coefficients of variation approximated 12%, irrespective of fibrosis stage and BL value, with ranges exceeding 30% over a 4-week period (</a:t>
            </a:r>
            <a:r>
              <a:rPr lang="en-GB"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Fig 1A)</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 Mean serum ALP did not improve significantly from BL to W96; however, variability as reflected by the standard deviation of relative change progressively increased from 25% at W12, to 37% at W48, and 42% at W96. The observed variability in ALP was applied to create a reference tool to power future clinical trials according to target ALP thresholds, endpoints, and magnitude of effect size (</a:t>
            </a:r>
            <a:r>
              <a:rPr lang="en-GB"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1B</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 Of 209 pts with a BL Ishak fibrosis stage 0-IV, 30 developed cirrhosis by W96. In univariate logistic regression analysis, changes in serum ALP by W12, W24 or W48 were not associated with progression to cirrhosis (all p&gt;0.05). In total, 47 pts (20%) experienced a PSC-related clinical event. However, changes in ALP at W12, W24, or W48 were not predictive of event-free survival (Cox regression, all p&gt;0.05).</a:t>
            </a:r>
          </a:p>
          <a:p>
            <a:pPr marL="0" indent="0">
              <a:buNone/>
            </a:pPr>
            <a:endPar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Conclusion:</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The degree of fluctuation in ALP, wide per-</a:t>
            </a:r>
            <a:r>
              <a:rPr lang="en-GB"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pt</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 coefficients of variation, and substantial proportion of pts who spontaneously attain specific thresholds, highlight significant implications relevant to the design of future trials in PSC, using ALP as part of a treatment efficacy endpoint.</a:t>
            </a:r>
          </a:p>
          <a:p>
            <a:pPr marL="0" indent="0">
              <a:buNone/>
            </a:pP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C1133C-0A91-4C56-9DB7-B268BA704BC5}"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141686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800" i="1" dirty="0">
                <a:highlight>
                  <a:srgbClr val="FEFCFC"/>
                </a:highlight>
              </a:rPr>
              <a:t>Abbreviations: ALP, alkaline phosphatase; CV, coefficient of variation; PSC, primary sclerosing cholangitis; ULN, upper limit of normal</a:t>
            </a:r>
          </a:p>
          <a:p>
            <a:pPr marL="0" indent="0">
              <a:buNone/>
            </a:pPr>
            <a:endParaRPr lang="en-US" sz="800" b="1" dirty="0">
              <a:highlight>
                <a:srgbClr val="FEFCFC"/>
              </a:highlight>
            </a:endParaRPr>
          </a:p>
          <a:p>
            <a:pPr marL="0" indent="0">
              <a:buNone/>
            </a:pPr>
            <a:r>
              <a:rPr lang="en-US" sz="800" b="0" u="sng" dirty="0">
                <a:highlight>
                  <a:srgbClr val="FEFCFC"/>
                </a:highlight>
              </a:rPr>
              <a:t>Full abstract</a:t>
            </a: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Prospective evaluation of serum alkaline phosphatase variability and prognostic utility in primary sclerosing cholangitis using controlled clinical trial data</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u="sng" kern="1200" dirty="0">
                <a:solidFill>
                  <a:schemeClr val="tx1"/>
                </a:solidFill>
                <a:effectLst/>
                <a:highlight>
                  <a:srgbClr val="FEFCFC"/>
                </a:highlight>
                <a:latin typeface="Arial" panose="020B0604020202020204" pitchFamily="34" charset="0"/>
                <a:ea typeface="+mn-ea"/>
                <a:cs typeface="Arial" panose="020B0604020202020204" pitchFamily="34" charset="0"/>
              </a:rPr>
              <a:t>Palak Trivedi</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1 2 3 4</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Andrew Muir</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5</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Cynthia LEVY</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6</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Christopher  Bowlus</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7</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Michael P. Manns</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8</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Xiaomin</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Lu</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9</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Gerald Crans</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9</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Mani Subramanian</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9</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Robert Myers</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9</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Zachary Goodman</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10</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Naga Chalasani</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11</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John M. Vierling</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12</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Neil Guha</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13</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Gideon Hirschfield</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14</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NIHR Birmingham BRC and Centre for Liver Research, Birmingham, United Kingdom</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Institute of Immunology and Immunotherapy, Birmingham, United Kingdom</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3</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Institute of Applied Health Research, Birmingham, United Kingdom</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4</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University Hospitals Birmingham Queen Elizabeth, Liver Unit, Birmingham, United Kingdom</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5</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Duke Clinical Research Institute, Durham, United States</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6</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University of Miami, Miami, United States</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7</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University of California, Davis, Davis, United States</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8</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Hannover Medical School, Hannover, Germany</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9</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Gilead Sciences, Inc., Foster City, United States</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10</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Inova Fairfax Hospital, Annandale, United States</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11</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Indiana University School of Medicine, Indianapolis, United States</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12</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Baylor College of Medicine, Houston, United States</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13</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University of Nottingham, NIHR Nottingham BRC, Nottingham, United Kingdom</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14</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University Health Network, University of Toronto, Toronto Centre for Liver Disease, Toronto, Canada</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Background and Aims: </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Serum alkaline phosphatase [ALP] is a prognostic biomarker in primary sclerosing cholangitis [PSC], however </a:t>
            </a:r>
            <a:r>
              <a:rPr lang="en-GB"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biovariability</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as part of the natural history of disease has not been formally or prospectively studied. Herein, we quantify, using high-quality controlled clinical trial data, the degree of ALP variability in patients [pts] with PSC. </a:t>
            </a:r>
          </a:p>
          <a:p>
            <a:pPr marL="0" indent="0">
              <a:buNone/>
            </a:pPr>
            <a:endPar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Method: </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Data were analysed from 234 PSC pts enrolled in a 96-week, placebo-controlled trial of </a:t>
            </a:r>
            <a:r>
              <a:rPr lang="en-GB"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simtuzumab</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 [SIM] (64% men, median age 45 </a:t>
            </a:r>
            <a:r>
              <a:rPr lang="en-GB"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yrs</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 61% taking </a:t>
            </a:r>
            <a:r>
              <a:rPr lang="en-GB"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ursodeoxycholic</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acid, cumulative follow-up 371 </a:t>
            </a:r>
            <a:r>
              <a:rPr lang="en-GB"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pt-yrs</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 to evaluate the magnitude of ALP fluctuation and associations with clinical outcome. Since SIM did not influence ALP or other endpoints, treatment arms were combined.</a:t>
            </a:r>
          </a:p>
          <a:p>
            <a:pPr marL="0" indent="0">
              <a:buNone/>
            </a:pPr>
            <a:endPar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Results:</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At study entry, baseline [BL] ALP values were widely distributed: </a:t>
            </a:r>
            <a:r>
              <a:rPr lang="en-GB" sz="800" u="sng" kern="1200" dirty="0">
                <a:solidFill>
                  <a:schemeClr val="tx1"/>
                </a:solidFill>
                <a:effectLst/>
                <a:highlight>
                  <a:srgbClr val="FEFCFC"/>
                </a:highlight>
                <a:latin typeface="Arial" panose="020B0604020202020204" pitchFamily="34" charset="0"/>
                <a:ea typeface="+mn-ea"/>
                <a:cs typeface="Arial" panose="020B0604020202020204" pitchFamily="34" charset="0"/>
              </a:rPr>
              <a:t>&lt;</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1xULN (n=57), &gt;1xULN (n=177), &gt;1.5xULN (n=145), &gt;2xULN (n=121), and 3xULN (n=71). 26% of pts with normal BL ALP developed elevation &gt;ULN at week-96 (W96). Conversely, a decrease by </a:t>
            </a:r>
            <a:r>
              <a:rPr lang="en-GB" sz="800" u="sng" kern="1200" dirty="0">
                <a:solidFill>
                  <a:schemeClr val="tx1"/>
                </a:solidFill>
                <a:effectLst/>
                <a:highlight>
                  <a:srgbClr val="FEFCFC"/>
                </a:highlight>
                <a:latin typeface="Arial" panose="020B0604020202020204" pitchFamily="34" charset="0"/>
                <a:ea typeface="+mn-ea"/>
                <a:cs typeface="Arial" panose="020B0604020202020204" pitchFamily="34" charset="0"/>
              </a:rPr>
              <a:t>&gt;</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30% occurred in 18%, 18%, 21%, and 25% of pts with a BL ALP &gt;1xULN, &gt;1.5xULN, &gt;2xULN, and &gt;3xULN, respectively. Overall, ALP spontaneously declined to ≤1.5xULN in 10.4% of pts at the end of study. Median intra-individual (per-</a:t>
            </a:r>
            <a:r>
              <a:rPr lang="en-GB"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pt</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 coefficients of variation approximated 12%, irrespective of fibrosis stage and BL value, with ranges exceeding 30% over a 4-week period (</a:t>
            </a:r>
            <a:r>
              <a:rPr lang="en-GB"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Fig 1A)</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 Mean serum ALP did not improve significantly from BL to W96; however, variability as reflected by the standard deviation of relative change progressively increased from 25% at W12, to 37% at W48, and 42% at W96. The observed variability in ALP was applied to create a reference tool to power future clinical trials according to target ALP thresholds, endpoints, and magnitude of effect size (</a:t>
            </a:r>
            <a:r>
              <a:rPr lang="en-GB"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1B</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 Of 209 pts with a BL Ishak fibrosis stage 0-IV, 30 developed cirrhosis by W96. In univariate logistic regression analysis, changes in serum ALP by W12, W24 or W48 were not associated with progression to cirrhosis (all p&gt;0.05). In total, 47 pts (20%) experienced a PSC-related clinical event. However, changes in ALP at W12, W24, or W48 were not predictive of event-free survival (Cox regression, all p&gt;0.05).</a:t>
            </a:r>
          </a:p>
          <a:p>
            <a:pPr marL="0" indent="0">
              <a:buNone/>
            </a:pPr>
            <a:endPar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Conclusion:</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The degree of fluctuation in ALP, wide per-</a:t>
            </a:r>
            <a:r>
              <a:rPr lang="en-GB"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pt</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 coefficients of variation, and substantial proportion of pts who spontaneously attain specific thresholds, highlight significant implications relevant to the design of future trials in PSC, using ALP as part of a treatment efficacy endpoint.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C1133C-0A91-4C56-9DB7-B268BA704BC5}"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193861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800" i="1" dirty="0">
                <a:highlight>
                  <a:srgbClr val="FEFCFC"/>
                </a:highlight>
              </a:rPr>
              <a:t>Abbreviations: ALGS, </a:t>
            </a:r>
            <a:r>
              <a:rPr lang="en-US" sz="800" i="1" dirty="0">
                <a:highlight>
                  <a:srgbClr val="FEFCFC"/>
                </a:highlight>
              </a:rPr>
              <a:t>Alagille syndrome</a:t>
            </a:r>
            <a:endParaRPr lang="en-GB" sz="800" i="1" dirty="0">
              <a:highlight>
                <a:srgbClr val="FEFCFC"/>
              </a:highlight>
            </a:endParaRPr>
          </a:p>
          <a:p>
            <a:pPr marL="0" indent="0">
              <a:buNone/>
            </a:pPr>
            <a:endParaRPr lang="en-US" sz="800" b="1" dirty="0">
              <a:highlight>
                <a:srgbClr val="FEFCFC"/>
              </a:highlight>
            </a:endParaRPr>
          </a:p>
          <a:p>
            <a:pPr marL="0" indent="0">
              <a:buNone/>
            </a:pPr>
            <a:r>
              <a:rPr lang="en-US" sz="800" b="0" u="sng" dirty="0">
                <a:highlight>
                  <a:srgbClr val="FEFCFC"/>
                </a:highlight>
              </a:rPr>
              <a:t>F</a:t>
            </a:r>
            <a:r>
              <a:rPr lang="en-GB" sz="800" b="0" u="sng" dirty="0" err="1">
                <a:highlight>
                  <a:srgbClr val="FEFCFC"/>
                </a:highlight>
              </a:rPr>
              <a:t>ull</a:t>
            </a:r>
            <a:r>
              <a:rPr lang="en-GB" sz="800" b="0" u="sng" dirty="0">
                <a:highlight>
                  <a:srgbClr val="FEFCFC"/>
                </a:highlight>
              </a:rPr>
              <a:t> abstract</a:t>
            </a: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Effects of the ileal bile acid transport inhibitor A4250 on serum bile acids, pruritus and sleep in patients with Alagille syndrome: Phase 2 study results</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u="sng" kern="1200" dirty="0">
                <a:solidFill>
                  <a:schemeClr val="tx1"/>
                </a:solidFill>
                <a:effectLst/>
                <a:highlight>
                  <a:srgbClr val="FEFCFC"/>
                </a:highlight>
                <a:latin typeface="Arial" panose="020B0604020202020204" pitchFamily="34" charset="0"/>
                <a:ea typeface="+mn-ea"/>
                <a:cs typeface="Arial" panose="020B0604020202020204" pitchFamily="34" charset="0"/>
              </a:rPr>
              <a:t>Ulrich Baumann</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Ekkehard Sturm</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Florence Lacaille</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3</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Emmanuel Gonzales</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4</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Henrik Arnell</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5</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Björn  Fischler</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5</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Marianne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Hørby</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Jørgensen</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6</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Richard Thompson</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7</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Jan Mattsson</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8</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Per-Goran Gillberg</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8</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Kristina Torfgard</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9</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Hannover Medical School, Hannover, Germany</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University Children’s Hospital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Tϋbingen</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Tϋbingen</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Germany</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3</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Necker-Enfants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Malades</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Hospital, Paris, France</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4</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University Hospitals of Paris-Sud,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Bicêtre</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France</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5</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Astrid Lindgren Children’s Hospital, Karolinska University Hospital, Stockholm, Sweden</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6</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Rigshospitalet, Copenhagen, Denmark</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7</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Institute of Liver Studies, King’s College London, London, United Kingdom</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8</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Albireo AB, Gothenburg, Sweden</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9</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Albireo AB,  Gothenburg, Sweden</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Background and Aims: </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Alagille syndrome (ALGS) may include chronic cholestatic liver disease with intractable pruritus and progression to end-stage cirrhosis. Current treatments include invasive surgical biliary diversion and liver transplantation. The effects of A4250 (a potent, selective, reversible ileal bile acid transporter inhibitor that decreases bile acid reuptake with minimal systemic exposure) are reported in patients with ALGS. </a:t>
            </a:r>
          </a:p>
          <a:p>
            <a:pPr marL="0" indent="0">
              <a:buNone/>
            </a:pP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Method: </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A phase 2, open-label, multi-centre study evaluating A4250 safety and tolerability in paediatric cholestatic liver diseases with pruritus (including ALGS) was conducted. Efficacy endpoints included change in serum bile acid levels and pruritus. Patients received oral A4250 10-200 µg/kg/day for 4 weeks.</a:t>
            </a:r>
          </a:p>
          <a:p>
            <a:pPr marL="0" indent="0">
              <a:buNone/>
            </a:pPr>
            <a:r>
              <a:rPr lang="en-GB"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GB"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Results:</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 Six patients with ALGS were enrolled. All had elevated baseline serum bile acids (~2 to &gt;40 x ULN). After 4 weeks of A4250 treatment, 5 patients had marked reductions in serum bile acids (range: -39% to -92%) and 1 patient assigned to the lowest A4250 dose (10 µg/kg/day) had a slight increase of 4%. Pruritus scores improved on 3 daily reported itch tools: a visual analogue scale (VAS; 0-10), Partial Patient-Oriented Scoring Atopic Dermatitis scale (PO-SCORAD; 0-10) and </a:t>
            </a:r>
            <a:r>
              <a:rPr lang="en-GB"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Whitington</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 scale (0-4), as did PO-SCORAD sleep scores (</a:t>
            </a:r>
            <a:r>
              <a:rPr lang="en-GB"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Table</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A4250 was generally well tolerated. Liver enzymes varied in ALGS patients and 2 patients in the 200 µg/kg/day group had elevated liver transaminases at baseline that increased further during treatment. Although the levels observed were within baseline variability, the DSMB halted dose escalation and the planned 300 µg/kg/day dose was not administered. No serious treatment-related adverse events, deaths or discontinuations were reported in ALGS patients.</a:t>
            </a:r>
          </a:p>
          <a:p>
            <a:pPr marL="0" indent="0">
              <a:buNone/>
            </a:pP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Conclusion:</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Orally administered A4250 was generally well tolerated, and observed reductions in serum bile acids and improved pruritus and sleep scores suggest that further investigation of A4250 in children with ALGS is warranted.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C1133C-0A91-4C56-9DB7-B268BA704BC5}"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487522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800" i="1" dirty="0">
                <a:highlight>
                  <a:srgbClr val="FEFCFC"/>
                </a:highlight>
              </a:rPr>
              <a:t>Abbreviations: DSMB, data and safety monitoring board; EOT, end of treatment; PO-SCORAD, partial patient-oriented scoring atopic dermatitis scale; TEAE, treatment-emergent adverse events; VAS-Itch, visual analogue scale-itch; </a:t>
            </a:r>
            <a:r>
              <a:rPr lang="en-GB" sz="800" i="1" dirty="0" err="1">
                <a:highlight>
                  <a:srgbClr val="FEFCFC"/>
                </a:highlight>
              </a:rPr>
              <a:t>Whitington</a:t>
            </a:r>
            <a:r>
              <a:rPr lang="en-GB" sz="800" i="1" dirty="0">
                <a:highlight>
                  <a:srgbClr val="FEFCFC"/>
                </a:highlight>
              </a:rPr>
              <a:t> scale (0-4)</a:t>
            </a:r>
            <a:endParaRPr lang="en-GB" sz="800" i="1" dirty="0"/>
          </a:p>
          <a:p>
            <a:pPr marL="0" indent="0">
              <a:buNone/>
            </a:pPr>
            <a:endParaRPr lang="en-GB" sz="800" i="1" dirty="0">
              <a:highlight>
                <a:srgbClr val="FEFCFC"/>
              </a:highlight>
            </a:endParaRPr>
          </a:p>
          <a:p>
            <a:pPr marL="0" indent="0">
              <a:buNone/>
            </a:pPr>
            <a:r>
              <a:rPr lang="en-US" sz="800" b="0" u="sng" dirty="0">
                <a:highlight>
                  <a:srgbClr val="FEFCFC"/>
                </a:highlight>
              </a:rPr>
              <a:t>F</a:t>
            </a:r>
            <a:r>
              <a:rPr lang="en-GB" sz="800" b="0" u="sng" dirty="0" err="1">
                <a:highlight>
                  <a:srgbClr val="FEFCFC"/>
                </a:highlight>
              </a:rPr>
              <a:t>ull</a:t>
            </a:r>
            <a:r>
              <a:rPr lang="en-GB" sz="800" b="0" u="sng" dirty="0">
                <a:highlight>
                  <a:srgbClr val="FEFCFC"/>
                </a:highlight>
              </a:rPr>
              <a:t> abstract</a:t>
            </a: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Effects of the ileal bile acid transport inhibitor A4250 on serum bile acids, pruritus and sleep in patients with Alagille syndrome: Phase 2 study results</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u="sng" kern="1200" dirty="0">
                <a:solidFill>
                  <a:schemeClr val="tx1"/>
                </a:solidFill>
                <a:effectLst/>
                <a:highlight>
                  <a:srgbClr val="FEFCFC"/>
                </a:highlight>
                <a:latin typeface="Arial" panose="020B0604020202020204" pitchFamily="34" charset="0"/>
                <a:ea typeface="+mn-ea"/>
                <a:cs typeface="Arial" panose="020B0604020202020204" pitchFamily="34" charset="0"/>
              </a:rPr>
              <a:t>Ulrich Baumann</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Ekkehard Sturm</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Florence Lacaille</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3</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Emmanuel Gonzales</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4</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Henrik Arnell</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5</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Björn  Fischler</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5</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Marianne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Hørby</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Jørgensen</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6</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Richard Thompson</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7</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Jan Mattsson</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8</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Per-Goran Gillberg</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8</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Kristina Torfgard</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9</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Hannover Medical School, Hannover, Germany</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University Children’s Hospital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Tϋbingen</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Tϋbingen</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Germany</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3</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Necker-Enfants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Malades</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Hospital, Paris, France</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4</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University Hospitals of Paris-Sud,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Bicêtre</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France</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5</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Astrid Lindgren Children’s Hospital, Karolinska University Hospital, Stockholm, Sweden</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6</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Rigshospitalet, Copenhagen, Denmark</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7</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Institute of Liver Studies, King’s College London, London, United Kingdom</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8</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Albireo AB, Gothenburg, Sweden</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9</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Albireo AB,  Gothenburg, Sweden</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Background and Aims: </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Alagille syndrome (ALGS) may include chronic cholestatic liver disease with intractable pruritus and progression to end-stage cirrhosis. Current treatments include invasive surgical biliary diversion and liver transplantation. The effects of A4250 (a potent, selective, reversible ileal bile acid transporter inhibitor that decreases bile acid reuptake with minimal systemic exposure) are reported in patients with ALGS. </a:t>
            </a:r>
          </a:p>
          <a:p>
            <a:pPr marL="0" indent="0">
              <a:buNone/>
            </a:pP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Method: </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A phase 2, open-label, multi-centre study evaluating A4250 safety and tolerability in paediatric cholestatic liver diseases with pruritus (including ALGS) was conducted. Efficacy endpoints included change in serum bile acid levels and pruritus. Patients received oral A4250 10-200 µg/kg/day for 4 weeks.</a:t>
            </a:r>
          </a:p>
          <a:p>
            <a:pPr marL="0" indent="0">
              <a:buNone/>
            </a:pPr>
            <a:r>
              <a:rPr lang="en-GB"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GB"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Results:</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 Six patients with ALGS were enrolled. All had elevated baseline serum bile acids (~2 to &gt;40 x ULN). After 4 weeks of A4250 treatment, 5 patients had marked reductions in serum bile acids (range: -39% to -92%) and 1 patient assigned to the lowest A4250 dose (10 µg/kg/day) had a slight increase of 4%. Pruritus scores improved on 3 daily reported itch tools: a visual analogue scale (VAS; 0-10), Partial Patient-Oriented Scoring Atopic Dermatitis scale (PO-SCORAD; 0-10) and </a:t>
            </a:r>
            <a:r>
              <a:rPr lang="en-GB"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Whitington</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 scale (0-4), as did PO-SCORAD sleep scores (</a:t>
            </a:r>
            <a:r>
              <a:rPr lang="en-GB"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Table</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A4250 was generally well tolerated. Liver enzymes varied in ALGS patients and 2 patients in the 200 µg/kg/day group had elevated liver transaminases at baseline that increased further during treatment. Although the levels observed were within baseline variability, the DSMB halted dose escalation and the planned 300 µg/kg/day dose was not administered. No serious treatment-related adverse events, deaths or discontinuations were reported in ALGS patients.</a:t>
            </a:r>
          </a:p>
          <a:p>
            <a:pPr marL="0" indent="0">
              <a:buNone/>
            </a:pP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Conclusion:</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Orally administered A4250 was generally well tolerated, and observed reductions in serum bile acids and improved pruritus and sleep scores suggest that further investigation of A4250 in children with ALGS is warranted.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C1133C-0A91-4C56-9DB7-B268BA704BC5}"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959838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800" i="1" dirty="0">
                <a:highlight>
                  <a:srgbClr val="FEFCFC"/>
                </a:highlight>
              </a:rPr>
              <a:t>Abbreviations: ALP, alkaline phosphatase; AST, aspartate aminotransferase; LT, liver transplantation; PBC, primary biliary cholangitis; PH, portal hypertension; UDCA, </a:t>
            </a:r>
            <a:r>
              <a:rPr lang="en-GB" sz="800" i="1" dirty="0" err="1">
                <a:highlight>
                  <a:srgbClr val="FEFCFC"/>
                </a:highlight>
              </a:rPr>
              <a:t>ursodeoxycholic</a:t>
            </a:r>
            <a:r>
              <a:rPr lang="en-GB" sz="800" i="1" dirty="0">
                <a:highlight>
                  <a:srgbClr val="FEFCFC"/>
                </a:highlight>
              </a:rPr>
              <a:t> acid; ULN, upper limit of normal; VAS, visual analogue scale</a:t>
            </a:r>
          </a:p>
          <a:p>
            <a:pPr marL="0" indent="0">
              <a:buNone/>
            </a:pPr>
            <a:endParaRPr lang="en-GB" sz="800" i="1" dirty="0">
              <a:highlight>
                <a:srgbClr val="FEFCFC"/>
              </a:highlight>
            </a:endParaRPr>
          </a:p>
          <a:p>
            <a:pPr marL="0" indent="0">
              <a:buNone/>
            </a:pPr>
            <a:r>
              <a:rPr lang="en-GB" sz="800" i="0" u="sng" dirty="0">
                <a:highlight>
                  <a:srgbClr val="FEFCFC"/>
                </a:highlight>
              </a:rPr>
              <a:t>Full abstract:</a:t>
            </a:r>
          </a:p>
          <a:p>
            <a:pPr marL="0" indent="0">
              <a:buNone/>
            </a:pPr>
            <a:endParaRPr lang="en-GB" sz="800" b="1" dirty="0">
              <a:highlight>
                <a:srgbClr val="FEFCFC"/>
              </a:highlight>
            </a:endParaRP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Bezafibrate add-on therapy in high-risk primary biliary cholangitis is associated with prolonged predicted survival even in patients with incomplete biochemical improvements</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u="sng" kern="1200" dirty="0">
                <a:solidFill>
                  <a:schemeClr val="tx1"/>
                </a:solidFill>
                <a:effectLst/>
                <a:highlight>
                  <a:srgbClr val="FEFCFC"/>
                </a:highlight>
                <a:latin typeface="Arial" panose="020B0604020202020204" pitchFamily="34" charset="0"/>
                <a:ea typeface="+mn-ea"/>
                <a:cs typeface="Arial" panose="020B0604020202020204" pitchFamily="34" charset="0"/>
              </a:rPr>
              <a:t>Christophe Corpechot</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1 2</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Alexandra Rousseau</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3</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Sara Lemoinne</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1 2</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Gaouar</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Farid</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Karima Ben Belkacem</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Raoul Poupon</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Olivier Chazouillères</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1 2</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Saint-Antoine Hospital, Assistance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Publique</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Hôpitaux</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de Paris, Reference Center for Inflammatory Biliary Diseases and Autoimmune Hepatitis (MIVB-H), Paris, France</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Sorbonne University, INSERM UMR_S938, Paris, France</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3</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Saint-Antoine Hospital, Assistance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Publique</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Hôpitaux</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de Paris, Clinical Research Platform of East of Paris, Paris, France</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Email:</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christophe.corpechot@aphp.fr</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Background and Aims: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Data from the BEZURSO trial showed that bezafibrate therapy in addition to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ursodeoxycholic</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acid (UDCA) increased the rate of complete biochemical response in patients with high-risk primary biliary cholangitis (PBC). However, not all patients from this trial equally responded to bezafibrate add-on and the efficacy of this treatment in incomplete responders remains uncertain. This post-hoc analysis of the BEZURSO trial aimed to characterize the factors predictive of, and the predicted outcomes associated with, an incomplete response to bezafibrate add-on therapy in high-risk PBC patients.</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Method: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The study population included 100 patients with an incomplete response to UDCA (Paris-2 criteria) who were randomly assigned to bezafibrate 400 mg/d (n=50) or placebo (n=50), in addition to continued UDCA, for 24 months. Incomplete response to bezafibrate was defined at the end of study (EOS) based on Paris-2 criteria. The predictive factors of incomplete response to bezafibrate were studied using a logistic regression model. The Globe and UK-PBC risk scores were used to estimate the predicted mortality or need for liver transplantation (LT) in complete and incomplete responders from each treatment group. The Kruskal-Wallis and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Dwass</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-Steel-Critchlow-</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Fligner</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tests were used for the comparison of groups.</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Results:</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The rate of incomplete Paris-2 response to bezafibrate was 30%. At baseline, the factors individually associated with an incomplete response to bezafibrate included significant pruritus (VAS&gt;3), portal hypertension (PH), and high values of liver stiffness, total bilirubin, ALP, or AST. In multivariate analysis, PH and high ALP levels (&gt; 2.53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xULN</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were independent predictors of incomplete response to bezafibrate. At EOS, median levels of ALP in bezafibrate complete responders (BCR), bezafibrate incomplete responders (BIR), and placebo patients (PP) were 0.90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xULN</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1.52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xULN</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and 2.62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xULN</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respectively. Median (IQR) changes from baseline to EOS in 15-year predicted mortality or need for LT of BCR, BIR, and PP were -45% (-58%; -25%), -16% (-41%; -3%), and 14% (-1%; 47%), respectively with the Globe score and -43% (-61%; -16%), -13% (-32%; 13%), and 22% (7%; 50%), respectively with the UK-PBC score (p&lt;0.001 for both models; Figure). The predicted mortality or need for LT was significantly reduced in BIR as compared to PP (p&lt;0.01 and p&lt;0.05 for Globe and UK-PBC models, respectively).</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Conclusion:</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 third of PBC patients with an incomplete UDCA Paris-2 response still exhibits an incomplete biochemical response after 24 months of bezafibrate add-on therapy. These patients present more frequently at baseline with PH or ALP levels &gt; 2.53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xULN</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Their predicted mortality or need for LT is lower than that of UDCA plus placebo-treated patients suggesting that bezafibrate therapy should be continued in those patients.</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9BC1133C-0A91-4C56-9DB7-B268BA704BC5}" type="slidenum">
              <a:rPr lang="en-GB" smtClean="0"/>
              <a:pPr/>
              <a:t>24</a:t>
            </a:fld>
            <a:endParaRPr lang="en-GB" dirty="0"/>
          </a:p>
        </p:txBody>
      </p:sp>
    </p:spTree>
    <p:extLst>
      <p:ext uri="{BB962C8B-B14F-4D97-AF65-F5344CB8AC3E}">
        <p14:creationId xmlns:p14="http://schemas.microsoft.com/office/powerpoint/2010/main" val="21847781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800" i="1" dirty="0">
                <a:highlight>
                  <a:srgbClr val="FEFCFC"/>
                </a:highlight>
              </a:rPr>
              <a:t>Abbreviations: ALP, alkaline phosphatase; EOS, end of study; IQR, interquartile range; LT, liver transplantation; PBC, primary biliary cholangitis; UDCA, </a:t>
            </a:r>
            <a:r>
              <a:rPr lang="en-GB" sz="800" i="1" dirty="0" err="1"/>
              <a:t>ursodeoxycholic</a:t>
            </a:r>
            <a:r>
              <a:rPr lang="en-GB" sz="800" i="1" dirty="0"/>
              <a:t> acid; </a:t>
            </a:r>
            <a:r>
              <a:rPr lang="en-GB" sz="800" i="1" dirty="0">
                <a:highlight>
                  <a:srgbClr val="FEFCFC"/>
                </a:highlight>
              </a:rPr>
              <a:t>ULN, upper limit of normal</a:t>
            </a:r>
          </a:p>
          <a:p>
            <a:pPr marL="0" indent="0">
              <a:buNone/>
            </a:pPr>
            <a:endParaRPr lang="en-GB" sz="800" b="1" dirty="0">
              <a:highlight>
                <a:srgbClr val="FEFCFC"/>
              </a:highlight>
            </a:endParaRPr>
          </a:p>
          <a:p>
            <a:pPr marL="0" indent="0">
              <a:buNone/>
            </a:pPr>
            <a:r>
              <a:rPr lang="en-GB" sz="800" i="0" u="sng" dirty="0">
                <a:highlight>
                  <a:srgbClr val="FEFCFC"/>
                </a:highlight>
              </a:rPr>
              <a:t>Full abstract:</a:t>
            </a:r>
          </a:p>
          <a:p>
            <a:pPr marL="0" indent="0">
              <a:buNone/>
            </a:pPr>
            <a:endParaRPr lang="en-GB" sz="800" b="1" dirty="0">
              <a:highlight>
                <a:srgbClr val="FEFCFC"/>
              </a:highlight>
            </a:endParaRP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Bezafibrate add-on therapy in high-risk primary biliary cholangitis is associated with prolonged predicted survival even in patients with incomplete biochemical improvements</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u="sng" kern="1200" dirty="0">
                <a:solidFill>
                  <a:schemeClr val="tx1"/>
                </a:solidFill>
                <a:effectLst/>
                <a:highlight>
                  <a:srgbClr val="FEFCFC"/>
                </a:highlight>
                <a:latin typeface="Arial" panose="020B0604020202020204" pitchFamily="34" charset="0"/>
                <a:ea typeface="+mn-ea"/>
                <a:cs typeface="Arial" panose="020B0604020202020204" pitchFamily="34" charset="0"/>
              </a:rPr>
              <a:t>Christophe Corpechot</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1 2</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Alexandra Rousseau</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3</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Sara Lemoinne</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1 2</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Gaouar</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Farid</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Karima Ben Belkacem</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Raoul Poupon</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Olivier Chazouillères</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1 2</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Saint-Antoine Hospital, Assistance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Publique</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Hôpitaux</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de Paris, Reference Center for Inflammatory Biliary Diseases and Autoimmune Hepatitis (MIVB-H), Paris, France</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Sorbonne University, INSERM UMR_S938, Paris, France</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3</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Saint-Antoine Hospital, Assistance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Publique</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Hôpitaux</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de Paris, Clinical Research Platform of East of Paris, Paris, France</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Email:</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christophe.corpechot@aphp.fr</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Background and Aims: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Data from the BEZURSO trial showed that bezafibrate therapy in addition to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ursodeoxycholic</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acid (UDCA) increased the rate of complete biochemical response in patients with high-risk primary biliary cholangitis (PBC). However, not all patients from this trial equally responded to bezafibrate add-on and the efficacy of this treatment in incomplete responders remains uncertain. This post-hoc analysis of the BEZURSO trial aimed to characterize the factors predictive of, and the predicted outcomes associated with, an incomplete response to bezafibrate add-on therapy in high-risk PBC patients.</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Method: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The study population included 100 patients with an incomplete response to UDCA (Paris-2 criteria) who were randomly assigned to bezafibrate 400 mg/d (n=50) or placebo (n=50), in addition to continued UDCA, for 24 months. Incomplete response to bezafibrate was defined at the end of study (EOS) based on Paris-2 criteria. The predictive factors of incomplete response to bezafibrate were studied using a logistic regression model. The Globe and UK-PBC risk scores were used to estimate the predicted mortality or need for liver transplantation (LT) in complete and incomplete responders from each treatment group. The Kruskal-Wallis and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Dwass</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-Steel-Critchlow-</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Fligner</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tests were used for the comparison of groups.</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Results:</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The rate of incomplete Paris-2 response to bezafibrate was 30%. At baseline, the factors individually associated with an incomplete response to bezafibrate included significant pruritus (VAS&gt;3), portal hypertension (PH), and high values of liver stiffness, total bilirubin, ALP, or AST. In multivariate analysis, PH and high ALP levels (&gt; 2.53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xULN</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were independent predictors of incomplete response to bezafibrate. At EOS, median levels of ALP in bezafibrate complete responders (BCR), bezafibrate incomplete responders (BIR), and placebo patients (PP) were 0.90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xULN</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1.52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xULN</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and 2.62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xULN</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respectively. Median (IQR) changes from baseline to EOS in 15-year predicted mortality or need for LT of BCR, BIR, and PP were -45% (-58%; -25%), -16% (-41%; -3%), and 14% (-1%; 47%), respectively with the Globe score and -43% (-61%; -16%), -13% (-32%; 13%), and 22% (7%; 50%), respectively with the UK-PBC score (p&lt;0.001 for both models; Figure). The predicted mortality or need for LT was significantly reduced in BIR as compared to PP (p&lt;0.01 and p&lt;0.05 for Globe and UK-PBC models, respectively).</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Conclusion:</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 third of PBC patients with an incomplete UDCA Paris-2 response still exhibits an incomplete biochemical response after 24 months of bezafibrate add-on therapy. These patients present more frequently at baseline with PH or ALP levels &gt; 2.53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xULN</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Their predicted mortality or need for LT is lower than that of UDCA plus placebo-treated patients suggesting that bezafibrate therapy should be continued in those patients.</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9BC1133C-0A91-4C56-9DB7-B268BA704BC5}" type="slidenum">
              <a:rPr lang="en-GB" smtClean="0"/>
              <a:pPr/>
              <a:t>25</a:t>
            </a:fld>
            <a:endParaRPr lang="en-GB" dirty="0"/>
          </a:p>
        </p:txBody>
      </p:sp>
    </p:spTree>
    <p:extLst>
      <p:ext uri="{BB962C8B-B14F-4D97-AF65-F5344CB8AC3E}">
        <p14:creationId xmlns:p14="http://schemas.microsoft.com/office/powerpoint/2010/main" val="11959838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800" i="1" dirty="0">
                <a:highlight>
                  <a:srgbClr val="FEFCFC"/>
                </a:highlight>
              </a:rPr>
              <a:t>Abbreviations: BL, baseline; ELF, </a:t>
            </a:r>
            <a:r>
              <a:rPr lang="en-GB" sz="800" i="1" dirty="0"/>
              <a:t>enhanced liver fibrosis; EOS, end of study; METAVIR, Meta-analysis of Histological Data in Viral Hepatitis; </a:t>
            </a:r>
            <a:r>
              <a:rPr lang="en-GB" sz="800" i="1" dirty="0">
                <a:highlight>
                  <a:srgbClr val="FEFCFC"/>
                </a:highlight>
              </a:rPr>
              <a:t>PBC, primary biliary cholangitis; UDCA, </a:t>
            </a:r>
            <a:r>
              <a:rPr lang="en-GB" sz="800" i="1" dirty="0" err="1">
                <a:highlight>
                  <a:srgbClr val="FEFCFC"/>
                </a:highlight>
              </a:rPr>
              <a:t>ursodeoxycholic</a:t>
            </a:r>
            <a:r>
              <a:rPr lang="en-GB" sz="800" i="1" dirty="0">
                <a:highlight>
                  <a:srgbClr val="FEFCFC"/>
                </a:highlight>
              </a:rPr>
              <a:t> acid; VCTE, </a:t>
            </a:r>
            <a:r>
              <a:rPr lang="en-GB" sz="800" i="1" dirty="0"/>
              <a:t>vibration-controlled transient elastography </a:t>
            </a:r>
            <a:endParaRPr lang="en-GB" sz="800" i="1" dirty="0">
              <a:highlight>
                <a:srgbClr val="FEFCFC"/>
              </a:highlight>
            </a:endParaRPr>
          </a:p>
          <a:p>
            <a:pPr marL="0" indent="0">
              <a:buNone/>
            </a:pPr>
            <a:endParaRPr lang="en-GB" sz="800" b="1" dirty="0">
              <a:highlight>
                <a:srgbClr val="FEFCFC"/>
              </a:highlight>
            </a:endParaRPr>
          </a:p>
          <a:p>
            <a:pPr marL="0" indent="0">
              <a:buNone/>
            </a:pPr>
            <a:r>
              <a:rPr lang="en-US" sz="800" b="0" i="0" u="sng" kern="1200" dirty="0">
                <a:solidFill>
                  <a:schemeClr val="tx1"/>
                </a:solidFill>
                <a:effectLst/>
                <a:highlight>
                  <a:srgbClr val="FEFCFC"/>
                </a:highlight>
                <a:latin typeface="Arial" panose="020B0604020202020204" pitchFamily="34" charset="0"/>
                <a:ea typeface="+mn-ea"/>
                <a:cs typeface="Arial" panose="020B0604020202020204" pitchFamily="34" charset="0"/>
              </a:rPr>
              <a:t>Full abstract:</a:t>
            </a:r>
          </a:p>
          <a:p>
            <a:pPr marL="0" indent="0">
              <a:buNone/>
            </a:pPr>
            <a:endPar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Bezafibrate add-on therapy in high-risk primary biliary cholangitis is associated with an improvement of </a:t>
            </a:r>
            <a:r>
              <a:rPr lang="en-US" sz="800" b="1" kern="1200" dirty="0" err="1">
                <a:solidFill>
                  <a:schemeClr val="tx1"/>
                </a:solidFill>
                <a:effectLst/>
                <a:highlight>
                  <a:srgbClr val="FEFCFC"/>
                </a:highlight>
                <a:latin typeface="Arial" panose="020B0604020202020204" pitchFamily="34" charset="0"/>
                <a:ea typeface="+mn-ea"/>
                <a:cs typeface="Arial" panose="020B0604020202020204" pitchFamily="34" charset="0"/>
              </a:rPr>
              <a:t>fibrometer</a:t>
            </a: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 and </a:t>
            </a:r>
            <a:r>
              <a:rPr lang="en-US" sz="800" b="1" kern="1200" dirty="0" err="1">
                <a:solidFill>
                  <a:schemeClr val="tx1"/>
                </a:solidFill>
                <a:effectLst/>
                <a:highlight>
                  <a:srgbClr val="FEFCFC"/>
                </a:highlight>
                <a:latin typeface="Arial" panose="020B0604020202020204" pitchFamily="34" charset="0"/>
                <a:ea typeface="+mn-ea"/>
                <a:cs typeface="Arial" panose="020B0604020202020204" pitchFamily="34" charset="0"/>
              </a:rPr>
              <a:t>fibrometer</a:t>
            </a: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-VCTE, two high-accuracy non-invasive fibrosis tests extensively validated in frequent chronic liver diseases</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u="sng" kern="1200" dirty="0">
                <a:solidFill>
                  <a:schemeClr val="tx1"/>
                </a:solidFill>
                <a:effectLst/>
                <a:highlight>
                  <a:srgbClr val="FEFCFC"/>
                </a:highlight>
                <a:latin typeface="Arial" panose="020B0604020202020204" pitchFamily="34" charset="0"/>
                <a:ea typeface="+mn-ea"/>
                <a:cs typeface="Arial" panose="020B0604020202020204" pitchFamily="34" charset="0"/>
              </a:rPr>
              <a:t>Christophe Corpechot</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1 2</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Alexandra Rousseau</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3</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Sara Lemoinne</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1 2</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Gaouar</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Farid</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Karima Ben Belkacem</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Raoul Poupon</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Olivier Chazouillères</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1 2</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Paul Cales</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4</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Saint-Antoine Hospital, Assistance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Publique</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Hôpitaux</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de Paris, Reference Center for Inflammatory Biliary Diseases and Autoimmune Hepatitis, Paris, France</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Sorbonne University, INSERM UMR_S938, Paris, France</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3</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Saint-Antoine Hospital, Assistance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Publique</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Hôpitaux</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de Paris, Clinical Research Platform of East of Paris, Paris, France</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4</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University Hospital of Angers, Hepatology Department, Angers, France</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Email:</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christophe.corpechot@aphp.fr</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Background and Aims: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Data from the BEZURSO trial showed that 2 years of bezafibrate therapy in addition to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ursodeoxycholic</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acid (UDCA) improved the measures of vibration-controlled transient elastography (VCTE) and of enhanced liver fibrosis (ELF) score in patients with high-risk primary biliary cholangitis (PBC). The number of sequential liver biopsies, however, was too limited to show an effect on histology. The present post-hoc analysis aimed to assess the effect of bezafibrate add-on therapy on the measures of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Fibrometer</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and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Fibrometer</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-VCTE, two high-accuracy non-invasive fibrosis tests,</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1,2</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and of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Inflameter</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 necro-inflammatory activity score.</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Methods: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The study population included 100 patients with an incomplete response to UDCA (Paris-2 criteria) who were randomly assigned to bezafibrate 400 mg/d (n=50) or placebo (n=50), in addition to continued UDCA, for 24 months. Fibrometer</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2G</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Fibrometer</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2G</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-VCTE, and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Inflameter</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were measured at baseline, 12 months, and end of study (EOS). Associations with histological fibrosis stage or hepatitis activity grade (METAVIR classification) were evaluated using the Kruskal-Wallis test. The performance for the diagnosis of cirrhosis was determined using the C-statistic. Longitudinal changes were analyzed in each treatment group using linear mixed models.</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Results:</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 total of 235, 210, and 235 measures of Fibrometer</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2G</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Fibrometer</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2G</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-VCTE, and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Inflameter</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were analyzed in 82, 75, and 82 patients, respectively. Concordance analysis was made based on 105 liver biopsies collected in 82 patients. Fibrometer</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2G</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and Fibrometer</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2G</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-VCTE were significantly associated with histological fibrosis stage (p&lt;0.001 for both) but not with hepatitis activity grade.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Inflameter</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was associated with high hepatitis activity grade (p=0.07). The diagnostic performance of Fibrometer</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2G</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and Fibrometer</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2G</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-VCTE for cirrhosis was 0.83 and 0.92, respectively. Longitudinal analysis showed a significant reduction in the slope of Fibrometer</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2G</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Fibrometer</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2G</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-VCTE, and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Inflameter</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in the bezafibrate group as compared to the placebo group (p&lt;0.001 for all). The median differences (95% CI) between bezafibrate and placebo groups in percent changes from baseline to EOS in Fibrometer</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2G</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Fibrometer</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2G</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-VCTE, and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Inflameter</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were -42% (-69%; -14%), -37% (-83%; 8%), and -35% (-52%; -17%), respectively.</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Conclusion:</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Two years of bezafibrate add-on therapy in high-risk primary biliary cholangitis is associated with a significant improvement of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Inflameter</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Fibrometer</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and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Fibrometer</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-VCTE, thus supporting a long-term beneficial effect on both hepatic inflammation and fibrosis.</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fr-FR" sz="800" kern="1200" dirty="0">
                <a:solidFill>
                  <a:schemeClr val="tx1"/>
                </a:solidFill>
                <a:effectLst/>
                <a:highlight>
                  <a:srgbClr val="FEFCFC"/>
                </a:highlight>
                <a:latin typeface="Arial" panose="020B0604020202020204" pitchFamily="34" charset="0"/>
                <a:ea typeface="+mn-ea"/>
                <a:cs typeface="Arial" panose="020B0604020202020204" pitchFamily="34" charset="0"/>
              </a:rPr>
              <a:t>1.  Cales P et al. Clin </a:t>
            </a:r>
            <a:r>
              <a:rPr lang="fr-FR"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Biochem</a:t>
            </a:r>
            <a:r>
              <a:rPr lang="fr-FR" sz="800" kern="1200" dirty="0">
                <a:solidFill>
                  <a:schemeClr val="tx1"/>
                </a:solidFill>
                <a:effectLst/>
                <a:highlight>
                  <a:srgbClr val="FEFCFC"/>
                </a:highlight>
                <a:latin typeface="Arial" panose="020B0604020202020204" pitchFamily="34" charset="0"/>
                <a:ea typeface="+mn-ea"/>
                <a:cs typeface="Arial" panose="020B0604020202020204" pitchFamily="34" charset="0"/>
              </a:rPr>
              <a:t> 2010;43:1315-1322.</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2.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Boursier</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J et al. Am J Gastroenterol 2011;106:1255-1263.</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C1133C-0A91-4C56-9DB7-B268BA704BC5}"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847781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800" i="1" dirty="0">
                <a:highlight>
                  <a:srgbClr val="FEFCFC"/>
                </a:highlight>
              </a:rPr>
              <a:t>Abbreviations: BL, baseline; EOS, end of study; PBC, primary biliary cholangitis; VCTE, vibration-controlled transient elastography </a:t>
            </a:r>
          </a:p>
          <a:p>
            <a:pPr marL="0" indent="0">
              <a:buNone/>
            </a:pPr>
            <a:endParaRPr lang="en-GB" sz="800" b="1" dirty="0">
              <a:highlight>
                <a:srgbClr val="FEFCFC"/>
              </a:highlight>
            </a:endParaRPr>
          </a:p>
          <a:p>
            <a:pPr marL="0" indent="0">
              <a:buNone/>
            </a:pPr>
            <a:r>
              <a:rPr lang="en-US" sz="800" b="0" i="0" u="sng" kern="1200" dirty="0">
                <a:solidFill>
                  <a:schemeClr val="tx1"/>
                </a:solidFill>
                <a:effectLst/>
                <a:highlight>
                  <a:srgbClr val="FEFCFC"/>
                </a:highlight>
                <a:latin typeface="Arial" panose="020B0604020202020204" pitchFamily="34" charset="0"/>
                <a:ea typeface="+mn-ea"/>
                <a:cs typeface="Arial" panose="020B0604020202020204" pitchFamily="34" charset="0"/>
              </a:rPr>
              <a:t>Full abstract:</a:t>
            </a:r>
          </a:p>
          <a:p>
            <a:pPr marL="0" indent="0">
              <a:buNone/>
            </a:pPr>
            <a:endPar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Bezafibrate add-on therapy in high-risk primary biliary cholangitis is associated with an improvement of </a:t>
            </a:r>
            <a:r>
              <a:rPr lang="en-US" sz="800" b="1" kern="1200" dirty="0" err="1">
                <a:solidFill>
                  <a:schemeClr val="tx1"/>
                </a:solidFill>
                <a:effectLst/>
                <a:highlight>
                  <a:srgbClr val="FEFCFC"/>
                </a:highlight>
                <a:latin typeface="Arial" panose="020B0604020202020204" pitchFamily="34" charset="0"/>
                <a:ea typeface="+mn-ea"/>
                <a:cs typeface="Arial" panose="020B0604020202020204" pitchFamily="34" charset="0"/>
              </a:rPr>
              <a:t>fibrometer</a:t>
            </a: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 and </a:t>
            </a:r>
            <a:r>
              <a:rPr lang="en-US" sz="800" b="1" kern="1200" dirty="0" err="1">
                <a:solidFill>
                  <a:schemeClr val="tx1"/>
                </a:solidFill>
                <a:effectLst/>
                <a:highlight>
                  <a:srgbClr val="FEFCFC"/>
                </a:highlight>
                <a:latin typeface="Arial" panose="020B0604020202020204" pitchFamily="34" charset="0"/>
                <a:ea typeface="+mn-ea"/>
                <a:cs typeface="Arial" panose="020B0604020202020204" pitchFamily="34" charset="0"/>
              </a:rPr>
              <a:t>fibrometer</a:t>
            </a: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-VCTE, two high-accuracy non-invasive fibrosis tests extensively validated in frequent chronic liver diseases</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u="sng" kern="1200" dirty="0">
                <a:solidFill>
                  <a:schemeClr val="tx1"/>
                </a:solidFill>
                <a:effectLst/>
                <a:highlight>
                  <a:srgbClr val="FEFCFC"/>
                </a:highlight>
                <a:latin typeface="Arial" panose="020B0604020202020204" pitchFamily="34" charset="0"/>
                <a:ea typeface="+mn-ea"/>
                <a:cs typeface="Arial" panose="020B0604020202020204" pitchFamily="34" charset="0"/>
              </a:rPr>
              <a:t>Christophe Corpechot</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1 2</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Alexandra Rousseau</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3</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Sara Lemoinne</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1 2</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Gaouar</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Farid</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Karima Ben Belkacem</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Raoul Poupon</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Olivier Chazouillères</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1 2</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Paul Cales</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4</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Saint-Antoine Hospital, Assistance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Publique</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Hôpitaux</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de Paris, Reference Center for Inflammatory Biliary Diseases and Autoimmune Hepatitis, Paris, France</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Sorbonne University, INSERM UMR_S938, Paris, France</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3</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Saint-Antoine Hospital, Assistance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Publique</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Hôpitaux</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de Paris, Clinical Research Platform of East of Paris, Paris, France</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4</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University Hospital of Angers, Hepatology Department, Angers, France</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Email:</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christophe.corpechot@aphp.fr</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Background and Aims: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Data from the BEZURSO trial showed that 2 years of bezafibrate therapy in addition to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ursodeoxycholic</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acid (UDCA) improved the measures of vibration-controlled transient elastography (VCTE) and of enhanced liver fibrosis (ELF) score in patients with high-risk primary biliary cholangitis (PBC). The number of sequential liver biopsies, however, was too limited to show an effect on histology. The present post-hoc analysis aimed to assess the effect of bezafibrate add-on therapy on the measures of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Fibrometer</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and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Fibrometer</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-VCTE, two high-accuracy non-invasive fibrosis tests,</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1,2</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and of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Inflameter</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 necro-inflammatory activity score.</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Methods: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The study population included 100 patients with an incomplete response to UDCA (Paris-2 criteria) who were randomly assigned to bezafibrate 400 mg/d (n=50) or placebo (n=50), in addition to continued UDCA, for 24 months. Fibrometer</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2G</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Fibrometer</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2G</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-VCTE, and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Inflameter</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were measured at baseline, 12 months, and end of study (EOS). Associations with histological fibrosis stage or hepatitis activity grade (METAVIR classification) were evaluated using the Kruskal-Wallis test. The performance for the diagnosis of cirrhosis was determined using the C-statistic. Longitudinal changes were analyzed in each treatment group using linear mixed models.</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Results:</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 total of 235, 210, and 235 measures of Fibrometer</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2G</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Fibrometer</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2G</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-VCTE, and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Inflameter</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were analyzed in 82, 75, and 82 patients, respectively. Concordance analysis was made based on 105 liver biopsies collected in 82 patients. Fibrometer</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2G</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and Fibrometer</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2G</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-VCTE were significantly associated with histological fibrosis stage (p&lt;0.001 for both) but not with hepatitis activity grade.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Inflameter</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was associated with high hepatitis activity grade (p=0.07). The diagnostic performance of Fibrometer</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2G</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and Fibrometer</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2G</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-VCTE for cirrhosis was 0.83 and 0.92, respectively. Longitudinal analysis showed a significant reduction in the slope of Fibrometer</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2G</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Fibrometer</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2G</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-VCTE, and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Inflameter</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in the bezafibrate group as compared to the placebo group (p&lt;0.001 for all). The median differences (95% CI) between bezafibrate and placebo groups in percent changes from baseline to EOS in Fibrometer</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2G</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Fibrometer</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2G</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-VCTE, and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Inflameter</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were -42% (-69%; -14%), -37% (-83%; 8%), and -35% (-52%; -17%), respectively.</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Conclusion:</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Two years of bezafibrate add-on therapy in high-risk primary biliary cholangitis is associated with a significant improvement of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Inflameter</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Fibrometer</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and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Fibrometer</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-VCTE, thus supporting a long-term beneficial effect on both hepatic inflammation and fibrosis.</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fr-FR" sz="800" kern="1200" dirty="0">
                <a:solidFill>
                  <a:schemeClr val="tx1"/>
                </a:solidFill>
                <a:effectLst/>
                <a:highlight>
                  <a:srgbClr val="FEFCFC"/>
                </a:highlight>
                <a:latin typeface="Arial" panose="020B0604020202020204" pitchFamily="34" charset="0"/>
                <a:ea typeface="+mn-ea"/>
                <a:cs typeface="Arial" panose="020B0604020202020204" pitchFamily="34" charset="0"/>
              </a:rPr>
              <a:t>1.  Cales P et al. Clin </a:t>
            </a:r>
            <a:r>
              <a:rPr lang="fr-FR"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Biochem</a:t>
            </a:r>
            <a:r>
              <a:rPr lang="fr-FR" sz="800" kern="1200" dirty="0">
                <a:solidFill>
                  <a:schemeClr val="tx1"/>
                </a:solidFill>
                <a:effectLst/>
                <a:highlight>
                  <a:srgbClr val="FEFCFC"/>
                </a:highlight>
                <a:latin typeface="Arial" panose="020B0604020202020204" pitchFamily="34" charset="0"/>
                <a:ea typeface="+mn-ea"/>
                <a:cs typeface="Arial" panose="020B0604020202020204" pitchFamily="34" charset="0"/>
              </a:rPr>
              <a:t> 2010;43:1315-1322.</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2.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Boursier</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J et al. Am J Gastroenterol 2011;106:1255-1263.</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C1133C-0A91-4C56-9DB7-B268BA704BC5}"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959838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800" i="1" dirty="0">
                <a:highlight>
                  <a:srgbClr val="FEFCFC"/>
                </a:highlight>
              </a:rPr>
              <a:t>Abbreviations: AIH, autoimmune hepatitis; SMR, </a:t>
            </a:r>
            <a:r>
              <a:rPr lang="en-GB" sz="800" i="1" dirty="0"/>
              <a:t>standardised mortality ratio; </a:t>
            </a:r>
            <a:r>
              <a:rPr lang="en-GB" sz="800" i="1" dirty="0" err="1"/>
              <a:t>yrs</a:t>
            </a:r>
            <a:r>
              <a:rPr lang="en-GB" sz="800" i="1" dirty="0"/>
              <a:t>, years.</a:t>
            </a:r>
            <a:endParaRPr lang="en-US" sz="800" b="1" dirty="0">
              <a:highlight>
                <a:srgbClr val="FEFCFC"/>
              </a:highlight>
            </a:endParaRPr>
          </a:p>
          <a:p>
            <a:pPr marL="0" indent="0">
              <a:buNone/>
            </a:pPr>
            <a:endParaRPr lang="en-US" sz="800" b="0" u="sng" dirty="0">
              <a:highlight>
                <a:srgbClr val="FEFCFC"/>
              </a:highlight>
            </a:endParaRPr>
          </a:p>
          <a:p>
            <a:pPr marL="0" indent="0">
              <a:buNone/>
            </a:pPr>
            <a:r>
              <a:rPr lang="en-US" sz="800" b="0" u="sng" dirty="0">
                <a:highlight>
                  <a:srgbClr val="FEFCFC"/>
                </a:highlight>
              </a:rPr>
              <a:t>Full abstract</a:t>
            </a:r>
          </a:p>
          <a:p>
            <a:pPr marL="0" indent="0">
              <a:buNone/>
            </a:pPr>
            <a:r>
              <a:rPr lang="en-US" sz="800" b="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b="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Long-term outcome in autoimmune hepatitis: The second twenty years</a:t>
            </a:r>
          </a:p>
          <a:p>
            <a:pPr marL="0" indent="0">
              <a:buNone/>
            </a:pPr>
            <a:endParaRPr lang="en-US" sz="800" b="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b="0" u="sng" kern="1200" dirty="0">
                <a:solidFill>
                  <a:schemeClr val="tx1"/>
                </a:solidFill>
                <a:effectLst/>
                <a:highlight>
                  <a:srgbClr val="FEFCFC"/>
                </a:highlight>
                <a:latin typeface="Arial" panose="020B0604020202020204" pitchFamily="34" charset="0"/>
                <a:ea typeface="+mn-ea"/>
                <a:cs typeface="Arial" panose="020B0604020202020204" pitchFamily="34" charset="0"/>
              </a:rPr>
              <a:t>Laura Harrison</a:t>
            </a:r>
            <a:r>
              <a:rPr lang="en-US" sz="800" b="0" u="sng"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 </a:t>
            </a:r>
            <a:r>
              <a:rPr lang="en-US" sz="800" b="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a:t>
            </a:r>
            <a:r>
              <a:rPr lang="en-US" sz="800" b="0" kern="1200" dirty="0">
                <a:solidFill>
                  <a:schemeClr val="tx1"/>
                </a:solidFill>
                <a:effectLst/>
                <a:highlight>
                  <a:srgbClr val="FEFCFC"/>
                </a:highlight>
                <a:latin typeface="Arial" panose="020B0604020202020204" pitchFamily="34" charset="0"/>
                <a:ea typeface="+mn-ea"/>
                <a:cs typeface="Arial" panose="020B0604020202020204" pitchFamily="34" charset="0"/>
              </a:rPr>
              <a:t>, Barbara Hoeroldt</a:t>
            </a:r>
            <a:r>
              <a:rPr lang="en-US" sz="800" b="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a:t>
            </a:r>
            <a:r>
              <a:rPr lang="en-US" sz="800" b="0" kern="1200" dirty="0">
                <a:solidFill>
                  <a:schemeClr val="tx1"/>
                </a:solidFill>
                <a:effectLst/>
                <a:highlight>
                  <a:srgbClr val="FEFCFC"/>
                </a:highlight>
                <a:latin typeface="Arial" panose="020B0604020202020204" pitchFamily="34" charset="0"/>
                <a:ea typeface="+mn-ea"/>
                <a:cs typeface="Arial" panose="020B0604020202020204" pitchFamily="34" charset="0"/>
              </a:rPr>
              <a:t>, Elaine McFarlane</a:t>
            </a:r>
            <a:r>
              <a:rPr lang="en-US" sz="800" b="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a:t>
            </a:r>
            <a:r>
              <a:rPr lang="en-US" sz="800" b="0" kern="1200" dirty="0">
                <a:solidFill>
                  <a:schemeClr val="tx1"/>
                </a:solidFill>
                <a:effectLst/>
                <a:highlight>
                  <a:srgbClr val="FEFCFC"/>
                </a:highlight>
                <a:latin typeface="Arial" panose="020B0604020202020204" pitchFamily="34" charset="0"/>
                <a:ea typeface="+mn-ea"/>
                <a:cs typeface="Arial" panose="020B0604020202020204" pitchFamily="34" charset="0"/>
              </a:rPr>
              <a:t>, Asha Dube</a:t>
            </a:r>
            <a:r>
              <a:rPr lang="en-US" sz="800" b="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3</a:t>
            </a:r>
            <a:r>
              <a:rPr lang="en-US" sz="800" b="0" kern="1200" dirty="0">
                <a:solidFill>
                  <a:schemeClr val="tx1"/>
                </a:solidFill>
                <a:effectLst/>
                <a:highlight>
                  <a:srgbClr val="FEFCFC"/>
                </a:highlight>
                <a:latin typeface="Arial" panose="020B0604020202020204" pitchFamily="34" charset="0"/>
                <a:ea typeface="+mn-ea"/>
                <a:cs typeface="Arial" panose="020B0604020202020204" pitchFamily="34" charset="0"/>
              </a:rPr>
              <a:t>, Dermot Gleeson</a:t>
            </a:r>
            <a:r>
              <a:rPr lang="en-US" sz="800" b="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a:t>
            </a:r>
          </a:p>
          <a:p>
            <a:pPr marL="0" indent="0">
              <a:buNone/>
            </a:pPr>
            <a:endParaRPr lang="en-US" sz="800" b="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b="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a:t>
            </a:r>
            <a:r>
              <a:rPr lang="en-US" sz="800" b="0" kern="1200" dirty="0">
                <a:solidFill>
                  <a:schemeClr val="tx1"/>
                </a:solidFill>
                <a:effectLst/>
                <a:highlight>
                  <a:srgbClr val="FEFCFC"/>
                </a:highlight>
                <a:latin typeface="Arial" panose="020B0604020202020204" pitchFamily="34" charset="0"/>
                <a:ea typeface="+mn-ea"/>
                <a:cs typeface="Arial" panose="020B0604020202020204" pitchFamily="34" charset="0"/>
              </a:rPr>
              <a:t>Liver Unit, Northern General Hospital, Sheffield Teaching Hospitals NHS Foundation Trust, Hepatology, Sheffield, United Kingdom; </a:t>
            </a:r>
            <a:r>
              <a:rPr lang="en-US" sz="800" b="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a:t>
            </a:r>
            <a:r>
              <a:rPr lang="en-US" sz="800" b="0" kern="1200" dirty="0">
                <a:solidFill>
                  <a:schemeClr val="tx1"/>
                </a:solidFill>
                <a:effectLst/>
                <a:highlight>
                  <a:srgbClr val="FEFCFC"/>
                </a:highlight>
                <a:latin typeface="Arial" panose="020B0604020202020204" pitchFamily="34" charset="0"/>
                <a:ea typeface="+mn-ea"/>
                <a:cs typeface="Arial" panose="020B0604020202020204" pitchFamily="34" charset="0"/>
              </a:rPr>
              <a:t>University of Sheffield Medical School, Infection, Immunity and Cardiovascular Diseases, Sheffield, United Kingdom; </a:t>
            </a:r>
            <a:r>
              <a:rPr lang="en-US" sz="800" b="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3</a:t>
            </a:r>
            <a:r>
              <a:rPr lang="en-US" sz="800" b="0" kern="1200" dirty="0">
                <a:solidFill>
                  <a:schemeClr val="tx1"/>
                </a:solidFill>
                <a:effectLst/>
                <a:highlight>
                  <a:srgbClr val="FEFCFC"/>
                </a:highlight>
                <a:latin typeface="Arial" panose="020B0604020202020204" pitchFamily="34" charset="0"/>
                <a:ea typeface="+mn-ea"/>
                <a:cs typeface="Arial" panose="020B0604020202020204" pitchFamily="34" charset="0"/>
              </a:rPr>
              <a:t>Sheffield Teaching Hospital's NHS Foundation Trust, Histopathology, Sheffield, United Kingdom</a:t>
            </a:r>
          </a:p>
          <a:p>
            <a:pPr marL="0" indent="0">
              <a:buNone/>
            </a:pPr>
            <a:endParaRPr lang="en-US" sz="800" b="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Background and aims: </a:t>
            </a:r>
            <a:r>
              <a:rPr lang="en-US" sz="800" b="0" kern="1200" dirty="0">
                <a:solidFill>
                  <a:schemeClr val="tx1"/>
                </a:solidFill>
                <a:effectLst/>
                <a:highlight>
                  <a:srgbClr val="FEFCFC"/>
                </a:highlight>
                <a:latin typeface="Arial" panose="020B0604020202020204" pitchFamily="34" charset="0"/>
                <a:ea typeface="+mn-ea"/>
                <a:cs typeface="Arial" panose="020B0604020202020204" pitchFamily="34" charset="0"/>
              </a:rPr>
              <a:t>Liver disease can progress in AIH despite treatment, but follow-up data beyond 20 years are sparse. Here, we aimed to assess outcomes over the 2nd twenty years of follow-up and to compare these with outcomes in patients followed up from initial diagnosis.</a:t>
            </a:r>
          </a:p>
          <a:p>
            <a:pPr marL="0" indent="0">
              <a:buNone/>
            </a:pPr>
            <a:endParaRPr lang="en-US" sz="800" b="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Method: </a:t>
            </a:r>
            <a:r>
              <a:rPr lang="en-US" sz="800" b="0" kern="1200" dirty="0">
                <a:solidFill>
                  <a:schemeClr val="tx1"/>
                </a:solidFill>
                <a:effectLst/>
                <a:highlight>
                  <a:srgbClr val="FEFCFC"/>
                </a:highlight>
                <a:latin typeface="Arial" panose="020B0604020202020204" pitchFamily="34" charset="0"/>
                <a:ea typeface="+mn-ea"/>
                <a:cs typeface="Arial" panose="020B0604020202020204" pitchFamily="34" charset="0"/>
              </a:rPr>
              <a:t>Survival analysis and </a:t>
            </a:r>
            <a:r>
              <a:rPr lang="en-US" sz="800" b="0" kern="1200" dirty="0" err="1">
                <a:solidFill>
                  <a:schemeClr val="tx1"/>
                </a:solidFill>
                <a:effectLst/>
                <a:highlight>
                  <a:srgbClr val="FEFCFC"/>
                </a:highlight>
                <a:latin typeface="Arial" panose="020B0604020202020204" pitchFamily="34" charset="0"/>
                <a:ea typeface="+mn-ea"/>
                <a:cs typeface="Arial" panose="020B0604020202020204" pitchFamily="34" charset="0"/>
              </a:rPr>
              <a:t>standardised</a:t>
            </a:r>
            <a:r>
              <a:rPr lang="en-US" sz="800" b="0" kern="1200" dirty="0">
                <a:solidFill>
                  <a:schemeClr val="tx1"/>
                </a:solidFill>
                <a:effectLst/>
                <a:highlight>
                  <a:srgbClr val="FEFCFC"/>
                </a:highlight>
                <a:latin typeface="Arial" panose="020B0604020202020204" pitchFamily="34" charset="0"/>
                <a:ea typeface="+mn-ea"/>
                <a:cs typeface="Arial" panose="020B0604020202020204" pitchFamily="34" charset="0"/>
              </a:rPr>
              <a:t> mortality ratio (SMR), considering liver transplant as death; group comparisons using Kaplan-Meier and Cox regression analysis. </a:t>
            </a:r>
          </a:p>
          <a:p>
            <a:pPr marL="0" indent="0">
              <a:buNone/>
            </a:pPr>
            <a:endParaRPr lang="en-US" sz="800" b="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Results: </a:t>
            </a:r>
            <a:r>
              <a:rPr lang="en-US" sz="800" b="0" kern="1200" dirty="0">
                <a:solidFill>
                  <a:schemeClr val="tx1"/>
                </a:solidFill>
                <a:effectLst/>
                <a:highlight>
                  <a:srgbClr val="FEFCFC"/>
                </a:highlight>
                <a:latin typeface="Arial" panose="020B0604020202020204" pitchFamily="34" charset="0"/>
                <a:ea typeface="+mn-ea"/>
                <a:cs typeface="Arial" panose="020B0604020202020204" pitchFamily="34" charset="0"/>
              </a:rPr>
              <a:t>65 consecutive patients (diagnosed 1971-96), who had already been followed up for 20 years were followed up for a further (median(range)) 6.1(0.3-26) years. Age at start of year 21 was 63 years (mean). Six patients were untreated (one had inactive cirrhosis; later transplanted, when AIH was confirmed; 5 had mild disease). Two patients had previously discontinued immunosuppressive treatment (IST) and a third did so after 27 years. </a:t>
            </a:r>
          </a:p>
          <a:p>
            <a:pPr marL="0" indent="0">
              <a:buNone/>
            </a:pPr>
            <a:r>
              <a:rPr lang="en-US" sz="800" b="0" kern="1200" dirty="0">
                <a:solidFill>
                  <a:schemeClr val="tx1"/>
                </a:solidFill>
                <a:effectLst/>
                <a:highlight>
                  <a:srgbClr val="FEFCFC"/>
                </a:highlight>
                <a:latin typeface="Arial" panose="020B0604020202020204" pitchFamily="34" charset="0"/>
                <a:ea typeface="+mn-ea"/>
                <a:cs typeface="Arial" panose="020B0604020202020204" pitchFamily="34" charset="0"/>
              </a:rPr>
              <a:t>Two patients moved away after 28 and 39 years and were censored, 13 were discharged to primary care and remained alive until the end of follow-up. Of these, five were on IST, four were not and data were unavailable in four. The other 41 patients remained on IST until end of follow-up. Of the 65 patients, 34 had cirrhosis by year 20 (22 at initial diagnosis) and 5 more developed cirrhosis after 20 years. Five patients (four on IST) suffered their first relapse after 20 years. At end of follow-up (31/12/16), 42 of the 65 patients were alive, 3 had undergone liver transplantation, and 20 had died: 3 from liver disease (one hepatocellular carcinoma) and 17 from extra-hepatic causes (7 malignancy, 6 infection, 4 other causes). Survival from all-cause death or transplant was lower in these 65 patients during the 2nd 20 years than in 327 consecutive patients followed from initial diagnosis (1987-2016); age at diagnosis 54 years): 68+7% (SEM) vs. 76+3% after 10 years and 38+10% vs. 47+4% after 20 years. However this was due to the older age of the 2nd 20-year cohort at start of follow-up (63 v 54 years), as the survival difference disappeared when adjusted for age. Survival from liver-related death/transplant was similar in the two cohorts (figure). SMR over the second 20 years was 1.45 (0.84-2.65) not significantly different from SMR in the 327 patients followed from diagnosis: 1.60 (1.21-1.91).</a:t>
            </a:r>
          </a:p>
          <a:p>
            <a:pPr marL="0" indent="0">
              <a:buNone/>
            </a:pPr>
            <a:endParaRPr lang="en-US" sz="800" b="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Conclusion: </a:t>
            </a:r>
            <a:r>
              <a:rPr lang="en-US" sz="800" b="0" kern="1200" dirty="0">
                <a:solidFill>
                  <a:schemeClr val="tx1"/>
                </a:solidFill>
                <a:effectLst/>
                <a:highlight>
                  <a:srgbClr val="FEFCFC"/>
                </a:highlight>
                <a:latin typeface="Arial" panose="020B0604020202020204" pitchFamily="34" charset="0"/>
                <a:ea typeface="+mn-ea"/>
                <a:cs typeface="Arial" panose="020B0604020202020204" pitchFamily="34" charset="0"/>
              </a:rPr>
              <a:t>During the 2nd 20 years of follow-up, patients with AIH continue to have disease relapse and to develop cirrhosis. They have similar survival to patients followed from initial diagnosis.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C1133C-0A91-4C56-9DB7-B268BA704BC5}"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847781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800" b="0" i="1" dirty="0">
                <a:highlight>
                  <a:srgbClr val="FEFCFC"/>
                </a:highlight>
              </a:rPr>
              <a:t>Abbreviations: </a:t>
            </a:r>
            <a:r>
              <a:rPr lang="en-GB" sz="800" i="1" dirty="0">
                <a:highlight>
                  <a:srgbClr val="FEFCFC"/>
                </a:highlight>
              </a:rPr>
              <a:t>AIH, autoimmune hepatitis; SMR, standardised mortality ratio; </a:t>
            </a:r>
            <a:r>
              <a:rPr lang="en-GB" sz="800" i="1" dirty="0" err="1">
                <a:highlight>
                  <a:srgbClr val="FEFCFC"/>
                </a:highlight>
              </a:rPr>
              <a:t>yrs</a:t>
            </a:r>
            <a:r>
              <a:rPr lang="en-GB" sz="800" i="1" dirty="0">
                <a:highlight>
                  <a:srgbClr val="FEFCFC"/>
                </a:highlight>
              </a:rPr>
              <a:t>, years.</a:t>
            </a:r>
            <a:endParaRPr lang="en-GB" sz="800" b="0" i="1" dirty="0">
              <a:highlight>
                <a:srgbClr val="FEFCFC"/>
              </a:highlight>
            </a:endParaRPr>
          </a:p>
          <a:p>
            <a:pPr marL="0" indent="0">
              <a:buNone/>
            </a:pPr>
            <a:endParaRPr lang="en-US" sz="800" b="0" dirty="0">
              <a:highlight>
                <a:srgbClr val="FEFCFC"/>
              </a:highlight>
            </a:endParaRPr>
          </a:p>
          <a:p>
            <a:pPr marL="0" indent="0">
              <a:buNone/>
            </a:pPr>
            <a:r>
              <a:rPr lang="en-US" sz="800" b="0" u="sng" dirty="0">
                <a:highlight>
                  <a:srgbClr val="FEFCFC"/>
                </a:highlight>
              </a:rPr>
              <a:t>Full abstract</a:t>
            </a:r>
          </a:p>
          <a:p>
            <a:pPr marL="0" indent="0">
              <a:buNone/>
            </a:pPr>
            <a:r>
              <a:rPr lang="en-US" sz="800" b="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b="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Long-term outcome in autoimmune hepatitis: The second twenty years</a:t>
            </a:r>
          </a:p>
          <a:p>
            <a:pPr marL="0" indent="0">
              <a:buNone/>
            </a:pPr>
            <a:endParaRPr lang="en-US" sz="800" b="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0" u="sng" kern="1200" dirty="0">
                <a:solidFill>
                  <a:schemeClr val="tx1"/>
                </a:solidFill>
                <a:effectLst/>
                <a:latin typeface="Arial" panose="020B0604020202020204" pitchFamily="34" charset="0"/>
                <a:ea typeface="+mn-ea"/>
                <a:cs typeface="Arial" panose="020B0604020202020204" pitchFamily="34" charset="0"/>
              </a:rPr>
              <a:t>Laura Harrison</a:t>
            </a:r>
            <a:r>
              <a:rPr lang="en-US" sz="800" b="0" u="sng" kern="1200" baseline="30000" dirty="0">
                <a:solidFill>
                  <a:schemeClr val="tx1"/>
                </a:solidFill>
                <a:effectLst/>
                <a:latin typeface="Arial" panose="020B0604020202020204" pitchFamily="34" charset="0"/>
                <a:ea typeface="+mn-ea"/>
                <a:cs typeface="Arial" panose="020B0604020202020204" pitchFamily="34" charset="0"/>
              </a:rPr>
              <a:t>1 </a:t>
            </a:r>
            <a:r>
              <a:rPr lang="en-US" sz="800" b="0" kern="1200" baseline="30000" dirty="0">
                <a:solidFill>
                  <a:schemeClr val="tx1"/>
                </a:solidFill>
                <a:effectLst/>
                <a:latin typeface="Arial" panose="020B0604020202020204" pitchFamily="34" charset="0"/>
                <a:ea typeface="+mn-ea"/>
                <a:cs typeface="Arial" panose="020B0604020202020204" pitchFamily="34" charset="0"/>
              </a:rPr>
              <a:t>2</a:t>
            </a:r>
            <a:r>
              <a:rPr lang="en-US" sz="800" b="0" kern="1200" dirty="0">
                <a:solidFill>
                  <a:schemeClr val="tx1"/>
                </a:solidFill>
                <a:effectLst/>
                <a:latin typeface="Arial" panose="020B0604020202020204" pitchFamily="34" charset="0"/>
                <a:ea typeface="+mn-ea"/>
                <a:cs typeface="Arial" panose="020B0604020202020204" pitchFamily="34" charset="0"/>
              </a:rPr>
              <a:t>, Barbara Hoeroldt</a:t>
            </a:r>
            <a:r>
              <a:rPr lang="en-US" sz="800" b="0" kern="1200" baseline="30000" dirty="0">
                <a:solidFill>
                  <a:schemeClr val="tx1"/>
                </a:solidFill>
                <a:effectLst/>
                <a:latin typeface="Arial" panose="020B0604020202020204" pitchFamily="34" charset="0"/>
                <a:ea typeface="+mn-ea"/>
                <a:cs typeface="Arial" panose="020B0604020202020204" pitchFamily="34" charset="0"/>
              </a:rPr>
              <a:t>1</a:t>
            </a:r>
            <a:r>
              <a:rPr lang="en-US" sz="800" b="0" kern="1200" dirty="0">
                <a:solidFill>
                  <a:schemeClr val="tx1"/>
                </a:solidFill>
                <a:effectLst/>
                <a:latin typeface="Arial" panose="020B0604020202020204" pitchFamily="34" charset="0"/>
                <a:ea typeface="+mn-ea"/>
                <a:cs typeface="Arial" panose="020B0604020202020204" pitchFamily="34" charset="0"/>
              </a:rPr>
              <a:t>, Elaine McFarlane</a:t>
            </a:r>
            <a:r>
              <a:rPr lang="en-US" sz="800" b="0" kern="1200" baseline="30000" dirty="0">
                <a:solidFill>
                  <a:schemeClr val="tx1"/>
                </a:solidFill>
                <a:effectLst/>
                <a:latin typeface="Arial" panose="020B0604020202020204" pitchFamily="34" charset="0"/>
                <a:ea typeface="+mn-ea"/>
                <a:cs typeface="Arial" panose="020B0604020202020204" pitchFamily="34" charset="0"/>
              </a:rPr>
              <a:t>1</a:t>
            </a:r>
            <a:r>
              <a:rPr lang="en-US" sz="800" b="0" kern="1200" dirty="0">
                <a:solidFill>
                  <a:schemeClr val="tx1"/>
                </a:solidFill>
                <a:effectLst/>
                <a:latin typeface="Arial" panose="020B0604020202020204" pitchFamily="34" charset="0"/>
                <a:ea typeface="+mn-ea"/>
                <a:cs typeface="Arial" panose="020B0604020202020204" pitchFamily="34" charset="0"/>
              </a:rPr>
              <a:t>, Asha Dube</a:t>
            </a:r>
            <a:r>
              <a:rPr lang="en-US" sz="800" b="0" kern="1200" baseline="30000" dirty="0">
                <a:solidFill>
                  <a:schemeClr val="tx1"/>
                </a:solidFill>
                <a:effectLst/>
                <a:latin typeface="Arial" panose="020B0604020202020204" pitchFamily="34" charset="0"/>
                <a:ea typeface="+mn-ea"/>
                <a:cs typeface="Arial" panose="020B0604020202020204" pitchFamily="34" charset="0"/>
              </a:rPr>
              <a:t>3</a:t>
            </a:r>
            <a:r>
              <a:rPr lang="en-US" sz="800" b="0" kern="1200" dirty="0">
                <a:solidFill>
                  <a:schemeClr val="tx1"/>
                </a:solidFill>
                <a:effectLst/>
                <a:latin typeface="Arial" panose="020B0604020202020204" pitchFamily="34" charset="0"/>
                <a:ea typeface="+mn-ea"/>
                <a:cs typeface="Arial" panose="020B0604020202020204" pitchFamily="34" charset="0"/>
              </a:rPr>
              <a:t>, Dermot Gleeson</a:t>
            </a:r>
            <a:r>
              <a:rPr lang="en-US" sz="800" b="0" kern="1200" baseline="30000" dirty="0">
                <a:solidFill>
                  <a:schemeClr val="tx1"/>
                </a:solidFill>
                <a:effectLst/>
                <a:latin typeface="Arial" panose="020B0604020202020204" pitchFamily="34" charset="0"/>
                <a:ea typeface="+mn-ea"/>
                <a:cs typeface="Arial" panose="020B0604020202020204" pitchFamily="34" charset="0"/>
              </a:rPr>
              <a:t>1</a:t>
            </a:r>
          </a:p>
          <a:p>
            <a:pPr marL="0" indent="0">
              <a:buNone/>
            </a:pPr>
            <a:endParaRPr lang="en-US" sz="800" b="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0" kern="1200" baseline="30000" dirty="0">
                <a:solidFill>
                  <a:schemeClr val="tx1"/>
                </a:solidFill>
                <a:effectLst/>
                <a:latin typeface="Arial" panose="020B0604020202020204" pitchFamily="34" charset="0"/>
                <a:ea typeface="+mn-ea"/>
                <a:cs typeface="Arial" panose="020B0604020202020204" pitchFamily="34" charset="0"/>
              </a:rPr>
              <a:t>1</a:t>
            </a:r>
            <a:r>
              <a:rPr lang="en-US" sz="800" b="0" kern="1200" dirty="0">
                <a:solidFill>
                  <a:schemeClr val="tx1"/>
                </a:solidFill>
                <a:effectLst/>
                <a:latin typeface="Arial" panose="020B0604020202020204" pitchFamily="34" charset="0"/>
                <a:ea typeface="+mn-ea"/>
                <a:cs typeface="Arial" panose="020B0604020202020204" pitchFamily="34" charset="0"/>
              </a:rPr>
              <a:t>Liver Unit, Northern General Hospital, Sheffield Teaching Hospitals NHS Foundation Trust, Hepatology, Sheffield, United Kingdom; </a:t>
            </a:r>
            <a:r>
              <a:rPr lang="en-US" sz="800" b="0" kern="1200" baseline="30000" dirty="0">
                <a:solidFill>
                  <a:schemeClr val="tx1"/>
                </a:solidFill>
                <a:effectLst/>
                <a:latin typeface="Arial" panose="020B0604020202020204" pitchFamily="34" charset="0"/>
                <a:ea typeface="+mn-ea"/>
                <a:cs typeface="Arial" panose="020B0604020202020204" pitchFamily="34" charset="0"/>
              </a:rPr>
              <a:t>2</a:t>
            </a:r>
            <a:r>
              <a:rPr lang="en-US" sz="800" b="0" kern="1200" dirty="0">
                <a:solidFill>
                  <a:schemeClr val="tx1"/>
                </a:solidFill>
                <a:effectLst/>
                <a:latin typeface="Arial" panose="020B0604020202020204" pitchFamily="34" charset="0"/>
                <a:ea typeface="+mn-ea"/>
                <a:cs typeface="Arial" panose="020B0604020202020204" pitchFamily="34" charset="0"/>
              </a:rPr>
              <a:t>University of Sheffield Medical School, Infection, Immunity and Cardiovascular Diseases, Sheffield, United Kingdom; </a:t>
            </a:r>
            <a:r>
              <a:rPr lang="en-US" sz="800" b="0" kern="1200" baseline="30000" dirty="0">
                <a:solidFill>
                  <a:schemeClr val="tx1"/>
                </a:solidFill>
                <a:effectLst/>
                <a:latin typeface="Arial" panose="020B0604020202020204" pitchFamily="34" charset="0"/>
                <a:ea typeface="+mn-ea"/>
                <a:cs typeface="Arial" panose="020B0604020202020204" pitchFamily="34" charset="0"/>
              </a:rPr>
              <a:t>3</a:t>
            </a:r>
            <a:r>
              <a:rPr lang="en-US" sz="800" b="0" kern="1200" dirty="0">
                <a:solidFill>
                  <a:schemeClr val="tx1"/>
                </a:solidFill>
                <a:effectLst/>
                <a:latin typeface="Arial" panose="020B0604020202020204" pitchFamily="34" charset="0"/>
                <a:ea typeface="+mn-ea"/>
                <a:cs typeface="Arial" panose="020B0604020202020204" pitchFamily="34" charset="0"/>
              </a:rPr>
              <a:t>Sheffield Teaching Hospital's NHS Foundation Trust, Histopathology, Sheffield, United Kingdom</a:t>
            </a:r>
          </a:p>
          <a:p>
            <a:pPr marL="0" indent="0">
              <a:buNone/>
            </a:pPr>
            <a:endParaRPr lang="en-US" sz="800" b="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Background and aims: </a:t>
            </a:r>
            <a:r>
              <a:rPr lang="en-US" sz="800" b="0" kern="1200" dirty="0">
                <a:solidFill>
                  <a:schemeClr val="tx1"/>
                </a:solidFill>
                <a:effectLst/>
                <a:latin typeface="Arial" panose="020B0604020202020204" pitchFamily="34" charset="0"/>
                <a:ea typeface="+mn-ea"/>
                <a:cs typeface="Arial" panose="020B0604020202020204" pitchFamily="34" charset="0"/>
              </a:rPr>
              <a:t>Liver disease can progress in AIH despite treatment, but follow-up data beyond 20 years are sparse. Here, we aimed to assess outcomes over the 2nd twenty years of follow-up and to compare these with outcomes in patients followed up from initial diagnosis.</a:t>
            </a:r>
          </a:p>
          <a:p>
            <a:pPr marL="0" indent="0">
              <a:buNone/>
            </a:pPr>
            <a:endParaRPr lang="en-US" sz="800" b="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Method: </a:t>
            </a:r>
            <a:r>
              <a:rPr lang="en-US" sz="800" b="0" kern="1200" dirty="0">
                <a:solidFill>
                  <a:schemeClr val="tx1"/>
                </a:solidFill>
                <a:effectLst/>
                <a:latin typeface="Arial" panose="020B0604020202020204" pitchFamily="34" charset="0"/>
                <a:ea typeface="+mn-ea"/>
                <a:cs typeface="Arial" panose="020B0604020202020204" pitchFamily="34" charset="0"/>
              </a:rPr>
              <a:t>Survival analysis and </a:t>
            </a:r>
            <a:r>
              <a:rPr lang="en-US" sz="800" b="0" kern="1200" dirty="0" err="1">
                <a:solidFill>
                  <a:schemeClr val="tx1"/>
                </a:solidFill>
                <a:effectLst/>
                <a:latin typeface="Arial" panose="020B0604020202020204" pitchFamily="34" charset="0"/>
                <a:ea typeface="+mn-ea"/>
                <a:cs typeface="Arial" panose="020B0604020202020204" pitchFamily="34" charset="0"/>
              </a:rPr>
              <a:t>standardised</a:t>
            </a:r>
            <a:r>
              <a:rPr lang="en-US" sz="800" b="0" kern="1200" dirty="0">
                <a:solidFill>
                  <a:schemeClr val="tx1"/>
                </a:solidFill>
                <a:effectLst/>
                <a:latin typeface="Arial" panose="020B0604020202020204" pitchFamily="34" charset="0"/>
                <a:ea typeface="+mn-ea"/>
                <a:cs typeface="Arial" panose="020B0604020202020204" pitchFamily="34" charset="0"/>
              </a:rPr>
              <a:t> mortality ratio (SMR), considering liver transplant as death; group comparisons using Kaplan-Meier and Cox regression analysis. </a:t>
            </a:r>
          </a:p>
          <a:p>
            <a:pPr marL="0" indent="0">
              <a:buNone/>
            </a:pPr>
            <a:endParaRPr lang="en-US" sz="800" b="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Results: </a:t>
            </a:r>
            <a:r>
              <a:rPr lang="en-US" sz="800" b="0" kern="1200" dirty="0">
                <a:solidFill>
                  <a:schemeClr val="tx1"/>
                </a:solidFill>
                <a:effectLst/>
                <a:latin typeface="Arial" panose="020B0604020202020204" pitchFamily="34" charset="0"/>
                <a:ea typeface="+mn-ea"/>
                <a:cs typeface="Arial" panose="020B0604020202020204" pitchFamily="34" charset="0"/>
              </a:rPr>
              <a:t>65 consecutive patients (diagnosed 1971-96), who had already been followed up for 20 years were followed up for a further (median(range)) 6.1(0.3-26) years. Age at start of year 21 was 63 years (mean). Six patients were untreated (one had inactive cirrhosis; later transplanted, when AIH was confirmed; 5 had mild disease). Two patients had previously discontinued immunosuppressive treatment (IST) and a third did so after 27 years. </a:t>
            </a:r>
          </a:p>
          <a:p>
            <a:pPr marL="0" indent="0">
              <a:buNone/>
            </a:pPr>
            <a:r>
              <a:rPr lang="en-US" sz="800" b="0" kern="1200" dirty="0">
                <a:solidFill>
                  <a:schemeClr val="tx1"/>
                </a:solidFill>
                <a:effectLst/>
                <a:latin typeface="Arial" panose="020B0604020202020204" pitchFamily="34" charset="0"/>
                <a:ea typeface="+mn-ea"/>
                <a:cs typeface="Arial" panose="020B0604020202020204" pitchFamily="34" charset="0"/>
              </a:rPr>
              <a:t>Two patients moved away after 28 and 39 years and were censored, 13 were discharged to primary care and remained alive until the end of follow-up. Of these, five were on IST, four were not and data were unavailable in four. The other 41 patients remained on IST until end of follow-up. Of the 65 patients, 34 had cirrhosis by year 20 (22 at initial diagnosis) and 5 more developed cirrhosis after 20 years. Five patients (four on IST) suffered their first relapse after 20 years. At end of follow-up (31/12/16), 42 of the 65 patients were alive, 3 had undergone liver transplantation, and 20 had died: 3 from liver disease (one hepatocellular carcinoma) and 17 from extra-hepatic causes (7 malignancy, 6 infection, 4 other causes). Survival from all-cause death or transplant was lower in these 65 patients during the 2nd 20 years than in 327 consecutive patients followed from initial diagnosis (1987-2016); age at diagnosis 54 years): 68+7% (SEM) vs. 76+3% after 10 years and 38+10% vs. 47+4% after 20 years. However this was due to the older age of the 2nd 20-year cohort at start of follow-up (63 v 54 years), as the survival difference disappeared when adjusted for age. Survival from liver-related death/transplant was similar in the two cohorts (figure). SMR over the second 20 years was 1.45 (0.84-2.65) not significantly different from SMR in the 327 patients followed from diagnosis: 1.60 (1.21-1.91).</a:t>
            </a:r>
          </a:p>
          <a:p>
            <a:pPr marL="0" indent="0">
              <a:buNone/>
            </a:pPr>
            <a:endParaRPr lang="en-US" sz="800" b="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Conclusion: </a:t>
            </a:r>
            <a:r>
              <a:rPr lang="en-US" sz="800" b="0" kern="1200" dirty="0">
                <a:solidFill>
                  <a:schemeClr val="tx1"/>
                </a:solidFill>
                <a:effectLst/>
                <a:latin typeface="Arial" panose="020B0604020202020204" pitchFamily="34" charset="0"/>
                <a:ea typeface="+mn-ea"/>
                <a:cs typeface="Arial" panose="020B0604020202020204" pitchFamily="34" charset="0"/>
              </a:rPr>
              <a:t>During the 2nd 20 years of follow-up, patients with AIH continue to have disease relapse and to develop cirrhosis. They have similar survival to patients followed from initial diagnosis.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C1133C-0A91-4C56-9DB7-B268BA704BC5}"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93128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BC1133C-0A91-4C56-9DB7-B268BA704BC5}" type="slidenum">
              <a:rPr lang="en-GB" smtClean="0"/>
              <a:pPr/>
              <a:t>3</a:t>
            </a:fld>
            <a:endParaRPr lang="en-GB" dirty="0"/>
          </a:p>
        </p:txBody>
      </p:sp>
    </p:spTree>
    <p:extLst>
      <p:ext uri="{BB962C8B-B14F-4D97-AF65-F5344CB8AC3E}">
        <p14:creationId xmlns:p14="http://schemas.microsoft.com/office/powerpoint/2010/main" val="11885989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BC1133C-0A91-4C56-9DB7-B268BA704BC5}" type="slidenum">
              <a:rPr lang="en-GB" smtClean="0"/>
              <a:pPr/>
              <a:t>30</a:t>
            </a:fld>
            <a:endParaRPr lang="en-GB" dirty="0"/>
          </a:p>
        </p:txBody>
      </p:sp>
    </p:spTree>
    <p:extLst>
      <p:ext uri="{BB962C8B-B14F-4D97-AF65-F5344CB8AC3E}">
        <p14:creationId xmlns:p14="http://schemas.microsoft.com/office/powerpoint/2010/main" val="25392315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800" i="1" dirty="0">
                <a:highlight>
                  <a:srgbClr val="FEFCFC"/>
                </a:highlight>
              </a:rPr>
              <a:t>Abbreviations: KO, knockout; LCMV, </a:t>
            </a:r>
            <a:r>
              <a:rPr lang="en-GB" sz="800" i="1" dirty="0"/>
              <a:t>lymphocytic choriomeningitis virus; </a:t>
            </a:r>
            <a:r>
              <a:rPr lang="en-GB" sz="800" i="1" dirty="0">
                <a:highlight>
                  <a:srgbClr val="FEFCFC"/>
                </a:highlight>
              </a:rPr>
              <a:t>MS, mass spectrometry; mTOR, </a:t>
            </a:r>
            <a:r>
              <a:rPr lang="en-GB" sz="800" i="1" dirty="0"/>
              <a:t>mammalian target of rapamycin; </a:t>
            </a:r>
            <a:r>
              <a:rPr lang="en-GB" sz="800" i="1" dirty="0" err="1">
                <a:highlight>
                  <a:srgbClr val="FEFCFC"/>
                </a:highlight>
              </a:rPr>
              <a:t>norUDCA</a:t>
            </a:r>
            <a:r>
              <a:rPr lang="en-GB" sz="800" i="1" dirty="0">
                <a:highlight>
                  <a:srgbClr val="FEFCFC"/>
                </a:highlight>
              </a:rPr>
              <a:t>, </a:t>
            </a:r>
            <a:r>
              <a:rPr lang="en-GB" sz="800" i="1" dirty="0"/>
              <a:t>nor-</a:t>
            </a:r>
            <a:r>
              <a:rPr lang="en-GB" sz="800" i="1" dirty="0" err="1"/>
              <a:t>ursodeoxycholic</a:t>
            </a:r>
            <a:r>
              <a:rPr lang="en-GB" sz="800" i="1" dirty="0"/>
              <a:t> acid; PSC, primary sclerosing cholangitis </a:t>
            </a:r>
            <a:endParaRPr lang="en-GB" sz="800" i="1" dirty="0">
              <a:highlight>
                <a:srgbClr val="FEFCFC"/>
              </a:highlight>
            </a:endParaRPr>
          </a:p>
          <a:p>
            <a:pPr marL="0" indent="0">
              <a:buNone/>
            </a:pPr>
            <a:endParaRPr lang="en-GB" sz="800" i="1" dirty="0">
              <a:highlight>
                <a:srgbClr val="FEFCFC"/>
              </a:highlight>
            </a:endParaRPr>
          </a:p>
          <a:p>
            <a:pPr marL="0" indent="0">
              <a:buNone/>
            </a:pPr>
            <a:r>
              <a:rPr lang="en-GB" sz="800" i="0" u="sng" dirty="0">
                <a:highlight>
                  <a:srgbClr val="FEFCFC"/>
                </a:highlight>
              </a:rPr>
              <a:t>Full abstract:</a:t>
            </a:r>
          </a:p>
          <a:p>
            <a:pPr marL="0" indent="0">
              <a:buNone/>
            </a:pPr>
            <a:endParaRPr lang="en-GB" sz="800" b="1" dirty="0">
              <a:highlight>
                <a:srgbClr val="FEFCFC"/>
              </a:highlight>
            </a:endParaRP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24-nor-ursodeoxycholic acid ameliorates inflammation by reshaping mTOR proteome and immunometabolism sensing programs in CD8 T cells</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u="sng" kern="1200" dirty="0">
                <a:solidFill>
                  <a:schemeClr val="tx1"/>
                </a:solidFill>
                <a:effectLst/>
                <a:highlight>
                  <a:srgbClr val="FEFCFC"/>
                </a:highlight>
                <a:latin typeface="Arial" panose="020B0604020202020204" pitchFamily="34" charset="0"/>
                <a:ea typeface="+mn-ea"/>
                <a:cs typeface="Arial" panose="020B0604020202020204" pitchFamily="34" charset="0"/>
              </a:rPr>
              <a:t>Ci Zhu</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Nicole Boucheron</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André Müller</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3</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Peter Májek</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3</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Claudia D. Fuchs</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Hatoon</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Baazim</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3</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Emina</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Halilbasic</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Tatjana Stojakovic</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4</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Andreas Bergthaler</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3</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Wilfried Ellmeier</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Michael Trauner</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Medical University of Vienna, Division of Gastroenterology &amp; Hepatology, Internal Medicine III, Vienna, Austria</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Medical University of Vienna, Institute of Immunology, Center for Pathophysiology, Infectiology and Immunology, Vienna, Austria</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3</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CeMM Research Center for Molecular Medicine of the Austrian Academy of Sciences, Vienna, Austria</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4</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Medical University of Graz, Medical and Chemical Laboratory of Diagnostics, Graz, Austria</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Email:</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Background and Aims: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Hepatic lymphocyte accumulation is a common immunopathological feature in many inflammatory liver diseases including primary sclerosing cholangitis (PSC) where nor-</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ursodeoxycholic</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acid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nor</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UDCA</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has shown promising results. We previously reported anti-inflammatory mechanisms of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nor</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UDCA</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via mTOR, distinct from UDCA in CD8 T cells. How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nor</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UDCA</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potentially modulates dynamic signaling networks and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bioenegergetic</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pathways underlying lymphocyte immunity remains unidentified. Therefore, we aimed to explore how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nor</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UDCA</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impacts on CD8 T cell proteome,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phosphoproteome</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and metabolic sensing programs in context of activation.</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Method: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Using mass spectrometry (MS) we generated in-depth profiling of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nor</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UDCA</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shaped CD8 T cell proteome and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phosphoproteome</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revealing a redirection of metabolic sensing programs, migration and functions. MS data were further validated in vivo, in lymphocytic choriomeningitis virus (LCMV) model of CD8 T cell driven hepatic immunopathology and in Mdr2 (Abcb4) KO model of PSC.</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Results:</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Our MS data confirmed our previous finding of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nor</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UDCA</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mTOR inhibitory effect as evidenced by reduced phosphorylation of mTOR substrate S6 kinase(Ser235/236) by 43% (p&lt;0.05). Consequently,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nor</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UDCA</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reduced abundance of mTOR regulated glycolytic enzymes such as hexokinase2 and lactate dehydrogenase B (p&lt;0.05). Subsequently,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nor</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UDCA</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treatment reduced abundance of effector molecules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GranzymeB</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and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IFNγ</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by 43% (p&lt;0.005) and 21% (p&lt;0.05), respectively and increased abundance of lymphatic retention patterns, like CD62L and CCR7 (p&lt;0.05). Conversely, fatty acid (FA) oxidation was enhanced by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nor</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UDCA</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as shown by higher abundance of long-chain FA transport protein4, Fatty-acyl-CoA synthase, Cpt1α and Cpt2 (p&lt;0.005), while FA synthesis was reduced as shown by lower abundance of FA synthase. Interestingly,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glutaminolysis</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was unaffected. Supporting MS finding, in vivo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nor</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UDCA</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ameliorated hepatic injury and inflammation induced by LCMV as shown by lower ALT (p&lt;0.005), decreased liver expression of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GranzymeB</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by 41% (p&lt;0.005) and Cxcl10 by 40% (p&lt;0.005), and reduced CD8 effector T cell hepatic infiltration without compromising virus control. Similarly,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nor</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UDCA</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reduced CD8 T cell infiltration in liver of Mdr2 KO mice.</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Conclusion:</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Overall, we unraveled novel metabolic modulatory potency of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nor</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UDCA</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by reshaping mTOR proteome and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phosphoproteome</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indicating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nor</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UDCA</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may represent a promising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immunometabolic</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drug for treatment of T-cell based inflammatory liver diseases.</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C1133C-0A91-4C56-9DB7-B268BA704BC5}"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847781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800" i="1" dirty="0" err="1">
                <a:highlight>
                  <a:srgbClr val="FEFCFC"/>
                </a:highlight>
              </a:rPr>
              <a:t>AbbreviationsIFN</a:t>
            </a:r>
            <a:r>
              <a:rPr lang="el-GR" sz="800" i="1" dirty="0">
                <a:highlight>
                  <a:srgbClr val="FEFCFC"/>
                </a:highlight>
              </a:rPr>
              <a:t>γ</a:t>
            </a:r>
            <a:r>
              <a:rPr lang="en-GB" sz="800" i="1" dirty="0">
                <a:highlight>
                  <a:srgbClr val="FEFCFC"/>
                </a:highlight>
              </a:rPr>
              <a:t>, interferon-</a:t>
            </a:r>
            <a:r>
              <a:rPr lang="el-GR" sz="800" i="1" dirty="0">
                <a:highlight>
                  <a:srgbClr val="FEFCFC"/>
                </a:highlight>
              </a:rPr>
              <a:t>γ</a:t>
            </a:r>
            <a:r>
              <a:rPr lang="en-GB" sz="800" i="1" dirty="0">
                <a:highlight>
                  <a:srgbClr val="FEFCFC"/>
                </a:highlight>
              </a:rPr>
              <a:t>; mTOR, mammalian target of rapamycin; </a:t>
            </a:r>
            <a:r>
              <a:rPr lang="en-GB" sz="800" i="1" dirty="0" err="1">
                <a:highlight>
                  <a:srgbClr val="FEFCFC"/>
                </a:highlight>
              </a:rPr>
              <a:t>norUDCA</a:t>
            </a:r>
            <a:r>
              <a:rPr lang="en-GB" sz="800" i="1" dirty="0">
                <a:highlight>
                  <a:srgbClr val="FEFCFC"/>
                </a:highlight>
              </a:rPr>
              <a:t>, nor-</a:t>
            </a:r>
            <a:r>
              <a:rPr lang="en-GB" sz="800" i="1" dirty="0" err="1">
                <a:highlight>
                  <a:srgbClr val="FEFCFC"/>
                </a:highlight>
              </a:rPr>
              <a:t>ursodeoxycholic</a:t>
            </a:r>
            <a:r>
              <a:rPr lang="en-GB" sz="800" i="1" dirty="0">
                <a:highlight>
                  <a:srgbClr val="FEFCFC"/>
                </a:highlight>
              </a:rPr>
              <a:t> acid</a:t>
            </a:r>
          </a:p>
          <a:p>
            <a:pPr marL="0" indent="0">
              <a:buNone/>
            </a:pPr>
            <a:r>
              <a:rPr lang="en-GB" sz="800" i="0" u="sng" dirty="0">
                <a:highlight>
                  <a:srgbClr val="FEFCFC"/>
                </a:highlight>
              </a:rPr>
              <a:t>Full abstract:</a:t>
            </a:r>
          </a:p>
          <a:p>
            <a:pPr marL="0" indent="0">
              <a:buNone/>
            </a:pPr>
            <a:endParaRPr lang="en-GB" sz="800" b="1" dirty="0">
              <a:highlight>
                <a:srgbClr val="FEFCFC"/>
              </a:highlight>
            </a:endParaRP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24-nor-ursodeoxycholic acid ameliorates inflammation by reshaping mTOR proteome and immunometabolism sensing programs in CD8 T cells</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u="sng" kern="1200" dirty="0">
                <a:solidFill>
                  <a:schemeClr val="tx1"/>
                </a:solidFill>
                <a:effectLst/>
                <a:highlight>
                  <a:srgbClr val="FEFCFC"/>
                </a:highlight>
                <a:latin typeface="Arial" panose="020B0604020202020204" pitchFamily="34" charset="0"/>
                <a:ea typeface="+mn-ea"/>
                <a:cs typeface="Arial" panose="020B0604020202020204" pitchFamily="34" charset="0"/>
              </a:rPr>
              <a:t>Ci Zhu</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Nicole Boucheron</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André Müller</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3</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Peter Májek</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3</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Claudia D. Fuchs</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Hatoon</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Baazim</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3</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Emina</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Halilbasic</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Tatjana Stojakovic</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4</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Andreas Bergthaler</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3</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Wilfried Ellmeier</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Michael Trauner</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Medical University of Vienna, Division of Gastroenterology &amp; Hepatology, Internal Medicine III, Vienna, Austria</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Medical University of Vienna, Institute of Immunology, Center for Pathophysiology, Infectiology and Immunology, Vienna, Austria</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3</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CeMM Research Center for Molecular Medicine of the Austrian Academy of Sciences, Vienna, Austria</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4</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Medical University of Graz, Medical and Chemical Laboratory of Diagnostics, Graz, Austria</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Email:</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Background and Aims: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Hepatic lymphocyte accumulation is a common immunopathological feature in many inflammatory liver diseases including primary sclerosing cholangitis (PSC) where nor-</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ursodeoxycholic</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acid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nor</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UDCA</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has shown promising results. We previously reported anti-inflammatory mechanisms of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nor</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UDCA</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via mTOR, distinct from UDCA in CD8 T cells. How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nor</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UDCA</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potentially modulates dynamic signaling networks and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bioenegergetic</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pathways underlying lymphocyte immunity remains unidentified. Therefore, we aimed to explore how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nor</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UDCA</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impacts on CD8 T cell proteome,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phosphoproteome</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and metabolic sensing programs in context of activation.</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Method: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Using mass spectrometry (MS) we generated in-depth profiling of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nor</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UDCA</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shaped CD8 T cell proteome and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phosphoproteome</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revealing a redirection of metabolic sensing programs, migration and functions. MS data were further validated in vivo, in lymphocytic choriomeningitis virus (LCMV) model of CD8 T cell driven hepatic immunopathology and in Mdr2 (Abcb4) KO model of PSC.</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Results:</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Our MS data confirmed our previous finding of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nor</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UDCA</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mTOR inhibitory effect as evidenced by reduced phosphorylation of mTOR substrate S6 kinase(Ser235/236) by 43% (p&lt;0.05). Consequently,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nor</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UDCA</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reduced abundance of mTOR regulated glycolytic enzymes such as hexokinase2 and lactate dehydrogenase B (p&lt;0.05). Subsequently,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nor</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UDCA</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treatment reduced abundance of effector molecules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GranzymeB</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and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IFNγ</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by 43% (p&lt;0.005) and 21% (p&lt;0.05), respectively and increased abundance of lymphatic retention patterns, like CD62L and CCR7 (p&lt;0.05). Conversely, fatty acid (FA) oxidation was enhanced by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nor</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UDCA</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as shown by higher abundance of long-chain FA transport protein4, Fatty-acyl-CoA synthase, Cpt1α and Cpt2 (p&lt;0.005), while FA synthesis was reduced as shown by lower abundance of FA synthase. Interestingly,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glutaminolysis</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was unaffected. Supporting MS finding, in vivo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nor</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UDCA</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ameliorated hepatic injury and inflammation induced by LCMV as shown by lower ALT (p&lt;0.005), decreased liver expression of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GranzymeB</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by 41% (p&lt;0.005) and Cxcl10 by 40% (p&lt;0.005), and reduced CD8 effector T cell hepatic infiltration without compromising virus control. Similarly,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nor</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UDCA</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reduced CD8 T cell infiltration in liver of Mdr2 KO mice.</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Conclusion:</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Overall, we unraveled novel metabolic modulatory potency of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nor</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UDCA</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by reshaping mTOR proteome and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phosphoproteome</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indicating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nor</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UDCA</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may represent a promising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immunometabolic</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drug for treatment of T-cell based inflammatory liver diseases.</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C1133C-0A91-4C56-9DB7-B268BA704BC5}"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959838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BC1133C-0A91-4C56-9DB7-B268BA704BC5}" type="slidenum">
              <a:rPr lang="en-GB" smtClean="0"/>
              <a:pPr/>
              <a:t>33</a:t>
            </a:fld>
            <a:endParaRPr lang="en-GB" dirty="0"/>
          </a:p>
        </p:txBody>
      </p:sp>
    </p:spTree>
    <p:extLst>
      <p:ext uri="{BB962C8B-B14F-4D97-AF65-F5344CB8AC3E}">
        <p14:creationId xmlns:p14="http://schemas.microsoft.com/office/powerpoint/2010/main" val="31352878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800" i="1" dirty="0"/>
              <a:t>Abbreviations: AP, angioplasty; BCS, Budd–Chiari syndrome; HCC, hepatocellular carcinoma; RCT, randomized controlled trial; SP, stent placement</a:t>
            </a:r>
          </a:p>
          <a:p>
            <a:pPr marL="0" indent="0">
              <a:buNone/>
            </a:pPr>
            <a:endParaRPr lang="en-US" sz="800" dirty="0"/>
          </a:p>
          <a:p>
            <a:pPr marL="0" indent="0">
              <a:buNone/>
            </a:pPr>
            <a:r>
              <a:rPr lang="en-US" sz="800" u="sng" dirty="0"/>
              <a:t>F</a:t>
            </a:r>
            <a:r>
              <a:rPr lang="en-GB" sz="800" u="sng" dirty="0" err="1"/>
              <a:t>ull</a:t>
            </a:r>
            <a:r>
              <a:rPr lang="en-GB" sz="800" u="sng" dirty="0"/>
              <a:t> abstract</a:t>
            </a:r>
          </a:p>
          <a:p>
            <a:pPr marL="0" indent="0">
              <a:buNone/>
            </a:pPr>
            <a:endParaRPr lang="en-US" sz="800" dirty="0"/>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Addition of stent placement to angioplasty for Budd-Chiari syndrome improves recanalization patency and reduces symptom recurrence with adequate safety: A </a:t>
            </a:r>
            <a:r>
              <a:rPr lang="en-US" sz="800" b="1" kern="1200" dirty="0" err="1">
                <a:solidFill>
                  <a:schemeClr val="tx1"/>
                </a:solidFill>
                <a:effectLst/>
                <a:latin typeface="Arial" panose="020B0604020202020204" pitchFamily="34" charset="0"/>
                <a:ea typeface="+mn-ea"/>
                <a:cs typeface="Arial" panose="020B0604020202020204" pitchFamily="34" charset="0"/>
              </a:rPr>
              <a:t>randomised</a:t>
            </a:r>
            <a:r>
              <a:rPr lang="en-US" sz="800" b="1" kern="1200" dirty="0">
                <a:solidFill>
                  <a:schemeClr val="tx1"/>
                </a:solidFill>
                <a:effectLst/>
                <a:latin typeface="Arial" panose="020B0604020202020204" pitchFamily="34" charset="0"/>
                <a:ea typeface="+mn-ea"/>
                <a:cs typeface="Arial" panose="020B0604020202020204" pitchFamily="34" charset="0"/>
              </a:rPr>
              <a:t> controlled trial</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 </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kern="1200" dirty="0" err="1">
                <a:solidFill>
                  <a:schemeClr val="tx1"/>
                </a:solidFill>
                <a:effectLst/>
                <a:latin typeface="Arial" panose="020B0604020202020204" pitchFamily="34" charset="0"/>
                <a:ea typeface="+mn-ea"/>
                <a:cs typeface="Arial" panose="020B0604020202020204" pitchFamily="34" charset="0"/>
              </a:rPr>
              <a:t>Qiuhe</a:t>
            </a:r>
            <a:r>
              <a:rPr lang="en-US" sz="800" kern="1200" dirty="0">
                <a:solidFill>
                  <a:schemeClr val="tx1"/>
                </a:solidFill>
                <a:effectLst/>
                <a:latin typeface="Arial" panose="020B0604020202020204" pitchFamily="34" charset="0"/>
                <a:ea typeface="+mn-ea"/>
                <a:cs typeface="Arial" panose="020B0604020202020204" pitchFamily="34" charset="0"/>
              </a:rPr>
              <a:t> Wang</a:t>
            </a:r>
            <a:r>
              <a:rPr lang="en-US" sz="800" kern="1200" baseline="30000" dirty="0">
                <a:solidFill>
                  <a:schemeClr val="tx1"/>
                </a:solidFill>
                <a:effectLst/>
                <a:latin typeface="Arial" panose="020B0604020202020204" pitchFamily="34" charset="0"/>
                <a:ea typeface="+mn-ea"/>
                <a:cs typeface="Arial" panose="020B0604020202020204" pitchFamily="34" charset="0"/>
              </a:rPr>
              <a:t>1</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err="1">
                <a:solidFill>
                  <a:schemeClr val="tx1"/>
                </a:solidFill>
                <a:effectLst/>
                <a:latin typeface="Arial" panose="020B0604020202020204" pitchFamily="34" charset="0"/>
                <a:ea typeface="+mn-ea"/>
                <a:cs typeface="Arial" panose="020B0604020202020204" pitchFamily="34" charset="0"/>
              </a:rPr>
              <a:t>Xingshun</a:t>
            </a:r>
            <a:r>
              <a:rPr lang="en-US" sz="800" kern="1200" dirty="0">
                <a:solidFill>
                  <a:schemeClr val="tx1"/>
                </a:solidFill>
                <a:effectLst/>
                <a:latin typeface="Arial" panose="020B0604020202020204" pitchFamily="34" charset="0"/>
                <a:ea typeface="+mn-ea"/>
                <a:cs typeface="Arial" panose="020B0604020202020204" pitchFamily="34" charset="0"/>
              </a:rPr>
              <a:t> Qi</a:t>
            </a:r>
            <a:r>
              <a:rPr lang="en-US" sz="800" kern="1200" baseline="30000" dirty="0">
                <a:solidFill>
                  <a:schemeClr val="tx1"/>
                </a:solidFill>
                <a:effectLst/>
                <a:latin typeface="Arial" panose="020B0604020202020204" pitchFamily="34" charset="0"/>
                <a:ea typeface="+mn-ea"/>
                <a:cs typeface="Arial" panose="020B0604020202020204" pitchFamily="34" charset="0"/>
              </a:rPr>
              <a:t>1</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err="1">
                <a:solidFill>
                  <a:schemeClr val="tx1"/>
                </a:solidFill>
                <a:effectLst/>
                <a:latin typeface="Arial" panose="020B0604020202020204" pitchFamily="34" charset="0"/>
                <a:ea typeface="+mn-ea"/>
                <a:cs typeface="Arial" panose="020B0604020202020204" pitchFamily="34" charset="0"/>
              </a:rPr>
              <a:t>Jiahao</a:t>
            </a:r>
            <a:r>
              <a:rPr lang="en-US" sz="800" kern="1200" dirty="0">
                <a:solidFill>
                  <a:schemeClr val="tx1"/>
                </a:solidFill>
                <a:effectLst/>
                <a:latin typeface="Arial" panose="020B0604020202020204" pitchFamily="34" charset="0"/>
                <a:ea typeface="+mn-ea"/>
                <a:cs typeface="Arial" panose="020B0604020202020204" pitchFamily="34" charset="0"/>
              </a:rPr>
              <a:t> Fan</a:t>
            </a:r>
            <a:r>
              <a:rPr lang="en-US" sz="800" kern="1200" baseline="30000" dirty="0">
                <a:solidFill>
                  <a:schemeClr val="tx1"/>
                </a:solidFill>
                <a:effectLst/>
                <a:latin typeface="Arial" panose="020B0604020202020204" pitchFamily="34" charset="0"/>
                <a:ea typeface="+mn-ea"/>
                <a:cs typeface="Arial" panose="020B0604020202020204" pitchFamily="34" charset="0"/>
              </a:rPr>
              <a:t>1</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err="1">
                <a:solidFill>
                  <a:schemeClr val="tx1"/>
                </a:solidFill>
                <a:effectLst/>
                <a:latin typeface="Arial" panose="020B0604020202020204" pitchFamily="34" charset="0"/>
                <a:ea typeface="+mn-ea"/>
                <a:cs typeface="Arial" panose="020B0604020202020204" pitchFamily="34" charset="0"/>
              </a:rPr>
              <a:t>Chuangye</a:t>
            </a:r>
            <a:r>
              <a:rPr lang="en-US" sz="800" kern="1200" dirty="0">
                <a:solidFill>
                  <a:schemeClr val="tx1"/>
                </a:solidFill>
                <a:effectLst/>
                <a:latin typeface="Arial" panose="020B0604020202020204" pitchFamily="34" charset="0"/>
                <a:ea typeface="+mn-ea"/>
                <a:cs typeface="Arial" panose="020B0604020202020204" pitchFamily="34" charset="0"/>
              </a:rPr>
              <a:t> He</a:t>
            </a:r>
            <a:r>
              <a:rPr lang="en-US" sz="800" kern="1200" baseline="30000" dirty="0">
                <a:solidFill>
                  <a:schemeClr val="tx1"/>
                </a:solidFill>
                <a:effectLst/>
                <a:latin typeface="Arial" panose="020B0604020202020204" pitchFamily="34" charset="0"/>
                <a:ea typeface="+mn-ea"/>
                <a:cs typeface="Arial" panose="020B0604020202020204" pitchFamily="34" charset="0"/>
              </a:rPr>
              <a:t>1</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err="1">
                <a:solidFill>
                  <a:schemeClr val="tx1"/>
                </a:solidFill>
                <a:effectLst/>
                <a:latin typeface="Arial" panose="020B0604020202020204" pitchFamily="34" charset="0"/>
                <a:ea typeface="+mn-ea"/>
                <a:cs typeface="Arial" panose="020B0604020202020204" pitchFamily="34" charset="0"/>
              </a:rPr>
              <a:t>Wenggang</a:t>
            </a:r>
            <a:r>
              <a:rPr lang="en-US" sz="800" kern="1200" dirty="0">
                <a:solidFill>
                  <a:schemeClr val="tx1"/>
                </a:solidFill>
                <a:effectLst/>
                <a:latin typeface="Arial" panose="020B0604020202020204" pitchFamily="34" charset="0"/>
                <a:ea typeface="+mn-ea"/>
                <a:cs typeface="Arial" panose="020B0604020202020204" pitchFamily="34" charset="0"/>
              </a:rPr>
              <a:t> Guo</a:t>
            </a:r>
            <a:r>
              <a:rPr lang="en-US" sz="800" kern="1200" baseline="30000" dirty="0">
                <a:solidFill>
                  <a:schemeClr val="tx1"/>
                </a:solidFill>
                <a:effectLst/>
                <a:latin typeface="Arial" panose="020B0604020202020204" pitchFamily="34" charset="0"/>
                <a:ea typeface="+mn-ea"/>
                <a:cs typeface="Arial" panose="020B0604020202020204" pitchFamily="34" charset="0"/>
              </a:rPr>
              <a:t>1</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Kai Li</a:t>
            </a:r>
            <a:r>
              <a:rPr lang="en-US" sz="800" kern="1200" baseline="30000" dirty="0">
                <a:solidFill>
                  <a:schemeClr val="tx1"/>
                </a:solidFill>
                <a:effectLst/>
                <a:latin typeface="Arial" panose="020B0604020202020204" pitchFamily="34" charset="0"/>
                <a:ea typeface="+mn-ea"/>
                <a:cs typeface="Arial" panose="020B0604020202020204" pitchFamily="34" charset="0"/>
              </a:rPr>
              <a:t>1</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err="1">
                <a:solidFill>
                  <a:schemeClr val="tx1"/>
                </a:solidFill>
                <a:effectLst/>
                <a:latin typeface="Arial" panose="020B0604020202020204" pitchFamily="34" charset="0"/>
                <a:ea typeface="+mn-ea"/>
                <a:cs typeface="Arial" panose="020B0604020202020204" pitchFamily="34" charset="0"/>
              </a:rPr>
              <a:t>Xulong</a:t>
            </a:r>
            <a:r>
              <a:rPr lang="en-US" sz="800" kern="1200" dirty="0">
                <a:solidFill>
                  <a:schemeClr val="tx1"/>
                </a:solidFill>
                <a:effectLst/>
                <a:latin typeface="Arial" panose="020B0604020202020204" pitchFamily="34" charset="0"/>
                <a:ea typeface="+mn-ea"/>
                <a:cs typeface="Arial" panose="020B0604020202020204" pitchFamily="34" charset="0"/>
              </a:rPr>
              <a:t> Yuan</a:t>
            </a:r>
            <a:r>
              <a:rPr lang="en-US" sz="800" kern="1200" baseline="30000" dirty="0">
                <a:solidFill>
                  <a:schemeClr val="tx1"/>
                </a:solidFill>
                <a:effectLst/>
                <a:latin typeface="Arial" panose="020B0604020202020204" pitchFamily="34" charset="0"/>
                <a:ea typeface="+mn-ea"/>
                <a:cs typeface="Arial" panose="020B0604020202020204" pitchFamily="34" charset="0"/>
              </a:rPr>
              <a:t>1</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err="1">
                <a:solidFill>
                  <a:schemeClr val="tx1"/>
                </a:solidFill>
                <a:effectLst/>
                <a:latin typeface="Arial" panose="020B0604020202020204" pitchFamily="34" charset="0"/>
                <a:ea typeface="+mn-ea"/>
                <a:cs typeface="Arial" panose="020B0604020202020204" pitchFamily="34" charset="0"/>
              </a:rPr>
              <a:t>Tianlei</a:t>
            </a:r>
            <a:r>
              <a:rPr lang="en-US" sz="800" kern="1200" dirty="0">
                <a:solidFill>
                  <a:schemeClr val="tx1"/>
                </a:solidFill>
                <a:effectLst/>
                <a:latin typeface="Arial" panose="020B0604020202020204" pitchFamily="34" charset="0"/>
                <a:ea typeface="+mn-ea"/>
                <a:cs typeface="Arial" panose="020B0604020202020204" pitchFamily="34" charset="0"/>
              </a:rPr>
              <a:t> Yu</a:t>
            </a:r>
            <a:r>
              <a:rPr lang="en-US" sz="800" kern="1200" baseline="30000" dirty="0">
                <a:solidFill>
                  <a:schemeClr val="tx1"/>
                </a:solidFill>
                <a:effectLst/>
                <a:latin typeface="Arial" panose="020B0604020202020204" pitchFamily="34" charset="0"/>
                <a:ea typeface="+mn-ea"/>
                <a:cs typeface="Arial" panose="020B0604020202020204" pitchFamily="34" charset="0"/>
              </a:rPr>
              <a:t>1</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err="1">
                <a:solidFill>
                  <a:schemeClr val="tx1"/>
                </a:solidFill>
                <a:effectLst/>
                <a:latin typeface="Arial" panose="020B0604020202020204" pitchFamily="34" charset="0"/>
                <a:ea typeface="+mn-ea"/>
                <a:cs typeface="Arial" panose="020B0604020202020204" pitchFamily="34" charset="0"/>
              </a:rPr>
              <a:t>Bohan</a:t>
            </a:r>
            <a:r>
              <a:rPr lang="en-US" sz="800" kern="1200" dirty="0">
                <a:solidFill>
                  <a:schemeClr val="tx1"/>
                </a:solidFill>
                <a:effectLst/>
                <a:latin typeface="Arial" panose="020B0604020202020204" pitchFamily="34" charset="0"/>
                <a:ea typeface="+mn-ea"/>
                <a:cs typeface="Arial" panose="020B0604020202020204" pitchFamily="34" charset="0"/>
              </a:rPr>
              <a:t> Luo</a:t>
            </a:r>
            <a:r>
              <a:rPr lang="en-US" sz="800" kern="1200" baseline="30000" dirty="0">
                <a:solidFill>
                  <a:schemeClr val="tx1"/>
                </a:solidFill>
                <a:effectLst/>
                <a:latin typeface="Arial" panose="020B0604020202020204" pitchFamily="34" charset="0"/>
                <a:ea typeface="+mn-ea"/>
                <a:cs typeface="Arial" panose="020B0604020202020204" pitchFamily="34" charset="0"/>
              </a:rPr>
              <a:t>1</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err="1">
                <a:solidFill>
                  <a:schemeClr val="tx1"/>
                </a:solidFill>
                <a:effectLst/>
                <a:latin typeface="Arial" panose="020B0604020202020204" pitchFamily="34" charset="0"/>
                <a:ea typeface="+mn-ea"/>
                <a:cs typeface="Arial" panose="020B0604020202020204" pitchFamily="34" charset="0"/>
              </a:rPr>
              <a:t>Zhengyu</a:t>
            </a:r>
            <a:r>
              <a:rPr lang="en-US" sz="800" kern="1200" dirty="0">
                <a:solidFill>
                  <a:schemeClr val="tx1"/>
                </a:solidFill>
                <a:effectLst/>
                <a:latin typeface="Arial" panose="020B0604020202020204" pitchFamily="34" charset="0"/>
                <a:ea typeface="+mn-ea"/>
                <a:cs typeface="Arial" panose="020B0604020202020204" pitchFamily="34" charset="0"/>
              </a:rPr>
              <a:t> Wang</a:t>
            </a:r>
            <a:r>
              <a:rPr lang="en-US" sz="800" kern="1200" baseline="30000" dirty="0">
                <a:solidFill>
                  <a:schemeClr val="tx1"/>
                </a:solidFill>
                <a:effectLst/>
                <a:latin typeface="Arial" panose="020B0604020202020204" pitchFamily="34" charset="0"/>
                <a:ea typeface="+mn-ea"/>
                <a:cs typeface="Arial" panose="020B0604020202020204" pitchFamily="34" charset="0"/>
              </a:rPr>
              <a:t>1</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err="1">
                <a:solidFill>
                  <a:schemeClr val="tx1"/>
                </a:solidFill>
                <a:effectLst/>
                <a:latin typeface="Arial" panose="020B0604020202020204" pitchFamily="34" charset="0"/>
                <a:ea typeface="+mn-ea"/>
                <a:cs typeface="Arial" panose="020B0604020202020204" pitchFamily="34" charset="0"/>
              </a:rPr>
              <a:t>Jie</a:t>
            </a:r>
            <a:r>
              <a:rPr lang="en-US" sz="800" kern="1200" dirty="0">
                <a:solidFill>
                  <a:schemeClr val="tx1"/>
                </a:solidFill>
                <a:effectLst/>
                <a:latin typeface="Arial" panose="020B0604020202020204" pitchFamily="34" charset="0"/>
                <a:ea typeface="+mn-ea"/>
                <a:cs typeface="Arial" panose="020B0604020202020204" pitchFamily="34" charset="0"/>
              </a:rPr>
              <a:t> Yuan</a:t>
            </a:r>
            <a:r>
              <a:rPr lang="en-US" sz="800" kern="1200" baseline="30000" dirty="0">
                <a:solidFill>
                  <a:schemeClr val="tx1"/>
                </a:solidFill>
                <a:effectLst/>
                <a:latin typeface="Arial" panose="020B0604020202020204" pitchFamily="34" charset="0"/>
                <a:ea typeface="+mn-ea"/>
                <a:cs typeface="Arial" panose="020B0604020202020204" pitchFamily="34" charset="0"/>
              </a:rPr>
              <a:t>1</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err="1">
                <a:solidFill>
                  <a:schemeClr val="tx1"/>
                </a:solidFill>
                <a:effectLst/>
                <a:latin typeface="Arial" panose="020B0604020202020204" pitchFamily="34" charset="0"/>
                <a:ea typeface="+mn-ea"/>
                <a:cs typeface="Arial" panose="020B0604020202020204" pitchFamily="34" charset="0"/>
              </a:rPr>
              <a:t>Xiaomei</a:t>
            </a:r>
            <a:r>
              <a:rPr lang="en-US" sz="800" kern="1200" dirty="0">
                <a:solidFill>
                  <a:schemeClr val="tx1"/>
                </a:solidFill>
                <a:effectLst/>
                <a:latin typeface="Arial" panose="020B0604020202020204" pitchFamily="34" charset="0"/>
                <a:ea typeface="+mn-ea"/>
                <a:cs typeface="Arial" panose="020B0604020202020204" pitchFamily="34" charset="0"/>
              </a:rPr>
              <a:t> Li</a:t>
            </a:r>
            <a:r>
              <a:rPr lang="en-US" sz="800" kern="1200" baseline="30000" dirty="0">
                <a:solidFill>
                  <a:schemeClr val="tx1"/>
                </a:solidFill>
                <a:effectLst/>
                <a:latin typeface="Arial" panose="020B0604020202020204" pitchFamily="34" charset="0"/>
                <a:ea typeface="+mn-ea"/>
                <a:cs typeface="Arial" panose="020B0604020202020204" pitchFamily="34" charset="0"/>
              </a:rPr>
              <a:t>1</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Ying Zhu</a:t>
            </a:r>
            <a:r>
              <a:rPr lang="en-US" sz="800" kern="1200" baseline="30000" dirty="0">
                <a:solidFill>
                  <a:schemeClr val="tx1"/>
                </a:solidFill>
                <a:effectLst/>
                <a:latin typeface="Arial" panose="020B0604020202020204" pitchFamily="34" charset="0"/>
                <a:ea typeface="+mn-ea"/>
                <a:cs typeface="Arial" panose="020B0604020202020204" pitchFamily="34" charset="0"/>
              </a:rPr>
              <a:t>1</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Na Han</a:t>
            </a:r>
            <a:r>
              <a:rPr lang="en-US" sz="800" kern="1200" baseline="30000" dirty="0">
                <a:solidFill>
                  <a:schemeClr val="tx1"/>
                </a:solidFill>
                <a:effectLst/>
                <a:latin typeface="Arial" panose="020B0604020202020204" pitchFamily="34" charset="0"/>
                <a:ea typeface="+mn-ea"/>
                <a:cs typeface="Arial" panose="020B0604020202020204" pitchFamily="34" charset="0"/>
              </a:rPr>
              <a:t>1</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Jing Niu</a:t>
            </a:r>
            <a:r>
              <a:rPr lang="en-US" sz="800" kern="1200" baseline="30000" dirty="0">
                <a:solidFill>
                  <a:schemeClr val="tx1"/>
                </a:solidFill>
                <a:effectLst/>
                <a:latin typeface="Arial" panose="020B0604020202020204" pitchFamily="34" charset="0"/>
                <a:ea typeface="+mn-ea"/>
                <a:cs typeface="Arial" panose="020B0604020202020204" pitchFamily="34" charset="0"/>
              </a:rPr>
              <a:t>1</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Yong Lv</a:t>
            </a:r>
            <a:r>
              <a:rPr lang="en-US" sz="800" kern="1200" baseline="30000" dirty="0">
                <a:solidFill>
                  <a:schemeClr val="tx1"/>
                </a:solidFill>
                <a:effectLst/>
                <a:latin typeface="Arial" panose="020B0604020202020204" pitchFamily="34" charset="0"/>
                <a:ea typeface="+mn-ea"/>
                <a:cs typeface="Arial" panose="020B0604020202020204" pitchFamily="34" charset="0"/>
              </a:rPr>
              <a:t>1</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Jing Li</a:t>
            </a:r>
            <a:r>
              <a:rPr lang="en-US" sz="800" kern="1200" baseline="30000" dirty="0">
                <a:solidFill>
                  <a:schemeClr val="tx1"/>
                </a:solidFill>
                <a:effectLst/>
                <a:latin typeface="Arial" panose="020B0604020202020204" pitchFamily="34" charset="0"/>
                <a:ea typeface="+mn-ea"/>
                <a:cs typeface="Arial" panose="020B0604020202020204" pitchFamily="34" charset="0"/>
              </a:rPr>
              <a:t>1</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err="1">
                <a:solidFill>
                  <a:schemeClr val="tx1"/>
                </a:solidFill>
                <a:effectLst/>
                <a:latin typeface="Arial" panose="020B0604020202020204" pitchFamily="34" charset="0"/>
                <a:ea typeface="+mn-ea"/>
                <a:cs typeface="Arial" panose="020B0604020202020204" pitchFamily="34" charset="0"/>
              </a:rPr>
              <a:t>Shihao</a:t>
            </a:r>
            <a:r>
              <a:rPr lang="en-US" sz="800" kern="1200" dirty="0">
                <a:solidFill>
                  <a:schemeClr val="tx1"/>
                </a:solidFill>
                <a:effectLst/>
                <a:latin typeface="Arial" panose="020B0604020202020204" pitchFamily="34" charset="0"/>
                <a:ea typeface="+mn-ea"/>
                <a:cs typeface="Arial" panose="020B0604020202020204" pitchFamily="34" charset="0"/>
              </a:rPr>
              <a:t> Tang</a:t>
            </a:r>
            <a:r>
              <a:rPr lang="en-US" sz="800" kern="1200" baseline="30000" dirty="0">
                <a:solidFill>
                  <a:schemeClr val="tx1"/>
                </a:solidFill>
                <a:effectLst/>
                <a:latin typeface="Arial" panose="020B0604020202020204" pitchFamily="34" charset="0"/>
                <a:ea typeface="+mn-ea"/>
                <a:cs typeface="Arial" panose="020B0604020202020204" pitchFamily="34" charset="0"/>
              </a:rPr>
              <a:t>1</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Shuai Guo</a:t>
            </a:r>
            <a:r>
              <a:rPr lang="en-US" sz="800" kern="1200" baseline="30000" dirty="0">
                <a:solidFill>
                  <a:schemeClr val="tx1"/>
                </a:solidFill>
                <a:effectLst/>
                <a:latin typeface="Arial" panose="020B0604020202020204" pitchFamily="34" charset="0"/>
                <a:ea typeface="+mn-ea"/>
                <a:cs typeface="Arial" panose="020B0604020202020204" pitchFamily="34" charset="0"/>
              </a:rPr>
              <a:t>1</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err="1">
                <a:solidFill>
                  <a:schemeClr val="tx1"/>
                </a:solidFill>
                <a:effectLst/>
                <a:latin typeface="Arial" panose="020B0604020202020204" pitchFamily="34" charset="0"/>
                <a:ea typeface="+mn-ea"/>
                <a:cs typeface="Arial" panose="020B0604020202020204" pitchFamily="34" charset="0"/>
              </a:rPr>
              <a:t>Enxin</a:t>
            </a:r>
            <a:r>
              <a:rPr lang="en-US" sz="800" kern="1200" dirty="0">
                <a:solidFill>
                  <a:schemeClr val="tx1"/>
                </a:solidFill>
                <a:effectLst/>
                <a:latin typeface="Arial" panose="020B0604020202020204" pitchFamily="34" charset="0"/>
                <a:ea typeface="+mn-ea"/>
                <a:cs typeface="Arial" panose="020B0604020202020204" pitchFamily="34" charset="0"/>
              </a:rPr>
              <a:t> Wang</a:t>
            </a:r>
            <a:r>
              <a:rPr lang="en-US" sz="800" kern="1200" baseline="30000" dirty="0">
                <a:solidFill>
                  <a:schemeClr val="tx1"/>
                </a:solidFill>
                <a:effectLst/>
                <a:latin typeface="Arial" panose="020B0604020202020204" pitchFamily="34" charset="0"/>
                <a:ea typeface="+mn-ea"/>
                <a:cs typeface="Arial" panose="020B0604020202020204" pitchFamily="34" charset="0"/>
              </a:rPr>
              <a:t>1</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err="1">
                <a:solidFill>
                  <a:schemeClr val="tx1"/>
                </a:solidFill>
                <a:effectLst/>
                <a:latin typeface="Arial" panose="020B0604020202020204" pitchFamily="34" charset="0"/>
                <a:ea typeface="+mn-ea"/>
                <a:cs typeface="Arial" panose="020B0604020202020204" pitchFamily="34" charset="0"/>
              </a:rPr>
              <a:t>Dongdong</a:t>
            </a:r>
            <a:r>
              <a:rPr lang="en-US" sz="800" kern="1200" dirty="0">
                <a:solidFill>
                  <a:schemeClr val="tx1"/>
                </a:solidFill>
                <a:effectLst/>
                <a:latin typeface="Arial" panose="020B0604020202020204" pitchFamily="34" charset="0"/>
                <a:ea typeface="+mn-ea"/>
                <a:cs typeface="Arial" panose="020B0604020202020204" pitchFamily="34" charset="0"/>
              </a:rPr>
              <a:t> Xia</a:t>
            </a:r>
            <a:r>
              <a:rPr lang="en-US" sz="800" kern="1200" baseline="30000" dirty="0">
                <a:solidFill>
                  <a:schemeClr val="tx1"/>
                </a:solidFill>
                <a:effectLst/>
                <a:latin typeface="Arial" panose="020B0604020202020204" pitchFamily="34" charset="0"/>
                <a:ea typeface="+mn-ea"/>
                <a:cs typeface="Arial" panose="020B0604020202020204" pitchFamily="34" charset="0"/>
              </a:rPr>
              <a:t>1</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err="1">
                <a:solidFill>
                  <a:schemeClr val="tx1"/>
                </a:solidFill>
                <a:effectLst/>
                <a:latin typeface="Arial" panose="020B0604020202020204" pitchFamily="34" charset="0"/>
                <a:ea typeface="+mn-ea"/>
                <a:cs typeface="Arial" panose="020B0604020202020204" pitchFamily="34" charset="0"/>
              </a:rPr>
              <a:t>Zhexuan</a:t>
            </a:r>
            <a:r>
              <a:rPr lang="en-US" sz="800" kern="1200" dirty="0">
                <a:solidFill>
                  <a:schemeClr val="tx1"/>
                </a:solidFill>
                <a:effectLst/>
                <a:latin typeface="Arial" panose="020B0604020202020204" pitchFamily="34" charset="0"/>
                <a:ea typeface="+mn-ea"/>
                <a:cs typeface="Arial" panose="020B0604020202020204" pitchFamily="34" charset="0"/>
              </a:rPr>
              <a:t> Wang</a:t>
            </a:r>
            <a:r>
              <a:rPr lang="en-US" sz="800" kern="1200" baseline="30000" dirty="0">
                <a:solidFill>
                  <a:schemeClr val="tx1"/>
                </a:solidFill>
                <a:effectLst/>
                <a:latin typeface="Arial" panose="020B0604020202020204" pitchFamily="34" charset="0"/>
                <a:ea typeface="+mn-ea"/>
                <a:cs typeface="Arial" panose="020B0604020202020204" pitchFamily="34" charset="0"/>
              </a:rPr>
              <a:t>1</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Hongwei Cai</a:t>
            </a:r>
            <a:r>
              <a:rPr lang="en-US" sz="800" kern="1200" baseline="30000" dirty="0">
                <a:solidFill>
                  <a:schemeClr val="tx1"/>
                </a:solidFill>
                <a:effectLst/>
                <a:latin typeface="Arial" panose="020B0604020202020204" pitchFamily="34" charset="0"/>
                <a:ea typeface="+mn-ea"/>
                <a:cs typeface="Arial" panose="020B0604020202020204" pitchFamily="34" charset="0"/>
              </a:rPr>
              <a:t>2</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err="1">
                <a:solidFill>
                  <a:schemeClr val="tx1"/>
                </a:solidFill>
                <a:effectLst/>
                <a:latin typeface="Arial" panose="020B0604020202020204" pitchFamily="34" charset="0"/>
                <a:ea typeface="+mn-ea"/>
                <a:cs typeface="Arial" panose="020B0604020202020204" pitchFamily="34" charset="0"/>
              </a:rPr>
              <a:t>Zhanxin</a:t>
            </a:r>
            <a:r>
              <a:rPr lang="en-US" sz="800" kern="1200" dirty="0">
                <a:solidFill>
                  <a:schemeClr val="tx1"/>
                </a:solidFill>
                <a:effectLst/>
                <a:latin typeface="Arial" panose="020B0604020202020204" pitchFamily="34" charset="0"/>
                <a:ea typeface="+mn-ea"/>
                <a:cs typeface="Arial" panose="020B0604020202020204" pitchFamily="34" charset="0"/>
              </a:rPr>
              <a:t> Yin</a:t>
            </a:r>
            <a:r>
              <a:rPr lang="en-US" sz="800" kern="1200" baseline="30000" dirty="0">
                <a:solidFill>
                  <a:schemeClr val="tx1"/>
                </a:solidFill>
                <a:effectLst/>
                <a:latin typeface="Arial" panose="020B0604020202020204" pitchFamily="34" charset="0"/>
                <a:ea typeface="+mn-ea"/>
                <a:cs typeface="Arial" panose="020B0604020202020204" pitchFamily="34" charset="0"/>
              </a:rPr>
              <a:t>1</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err="1">
                <a:solidFill>
                  <a:schemeClr val="tx1"/>
                </a:solidFill>
                <a:effectLst/>
                <a:latin typeface="Arial" panose="020B0604020202020204" pitchFamily="34" charset="0"/>
                <a:ea typeface="+mn-ea"/>
                <a:cs typeface="Arial" panose="020B0604020202020204" pitchFamily="34" charset="0"/>
              </a:rPr>
              <a:t>Jielai</a:t>
            </a:r>
            <a:r>
              <a:rPr lang="en-US" sz="800" kern="1200" dirty="0">
                <a:solidFill>
                  <a:schemeClr val="tx1"/>
                </a:solidFill>
                <a:effectLst/>
                <a:latin typeface="Arial" panose="020B0604020202020204" pitchFamily="34" charset="0"/>
                <a:ea typeface="+mn-ea"/>
                <a:cs typeface="Arial" panose="020B0604020202020204" pitchFamily="34" charset="0"/>
              </a:rPr>
              <a:t> Xia</a:t>
            </a:r>
            <a:r>
              <a:rPr lang="en-US" sz="800" kern="1200" baseline="30000" dirty="0">
                <a:solidFill>
                  <a:schemeClr val="tx1"/>
                </a:solidFill>
                <a:effectLst/>
                <a:latin typeface="Arial" panose="020B0604020202020204" pitchFamily="34" charset="0"/>
                <a:ea typeface="+mn-ea"/>
                <a:cs typeface="Arial" panose="020B0604020202020204" pitchFamily="34" charset="0"/>
              </a:rPr>
              <a:t>2</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err="1">
                <a:solidFill>
                  <a:schemeClr val="tx1"/>
                </a:solidFill>
                <a:effectLst/>
                <a:latin typeface="Arial" panose="020B0604020202020204" pitchFamily="34" charset="0"/>
                <a:ea typeface="+mn-ea"/>
                <a:cs typeface="Arial" panose="020B0604020202020204" pitchFamily="34" charset="0"/>
              </a:rPr>
              <a:t>Daiming</a:t>
            </a:r>
            <a:r>
              <a:rPr lang="en-US" sz="800" kern="1200" dirty="0">
                <a:solidFill>
                  <a:schemeClr val="tx1"/>
                </a:solidFill>
                <a:effectLst/>
                <a:latin typeface="Arial" panose="020B0604020202020204" pitchFamily="34" charset="0"/>
                <a:ea typeface="+mn-ea"/>
                <a:cs typeface="Arial" panose="020B0604020202020204" pitchFamily="34" charset="0"/>
              </a:rPr>
              <a:t> Fan</a:t>
            </a:r>
            <a:r>
              <a:rPr lang="en-US" sz="800" kern="1200" baseline="30000" dirty="0">
                <a:solidFill>
                  <a:schemeClr val="tx1"/>
                </a:solidFill>
                <a:effectLst/>
                <a:latin typeface="Arial" panose="020B0604020202020204" pitchFamily="34" charset="0"/>
                <a:ea typeface="+mn-ea"/>
                <a:cs typeface="Arial" panose="020B0604020202020204" pitchFamily="34" charset="0"/>
              </a:rPr>
              <a:t>3</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u="sng" kern="1200" dirty="0" err="1">
                <a:solidFill>
                  <a:schemeClr val="tx1"/>
                </a:solidFill>
                <a:effectLst/>
                <a:latin typeface="Arial" panose="020B0604020202020204" pitchFamily="34" charset="0"/>
                <a:ea typeface="+mn-ea"/>
                <a:cs typeface="Arial" panose="020B0604020202020204" pitchFamily="34" charset="0"/>
              </a:rPr>
              <a:t>Guohong</a:t>
            </a:r>
            <a:r>
              <a:rPr lang="en-US" sz="800" u="sng" kern="1200" dirty="0">
                <a:solidFill>
                  <a:schemeClr val="tx1"/>
                </a:solidFill>
                <a:effectLst/>
                <a:latin typeface="Arial" panose="020B0604020202020204" pitchFamily="34" charset="0"/>
                <a:ea typeface="+mn-ea"/>
                <a:cs typeface="Arial" panose="020B0604020202020204" pitchFamily="34" charset="0"/>
              </a:rPr>
              <a:t> Han</a:t>
            </a:r>
            <a:r>
              <a:rPr lang="en-US" sz="800" kern="1200" baseline="30000" dirty="0">
                <a:solidFill>
                  <a:schemeClr val="tx1"/>
                </a:solidFill>
                <a:effectLst/>
                <a:latin typeface="Arial" panose="020B0604020202020204" pitchFamily="34" charset="0"/>
                <a:ea typeface="+mn-ea"/>
                <a:cs typeface="Arial" panose="020B0604020202020204" pitchFamily="34" charset="0"/>
              </a:rPr>
              <a:t>1</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i="1" kern="1200" baseline="30000" dirty="0">
                <a:solidFill>
                  <a:schemeClr val="tx1"/>
                </a:solidFill>
                <a:effectLst/>
                <a:latin typeface="Arial" panose="020B0604020202020204" pitchFamily="34" charset="0"/>
                <a:ea typeface="+mn-ea"/>
                <a:cs typeface="Arial" panose="020B0604020202020204" pitchFamily="34" charset="0"/>
              </a:rPr>
              <a:t>1</a:t>
            </a:r>
            <a:r>
              <a:rPr lang="en-US" sz="800" i="1" kern="1200" dirty="0">
                <a:solidFill>
                  <a:schemeClr val="tx1"/>
                </a:solidFill>
                <a:effectLst/>
                <a:latin typeface="Arial" panose="020B0604020202020204" pitchFamily="34" charset="0"/>
                <a:ea typeface="+mn-ea"/>
                <a:cs typeface="Arial" panose="020B0604020202020204" pitchFamily="34" charset="0"/>
              </a:rPr>
              <a:t>Department of Liver Disease and Digestive Interventional Radiology, National Clinical Research Center for Digestive Disease and </a:t>
            </a:r>
            <a:r>
              <a:rPr lang="en-US" sz="800" i="1" kern="1200" dirty="0" err="1">
                <a:solidFill>
                  <a:schemeClr val="tx1"/>
                </a:solidFill>
                <a:effectLst/>
                <a:latin typeface="Arial" panose="020B0604020202020204" pitchFamily="34" charset="0"/>
                <a:ea typeface="+mn-ea"/>
                <a:cs typeface="Arial" panose="020B0604020202020204" pitchFamily="34" charset="0"/>
              </a:rPr>
              <a:t>Xijing</a:t>
            </a:r>
            <a:r>
              <a:rPr lang="en-US" sz="800" i="1" kern="1200" dirty="0">
                <a:solidFill>
                  <a:schemeClr val="tx1"/>
                </a:solidFill>
                <a:effectLst/>
                <a:latin typeface="Arial" panose="020B0604020202020204" pitchFamily="34" charset="0"/>
                <a:ea typeface="+mn-ea"/>
                <a:cs typeface="Arial" panose="020B0604020202020204" pitchFamily="34" charset="0"/>
              </a:rPr>
              <a:t> Hospital of Digestive Diseases, Fourth Military Medical University, Xi’an, China, Xi'an, China</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latin typeface="Arial" panose="020B0604020202020204" pitchFamily="34" charset="0"/>
                <a:ea typeface="+mn-ea"/>
                <a:cs typeface="Arial" panose="020B0604020202020204" pitchFamily="34" charset="0"/>
              </a:rPr>
              <a:t>2</a:t>
            </a:r>
            <a:r>
              <a:rPr lang="en-US" sz="800" i="1" kern="1200" dirty="0">
                <a:solidFill>
                  <a:schemeClr val="tx1"/>
                </a:solidFill>
                <a:effectLst/>
                <a:latin typeface="Arial" panose="020B0604020202020204" pitchFamily="34" charset="0"/>
                <a:ea typeface="+mn-ea"/>
                <a:cs typeface="Arial" panose="020B0604020202020204" pitchFamily="34" charset="0"/>
              </a:rPr>
              <a:t>Department of Medical Statistics, Fourth Military Medical University, Xi’an 710032, China, Xi'an, China</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latin typeface="Arial" panose="020B0604020202020204" pitchFamily="34" charset="0"/>
                <a:ea typeface="+mn-ea"/>
                <a:cs typeface="Arial" panose="020B0604020202020204" pitchFamily="34" charset="0"/>
              </a:rPr>
              <a:t>3</a:t>
            </a:r>
            <a:r>
              <a:rPr lang="en-US" sz="800" i="1" kern="1200" dirty="0">
                <a:solidFill>
                  <a:schemeClr val="tx1"/>
                </a:solidFill>
                <a:effectLst/>
                <a:latin typeface="Arial" panose="020B0604020202020204" pitchFamily="34" charset="0"/>
                <a:ea typeface="+mn-ea"/>
                <a:cs typeface="Arial" panose="020B0604020202020204" pitchFamily="34" charset="0"/>
              </a:rPr>
              <a:t>State Key laboratory of Cancer Biology, National Clinical Research Center for Digestive Disease and </a:t>
            </a:r>
            <a:r>
              <a:rPr lang="en-US" sz="800" i="1" kern="1200" dirty="0" err="1">
                <a:solidFill>
                  <a:schemeClr val="tx1"/>
                </a:solidFill>
                <a:effectLst/>
                <a:latin typeface="Arial" panose="020B0604020202020204" pitchFamily="34" charset="0"/>
                <a:ea typeface="+mn-ea"/>
                <a:cs typeface="Arial" panose="020B0604020202020204" pitchFamily="34" charset="0"/>
              </a:rPr>
              <a:t>Xijing</a:t>
            </a:r>
            <a:r>
              <a:rPr lang="en-US" sz="800" i="1" kern="1200" dirty="0">
                <a:solidFill>
                  <a:schemeClr val="tx1"/>
                </a:solidFill>
                <a:effectLst/>
                <a:latin typeface="Arial" panose="020B0604020202020204" pitchFamily="34" charset="0"/>
                <a:ea typeface="+mn-ea"/>
                <a:cs typeface="Arial" panose="020B0604020202020204" pitchFamily="34" charset="0"/>
              </a:rPr>
              <a:t> Hospital of Digestive Diseases, Fourth Military Medical University, Xi’an, China, Xi'an, China</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latin typeface="Arial" panose="020B0604020202020204" pitchFamily="34" charset="0"/>
                <a:ea typeface="+mn-ea"/>
                <a:cs typeface="Arial" panose="020B0604020202020204" pitchFamily="34" charset="0"/>
              </a:rPr>
              <a:t>Email:</a:t>
            </a:r>
            <a:r>
              <a:rPr lang="en-US" sz="800" i="1"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hangh@fmmu.edu.cn</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latin typeface="Arial" panose="020B0604020202020204" pitchFamily="34" charset="0"/>
                <a:ea typeface="+mn-ea"/>
                <a:cs typeface="Arial" panose="020B0604020202020204" pitchFamily="34" charset="0"/>
              </a:rPr>
              <a:t> </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latin typeface="Arial" panose="020B0604020202020204" pitchFamily="34" charset="0"/>
                <a:ea typeface="+mn-ea"/>
                <a:cs typeface="Arial" panose="020B0604020202020204" pitchFamily="34" charset="0"/>
              </a:rPr>
              <a:t> </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GB" sz="800" b="1" kern="1200" dirty="0">
                <a:solidFill>
                  <a:schemeClr val="tx1"/>
                </a:solidFill>
                <a:effectLst/>
                <a:latin typeface="Arial" panose="020B0604020202020204" pitchFamily="34" charset="0"/>
                <a:ea typeface="+mn-ea"/>
                <a:cs typeface="Arial" panose="020B0604020202020204" pitchFamily="34" charset="0"/>
              </a:rPr>
              <a:t>Background and Aims: </a:t>
            </a:r>
            <a:r>
              <a:rPr lang="en-GB" sz="800" kern="1200" dirty="0">
                <a:solidFill>
                  <a:schemeClr val="tx1"/>
                </a:solidFill>
                <a:effectLst/>
                <a:latin typeface="Arial" panose="020B0604020202020204" pitchFamily="34" charset="0"/>
                <a:ea typeface="+mn-ea"/>
                <a:cs typeface="Arial" panose="020B0604020202020204" pitchFamily="34" charset="0"/>
              </a:rPr>
              <a:t>Angioplasty is recommended by guidelines as the first-line interventional treatment for Budd-Chiari syndrome (BCS), the long-term patency of which consequently determines symptom recurrence, ensuing treatment and patient outcome. Although previous retrospective studies indicated that angioplasty with metal stents is conducive to maintain patency, this issue has not been investigated in prospective studies due to the rarity nature of the disease. We therefore designed the current randomized controlled trial to test the hypothesis that the addition of stent placement to angioplasty for BCS could improve patency and reduces symptom recurrence with adequate safety.</a:t>
            </a:r>
          </a:p>
          <a:p>
            <a:pPr marL="0" indent="0">
              <a:buNone/>
            </a:pPr>
            <a:r>
              <a:rPr lang="en-GB" sz="800" kern="1200" dirty="0">
                <a:solidFill>
                  <a:schemeClr val="tx1"/>
                </a:solidFill>
                <a:effectLst/>
                <a:latin typeface="Arial" panose="020B0604020202020204" pitchFamily="34" charset="0"/>
                <a:ea typeface="+mn-ea"/>
                <a:cs typeface="Arial" panose="020B0604020202020204" pitchFamily="34" charset="0"/>
              </a:rPr>
              <a:t> </a:t>
            </a:r>
          </a:p>
          <a:p>
            <a:pPr marL="0" indent="0">
              <a:buNone/>
            </a:pPr>
            <a:r>
              <a:rPr lang="en-GB" sz="800" b="1" kern="1200" dirty="0">
                <a:solidFill>
                  <a:schemeClr val="tx1"/>
                </a:solidFill>
                <a:effectLst/>
                <a:latin typeface="Arial" panose="020B0604020202020204" pitchFamily="34" charset="0"/>
                <a:ea typeface="+mn-ea"/>
                <a:cs typeface="Arial" panose="020B0604020202020204" pitchFamily="34" charset="0"/>
              </a:rPr>
              <a:t>Method:</a:t>
            </a:r>
            <a:r>
              <a:rPr lang="en-GB" sz="800" kern="1200" dirty="0">
                <a:solidFill>
                  <a:schemeClr val="tx1"/>
                </a:solidFill>
                <a:effectLst/>
                <a:latin typeface="Arial" panose="020B0604020202020204" pitchFamily="34" charset="0"/>
                <a:ea typeface="+mn-ea"/>
                <a:cs typeface="Arial" panose="020B0604020202020204" pitchFamily="34" charset="0"/>
              </a:rPr>
              <a:t> From July 2014 to September 2017, 150 consecutive BCS patients were screened. Eighty-eight patients with short-length stenosis were finally enrolled and then randomly assigned to angioplasty (AP, n = 45) or angioplasty with stent placement group (AP+SP, n = 43). Primary endpoint was patency of recanalized veins. Secondary endpoints included symptom recurrence, procedure-related complications, hepatocellular carcinoma (HCC) incidence, and survival.</a:t>
            </a:r>
          </a:p>
          <a:p>
            <a:pPr marL="0" indent="0">
              <a:buNone/>
            </a:pPr>
            <a:r>
              <a:rPr lang="en-GB" sz="800" kern="1200" dirty="0">
                <a:solidFill>
                  <a:schemeClr val="tx1"/>
                </a:solidFill>
                <a:effectLst/>
                <a:latin typeface="Arial" panose="020B0604020202020204" pitchFamily="34" charset="0"/>
                <a:ea typeface="+mn-ea"/>
                <a:cs typeface="Arial" panose="020B0604020202020204" pitchFamily="34" charset="0"/>
              </a:rPr>
              <a:t> </a:t>
            </a:r>
          </a:p>
          <a:p>
            <a:pPr marL="0" indent="0">
              <a:buNone/>
            </a:pPr>
            <a:r>
              <a:rPr lang="en-GB" sz="800" b="1" kern="1200" dirty="0">
                <a:solidFill>
                  <a:schemeClr val="tx1"/>
                </a:solidFill>
                <a:effectLst/>
                <a:latin typeface="Arial" panose="020B0604020202020204" pitchFamily="34" charset="0"/>
                <a:ea typeface="+mn-ea"/>
                <a:cs typeface="Arial" panose="020B0604020202020204" pitchFamily="34" charset="0"/>
              </a:rPr>
              <a:t>Results:</a:t>
            </a:r>
            <a:r>
              <a:rPr lang="en-GB" sz="800" kern="1200" dirty="0">
                <a:solidFill>
                  <a:schemeClr val="tx1"/>
                </a:solidFill>
                <a:effectLst/>
                <a:latin typeface="Arial" panose="020B0604020202020204" pitchFamily="34" charset="0"/>
                <a:ea typeface="+mn-ea"/>
                <a:cs typeface="Arial" panose="020B0604020202020204" pitchFamily="34" charset="0"/>
              </a:rPr>
              <a:t> During a median follow-up of 27 months in the entire cohort, incidence of recanalized veins restenosis were significantly lower in AP+SP group than in AP group (0% vs. 24% at 1 year and 4% vs. 40% at 3 years, respectively; HR = 21.5, 95% confidence interval [CI] 2.9-161.4, p &lt; 0.001, Figure A, C). Noteworthy, symptom recurrences were also less frequent in AP+SP group (symptom recurrence-free survival being 5% vs. 33% at 1 year and 11% vs. 60% at 3 years, HR = 4.4, 95%CI 2.0-9.8, p &lt; 0.001, Figure B, D). Meanwhile, procedure-related complications were not significantly different between the two groups (2% vs. 0%, p = 0.489), with no cases of stent fracture or migration during follow-up. HCC incidence (4.6% vs. 2.2%, p = 0.612) as well as 3-year survival (97% vs. 98%, p = 0.550) were similar between the two groups.</a:t>
            </a:r>
          </a:p>
          <a:p>
            <a:pPr marL="0" indent="0">
              <a:buNone/>
            </a:pPr>
            <a:r>
              <a:rPr lang="en-GB" sz="800" kern="1200" dirty="0">
                <a:solidFill>
                  <a:schemeClr val="tx1"/>
                </a:solidFill>
                <a:effectLst/>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800" b="1" kern="1200" dirty="0">
                <a:solidFill>
                  <a:schemeClr val="tx1"/>
                </a:solidFill>
                <a:effectLst/>
                <a:latin typeface="Arial" panose="020B0604020202020204" pitchFamily="34" charset="0"/>
                <a:ea typeface="+mn-ea"/>
                <a:cs typeface="Arial" panose="020B0604020202020204" pitchFamily="34" charset="0"/>
              </a:rPr>
              <a:t>Conclusion:</a:t>
            </a:r>
            <a:r>
              <a:rPr lang="en-GB" sz="800" kern="1200" dirty="0">
                <a:solidFill>
                  <a:schemeClr val="tx1"/>
                </a:solidFill>
                <a:effectLst/>
                <a:latin typeface="Arial" panose="020B0604020202020204" pitchFamily="34" charset="0"/>
                <a:ea typeface="+mn-ea"/>
                <a:cs typeface="Arial" panose="020B0604020202020204" pitchFamily="34" charset="0"/>
              </a:rPr>
              <a:t> As the only randomised controlled trial regarding BCS to date, the current study indicated that the addition of metal stents to angioplasty significantly improves patency of recanalized veins and, more importantly, lessens symptom recurrence without increasing the risk of procedure-related complications, thereby relieving the burden of revision and reducing the necessity of procedures with higher invasiveness. Therefore, stent placement should be preferred in angioplasty for BCS patients.</a:t>
            </a:r>
          </a:p>
          <a:p>
            <a:pPr marL="0" indent="0">
              <a:buNone/>
            </a:pPr>
            <a:endParaRPr lang="en-GB" sz="800" i="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C1133C-0A91-4C56-9DB7-B268BA704BC5}"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303021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800" i="1" dirty="0"/>
              <a:t>Abbreviations: AP, angioplasty; BCS, Budd–Chiari syndrome; SP, stent placement</a:t>
            </a:r>
          </a:p>
          <a:p>
            <a:pPr marL="0" indent="0">
              <a:buNone/>
            </a:pPr>
            <a:endParaRPr lang="en-US" sz="800" dirty="0"/>
          </a:p>
          <a:p>
            <a:pPr marL="0" indent="0">
              <a:buNone/>
            </a:pPr>
            <a:r>
              <a:rPr lang="en-US" sz="800" u="sng" dirty="0"/>
              <a:t>F</a:t>
            </a:r>
            <a:r>
              <a:rPr lang="en-GB" sz="800" u="sng" dirty="0" err="1"/>
              <a:t>ull</a:t>
            </a:r>
            <a:r>
              <a:rPr lang="en-GB" sz="800" u="sng" dirty="0"/>
              <a:t> abstract</a:t>
            </a:r>
          </a:p>
          <a:p>
            <a:pPr marL="0" indent="0">
              <a:buNone/>
            </a:pPr>
            <a:endParaRPr lang="en-US" sz="800" dirty="0"/>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Addition of stent placement to angioplasty for Budd-Chiari syndrome improves recanalization patency and reduces symptom recurrence with adequate safety: A </a:t>
            </a:r>
            <a:r>
              <a:rPr lang="en-US" sz="800" b="1" kern="1200" dirty="0" err="1">
                <a:solidFill>
                  <a:schemeClr val="tx1"/>
                </a:solidFill>
                <a:effectLst/>
                <a:latin typeface="Arial" panose="020B0604020202020204" pitchFamily="34" charset="0"/>
                <a:ea typeface="+mn-ea"/>
                <a:cs typeface="Arial" panose="020B0604020202020204" pitchFamily="34" charset="0"/>
              </a:rPr>
              <a:t>randomised</a:t>
            </a:r>
            <a:r>
              <a:rPr lang="en-US" sz="800" b="1" kern="1200" dirty="0">
                <a:solidFill>
                  <a:schemeClr val="tx1"/>
                </a:solidFill>
                <a:effectLst/>
                <a:latin typeface="Arial" panose="020B0604020202020204" pitchFamily="34" charset="0"/>
                <a:ea typeface="+mn-ea"/>
                <a:cs typeface="Arial" panose="020B0604020202020204" pitchFamily="34" charset="0"/>
              </a:rPr>
              <a:t> controlled trial</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 </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kern="1200" dirty="0" err="1">
                <a:solidFill>
                  <a:schemeClr val="tx1"/>
                </a:solidFill>
                <a:effectLst/>
                <a:latin typeface="Arial" panose="020B0604020202020204" pitchFamily="34" charset="0"/>
                <a:ea typeface="+mn-ea"/>
                <a:cs typeface="Arial" panose="020B0604020202020204" pitchFamily="34" charset="0"/>
              </a:rPr>
              <a:t>Qiuhe</a:t>
            </a:r>
            <a:r>
              <a:rPr lang="en-US" sz="800" kern="1200" dirty="0">
                <a:solidFill>
                  <a:schemeClr val="tx1"/>
                </a:solidFill>
                <a:effectLst/>
                <a:latin typeface="Arial" panose="020B0604020202020204" pitchFamily="34" charset="0"/>
                <a:ea typeface="+mn-ea"/>
                <a:cs typeface="Arial" panose="020B0604020202020204" pitchFamily="34" charset="0"/>
              </a:rPr>
              <a:t> Wang</a:t>
            </a:r>
            <a:r>
              <a:rPr lang="en-US" sz="800" kern="1200" baseline="30000" dirty="0">
                <a:solidFill>
                  <a:schemeClr val="tx1"/>
                </a:solidFill>
                <a:effectLst/>
                <a:latin typeface="Arial" panose="020B0604020202020204" pitchFamily="34" charset="0"/>
                <a:ea typeface="+mn-ea"/>
                <a:cs typeface="Arial" panose="020B0604020202020204" pitchFamily="34" charset="0"/>
              </a:rPr>
              <a:t>1</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err="1">
                <a:solidFill>
                  <a:schemeClr val="tx1"/>
                </a:solidFill>
                <a:effectLst/>
                <a:latin typeface="Arial" panose="020B0604020202020204" pitchFamily="34" charset="0"/>
                <a:ea typeface="+mn-ea"/>
                <a:cs typeface="Arial" panose="020B0604020202020204" pitchFamily="34" charset="0"/>
              </a:rPr>
              <a:t>Xingshun</a:t>
            </a:r>
            <a:r>
              <a:rPr lang="en-US" sz="800" kern="1200" dirty="0">
                <a:solidFill>
                  <a:schemeClr val="tx1"/>
                </a:solidFill>
                <a:effectLst/>
                <a:latin typeface="Arial" panose="020B0604020202020204" pitchFamily="34" charset="0"/>
                <a:ea typeface="+mn-ea"/>
                <a:cs typeface="Arial" panose="020B0604020202020204" pitchFamily="34" charset="0"/>
              </a:rPr>
              <a:t> Qi</a:t>
            </a:r>
            <a:r>
              <a:rPr lang="en-US" sz="800" kern="1200" baseline="30000" dirty="0">
                <a:solidFill>
                  <a:schemeClr val="tx1"/>
                </a:solidFill>
                <a:effectLst/>
                <a:latin typeface="Arial" panose="020B0604020202020204" pitchFamily="34" charset="0"/>
                <a:ea typeface="+mn-ea"/>
                <a:cs typeface="Arial" panose="020B0604020202020204" pitchFamily="34" charset="0"/>
              </a:rPr>
              <a:t>1</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err="1">
                <a:solidFill>
                  <a:schemeClr val="tx1"/>
                </a:solidFill>
                <a:effectLst/>
                <a:latin typeface="Arial" panose="020B0604020202020204" pitchFamily="34" charset="0"/>
                <a:ea typeface="+mn-ea"/>
                <a:cs typeface="Arial" panose="020B0604020202020204" pitchFamily="34" charset="0"/>
              </a:rPr>
              <a:t>Jiahao</a:t>
            </a:r>
            <a:r>
              <a:rPr lang="en-US" sz="800" kern="1200" dirty="0">
                <a:solidFill>
                  <a:schemeClr val="tx1"/>
                </a:solidFill>
                <a:effectLst/>
                <a:latin typeface="Arial" panose="020B0604020202020204" pitchFamily="34" charset="0"/>
                <a:ea typeface="+mn-ea"/>
                <a:cs typeface="Arial" panose="020B0604020202020204" pitchFamily="34" charset="0"/>
              </a:rPr>
              <a:t> Fan</a:t>
            </a:r>
            <a:r>
              <a:rPr lang="en-US" sz="800" kern="1200" baseline="30000" dirty="0">
                <a:solidFill>
                  <a:schemeClr val="tx1"/>
                </a:solidFill>
                <a:effectLst/>
                <a:latin typeface="Arial" panose="020B0604020202020204" pitchFamily="34" charset="0"/>
                <a:ea typeface="+mn-ea"/>
                <a:cs typeface="Arial" panose="020B0604020202020204" pitchFamily="34" charset="0"/>
              </a:rPr>
              <a:t>1</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err="1">
                <a:solidFill>
                  <a:schemeClr val="tx1"/>
                </a:solidFill>
                <a:effectLst/>
                <a:latin typeface="Arial" panose="020B0604020202020204" pitchFamily="34" charset="0"/>
                <a:ea typeface="+mn-ea"/>
                <a:cs typeface="Arial" panose="020B0604020202020204" pitchFamily="34" charset="0"/>
              </a:rPr>
              <a:t>Chuangye</a:t>
            </a:r>
            <a:r>
              <a:rPr lang="en-US" sz="800" kern="1200" dirty="0">
                <a:solidFill>
                  <a:schemeClr val="tx1"/>
                </a:solidFill>
                <a:effectLst/>
                <a:latin typeface="Arial" panose="020B0604020202020204" pitchFamily="34" charset="0"/>
                <a:ea typeface="+mn-ea"/>
                <a:cs typeface="Arial" panose="020B0604020202020204" pitchFamily="34" charset="0"/>
              </a:rPr>
              <a:t> He</a:t>
            </a:r>
            <a:r>
              <a:rPr lang="en-US" sz="800" kern="1200" baseline="30000" dirty="0">
                <a:solidFill>
                  <a:schemeClr val="tx1"/>
                </a:solidFill>
                <a:effectLst/>
                <a:latin typeface="Arial" panose="020B0604020202020204" pitchFamily="34" charset="0"/>
                <a:ea typeface="+mn-ea"/>
                <a:cs typeface="Arial" panose="020B0604020202020204" pitchFamily="34" charset="0"/>
              </a:rPr>
              <a:t>1</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err="1">
                <a:solidFill>
                  <a:schemeClr val="tx1"/>
                </a:solidFill>
                <a:effectLst/>
                <a:latin typeface="Arial" panose="020B0604020202020204" pitchFamily="34" charset="0"/>
                <a:ea typeface="+mn-ea"/>
                <a:cs typeface="Arial" panose="020B0604020202020204" pitchFamily="34" charset="0"/>
              </a:rPr>
              <a:t>Wenggang</a:t>
            </a:r>
            <a:r>
              <a:rPr lang="en-US" sz="800" kern="1200" dirty="0">
                <a:solidFill>
                  <a:schemeClr val="tx1"/>
                </a:solidFill>
                <a:effectLst/>
                <a:latin typeface="Arial" panose="020B0604020202020204" pitchFamily="34" charset="0"/>
                <a:ea typeface="+mn-ea"/>
                <a:cs typeface="Arial" panose="020B0604020202020204" pitchFamily="34" charset="0"/>
              </a:rPr>
              <a:t> Guo</a:t>
            </a:r>
            <a:r>
              <a:rPr lang="en-US" sz="800" kern="1200" baseline="30000" dirty="0">
                <a:solidFill>
                  <a:schemeClr val="tx1"/>
                </a:solidFill>
                <a:effectLst/>
                <a:latin typeface="Arial" panose="020B0604020202020204" pitchFamily="34" charset="0"/>
                <a:ea typeface="+mn-ea"/>
                <a:cs typeface="Arial" panose="020B0604020202020204" pitchFamily="34" charset="0"/>
              </a:rPr>
              <a:t>1</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Kai Li</a:t>
            </a:r>
            <a:r>
              <a:rPr lang="en-US" sz="800" kern="1200" baseline="30000" dirty="0">
                <a:solidFill>
                  <a:schemeClr val="tx1"/>
                </a:solidFill>
                <a:effectLst/>
                <a:latin typeface="Arial" panose="020B0604020202020204" pitchFamily="34" charset="0"/>
                <a:ea typeface="+mn-ea"/>
                <a:cs typeface="Arial" panose="020B0604020202020204" pitchFamily="34" charset="0"/>
              </a:rPr>
              <a:t>1</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err="1">
                <a:solidFill>
                  <a:schemeClr val="tx1"/>
                </a:solidFill>
                <a:effectLst/>
                <a:latin typeface="Arial" panose="020B0604020202020204" pitchFamily="34" charset="0"/>
                <a:ea typeface="+mn-ea"/>
                <a:cs typeface="Arial" panose="020B0604020202020204" pitchFamily="34" charset="0"/>
              </a:rPr>
              <a:t>Xulong</a:t>
            </a:r>
            <a:r>
              <a:rPr lang="en-US" sz="800" kern="1200" dirty="0">
                <a:solidFill>
                  <a:schemeClr val="tx1"/>
                </a:solidFill>
                <a:effectLst/>
                <a:latin typeface="Arial" panose="020B0604020202020204" pitchFamily="34" charset="0"/>
                <a:ea typeface="+mn-ea"/>
                <a:cs typeface="Arial" panose="020B0604020202020204" pitchFamily="34" charset="0"/>
              </a:rPr>
              <a:t> Yuan</a:t>
            </a:r>
            <a:r>
              <a:rPr lang="en-US" sz="800" kern="1200" baseline="30000" dirty="0">
                <a:solidFill>
                  <a:schemeClr val="tx1"/>
                </a:solidFill>
                <a:effectLst/>
                <a:latin typeface="Arial" panose="020B0604020202020204" pitchFamily="34" charset="0"/>
                <a:ea typeface="+mn-ea"/>
                <a:cs typeface="Arial" panose="020B0604020202020204" pitchFamily="34" charset="0"/>
              </a:rPr>
              <a:t>1</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err="1">
                <a:solidFill>
                  <a:schemeClr val="tx1"/>
                </a:solidFill>
                <a:effectLst/>
                <a:latin typeface="Arial" panose="020B0604020202020204" pitchFamily="34" charset="0"/>
                <a:ea typeface="+mn-ea"/>
                <a:cs typeface="Arial" panose="020B0604020202020204" pitchFamily="34" charset="0"/>
              </a:rPr>
              <a:t>Tianlei</a:t>
            </a:r>
            <a:r>
              <a:rPr lang="en-US" sz="800" kern="1200" dirty="0">
                <a:solidFill>
                  <a:schemeClr val="tx1"/>
                </a:solidFill>
                <a:effectLst/>
                <a:latin typeface="Arial" panose="020B0604020202020204" pitchFamily="34" charset="0"/>
                <a:ea typeface="+mn-ea"/>
                <a:cs typeface="Arial" panose="020B0604020202020204" pitchFamily="34" charset="0"/>
              </a:rPr>
              <a:t> Yu</a:t>
            </a:r>
            <a:r>
              <a:rPr lang="en-US" sz="800" kern="1200" baseline="30000" dirty="0">
                <a:solidFill>
                  <a:schemeClr val="tx1"/>
                </a:solidFill>
                <a:effectLst/>
                <a:latin typeface="Arial" panose="020B0604020202020204" pitchFamily="34" charset="0"/>
                <a:ea typeface="+mn-ea"/>
                <a:cs typeface="Arial" panose="020B0604020202020204" pitchFamily="34" charset="0"/>
              </a:rPr>
              <a:t>1</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err="1">
                <a:solidFill>
                  <a:schemeClr val="tx1"/>
                </a:solidFill>
                <a:effectLst/>
                <a:latin typeface="Arial" panose="020B0604020202020204" pitchFamily="34" charset="0"/>
                <a:ea typeface="+mn-ea"/>
                <a:cs typeface="Arial" panose="020B0604020202020204" pitchFamily="34" charset="0"/>
              </a:rPr>
              <a:t>Bohan</a:t>
            </a:r>
            <a:r>
              <a:rPr lang="en-US" sz="800" kern="1200" dirty="0">
                <a:solidFill>
                  <a:schemeClr val="tx1"/>
                </a:solidFill>
                <a:effectLst/>
                <a:latin typeface="Arial" panose="020B0604020202020204" pitchFamily="34" charset="0"/>
                <a:ea typeface="+mn-ea"/>
                <a:cs typeface="Arial" panose="020B0604020202020204" pitchFamily="34" charset="0"/>
              </a:rPr>
              <a:t> Luo</a:t>
            </a:r>
            <a:r>
              <a:rPr lang="en-US" sz="800" kern="1200" baseline="30000" dirty="0">
                <a:solidFill>
                  <a:schemeClr val="tx1"/>
                </a:solidFill>
                <a:effectLst/>
                <a:latin typeface="Arial" panose="020B0604020202020204" pitchFamily="34" charset="0"/>
                <a:ea typeface="+mn-ea"/>
                <a:cs typeface="Arial" panose="020B0604020202020204" pitchFamily="34" charset="0"/>
              </a:rPr>
              <a:t>1</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err="1">
                <a:solidFill>
                  <a:schemeClr val="tx1"/>
                </a:solidFill>
                <a:effectLst/>
                <a:latin typeface="Arial" panose="020B0604020202020204" pitchFamily="34" charset="0"/>
                <a:ea typeface="+mn-ea"/>
                <a:cs typeface="Arial" panose="020B0604020202020204" pitchFamily="34" charset="0"/>
              </a:rPr>
              <a:t>Zhengyu</a:t>
            </a:r>
            <a:r>
              <a:rPr lang="en-US" sz="800" kern="1200" dirty="0">
                <a:solidFill>
                  <a:schemeClr val="tx1"/>
                </a:solidFill>
                <a:effectLst/>
                <a:latin typeface="Arial" panose="020B0604020202020204" pitchFamily="34" charset="0"/>
                <a:ea typeface="+mn-ea"/>
                <a:cs typeface="Arial" panose="020B0604020202020204" pitchFamily="34" charset="0"/>
              </a:rPr>
              <a:t> Wang</a:t>
            </a:r>
            <a:r>
              <a:rPr lang="en-US" sz="800" kern="1200" baseline="30000" dirty="0">
                <a:solidFill>
                  <a:schemeClr val="tx1"/>
                </a:solidFill>
                <a:effectLst/>
                <a:latin typeface="Arial" panose="020B0604020202020204" pitchFamily="34" charset="0"/>
                <a:ea typeface="+mn-ea"/>
                <a:cs typeface="Arial" panose="020B0604020202020204" pitchFamily="34" charset="0"/>
              </a:rPr>
              <a:t>1</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err="1">
                <a:solidFill>
                  <a:schemeClr val="tx1"/>
                </a:solidFill>
                <a:effectLst/>
                <a:latin typeface="Arial" panose="020B0604020202020204" pitchFamily="34" charset="0"/>
                <a:ea typeface="+mn-ea"/>
                <a:cs typeface="Arial" panose="020B0604020202020204" pitchFamily="34" charset="0"/>
              </a:rPr>
              <a:t>Jie</a:t>
            </a:r>
            <a:r>
              <a:rPr lang="en-US" sz="800" kern="1200" dirty="0">
                <a:solidFill>
                  <a:schemeClr val="tx1"/>
                </a:solidFill>
                <a:effectLst/>
                <a:latin typeface="Arial" panose="020B0604020202020204" pitchFamily="34" charset="0"/>
                <a:ea typeface="+mn-ea"/>
                <a:cs typeface="Arial" panose="020B0604020202020204" pitchFamily="34" charset="0"/>
              </a:rPr>
              <a:t> Yuan</a:t>
            </a:r>
            <a:r>
              <a:rPr lang="en-US" sz="800" kern="1200" baseline="30000" dirty="0">
                <a:solidFill>
                  <a:schemeClr val="tx1"/>
                </a:solidFill>
                <a:effectLst/>
                <a:latin typeface="Arial" panose="020B0604020202020204" pitchFamily="34" charset="0"/>
                <a:ea typeface="+mn-ea"/>
                <a:cs typeface="Arial" panose="020B0604020202020204" pitchFamily="34" charset="0"/>
              </a:rPr>
              <a:t>1</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err="1">
                <a:solidFill>
                  <a:schemeClr val="tx1"/>
                </a:solidFill>
                <a:effectLst/>
                <a:latin typeface="Arial" panose="020B0604020202020204" pitchFamily="34" charset="0"/>
                <a:ea typeface="+mn-ea"/>
                <a:cs typeface="Arial" panose="020B0604020202020204" pitchFamily="34" charset="0"/>
              </a:rPr>
              <a:t>Xiaomei</a:t>
            </a:r>
            <a:r>
              <a:rPr lang="en-US" sz="800" kern="1200" dirty="0">
                <a:solidFill>
                  <a:schemeClr val="tx1"/>
                </a:solidFill>
                <a:effectLst/>
                <a:latin typeface="Arial" panose="020B0604020202020204" pitchFamily="34" charset="0"/>
                <a:ea typeface="+mn-ea"/>
                <a:cs typeface="Arial" panose="020B0604020202020204" pitchFamily="34" charset="0"/>
              </a:rPr>
              <a:t> Li</a:t>
            </a:r>
            <a:r>
              <a:rPr lang="en-US" sz="800" kern="1200" baseline="30000" dirty="0">
                <a:solidFill>
                  <a:schemeClr val="tx1"/>
                </a:solidFill>
                <a:effectLst/>
                <a:latin typeface="Arial" panose="020B0604020202020204" pitchFamily="34" charset="0"/>
                <a:ea typeface="+mn-ea"/>
                <a:cs typeface="Arial" panose="020B0604020202020204" pitchFamily="34" charset="0"/>
              </a:rPr>
              <a:t>1</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Ying Zhu</a:t>
            </a:r>
            <a:r>
              <a:rPr lang="en-US" sz="800" kern="1200" baseline="30000" dirty="0">
                <a:solidFill>
                  <a:schemeClr val="tx1"/>
                </a:solidFill>
                <a:effectLst/>
                <a:latin typeface="Arial" panose="020B0604020202020204" pitchFamily="34" charset="0"/>
                <a:ea typeface="+mn-ea"/>
                <a:cs typeface="Arial" panose="020B0604020202020204" pitchFamily="34" charset="0"/>
              </a:rPr>
              <a:t>1</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Na Han</a:t>
            </a:r>
            <a:r>
              <a:rPr lang="en-US" sz="800" kern="1200" baseline="30000" dirty="0">
                <a:solidFill>
                  <a:schemeClr val="tx1"/>
                </a:solidFill>
                <a:effectLst/>
                <a:latin typeface="Arial" panose="020B0604020202020204" pitchFamily="34" charset="0"/>
                <a:ea typeface="+mn-ea"/>
                <a:cs typeface="Arial" panose="020B0604020202020204" pitchFamily="34" charset="0"/>
              </a:rPr>
              <a:t>1</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Jing Niu</a:t>
            </a:r>
            <a:r>
              <a:rPr lang="en-US" sz="800" kern="1200" baseline="30000" dirty="0">
                <a:solidFill>
                  <a:schemeClr val="tx1"/>
                </a:solidFill>
                <a:effectLst/>
                <a:latin typeface="Arial" panose="020B0604020202020204" pitchFamily="34" charset="0"/>
                <a:ea typeface="+mn-ea"/>
                <a:cs typeface="Arial" panose="020B0604020202020204" pitchFamily="34" charset="0"/>
              </a:rPr>
              <a:t>1</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Yong Lv</a:t>
            </a:r>
            <a:r>
              <a:rPr lang="en-US" sz="800" kern="1200" baseline="30000" dirty="0">
                <a:solidFill>
                  <a:schemeClr val="tx1"/>
                </a:solidFill>
                <a:effectLst/>
                <a:latin typeface="Arial" panose="020B0604020202020204" pitchFamily="34" charset="0"/>
                <a:ea typeface="+mn-ea"/>
                <a:cs typeface="Arial" panose="020B0604020202020204" pitchFamily="34" charset="0"/>
              </a:rPr>
              <a:t>1</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Jing Li</a:t>
            </a:r>
            <a:r>
              <a:rPr lang="en-US" sz="800" kern="1200" baseline="30000" dirty="0">
                <a:solidFill>
                  <a:schemeClr val="tx1"/>
                </a:solidFill>
                <a:effectLst/>
                <a:latin typeface="Arial" panose="020B0604020202020204" pitchFamily="34" charset="0"/>
                <a:ea typeface="+mn-ea"/>
                <a:cs typeface="Arial" panose="020B0604020202020204" pitchFamily="34" charset="0"/>
              </a:rPr>
              <a:t>1</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err="1">
                <a:solidFill>
                  <a:schemeClr val="tx1"/>
                </a:solidFill>
                <a:effectLst/>
                <a:latin typeface="Arial" panose="020B0604020202020204" pitchFamily="34" charset="0"/>
                <a:ea typeface="+mn-ea"/>
                <a:cs typeface="Arial" panose="020B0604020202020204" pitchFamily="34" charset="0"/>
              </a:rPr>
              <a:t>Shihao</a:t>
            </a:r>
            <a:r>
              <a:rPr lang="en-US" sz="800" kern="1200" dirty="0">
                <a:solidFill>
                  <a:schemeClr val="tx1"/>
                </a:solidFill>
                <a:effectLst/>
                <a:latin typeface="Arial" panose="020B0604020202020204" pitchFamily="34" charset="0"/>
                <a:ea typeface="+mn-ea"/>
                <a:cs typeface="Arial" panose="020B0604020202020204" pitchFamily="34" charset="0"/>
              </a:rPr>
              <a:t> Tang</a:t>
            </a:r>
            <a:r>
              <a:rPr lang="en-US" sz="800" kern="1200" baseline="30000" dirty="0">
                <a:solidFill>
                  <a:schemeClr val="tx1"/>
                </a:solidFill>
                <a:effectLst/>
                <a:latin typeface="Arial" panose="020B0604020202020204" pitchFamily="34" charset="0"/>
                <a:ea typeface="+mn-ea"/>
                <a:cs typeface="Arial" panose="020B0604020202020204" pitchFamily="34" charset="0"/>
              </a:rPr>
              <a:t>1</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Shuai Guo</a:t>
            </a:r>
            <a:r>
              <a:rPr lang="en-US" sz="800" kern="1200" baseline="30000" dirty="0">
                <a:solidFill>
                  <a:schemeClr val="tx1"/>
                </a:solidFill>
                <a:effectLst/>
                <a:latin typeface="Arial" panose="020B0604020202020204" pitchFamily="34" charset="0"/>
                <a:ea typeface="+mn-ea"/>
                <a:cs typeface="Arial" panose="020B0604020202020204" pitchFamily="34" charset="0"/>
              </a:rPr>
              <a:t>1</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err="1">
                <a:solidFill>
                  <a:schemeClr val="tx1"/>
                </a:solidFill>
                <a:effectLst/>
                <a:latin typeface="Arial" panose="020B0604020202020204" pitchFamily="34" charset="0"/>
                <a:ea typeface="+mn-ea"/>
                <a:cs typeface="Arial" panose="020B0604020202020204" pitchFamily="34" charset="0"/>
              </a:rPr>
              <a:t>Enxin</a:t>
            </a:r>
            <a:r>
              <a:rPr lang="en-US" sz="800" kern="1200" dirty="0">
                <a:solidFill>
                  <a:schemeClr val="tx1"/>
                </a:solidFill>
                <a:effectLst/>
                <a:latin typeface="Arial" panose="020B0604020202020204" pitchFamily="34" charset="0"/>
                <a:ea typeface="+mn-ea"/>
                <a:cs typeface="Arial" panose="020B0604020202020204" pitchFamily="34" charset="0"/>
              </a:rPr>
              <a:t> Wang</a:t>
            </a:r>
            <a:r>
              <a:rPr lang="en-US" sz="800" kern="1200" baseline="30000" dirty="0">
                <a:solidFill>
                  <a:schemeClr val="tx1"/>
                </a:solidFill>
                <a:effectLst/>
                <a:latin typeface="Arial" panose="020B0604020202020204" pitchFamily="34" charset="0"/>
                <a:ea typeface="+mn-ea"/>
                <a:cs typeface="Arial" panose="020B0604020202020204" pitchFamily="34" charset="0"/>
              </a:rPr>
              <a:t>1</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err="1">
                <a:solidFill>
                  <a:schemeClr val="tx1"/>
                </a:solidFill>
                <a:effectLst/>
                <a:latin typeface="Arial" panose="020B0604020202020204" pitchFamily="34" charset="0"/>
                <a:ea typeface="+mn-ea"/>
                <a:cs typeface="Arial" panose="020B0604020202020204" pitchFamily="34" charset="0"/>
              </a:rPr>
              <a:t>Dongdong</a:t>
            </a:r>
            <a:r>
              <a:rPr lang="en-US" sz="800" kern="1200" dirty="0">
                <a:solidFill>
                  <a:schemeClr val="tx1"/>
                </a:solidFill>
                <a:effectLst/>
                <a:latin typeface="Arial" panose="020B0604020202020204" pitchFamily="34" charset="0"/>
                <a:ea typeface="+mn-ea"/>
                <a:cs typeface="Arial" panose="020B0604020202020204" pitchFamily="34" charset="0"/>
              </a:rPr>
              <a:t> Xia</a:t>
            </a:r>
            <a:r>
              <a:rPr lang="en-US" sz="800" kern="1200" baseline="30000" dirty="0">
                <a:solidFill>
                  <a:schemeClr val="tx1"/>
                </a:solidFill>
                <a:effectLst/>
                <a:latin typeface="Arial" panose="020B0604020202020204" pitchFamily="34" charset="0"/>
                <a:ea typeface="+mn-ea"/>
                <a:cs typeface="Arial" panose="020B0604020202020204" pitchFamily="34" charset="0"/>
              </a:rPr>
              <a:t>1</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err="1">
                <a:solidFill>
                  <a:schemeClr val="tx1"/>
                </a:solidFill>
                <a:effectLst/>
                <a:latin typeface="Arial" panose="020B0604020202020204" pitchFamily="34" charset="0"/>
                <a:ea typeface="+mn-ea"/>
                <a:cs typeface="Arial" panose="020B0604020202020204" pitchFamily="34" charset="0"/>
              </a:rPr>
              <a:t>Zhexuan</a:t>
            </a:r>
            <a:r>
              <a:rPr lang="en-US" sz="800" kern="1200" dirty="0">
                <a:solidFill>
                  <a:schemeClr val="tx1"/>
                </a:solidFill>
                <a:effectLst/>
                <a:latin typeface="Arial" panose="020B0604020202020204" pitchFamily="34" charset="0"/>
                <a:ea typeface="+mn-ea"/>
                <a:cs typeface="Arial" panose="020B0604020202020204" pitchFamily="34" charset="0"/>
              </a:rPr>
              <a:t> Wang</a:t>
            </a:r>
            <a:r>
              <a:rPr lang="en-US" sz="800" kern="1200" baseline="30000" dirty="0">
                <a:solidFill>
                  <a:schemeClr val="tx1"/>
                </a:solidFill>
                <a:effectLst/>
                <a:latin typeface="Arial" panose="020B0604020202020204" pitchFamily="34" charset="0"/>
                <a:ea typeface="+mn-ea"/>
                <a:cs typeface="Arial" panose="020B0604020202020204" pitchFamily="34" charset="0"/>
              </a:rPr>
              <a:t>1</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Hongwei Cai</a:t>
            </a:r>
            <a:r>
              <a:rPr lang="en-US" sz="800" kern="1200" baseline="30000" dirty="0">
                <a:solidFill>
                  <a:schemeClr val="tx1"/>
                </a:solidFill>
                <a:effectLst/>
                <a:latin typeface="Arial" panose="020B0604020202020204" pitchFamily="34" charset="0"/>
                <a:ea typeface="+mn-ea"/>
                <a:cs typeface="Arial" panose="020B0604020202020204" pitchFamily="34" charset="0"/>
              </a:rPr>
              <a:t>2</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err="1">
                <a:solidFill>
                  <a:schemeClr val="tx1"/>
                </a:solidFill>
                <a:effectLst/>
                <a:latin typeface="Arial" panose="020B0604020202020204" pitchFamily="34" charset="0"/>
                <a:ea typeface="+mn-ea"/>
                <a:cs typeface="Arial" panose="020B0604020202020204" pitchFamily="34" charset="0"/>
              </a:rPr>
              <a:t>Zhanxin</a:t>
            </a:r>
            <a:r>
              <a:rPr lang="en-US" sz="800" kern="1200" dirty="0">
                <a:solidFill>
                  <a:schemeClr val="tx1"/>
                </a:solidFill>
                <a:effectLst/>
                <a:latin typeface="Arial" panose="020B0604020202020204" pitchFamily="34" charset="0"/>
                <a:ea typeface="+mn-ea"/>
                <a:cs typeface="Arial" panose="020B0604020202020204" pitchFamily="34" charset="0"/>
              </a:rPr>
              <a:t> Yin</a:t>
            </a:r>
            <a:r>
              <a:rPr lang="en-US" sz="800" kern="1200" baseline="30000" dirty="0">
                <a:solidFill>
                  <a:schemeClr val="tx1"/>
                </a:solidFill>
                <a:effectLst/>
                <a:latin typeface="Arial" panose="020B0604020202020204" pitchFamily="34" charset="0"/>
                <a:ea typeface="+mn-ea"/>
                <a:cs typeface="Arial" panose="020B0604020202020204" pitchFamily="34" charset="0"/>
              </a:rPr>
              <a:t>1</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err="1">
                <a:solidFill>
                  <a:schemeClr val="tx1"/>
                </a:solidFill>
                <a:effectLst/>
                <a:latin typeface="Arial" panose="020B0604020202020204" pitchFamily="34" charset="0"/>
                <a:ea typeface="+mn-ea"/>
                <a:cs typeface="Arial" panose="020B0604020202020204" pitchFamily="34" charset="0"/>
              </a:rPr>
              <a:t>Jielai</a:t>
            </a:r>
            <a:r>
              <a:rPr lang="en-US" sz="800" kern="1200" dirty="0">
                <a:solidFill>
                  <a:schemeClr val="tx1"/>
                </a:solidFill>
                <a:effectLst/>
                <a:latin typeface="Arial" panose="020B0604020202020204" pitchFamily="34" charset="0"/>
                <a:ea typeface="+mn-ea"/>
                <a:cs typeface="Arial" panose="020B0604020202020204" pitchFamily="34" charset="0"/>
              </a:rPr>
              <a:t> Xia</a:t>
            </a:r>
            <a:r>
              <a:rPr lang="en-US" sz="800" kern="1200" baseline="30000" dirty="0">
                <a:solidFill>
                  <a:schemeClr val="tx1"/>
                </a:solidFill>
                <a:effectLst/>
                <a:latin typeface="Arial" panose="020B0604020202020204" pitchFamily="34" charset="0"/>
                <a:ea typeface="+mn-ea"/>
                <a:cs typeface="Arial" panose="020B0604020202020204" pitchFamily="34" charset="0"/>
              </a:rPr>
              <a:t>2</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err="1">
                <a:solidFill>
                  <a:schemeClr val="tx1"/>
                </a:solidFill>
                <a:effectLst/>
                <a:latin typeface="Arial" panose="020B0604020202020204" pitchFamily="34" charset="0"/>
                <a:ea typeface="+mn-ea"/>
                <a:cs typeface="Arial" panose="020B0604020202020204" pitchFamily="34" charset="0"/>
              </a:rPr>
              <a:t>Daiming</a:t>
            </a:r>
            <a:r>
              <a:rPr lang="en-US" sz="800" kern="1200" dirty="0">
                <a:solidFill>
                  <a:schemeClr val="tx1"/>
                </a:solidFill>
                <a:effectLst/>
                <a:latin typeface="Arial" panose="020B0604020202020204" pitchFamily="34" charset="0"/>
                <a:ea typeface="+mn-ea"/>
                <a:cs typeface="Arial" panose="020B0604020202020204" pitchFamily="34" charset="0"/>
              </a:rPr>
              <a:t> Fan</a:t>
            </a:r>
            <a:r>
              <a:rPr lang="en-US" sz="800" kern="1200" baseline="30000" dirty="0">
                <a:solidFill>
                  <a:schemeClr val="tx1"/>
                </a:solidFill>
                <a:effectLst/>
                <a:latin typeface="Arial" panose="020B0604020202020204" pitchFamily="34" charset="0"/>
                <a:ea typeface="+mn-ea"/>
                <a:cs typeface="Arial" panose="020B0604020202020204" pitchFamily="34" charset="0"/>
              </a:rPr>
              <a:t>3</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u="sng" kern="1200" dirty="0" err="1">
                <a:solidFill>
                  <a:schemeClr val="tx1"/>
                </a:solidFill>
                <a:effectLst/>
                <a:latin typeface="Arial" panose="020B0604020202020204" pitchFamily="34" charset="0"/>
                <a:ea typeface="+mn-ea"/>
                <a:cs typeface="Arial" panose="020B0604020202020204" pitchFamily="34" charset="0"/>
              </a:rPr>
              <a:t>Guohong</a:t>
            </a:r>
            <a:r>
              <a:rPr lang="en-US" sz="800" u="sng" kern="1200" dirty="0">
                <a:solidFill>
                  <a:schemeClr val="tx1"/>
                </a:solidFill>
                <a:effectLst/>
                <a:latin typeface="Arial" panose="020B0604020202020204" pitchFamily="34" charset="0"/>
                <a:ea typeface="+mn-ea"/>
                <a:cs typeface="Arial" panose="020B0604020202020204" pitchFamily="34" charset="0"/>
              </a:rPr>
              <a:t> Han</a:t>
            </a:r>
            <a:r>
              <a:rPr lang="en-US" sz="800" kern="1200" baseline="30000" dirty="0">
                <a:solidFill>
                  <a:schemeClr val="tx1"/>
                </a:solidFill>
                <a:effectLst/>
                <a:latin typeface="Arial" panose="020B0604020202020204" pitchFamily="34" charset="0"/>
                <a:ea typeface="+mn-ea"/>
                <a:cs typeface="Arial" panose="020B0604020202020204" pitchFamily="34" charset="0"/>
              </a:rPr>
              <a:t>1</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i="1" kern="1200" baseline="30000" dirty="0">
                <a:solidFill>
                  <a:schemeClr val="tx1"/>
                </a:solidFill>
                <a:effectLst/>
                <a:latin typeface="Arial" panose="020B0604020202020204" pitchFamily="34" charset="0"/>
                <a:ea typeface="+mn-ea"/>
                <a:cs typeface="Arial" panose="020B0604020202020204" pitchFamily="34" charset="0"/>
              </a:rPr>
              <a:t>1</a:t>
            </a:r>
            <a:r>
              <a:rPr lang="en-US" sz="800" i="1" kern="1200" dirty="0">
                <a:solidFill>
                  <a:schemeClr val="tx1"/>
                </a:solidFill>
                <a:effectLst/>
                <a:latin typeface="Arial" panose="020B0604020202020204" pitchFamily="34" charset="0"/>
                <a:ea typeface="+mn-ea"/>
                <a:cs typeface="Arial" panose="020B0604020202020204" pitchFamily="34" charset="0"/>
              </a:rPr>
              <a:t>Department of Liver Disease and Digestive Interventional Radiology, National Clinical Research Center for Digestive Disease and </a:t>
            </a:r>
            <a:r>
              <a:rPr lang="en-US" sz="800" i="1" kern="1200" dirty="0" err="1">
                <a:solidFill>
                  <a:schemeClr val="tx1"/>
                </a:solidFill>
                <a:effectLst/>
                <a:latin typeface="Arial" panose="020B0604020202020204" pitchFamily="34" charset="0"/>
                <a:ea typeface="+mn-ea"/>
                <a:cs typeface="Arial" panose="020B0604020202020204" pitchFamily="34" charset="0"/>
              </a:rPr>
              <a:t>Xijing</a:t>
            </a:r>
            <a:r>
              <a:rPr lang="en-US" sz="800" i="1" kern="1200" dirty="0">
                <a:solidFill>
                  <a:schemeClr val="tx1"/>
                </a:solidFill>
                <a:effectLst/>
                <a:latin typeface="Arial" panose="020B0604020202020204" pitchFamily="34" charset="0"/>
                <a:ea typeface="+mn-ea"/>
                <a:cs typeface="Arial" panose="020B0604020202020204" pitchFamily="34" charset="0"/>
              </a:rPr>
              <a:t> Hospital of Digestive Diseases, Fourth Military Medical University, Xi’an, China, Xi'an, China</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latin typeface="Arial" panose="020B0604020202020204" pitchFamily="34" charset="0"/>
                <a:ea typeface="+mn-ea"/>
                <a:cs typeface="Arial" panose="020B0604020202020204" pitchFamily="34" charset="0"/>
              </a:rPr>
              <a:t>2</a:t>
            </a:r>
            <a:r>
              <a:rPr lang="en-US" sz="800" i="1" kern="1200" dirty="0">
                <a:solidFill>
                  <a:schemeClr val="tx1"/>
                </a:solidFill>
                <a:effectLst/>
                <a:latin typeface="Arial" panose="020B0604020202020204" pitchFamily="34" charset="0"/>
                <a:ea typeface="+mn-ea"/>
                <a:cs typeface="Arial" panose="020B0604020202020204" pitchFamily="34" charset="0"/>
              </a:rPr>
              <a:t>Department of Medical Statistics, Fourth Military Medical University, Xi’an 710032, China, Xi'an, China</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latin typeface="Arial" panose="020B0604020202020204" pitchFamily="34" charset="0"/>
                <a:ea typeface="+mn-ea"/>
                <a:cs typeface="Arial" panose="020B0604020202020204" pitchFamily="34" charset="0"/>
              </a:rPr>
              <a:t>3</a:t>
            </a:r>
            <a:r>
              <a:rPr lang="en-US" sz="800" i="1" kern="1200" dirty="0">
                <a:solidFill>
                  <a:schemeClr val="tx1"/>
                </a:solidFill>
                <a:effectLst/>
                <a:latin typeface="Arial" panose="020B0604020202020204" pitchFamily="34" charset="0"/>
                <a:ea typeface="+mn-ea"/>
                <a:cs typeface="Arial" panose="020B0604020202020204" pitchFamily="34" charset="0"/>
              </a:rPr>
              <a:t>State Key laboratory of Cancer Biology, National Clinical Research Center for Digestive Disease and </a:t>
            </a:r>
            <a:r>
              <a:rPr lang="en-US" sz="800" i="1" kern="1200" dirty="0" err="1">
                <a:solidFill>
                  <a:schemeClr val="tx1"/>
                </a:solidFill>
                <a:effectLst/>
                <a:latin typeface="Arial" panose="020B0604020202020204" pitchFamily="34" charset="0"/>
                <a:ea typeface="+mn-ea"/>
                <a:cs typeface="Arial" panose="020B0604020202020204" pitchFamily="34" charset="0"/>
              </a:rPr>
              <a:t>Xijing</a:t>
            </a:r>
            <a:r>
              <a:rPr lang="en-US" sz="800" i="1" kern="1200" dirty="0">
                <a:solidFill>
                  <a:schemeClr val="tx1"/>
                </a:solidFill>
                <a:effectLst/>
                <a:latin typeface="Arial" panose="020B0604020202020204" pitchFamily="34" charset="0"/>
                <a:ea typeface="+mn-ea"/>
                <a:cs typeface="Arial" panose="020B0604020202020204" pitchFamily="34" charset="0"/>
              </a:rPr>
              <a:t> Hospital of Digestive Diseases, Fourth Military Medical University, Xi’an, China, Xi'an, China</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latin typeface="Arial" panose="020B0604020202020204" pitchFamily="34" charset="0"/>
                <a:ea typeface="+mn-ea"/>
                <a:cs typeface="Arial" panose="020B0604020202020204" pitchFamily="34" charset="0"/>
              </a:rPr>
              <a:t>Email:</a:t>
            </a:r>
            <a:r>
              <a:rPr lang="en-US" sz="800" i="1"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hangh@fmmu.edu.cn</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latin typeface="Arial" panose="020B0604020202020204" pitchFamily="34" charset="0"/>
                <a:ea typeface="+mn-ea"/>
                <a:cs typeface="Arial" panose="020B0604020202020204" pitchFamily="34" charset="0"/>
              </a:rPr>
              <a:t> </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latin typeface="Arial" panose="020B0604020202020204" pitchFamily="34" charset="0"/>
                <a:ea typeface="+mn-ea"/>
                <a:cs typeface="Arial" panose="020B0604020202020204" pitchFamily="34" charset="0"/>
              </a:rPr>
              <a:t> </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GB" sz="800" b="1" kern="1200" dirty="0">
                <a:solidFill>
                  <a:schemeClr val="tx1"/>
                </a:solidFill>
                <a:effectLst/>
                <a:latin typeface="Arial" panose="020B0604020202020204" pitchFamily="34" charset="0"/>
                <a:ea typeface="+mn-ea"/>
                <a:cs typeface="Arial" panose="020B0604020202020204" pitchFamily="34" charset="0"/>
              </a:rPr>
              <a:t>Background and Aims: </a:t>
            </a:r>
            <a:r>
              <a:rPr lang="en-GB" sz="800" kern="1200" dirty="0">
                <a:solidFill>
                  <a:schemeClr val="tx1"/>
                </a:solidFill>
                <a:effectLst/>
                <a:latin typeface="Arial" panose="020B0604020202020204" pitchFamily="34" charset="0"/>
                <a:ea typeface="+mn-ea"/>
                <a:cs typeface="Arial" panose="020B0604020202020204" pitchFamily="34" charset="0"/>
              </a:rPr>
              <a:t>Angioplasty is recommended by guidelines as the first-line interventional treatment for Budd-Chiari syndrome (BCS), the long-term patency of which consequently determines symptom recurrence, ensuing treatment and patient outcome. Although previous retrospective studies indicated that angioplasty with metal stents is conducive to maintain patency, this issue has not been investigated in prospective studies due to the rarity nature of the disease. We therefore designed the current randomized controlled trial to test the hypothesis that the addition of stent placement to angioplasty for BCS could improve patency and reduces symptom recurrence with adequate safety.</a:t>
            </a:r>
          </a:p>
          <a:p>
            <a:pPr marL="0" indent="0">
              <a:buNone/>
            </a:pPr>
            <a:r>
              <a:rPr lang="en-GB" sz="800" kern="1200" dirty="0">
                <a:solidFill>
                  <a:schemeClr val="tx1"/>
                </a:solidFill>
                <a:effectLst/>
                <a:latin typeface="Arial" panose="020B0604020202020204" pitchFamily="34" charset="0"/>
                <a:ea typeface="+mn-ea"/>
                <a:cs typeface="Arial" panose="020B0604020202020204" pitchFamily="34" charset="0"/>
              </a:rPr>
              <a:t> </a:t>
            </a:r>
          </a:p>
          <a:p>
            <a:pPr marL="0" indent="0">
              <a:buNone/>
            </a:pPr>
            <a:r>
              <a:rPr lang="en-GB" sz="800" b="1" kern="1200" dirty="0">
                <a:solidFill>
                  <a:schemeClr val="tx1"/>
                </a:solidFill>
                <a:effectLst/>
                <a:latin typeface="Arial" panose="020B0604020202020204" pitchFamily="34" charset="0"/>
                <a:ea typeface="+mn-ea"/>
                <a:cs typeface="Arial" panose="020B0604020202020204" pitchFamily="34" charset="0"/>
              </a:rPr>
              <a:t>Method:</a:t>
            </a:r>
            <a:r>
              <a:rPr lang="en-GB" sz="800" kern="1200" dirty="0">
                <a:solidFill>
                  <a:schemeClr val="tx1"/>
                </a:solidFill>
                <a:effectLst/>
                <a:latin typeface="Arial" panose="020B0604020202020204" pitchFamily="34" charset="0"/>
                <a:ea typeface="+mn-ea"/>
                <a:cs typeface="Arial" panose="020B0604020202020204" pitchFamily="34" charset="0"/>
              </a:rPr>
              <a:t> From July 2014 to September 2017, 150 consecutive BCS patients were screened. Eighty-eight patients with short-length stenosis were finally enrolled and then randomly assigned to angioplasty (AP, n = 45) or angioplasty with stent placement group (AP+SP, n = 43). Primary endpoint was patency of recanalized veins. Secondary endpoints included symptom recurrence, procedure-related complications, hepatocellular carcinoma (HCC) incidence, and survival.</a:t>
            </a:r>
          </a:p>
          <a:p>
            <a:pPr marL="0" indent="0">
              <a:buNone/>
            </a:pPr>
            <a:r>
              <a:rPr lang="en-GB" sz="800" kern="1200" dirty="0">
                <a:solidFill>
                  <a:schemeClr val="tx1"/>
                </a:solidFill>
                <a:effectLst/>
                <a:latin typeface="Arial" panose="020B0604020202020204" pitchFamily="34" charset="0"/>
                <a:ea typeface="+mn-ea"/>
                <a:cs typeface="Arial" panose="020B0604020202020204" pitchFamily="34" charset="0"/>
              </a:rPr>
              <a:t> </a:t>
            </a:r>
          </a:p>
          <a:p>
            <a:pPr marL="0" indent="0">
              <a:buNone/>
            </a:pPr>
            <a:r>
              <a:rPr lang="en-GB" sz="800" b="1" kern="1200" dirty="0">
                <a:solidFill>
                  <a:schemeClr val="tx1"/>
                </a:solidFill>
                <a:effectLst/>
                <a:latin typeface="Arial" panose="020B0604020202020204" pitchFamily="34" charset="0"/>
                <a:ea typeface="+mn-ea"/>
                <a:cs typeface="Arial" panose="020B0604020202020204" pitchFamily="34" charset="0"/>
              </a:rPr>
              <a:t>Results:</a:t>
            </a:r>
            <a:r>
              <a:rPr lang="en-GB" sz="800" kern="1200" dirty="0">
                <a:solidFill>
                  <a:schemeClr val="tx1"/>
                </a:solidFill>
                <a:effectLst/>
                <a:latin typeface="Arial" panose="020B0604020202020204" pitchFamily="34" charset="0"/>
                <a:ea typeface="+mn-ea"/>
                <a:cs typeface="Arial" panose="020B0604020202020204" pitchFamily="34" charset="0"/>
              </a:rPr>
              <a:t> During a median follow-up of 27 months in the entire cohort, incidence of recanalized veins restenosis were significantly lower in AP+SP group than in AP group (0% vs. 24% at 1 year and 4% vs. 40% at 3 years, respectively; HR = 21.5, 95% confidence interval [CI] 2.9-161.4, p &lt; 0.001, Figure A, C). Noteworthy, symptom recurrences were also less frequent in AP+SP group (symptom recurrence-free survival being 5% vs. 33% at 1 year and 11% vs. 60% at 3 years, HR = 4.4, 95%CI 2.0-9.8, p &lt; 0.001, Figure B, D). Meanwhile, procedure-related complications were not significantly different between the two groups (2% vs. 0%, p = 0.489), with no cases of stent fracture or migration during follow-up. HCC incidence (4.6% vs. 2.2%, p = 0.612) as well as 3-year survival (97% vs. 98%, p = 0.550) were similar between the two groups.</a:t>
            </a:r>
          </a:p>
          <a:p>
            <a:pPr marL="0" indent="0">
              <a:buNone/>
            </a:pPr>
            <a:r>
              <a:rPr lang="en-GB" sz="800" kern="1200" dirty="0">
                <a:solidFill>
                  <a:schemeClr val="tx1"/>
                </a:solidFill>
                <a:effectLst/>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800" b="1" kern="1200" dirty="0">
                <a:solidFill>
                  <a:schemeClr val="tx1"/>
                </a:solidFill>
                <a:effectLst/>
                <a:latin typeface="Arial" panose="020B0604020202020204" pitchFamily="34" charset="0"/>
                <a:ea typeface="+mn-ea"/>
                <a:cs typeface="Arial" panose="020B0604020202020204" pitchFamily="34" charset="0"/>
              </a:rPr>
              <a:t>Conclusion:</a:t>
            </a:r>
            <a:r>
              <a:rPr lang="en-GB" sz="800" kern="1200" dirty="0">
                <a:solidFill>
                  <a:schemeClr val="tx1"/>
                </a:solidFill>
                <a:effectLst/>
                <a:latin typeface="Arial" panose="020B0604020202020204" pitchFamily="34" charset="0"/>
                <a:ea typeface="+mn-ea"/>
                <a:cs typeface="Arial" panose="020B0604020202020204" pitchFamily="34" charset="0"/>
              </a:rPr>
              <a:t> As the only randomised controlled trial regarding BCS to date, the current study indicated that the addition of metal stents to angioplasty significantly improves patency of recanalized veins and, more importantly, lessens symptom recurrence without increasing the risk of procedure-related complications, thereby relieving the burden of revision and reducing the necessity of procedures with higher invasiveness. Therefore, stent placement should be preferred in angioplasty for BCS patients.</a:t>
            </a:r>
            <a:endParaRPr lang="en-GB" sz="8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C1133C-0A91-4C56-9DB7-B268BA704BC5}"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313054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800" i="1" dirty="0"/>
              <a:t>Abbreviations: AHP, </a:t>
            </a:r>
            <a:r>
              <a:rPr kumimoji="0" lang="en-GB" sz="800" b="0" i="1" u="none" strike="noStrike" kern="1200" cap="none" spc="0" normalizeH="0" baseline="0" noProof="0" dirty="0">
                <a:ln>
                  <a:noFill/>
                </a:ln>
                <a:solidFill>
                  <a:sysClr val="windowText" lastClr="000000"/>
                </a:solidFill>
                <a:effectLst/>
                <a:highlight>
                  <a:srgbClr val="FEFCFC"/>
                </a:highlight>
                <a:uLnTx/>
                <a:uFillTx/>
                <a:latin typeface="Arial" panose="020B0604020202020204"/>
                <a:ea typeface="+mn-ea"/>
                <a:cs typeface="Arial" panose="020B0604020202020204" pitchFamily="34" charset="0"/>
              </a:rPr>
              <a:t>acute hepatic porphyria; ALA, </a:t>
            </a:r>
            <a:r>
              <a:rPr kumimoji="0" lang="en-GB" sz="800" b="0" i="1" u="none" strike="noStrike" kern="1200" cap="none" spc="0" normalizeH="0" baseline="0" noProof="0" dirty="0" err="1">
                <a:ln>
                  <a:noFill/>
                </a:ln>
                <a:solidFill>
                  <a:sysClr val="windowText" lastClr="000000"/>
                </a:solidFill>
                <a:effectLst/>
                <a:highlight>
                  <a:srgbClr val="FEFCFC"/>
                </a:highlight>
                <a:uLnTx/>
                <a:uFillTx/>
                <a:latin typeface="Arial" panose="020B0604020202020204"/>
                <a:ea typeface="+mn-ea"/>
                <a:cs typeface="Arial" panose="020B0604020202020204" pitchFamily="34" charset="0"/>
              </a:rPr>
              <a:t>aminolevulinic</a:t>
            </a:r>
            <a:r>
              <a:rPr kumimoji="0" lang="en-GB" sz="800" b="0" i="1" u="none" strike="noStrike" kern="1200" cap="none" spc="0" normalizeH="0" baseline="0" noProof="0" dirty="0">
                <a:ln>
                  <a:noFill/>
                </a:ln>
                <a:solidFill>
                  <a:sysClr val="windowText" lastClr="000000"/>
                </a:solidFill>
                <a:effectLst/>
                <a:highlight>
                  <a:srgbClr val="FEFCFC"/>
                </a:highlight>
                <a:uLnTx/>
                <a:uFillTx/>
                <a:latin typeface="Arial" panose="020B0604020202020204"/>
                <a:ea typeface="+mn-ea"/>
                <a:cs typeface="Arial" panose="020B0604020202020204" pitchFamily="34" charset="0"/>
              </a:rPr>
              <a:t> acid; ALAS1, </a:t>
            </a:r>
            <a:r>
              <a:rPr kumimoji="0" lang="en-GB" sz="800" b="0" i="1" u="none" strike="noStrike" kern="1200" cap="none" spc="0" normalizeH="0" baseline="0" noProof="0" dirty="0" err="1">
                <a:ln>
                  <a:noFill/>
                </a:ln>
                <a:solidFill>
                  <a:sysClr val="windowText" lastClr="000000"/>
                </a:solidFill>
                <a:effectLst/>
                <a:highlight>
                  <a:srgbClr val="FEFCFC"/>
                </a:highlight>
                <a:uLnTx/>
                <a:uFillTx/>
                <a:latin typeface="Arial" panose="020B0604020202020204"/>
                <a:ea typeface="+mn-ea"/>
                <a:cs typeface="Arial" panose="020B0604020202020204" pitchFamily="34" charset="0"/>
              </a:rPr>
              <a:t>aminolevulinic</a:t>
            </a:r>
            <a:r>
              <a:rPr kumimoji="0" lang="en-GB" sz="800" b="0" i="1" u="none" strike="noStrike" kern="1200" cap="none" spc="0" normalizeH="0" baseline="0" noProof="0" dirty="0">
                <a:ln>
                  <a:noFill/>
                </a:ln>
                <a:solidFill>
                  <a:sysClr val="windowText" lastClr="000000"/>
                </a:solidFill>
                <a:effectLst/>
                <a:highlight>
                  <a:srgbClr val="FEFCFC"/>
                </a:highlight>
                <a:uLnTx/>
                <a:uFillTx/>
                <a:latin typeface="Arial" panose="020B0604020202020204"/>
                <a:ea typeface="+mn-ea"/>
                <a:cs typeface="Arial" panose="020B0604020202020204" pitchFamily="34" charset="0"/>
              </a:rPr>
              <a:t> acid synthase 1; PBG, porphobilinogen; </a:t>
            </a:r>
            <a:r>
              <a:rPr kumimoji="0" lang="en-GB" sz="800" b="0" i="1"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Arial" panose="020B0604020202020204" pitchFamily="34" charset="0"/>
              </a:rPr>
              <a:t>QM, once per month; </a:t>
            </a:r>
            <a:r>
              <a:rPr kumimoji="0" lang="en-GB" sz="800" b="0" i="1" u="none" strike="noStrike" kern="1200" cap="none" spc="0" normalizeH="0" baseline="0" noProof="0" dirty="0" err="1">
                <a:ln>
                  <a:noFill/>
                </a:ln>
                <a:solidFill>
                  <a:prstClr val="black"/>
                </a:solidFill>
                <a:effectLst/>
                <a:highlight>
                  <a:srgbClr val="FEFCFC"/>
                </a:highlight>
                <a:uLnTx/>
                <a:uFillTx/>
                <a:latin typeface="Arial" panose="020B0604020202020204"/>
                <a:ea typeface="+mn-ea"/>
                <a:cs typeface="Arial" panose="020B0604020202020204" pitchFamily="34" charset="0"/>
              </a:rPr>
              <a:t>s.c.</a:t>
            </a:r>
            <a:r>
              <a:rPr kumimoji="0" lang="en-GB" sz="800" b="0" i="1"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Arial" panose="020B0604020202020204" pitchFamily="34" charset="0"/>
              </a:rPr>
              <a:t> subcutaneous; ULN, upper limit of normal</a:t>
            </a:r>
            <a:endParaRPr kumimoji="0" lang="en-GB" sz="800" b="0" i="1" u="none" strike="noStrike" kern="1200" cap="none" spc="0" normalizeH="0" baseline="0" noProof="0" dirty="0">
              <a:ln>
                <a:noFill/>
              </a:ln>
              <a:solidFill>
                <a:srgbClr val="000000"/>
              </a:solidFill>
              <a:effectLst/>
              <a:highlight>
                <a:srgbClr val="FEFCFC"/>
              </a:highlight>
              <a:uLnTx/>
              <a:uFillTx/>
              <a:latin typeface="Arial" panose="020B0604020202020204"/>
              <a:ea typeface="+mn-ea"/>
              <a:cs typeface="Arial" panose="020B0604020202020204" pitchFamily="34" charset="0"/>
            </a:endParaRPr>
          </a:p>
          <a:p>
            <a:pPr marL="0" indent="0">
              <a:buNone/>
            </a:pPr>
            <a:endParaRPr lang="en-US" sz="800" b="1"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0" u="sng" kern="1200" dirty="0">
                <a:solidFill>
                  <a:schemeClr val="tx1"/>
                </a:solidFill>
                <a:effectLst/>
                <a:latin typeface="Arial" panose="020B0604020202020204" pitchFamily="34" charset="0"/>
                <a:ea typeface="+mn-ea"/>
                <a:cs typeface="Arial" panose="020B0604020202020204" pitchFamily="34" charset="0"/>
              </a:rPr>
              <a:t>Full abstract</a:t>
            </a:r>
          </a:p>
          <a:p>
            <a:pPr marL="0" indent="0">
              <a:buNone/>
            </a:pPr>
            <a:endParaRPr lang="en-US"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ENVISION, a phase 3 study to evaluate efficacy and safety of </a:t>
            </a:r>
            <a:r>
              <a:rPr lang="en-US" sz="800" b="1" kern="1200" dirty="0" err="1">
                <a:solidFill>
                  <a:schemeClr val="tx1"/>
                </a:solidFill>
                <a:effectLst/>
                <a:latin typeface="Arial" panose="020B0604020202020204" pitchFamily="34" charset="0"/>
                <a:ea typeface="+mn-ea"/>
                <a:cs typeface="Arial" panose="020B0604020202020204" pitchFamily="34" charset="0"/>
              </a:rPr>
              <a:t>givosiran</a:t>
            </a:r>
            <a:r>
              <a:rPr lang="en-US" sz="800" b="1" kern="1200" dirty="0">
                <a:solidFill>
                  <a:schemeClr val="tx1"/>
                </a:solidFill>
                <a:effectLst/>
                <a:latin typeface="Arial" panose="020B0604020202020204" pitchFamily="34" charset="0"/>
                <a:ea typeface="+mn-ea"/>
                <a:cs typeface="Arial" panose="020B0604020202020204" pitchFamily="34" charset="0"/>
              </a:rPr>
              <a:t>, an investigational RNAi therapeutic targeting </a:t>
            </a:r>
            <a:r>
              <a:rPr lang="en-US" sz="800" b="1" kern="1200" dirty="0" err="1">
                <a:solidFill>
                  <a:schemeClr val="tx1"/>
                </a:solidFill>
                <a:effectLst/>
                <a:latin typeface="Arial" panose="020B0604020202020204" pitchFamily="34" charset="0"/>
                <a:ea typeface="+mn-ea"/>
                <a:cs typeface="Arial" panose="020B0604020202020204" pitchFamily="34" charset="0"/>
              </a:rPr>
              <a:t>aminolevulinic</a:t>
            </a:r>
            <a:r>
              <a:rPr lang="en-US" sz="800" b="1" kern="1200" dirty="0">
                <a:solidFill>
                  <a:schemeClr val="tx1"/>
                </a:solidFill>
                <a:effectLst/>
                <a:latin typeface="Arial" panose="020B0604020202020204" pitchFamily="34" charset="0"/>
                <a:ea typeface="+mn-ea"/>
                <a:cs typeface="Arial" panose="020B0604020202020204" pitchFamily="34" charset="0"/>
              </a:rPr>
              <a:t> acid synthase 1, in patients with acute hepatic porphyria </a:t>
            </a:r>
            <a:endParaRPr lang="en-US"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 </a:t>
            </a:r>
            <a:endParaRPr lang="en-US"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kern="1200" dirty="0" err="1">
                <a:solidFill>
                  <a:schemeClr val="tx1"/>
                </a:solidFill>
                <a:effectLst/>
                <a:latin typeface="Arial" panose="020B0604020202020204" pitchFamily="34" charset="0"/>
                <a:ea typeface="+mn-ea"/>
                <a:cs typeface="Arial" panose="020B0604020202020204" pitchFamily="34" charset="0"/>
              </a:rPr>
              <a:t>Balwani</a:t>
            </a:r>
            <a:r>
              <a:rPr lang="en-US" sz="800" kern="1200" dirty="0">
                <a:solidFill>
                  <a:schemeClr val="tx1"/>
                </a:solidFill>
                <a:effectLst/>
                <a:latin typeface="Arial" panose="020B0604020202020204" pitchFamily="34" charset="0"/>
                <a:ea typeface="+mn-ea"/>
                <a:cs typeface="Arial" panose="020B0604020202020204" pitchFamily="34" charset="0"/>
              </a:rPr>
              <a:t> M</a:t>
            </a:r>
            <a:r>
              <a:rPr lang="en-US" sz="800" kern="1200" baseline="30000" dirty="0">
                <a:solidFill>
                  <a:schemeClr val="tx1"/>
                </a:solidFill>
                <a:effectLst/>
                <a:latin typeface="Arial" panose="020B0604020202020204" pitchFamily="34" charset="0"/>
                <a:ea typeface="+mn-ea"/>
                <a:cs typeface="Arial" panose="020B0604020202020204" pitchFamily="34" charset="0"/>
              </a:rPr>
              <a:t>1</a:t>
            </a:r>
            <a:r>
              <a:rPr lang="en-US"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err="1">
                <a:solidFill>
                  <a:schemeClr val="tx1"/>
                </a:solidFill>
                <a:effectLst/>
                <a:latin typeface="Arial" panose="020B0604020202020204" pitchFamily="34" charset="0"/>
                <a:ea typeface="+mn-ea"/>
                <a:cs typeface="Arial" panose="020B0604020202020204" pitchFamily="34" charset="0"/>
              </a:rPr>
              <a:t>Gouya</a:t>
            </a:r>
            <a:r>
              <a:rPr lang="en-US" sz="800" kern="1200" dirty="0">
                <a:solidFill>
                  <a:schemeClr val="tx1"/>
                </a:solidFill>
                <a:effectLst/>
                <a:latin typeface="Arial" panose="020B0604020202020204" pitchFamily="34" charset="0"/>
                <a:ea typeface="+mn-ea"/>
                <a:cs typeface="Arial" panose="020B0604020202020204" pitchFamily="34" charset="0"/>
              </a:rPr>
              <a:t> L</a:t>
            </a:r>
            <a:r>
              <a:rPr lang="en-US" sz="800" kern="1200" baseline="30000" dirty="0">
                <a:solidFill>
                  <a:schemeClr val="tx1"/>
                </a:solidFill>
                <a:effectLst/>
                <a:latin typeface="Arial" panose="020B0604020202020204" pitchFamily="34" charset="0"/>
                <a:ea typeface="+mn-ea"/>
                <a:cs typeface="Arial" panose="020B0604020202020204" pitchFamily="34" charset="0"/>
              </a:rPr>
              <a:t>2</a:t>
            </a:r>
            <a:r>
              <a:rPr lang="en-US" sz="800" kern="1200" dirty="0">
                <a:solidFill>
                  <a:schemeClr val="tx1"/>
                </a:solidFill>
                <a:effectLst/>
                <a:latin typeface="Arial" panose="020B0604020202020204" pitchFamily="34" charset="0"/>
                <a:ea typeface="+mn-ea"/>
                <a:cs typeface="Arial" panose="020B0604020202020204" pitchFamily="34" charset="0"/>
              </a:rPr>
              <a:t>, Rees DC</a:t>
            </a:r>
            <a:r>
              <a:rPr lang="en-US" sz="800" kern="1200" baseline="30000" dirty="0">
                <a:solidFill>
                  <a:schemeClr val="tx1"/>
                </a:solidFill>
                <a:effectLst/>
                <a:latin typeface="Arial" panose="020B0604020202020204" pitchFamily="34" charset="0"/>
                <a:ea typeface="+mn-ea"/>
                <a:cs typeface="Arial" panose="020B0604020202020204" pitchFamily="34" charset="0"/>
              </a:rPr>
              <a:t>3</a:t>
            </a:r>
            <a:r>
              <a:rPr lang="en-US" sz="800" kern="1200" dirty="0">
                <a:solidFill>
                  <a:schemeClr val="tx1"/>
                </a:solidFill>
                <a:effectLst/>
                <a:latin typeface="Arial" panose="020B0604020202020204" pitchFamily="34" charset="0"/>
                <a:ea typeface="+mn-ea"/>
                <a:cs typeface="Arial" panose="020B0604020202020204" pitchFamily="34" charset="0"/>
              </a:rPr>
              <a:t>, Stein P</a:t>
            </a:r>
            <a:r>
              <a:rPr lang="en-US" sz="800" kern="1200" baseline="30000" dirty="0">
                <a:solidFill>
                  <a:schemeClr val="tx1"/>
                </a:solidFill>
                <a:effectLst/>
                <a:latin typeface="Arial" panose="020B0604020202020204" pitchFamily="34" charset="0"/>
                <a:ea typeface="+mn-ea"/>
                <a:cs typeface="Arial" panose="020B0604020202020204" pitchFamily="34" charset="0"/>
              </a:rPr>
              <a:t>3</a:t>
            </a:r>
            <a:r>
              <a:rPr lang="en-US"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err="1">
                <a:solidFill>
                  <a:schemeClr val="tx1"/>
                </a:solidFill>
                <a:effectLst/>
                <a:latin typeface="Arial" panose="020B0604020202020204" pitchFamily="34" charset="0"/>
                <a:ea typeface="+mn-ea"/>
                <a:cs typeface="Arial" panose="020B0604020202020204" pitchFamily="34" charset="0"/>
              </a:rPr>
              <a:t>Stölzel</a:t>
            </a:r>
            <a:r>
              <a:rPr lang="en-US" sz="800" kern="1200" dirty="0">
                <a:solidFill>
                  <a:schemeClr val="tx1"/>
                </a:solidFill>
                <a:effectLst/>
                <a:latin typeface="Arial" panose="020B0604020202020204" pitchFamily="34" charset="0"/>
                <a:ea typeface="+mn-ea"/>
                <a:cs typeface="Arial" panose="020B0604020202020204" pitchFamily="34" charset="0"/>
              </a:rPr>
              <a:t> U</a:t>
            </a:r>
            <a:r>
              <a:rPr lang="en-US" sz="800" kern="1200" baseline="30000" dirty="0">
                <a:solidFill>
                  <a:schemeClr val="tx1"/>
                </a:solidFill>
                <a:effectLst/>
                <a:latin typeface="Arial" panose="020B0604020202020204" pitchFamily="34" charset="0"/>
                <a:ea typeface="+mn-ea"/>
                <a:cs typeface="Arial" panose="020B0604020202020204" pitchFamily="34" charset="0"/>
              </a:rPr>
              <a:t>4</a:t>
            </a:r>
            <a:r>
              <a:rPr lang="en-US" sz="800" kern="1200" dirty="0">
                <a:solidFill>
                  <a:schemeClr val="tx1"/>
                </a:solidFill>
                <a:effectLst/>
                <a:latin typeface="Arial" panose="020B0604020202020204" pitchFamily="34" charset="0"/>
                <a:ea typeface="+mn-ea"/>
                <a:cs typeface="Arial" panose="020B0604020202020204" pitchFamily="34" charset="0"/>
              </a:rPr>
              <a:t>, Aguilera </a:t>
            </a:r>
            <a:r>
              <a:rPr lang="en-US" sz="800" kern="1200" dirty="0" err="1">
                <a:solidFill>
                  <a:schemeClr val="tx1"/>
                </a:solidFill>
                <a:effectLst/>
                <a:latin typeface="Arial" panose="020B0604020202020204" pitchFamily="34" charset="0"/>
                <a:ea typeface="+mn-ea"/>
                <a:cs typeface="Arial" panose="020B0604020202020204" pitchFamily="34" charset="0"/>
              </a:rPr>
              <a:t>Peiro</a:t>
            </a:r>
            <a:r>
              <a:rPr lang="en-US" sz="800" kern="1200" dirty="0">
                <a:solidFill>
                  <a:schemeClr val="tx1"/>
                </a:solidFill>
                <a:effectLst/>
                <a:latin typeface="Arial" panose="020B0604020202020204" pitchFamily="34" charset="0"/>
                <a:ea typeface="+mn-ea"/>
                <a:cs typeface="Arial" panose="020B0604020202020204" pitchFamily="34" charset="0"/>
              </a:rPr>
              <a:t> P</a:t>
            </a:r>
            <a:r>
              <a:rPr lang="en-US" sz="800" kern="1200" baseline="30000" dirty="0">
                <a:solidFill>
                  <a:schemeClr val="tx1"/>
                </a:solidFill>
                <a:effectLst/>
                <a:latin typeface="Arial" panose="020B0604020202020204" pitchFamily="34" charset="0"/>
                <a:ea typeface="+mn-ea"/>
                <a:cs typeface="Arial" panose="020B0604020202020204" pitchFamily="34" charset="0"/>
              </a:rPr>
              <a:t>5</a:t>
            </a:r>
            <a:r>
              <a:rPr lang="en-US" sz="800" kern="1200" dirty="0">
                <a:solidFill>
                  <a:schemeClr val="tx1"/>
                </a:solidFill>
                <a:effectLst/>
                <a:latin typeface="Arial" panose="020B0604020202020204" pitchFamily="34" charset="0"/>
                <a:ea typeface="+mn-ea"/>
                <a:cs typeface="Arial" panose="020B0604020202020204" pitchFamily="34" charset="0"/>
              </a:rPr>
              <a:t>, Bissell DM</a:t>
            </a:r>
            <a:r>
              <a:rPr lang="en-US" sz="800" kern="1200" baseline="30000" dirty="0">
                <a:solidFill>
                  <a:schemeClr val="tx1"/>
                </a:solidFill>
                <a:effectLst/>
                <a:latin typeface="Arial" panose="020B0604020202020204" pitchFamily="34" charset="0"/>
                <a:ea typeface="+mn-ea"/>
                <a:cs typeface="Arial" panose="020B0604020202020204" pitchFamily="34" charset="0"/>
              </a:rPr>
              <a:t>6</a:t>
            </a:r>
            <a:r>
              <a:rPr lang="en-US"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err="1">
                <a:solidFill>
                  <a:schemeClr val="tx1"/>
                </a:solidFill>
                <a:effectLst/>
                <a:latin typeface="Arial" panose="020B0604020202020204" pitchFamily="34" charset="0"/>
                <a:ea typeface="+mn-ea"/>
                <a:cs typeface="Arial" panose="020B0604020202020204" pitchFamily="34" charset="0"/>
              </a:rPr>
              <a:t>Bonkovsky</a:t>
            </a:r>
            <a:r>
              <a:rPr lang="en-US" sz="800" kern="1200" dirty="0">
                <a:solidFill>
                  <a:schemeClr val="tx1"/>
                </a:solidFill>
                <a:effectLst/>
                <a:latin typeface="Arial" panose="020B0604020202020204" pitchFamily="34" charset="0"/>
                <a:ea typeface="+mn-ea"/>
                <a:cs typeface="Arial" panose="020B0604020202020204" pitchFamily="34" charset="0"/>
              </a:rPr>
              <a:t> HL</a:t>
            </a:r>
            <a:r>
              <a:rPr lang="en-US" sz="800" kern="1200" baseline="30000" dirty="0">
                <a:solidFill>
                  <a:schemeClr val="tx1"/>
                </a:solidFill>
                <a:effectLst/>
                <a:latin typeface="Arial" panose="020B0604020202020204" pitchFamily="34" charset="0"/>
                <a:ea typeface="+mn-ea"/>
                <a:cs typeface="Arial" panose="020B0604020202020204" pitchFamily="34" charset="0"/>
              </a:rPr>
              <a:t>7</a:t>
            </a:r>
            <a:r>
              <a:rPr lang="en-US" sz="800" kern="1200" dirty="0">
                <a:solidFill>
                  <a:schemeClr val="tx1"/>
                </a:solidFill>
                <a:effectLst/>
                <a:latin typeface="Arial" panose="020B0604020202020204" pitchFamily="34" charset="0"/>
                <a:ea typeface="+mn-ea"/>
                <a:cs typeface="Arial" panose="020B0604020202020204" pitchFamily="34" charset="0"/>
              </a:rPr>
              <a:t>, Keel S</a:t>
            </a:r>
            <a:r>
              <a:rPr lang="en-US" sz="800" kern="1200" baseline="30000" dirty="0">
                <a:solidFill>
                  <a:schemeClr val="tx1"/>
                </a:solidFill>
                <a:effectLst/>
                <a:latin typeface="Arial" panose="020B0604020202020204" pitchFamily="34" charset="0"/>
                <a:ea typeface="+mn-ea"/>
                <a:cs typeface="Arial" panose="020B0604020202020204" pitchFamily="34" charset="0"/>
              </a:rPr>
              <a:t>8</a:t>
            </a:r>
            <a:r>
              <a:rPr lang="en-US" sz="800" kern="1200" dirty="0">
                <a:solidFill>
                  <a:schemeClr val="tx1"/>
                </a:solidFill>
                <a:effectLst/>
                <a:latin typeface="Arial" panose="020B0604020202020204" pitchFamily="34" charset="0"/>
                <a:ea typeface="+mn-ea"/>
                <a:cs typeface="Arial" panose="020B0604020202020204" pitchFamily="34" charset="0"/>
              </a:rPr>
              <a:t>, Parker C</a:t>
            </a:r>
            <a:r>
              <a:rPr lang="en-US" sz="800" kern="1200" baseline="30000" dirty="0">
                <a:solidFill>
                  <a:schemeClr val="tx1"/>
                </a:solidFill>
                <a:effectLst/>
                <a:latin typeface="Arial" panose="020B0604020202020204" pitchFamily="34" charset="0"/>
                <a:ea typeface="+mn-ea"/>
                <a:cs typeface="Arial" panose="020B0604020202020204" pitchFamily="34" charset="0"/>
              </a:rPr>
              <a:t>9</a:t>
            </a:r>
            <a:r>
              <a:rPr lang="en-US" sz="800" kern="1200" dirty="0">
                <a:solidFill>
                  <a:schemeClr val="tx1"/>
                </a:solidFill>
                <a:effectLst/>
                <a:latin typeface="Arial" panose="020B0604020202020204" pitchFamily="34" charset="0"/>
                <a:ea typeface="+mn-ea"/>
                <a:cs typeface="Arial" panose="020B0604020202020204" pitchFamily="34" charset="0"/>
              </a:rPr>
              <a:t>, Phillips JD</a:t>
            </a:r>
            <a:r>
              <a:rPr lang="en-US" sz="800" kern="1200" baseline="30000" dirty="0">
                <a:solidFill>
                  <a:schemeClr val="tx1"/>
                </a:solidFill>
                <a:effectLst/>
                <a:latin typeface="Arial" panose="020B0604020202020204" pitchFamily="34" charset="0"/>
                <a:ea typeface="+mn-ea"/>
                <a:cs typeface="Arial" panose="020B0604020202020204" pitchFamily="34" charset="0"/>
              </a:rPr>
              <a:t>9</a:t>
            </a:r>
            <a:r>
              <a:rPr lang="en-US" sz="800" kern="1200" dirty="0">
                <a:solidFill>
                  <a:schemeClr val="tx1"/>
                </a:solidFill>
                <a:effectLst/>
                <a:latin typeface="Arial" panose="020B0604020202020204" pitchFamily="34" charset="0"/>
                <a:ea typeface="+mn-ea"/>
                <a:cs typeface="Arial" panose="020B0604020202020204" pitchFamily="34" charset="0"/>
              </a:rPr>
              <a:t>, Silver S</a:t>
            </a:r>
            <a:r>
              <a:rPr lang="en-US" sz="800" kern="1200" baseline="30000" dirty="0">
                <a:solidFill>
                  <a:schemeClr val="tx1"/>
                </a:solidFill>
                <a:effectLst/>
                <a:latin typeface="Arial" panose="020B0604020202020204" pitchFamily="34" charset="0"/>
                <a:ea typeface="+mn-ea"/>
                <a:cs typeface="Arial" panose="020B0604020202020204" pitchFamily="34" charset="0"/>
              </a:rPr>
              <a:t>10</a:t>
            </a:r>
            <a:r>
              <a:rPr lang="en-US"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err="1">
                <a:solidFill>
                  <a:schemeClr val="tx1"/>
                </a:solidFill>
                <a:effectLst/>
                <a:latin typeface="Arial" panose="020B0604020202020204" pitchFamily="34" charset="0"/>
                <a:ea typeface="+mn-ea"/>
                <a:cs typeface="Arial" panose="020B0604020202020204" pitchFamily="34" charset="0"/>
              </a:rPr>
              <a:t>Windyga</a:t>
            </a:r>
            <a:r>
              <a:rPr lang="en-US" sz="800" kern="1200" dirty="0">
                <a:solidFill>
                  <a:schemeClr val="tx1"/>
                </a:solidFill>
                <a:effectLst/>
                <a:latin typeface="Arial" panose="020B0604020202020204" pitchFamily="34" charset="0"/>
                <a:ea typeface="+mn-ea"/>
                <a:cs typeface="Arial" panose="020B0604020202020204" pitchFamily="34" charset="0"/>
              </a:rPr>
              <a:t> J</a:t>
            </a:r>
            <a:r>
              <a:rPr lang="en-US" sz="800" kern="1200" baseline="30000" dirty="0">
                <a:solidFill>
                  <a:schemeClr val="tx1"/>
                </a:solidFill>
                <a:effectLst/>
                <a:latin typeface="Arial" panose="020B0604020202020204" pitchFamily="34" charset="0"/>
                <a:ea typeface="+mn-ea"/>
                <a:cs typeface="Arial" panose="020B0604020202020204" pitchFamily="34" charset="0"/>
              </a:rPr>
              <a:t>11</a:t>
            </a:r>
            <a:r>
              <a:rPr lang="en-US"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err="1">
                <a:solidFill>
                  <a:schemeClr val="tx1"/>
                </a:solidFill>
                <a:effectLst/>
                <a:latin typeface="Arial" panose="020B0604020202020204" pitchFamily="34" charset="0"/>
                <a:ea typeface="+mn-ea"/>
                <a:cs typeface="Arial" panose="020B0604020202020204" pitchFamily="34" charset="0"/>
              </a:rPr>
              <a:t>D’Avola</a:t>
            </a:r>
            <a:r>
              <a:rPr lang="en-US" sz="800" kern="1200" dirty="0">
                <a:solidFill>
                  <a:schemeClr val="tx1"/>
                </a:solidFill>
                <a:effectLst/>
                <a:latin typeface="Arial" panose="020B0604020202020204" pitchFamily="34" charset="0"/>
                <a:ea typeface="+mn-ea"/>
                <a:cs typeface="Arial" panose="020B0604020202020204" pitchFamily="34" charset="0"/>
              </a:rPr>
              <a:t> D</a:t>
            </a:r>
            <a:r>
              <a:rPr lang="en-US" sz="800" kern="1200" baseline="30000" dirty="0">
                <a:solidFill>
                  <a:schemeClr val="tx1"/>
                </a:solidFill>
                <a:effectLst/>
                <a:latin typeface="Arial" panose="020B0604020202020204" pitchFamily="34" charset="0"/>
                <a:ea typeface="+mn-ea"/>
                <a:cs typeface="Arial" panose="020B0604020202020204" pitchFamily="34" charset="0"/>
              </a:rPr>
              <a:t>12</a:t>
            </a:r>
            <a:r>
              <a:rPr lang="en-US" sz="800" kern="1200" dirty="0">
                <a:solidFill>
                  <a:schemeClr val="tx1"/>
                </a:solidFill>
                <a:effectLst/>
                <a:latin typeface="Arial" panose="020B0604020202020204" pitchFamily="34" charset="0"/>
                <a:ea typeface="+mn-ea"/>
                <a:cs typeface="Arial" panose="020B0604020202020204" pitchFamily="34" charset="0"/>
              </a:rPr>
              <a:t>, Ross G</a:t>
            </a:r>
            <a:r>
              <a:rPr lang="en-US" sz="800" kern="1200" baseline="30000" dirty="0">
                <a:solidFill>
                  <a:schemeClr val="tx1"/>
                </a:solidFill>
                <a:effectLst/>
                <a:latin typeface="Arial" panose="020B0604020202020204" pitchFamily="34" charset="0"/>
                <a:ea typeface="+mn-ea"/>
                <a:cs typeface="Arial" panose="020B0604020202020204" pitchFamily="34" charset="0"/>
              </a:rPr>
              <a:t>13</a:t>
            </a:r>
            <a:r>
              <a:rPr lang="en-US" sz="800" kern="1200" dirty="0">
                <a:solidFill>
                  <a:schemeClr val="tx1"/>
                </a:solidFill>
                <a:effectLst/>
                <a:latin typeface="Arial" panose="020B0604020202020204" pitchFamily="34" charset="0"/>
                <a:ea typeface="+mn-ea"/>
                <a:cs typeface="Arial" panose="020B0604020202020204" pitchFamily="34" charset="0"/>
              </a:rPr>
              <a:t>, Stewart P</a:t>
            </a:r>
            <a:r>
              <a:rPr lang="en-US" sz="800" kern="1200" baseline="30000" dirty="0">
                <a:solidFill>
                  <a:schemeClr val="tx1"/>
                </a:solidFill>
                <a:effectLst/>
                <a:latin typeface="Arial" panose="020B0604020202020204" pitchFamily="34" charset="0"/>
                <a:ea typeface="+mn-ea"/>
                <a:cs typeface="Arial" panose="020B0604020202020204" pitchFamily="34" charset="0"/>
              </a:rPr>
              <a:t>14</a:t>
            </a:r>
            <a:r>
              <a:rPr lang="en-US" sz="800" kern="1200" dirty="0">
                <a:solidFill>
                  <a:schemeClr val="tx1"/>
                </a:solidFill>
                <a:effectLst/>
                <a:latin typeface="Arial" panose="020B0604020202020204" pitchFamily="34" charset="0"/>
                <a:ea typeface="+mn-ea"/>
                <a:cs typeface="Arial" panose="020B0604020202020204" pitchFamily="34" charset="0"/>
              </a:rPr>
              <a:t>, Ritchie B</a:t>
            </a:r>
            <a:r>
              <a:rPr lang="en-US" sz="800" kern="1200" baseline="30000" dirty="0">
                <a:solidFill>
                  <a:schemeClr val="tx1"/>
                </a:solidFill>
                <a:effectLst/>
                <a:latin typeface="Arial" panose="020B0604020202020204" pitchFamily="34" charset="0"/>
                <a:ea typeface="+mn-ea"/>
                <a:cs typeface="Arial" panose="020B0604020202020204" pitchFamily="34" charset="0"/>
              </a:rPr>
              <a:t>15</a:t>
            </a:r>
            <a:r>
              <a:rPr lang="en-US" sz="800" kern="1200" dirty="0">
                <a:solidFill>
                  <a:schemeClr val="tx1"/>
                </a:solidFill>
                <a:effectLst/>
                <a:latin typeface="Arial" panose="020B0604020202020204" pitchFamily="34" charset="0"/>
                <a:ea typeface="+mn-ea"/>
                <a:cs typeface="Arial" panose="020B0604020202020204" pitchFamily="34" charset="0"/>
              </a:rPr>
              <a:t>, Oh J</a:t>
            </a:r>
            <a:r>
              <a:rPr lang="en-US" sz="800" kern="1200" baseline="30000" dirty="0">
                <a:solidFill>
                  <a:schemeClr val="tx1"/>
                </a:solidFill>
                <a:effectLst/>
                <a:latin typeface="Arial" panose="020B0604020202020204" pitchFamily="34" charset="0"/>
                <a:ea typeface="+mn-ea"/>
                <a:cs typeface="Arial" panose="020B0604020202020204" pitchFamily="34" charset="0"/>
              </a:rPr>
              <a:t>16</a:t>
            </a:r>
            <a:r>
              <a:rPr lang="en-US" sz="800" kern="1200" dirty="0">
                <a:solidFill>
                  <a:schemeClr val="tx1"/>
                </a:solidFill>
                <a:effectLst/>
                <a:latin typeface="Arial" panose="020B0604020202020204" pitchFamily="34" charset="0"/>
                <a:ea typeface="+mn-ea"/>
                <a:cs typeface="Arial" panose="020B0604020202020204" pitchFamily="34" charset="0"/>
              </a:rPr>
              <a:t>, Harper P</a:t>
            </a:r>
            <a:r>
              <a:rPr lang="en-US" sz="800" kern="1200" baseline="30000" dirty="0">
                <a:solidFill>
                  <a:schemeClr val="tx1"/>
                </a:solidFill>
                <a:effectLst/>
                <a:latin typeface="Arial" panose="020B0604020202020204" pitchFamily="34" charset="0"/>
                <a:ea typeface="+mn-ea"/>
                <a:cs typeface="Arial" panose="020B0604020202020204" pitchFamily="34" charset="0"/>
              </a:rPr>
              <a:t>17</a:t>
            </a:r>
            <a:r>
              <a:rPr lang="en-US" sz="800" kern="1200" dirty="0">
                <a:solidFill>
                  <a:schemeClr val="tx1"/>
                </a:solidFill>
                <a:effectLst/>
                <a:latin typeface="Arial" panose="020B0604020202020204" pitchFamily="34" charset="0"/>
                <a:ea typeface="+mn-ea"/>
                <a:cs typeface="Arial" panose="020B0604020202020204" pitchFamily="34" charset="0"/>
              </a:rPr>
              <a:t>, Wang JD</a:t>
            </a:r>
            <a:r>
              <a:rPr lang="en-US" sz="800" kern="1200" baseline="30000" dirty="0">
                <a:solidFill>
                  <a:schemeClr val="tx1"/>
                </a:solidFill>
                <a:effectLst/>
                <a:latin typeface="Arial" panose="020B0604020202020204" pitchFamily="34" charset="0"/>
                <a:ea typeface="+mn-ea"/>
                <a:cs typeface="Arial" panose="020B0604020202020204" pitchFamily="34" charset="0"/>
              </a:rPr>
              <a:t>18</a:t>
            </a:r>
            <a:r>
              <a:rPr lang="en-US"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err="1">
                <a:solidFill>
                  <a:schemeClr val="tx1"/>
                </a:solidFill>
                <a:effectLst/>
                <a:latin typeface="Arial" panose="020B0604020202020204" pitchFamily="34" charset="0"/>
                <a:ea typeface="+mn-ea"/>
                <a:cs typeface="Arial" panose="020B0604020202020204" pitchFamily="34" charset="0"/>
              </a:rPr>
              <a:t>Langendonk</a:t>
            </a:r>
            <a:r>
              <a:rPr lang="en-US" sz="800" kern="1200" dirty="0">
                <a:solidFill>
                  <a:schemeClr val="tx1"/>
                </a:solidFill>
                <a:effectLst/>
                <a:latin typeface="Arial" panose="020B0604020202020204" pitchFamily="34" charset="0"/>
                <a:ea typeface="+mn-ea"/>
                <a:cs typeface="Arial" panose="020B0604020202020204" pitchFamily="34" charset="0"/>
              </a:rPr>
              <a:t> JG</a:t>
            </a:r>
            <a:r>
              <a:rPr lang="en-US" sz="800" kern="1200" baseline="30000" dirty="0">
                <a:solidFill>
                  <a:schemeClr val="tx1"/>
                </a:solidFill>
                <a:effectLst/>
                <a:latin typeface="Arial" panose="020B0604020202020204" pitchFamily="34" charset="0"/>
                <a:ea typeface="+mn-ea"/>
                <a:cs typeface="Arial" panose="020B0604020202020204" pitchFamily="34" charset="0"/>
              </a:rPr>
              <a:t>19</a:t>
            </a:r>
            <a:r>
              <a:rPr lang="en-US" sz="800" kern="1200" dirty="0">
                <a:solidFill>
                  <a:schemeClr val="tx1"/>
                </a:solidFill>
                <a:effectLst/>
                <a:latin typeface="Arial" panose="020B0604020202020204" pitchFamily="34" charset="0"/>
                <a:ea typeface="+mn-ea"/>
                <a:cs typeface="Arial" panose="020B0604020202020204" pitchFamily="34" charset="0"/>
              </a:rPr>
              <a:t>, Ivanova A</a:t>
            </a:r>
            <a:r>
              <a:rPr lang="en-US" sz="800" kern="1200" baseline="30000" dirty="0">
                <a:solidFill>
                  <a:schemeClr val="tx1"/>
                </a:solidFill>
                <a:effectLst/>
                <a:latin typeface="Arial" panose="020B0604020202020204" pitchFamily="34" charset="0"/>
                <a:ea typeface="+mn-ea"/>
                <a:cs typeface="Arial" panose="020B0604020202020204" pitchFamily="34" charset="0"/>
              </a:rPr>
              <a:t>20</a:t>
            </a:r>
            <a:r>
              <a:rPr lang="en-US"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err="1">
                <a:solidFill>
                  <a:schemeClr val="tx1"/>
                </a:solidFill>
                <a:effectLst/>
                <a:latin typeface="Arial" panose="020B0604020202020204" pitchFamily="34" charset="0"/>
                <a:ea typeface="+mn-ea"/>
                <a:cs typeface="Arial" panose="020B0604020202020204" pitchFamily="34" charset="0"/>
              </a:rPr>
              <a:t>Horie</a:t>
            </a:r>
            <a:r>
              <a:rPr lang="en-US" sz="800" kern="1200" dirty="0">
                <a:solidFill>
                  <a:schemeClr val="tx1"/>
                </a:solidFill>
                <a:effectLst/>
                <a:latin typeface="Arial" panose="020B0604020202020204" pitchFamily="34" charset="0"/>
                <a:ea typeface="+mn-ea"/>
                <a:cs typeface="Arial" panose="020B0604020202020204" pitchFamily="34" charset="0"/>
              </a:rPr>
              <a:t>, Y</a:t>
            </a:r>
            <a:r>
              <a:rPr lang="en-US" sz="800" kern="1200" baseline="30000" dirty="0">
                <a:solidFill>
                  <a:schemeClr val="tx1"/>
                </a:solidFill>
                <a:effectLst/>
                <a:latin typeface="Arial" panose="020B0604020202020204" pitchFamily="34" charset="0"/>
                <a:ea typeface="+mn-ea"/>
                <a:cs typeface="Arial" panose="020B0604020202020204" pitchFamily="34" charset="0"/>
              </a:rPr>
              <a:t>21</a:t>
            </a:r>
            <a:r>
              <a:rPr lang="en-US" sz="800" kern="1200" dirty="0">
                <a:solidFill>
                  <a:schemeClr val="tx1"/>
                </a:solidFill>
                <a:effectLst/>
                <a:latin typeface="Arial" panose="020B0604020202020204" pitchFamily="34" charset="0"/>
                <a:ea typeface="+mn-ea"/>
                <a:cs typeface="Arial" panose="020B0604020202020204" pitchFamily="34" charset="0"/>
              </a:rPr>
              <a:t>, Anderson KE</a:t>
            </a:r>
            <a:r>
              <a:rPr lang="en-US" sz="800" kern="1200" baseline="30000" dirty="0">
                <a:solidFill>
                  <a:schemeClr val="tx1"/>
                </a:solidFill>
                <a:effectLst/>
                <a:latin typeface="Arial" panose="020B0604020202020204" pitchFamily="34" charset="0"/>
                <a:ea typeface="+mn-ea"/>
                <a:cs typeface="Arial" panose="020B0604020202020204" pitchFamily="34" charset="0"/>
              </a:rPr>
              <a:t>22</a:t>
            </a:r>
            <a:r>
              <a:rPr lang="en-US" sz="800" kern="1200" dirty="0">
                <a:solidFill>
                  <a:schemeClr val="tx1"/>
                </a:solidFill>
                <a:effectLst/>
                <a:latin typeface="Arial" panose="020B0604020202020204" pitchFamily="34" charset="0"/>
                <a:ea typeface="+mn-ea"/>
                <a:cs typeface="Arial" panose="020B0604020202020204" pitchFamily="34" charset="0"/>
              </a:rPr>
              <a:t>, Ventura P</a:t>
            </a:r>
            <a:r>
              <a:rPr lang="en-US" sz="800" kern="1200" baseline="30000" dirty="0">
                <a:solidFill>
                  <a:schemeClr val="tx1"/>
                </a:solidFill>
                <a:effectLst/>
                <a:latin typeface="Arial" panose="020B0604020202020204" pitchFamily="34" charset="0"/>
                <a:ea typeface="+mn-ea"/>
                <a:cs typeface="Arial" panose="020B0604020202020204" pitchFamily="34" charset="0"/>
              </a:rPr>
              <a:t>23</a:t>
            </a:r>
            <a:r>
              <a:rPr lang="en-US" sz="800" kern="1200" dirty="0">
                <a:solidFill>
                  <a:schemeClr val="tx1"/>
                </a:solidFill>
                <a:effectLst/>
                <a:latin typeface="Arial" panose="020B0604020202020204" pitchFamily="34" charset="0"/>
                <a:ea typeface="+mn-ea"/>
                <a:cs typeface="Arial" panose="020B0604020202020204" pitchFamily="34" charset="0"/>
              </a:rPr>
              <a:t>, Chan A</a:t>
            </a:r>
            <a:r>
              <a:rPr lang="en-US" sz="800" kern="1200" baseline="30000" dirty="0">
                <a:solidFill>
                  <a:schemeClr val="tx1"/>
                </a:solidFill>
                <a:effectLst/>
                <a:latin typeface="Arial" panose="020B0604020202020204" pitchFamily="34" charset="0"/>
                <a:ea typeface="+mn-ea"/>
                <a:cs typeface="Arial" panose="020B0604020202020204" pitchFamily="34" charset="0"/>
              </a:rPr>
              <a:t>24</a:t>
            </a:r>
            <a:r>
              <a:rPr lang="en-US"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err="1">
                <a:solidFill>
                  <a:schemeClr val="tx1"/>
                </a:solidFill>
                <a:effectLst/>
                <a:latin typeface="Arial" panose="020B0604020202020204" pitchFamily="34" charset="0"/>
                <a:ea typeface="+mn-ea"/>
                <a:cs typeface="Arial" panose="020B0604020202020204" pitchFamily="34" charset="0"/>
              </a:rPr>
              <a:t>Penz</a:t>
            </a:r>
            <a:r>
              <a:rPr lang="en-US" sz="800" kern="1200" dirty="0">
                <a:solidFill>
                  <a:schemeClr val="tx1"/>
                </a:solidFill>
                <a:effectLst/>
                <a:latin typeface="Arial" panose="020B0604020202020204" pitchFamily="34" charset="0"/>
                <a:ea typeface="+mn-ea"/>
                <a:cs typeface="Arial" panose="020B0604020202020204" pitchFamily="34" charset="0"/>
              </a:rPr>
              <a:t> C</a:t>
            </a:r>
            <a:r>
              <a:rPr lang="en-US" sz="800" kern="1200" baseline="30000" dirty="0">
                <a:solidFill>
                  <a:schemeClr val="tx1"/>
                </a:solidFill>
                <a:effectLst/>
                <a:latin typeface="Arial" panose="020B0604020202020204" pitchFamily="34" charset="0"/>
                <a:ea typeface="+mn-ea"/>
                <a:cs typeface="Arial" panose="020B0604020202020204" pitchFamily="34" charset="0"/>
              </a:rPr>
              <a:t>24</a:t>
            </a:r>
            <a:r>
              <a:rPr lang="en-US" sz="800" kern="1200" dirty="0">
                <a:solidFill>
                  <a:schemeClr val="tx1"/>
                </a:solidFill>
                <a:effectLst/>
                <a:latin typeface="Arial" panose="020B0604020202020204" pitchFamily="34" charset="0"/>
                <a:ea typeface="+mn-ea"/>
                <a:cs typeface="Arial" panose="020B0604020202020204" pitchFamily="34" charset="0"/>
              </a:rPr>
              <a:t>, Simon A</a:t>
            </a:r>
            <a:r>
              <a:rPr lang="en-US" sz="800" kern="1200" baseline="30000" dirty="0">
                <a:solidFill>
                  <a:schemeClr val="tx1"/>
                </a:solidFill>
                <a:effectLst/>
                <a:latin typeface="Arial" panose="020B0604020202020204" pitchFamily="34" charset="0"/>
                <a:ea typeface="+mn-ea"/>
                <a:cs typeface="Arial" panose="020B0604020202020204" pitchFamily="34" charset="0"/>
              </a:rPr>
              <a:t>24</a:t>
            </a:r>
            <a:r>
              <a:rPr lang="en-US"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err="1">
                <a:solidFill>
                  <a:schemeClr val="tx1"/>
                </a:solidFill>
                <a:effectLst/>
                <a:latin typeface="Arial" panose="020B0604020202020204" pitchFamily="34" charset="0"/>
                <a:ea typeface="+mn-ea"/>
                <a:cs typeface="Arial" panose="020B0604020202020204" pitchFamily="34" charset="0"/>
              </a:rPr>
              <a:t>Dinh</a:t>
            </a:r>
            <a:r>
              <a:rPr lang="en-US" sz="800" kern="1200" dirty="0">
                <a:solidFill>
                  <a:schemeClr val="tx1"/>
                </a:solidFill>
                <a:effectLst/>
                <a:latin typeface="Arial" panose="020B0604020202020204" pitchFamily="34" charset="0"/>
                <a:ea typeface="+mn-ea"/>
                <a:cs typeface="Arial" panose="020B0604020202020204" pitchFamily="34" charset="0"/>
              </a:rPr>
              <a:t> Q</a:t>
            </a:r>
            <a:r>
              <a:rPr lang="en-US" sz="800" kern="1200" baseline="30000" dirty="0">
                <a:solidFill>
                  <a:schemeClr val="tx1"/>
                </a:solidFill>
                <a:effectLst/>
                <a:latin typeface="Arial" panose="020B0604020202020204" pitchFamily="34" charset="0"/>
                <a:ea typeface="+mn-ea"/>
                <a:cs typeface="Arial" panose="020B0604020202020204" pitchFamily="34" charset="0"/>
              </a:rPr>
              <a:t>24</a:t>
            </a:r>
            <a:r>
              <a:rPr lang="en-US" sz="800" kern="1200" dirty="0">
                <a:solidFill>
                  <a:schemeClr val="tx1"/>
                </a:solidFill>
                <a:effectLst/>
                <a:latin typeface="Arial" panose="020B0604020202020204" pitchFamily="34" charset="0"/>
                <a:ea typeface="+mn-ea"/>
                <a:cs typeface="Arial" panose="020B0604020202020204" pitchFamily="34" charset="0"/>
              </a:rPr>
              <a:t>; Liu G</a:t>
            </a:r>
            <a:r>
              <a:rPr lang="en-US" sz="800" kern="1200" baseline="30000" dirty="0">
                <a:solidFill>
                  <a:schemeClr val="tx1"/>
                </a:solidFill>
                <a:effectLst/>
                <a:latin typeface="Arial" panose="020B0604020202020204" pitchFamily="34" charset="0"/>
                <a:ea typeface="+mn-ea"/>
                <a:cs typeface="Arial" panose="020B0604020202020204" pitchFamily="34" charset="0"/>
              </a:rPr>
              <a:t>24</a:t>
            </a:r>
            <a:r>
              <a:rPr lang="en-US"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err="1">
                <a:solidFill>
                  <a:schemeClr val="tx1"/>
                </a:solidFill>
                <a:effectLst/>
                <a:latin typeface="Arial" panose="020B0604020202020204" pitchFamily="34" charset="0"/>
                <a:ea typeface="+mn-ea"/>
                <a:cs typeface="Arial" panose="020B0604020202020204" pitchFamily="34" charset="0"/>
              </a:rPr>
              <a:t>Sardh</a:t>
            </a:r>
            <a:r>
              <a:rPr lang="en-US" sz="800" kern="1200" dirty="0">
                <a:solidFill>
                  <a:schemeClr val="tx1"/>
                </a:solidFill>
                <a:effectLst/>
                <a:latin typeface="Arial" panose="020B0604020202020204" pitchFamily="34" charset="0"/>
                <a:ea typeface="+mn-ea"/>
                <a:cs typeface="Arial" panose="020B0604020202020204" pitchFamily="34" charset="0"/>
              </a:rPr>
              <a:t> E</a:t>
            </a:r>
            <a:r>
              <a:rPr lang="en-US" sz="800" kern="1200" baseline="30000" dirty="0">
                <a:solidFill>
                  <a:schemeClr val="tx1"/>
                </a:solidFill>
                <a:effectLst/>
                <a:latin typeface="Arial" panose="020B0604020202020204" pitchFamily="34" charset="0"/>
                <a:ea typeface="+mn-ea"/>
                <a:cs typeface="Arial" panose="020B0604020202020204" pitchFamily="34" charset="0"/>
              </a:rPr>
              <a:t>17</a:t>
            </a:r>
            <a:endParaRPr lang="en-US"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latin typeface="Arial" panose="020B0604020202020204" pitchFamily="34" charset="0"/>
                <a:ea typeface="+mn-ea"/>
                <a:cs typeface="Arial" panose="020B0604020202020204" pitchFamily="34" charset="0"/>
              </a:rPr>
              <a:t> </a:t>
            </a:r>
          </a:p>
          <a:p>
            <a:pPr marL="0" indent="0">
              <a:buNone/>
            </a:pPr>
            <a:r>
              <a:rPr lang="en-US" sz="800" kern="1200" baseline="30000" dirty="0">
                <a:solidFill>
                  <a:schemeClr val="tx1"/>
                </a:solidFill>
                <a:effectLst/>
                <a:latin typeface="Arial" panose="020B0604020202020204" pitchFamily="34" charset="0"/>
                <a:ea typeface="+mn-ea"/>
                <a:cs typeface="Arial" panose="020B0604020202020204" pitchFamily="34" charset="0"/>
              </a:rPr>
              <a:t>1</a:t>
            </a:r>
            <a:r>
              <a:rPr lang="en-US" sz="800" kern="1200" dirty="0">
                <a:solidFill>
                  <a:schemeClr val="tx1"/>
                </a:solidFill>
                <a:effectLst/>
                <a:latin typeface="Arial" panose="020B0604020202020204" pitchFamily="34" charset="0"/>
                <a:ea typeface="+mn-ea"/>
                <a:cs typeface="Arial" panose="020B0604020202020204" pitchFamily="34" charset="0"/>
              </a:rPr>
              <a:t>Mt. Sinai Icahn School of Medicine, New York, New York, USA</a:t>
            </a:r>
            <a:r>
              <a:rPr lang="en-US" sz="800" kern="1200" baseline="30000" dirty="0">
                <a:solidFill>
                  <a:schemeClr val="tx1"/>
                </a:solidFill>
                <a:effectLst/>
                <a:latin typeface="Arial" panose="020B0604020202020204" pitchFamily="34" charset="0"/>
                <a:ea typeface="+mn-ea"/>
                <a:cs typeface="Arial" panose="020B0604020202020204" pitchFamily="34" charset="0"/>
              </a:rPr>
              <a:t>  2</a:t>
            </a:r>
            <a:r>
              <a:rPr lang="en-US" sz="800" kern="1200" dirty="0">
                <a:solidFill>
                  <a:schemeClr val="tx1"/>
                </a:solidFill>
                <a:effectLst/>
                <a:latin typeface="Arial" panose="020B0604020202020204" pitchFamily="34" charset="0"/>
                <a:ea typeface="+mn-ea"/>
                <a:cs typeface="Arial" panose="020B0604020202020204" pitchFamily="34" charset="0"/>
              </a:rPr>
              <a:t>Centre </a:t>
            </a:r>
            <a:r>
              <a:rPr lang="en-US" sz="800" kern="1200" dirty="0" err="1">
                <a:solidFill>
                  <a:schemeClr val="tx1"/>
                </a:solidFill>
                <a:effectLst/>
                <a:latin typeface="Arial" panose="020B0604020202020204" pitchFamily="34" charset="0"/>
                <a:ea typeface="+mn-ea"/>
                <a:cs typeface="Arial" panose="020B0604020202020204" pitchFamily="34" charset="0"/>
              </a:rPr>
              <a:t>Français</a:t>
            </a:r>
            <a:r>
              <a:rPr lang="en-US" sz="800" kern="1200" dirty="0">
                <a:solidFill>
                  <a:schemeClr val="tx1"/>
                </a:solidFill>
                <a:effectLst/>
                <a:latin typeface="Arial" panose="020B0604020202020204" pitchFamily="34" charset="0"/>
                <a:ea typeface="+mn-ea"/>
                <a:cs typeface="Arial" panose="020B0604020202020204" pitchFamily="34" charset="0"/>
              </a:rPr>
              <a:t> des Porphyries, France; </a:t>
            </a:r>
            <a:r>
              <a:rPr lang="en-US" sz="800" kern="1200" baseline="30000" dirty="0">
                <a:solidFill>
                  <a:schemeClr val="tx1"/>
                </a:solidFill>
                <a:effectLst/>
                <a:latin typeface="Arial" panose="020B0604020202020204" pitchFamily="34" charset="0"/>
                <a:ea typeface="+mn-ea"/>
                <a:cs typeface="Arial" panose="020B0604020202020204" pitchFamily="34" charset="0"/>
              </a:rPr>
              <a:t>3</a:t>
            </a:r>
            <a:r>
              <a:rPr lang="en-US" sz="800" kern="1200" dirty="0">
                <a:solidFill>
                  <a:schemeClr val="tx1"/>
                </a:solidFill>
                <a:effectLst/>
                <a:latin typeface="Arial" panose="020B0604020202020204" pitchFamily="34" charset="0"/>
                <a:ea typeface="+mn-ea"/>
                <a:cs typeface="Arial" panose="020B0604020202020204" pitchFamily="34" charset="0"/>
              </a:rPr>
              <a:t>King’s College Hospital, United Kingdom; </a:t>
            </a:r>
            <a:r>
              <a:rPr lang="en-US" sz="800" kern="1200" baseline="30000" dirty="0">
                <a:solidFill>
                  <a:schemeClr val="tx1"/>
                </a:solidFill>
                <a:effectLst/>
                <a:latin typeface="Arial" panose="020B0604020202020204" pitchFamily="34" charset="0"/>
                <a:ea typeface="+mn-ea"/>
                <a:cs typeface="Arial" panose="020B0604020202020204" pitchFamily="34" charset="0"/>
              </a:rPr>
              <a:t>4</a:t>
            </a:r>
            <a:r>
              <a:rPr lang="en-US" sz="800" kern="1200" dirty="0">
                <a:solidFill>
                  <a:schemeClr val="tx1"/>
                </a:solidFill>
                <a:effectLst/>
                <a:latin typeface="Arial" panose="020B0604020202020204" pitchFamily="34" charset="0"/>
                <a:ea typeface="+mn-ea"/>
                <a:cs typeface="Arial" panose="020B0604020202020204" pitchFamily="34" charset="0"/>
              </a:rPr>
              <a:t>Klinikum Chemnitz, Germany; </a:t>
            </a:r>
            <a:r>
              <a:rPr lang="en-US" sz="800" kern="1200" baseline="30000" dirty="0">
                <a:solidFill>
                  <a:schemeClr val="tx1"/>
                </a:solidFill>
                <a:effectLst/>
                <a:latin typeface="Arial" panose="020B0604020202020204" pitchFamily="34" charset="0"/>
                <a:ea typeface="+mn-ea"/>
                <a:cs typeface="Arial" panose="020B0604020202020204" pitchFamily="34" charset="0"/>
              </a:rPr>
              <a:t>5</a:t>
            </a:r>
            <a:r>
              <a:rPr lang="en-US" sz="800" kern="1200" dirty="0">
                <a:solidFill>
                  <a:schemeClr val="tx1"/>
                </a:solidFill>
                <a:effectLst/>
                <a:latin typeface="Arial" panose="020B0604020202020204" pitchFamily="34" charset="0"/>
                <a:ea typeface="+mn-ea"/>
                <a:cs typeface="Arial" panose="020B0604020202020204" pitchFamily="34" charset="0"/>
              </a:rPr>
              <a:t>Hospital Clinic Barcelona, Spain; </a:t>
            </a:r>
            <a:r>
              <a:rPr lang="en-US" sz="800" kern="1200" baseline="30000" dirty="0">
                <a:solidFill>
                  <a:schemeClr val="tx1"/>
                </a:solidFill>
                <a:effectLst/>
                <a:latin typeface="Arial" panose="020B0604020202020204" pitchFamily="34" charset="0"/>
                <a:ea typeface="+mn-ea"/>
                <a:cs typeface="Arial" panose="020B0604020202020204" pitchFamily="34" charset="0"/>
              </a:rPr>
              <a:t>6</a:t>
            </a:r>
            <a:r>
              <a:rPr lang="en-US" sz="800" kern="1200" dirty="0">
                <a:solidFill>
                  <a:schemeClr val="tx1"/>
                </a:solidFill>
                <a:effectLst/>
                <a:latin typeface="Arial" panose="020B0604020202020204" pitchFamily="34" charset="0"/>
                <a:ea typeface="+mn-ea"/>
                <a:cs typeface="Arial" panose="020B0604020202020204" pitchFamily="34" charset="0"/>
              </a:rPr>
              <a:t>University of California, San Francisco, California, USA; </a:t>
            </a:r>
            <a:r>
              <a:rPr lang="en-US" sz="800" kern="1200" baseline="30000" dirty="0">
                <a:solidFill>
                  <a:schemeClr val="tx1"/>
                </a:solidFill>
                <a:effectLst/>
                <a:latin typeface="Arial" panose="020B0604020202020204" pitchFamily="34" charset="0"/>
                <a:ea typeface="+mn-ea"/>
                <a:cs typeface="Arial" panose="020B0604020202020204" pitchFamily="34" charset="0"/>
              </a:rPr>
              <a:t>7</a:t>
            </a:r>
            <a:r>
              <a:rPr lang="en-US" sz="800" kern="1200" dirty="0">
                <a:solidFill>
                  <a:schemeClr val="tx1"/>
                </a:solidFill>
                <a:effectLst/>
                <a:latin typeface="Arial" panose="020B0604020202020204" pitchFamily="34" charset="0"/>
                <a:ea typeface="+mn-ea"/>
                <a:cs typeface="Arial" panose="020B0604020202020204" pitchFamily="34" charset="0"/>
              </a:rPr>
              <a:t>Wake Forest University, Winston-Salem, North Carolina, USA; </a:t>
            </a:r>
            <a:r>
              <a:rPr lang="en-US" sz="800" kern="1200" baseline="30000" dirty="0">
                <a:solidFill>
                  <a:schemeClr val="tx1"/>
                </a:solidFill>
                <a:effectLst/>
                <a:latin typeface="Arial" panose="020B0604020202020204" pitchFamily="34" charset="0"/>
                <a:ea typeface="+mn-ea"/>
                <a:cs typeface="Arial" panose="020B0604020202020204" pitchFamily="34" charset="0"/>
              </a:rPr>
              <a:t>8</a:t>
            </a:r>
            <a:r>
              <a:rPr lang="en-US" sz="800" kern="1200" dirty="0">
                <a:solidFill>
                  <a:schemeClr val="tx1"/>
                </a:solidFill>
                <a:effectLst/>
                <a:latin typeface="Arial" panose="020B0604020202020204" pitchFamily="34" charset="0"/>
                <a:ea typeface="+mn-ea"/>
                <a:cs typeface="Arial" panose="020B0604020202020204" pitchFamily="34" charset="0"/>
              </a:rPr>
              <a:t>University of Washington, Seattle, Washington, USA; </a:t>
            </a:r>
            <a:r>
              <a:rPr lang="en-US" sz="800" kern="1200" baseline="30000" dirty="0">
                <a:solidFill>
                  <a:schemeClr val="tx1"/>
                </a:solidFill>
                <a:effectLst/>
                <a:latin typeface="Arial" panose="020B0604020202020204" pitchFamily="34" charset="0"/>
                <a:ea typeface="+mn-ea"/>
                <a:cs typeface="Arial" panose="020B0604020202020204" pitchFamily="34" charset="0"/>
              </a:rPr>
              <a:t>9</a:t>
            </a:r>
            <a:r>
              <a:rPr lang="en-US" sz="800" kern="1200" dirty="0">
                <a:solidFill>
                  <a:schemeClr val="tx1"/>
                </a:solidFill>
                <a:effectLst/>
                <a:latin typeface="Arial" panose="020B0604020202020204" pitchFamily="34" charset="0"/>
                <a:ea typeface="+mn-ea"/>
                <a:cs typeface="Arial" panose="020B0604020202020204" pitchFamily="34" charset="0"/>
              </a:rPr>
              <a:t>University of Utah, Salt Lake City, Utah, USA; </a:t>
            </a:r>
            <a:r>
              <a:rPr lang="en-US" sz="800" kern="1200" baseline="30000" dirty="0">
                <a:solidFill>
                  <a:schemeClr val="tx1"/>
                </a:solidFill>
                <a:effectLst/>
                <a:latin typeface="Arial" panose="020B0604020202020204" pitchFamily="34" charset="0"/>
                <a:ea typeface="+mn-ea"/>
                <a:cs typeface="Arial" panose="020B0604020202020204" pitchFamily="34" charset="0"/>
              </a:rPr>
              <a:t>10</a:t>
            </a:r>
            <a:r>
              <a:rPr lang="en-US" sz="800" kern="1200" dirty="0">
                <a:solidFill>
                  <a:schemeClr val="tx1"/>
                </a:solidFill>
                <a:effectLst/>
                <a:latin typeface="Arial" panose="020B0604020202020204" pitchFamily="34" charset="0"/>
                <a:ea typeface="+mn-ea"/>
                <a:cs typeface="Arial" panose="020B0604020202020204" pitchFamily="34" charset="0"/>
              </a:rPr>
              <a:t>University of Michigan, Ann Arbor, Michigan, USA; </a:t>
            </a:r>
            <a:r>
              <a:rPr lang="en-US" sz="800" kern="1200" baseline="30000" dirty="0">
                <a:solidFill>
                  <a:schemeClr val="tx1"/>
                </a:solidFill>
                <a:effectLst/>
                <a:latin typeface="Arial" panose="020B0604020202020204" pitchFamily="34" charset="0"/>
                <a:ea typeface="+mn-ea"/>
                <a:cs typeface="Arial" panose="020B0604020202020204" pitchFamily="34" charset="0"/>
              </a:rPr>
              <a:t>11</a:t>
            </a:r>
            <a:r>
              <a:rPr lang="en-US" sz="800" kern="1200" dirty="0">
                <a:solidFill>
                  <a:schemeClr val="tx1"/>
                </a:solidFill>
                <a:effectLst/>
                <a:latin typeface="Arial" panose="020B0604020202020204" pitchFamily="34" charset="0"/>
                <a:ea typeface="+mn-ea"/>
                <a:cs typeface="Arial" panose="020B0604020202020204" pitchFamily="34" charset="0"/>
              </a:rPr>
              <a:t>Instytut </a:t>
            </a:r>
            <a:r>
              <a:rPr lang="en-US" sz="800" kern="1200" dirty="0" err="1">
                <a:solidFill>
                  <a:schemeClr val="tx1"/>
                </a:solidFill>
                <a:effectLst/>
                <a:latin typeface="Arial" panose="020B0604020202020204" pitchFamily="34" charset="0"/>
                <a:ea typeface="+mn-ea"/>
                <a:cs typeface="Arial" panose="020B0604020202020204" pitchFamily="34" charset="0"/>
              </a:rPr>
              <a:t>Hematologii</a:t>
            </a:r>
            <a:r>
              <a:rPr lang="en-US"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err="1">
                <a:solidFill>
                  <a:schemeClr val="tx1"/>
                </a:solidFill>
                <a:effectLst/>
                <a:latin typeface="Arial" panose="020B0604020202020204" pitchFamily="34" charset="0"/>
                <a:ea typeface="+mn-ea"/>
                <a:cs typeface="Arial" panose="020B0604020202020204" pitchFamily="34" charset="0"/>
              </a:rPr>
              <a:t>i</a:t>
            </a:r>
            <a:r>
              <a:rPr lang="en-US"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err="1">
                <a:solidFill>
                  <a:schemeClr val="tx1"/>
                </a:solidFill>
                <a:effectLst/>
                <a:latin typeface="Arial" panose="020B0604020202020204" pitchFamily="34" charset="0"/>
                <a:ea typeface="+mn-ea"/>
                <a:cs typeface="Arial" panose="020B0604020202020204" pitchFamily="34" charset="0"/>
              </a:rPr>
              <a:t>Transfuzjologii</a:t>
            </a:r>
            <a:r>
              <a:rPr lang="en-US" sz="800" kern="1200" dirty="0">
                <a:solidFill>
                  <a:schemeClr val="tx1"/>
                </a:solidFill>
                <a:effectLst/>
                <a:latin typeface="Arial" panose="020B0604020202020204" pitchFamily="34" charset="0"/>
                <a:ea typeface="+mn-ea"/>
                <a:cs typeface="Arial" panose="020B0604020202020204" pitchFamily="34" charset="0"/>
              </a:rPr>
              <a:t>, Poland; </a:t>
            </a:r>
            <a:r>
              <a:rPr lang="en-US" sz="800" kern="1200" baseline="30000" dirty="0">
                <a:solidFill>
                  <a:schemeClr val="tx1"/>
                </a:solidFill>
                <a:effectLst/>
                <a:latin typeface="Arial" panose="020B0604020202020204" pitchFamily="34" charset="0"/>
                <a:ea typeface="+mn-ea"/>
                <a:cs typeface="Arial" panose="020B0604020202020204" pitchFamily="34" charset="0"/>
              </a:rPr>
              <a:t>12</a:t>
            </a:r>
            <a:r>
              <a:rPr lang="en-US" sz="800" kern="1200" dirty="0">
                <a:solidFill>
                  <a:schemeClr val="tx1"/>
                </a:solidFill>
                <a:effectLst/>
                <a:latin typeface="Arial" panose="020B0604020202020204" pitchFamily="34" charset="0"/>
                <a:ea typeface="+mn-ea"/>
                <a:cs typeface="Arial" panose="020B0604020202020204" pitchFamily="34" charset="0"/>
              </a:rPr>
              <a:t>Clinica Universidad de Navarra, Spain; </a:t>
            </a:r>
            <a:r>
              <a:rPr lang="en-US" sz="800" kern="1200" baseline="30000" dirty="0">
                <a:solidFill>
                  <a:schemeClr val="tx1"/>
                </a:solidFill>
                <a:effectLst/>
                <a:latin typeface="Arial" panose="020B0604020202020204" pitchFamily="34" charset="0"/>
                <a:ea typeface="+mn-ea"/>
                <a:cs typeface="Arial" panose="020B0604020202020204" pitchFamily="34" charset="0"/>
              </a:rPr>
              <a:t>13</a:t>
            </a:r>
            <a:r>
              <a:rPr lang="en-US" sz="800" kern="1200" dirty="0">
                <a:solidFill>
                  <a:schemeClr val="tx1"/>
                </a:solidFill>
                <a:effectLst/>
                <a:latin typeface="Arial" panose="020B0604020202020204" pitchFamily="34" charset="0"/>
                <a:ea typeface="+mn-ea"/>
                <a:cs typeface="Arial" panose="020B0604020202020204" pitchFamily="34" charset="0"/>
              </a:rPr>
              <a:t>Melbourne Health - Royal Melbourne Hospital, Australia; </a:t>
            </a:r>
            <a:r>
              <a:rPr lang="en-US" sz="800" kern="1200" baseline="30000" dirty="0">
                <a:solidFill>
                  <a:schemeClr val="tx1"/>
                </a:solidFill>
                <a:effectLst/>
                <a:latin typeface="Arial" panose="020B0604020202020204" pitchFamily="34" charset="0"/>
                <a:ea typeface="+mn-ea"/>
                <a:cs typeface="Arial" panose="020B0604020202020204" pitchFamily="34" charset="0"/>
              </a:rPr>
              <a:t>14</a:t>
            </a:r>
            <a:r>
              <a:rPr lang="en-US" sz="800" kern="1200" dirty="0">
                <a:solidFill>
                  <a:schemeClr val="tx1"/>
                </a:solidFill>
                <a:effectLst/>
                <a:latin typeface="Arial" panose="020B0604020202020204" pitchFamily="34" charset="0"/>
                <a:ea typeface="+mn-ea"/>
                <a:cs typeface="Arial" panose="020B0604020202020204" pitchFamily="34" charset="0"/>
              </a:rPr>
              <a:t>Royal Prince Alfred Hospital, Australia; </a:t>
            </a:r>
            <a:r>
              <a:rPr lang="en-US" sz="800" kern="1200" baseline="30000" dirty="0">
                <a:solidFill>
                  <a:schemeClr val="tx1"/>
                </a:solidFill>
                <a:effectLst/>
                <a:latin typeface="Arial" panose="020B0604020202020204" pitchFamily="34" charset="0"/>
                <a:ea typeface="+mn-ea"/>
                <a:cs typeface="Arial" panose="020B0604020202020204" pitchFamily="34" charset="0"/>
              </a:rPr>
              <a:t>15</a:t>
            </a:r>
            <a:r>
              <a:rPr lang="en-US" sz="800" kern="1200" dirty="0">
                <a:solidFill>
                  <a:schemeClr val="tx1"/>
                </a:solidFill>
                <a:effectLst/>
                <a:latin typeface="Arial" panose="020B0604020202020204" pitchFamily="34" charset="0"/>
                <a:ea typeface="+mn-ea"/>
                <a:cs typeface="Arial" panose="020B0604020202020204" pitchFamily="34" charset="0"/>
              </a:rPr>
              <a:t>University of Alberta Hospital; </a:t>
            </a:r>
            <a:r>
              <a:rPr lang="en-US" sz="800" kern="1200" baseline="30000" dirty="0">
                <a:solidFill>
                  <a:schemeClr val="tx1"/>
                </a:solidFill>
                <a:effectLst/>
                <a:latin typeface="Arial" panose="020B0604020202020204" pitchFamily="34" charset="0"/>
                <a:ea typeface="+mn-ea"/>
                <a:cs typeface="Arial" panose="020B0604020202020204" pitchFamily="34" charset="0"/>
              </a:rPr>
              <a:t>16</a:t>
            </a:r>
            <a:r>
              <a:rPr lang="en-US" sz="800" kern="1200" dirty="0">
                <a:solidFill>
                  <a:schemeClr val="tx1"/>
                </a:solidFill>
                <a:effectLst/>
                <a:latin typeface="Arial" panose="020B0604020202020204" pitchFamily="34" charset="0"/>
                <a:ea typeface="+mn-ea"/>
                <a:cs typeface="Arial" panose="020B0604020202020204" pitchFamily="34" charset="0"/>
              </a:rPr>
              <a:t>Konkuk University Hospital ; </a:t>
            </a:r>
            <a:r>
              <a:rPr lang="en-US" sz="800" kern="1200" dirty="0" err="1">
                <a:solidFill>
                  <a:schemeClr val="tx1"/>
                </a:solidFill>
                <a:effectLst/>
                <a:latin typeface="Arial" panose="020B0604020202020204" pitchFamily="34" charset="0"/>
                <a:ea typeface="+mn-ea"/>
                <a:cs typeface="Arial" panose="020B0604020202020204" pitchFamily="34" charset="0"/>
              </a:rPr>
              <a:t>Konkuk</a:t>
            </a:r>
            <a:r>
              <a:rPr lang="en-US" sz="800" kern="1200" dirty="0">
                <a:solidFill>
                  <a:schemeClr val="tx1"/>
                </a:solidFill>
                <a:effectLst/>
                <a:latin typeface="Arial" panose="020B0604020202020204" pitchFamily="34" charset="0"/>
                <a:ea typeface="+mn-ea"/>
                <a:cs typeface="Arial" panose="020B0604020202020204" pitchFamily="34" charset="0"/>
              </a:rPr>
              <a:t> University Medical Center, South Korea; </a:t>
            </a:r>
            <a:r>
              <a:rPr lang="en-US" sz="800" kern="1200" baseline="30000" dirty="0">
                <a:solidFill>
                  <a:schemeClr val="tx1"/>
                </a:solidFill>
                <a:effectLst/>
                <a:latin typeface="Arial" panose="020B0604020202020204" pitchFamily="34" charset="0"/>
                <a:ea typeface="+mn-ea"/>
                <a:cs typeface="Arial" panose="020B0604020202020204" pitchFamily="34" charset="0"/>
              </a:rPr>
              <a:t>17</a:t>
            </a:r>
            <a:r>
              <a:rPr lang="en-US" sz="800" kern="1200" dirty="0">
                <a:solidFill>
                  <a:schemeClr val="tx1"/>
                </a:solidFill>
                <a:effectLst/>
                <a:latin typeface="Arial" panose="020B0604020202020204" pitchFamily="34" charset="0"/>
                <a:ea typeface="+mn-ea"/>
                <a:cs typeface="Arial" panose="020B0604020202020204" pitchFamily="34" charset="0"/>
              </a:rPr>
              <a:t>Karolinska University Hospital, Karolinska </a:t>
            </a:r>
            <a:r>
              <a:rPr lang="en-US" sz="800" kern="1200" dirty="0" err="1">
                <a:solidFill>
                  <a:schemeClr val="tx1"/>
                </a:solidFill>
                <a:effectLst/>
                <a:latin typeface="Arial" panose="020B0604020202020204" pitchFamily="34" charset="0"/>
                <a:ea typeface="+mn-ea"/>
                <a:cs typeface="Arial" panose="020B0604020202020204" pitchFamily="34" charset="0"/>
              </a:rPr>
              <a:t>Institutet</a:t>
            </a:r>
            <a:r>
              <a:rPr lang="en-US" sz="800" kern="1200" dirty="0">
                <a:solidFill>
                  <a:schemeClr val="tx1"/>
                </a:solidFill>
                <a:effectLst/>
                <a:latin typeface="Arial" panose="020B0604020202020204" pitchFamily="34" charset="0"/>
                <a:ea typeface="+mn-ea"/>
                <a:cs typeface="Arial" panose="020B0604020202020204" pitchFamily="34" charset="0"/>
              </a:rPr>
              <a:t>, Sweden; </a:t>
            </a:r>
            <a:r>
              <a:rPr lang="en-US" sz="800" kern="1200" baseline="30000" dirty="0">
                <a:solidFill>
                  <a:schemeClr val="tx1"/>
                </a:solidFill>
                <a:effectLst/>
                <a:latin typeface="Arial" panose="020B0604020202020204" pitchFamily="34" charset="0"/>
                <a:ea typeface="+mn-ea"/>
                <a:cs typeface="Arial" panose="020B0604020202020204" pitchFamily="34" charset="0"/>
              </a:rPr>
              <a:t>18</a:t>
            </a:r>
            <a:r>
              <a:rPr lang="en-US" sz="800" kern="1200" dirty="0">
                <a:solidFill>
                  <a:schemeClr val="tx1"/>
                </a:solidFill>
                <a:effectLst/>
                <a:latin typeface="Arial" panose="020B0604020202020204" pitchFamily="34" charset="0"/>
                <a:ea typeface="+mn-ea"/>
                <a:cs typeface="Arial" panose="020B0604020202020204" pitchFamily="34" charset="0"/>
              </a:rPr>
              <a:t>Taichung Veterans General Hospital, Center for Rare Disease and Hemophilia;  </a:t>
            </a:r>
            <a:r>
              <a:rPr lang="en-US" sz="800" kern="1200" baseline="30000" dirty="0">
                <a:solidFill>
                  <a:schemeClr val="tx1"/>
                </a:solidFill>
                <a:effectLst/>
                <a:latin typeface="Arial" panose="020B0604020202020204" pitchFamily="34" charset="0"/>
                <a:ea typeface="+mn-ea"/>
                <a:cs typeface="Arial" panose="020B0604020202020204" pitchFamily="34" charset="0"/>
              </a:rPr>
              <a:t>19</a:t>
            </a:r>
            <a:r>
              <a:rPr lang="en-US" sz="800" kern="1200" dirty="0">
                <a:solidFill>
                  <a:schemeClr val="tx1"/>
                </a:solidFill>
                <a:effectLst/>
                <a:latin typeface="Arial" panose="020B0604020202020204" pitchFamily="34" charset="0"/>
                <a:ea typeface="+mn-ea"/>
                <a:cs typeface="Arial" panose="020B0604020202020204" pitchFamily="34" charset="0"/>
              </a:rPr>
              <a:t>Erasmus MC,  University Medical Center Rotterdam, The Netherlands; </a:t>
            </a:r>
            <a:r>
              <a:rPr lang="en-US" sz="800" kern="1200" baseline="30000" dirty="0">
                <a:solidFill>
                  <a:schemeClr val="tx1"/>
                </a:solidFill>
                <a:effectLst/>
                <a:latin typeface="Arial" panose="020B0604020202020204" pitchFamily="34" charset="0"/>
                <a:ea typeface="+mn-ea"/>
                <a:cs typeface="Arial" panose="020B0604020202020204" pitchFamily="34" charset="0"/>
              </a:rPr>
              <a:t>20</a:t>
            </a:r>
            <a:r>
              <a:rPr lang="en-US" sz="800" kern="1200" dirty="0">
                <a:solidFill>
                  <a:schemeClr val="tx1"/>
                </a:solidFill>
                <a:effectLst/>
                <a:latin typeface="Arial" panose="020B0604020202020204" pitchFamily="34" charset="0"/>
                <a:ea typeface="+mn-ea"/>
                <a:cs typeface="Arial" panose="020B0604020202020204" pitchFamily="34" charset="0"/>
              </a:rPr>
              <a:t>St. Ivan </a:t>
            </a:r>
            <a:r>
              <a:rPr lang="en-US" sz="800" kern="1200" dirty="0" err="1">
                <a:solidFill>
                  <a:schemeClr val="tx1"/>
                </a:solidFill>
                <a:effectLst/>
                <a:latin typeface="Arial" panose="020B0604020202020204" pitchFamily="34" charset="0"/>
                <a:ea typeface="+mn-ea"/>
                <a:cs typeface="Arial" panose="020B0604020202020204" pitchFamily="34" charset="0"/>
              </a:rPr>
              <a:t>Rilski</a:t>
            </a:r>
            <a:r>
              <a:rPr lang="en-US" sz="800" kern="1200" dirty="0">
                <a:solidFill>
                  <a:schemeClr val="tx1"/>
                </a:solidFill>
                <a:effectLst/>
                <a:latin typeface="Arial" panose="020B0604020202020204" pitchFamily="34" charset="0"/>
                <a:ea typeface="+mn-ea"/>
                <a:cs typeface="Arial" panose="020B0604020202020204" pitchFamily="34" charset="0"/>
              </a:rPr>
              <a:t> University Hospital, Bulgaria; </a:t>
            </a:r>
            <a:r>
              <a:rPr lang="en-US" sz="800" kern="1200" baseline="30000" dirty="0">
                <a:solidFill>
                  <a:schemeClr val="tx1"/>
                </a:solidFill>
                <a:effectLst/>
                <a:latin typeface="Arial" panose="020B0604020202020204" pitchFamily="34" charset="0"/>
                <a:ea typeface="+mn-ea"/>
                <a:cs typeface="Arial" panose="020B0604020202020204" pitchFamily="34" charset="0"/>
              </a:rPr>
              <a:t>21</a:t>
            </a:r>
            <a:r>
              <a:rPr lang="en-US" sz="800" kern="1200" dirty="0">
                <a:solidFill>
                  <a:schemeClr val="tx1"/>
                </a:solidFill>
                <a:effectLst/>
                <a:latin typeface="Arial" panose="020B0604020202020204" pitchFamily="34" charset="0"/>
                <a:ea typeface="+mn-ea"/>
                <a:cs typeface="Arial" panose="020B0604020202020204" pitchFamily="34" charset="0"/>
              </a:rPr>
              <a:t>Tottori University School of Medicine; </a:t>
            </a:r>
            <a:r>
              <a:rPr lang="en-US" sz="800" kern="1200" baseline="30000" dirty="0">
                <a:solidFill>
                  <a:schemeClr val="tx1"/>
                </a:solidFill>
                <a:effectLst/>
                <a:latin typeface="Arial" panose="020B0604020202020204" pitchFamily="34" charset="0"/>
                <a:ea typeface="+mn-ea"/>
                <a:cs typeface="Arial" panose="020B0604020202020204" pitchFamily="34" charset="0"/>
              </a:rPr>
              <a:t>22</a:t>
            </a:r>
            <a:r>
              <a:rPr lang="en-US" sz="800" kern="1200" dirty="0">
                <a:solidFill>
                  <a:schemeClr val="tx1"/>
                </a:solidFill>
                <a:effectLst/>
                <a:latin typeface="Arial" panose="020B0604020202020204" pitchFamily="34" charset="0"/>
                <a:ea typeface="+mn-ea"/>
                <a:cs typeface="Arial" panose="020B0604020202020204" pitchFamily="34" charset="0"/>
              </a:rPr>
              <a:t>University of Texas, Medical Branch, Galveston, Texas, USA; </a:t>
            </a:r>
            <a:r>
              <a:rPr lang="en-US" sz="800" kern="1200" baseline="30000" dirty="0">
                <a:solidFill>
                  <a:schemeClr val="tx1"/>
                </a:solidFill>
                <a:effectLst/>
                <a:latin typeface="Arial" panose="020B0604020202020204" pitchFamily="34" charset="0"/>
                <a:ea typeface="+mn-ea"/>
                <a:cs typeface="Arial" panose="020B0604020202020204" pitchFamily="34" charset="0"/>
              </a:rPr>
              <a:t>23</a:t>
            </a:r>
            <a:r>
              <a:rPr lang="en-US" sz="800" kern="1200" dirty="0">
                <a:solidFill>
                  <a:schemeClr val="tx1"/>
                </a:solidFill>
                <a:effectLst/>
                <a:latin typeface="Arial" panose="020B0604020202020204" pitchFamily="34" charset="0"/>
                <a:ea typeface="+mn-ea"/>
                <a:cs typeface="Arial" panose="020B0604020202020204" pitchFamily="34" charset="0"/>
              </a:rPr>
              <a:t>Università </a:t>
            </a:r>
            <a:r>
              <a:rPr lang="en-US" sz="800" kern="1200" dirty="0" err="1">
                <a:solidFill>
                  <a:schemeClr val="tx1"/>
                </a:solidFill>
                <a:effectLst/>
                <a:latin typeface="Arial" panose="020B0604020202020204" pitchFamily="34" charset="0"/>
                <a:ea typeface="+mn-ea"/>
                <a:cs typeface="Arial" panose="020B0604020202020204" pitchFamily="34" charset="0"/>
              </a:rPr>
              <a:t>degli</a:t>
            </a:r>
            <a:r>
              <a:rPr lang="en-US"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err="1">
                <a:solidFill>
                  <a:schemeClr val="tx1"/>
                </a:solidFill>
                <a:effectLst/>
                <a:latin typeface="Arial" panose="020B0604020202020204" pitchFamily="34" charset="0"/>
                <a:ea typeface="+mn-ea"/>
                <a:cs typeface="Arial" panose="020B0604020202020204" pitchFamily="34" charset="0"/>
              </a:rPr>
              <a:t>Studi</a:t>
            </a:r>
            <a:r>
              <a:rPr lang="en-US" sz="800" kern="1200" dirty="0">
                <a:solidFill>
                  <a:schemeClr val="tx1"/>
                </a:solidFill>
                <a:effectLst/>
                <a:latin typeface="Arial" panose="020B0604020202020204" pitchFamily="34" charset="0"/>
                <a:ea typeface="+mn-ea"/>
                <a:cs typeface="Arial" panose="020B0604020202020204" pitchFamily="34" charset="0"/>
              </a:rPr>
              <a:t> di Modena e Reggio Emilia, Italy;</a:t>
            </a:r>
            <a:r>
              <a:rPr lang="en-US" sz="800" kern="1200" baseline="30000" dirty="0">
                <a:solidFill>
                  <a:schemeClr val="tx1"/>
                </a:solidFill>
                <a:effectLst/>
                <a:latin typeface="Arial" panose="020B0604020202020204" pitchFamily="34" charset="0"/>
                <a:ea typeface="+mn-ea"/>
                <a:cs typeface="Arial" panose="020B0604020202020204" pitchFamily="34" charset="0"/>
              </a:rPr>
              <a:t> 24</a:t>
            </a:r>
            <a:r>
              <a:rPr lang="en-US" sz="800" kern="1200" dirty="0">
                <a:solidFill>
                  <a:schemeClr val="tx1"/>
                </a:solidFill>
                <a:effectLst/>
                <a:latin typeface="Arial" panose="020B0604020202020204" pitchFamily="34" charset="0"/>
                <a:ea typeface="+mn-ea"/>
                <a:cs typeface="Arial" panose="020B0604020202020204" pitchFamily="34" charset="0"/>
              </a:rPr>
              <a:t>Alnylam Pharmaceuticals, Cambridge, Massachusetts, USA</a:t>
            </a: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 </a:t>
            </a:r>
            <a:endParaRPr lang="en-US"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 </a:t>
            </a:r>
            <a:endParaRPr lang="en-US"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Background and aims</a:t>
            </a:r>
            <a:endParaRPr lang="en-US"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latin typeface="Arial" panose="020B0604020202020204" pitchFamily="34" charset="0"/>
                <a:ea typeface="+mn-ea"/>
                <a:cs typeface="Arial" panose="020B0604020202020204" pitchFamily="34" charset="0"/>
              </a:rPr>
              <a:t>Acute Hepatic </a:t>
            </a:r>
            <a:r>
              <a:rPr lang="en-US" sz="800" kern="1200" dirty="0" err="1">
                <a:solidFill>
                  <a:schemeClr val="tx1"/>
                </a:solidFill>
                <a:effectLst/>
                <a:latin typeface="Arial" panose="020B0604020202020204" pitchFamily="34" charset="0"/>
                <a:ea typeface="+mn-ea"/>
                <a:cs typeface="Arial" panose="020B0604020202020204" pitchFamily="34" charset="0"/>
              </a:rPr>
              <a:t>Porphyrias</a:t>
            </a:r>
            <a:r>
              <a:rPr lang="en-US" sz="800" kern="1200" dirty="0">
                <a:solidFill>
                  <a:schemeClr val="tx1"/>
                </a:solidFill>
                <a:effectLst/>
                <a:latin typeface="Arial" panose="020B0604020202020204" pitchFamily="34" charset="0"/>
                <a:ea typeface="+mn-ea"/>
                <a:cs typeface="Arial" panose="020B0604020202020204" pitchFamily="34" charset="0"/>
              </a:rPr>
              <a:t> (AHPs) are rare genetic diseases due to enzyme deficiencies involved in heme biosynthesis. AHPs include acute intermittent porphyria (AIP), variegate porphyria (VP), and hereditary </a:t>
            </a:r>
            <a:r>
              <a:rPr lang="en-US" sz="800" kern="1200" dirty="0" err="1">
                <a:solidFill>
                  <a:schemeClr val="tx1"/>
                </a:solidFill>
                <a:effectLst/>
                <a:latin typeface="Arial" panose="020B0604020202020204" pitchFamily="34" charset="0"/>
                <a:ea typeface="+mn-ea"/>
                <a:cs typeface="Arial" panose="020B0604020202020204" pitchFamily="34" charset="0"/>
              </a:rPr>
              <a:t>coproporphyria</a:t>
            </a:r>
            <a:r>
              <a:rPr lang="en-US" sz="800" kern="1200" dirty="0">
                <a:solidFill>
                  <a:schemeClr val="tx1"/>
                </a:solidFill>
                <a:effectLst/>
                <a:latin typeface="Arial" panose="020B0604020202020204" pitchFamily="34" charset="0"/>
                <a:ea typeface="+mn-ea"/>
                <a:cs typeface="Arial" panose="020B0604020202020204" pitchFamily="34" charset="0"/>
              </a:rPr>
              <a:t> (HCP). Induction of </a:t>
            </a:r>
            <a:r>
              <a:rPr lang="en-US" sz="800" kern="1200" dirty="0" err="1">
                <a:solidFill>
                  <a:schemeClr val="tx1"/>
                </a:solidFill>
                <a:effectLst/>
                <a:latin typeface="Arial" panose="020B0604020202020204" pitchFamily="34" charset="0"/>
                <a:ea typeface="+mn-ea"/>
                <a:cs typeface="Arial" panose="020B0604020202020204" pitchFamily="34" charset="0"/>
              </a:rPr>
              <a:t>aminolevulinic</a:t>
            </a:r>
            <a:r>
              <a:rPr lang="en-US" sz="800" kern="1200" dirty="0">
                <a:solidFill>
                  <a:schemeClr val="tx1"/>
                </a:solidFill>
                <a:effectLst/>
                <a:latin typeface="Arial" panose="020B0604020202020204" pitchFamily="34" charset="0"/>
                <a:ea typeface="+mn-ea"/>
                <a:cs typeface="Arial" panose="020B0604020202020204" pitchFamily="34" charset="0"/>
              </a:rPr>
              <a:t> acid synthase 1 (ALAS1) can lead to accumulation of neurotoxic heme intermediates </a:t>
            </a:r>
            <a:r>
              <a:rPr lang="en-US" sz="800" kern="1200" dirty="0" err="1">
                <a:solidFill>
                  <a:schemeClr val="tx1"/>
                </a:solidFill>
                <a:effectLst/>
                <a:latin typeface="Arial" panose="020B0604020202020204" pitchFamily="34" charset="0"/>
                <a:ea typeface="+mn-ea"/>
                <a:cs typeface="Arial" panose="020B0604020202020204" pitchFamily="34" charset="0"/>
              </a:rPr>
              <a:t>aminolevulinic</a:t>
            </a:r>
            <a:r>
              <a:rPr lang="en-US" sz="800" kern="1200" dirty="0">
                <a:solidFill>
                  <a:schemeClr val="tx1"/>
                </a:solidFill>
                <a:effectLst/>
                <a:latin typeface="Arial" panose="020B0604020202020204" pitchFamily="34" charset="0"/>
                <a:ea typeface="+mn-ea"/>
                <a:cs typeface="Arial" panose="020B0604020202020204" pitchFamily="34" charset="0"/>
              </a:rPr>
              <a:t> acid (ALA) and porphobilinogen (PBG), resulting in potentially life-threatening, neurovisceral attacks and debilitating chronic symptoms. </a:t>
            </a:r>
            <a:r>
              <a:rPr lang="en-US" sz="800" kern="1200" dirty="0" err="1">
                <a:solidFill>
                  <a:schemeClr val="tx1"/>
                </a:solidFill>
                <a:effectLst/>
                <a:latin typeface="Arial" panose="020B0604020202020204" pitchFamily="34" charset="0"/>
                <a:ea typeface="+mn-ea"/>
                <a:cs typeface="Arial" panose="020B0604020202020204" pitchFamily="34" charset="0"/>
              </a:rPr>
              <a:t>Givosiran</a:t>
            </a:r>
            <a:r>
              <a:rPr lang="en-US" sz="800" kern="1200" dirty="0">
                <a:solidFill>
                  <a:schemeClr val="tx1"/>
                </a:solidFill>
                <a:effectLst/>
                <a:latin typeface="Arial" panose="020B0604020202020204" pitchFamily="34" charset="0"/>
                <a:ea typeface="+mn-ea"/>
                <a:cs typeface="Arial" panose="020B0604020202020204" pitchFamily="34" charset="0"/>
              </a:rPr>
              <a:t> is an investigational RNAi therapeutic targeting ALAS1 to reduce ALA and PBG levels in AHP patients and ameliorate disease manifestations.</a:t>
            </a:r>
          </a:p>
          <a:p>
            <a:pPr marL="0" indent="0">
              <a:buNone/>
            </a:pPr>
            <a:endParaRPr lang="en-US" sz="800" b="1"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Methods</a:t>
            </a:r>
            <a:endParaRPr lang="en-US"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latin typeface="Arial" panose="020B0604020202020204" pitchFamily="34" charset="0"/>
                <a:ea typeface="+mn-ea"/>
                <a:cs typeface="Arial" panose="020B0604020202020204" pitchFamily="34" charset="0"/>
              </a:rPr>
              <a:t>ENVISION (NCT03338816) is a Phase 3 global, multicenter, randomized, double-blind, placebo-controlled trial in AHP patients to evaluate the effect of </a:t>
            </a:r>
            <a:r>
              <a:rPr lang="en-US" sz="800" kern="1200" dirty="0" err="1">
                <a:solidFill>
                  <a:schemeClr val="tx1"/>
                </a:solidFill>
                <a:effectLst/>
                <a:latin typeface="Arial" panose="020B0604020202020204" pitchFamily="34" charset="0"/>
                <a:ea typeface="+mn-ea"/>
                <a:cs typeface="Arial" panose="020B0604020202020204" pitchFamily="34" charset="0"/>
              </a:rPr>
              <a:t>givosiran</a:t>
            </a:r>
            <a:r>
              <a:rPr lang="en-US" sz="800" kern="1200" dirty="0">
                <a:solidFill>
                  <a:schemeClr val="tx1"/>
                </a:solidFill>
                <a:effectLst/>
                <a:latin typeface="Arial" panose="020B0604020202020204" pitchFamily="34" charset="0"/>
                <a:ea typeface="+mn-ea"/>
                <a:cs typeface="Arial" panose="020B0604020202020204" pitchFamily="34" charset="0"/>
              </a:rPr>
              <a:t> (2.5 mg/kg, given subcutaneously once-monthly) compared to placebo, on attack rate over six months. Eligible patients were aged ≥12 years with an AHP diagnosis and history of ≥2 attacks in the six months prior to enrollment. Patients also had to be willing to discontinue or not initiate hemin prophylaxis. The primary endpoint is annualized rate of attacks requiring hospitalization, urgent care, or home IV hemin. Secondary endpoints are safety/tolerability, ALA and PBG levels, hemin usage, symptoms, and quality of life measures.  </a:t>
            </a:r>
          </a:p>
          <a:p>
            <a:pPr marL="0" indent="0">
              <a:buNone/>
            </a:pPr>
            <a:endParaRPr lang="en-US" sz="800" b="1"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Results</a:t>
            </a:r>
            <a:endParaRPr lang="en-US"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latin typeface="Arial" panose="020B0604020202020204" pitchFamily="34" charset="0"/>
                <a:ea typeface="+mn-ea"/>
                <a:cs typeface="Arial" panose="020B0604020202020204" pitchFamily="34" charset="0"/>
              </a:rPr>
              <a:t>Study enrollment has been completed (N=94, 18 countries, 36 sites). An interim analysis of safety and urinary ALA, a biomarker likely to predict clinical benefit, was conducted in 43 patients (41 AIP, 1 VP, 1 HCP; 23 randomized to </a:t>
            </a:r>
            <a:r>
              <a:rPr lang="en-US" sz="800" kern="1200" dirty="0" err="1">
                <a:solidFill>
                  <a:schemeClr val="tx1"/>
                </a:solidFill>
                <a:effectLst/>
                <a:latin typeface="Arial" panose="020B0604020202020204" pitchFamily="34" charset="0"/>
                <a:ea typeface="+mn-ea"/>
                <a:cs typeface="Arial" panose="020B0604020202020204" pitchFamily="34" charset="0"/>
              </a:rPr>
              <a:t>givosiran</a:t>
            </a:r>
            <a:r>
              <a:rPr lang="en-US" sz="800" kern="1200" dirty="0">
                <a:solidFill>
                  <a:schemeClr val="tx1"/>
                </a:solidFill>
                <a:effectLst/>
                <a:latin typeface="Arial" panose="020B0604020202020204" pitchFamily="34" charset="0"/>
                <a:ea typeface="+mn-ea"/>
                <a:cs typeface="Arial" panose="020B0604020202020204" pitchFamily="34" charset="0"/>
              </a:rPr>
              <a:t>, 20 to placebo) who were on study for at least three months. No deaths were reported. Serious adverse events were reported in 5/23 (22%) of patients on </a:t>
            </a:r>
            <a:r>
              <a:rPr lang="en-US" sz="800" kern="1200" dirty="0" err="1">
                <a:solidFill>
                  <a:schemeClr val="tx1"/>
                </a:solidFill>
                <a:effectLst/>
                <a:latin typeface="Arial" panose="020B0604020202020204" pitchFamily="34" charset="0"/>
                <a:ea typeface="+mn-ea"/>
                <a:cs typeface="Arial" panose="020B0604020202020204" pitchFamily="34" charset="0"/>
              </a:rPr>
              <a:t>givosiran</a:t>
            </a:r>
            <a:r>
              <a:rPr lang="en-US" sz="800" kern="1200" dirty="0">
                <a:solidFill>
                  <a:schemeClr val="tx1"/>
                </a:solidFill>
                <a:effectLst/>
                <a:latin typeface="Arial" panose="020B0604020202020204" pitchFamily="34" charset="0"/>
                <a:ea typeface="+mn-ea"/>
                <a:cs typeface="Arial" panose="020B0604020202020204" pitchFamily="34" charset="0"/>
              </a:rPr>
              <a:t>, and 2/20 (10%) on placebo. One patient on </a:t>
            </a:r>
            <a:r>
              <a:rPr lang="en-US" sz="800" kern="1200" dirty="0" err="1">
                <a:solidFill>
                  <a:schemeClr val="tx1"/>
                </a:solidFill>
                <a:effectLst/>
                <a:latin typeface="Arial" panose="020B0604020202020204" pitchFamily="34" charset="0"/>
                <a:ea typeface="+mn-ea"/>
                <a:cs typeface="Arial" panose="020B0604020202020204" pitchFamily="34" charset="0"/>
              </a:rPr>
              <a:t>givosiran</a:t>
            </a:r>
            <a:r>
              <a:rPr lang="en-US" sz="800" kern="1200" dirty="0">
                <a:solidFill>
                  <a:schemeClr val="tx1"/>
                </a:solidFill>
                <a:effectLst/>
                <a:latin typeface="Arial" panose="020B0604020202020204" pitchFamily="34" charset="0"/>
                <a:ea typeface="+mn-ea"/>
                <a:cs typeface="Arial" panose="020B0604020202020204" pitchFamily="34" charset="0"/>
              </a:rPr>
              <a:t> was discontinued due to &gt;8x ULN increase in liver transaminases (a protocol-stopping rule), which later resolved. Patients on </a:t>
            </a:r>
            <a:r>
              <a:rPr lang="en-US" sz="800" kern="1200" dirty="0" err="1">
                <a:solidFill>
                  <a:schemeClr val="tx1"/>
                </a:solidFill>
                <a:effectLst/>
                <a:latin typeface="Arial" panose="020B0604020202020204" pitchFamily="34" charset="0"/>
                <a:ea typeface="+mn-ea"/>
                <a:cs typeface="Arial" panose="020B0604020202020204" pitchFamily="34" charset="0"/>
              </a:rPr>
              <a:t>givosiran</a:t>
            </a:r>
            <a:r>
              <a:rPr lang="en-US" sz="800" kern="1200" dirty="0">
                <a:solidFill>
                  <a:schemeClr val="tx1"/>
                </a:solidFill>
                <a:effectLst/>
                <a:latin typeface="Arial" panose="020B0604020202020204" pitchFamily="34" charset="0"/>
                <a:ea typeface="+mn-ea"/>
                <a:cs typeface="Arial" panose="020B0604020202020204" pitchFamily="34" charset="0"/>
              </a:rPr>
              <a:t> showed a statistically significant urinary ALA reduction, compared to placebo group (p &lt; 0.001). The study is ongoing, and results from the complete six-month double-blind period, including the primary endpoint of annualized attack rate, will be presented.  </a:t>
            </a:r>
          </a:p>
          <a:p>
            <a:pPr marL="0" indent="0">
              <a:buNone/>
            </a:pPr>
            <a:endParaRPr lang="en-US" sz="800" b="1"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Conclusions </a:t>
            </a:r>
            <a:endParaRPr lang="en-US"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kern="1200" dirty="0" err="1">
                <a:solidFill>
                  <a:schemeClr val="tx1"/>
                </a:solidFill>
                <a:effectLst/>
                <a:latin typeface="Arial" panose="020B0604020202020204" pitchFamily="34" charset="0"/>
                <a:ea typeface="+mn-ea"/>
                <a:cs typeface="Arial" panose="020B0604020202020204" pitchFamily="34" charset="0"/>
              </a:rPr>
              <a:t>Givosiran</a:t>
            </a:r>
            <a:r>
              <a:rPr lang="en-US" sz="800" kern="1200" dirty="0">
                <a:solidFill>
                  <a:schemeClr val="tx1"/>
                </a:solidFill>
                <a:effectLst/>
                <a:latin typeface="Arial" panose="020B0604020202020204" pitchFamily="34" charset="0"/>
                <a:ea typeface="+mn-ea"/>
                <a:cs typeface="Arial" panose="020B0604020202020204" pitchFamily="34" charset="0"/>
              </a:rPr>
              <a:t> is an investigational RNAi therapeutic under study for the treatment of AHP.  An interim safety analysis of an ongoing Phase 3 study demonstrated a safety profile supportive of continued development and a significant reduction of the disease biomarker.</a:t>
            </a:r>
            <a:endParaRPr lang="en-GB" sz="8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C1133C-0A91-4C56-9DB7-B268BA704BC5}"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680008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800" i="1" dirty="0"/>
              <a:t>Abbreviations: AE, adverse event; AHP, </a:t>
            </a:r>
            <a:r>
              <a:rPr kumimoji="0" lang="en-GB" sz="800" b="0" i="1" u="none" strike="noStrike" kern="1200" cap="none" spc="0" normalizeH="0" baseline="0" noProof="0" dirty="0">
                <a:ln>
                  <a:noFill/>
                </a:ln>
                <a:solidFill>
                  <a:sysClr val="windowText" lastClr="000000"/>
                </a:solidFill>
                <a:effectLst/>
                <a:highlight>
                  <a:srgbClr val="FEFCFC"/>
                </a:highlight>
                <a:uLnTx/>
                <a:uFillTx/>
                <a:latin typeface="Arial" panose="020B0604020202020204"/>
                <a:ea typeface="+mn-ea"/>
                <a:cs typeface="Arial" panose="020B0604020202020204" pitchFamily="34" charset="0"/>
              </a:rPr>
              <a:t>acute hepatic porphyria; ALA, </a:t>
            </a:r>
            <a:r>
              <a:rPr kumimoji="0" lang="en-GB" sz="800" b="0" i="1" u="none" strike="noStrike" kern="1200" cap="none" spc="0" normalizeH="0" baseline="0" noProof="0" dirty="0" err="1">
                <a:ln>
                  <a:noFill/>
                </a:ln>
                <a:solidFill>
                  <a:sysClr val="windowText" lastClr="000000"/>
                </a:solidFill>
                <a:effectLst/>
                <a:highlight>
                  <a:srgbClr val="FEFCFC"/>
                </a:highlight>
                <a:uLnTx/>
                <a:uFillTx/>
                <a:latin typeface="Arial" panose="020B0604020202020204"/>
                <a:ea typeface="+mn-ea"/>
                <a:cs typeface="Arial" panose="020B0604020202020204" pitchFamily="34" charset="0"/>
              </a:rPr>
              <a:t>aminolevulinic</a:t>
            </a:r>
            <a:r>
              <a:rPr kumimoji="0" lang="en-GB" sz="800" b="0" i="1" u="none" strike="noStrike" kern="1200" cap="none" spc="0" normalizeH="0" baseline="0" noProof="0" dirty="0">
                <a:ln>
                  <a:noFill/>
                </a:ln>
                <a:solidFill>
                  <a:sysClr val="windowText" lastClr="000000"/>
                </a:solidFill>
                <a:effectLst/>
                <a:highlight>
                  <a:srgbClr val="FEFCFC"/>
                </a:highlight>
                <a:uLnTx/>
                <a:uFillTx/>
                <a:latin typeface="Arial" panose="020B0604020202020204"/>
                <a:ea typeface="+mn-ea"/>
                <a:cs typeface="Arial" panose="020B0604020202020204" pitchFamily="34" charset="0"/>
              </a:rPr>
              <a:t> acid; OLE, open-label extension; PBG, porphobilinogen; </a:t>
            </a:r>
            <a:r>
              <a:rPr kumimoji="0" lang="en-GB" sz="800" b="0" i="1"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Arial" panose="020B0604020202020204" pitchFamily="34" charset="0"/>
              </a:rPr>
              <a:t>QM, once per month; ULN, upper limit of normal</a:t>
            </a:r>
            <a:endParaRPr kumimoji="0" lang="en-GB" sz="800" b="0" i="1" u="none" strike="noStrike" kern="1200" cap="none" spc="0" normalizeH="0" baseline="0" noProof="0" dirty="0">
              <a:ln>
                <a:noFill/>
              </a:ln>
              <a:solidFill>
                <a:srgbClr val="000000"/>
              </a:solidFill>
              <a:effectLst/>
              <a:highlight>
                <a:srgbClr val="FEFCFC"/>
              </a:highlight>
              <a:uLnTx/>
              <a:uFillTx/>
              <a:latin typeface="Arial" panose="020B0604020202020204"/>
              <a:ea typeface="+mn-ea"/>
              <a:cs typeface="Arial" panose="020B0604020202020204" pitchFamily="34" charset="0"/>
            </a:endParaRPr>
          </a:p>
          <a:p>
            <a:pPr marL="0" indent="0">
              <a:buNone/>
            </a:pPr>
            <a:endParaRPr lang="en-US" sz="800" b="1"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0" u="sng" kern="1200" dirty="0">
                <a:solidFill>
                  <a:schemeClr val="tx1"/>
                </a:solidFill>
                <a:effectLst/>
                <a:latin typeface="Arial" panose="020B0604020202020204" pitchFamily="34" charset="0"/>
                <a:ea typeface="+mn-ea"/>
                <a:cs typeface="Arial" panose="020B0604020202020204" pitchFamily="34" charset="0"/>
              </a:rPr>
              <a:t>Full abstract</a:t>
            </a:r>
          </a:p>
          <a:p>
            <a:pPr marL="0" indent="0">
              <a:buNone/>
            </a:pPr>
            <a:endParaRPr lang="en-US"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ENVISION, a phase 3 study to evaluate efficacy and safety of </a:t>
            </a:r>
            <a:r>
              <a:rPr lang="en-US" sz="800" b="1" kern="1200" dirty="0" err="1">
                <a:solidFill>
                  <a:schemeClr val="tx1"/>
                </a:solidFill>
                <a:effectLst/>
                <a:latin typeface="Arial" panose="020B0604020202020204" pitchFamily="34" charset="0"/>
                <a:ea typeface="+mn-ea"/>
                <a:cs typeface="Arial" panose="020B0604020202020204" pitchFamily="34" charset="0"/>
              </a:rPr>
              <a:t>givosiran</a:t>
            </a:r>
            <a:r>
              <a:rPr lang="en-US" sz="800" b="1" kern="1200" dirty="0">
                <a:solidFill>
                  <a:schemeClr val="tx1"/>
                </a:solidFill>
                <a:effectLst/>
                <a:latin typeface="Arial" panose="020B0604020202020204" pitchFamily="34" charset="0"/>
                <a:ea typeface="+mn-ea"/>
                <a:cs typeface="Arial" panose="020B0604020202020204" pitchFamily="34" charset="0"/>
              </a:rPr>
              <a:t>, an investigational RNAi therapeutic targeting </a:t>
            </a:r>
            <a:r>
              <a:rPr lang="en-US" sz="800" b="1" kern="1200" dirty="0" err="1">
                <a:solidFill>
                  <a:schemeClr val="tx1"/>
                </a:solidFill>
                <a:effectLst/>
                <a:latin typeface="Arial" panose="020B0604020202020204" pitchFamily="34" charset="0"/>
                <a:ea typeface="+mn-ea"/>
                <a:cs typeface="Arial" panose="020B0604020202020204" pitchFamily="34" charset="0"/>
              </a:rPr>
              <a:t>aminolevulinic</a:t>
            </a:r>
            <a:r>
              <a:rPr lang="en-US" sz="800" b="1" kern="1200" dirty="0">
                <a:solidFill>
                  <a:schemeClr val="tx1"/>
                </a:solidFill>
                <a:effectLst/>
                <a:latin typeface="Arial" panose="020B0604020202020204" pitchFamily="34" charset="0"/>
                <a:ea typeface="+mn-ea"/>
                <a:cs typeface="Arial" panose="020B0604020202020204" pitchFamily="34" charset="0"/>
              </a:rPr>
              <a:t> acid synthase 1, in patients with acute hepatic porphyria </a:t>
            </a:r>
            <a:endParaRPr lang="en-US"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 </a:t>
            </a:r>
            <a:endParaRPr lang="en-US"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kern="1200" dirty="0" err="1">
                <a:solidFill>
                  <a:schemeClr val="tx1"/>
                </a:solidFill>
                <a:effectLst/>
                <a:latin typeface="Arial" panose="020B0604020202020204" pitchFamily="34" charset="0"/>
                <a:ea typeface="+mn-ea"/>
                <a:cs typeface="Arial" panose="020B0604020202020204" pitchFamily="34" charset="0"/>
              </a:rPr>
              <a:t>Balwani</a:t>
            </a:r>
            <a:r>
              <a:rPr lang="en-US" sz="800" kern="1200" dirty="0">
                <a:solidFill>
                  <a:schemeClr val="tx1"/>
                </a:solidFill>
                <a:effectLst/>
                <a:latin typeface="Arial" panose="020B0604020202020204" pitchFamily="34" charset="0"/>
                <a:ea typeface="+mn-ea"/>
                <a:cs typeface="Arial" panose="020B0604020202020204" pitchFamily="34" charset="0"/>
              </a:rPr>
              <a:t> M</a:t>
            </a:r>
            <a:r>
              <a:rPr lang="en-US" sz="800" kern="1200" baseline="30000" dirty="0">
                <a:solidFill>
                  <a:schemeClr val="tx1"/>
                </a:solidFill>
                <a:effectLst/>
                <a:latin typeface="Arial" panose="020B0604020202020204" pitchFamily="34" charset="0"/>
                <a:ea typeface="+mn-ea"/>
                <a:cs typeface="Arial" panose="020B0604020202020204" pitchFamily="34" charset="0"/>
              </a:rPr>
              <a:t>1</a:t>
            </a:r>
            <a:r>
              <a:rPr lang="en-US"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err="1">
                <a:solidFill>
                  <a:schemeClr val="tx1"/>
                </a:solidFill>
                <a:effectLst/>
                <a:latin typeface="Arial" panose="020B0604020202020204" pitchFamily="34" charset="0"/>
                <a:ea typeface="+mn-ea"/>
                <a:cs typeface="Arial" panose="020B0604020202020204" pitchFamily="34" charset="0"/>
              </a:rPr>
              <a:t>Gouya</a:t>
            </a:r>
            <a:r>
              <a:rPr lang="en-US" sz="800" kern="1200" dirty="0">
                <a:solidFill>
                  <a:schemeClr val="tx1"/>
                </a:solidFill>
                <a:effectLst/>
                <a:latin typeface="Arial" panose="020B0604020202020204" pitchFamily="34" charset="0"/>
                <a:ea typeface="+mn-ea"/>
                <a:cs typeface="Arial" panose="020B0604020202020204" pitchFamily="34" charset="0"/>
              </a:rPr>
              <a:t> L</a:t>
            </a:r>
            <a:r>
              <a:rPr lang="en-US" sz="800" kern="1200" baseline="30000" dirty="0">
                <a:solidFill>
                  <a:schemeClr val="tx1"/>
                </a:solidFill>
                <a:effectLst/>
                <a:latin typeface="Arial" panose="020B0604020202020204" pitchFamily="34" charset="0"/>
                <a:ea typeface="+mn-ea"/>
                <a:cs typeface="Arial" panose="020B0604020202020204" pitchFamily="34" charset="0"/>
              </a:rPr>
              <a:t>2</a:t>
            </a:r>
            <a:r>
              <a:rPr lang="en-US" sz="800" kern="1200" dirty="0">
                <a:solidFill>
                  <a:schemeClr val="tx1"/>
                </a:solidFill>
                <a:effectLst/>
                <a:latin typeface="Arial" panose="020B0604020202020204" pitchFamily="34" charset="0"/>
                <a:ea typeface="+mn-ea"/>
                <a:cs typeface="Arial" panose="020B0604020202020204" pitchFamily="34" charset="0"/>
              </a:rPr>
              <a:t>, Rees DC</a:t>
            </a:r>
            <a:r>
              <a:rPr lang="en-US" sz="800" kern="1200" baseline="30000" dirty="0">
                <a:solidFill>
                  <a:schemeClr val="tx1"/>
                </a:solidFill>
                <a:effectLst/>
                <a:latin typeface="Arial" panose="020B0604020202020204" pitchFamily="34" charset="0"/>
                <a:ea typeface="+mn-ea"/>
                <a:cs typeface="Arial" panose="020B0604020202020204" pitchFamily="34" charset="0"/>
              </a:rPr>
              <a:t>3</a:t>
            </a:r>
            <a:r>
              <a:rPr lang="en-US" sz="800" kern="1200" dirty="0">
                <a:solidFill>
                  <a:schemeClr val="tx1"/>
                </a:solidFill>
                <a:effectLst/>
                <a:latin typeface="Arial" panose="020B0604020202020204" pitchFamily="34" charset="0"/>
                <a:ea typeface="+mn-ea"/>
                <a:cs typeface="Arial" panose="020B0604020202020204" pitchFamily="34" charset="0"/>
              </a:rPr>
              <a:t>, Stein P</a:t>
            </a:r>
            <a:r>
              <a:rPr lang="en-US" sz="800" kern="1200" baseline="30000" dirty="0">
                <a:solidFill>
                  <a:schemeClr val="tx1"/>
                </a:solidFill>
                <a:effectLst/>
                <a:latin typeface="Arial" panose="020B0604020202020204" pitchFamily="34" charset="0"/>
                <a:ea typeface="+mn-ea"/>
                <a:cs typeface="Arial" panose="020B0604020202020204" pitchFamily="34" charset="0"/>
              </a:rPr>
              <a:t>3</a:t>
            </a:r>
            <a:r>
              <a:rPr lang="en-US"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err="1">
                <a:solidFill>
                  <a:schemeClr val="tx1"/>
                </a:solidFill>
                <a:effectLst/>
                <a:latin typeface="Arial" panose="020B0604020202020204" pitchFamily="34" charset="0"/>
                <a:ea typeface="+mn-ea"/>
                <a:cs typeface="Arial" panose="020B0604020202020204" pitchFamily="34" charset="0"/>
              </a:rPr>
              <a:t>Stölzel</a:t>
            </a:r>
            <a:r>
              <a:rPr lang="en-US" sz="800" kern="1200" dirty="0">
                <a:solidFill>
                  <a:schemeClr val="tx1"/>
                </a:solidFill>
                <a:effectLst/>
                <a:latin typeface="Arial" panose="020B0604020202020204" pitchFamily="34" charset="0"/>
                <a:ea typeface="+mn-ea"/>
                <a:cs typeface="Arial" panose="020B0604020202020204" pitchFamily="34" charset="0"/>
              </a:rPr>
              <a:t> U</a:t>
            </a:r>
            <a:r>
              <a:rPr lang="en-US" sz="800" kern="1200" baseline="30000" dirty="0">
                <a:solidFill>
                  <a:schemeClr val="tx1"/>
                </a:solidFill>
                <a:effectLst/>
                <a:latin typeface="Arial" panose="020B0604020202020204" pitchFamily="34" charset="0"/>
                <a:ea typeface="+mn-ea"/>
                <a:cs typeface="Arial" panose="020B0604020202020204" pitchFamily="34" charset="0"/>
              </a:rPr>
              <a:t>4</a:t>
            </a:r>
            <a:r>
              <a:rPr lang="en-US" sz="800" kern="1200" dirty="0">
                <a:solidFill>
                  <a:schemeClr val="tx1"/>
                </a:solidFill>
                <a:effectLst/>
                <a:latin typeface="Arial" panose="020B0604020202020204" pitchFamily="34" charset="0"/>
                <a:ea typeface="+mn-ea"/>
                <a:cs typeface="Arial" panose="020B0604020202020204" pitchFamily="34" charset="0"/>
              </a:rPr>
              <a:t>, Aguilera </a:t>
            </a:r>
            <a:r>
              <a:rPr lang="en-US" sz="800" kern="1200" dirty="0" err="1">
                <a:solidFill>
                  <a:schemeClr val="tx1"/>
                </a:solidFill>
                <a:effectLst/>
                <a:latin typeface="Arial" panose="020B0604020202020204" pitchFamily="34" charset="0"/>
                <a:ea typeface="+mn-ea"/>
                <a:cs typeface="Arial" panose="020B0604020202020204" pitchFamily="34" charset="0"/>
              </a:rPr>
              <a:t>Peiro</a:t>
            </a:r>
            <a:r>
              <a:rPr lang="en-US" sz="800" kern="1200" dirty="0">
                <a:solidFill>
                  <a:schemeClr val="tx1"/>
                </a:solidFill>
                <a:effectLst/>
                <a:latin typeface="Arial" panose="020B0604020202020204" pitchFamily="34" charset="0"/>
                <a:ea typeface="+mn-ea"/>
                <a:cs typeface="Arial" panose="020B0604020202020204" pitchFamily="34" charset="0"/>
              </a:rPr>
              <a:t> P</a:t>
            </a:r>
            <a:r>
              <a:rPr lang="en-US" sz="800" kern="1200" baseline="30000" dirty="0">
                <a:solidFill>
                  <a:schemeClr val="tx1"/>
                </a:solidFill>
                <a:effectLst/>
                <a:latin typeface="Arial" panose="020B0604020202020204" pitchFamily="34" charset="0"/>
                <a:ea typeface="+mn-ea"/>
                <a:cs typeface="Arial" panose="020B0604020202020204" pitchFamily="34" charset="0"/>
              </a:rPr>
              <a:t>5</a:t>
            </a:r>
            <a:r>
              <a:rPr lang="en-US" sz="800" kern="1200" dirty="0">
                <a:solidFill>
                  <a:schemeClr val="tx1"/>
                </a:solidFill>
                <a:effectLst/>
                <a:latin typeface="Arial" panose="020B0604020202020204" pitchFamily="34" charset="0"/>
                <a:ea typeface="+mn-ea"/>
                <a:cs typeface="Arial" panose="020B0604020202020204" pitchFamily="34" charset="0"/>
              </a:rPr>
              <a:t>, Bissell DM</a:t>
            </a:r>
            <a:r>
              <a:rPr lang="en-US" sz="800" kern="1200" baseline="30000" dirty="0">
                <a:solidFill>
                  <a:schemeClr val="tx1"/>
                </a:solidFill>
                <a:effectLst/>
                <a:latin typeface="Arial" panose="020B0604020202020204" pitchFamily="34" charset="0"/>
                <a:ea typeface="+mn-ea"/>
                <a:cs typeface="Arial" panose="020B0604020202020204" pitchFamily="34" charset="0"/>
              </a:rPr>
              <a:t>6</a:t>
            </a:r>
            <a:r>
              <a:rPr lang="en-US"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err="1">
                <a:solidFill>
                  <a:schemeClr val="tx1"/>
                </a:solidFill>
                <a:effectLst/>
                <a:latin typeface="Arial" panose="020B0604020202020204" pitchFamily="34" charset="0"/>
                <a:ea typeface="+mn-ea"/>
                <a:cs typeface="Arial" panose="020B0604020202020204" pitchFamily="34" charset="0"/>
              </a:rPr>
              <a:t>Bonkovsky</a:t>
            </a:r>
            <a:r>
              <a:rPr lang="en-US" sz="800" kern="1200" dirty="0">
                <a:solidFill>
                  <a:schemeClr val="tx1"/>
                </a:solidFill>
                <a:effectLst/>
                <a:latin typeface="Arial" panose="020B0604020202020204" pitchFamily="34" charset="0"/>
                <a:ea typeface="+mn-ea"/>
                <a:cs typeface="Arial" panose="020B0604020202020204" pitchFamily="34" charset="0"/>
              </a:rPr>
              <a:t> HL</a:t>
            </a:r>
            <a:r>
              <a:rPr lang="en-US" sz="800" kern="1200" baseline="30000" dirty="0">
                <a:solidFill>
                  <a:schemeClr val="tx1"/>
                </a:solidFill>
                <a:effectLst/>
                <a:latin typeface="Arial" panose="020B0604020202020204" pitchFamily="34" charset="0"/>
                <a:ea typeface="+mn-ea"/>
                <a:cs typeface="Arial" panose="020B0604020202020204" pitchFamily="34" charset="0"/>
              </a:rPr>
              <a:t>7</a:t>
            </a:r>
            <a:r>
              <a:rPr lang="en-US" sz="800" kern="1200" dirty="0">
                <a:solidFill>
                  <a:schemeClr val="tx1"/>
                </a:solidFill>
                <a:effectLst/>
                <a:latin typeface="Arial" panose="020B0604020202020204" pitchFamily="34" charset="0"/>
                <a:ea typeface="+mn-ea"/>
                <a:cs typeface="Arial" panose="020B0604020202020204" pitchFamily="34" charset="0"/>
              </a:rPr>
              <a:t>, Keel S</a:t>
            </a:r>
            <a:r>
              <a:rPr lang="en-US" sz="800" kern="1200" baseline="30000" dirty="0">
                <a:solidFill>
                  <a:schemeClr val="tx1"/>
                </a:solidFill>
                <a:effectLst/>
                <a:latin typeface="Arial" panose="020B0604020202020204" pitchFamily="34" charset="0"/>
                <a:ea typeface="+mn-ea"/>
                <a:cs typeface="Arial" panose="020B0604020202020204" pitchFamily="34" charset="0"/>
              </a:rPr>
              <a:t>8</a:t>
            </a:r>
            <a:r>
              <a:rPr lang="en-US" sz="800" kern="1200" dirty="0">
                <a:solidFill>
                  <a:schemeClr val="tx1"/>
                </a:solidFill>
                <a:effectLst/>
                <a:latin typeface="Arial" panose="020B0604020202020204" pitchFamily="34" charset="0"/>
                <a:ea typeface="+mn-ea"/>
                <a:cs typeface="Arial" panose="020B0604020202020204" pitchFamily="34" charset="0"/>
              </a:rPr>
              <a:t>, Parker C</a:t>
            </a:r>
            <a:r>
              <a:rPr lang="en-US" sz="800" kern="1200" baseline="30000" dirty="0">
                <a:solidFill>
                  <a:schemeClr val="tx1"/>
                </a:solidFill>
                <a:effectLst/>
                <a:latin typeface="Arial" panose="020B0604020202020204" pitchFamily="34" charset="0"/>
                <a:ea typeface="+mn-ea"/>
                <a:cs typeface="Arial" panose="020B0604020202020204" pitchFamily="34" charset="0"/>
              </a:rPr>
              <a:t>9</a:t>
            </a:r>
            <a:r>
              <a:rPr lang="en-US" sz="800" kern="1200" dirty="0">
                <a:solidFill>
                  <a:schemeClr val="tx1"/>
                </a:solidFill>
                <a:effectLst/>
                <a:latin typeface="Arial" panose="020B0604020202020204" pitchFamily="34" charset="0"/>
                <a:ea typeface="+mn-ea"/>
                <a:cs typeface="Arial" panose="020B0604020202020204" pitchFamily="34" charset="0"/>
              </a:rPr>
              <a:t>, Phillips JD</a:t>
            </a:r>
            <a:r>
              <a:rPr lang="en-US" sz="800" kern="1200" baseline="30000" dirty="0">
                <a:solidFill>
                  <a:schemeClr val="tx1"/>
                </a:solidFill>
                <a:effectLst/>
                <a:latin typeface="Arial" panose="020B0604020202020204" pitchFamily="34" charset="0"/>
                <a:ea typeface="+mn-ea"/>
                <a:cs typeface="Arial" panose="020B0604020202020204" pitchFamily="34" charset="0"/>
              </a:rPr>
              <a:t>9</a:t>
            </a:r>
            <a:r>
              <a:rPr lang="en-US" sz="800" kern="1200" dirty="0">
                <a:solidFill>
                  <a:schemeClr val="tx1"/>
                </a:solidFill>
                <a:effectLst/>
                <a:latin typeface="Arial" panose="020B0604020202020204" pitchFamily="34" charset="0"/>
                <a:ea typeface="+mn-ea"/>
                <a:cs typeface="Arial" panose="020B0604020202020204" pitchFamily="34" charset="0"/>
              </a:rPr>
              <a:t>, Silver S</a:t>
            </a:r>
            <a:r>
              <a:rPr lang="en-US" sz="800" kern="1200" baseline="30000" dirty="0">
                <a:solidFill>
                  <a:schemeClr val="tx1"/>
                </a:solidFill>
                <a:effectLst/>
                <a:latin typeface="Arial" panose="020B0604020202020204" pitchFamily="34" charset="0"/>
                <a:ea typeface="+mn-ea"/>
                <a:cs typeface="Arial" panose="020B0604020202020204" pitchFamily="34" charset="0"/>
              </a:rPr>
              <a:t>10</a:t>
            </a:r>
            <a:r>
              <a:rPr lang="en-US"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err="1">
                <a:solidFill>
                  <a:schemeClr val="tx1"/>
                </a:solidFill>
                <a:effectLst/>
                <a:latin typeface="Arial" panose="020B0604020202020204" pitchFamily="34" charset="0"/>
                <a:ea typeface="+mn-ea"/>
                <a:cs typeface="Arial" panose="020B0604020202020204" pitchFamily="34" charset="0"/>
              </a:rPr>
              <a:t>Windyga</a:t>
            </a:r>
            <a:r>
              <a:rPr lang="en-US" sz="800" kern="1200" dirty="0">
                <a:solidFill>
                  <a:schemeClr val="tx1"/>
                </a:solidFill>
                <a:effectLst/>
                <a:latin typeface="Arial" panose="020B0604020202020204" pitchFamily="34" charset="0"/>
                <a:ea typeface="+mn-ea"/>
                <a:cs typeface="Arial" panose="020B0604020202020204" pitchFamily="34" charset="0"/>
              </a:rPr>
              <a:t> J</a:t>
            </a:r>
            <a:r>
              <a:rPr lang="en-US" sz="800" kern="1200" baseline="30000" dirty="0">
                <a:solidFill>
                  <a:schemeClr val="tx1"/>
                </a:solidFill>
                <a:effectLst/>
                <a:latin typeface="Arial" panose="020B0604020202020204" pitchFamily="34" charset="0"/>
                <a:ea typeface="+mn-ea"/>
                <a:cs typeface="Arial" panose="020B0604020202020204" pitchFamily="34" charset="0"/>
              </a:rPr>
              <a:t>11</a:t>
            </a:r>
            <a:r>
              <a:rPr lang="en-US"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err="1">
                <a:solidFill>
                  <a:schemeClr val="tx1"/>
                </a:solidFill>
                <a:effectLst/>
                <a:latin typeface="Arial" panose="020B0604020202020204" pitchFamily="34" charset="0"/>
                <a:ea typeface="+mn-ea"/>
                <a:cs typeface="Arial" panose="020B0604020202020204" pitchFamily="34" charset="0"/>
              </a:rPr>
              <a:t>D’Avola</a:t>
            </a:r>
            <a:r>
              <a:rPr lang="en-US" sz="800" kern="1200" dirty="0">
                <a:solidFill>
                  <a:schemeClr val="tx1"/>
                </a:solidFill>
                <a:effectLst/>
                <a:latin typeface="Arial" panose="020B0604020202020204" pitchFamily="34" charset="0"/>
                <a:ea typeface="+mn-ea"/>
                <a:cs typeface="Arial" panose="020B0604020202020204" pitchFamily="34" charset="0"/>
              </a:rPr>
              <a:t> D</a:t>
            </a:r>
            <a:r>
              <a:rPr lang="en-US" sz="800" kern="1200" baseline="30000" dirty="0">
                <a:solidFill>
                  <a:schemeClr val="tx1"/>
                </a:solidFill>
                <a:effectLst/>
                <a:latin typeface="Arial" panose="020B0604020202020204" pitchFamily="34" charset="0"/>
                <a:ea typeface="+mn-ea"/>
                <a:cs typeface="Arial" panose="020B0604020202020204" pitchFamily="34" charset="0"/>
              </a:rPr>
              <a:t>12</a:t>
            </a:r>
            <a:r>
              <a:rPr lang="en-US" sz="800" kern="1200" dirty="0">
                <a:solidFill>
                  <a:schemeClr val="tx1"/>
                </a:solidFill>
                <a:effectLst/>
                <a:latin typeface="Arial" panose="020B0604020202020204" pitchFamily="34" charset="0"/>
                <a:ea typeface="+mn-ea"/>
                <a:cs typeface="Arial" panose="020B0604020202020204" pitchFamily="34" charset="0"/>
              </a:rPr>
              <a:t>, Ross G</a:t>
            </a:r>
            <a:r>
              <a:rPr lang="en-US" sz="800" kern="1200" baseline="30000" dirty="0">
                <a:solidFill>
                  <a:schemeClr val="tx1"/>
                </a:solidFill>
                <a:effectLst/>
                <a:latin typeface="Arial" panose="020B0604020202020204" pitchFamily="34" charset="0"/>
                <a:ea typeface="+mn-ea"/>
                <a:cs typeface="Arial" panose="020B0604020202020204" pitchFamily="34" charset="0"/>
              </a:rPr>
              <a:t>13</a:t>
            </a:r>
            <a:r>
              <a:rPr lang="en-US" sz="800" kern="1200" dirty="0">
                <a:solidFill>
                  <a:schemeClr val="tx1"/>
                </a:solidFill>
                <a:effectLst/>
                <a:latin typeface="Arial" panose="020B0604020202020204" pitchFamily="34" charset="0"/>
                <a:ea typeface="+mn-ea"/>
                <a:cs typeface="Arial" panose="020B0604020202020204" pitchFamily="34" charset="0"/>
              </a:rPr>
              <a:t>, Stewart P</a:t>
            </a:r>
            <a:r>
              <a:rPr lang="en-US" sz="800" kern="1200" baseline="30000" dirty="0">
                <a:solidFill>
                  <a:schemeClr val="tx1"/>
                </a:solidFill>
                <a:effectLst/>
                <a:latin typeface="Arial" panose="020B0604020202020204" pitchFamily="34" charset="0"/>
                <a:ea typeface="+mn-ea"/>
                <a:cs typeface="Arial" panose="020B0604020202020204" pitchFamily="34" charset="0"/>
              </a:rPr>
              <a:t>14</a:t>
            </a:r>
            <a:r>
              <a:rPr lang="en-US" sz="800" kern="1200" dirty="0">
                <a:solidFill>
                  <a:schemeClr val="tx1"/>
                </a:solidFill>
                <a:effectLst/>
                <a:latin typeface="Arial" panose="020B0604020202020204" pitchFamily="34" charset="0"/>
                <a:ea typeface="+mn-ea"/>
                <a:cs typeface="Arial" panose="020B0604020202020204" pitchFamily="34" charset="0"/>
              </a:rPr>
              <a:t>, Ritchie B</a:t>
            </a:r>
            <a:r>
              <a:rPr lang="en-US" sz="800" kern="1200" baseline="30000" dirty="0">
                <a:solidFill>
                  <a:schemeClr val="tx1"/>
                </a:solidFill>
                <a:effectLst/>
                <a:latin typeface="Arial" panose="020B0604020202020204" pitchFamily="34" charset="0"/>
                <a:ea typeface="+mn-ea"/>
                <a:cs typeface="Arial" panose="020B0604020202020204" pitchFamily="34" charset="0"/>
              </a:rPr>
              <a:t>15</a:t>
            </a:r>
            <a:r>
              <a:rPr lang="en-US" sz="800" kern="1200" dirty="0">
                <a:solidFill>
                  <a:schemeClr val="tx1"/>
                </a:solidFill>
                <a:effectLst/>
                <a:latin typeface="Arial" panose="020B0604020202020204" pitchFamily="34" charset="0"/>
                <a:ea typeface="+mn-ea"/>
                <a:cs typeface="Arial" panose="020B0604020202020204" pitchFamily="34" charset="0"/>
              </a:rPr>
              <a:t>, Oh J</a:t>
            </a:r>
            <a:r>
              <a:rPr lang="en-US" sz="800" kern="1200" baseline="30000" dirty="0">
                <a:solidFill>
                  <a:schemeClr val="tx1"/>
                </a:solidFill>
                <a:effectLst/>
                <a:latin typeface="Arial" panose="020B0604020202020204" pitchFamily="34" charset="0"/>
                <a:ea typeface="+mn-ea"/>
                <a:cs typeface="Arial" panose="020B0604020202020204" pitchFamily="34" charset="0"/>
              </a:rPr>
              <a:t>16</a:t>
            </a:r>
            <a:r>
              <a:rPr lang="en-US" sz="800" kern="1200" dirty="0">
                <a:solidFill>
                  <a:schemeClr val="tx1"/>
                </a:solidFill>
                <a:effectLst/>
                <a:latin typeface="Arial" panose="020B0604020202020204" pitchFamily="34" charset="0"/>
                <a:ea typeface="+mn-ea"/>
                <a:cs typeface="Arial" panose="020B0604020202020204" pitchFamily="34" charset="0"/>
              </a:rPr>
              <a:t>, Harper P</a:t>
            </a:r>
            <a:r>
              <a:rPr lang="en-US" sz="800" kern="1200" baseline="30000" dirty="0">
                <a:solidFill>
                  <a:schemeClr val="tx1"/>
                </a:solidFill>
                <a:effectLst/>
                <a:latin typeface="Arial" panose="020B0604020202020204" pitchFamily="34" charset="0"/>
                <a:ea typeface="+mn-ea"/>
                <a:cs typeface="Arial" panose="020B0604020202020204" pitchFamily="34" charset="0"/>
              </a:rPr>
              <a:t>17</a:t>
            </a:r>
            <a:r>
              <a:rPr lang="en-US" sz="800" kern="1200" dirty="0">
                <a:solidFill>
                  <a:schemeClr val="tx1"/>
                </a:solidFill>
                <a:effectLst/>
                <a:latin typeface="Arial" panose="020B0604020202020204" pitchFamily="34" charset="0"/>
                <a:ea typeface="+mn-ea"/>
                <a:cs typeface="Arial" panose="020B0604020202020204" pitchFamily="34" charset="0"/>
              </a:rPr>
              <a:t>, Wang JD</a:t>
            </a:r>
            <a:r>
              <a:rPr lang="en-US" sz="800" kern="1200" baseline="30000" dirty="0">
                <a:solidFill>
                  <a:schemeClr val="tx1"/>
                </a:solidFill>
                <a:effectLst/>
                <a:latin typeface="Arial" panose="020B0604020202020204" pitchFamily="34" charset="0"/>
                <a:ea typeface="+mn-ea"/>
                <a:cs typeface="Arial" panose="020B0604020202020204" pitchFamily="34" charset="0"/>
              </a:rPr>
              <a:t>18</a:t>
            </a:r>
            <a:r>
              <a:rPr lang="en-US"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err="1">
                <a:solidFill>
                  <a:schemeClr val="tx1"/>
                </a:solidFill>
                <a:effectLst/>
                <a:latin typeface="Arial" panose="020B0604020202020204" pitchFamily="34" charset="0"/>
                <a:ea typeface="+mn-ea"/>
                <a:cs typeface="Arial" panose="020B0604020202020204" pitchFamily="34" charset="0"/>
              </a:rPr>
              <a:t>Langendonk</a:t>
            </a:r>
            <a:r>
              <a:rPr lang="en-US" sz="800" kern="1200" dirty="0">
                <a:solidFill>
                  <a:schemeClr val="tx1"/>
                </a:solidFill>
                <a:effectLst/>
                <a:latin typeface="Arial" panose="020B0604020202020204" pitchFamily="34" charset="0"/>
                <a:ea typeface="+mn-ea"/>
                <a:cs typeface="Arial" panose="020B0604020202020204" pitchFamily="34" charset="0"/>
              </a:rPr>
              <a:t> JG</a:t>
            </a:r>
            <a:r>
              <a:rPr lang="en-US" sz="800" kern="1200" baseline="30000" dirty="0">
                <a:solidFill>
                  <a:schemeClr val="tx1"/>
                </a:solidFill>
                <a:effectLst/>
                <a:latin typeface="Arial" panose="020B0604020202020204" pitchFamily="34" charset="0"/>
                <a:ea typeface="+mn-ea"/>
                <a:cs typeface="Arial" panose="020B0604020202020204" pitchFamily="34" charset="0"/>
              </a:rPr>
              <a:t>19</a:t>
            </a:r>
            <a:r>
              <a:rPr lang="en-US" sz="800" kern="1200" dirty="0">
                <a:solidFill>
                  <a:schemeClr val="tx1"/>
                </a:solidFill>
                <a:effectLst/>
                <a:latin typeface="Arial" panose="020B0604020202020204" pitchFamily="34" charset="0"/>
                <a:ea typeface="+mn-ea"/>
                <a:cs typeface="Arial" panose="020B0604020202020204" pitchFamily="34" charset="0"/>
              </a:rPr>
              <a:t>, Ivanova A</a:t>
            </a:r>
            <a:r>
              <a:rPr lang="en-US" sz="800" kern="1200" baseline="30000" dirty="0">
                <a:solidFill>
                  <a:schemeClr val="tx1"/>
                </a:solidFill>
                <a:effectLst/>
                <a:latin typeface="Arial" panose="020B0604020202020204" pitchFamily="34" charset="0"/>
                <a:ea typeface="+mn-ea"/>
                <a:cs typeface="Arial" panose="020B0604020202020204" pitchFamily="34" charset="0"/>
              </a:rPr>
              <a:t>20</a:t>
            </a:r>
            <a:r>
              <a:rPr lang="en-US"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err="1">
                <a:solidFill>
                  <a:schemeClr val="tx1"/>
                </a:solidFill>
                <a:effectLst/>
                <a:latin typeface="Arial" panose="020B0604020202020204" pitchFamily="34" charset="0"/>
                <a:ea typeface="+mn-ea"/>
                <a:cs typeface="Arial" panose="020B0604020202020204" pitchFamily="34" charset="0"/>
              </a:rPr>
              <a:t>Horie</a:t>
            </a:r>
            <a:r>
              <a:rPr lang="en-US" sz="800" kern="1200" dirty="0">
                <a:solidFill>
                  <a:schemeClr val="tx1"/>
                </a:solidFill>
                <a:effectLst/>
                <a:latin typeface="Arial" panose="020B0604020202020204" pitchFamily="34" charset="0"/>
                <a:ea typeface="+mn-ea"/>
                <a:cs typeface="Arial" panose="020B0604020202020204" pitchFamily="34" charset="0"/>
              </a:rPr>
              <a:t>, Y</a:t>
            </a:r>
            <a:r>
              <a:rPr lang="en-US" sz="800" kern="1200" baseline="30000" dirty="0">
                <a:solidFill>
                  <a:schemeClr val="tx1"/>
                </a:solidFill>
                <a:effectLst/>
                <a:latin typeface="Arial" panose="020B0604020202020204" pitchFamily="34" charset="0"/>
                <a:ea typeface="+mn-ea"/>
                <a:cs typeface="Arial" panose="020B0604020202020204" pitchFamily="34" charset="0"/>
              </a:rPr>
              <a:t>21</a:t>
            </a:r>
            <a:r>
              <a:rPr lang="en-US" sz="800" kern="1200" dirty="0">
                <a:solidFill>
                  <a:schemeClr val="tx1"/>
                </a:solidFill>
                <a:effectLst/>
                <a:latin typeface="Arial" panose="020B0604020202020204" pitchFamily="34" charset="0"/>
                <a:ea typeface="+mn-ea"/>
                <a:cs typeface="Arial" panose="020B0604020202020204" pitchFamily="34" charset="0"/>
              </a:rPr>
              <a:t>, Anderson KE</a:t>
            </a:r>
            <a:r>
              <a:rPr lang="en-US" sz="800" kern="1200" baseline="30000" dirty="0">
                <a:solidFill>
                  <a:schemeClr val="tx1"/>
                </a:solidFill>
                <a:effectLst/>
                <a:latin typeface="Arial" panose="020B0604020202020204" pitchFamily="34" charset="0"/>
                <a:ea typeface="+mn-ea"/>
                <a:cs typeface="Arial" panose="020B0604020202020204" pitchFamily="34" charset="0"/>
              </a:rPr>
              <a:t>22</a:t>
            </a:r>
            <a:r>
              <a:rPr lang="en-US" sz="800" kern="1200" dirty="0">
                <a:solidFill>
                  <a:schemeClr val="tx1"/>
                </a:solidFill>
                <a:effectLst/>
                <a:latin typeface="Arial" panose="020B0604020202020204" pitchFamily="34" charset="0"/>
                <a:ea typeface="+mn-ea"/>
                <a:cs typeface="Arial" panose="020B0604020202020204" pitchFamily="34" charset="0"/>
              </a:rPr>
              <a:t>, Ventura P</a:t>
            </a:r>
            <a:r>
              <a:rPr lang="en-US" sz="800" kern="1200" baseline="30000" dirty="0">
                <a:solidFill>
                  <a:schemeClr val="tx1"/>
                </a:solidFill>
                <a:effectLst/>
                <a:latin typeface="Arial" panose="020B0604020202020204" pitchFamily="34" charset="0"/>
                <a:ea typeface="+mn-ea"/>
                <a:cs typeface="Arial" panose="020B0604020202020204" pitchFamily="34" charset="0"/>
              </a:rPr>
              <a:t>23</a:t>
            </a:r>
            <a:r>
              <a:rPr lang="en-US" sz="800" kern="1200" dirty="0">
                <a:solidFill>
                  <a:schemeClr val="tx1"/>
                </a:solidFill>
                <a:effectLst/>
                <a:latin typeface="Arial" panose="020B0604020202020204" pitchFamily="34" charset="0"/>
                <a:ea typeface="+mn-ea"/>
                <a:cs typeface="Arial" panose="020B0604020202020204" pitchFamily="34" charset="0"/>
              </a:rPr>
              <a:t>, Chan A</a:t>
            </a:r>
            <a:r>
              <a:rPr lang="en-US" sz="800" kern="1200" baseline="30000" dirty="0">
                <a:solidFill>
                  <a:schemeClr val="tx1"/>
                </a:solidFill>
                <a:effectLst/>
                <a:latin typeface="Arial" panose="020B0604020202020204" pitchFamily="34" charset="0"/>
                <a:ea typeface="+mn-ea"/>
                <a:cs typeface="Arial" panose="020B0604020202020204" pitchFamily="34" charset="0"/>
              </a:rPr>
              <a:t>24</a:t>
            </a:r>
            <a:r>
              <a:rPr lang="en-US"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err="1">
                <a:solidFill>
                  <a:schemeClr val="tx1"/>
                </a:solidFill>
                <a:effectLst/>
                <a:latin typeface="Arial" panose="020B0604020202020204" pitchFamily="34" charset="0"/>
                <a:ea typeface="+mn-ea"/>
                <a:cs typeface="Arial" panose="020B0604020202020204" pitchFamily="34" charset="0"/>
              </a:rPr>
              <a:t>Penz</a:t>
            </a:r>
            <a:r>
              <a:rPr lang="en-US" sz="800" kern="1200" dirty="0">
                <a:solidFill>
                  <a:schemeClr val="tx1"/>
                </a:solidFill>
                <a:effectLst/>
                <a:latin typeface="Arial" panose="020B0604020202020204" pitchFamily="34" charset="0"/>
                <a:ea typeface="+mn-ea"/>
                <a:cs typeface="Arial" panose="020B0604020202020204" pitchFamily="34" charset="0"/>
              </a:rPr>
              <a:t> C</a:t>
            </a:r>
            <a:r>
              <a:rPr lang="en-US" sz="800" kern="1200" baseline="30000" dirty="0">
                <a:solidFill>
                  <a:schemeClr val="tx1"/>
                </a:solidFill>
                <a:effectLst/>
                <a:latin typeface="Arial" panose="020B0604020202020204" pitchFamily="34" charset="0"/>
                <a:ea typeface="+mn-ea"/>
                <a:cs typeface="Arial" panose="020B0604020202020204" pitchFamily="34" charset="0"/>
              </a:rPr>
              <a:t>24</a:t>
            </a:r>
            <a:r>
              <a:rPr lang="en-US" sz="800" kern="1200" dirty="0">
                <a:solidFill>
                  <a:schemeClr val="tx1"/>
                </a:solidFill>
                <a:effectLst/>
                <a:latin typeface="Arial" panose="020B0604020202020204" pitchFamily="34" charset="0"/>
                <a:ea typeface="+mn-ea"/>
                <a:cs typeface="Arial" panose="020B0604020202020204" pitchFamily="34" charset="0"/>
              </a:rPr>
              <a:t>, Simon A</a:t>
            </a:r>
            <a:r>
              <a:rPr lang="en-US" sz="800" kern="1200" baseline="30000" dirty="0">
                <a:solidFill>
                  <a:schemeClr val="tx1"/>
                </a:solidFill>
                <a:effectLst/>
                <a:latin typeface="Arial" panose="020B0604020202020204" pitchFamily="34" charset="0"/>
                <a:ea typeface="+mn-ea"/>
                <a:cs typeface="Arial" panose="020B0604020202020204" pitchFamily="34" charset="0"/>
              </a:rPr>
              <a:t>24</a:t>
            </a:r>
            <a:r>
              <a:rPr lang="en-US"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err="1">
                <a:solidFill>
                  <a:schemeClr val="tx1"/>
                </a:solidFill>
                <a:effectLst/>
                <a:latin typeface="Arial" panose="020B0604020202020204" pitchFamily="34" charset="0"/>
                <a:ea typeface="+mn-ea"/>
                <a:cs typeface="Arial" panose="020B0604020202020204" pitchFamily="34" charset="0"/>
              </a:rPr>
              <a:t>Dinh</a:t>
            </a:r>
            <a:r>
              <a:rPr lang="en-US" sz="800" kern="1200" dirty="0">
                <a:solidFill>
                  <a:schemeClr val="tx1"/>
                </a:solidFill>
                <a:effectLst/>
                <a:latin typeface="Arial" panose="020B0604020202020204" pitchFamily="34" charset="0"/>
                <a:ea typeface="+mn-ea"/>
                <a:cs typeface="Arial" panose="020B0604020202020204" pitchFamily="34" charset="0"/>
              </a:rPr>
              <a:t> Q</a:t>
            </a:r>
            <a:r>
              <a:rPr lang="en-US" sz="800" kern="1200" baseline="30000" dirty="0">
                <a:solidFill>
                  <a:schemeClr val="tx1"/>
                </a:solidFill>
                <a:effectLst/>
                <a:latin typeface="Arial" panose="020B0604020202020204" pitchFamily="34" charset="0"/>
                <a:ea typeface="+mn-ea"/>
                <a:cs typeface="Arial" panose="020B0604020202020204" pitchFamily="34" charset="0"/>
              </a:rPr>
              <a:t>24</a:t>
            </a:r>
            <a:r>
              <a:rPr lang="en-US" sz="800" kern="1200" dirty="0">
                <a:solidFill>
                  <a:schemeClr val="tx1"/>
                </a:solidFill>
                <a:effectLst/>
                <a:latin typeface="Arial" panose="020B0604020202020204" pitchFamily="34" charset="0"/>
                <a:ea typeface="+mn-ea"/>
                <a:cs typeface="Arial" panose="020B0604020202020204" pitchFamily="34" charset="0"/>
              </a:rPr>
              <a:t>; Liu G</a:t>
            </a:r>
            <a:r>
              <a:rPr lang="en-US" sz="800" kern="1200" baseline="30000" dirty="0">
                <a:solidFill>
                  <a:schemeClr val="tx1"/>
                </a:solidFill>
                <a:effectLst/>
                <a:latin typeface="Arial" panose="020B0604020202020204" pitchFamily="34" charset="0"/>
                <a:ea typeface="+mn-ea"/>
                <a:cs typeface="Arial" panose="020B0604020202020204" pitchFamily="34" charset="0"/>
              </a:rPr>
              <a:t>24</a:t>
            </a:r>
            <a:r>
              <a:rPr lang="en-US"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err="1">
                <a:solidFill>
                  <a:schemeClr val="tx1"/>
                </a:solidFill>
                <a:effectLst/>
                <a:latin typeface="Arial" panose="020B0604020202020204" pitchFamily="34" charset="0"/>
                <a:ea typeface="+mn-ea"/>
                <a:cs typeface="Arial" panose="020B0604020202020204" pitchFamily="34" charset="0"/>
              </a:rPr>
              <a:t>Sardh</a:t>
            </a:r>
            <a:r>
              <a:rPr lang="en-US" sz="800" kern="1200" dirty="0">
                <a:solidFill>
                  <a:schemeClr val="tx1"/>
                </a:solidFill>
                <a:effectLst/>
                <a:latin typeface="Arial" panose="020B0604020202020204" pitchFamily="34" charset="0"/>
                <a:ea typeface="+mn-ea"/>
                <a:cs typeface="Arial" panose="020B0604020202020204" pitchFamily="34" charset="0"/>
              </a:rPr>
              <a:t> E</a:t>
            </a:r>
            <a:r>
              <a:rPr lang="en-US" sz="800" kern="1200" baseline="30000" dirty="0">
                <a:solidFill>
                  <a:schemeClr val="tx1"/>
                </a:solidFill>
                <a:effectLst/>
                <a:latin typeface="Arial" panose="020B0604020202020204" pitchFamily="34" charset="0"/>
                <a:ea typeface="+mn-ea"/>
                <a:cs typeface="Arial" panose="020B0604020202020204" pitchFamily="34" charset="0"/>
              </a:rPr>
              <a:t>17</a:t>
            </a:r>
            <a:endParaRPr lang="en-US"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latin typeface="Arial" panose="020B0604020202020204" pitchFamily="34" charset="0"/>
                <a:ea typeface="+mn-ea"/>
                <a:cs typeface="Arial" panose="020B0604020202020204" pitchFamily="34" charset="0"/>
              </a:rPr>
              <a:t> </a:t>
            </a:r>
          </a:p>
          <a:p>
            <a:pPr marL="0" indent="0">
              <a:buNone/>
            </a:pPr>
            <a:r>
              <a:rPr lang="en-US" sz="800" kern="1200" baseline="30000" dirty="0">
                <a:solidFill>
                  <a:schemeClr val="tx1"/>
                </a:solidFill>
                <a:effectLst/>
                <a:latin typeface="Arial" panose="020B0604020202020204" pitchFamily="34" charset="0"/>
                <a:ea typeface="+mn-ea"/>
                <a:cs typeface="Arial" panose="020B0604020202020204" pitchFamily="34" charset="0"/>
              </a:rPr>
              <a:t>1</a:t>
            </a:r>
            <a:r>
              <a:rPr lang="en-US" sz="800" kern="1200" dirty="0">
                <a:solidFill>
                  <a:schemeClr val="tx1"/>
                </a:solidFill>
                <a:effectLst/>
                <a:latin typeface="Arial" panose="020B0604020202020204" pitchFamily="34" charset="0"/>
                <a:ea typeface="+mn-ea"/>
                <a:cs typeface="Arial" panose="020B0604020202020204" pitchFamily="34" charset="0"/>
              </a:rPr>
              <a:t>Mt. Sinai Icahn School of Medicine, New York, New York, USA</a:t>
            </a:r>
            <a:r>
              <a:rPr lang="en-US" sz="800" kern="1200" baseline="30000" dirty="0">
                <a:solidFill>
                  <a:schemeClr val="tx1"/>
                </a:solidFill>
                <a:effectLst/>
                <a:latin typeface="Arial" panose="020B0604020202020204" pitchFamily="34" charset="0"/>
                <a:ea typeface="+mn-ea"/>
                <a:cs typeface="Arial" panose="020B0604020202020204" pitchFamily="34" charset="0"/>
              </a:rPr>
              <a:t>  2</a:t>
            </a:r>
            <a:r>
              <a:rPr lang="en-US" sz="800" kern="1200" dirty="0">
                <a:solidFill>
                  <a:schemeClr val="tx1"/>
                </a:solidFill>
                <a:effectLst/>
                <a:latin typeface="Arial" panose="020B0604020202020204" pitchFamily="34" charset="0"/>
                <a:ea typeface="+mn-ea"/>
                <a:cs typeface="Arial" panose="020B0604020202020204" pitchFamily="34" charset="0"/>
              </a:rPr>
              <a:t>Centre </a:t>
            </a:r>
            <a:r>
              <a:rPr lang="en-US" sz="800" kern="1200" dirty="0" err="1">
                <a:solidFill>
                  <a:schemeClr val="tx1"/>
                </a:solidFill>
                <a:effectLst/>
                <a:latin typeface="Arial" panose="020B0604020202020204" pitchFamily="34" charset="0"/>
                <a:ea typeface="+mn-ea"/>
                <a:cs typeface="Arial" panose="020B0604020202020204" pitchFamily="34" charset="0"/>
              </a:rPr>
              <a:t>Français</a:t>
            </a:r>
            <a:r>
              <a:rPr lang="en-US" sz="800" kern="1200" dirty="0">
                <a:solidFill>
                  <a:schemeClr val="tx1"/>
                </a:solidFill>
                <a:effectLst/>
                <a:latin typeface="Arial" panose="020B0604020202020204" pitchFamily="34" charset="0"/>
                <a:ea typeface="+mn-ea"/>
                <a:cs typeface="Arial" panose="020B0604020202020204" pitchFamily="34" charset="0"/>
              </a:rPr>
              <a:t> des Porphyries, France; </a:t>
            </a:r>
            <a:r>
              <a:rPr lang="en-US" sz="800" kern="1200" baseline="30000" dirty="0">
                <a:solidFill>
                  <a:schemeClr val="tx1"/>
                </a:solidFill>
                <a:effectLst/>
                <a:latin typeface="Arial" panose="020B0604020202020204" pitchFamily="34" charset="0"/>
                <a:ea typeface="+mn-ea"/>
                <a:cs typeface="Arial" panose="020B0604020202020204" pitchFamily="34" charset="0"/>
              </a:rPr>
              <a:t>3</a:t>
            </a:r>
            <a:r>
              <a:rPr lang="en-US" sz="800" kern="1200" dirty="0">
                <a:solidFill>
                  <a:schemeClr val="tx1"/>
                </a:solidFill>
                <a:effectLst/>
                <a:latin typeface="Arial" panose="020B0604020202020204" pitchFamily="34" charset="0"/>
                <a:ea typeface="+mn-ea"/>
                <a:cs typeface="Arial" panose="020B0604020202020204" pitchFamily="34" charset="0"/>
              </a:rPr>
              <a:t>King’s College Hospital, United Kingdom; </a:t>
            </a:r>
            <a:r>
              <a:rPr lang="en-US" sz="800" kern="1200" baseline="30000" dirty="0">
                <a:solidFill>
                  <a:schemeClr val="tx1"/>
                </a:solidFill>
                <a:effectLst/>
                <a:latin typeface="Arial" panose="020B0604020202020204" pitchFamily="34" charset="0"/>
                <a:ea typeface="+mn-ea"/>
                <a:cs typeface="Arial" panose="020B0604020202020204" pitchFamily="34" charset="0"/>
              </a:rPr>
              <a:t>4</a:t>
            </a:r>
            <a:r>
              <a:rPr lang="en-US" sz="800" kern="1200" dirty="0">
                <a:solidFill>
                  <a:schemeClr val="tx1"/>
                </a:solidFill>
                <a:effectLst/>
                <a:latin typeface="Arial" panose="020B0604020202020204" pitchFamily="34" charset="0"/>
                <a:ea typeface="+mn-ea"/>
                <a:cs typeface="Arial" panose="020B0604020202020204" pitchFamily="34" charset="0"/>
              </a:rPr>
              <a:t>Klinikum Chemnitz, Germany; </a:t>
            </a:r>
            <a:r>
              <a:rPr lang="en-US" sz="800" kern="1200" baseline="30000" dirty="0">
                <a:solidFill>
                  <a:schemeClr val="tx1"/>
                </a:solidFill>
                <a:effectLst/>
                <a:latin typeface="Arial" panose="020B0604020202020204" pitchFamily="34" charset="0"/>
                <a:ea typeface="+mn-ea"/>
                <a:cs typeface="Arial" panose="020B0604020202020204" pitchFamily="34" charset="0"/>
              </a:rPr>
              <a:t>5</a:t>
            </a:r>
            <a:r>
              <a:rPr lang="en-US" sz="800" kern="1200" dirty="0">
                <a:solidFill>
                  <a:schemeClr val="tx1"/>
                </a:solidFill>
                <a:effectLst/>
                <a:latin typeface="Arial" panose="020B0604020202020204" pitchFamily="34" charset="0"/>
                <a:ea typeface="+mn-ea"/>
                <a:cs typeface="Arial" panose="020B0604020202020204" pitchFamily="34" charset="0"/>
              </a:rPr>
              <a:t>Hospital Clinic Barcelona, Spain; </a:t>
            </a:r>
            <a:r>
              <a:rPr lang="en-US" sz="800" kern="1200" baseline="30000" dirty="0">
                <a:solidFill>
                  <a:schemeClr val="tx1"/>
                </a:solidFill>
                <a:effectLst/>
                <a:latin typeface="Arial" panose="020B0604020202020204" pitchFamily="34" charset="0"/>
                <a:ea typeface="+mn-ea"/>
                <a:cs typeface="Arial" panose="020B0604020202020204" pitchFamily="34" charset="0"/>
              </a:rPr>
              <a:t>6</a:t>
            </a:r>
            <a:r>
              <a:rPr lang="en-US" sz="800" kern="1200" dirty="0">
                <a:solidFill>
                  <a:schemeClr val="tx1"/>
                </a:solidFill>
                <a:effectLst/>
                <a:latin typeface="Arial" panose="020B0604020202020204" pitchFamily="34" charset="0"/>
                <a:ea typeface="+mn-ea"/>
                <a:cs typeface="Arial" panose="020B0604020202020204" pitchFamily="34" charset="0"/>
              </a:rPr>
              <a:t>University of California, San Francisco, California, USA; </a:t>
            </a:r>
            <a:r>
              <a:rPr lang="en-US" sz="800" kern="1200" baseline="30000" dirty="0">
                <a:solidFill>
                  <a:schemeClr val="tx1"/>
                </a:solidFill>
                <a:effectLst/>
                <a:latin typeface="Arial" panose="020B0604020202020204" pitchFamily="34" charset="0"/>
                <a:ea typeface="+mn-ea"/>
                <a:cs typeface="Arial" panose="020B0604020202020204" pitchFamily="34" charset="0"/>
              </a:rPr>
              <a:t>7</a:t>
            </a:r>
            <a:r>
              <a:rPr lang="en-US" sz="800" kern="1200" dirty="0">
                <a:solidFill>
                  <a:schemeClr val="tx1"/>
                </a:solidFill>
                <a:effectLst/>
                <a:latin typeface="Arial" panose="020B0604020202020204" pitchFamily="34" charset="0"/>
                <a:ea typeface="+mn-ea"/>
                <a:cs typeface="Arial" panose="020B0604020202020204" pitchFamily="34" charset="0"/>
              </a:rPr>
              <a:t>Wake Forest University, Winston-Salem, North Carolina, USA; </a:t>
            </a:r>
            <a:r>
              <a:rPr lang="en-US" sz="800" kern="1200" baseline="30000" dirty="0">
                <a:solidFill>
                  <a:schemeClr val="tx1"/>
                </a:solidFill>
                <a:effectLst/>
                <a:latin typeface="Arial" panose="020B0604020202020204" pitchFamily="34" charset="0"/>
                <a:ea typeface="+mn-ea"/>
                <a:cs typeface="Arial" panose="020B0604020202020204" pitchFamily="34" charset="0"/>
              </a:rPr>
              <a:t>8</a:t>
            </a:r>
            <a:r>
              <a:rPr lang="en-US" sz="800" kern="1200" dirty="0">
                <a:solidFill>
                  <a:schemeClr val="tx1"/>
                </a:solidFill>
                <a:effectLst/>
                <a:latin typeface="Arial" panose="020B0604020202020204" pitchFamily="34" charset="0"/>
                <a:ea typeface="+mn-ea"/>
                <a:cs typeface="Arial" panose="020B0604020202020204" pitchFamily="34" charset="0"/>
              </a:rPr>
              <a:t>University of Washington, Seattle, Washington, USA; </a:t>
            </a:r>
            <a:r>
              <a:rPr lang="en-US" sz="800" kern="1200" baseline="30000" dirty="0">
                <a:solidFill>
                  <a:schemeClr val="tx1"/>
                </a:solidFill>
                <a:effectLst/>
                <a:latin typeface="Arial" panose="020B0604020202020204" pitchFamily="34" charset="0"/>
                <a:ea typeface="+mn-ea"/>
                <a:cs typeface="Arial" panose="020B0604020202020204" pitchFamily="34" charset="0"/>
              </a:rPr>
              <a:t>9</a:t>
            </a:r>
            <a:r>
              <a:rPr lang="en-US" sz="800" kern="1200" dirty="0">
                <a:solidFill>
                  <a:schemeClr val="tx1"/>
                </a:solidFill>
                <a:effectLst/>
                <a:latin typeface="Arial" panose="020B0604020202020204" pitchFamily="34" charset="0"/>
                <a:ea typeface="+mn-ea"/>
                <a:cs typeface="Arial" panose="020B0604020202020204" pitchFamily="34" charset="0"/>
              </a:rPr>
              <a:t>University of Utah, Salt Lake City, Utah, USA; </a:t>
            </a:r>
            <a:r>
              <a:rPr lang="en-US" sz="800" kern="1200" baseline="30000" dirty="0">
                <a:solidFill>
                  <a:schemeClr val="tx1"/>
                </a:solidFill>
                <a:effectLst/>
                <a:latin typeface="Arial" panose="020B0604020202020204" pitchFamily="34" charset="0"/>
                <a:ea typeface="+mn-ea"/>
                <a:cs typeface="Arial" panose="020B0604020202020204" pitchFamily="34" charset="0"/>
              </a:rPr>
              <a:t>10</a:t>
            </a:r>
            <a:r>
              <a:rPr lang="en-US" sz="800" kern="1200" dirty="0">
                <a:solidFill>
                  <a:schemeClr val="tx1"/>
                </a:solidFill>
                <a:effectLst/>
                <a:latin typeface="Arial" panose="020B0604020202020204" pitchFamily="34" charset="0"/>
                <a:ea typeface="+mn-ea"/>
                <a:cs typeface="Arial" panose="020B0604020202020204" pitchFamily="34" charset="0"/>
              </a:rPr>
              <a:t>University of Michigan, Ann Arbor, Michigan, USA; </a:t>
            </a:r>
            <a:r>
              <a:rPr lang="en-US" sz="800" kern="1200" baseline="30000" dirty="0">
                <a:solidFill>
                  <a:schemeClr val="tx1"/>
                </a:solidFill>
                <a:effectLst/>
                <a:latin typeface="Arial" panose="020B0604020202020204" pitchFamily="34" charset="0"/>
                <a:ea typeface="+mn-ea"/>
                <a:cs typeface="Arial" panose="020B0604020202020204" pitchFamily="34" charset="0"/>
              </a:rPr>
              <a:t>11</a:t>
            </a:r>
            <a:r>
              <a:rPr lang="en-US" sz="800" kern="1200" dirty="0">
                <a:solidFill>
                  <a:schemeClr val="tx1"/>
                </a:solidFill>
                <a:effectLst/>
                <a:latin typeface="Arial" panose="020B0604020202020204" pitchFamily="34" charset="0"/>
                <a:ea typeface="+mn-ea"/>
                <a:cs typeface="Arial" panose="020B0604020202020204" pitchFamily="34" charset="0"/>
              </a:rPr>
              <a:t>Instytut </a:t>
            </a:r>
            <a:r>
              <a:rPr lang="en-US" sz="800" kern="1200" dirty="0" err="1">
                <a:solidFill>
                  <a:schemeClr val="tx1"/>
                </a:solidFill>
                <a:effectLst/>
                <a:latin typeface="Arial" panose="020B0604020202020204" pitchFamily="34" charset="0"/>
                <a:ea typeface="+mn-ea"/>
                <a:cs typeface="Arial" panose="020B0604020202020204" pitchFamily="34" charset="0"/>
              </a:rPr>
              <a:t>Hematologii</a:t>
            </a:r>
            <a:r>
              <a:rPr lang="en-US"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err="1">
                <a:solidFill>
                  <a:schemeClr val="tx1"/>
                </a:solidFill>
                <a:effectLst/>
                <a:latin typeface="Arial" panose="020B0604020202020204" pitchFamily="34" charset="0"/>
                <a:ea typeface="+mn-ea"/>
                <a:cs typeface="Arial" panose="020B0604020202020204" pitchFamily="34" charset="0"/>
              </a:rPr>
              <a:t>i</a:t>
            </a:r>
            <a:r>
              <a:rPr lang="en-US"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err="1">
                <a:solidFill>
                  <a:schemeClr val="tx1"/>
                </a:solidFill>
                <a:effectLst/>
                <a:latin typeface="Arial" panose="020B0604020202020204" pitchFamily="34" charset="0"/>
                <a:ea typeface="+mn-ea"/>
                <a:cs typeface="Arial" panose="020B0604020202020204" pitchFamily="34" charset="0"/>
              </a:rPr>
              <a:t>Transfuzjologii</a:t>
            </a:r>
            <a:r>
              <a:rPr lang="en-US" sz="800" kern="1200" dirty="0">
                <a:solidFill>
                  <a:schemeClr val="tx1"/>
                </a:solidFill>
                <a:effectLst/>
                <a:latin typeface="Arial" panose="020B0604020202020204" pitchFamily="34" charset="0"/>
                <a:ea typeface="+mn-ea"/>
                <a:cs typeface="Arial" panose="020B0604020202020204" pitchFamily="34" charset="0"/>
              </a:rPr>
              <a:t>, Poland; </a:t>
            </a:r>
            <a:r>
              <a:rPr lang="en-US" sz="800" kern="1200" baseline="30000" dirty="0">
                <a:solidFill>
                  <a:schemeClr val="tx1"/>
                </a:solidFill>
                <a:effectLst/>
                <a:latin typeface="Arial" panose="020B0604020202020204" pitchFamily="34" charset="0"/>
                <a:ea typeface="+mn-ea"/>
                <a:cs typeface="Arial" panose="020B0604020202020204" pitchFamily="34" charset="0"/>
              </a:rPr>
              <a:t>12</a:t>
            </a:r>
            <a:r>
              <a:rPr lang="en-US" sz="800" kern="1200" dirty="0">
                <a:solidFill>
                  <a:schemeClr val="tx1"/>
                </a:solidFill>
                <a:effectLst/>
                <a:latin typeface="Arial" panose="020B0604020202020204" pitchFamily="34" charset="0"/>
                <a:ea typeface="+mn-ea"/>
                <a:cs typeface="Arial" panose="020B0604020202020204" pitchFamily="34" charset="0"/>
              </a:rPr>
              <a:t>Clinica Universidad de Navarra, Spain; </a:t>
            </a:r>
            <a:r>
              <a:rPr lang="en-US" sz="800" kern="1200" baseline="30000" dirty="0">
                <a:solidFill>
                  <a:schemeClr val="tx1"/>
                </a:solidFill>
                <a:effectLst/>
                <a:latin typeface="Arial" panose="020B0604020202020204" pitchFamily="34" charset="0"/>
                <a:ea typeface="+mn-ea"/>
                <a:cs typeface="Arial" panose="020B0604020202020204" pitchFamily="34" charset="0"/>
              </a:rPr>
              <a:t>13</a:t>
            </a:r>
            <a:r>
              <a:rPr lang="en-US" sz="800" kern="1200" dirty="0">
                <a:solidFill>
                  <a:schemeClr val="tx1"/>
                </a:solidFill>
                <a:effectLst/>
                <a:latin typeface="Arial" panose="020B0604020202020204" pitchFamily="34" charset="0"/>
                <a:ea typeface="+mn-ea"/>
                <a:cs typeface="Arial" panose="020B0604020202020204" pitchFamily="34" charset="0"/>
              </a:rPr>
              <a:t>Melbourne Health - Royal Melbourne Hospital, Australia; </a:t>
            </a:r>
            <a:r>
              <a:rPr lang="en-US" sz="800" kern="1200" baseline="30000" dirty="0">
                <a:solidFill>
                  <a:schemeClr val="tx1"/>
                </a:solidFill>
                <a:effectLst/>
                <a:latin typeface="Arial" panose="020B0604020202020204" pitchFamily="34" charset="0"/>
                <a:ea typeface="+mn-ea"/>
                <a:cs typeface="Arial" panose="020B0604020202020204" pitchFamily="34" charset="0"/>
              </a:rPr>
              <a:t>14</a:t>
            </a:r>
            <a:r>
              <a:rPr lang="en-US" sz="800" kern="1200" dirty="0">
                <a:solidFill>
                  <a:schemeClr val="tx1"/>
                </a:solidFill>
                <a:effectLst/>
                <a:latin typeface="Arial" panose="020B0604020202020204" pitchFamily="34" charset="0"/>
                <a:ea typeface="+mn-ea"/>
                <a:cs typeface="Arial" panose="020B0604020202020204" pitchFamily="34" charset="0"/>
              </a:rPr>
              <a:t>Royal Prince Alfred Hospital, Australia; </a:t>
            </a:r>
            <a:r>
              <a:rPr lang="en-US" sz="800" kern="1200" baseline="30000" dirty="0">
                <a:solidFill>
                  <a:schemeClr val="tx1"/>
                </a:solidFill>
                <a:effectLst/>
                <a:latin typeface="Arial" panose="020B0604020202020204" pitchFamily="34" charset="0"/>
                <a:ea typeface="+mn-ea"/>
                <a:cs typeface="Arial" panose="020B0604020202020204" pitchFamily="34" charset="0"/>
              </a:rPr>
              <a:t>15</a:t>
            </a:r>
            <a:r>
              <a:rPr lang="en-US" sz="800" kern="1200" dirty="0">
                <a:solidFill>
                  <a:schemeClr val="tx1"/>
                </a:solidFill>
                <a:effectLst/>
                <a:latin typeface="Arial" panose="020B0604020202020204" pitchFamily="34" charset="0"/>
                <a:ea typeface="+mn-ea"/>
                <a:cs typeface="Arial" panose="020B0604020202020204" pitchFamily="34" charset="0"/>
              </a:rPr>
              <a:t>University of Alberta Hospital; </a:t>
            </a:r>
            <a:r>
              <a:rPr lang="en-US" sz="800" kern="1200" baseline="30000" dirty="0">
                <a:solidFill>
                  <a:schemeClr val="tx1"/>
                </a:solidFill>
                <a:effectLst/>
                <a:latin typeface="Arial" panose="020B0604020202020204" pitchFamily="34" charset="0"/>
                <a:ea typeface="+mn-ea"/>
                <a:cs typeface="Arial" panose="020B0604020202020204" pitchFamily="34" charset="0"/>
              </a:rPr>
              <a:t>16</a:t>
            </a:r>
            <a:r>
              <a:rPr lang="en-US" sz="800" kern="1200" dirty="0">
                <a:solidFill>
                  <a:schemeClr val="tx1"/>
                </a:solidFill>
                <a:effectLst/>
                <a:latin typeface="Arial" panose="020B0604020202020204" pitchFamily="34" charset="0"/>
                <a:ea typeface="+mn-ea"/>
                <a:cs typeface="Arial" panose="020B0604020202020204" pitchFamily="34" charset="0"/>
              </a:rPr>
              <a:t>Konkuk University Hospital ; </a:t>
            </a:r>
            <a:r>
              <a:rPr lang="en-US" sz="800" kern="1200" dirty="0" err="1">
                <a:solidFill>
                  <a:schemeClr val="tx1"/>
                </a:solidFill>
                <a:effectLst/>
                <a:latin typeface="Arial" panose="020B0604020202020204" pitchFamily="34" charset="0"/>
                <a:ea typeface="+mn-ea"/>
                <a:cs typeface="Arial" panose="020B0604020202020204" pitchFamily="34" charset="0"/>
              </a:rPr>
              <a:t>Konkuk</a:t>
            </a:r>
            <a:r>
              <a:rPr lang="en-US" sz="800" kern="1200" dirty="0">
                <a:solidFill>
                  <a:schemeClr val="tx1"/>
                </a:solidFill>
                <a:effectLst/>
                <a:latin typeface="Arial" panose="020B0604020202020204" pitchFamily="34" charset="0"/>
                <a:ea typeface="+mn-ea"/>
                <a:cs typeface="Arial" panose="020B0604020202020204" pitchFamily="34" charset="0"/>
              </a:rPr>
              <a:t> University Medical Center, South Korea; </a:t>
            </a:r>
            <a:r>
              <a:rPr lang="en-US" sz="800" kern="1200" baseline="30000" dirty="0">
                <a:solidFill>
                  <a:schemeClr val="tx1"/>
                </a:solidFill>
                <a:effectLst/>
                <a:latin typeface="Arial" panose="020B0604020202020204" pitchFamily="34" charset="0"/>
                <a:ea typeface="+mn-ea"/>
                <a:cs typeface="Arial" panose="020B0604020202020204" pitchFamily="34" charset="0"/>
              </a:rPr>
              <a:t>17</a:t>
            </a:r>
            <a:r>
              <a:rPr lang="en-US" sz="800" kern="1200" dirty="0">
                <a:solidFill>
                  <a:schemeClr val="tx1"/>
                </a:solidFill>
                <a:effectLst/>
                <a:latin typeface="Arial" panose="020B0604020202020204" pitchFamily="34" charset="0"/>
                <a:ea typeface="+mn-ea"/>
                <a:cs typeface="Arial" panose="020B0604020202020204" pitchFamily="34" charset="0"/>
              </a:rPr>
              <a:t>Karolinska University Hospital, Karolinska </a:t>
            </a:r>
            <a:r>
              <a:rPr lang="en-US" sz="800" kern="1200" dirty="0" err="1">
                <a:solidFill>
                  <a:schemeClr val="tx1"/>
                </a:solidFill>
                <a:effectLst/>
                <a:latin typeface="Arial" panose="020B0604020202020204" pitchFamily="34" charset="0"/>
                <a:ea typeface="+mn-ea"/>
                <a:cs typeface="Arial" panose="020B0604020202020204" pitchFamily="34" charset="0"/>
              </a:rPr>
              <a:t>Institutet</a:t>
            </a:r>
            <a:r>
              <a:rPr lang="en-US" sz="800" kern="1200" dirty="0">
                <a:solidFill>
                  <a:schemeClr val="tx1"/>
                </a:solidFill>
                <a:effectLst/>
                <a:latin typeface="Arial" panose="020B0604020202020204" pitchFamily="34" charset="0"/>
                <a:ea typeface="+mn-ea"/>
                <a:cs typeface="Arial" panose="020B0604020202020204" pitchFamily="34" charset="0"/>
              </a:rPr>
              <a:t>, Sweden; </a:t>
            </a:r>
            <a:r>
              <a:rPr lang="en-US" sz="800" kern="1200" baseline="30000" dirty="0">
                <a:solidFill>
                  <a:schemeClr val="tx1"/>
                </a:solidFill>
                <a:effectLst/>
                <a:latin typeface="Arial" panose="020B0604020202020204" pitchFamily="34" charset="0"/>
                <a:ea typeface="+mn-ea"/>
                <a:cs typeface="Arial" panose="020B0604020202020204" pitchFamily="34" charset="0"/>
              </a:rPr>
              <a:t>18</a:t>
            </a:r>
            <a:r>
              <a:rPr lang="en-US" sz="800" kern="1200" dirty="0">
                <a:solidFill>
                  <a:schemeClr val="tx1"/>
                </a:solidFill>
                <a:effectLst/>
                <a:latin typeface="Arial" panose="020B0604020202020204" pitchFamily="34" charset="0"/>
                <a:ea typeface="+mn-ea"/>
                <a:cs typeface="Arial" panose="020B0604020202020204" pitchFamily="34" charset="0"/>
              </a:rPr>
              <a:t>Taichung Veterans General Hospital, Center for Rare Disease and Hemophilia;  </a:t>
            </a:r>
            <a:r>
              <a:rPr lang="en-US" sz="800" kern="1200" baseline="30000" dirty="0">
                <a:solidFill>
                  <a:schemeClr val="tx1"/>
                </a:solidFill>
                <a:effectLst/>
                <a:latin typeface="Arial" panose="020B0604020202020204" pitchFamily="34" charset="0"/>
                <a:ea typeface="+mn-ea"/>
                <a:cs typeface="Arial" panose="020B0604020202020204" pitchFamily="34" charset="0"/>
              </a:rPr>
              <a:t>19</a:t>
            </a:r>
            <a:r>
              <a:rPr lang="en-US" sz="800" kern="1200" dirty="0">
                <a:solidFill>
                  <a:schemeClr val="tx1"/>
                </a:solidFill>
                <a:effectLst/>
                <a:latin typeface="Arial" panose="020B0604020202020204" pitchFamily="34" charset="0"/>
                <a:ea typeface="+mn-ea"/>
                <a:cs typeface="Arial" panose="020B0604020202020204" pitchFamily="34" charset="0"/>
              </a:rPr>
              <a:t>Erasmus MC,  University Medical Center Rotterdam, The Netherlands; </a:t>
            </a:r>
            <a:r>
              <a:rPr lang="en-US" sz="800" kern="1200" baseline="30000" dirty="0">
                <a:solidFill>
                  <a:schemeClr val="tx1"/>
                </a:solidFill>
                <a:effectLst/>
                <a:latin typeface="Arial" panose="020B0604020202020204" pitchFamily="34" charset="0"/>
                <a:ea typeface="+mn-ea"/>
                <a:cs typeface="Arial" panose="020B0604020202020204" pitchFamily="34" charset="0"/>
              </a:rPr>
              <a:t>20</a:t>
            </a:r>
            <a:r>
              <a:rPr lang="en-US" sz="800" kern="1200" dirty="0">
                <a:solidFill>
                  <a:schemeClr val="tx1"/>
                </a:solidFill>
                <a:effectLst/>
                <a:latin typeface="Arial" panose="020B0604020202020204" pitchFamily="34" charset="0"/>
                <a:ea typeface="+mn-ea"/>
                <a:cs typeface="Arial" panose="020B0604020202020204" pitchFamily="34" charset="0"/>
              </a:rPr>
              <a:t>St. Ivan </a:t>
            </a:r>
            <a:r>
              <a:rPr lang="en-US" sz="800" kern="1200" dirty="0" err="1">
                <a:solidFill>
                  <a:schemeClr val="tx1"/>
                </a:solidFill>
                <a:effectLst/>
                <a:latin typeface="Arial" panose="020B0604020202020204" pitchFamily="34" charset="0"/>
                <a:ea typeface="+mn-ea"/>
                <a:cs typeface="Arial" panose="020B0604020202020204" pitchFamily="34" charset="0"/>
              </a:rPr>
              <a:t>Rilski</a:t>
            </a:r>
            <a:r>
              <a:rPr lang="en-US" sz="800" kern="1200" dirty="0">
                <a:solidFill>
                  <a:schemeClr val="tx1"/>
                </a:solidFill>
                <a:effectLst/>
                <a:latin typeface="Arial" panose="020B0604020202020204" pitchFamily="34" charset="0"/>
                <a:ea typeface="+mn-ea"/>
                <a:cs typeface="Arial" panose="020B0604020202020204" pitchFamily="34" charset="0"/>
              </a:rPr>
              <a:t> University Hospital, Bulgaria; </a:t>
            </a:r>
            <a:r>
              <a:rPr lang="en-US" sz="800" kern="1200" baseline="30000" dirty="0">
                <a:solidFill>
                  <a:schemeClr val="tx1"/>
                </a:solidFill>
                <a:effectLst/>
                <a:latin typeface="Arial" panose="020B0604020202020204" pitchFamily="34" charset="0"/>
                <a:ea typeface="+mn-ea"/>
                <a:cs typeface="Arial" panose="020B0604020202020204" pitchFamily="34" charset="0"/>
              </a:rPr>
              <a:t>21</a:t>
            </a:r>
            <a:r>
              <a:rPr lang="en-US" sz="800" kern="1200" dirty="0">
                <a:solidFill>
                  <a:schemeClr val="tx1"/>
                </a:solidFill>
                <a:effectLst/>
                <a:latin typeface="Arial" panose="020B0604020202020204" pitchFamily="34" charset="0"/>
                <a:ea typeface="+mn-ea"/>
                <a:cs typeface="Arial" panose="020B0604020202020204" pitchFamily="34" charset="0"/>
              </a:rPr>
              <a:t>Tottori University School of Medicine; </a:t>
            </a:r>
            <a:r>
              <a:rPr lang="en-US" sz="800" kern="1200" baseline="30000" dirty="0">
                <a:solidFill>
                  <a:schemeClr val="tx1"/>
                </a:solidFill>
                <a:effectLst/>
                <a:latin typeface="Arial" panose="020B0604020202020204" pitchFamily="34" charset="0"/>
                <a:ea typeface="+mn-ea"/>
                <a:cs typeface="Arial" panose="020B0604020202020204" pitchFamily="34" charset="0"/>
              </a:rPr>
              <a:t>22</a:t>
            </a:r>
            <a:r>
              <a:rPr lang="en-US" sz="800" kern="1200" dirty="0">
                <a:solidFill>
                  <a:schemeClr val="tx1"/>
                </a:solidFill>
                <a:effectLst/>
                <a:latin typeface="Arial" panose="020B0604020202020204" pitchFamily="34" charset="0"/>
                <a:ea typeface="+mn-ea"/>
                <a:cs typeface="Arial" panose="020B0604020202020204" pitchFamily="34" charset="0"/>
              </a:rPr>
              <a:t>University of Texas, Medical Branch, Galveston, Texas, USA; </a:t>
            </a:r>
            <a:r>
              <a:rPr lang="en-US" sz="800" kern="1200" baseline="30000" dirty="0">
                <a:solidFill>
                  <a:schemeClr val="tx1"/>
                </a:solidFill>
                <a:effectLst/>
                <a:latin typeface="Arial" panose="020B0604020202020204" pitchFamily="34" charset="0"/>
                <a:ea typeface="+mn-ea"/>
                <a:cs typeface="Arial" panose="020B0604020202020204" pitchFamily="34" charset="0"/>
              </a:rPr>
              <a:t>23</a:t>
            </a:r>
            <a:r>
              <a:rPr lang="en-US" sz="800" kern="1200" dirty="0">
                <a:solidFill>
                  <a:schemeClr val="tx1"/>
                </a:solidFill>
                <a:effectLst/>
                <a:latin typeface="Arial" panose="020B0604020202020204" pitchFamily="34" charset="0"/>
                <a:ea typeface="+mn-ea"/>
                <a:cs typeface="Arial" panose="020B0604020202020204" pitchFamily="34" charset="0"/>
              </a:rPr>
              <a:t>Università </a:t>
            </a:r>
            <a:r>
              <a:rPr lang="en-US" sz="800" kern="1200" dirty="0" err="1">
                <a:solidFill>
                  <a:schemeClr val="tx1"/>
                </a:solidFill>
                <a:effectLst/>
                <a:latin typeface="Arial" panose="020B0604020202020204" pitchFamily="34" charset="0"/>
                <a:ea typeface="+mn-ea"/>
                <a:cs typeface="Arial" panose="020B0604020202020204" pitchFamily="34" charset="0"/>
              </a:rPr>
              <a:t>degli</a:t>
            </a:r>
            <a:r>
              <a:rPr lang="en-US"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err="1">
                <a:solidFill>
                  <a:schemeClr val="tx1"/>
                </a:solidFill>
                <a:effectLst/>
                <a:latin typeface="Arial" panose="020B0604020202020204" pitchFamily="34" charset="0"/>
                <a:ea typeface="+mn-ea"/>
                <a:cs typeface="Arial" panose="020B0604020202020204" pitchFamily="34" charset="0"/>
              </a:rPr>
              <a:t>Studi</a:t>
            </a:r>
            <a:r>
              <a:rPr lang="en-US" sz="800" kern="1200" dirty="0">
                <a:solidFill>
                  <a:schemeClr val="tx1"/>
                </a:solidFill>
                <a:effectLst/>
                <a:latin typeface="Arial" panose="020B0604020202020204" pitchFamily="34" charset="0"/>
                <a:ea typeface="+mn-ea"/>
                <a:cs typeface="Arial" panose="020B0604020202020204" pitchFamily="34" charset="0"/>
              </a:rPr>
              <a:t> di Modena e Reggio Emilia, Italy;</a:t>
            </a:r>
            <a:r>
              <a:rPr lang="en-US" sz="800" kern="1200" baseline="30000" dirty="0">
                <a:solidFill>
                  <a:schemeClr val="tx1"/>
                </a:solidFill>
                <a:effectLst/>
                <a:latin typeface="Arial" panose="020B0604020202020204" pitchFamily="34" charset="0"/>
                <a:ea typeface="+mn-ea"/>
                <a:cs typeface="Arial" panose="020B0604020202020204" pitchFamily="34" charset="0"/>
              </a:rPr>
              <a:t> 24</a:t>
            </a:r>
            <a:r>
              <a:rPr lang="en-US" sz="800" kern="1200" dirty="0">
                <a:solidFill>
                  <a:schemeClr val="tx1"/>
                </a:solidFill>
                <a:effectLst/>
                <a:latin typeface="Arial" panose="020B0604020202020204" pitchFamily="34" charset="0"/>
                <a:ea typeface="+mn-ea"/>
                <a:cs typeface="Arial" panose="020B0604020202020204" pitchFamily="34" charset="0"/>
              </a:rPr>
              <a:t>Alnylam Pharmaceuticals, Cambridge, Massachusetts, USA</a:t>
            </a: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 </a:t>
            </a:r>
            <a:endParaRPr lang="en-US"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 </a:t>
            </a:r>
            <a:endParaRPr lang="en-US"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Background and aims</a:t>
            </a:r>
            <a:endParaRPr lang="en-US"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latin typeface="Arial" panose="020B0604020202020204" pitchFamily="34" charset="0"/>
                <a:ea typeface="+mn-ea"/>
                <a:cs typeface="Arial" panose="020B0604020202020204" pitchFamily="34" charset="0"/>
              </a:rPr>
              <a:t>Acute Hepatic </a:t>
            </a:r>
            <a:r>
              <a:rPr lang="en-US" sz="800" kern="1200" dirty="0" err="1">
                <a:solidFill>
                  <a:schemeClr val="tx1"/>
                </a:solidFill>
                <a:effectLst/>
                <a:latin typeface="Arial" panose="020B0604020202020204" pitchFamily="34" charset="0"/>
                <a:ea typeface="+mn-ea"/>
                <a:cs typeface="Arial" panose="020B0604020202020204" pitchFamily="34" charset="0"/>
              </a:rPr>
              <a:t>Porphyrias</a:t>
            </a:r>
            <a:r>
              <a:rPr lang="en-US" sz="800" kern="1200" dirty="0">
                <a:solidFill>
                  <a:schemeClr val="tx1"/>
                </a:solidFill>
                <a:effectLst/>
                <a:latin typeface="Arial" panose="020B0604020202020204" pitchFamily="34" charset="0"/>
                <a:ea typeface="+mn-ea"/>
                <a:cs typeface="Arial" panose="020B0604020202020204" pitchFamily="34" charset="0"/>
              </a:rPr>
              <a:t> (AHPs) are rare genetic diseases due to enzyme deficiencies involved in heme biosynthesis. AHPs include acute intermittent porphyria (AIP), variegate porphyria (VP), and hereditary </a:t>
            </a:r>
            <a:r>
              <a:rPr lang="en-US" sz="800" kern="1200" dirty="0" err="1">
                <a:solidFill>
                  <a:schemeClr val="tx1"/>
                </a:solidFill>
                <a:effectLst/>
                <a:latin typeface="Arial" panose="020B0604020202020204" pitchFamily="34" charset="0"/>
                <a:ea typeface="+mn-ea"/>
                <a:cs typeface="Arial" panose="020B0604020202020204" pitchFamily="34" charset="0"/>
              </a:rPr>
              <a:t>coproporphyria</a:t>
            </a:r>
            <a:r>
              <a:rPr lang="en-US" sz="800" kern="1200" dirty="0">
                <a:solidFill>
                  <a:schemeClr val="tx1"/>
                </a:solidFill>
                <a:effectLst/>
                <a:latin typeface="Arial" panose="020B0604020202020204" pitchFamily="34" charset="0"/>
                <a:ea typeface="+mn-ea"/>
                <a:cs typeface="Arial" panose="020B0604020202020204" pitchFamily="34" charset="0"/>
              </a:rPr>
              <a:t> (HCP). Induction of </a:t>
            </a:r>
            <a:r>
              <a:rPr lang="en-US" sz="800" kern="1200" dirty="0" err="1">
                <a:solidFill>
                  <a:schemeClr val="tx1"/>
                </a:solidFill>
                <a:effectLst/>
                <a:latin typeface="Arial" panose="020B0604020202020204" pitchFamily="34" charset="0"/>
                <a:ea typeface="+mn-ea"/>
                <a:cs typeface="Arial" panose="020B0604020202020204" pitchFamily="34" charset="0"/>
              </a:rPr>
              <a:t>aminolevulinic</a:t>
            </a:r>
            <a:r>
              <a:rPr lang="en-US" sz="800" kern="1200" dirty="0">
                <a:solidFill>
                  <a:schemeClr val="tx1"/>
                </a:solidFill>
                <a:effectLst/>
                <a:latin typeface="Arial" panose="020B0604020202020204" pitchFamily="34" charset="0"/>
                <a:ea typeface="+mn-ea"/>
                <a:cs typeface="Arial" panose="020B0604020202020204" pitchFamily="34" charset="0"/>
              </a:rPr>
              <a:t> acid synthase 1 (ALAS1) can lead to accumulation of neurotoxic heme intermediates </a:t>
            </a:r>
            <a:r>
              <a:rPr lang="en-US" sz="800" kern="1200" dirty="0" err="1">
                <a:solidFill>
                  <a:schemeClr val="tx1"/>
                </a:solidFill>
                <a:effectLst/>
                <a:latin typeface="Arial" panose="020B0604020202020204" pitchFamily="34" charset="0"/>
                <a:ea typeface="+mn-ea"/>
                <a:cs typeface="Arial" panose="020B0604020202020204" pitchFamily="34" charset="0"/>
              </a:rPr>
              <a:t>aminolevulinic</a:t>
            </a:r>
            <a:r>
              <a:rPr lang="en-US" sz="800" kern="1200" dirty="0">
                <a:solidFill>
                  <a:schemeClr val="tx1"/>
                </a:solidFill>
                <a:effectLst/>
                <a:latin typeface="Arial" panose="020B0604020202020204" pitchFamily="34" charset="0"/>
                <a:ea typeface="+mn-ea"/>
                <a:cs typeface="Arial" panose="020B0604020202020204" pitchFamily="34" charset="0"/>
              </a:rPr>
              <a:t> acid (ALA) and porphobilinogen (PBG), resulting in potentially life-threatening, neurovisceral attacks and debilitating chronic symptoms. </a:t>
            </a:r>
            <a:r>
              <a:rPr lang="en-US" sz="800" kern="1200" dirty="0" err="1">
                <a:solidFill>
                  <a:schemeClr val="tx1"/>
                </a:solidFill>
                <a:effectLst/>
                <a:latin typeface="Arial" panose="020B0604020202020204" pitchFamily="34" charset="0"/>
                <a:ea typeface="+mn-ea"/>
                <a:cs typeface="Arial" panose="020B0604020202020204" pitchFamily="34" charset="0"/>
              </a:rPr>
              <a:t>Givosiran</a:t>
            </a:r>
            <a:r>
              <a:rPr lang="en-US" sz="800" kern="1200" dirty="0">
                <a:solidFill>
                  <a:schemeClr val="tx1"/>
                </a:solidFill>
                <a:effectLst/>
                <a:latin typeface="Arial" panose="020B0604020202020204" pitchFamily="34" charset="0"/>
                <a:ea typeface="+mn-ea"/>
                <a:cs typeface="Arial" panose="020B0604020202020204" pitchFamily="34" charset="0"/>
              </a:rPr>
              <a:t> is an investigational RNAi therapeutic targeting ALAS1 to reduce ALA and PBG levels in AHP patients and ameliorate disease manifestations.</a:t>
            </a:r>
          </a:p>
          <a:p>
            <a:pPr marL="0" indent="0">
              <a:buNone/>
            </a:pPr>
            <a:endParaRPr lang="en-US" sz="800" b="1"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Methods</a:t>
            </a:r>
            <a:endParaRPr lang="en-US"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latin typeface="Arial" panose="020B0604020202020204" pitchFamily="34" charset="0"/>
                <a:ea typeface="+mn-ea"/>
                <a:cs typeface="Arial" panose="020B0604020202020204" pitchFamily="34" charset="0"/>
              </a:rPr>
              <a:t>ENVISION (NCT03338816) is a Phase 3 global, multicenter, randomized, double-blind, placebo-controlled trial in AHP patients to evaluate the effect of </a:t>
            </a:r>
            <a:r>
              <a:rPr lang="en-US" sz="800" kern="1200" dirty="0" err="1">
                <a:solidFill>
                  <a:schemeClr val="tx1"/>
                </a:solidFill>
                <a:effectLst/>
                <a:latin typeface="Arial" panose="020B0604020202020204" pitchFamily="34" charset="0"/>
                <a:ea typeface="+mn-ea"/>
                <a:cs typeface="Arial" panose="020B0604020202020204" pitchFamily="34" charset="0"/>
              </a:rPr>
              <a:t>givosiran</a:t>
            </a:r>
            <a:r>
              <a:rPr lang="en-US" sz="800" kern="1200" dirty="0">
                <a:solidFill>
                  <a:schemeClr val="tx1"/>
                </a:solidFill>
                <a:effectLst/>
                <a:latin typeface="Arial" panose="020B0604020202020204" pitchFamily="34" charset="0"/>
                <a:ea typeface="+mn-ea"/>
                <a:cs typeface="Arial" panose="020B0604020202020204" pitchFamily="34" charset="0"/>
              </a:rPr>
              <a:t> (2.5 mg/kg, given subcutaneously once-monthly) compared to placebo, on attack rate over six months. Eligible patients were aged ≥12 years with an AHP diagnosis and history of ≥2 attacks in the six months prior to enrollment. Patients also had to be willing to discontinue or not initiate hemin prophylaxis. The primary endpoint is annualized rate of attacks requiring hospitalization, urgent care, or home IV hemin. Secondary endpoints are safety/tolerability, ALA and PBG levels, hemin usage, symptoms, and quality of life measures.  </a:t>
            </a:r>
          </a:p>
          <a:p>
            <a:pPr marL="0" indent="0">
              <a:buNone/>
            </a:pPr>
            <a:endParaRPr lang="en-US" sz="800" b="1"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Results</a:t>
            </a:r>
            <a:endParaRPr lang="en-US"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latin typeface="Arial" panose="020B0604020202020204" pitchFamily="34" charset="0"/>
                <a:ea typeface="+mn-ea"/>
                <a:cs typeface="Arial" panose="020B0604020202020204" pitchFamily="34" charset="0"/>
              </a:rPr>
              <a:t>Study enrollment has been completed (N=94, 18 countries, 36 sites). An interim analysis of safety and urinary ALA, a biomarker likely to predict clinical benefit, was conducted in 43 patients (41 AIP, 1 VP, 1 HCP; 23 randomized to </a:t>
            </a:r>
            <a:r>
              <a:rPr lang="en-US" sz="800" kern="1200" dirty="0" err="1">
                <a:solidFill>
                  <a:schemeClr val="tx1"/>
                </a:solidFill>
                <a:effectLst/>
                <a:latin typeface="Arial" panose="020B0604020202020204" pitchFamily="34" charset="0"/>
                <a:ea typeface="+mn-ea"/>
                <a:cs typeface="Arial" panose="020B0604020202020204" pitchFamily="34" charset="0"/>
              </a:rPr>
              <a:t>givosiran</a:t>
            </a:r>
            <a:r>
              <a:rPr lang="en-US" sz="800" kern="1200" dirty="0">
                <a:solidFill>
                  <a:schemeClr val="tx1"/>
                </a:solidFill>
                <a:effectLst/>
                <a:latin typeface="Arial" panose="020B0604020202020204" pitchFamily="34" charset="0"/>
                <a:ea typeface="+mn-ea"/>
                <a:cs typeface="Arial" panose="020B0604020202020204" pitchFamily="34" charset="0"/>
              </a:rPr>
              <a:t>, 20 to placebo) who were on study for at least three months. No deaths were reported. Serious adverse events were reported in 5/23 (22%) of patients on </a:t>
            </a:r>
            <a:r>
              <a:rPr lang="en-US" sz="800" kern="1200" dirty="0" err="1">
                <a:solidFill>
                  <a:schemeClr val="tx1"/>
                </a:solidFill>
                <a:effectLst/>
                <a:latin typeface="Arial" panose="020B0604020202020204" pitchFamily="34" charset="0"/>
                <a:ea typeface="+mn-ea"/>
                <a:cs typeface="Arial" panose="020B0604020202020204" pitchFamily="34" charset="0"/>
              </a:rPr>
              <a:t>givosiran</a:t>
            </a:r>
            <a:r>
              <a:rPr lang="en-US" sz="800" kern="1200" dirty="0">
                <a:solidFill>
                  <a:schemeClr val="tx1"/>
                </a:solidFill>
                <a:effectLst/>
                <a:latin typeface="Arial" panose="020B0604020202020204" pitchFamily="34" charset="0"/>
                <a:ea typeface="+mn-ea"/>
                <a:cs typeface="Arial" panose="020B0604020202020204" pitchFamily="34" charset="0"/>
              </a:rPr>
              <a:t>, and 2/20 (10%) on placebo. One patient on </a:t>
            </a:r>
            <a:r>
              <a:rPr lang="en-US" sz="800" kern="1200" dirty="0" err="1">
                <a:solidFill>
                  <a:schemeClr val="tx1"/>
                </a:solidFill>
                <a:effectLst/>
                <a:latin typeface="Arial" panose="020B0604020202020204" pitchFamily="34" charset="0"/>
                <a:ea typeface="+mn-ea"/>
                <a:cs typeface="Arial" panose="020B0604020202020204" pitchFamily="34" charset="0"/>
              </a:rPr>
              <a:t>givosiran</a:t>
            </a:r>
            <a:r>
              <a:rPr lang="en-US" sz="800" kern="1200" dirty="0">
                <a:solidFill>
                  <a:schemeClr val="tx1"/>
                </a:solidFill>
                <a:effectLst/>
                <a:latin typeface="Arial" panose="020B0604020202020204" pitchFamily="34" charset="0"/>
                <a:ea typeface="+mn-ea"/>
                <a:cs typeface="Arial" panose="020B0604020202020204" pitchFamily="34" charset="0"/>
              </a:rPr>
              <a:t> was discontinued due to &gt;8x ULN increase in liver transaminases (a protocol-stopping rule), which later resolved. Patients on </a:t>
            </a:r>
            <a:r>
              <a:rPr lang="en-US" sz="800" kern="1200" dirty="0" err="1">
                <a:solidFill>
                  <a:schemeClr val="tx1"/>
                </a:solidFill>
                <a:effectLst/>
                <a:latin typeface="Arial" panose="020B0604020202020204" pitchFamily="34" charset="0"/>
                <a:ea typeface="+mn-ea"/>
                <a:cs typeface="Arial" panose="020B0604020202020204" pitchFamily="34" charset="0"/>
              </a:rPr>
              <a:t>givosiran</a:t>
            </a:r>
            <a:r>
              <a:rPr lang="en-US" sz="800" kern="1200" dirty="0">
                <a:solidFill>
                  <a:schemeClr val="tx1"/>
                </a:solidFill>
                <a:effectLst/>
                <a:latin typeface="Arial" panose="020B0604020202020204" pitchFamily="34" charset="0"/>
                <a:ea typeface="+mn-ea"/>
                <a:cs typeface="Arial" panose="020B0604020202020204" pitchFamily="34" charset="0"/>
              </a:rPr>
              <a:t> showed a statistically significant urinary ALA reduction, compared to placebo group (p &lt; 0.001). The study is ongoing, and results from the complete six-month double-blind period, including the primary endpoint of annualized attack rate, will be presented.  </a:t>
            </a:r>
          </a:p>
          <a:p>
            <a:pPr marL="0" indent="0">
              <a:buNone/>
            </a:pPr>
            <a:endParaRPr lang="en-US" sz="800" b="1"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Conclusions </a:t>
            </a:r>
            <a:endParaRPr lang="en-US"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kern="1200" dirty="0" err="1">
                <a:solidFill>
                  <a:schemeClr val="tx1"/>
                </a:solidFill>
                <a:effectLst/>
                <a:latin typeface="Arial" panose="020B0604020202020204" pitchFamily="34" charset="0"/>
                <a:ea typeface="+mn-ea"/>
                <a:cs typeface="Arial" panose="020B0604020202020204" pitchFamily="34" charset="0"/>
              </a:rPr>
              <a:t>Givosiran</a:t>
            </a:r>
            <a:r>
              <a:rPr lang="en-US" sz="800" kern="1200" dirty="0">
                <a:solidFill>
                  <a:schemeClr val="tx1"/>
                </a:solidFill>
                <a:effectLst/>
                <a:latin typeface="Arial" panose="020B0604020202020204" pitchFamily="34" charset="0"/>
                <a:ea typeface="+mn-ea"/>
                <a:cs typeface="Arial" panose="020B0604020202020204" pitchFamily="34" charset="0"/>
              </a:rPr>
              <a:t> is an investigational RNAi therapeutic under study for the treatment of AHP.  An interim safety analysis of an ongoing Phase 3 study demonstrated a safety profile supportive of continued development and a significant reduction of the disease biomarker.</a:t>
            </a:r>
            <a:endParaRPr lang="en-GB" sz="8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C1133C-0A91-4C56-9DB7-B268BA704BC5}"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25957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800" i="1" dirty="0"/>
              <a:t>Abbreviations: ALP, alkaline phosphatase; ALT, </a:t>
            </a:r>
            <a:r>
              <a:rPr lang="en-GB" sz="800" dirty="0"/>
              <a:t>alanine aminotransferase; </a:t>
            </a:r>
            <a:r>
              <a:rPr lang="en-GB" sz="800" i="1" dirty="0"/>
              <a:t>CRISPR, clustered regularly interspaced short palindromic repeats; </a:t>
            </a:r>
            <a:r>
              <a:rPr lang="en-GB" sz="800" i="1" dirty="0">
                <a:highlight>
                  <a:srgbClr val="FEFCFC"/>
                </a:highlight>
              </a:rPr>
              <a:t>GGT, gamma-glutamyl transpeptidase; IHC, </a:t>
            </a:r>
            <a:r>
              <a:rPr lang="en-GB" sz="800" dirty="0">
                <a:highlight>
                  <a:srgbClr val="FEFCFC"/>
                </a:highlight>
              </a:rPr>
              <a:t>immunohistochemistry, </a:t>
            </a:r>
            <a:r>
              <a:rPr lang="en-GB" sz="800" i="1" dirty="0">
                <a:highlight>
                  <a:srgbClr val="FEFCFC"/>
                </a:highlight>
              </a:rPr>
              <a:t>MRP9, </a:t>
            </a:r>
            <a:r>
              <a:rPr lang="en-GB" sz="800" i="1" dirty="0"/>
              <a:t>multidrug resistance-associated protein 9; PFIC, progressive familial intrahepatic cholestasis</a:t>
            </a:r>
          </a:p>
          <a:p>
            <a:pPr marL="0" indent="0">
              <a:buNone/>
            </a:pPr>
            <a:endParaRPr lang="en-US" sz="800" dirty="0"/>
          </a:p>
          <a:p>
            <a:pPr marL="0" indent="0">
              <a:buNone/>
            </a:pPr>
            <a:r>
              <a:rPr lang="en-US" sz="800" u="sng" dirty="0"/>
              <a:t>F</a:t>
            </a:r>
            <a:r>
              <a:rPr lang="en-GB" sz="800" u="sng" dirty="0" err="1"/>
              <a:t>ull</a:t>
            </a:r>
            <a:r>
              <a:rPr lang="en-GB" sz="800" u="sng" dirty="0"/>
              <a:t> abstract</a:t>
            </a:r>
          </a:p>
          <a:p>
            <a:pPr marL="0" indent="0">
              <a:buNone/>
            </a:pPr>
            <a:endParaRPr lang="en-US" sz="800" dirty="0"/>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Deficiency of the ABC transporter ABCC12/MRP9 is associated with chronic cholestasis syndromes and causes bile duct paucity in zebrafish and mouse model organisms</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 </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u="sng" kern="1200" dirty="0" err="1">
                <a:solidFill>
                  <a:schemeClr val="tx1"/>
                </a:solidFill>
                <a:effectLst/>
                <a:latin typeface="Arial" panose="020B0604020202020204" pitchFamily="34" charset="0"/>
                <a:ea typeface="+mn-ea"/>
                <a:cs typeface="Arial" panose="020B0604020202020204" pitchFamily="34" charset="0"/>
              </a:rPr>
              <a:t>Lingfen</a:t>
            </a:r>
            <a:r>
              <a:rPr lang="en-US" sz="800" u="sng" kern="1200" dirty="0">
                <a:solidFill>
                  <a:schemeClr val="tx1"/>
                </a:solidFill>
                <a:effectLst/>
                <a:latin typeface="Arial" panose="020B0604020202020204" pitchFamily="34" charset="0"/>
                <a:ea typeface="+mn-ea"/>
                <a:cs typeface="Arial" panose="020B0604020202020204" pitchFamily="34" charset="0"/>
              </a:rPr>
              <a:t> Xu</a:t>
            </a:r>
            <a:r>
              <a:rPr lang="en-US" sz="800" kern="1200" baseline="30000" dirty="0">
                <a:solidFill>
                  <a:schemeClr val="tx1"/>
                </a:solidFill>
                <a:effectLst/>
                <a:latin typeface="Arial" panose="020B0604020202020204" pitchFamily="34" charset="0"/>
                <a:ea typeface="+mn-ea"/>
                <a:cs typeface="Arial" panose="020B0604020202020204" pitchFamily="34" charset="0"/>
              </a:rPr>
              <a:t>1 2</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Duc Hung Pham</a:t>
            </a:r>
            <a:r>
              <a:rPr lang="en-US" sz="800" kern="1200" baseline="30000" dirty="0">
                <a:solidFill>
                  <a:schemeClr val="tx1"/>
                </a:solidFill>
                <a:effectLst/>
                <a:latin typeface="Arial" panose="020B0604020202020204" pitchFamily="34" charset="0"/>
                <a:ea typeface="+mn-ea"/>
                <a:cs typeface="Arial" panose="020B0604020202020204" pitchFamily="34" charset="0"/>
              </a:rPr>
              <a:t>1</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Tiffany Shi</a:t>
            </a:r>
            <a:r>
              <a:rPr lang="en-US" sz="800" kern="1200" baseline="30000" dirty="0">
                <a:solidFill>
                  <a:schemeClr val="tx1"/>
                </a:solidFill>
                <a:effectLst/>
                <a:latin typeface="Arial" panose="020B0604020202020204" pitchFamily="34" charset="0"/>
                <a:ea typeface="+mn-ea"/>
                <a:cs typeface="Arial" panose="020B0604020202020204" pitchFamily="34" charset="0"/>
              </a:rPr>
              <a:t>1</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Jillian Ellis</a:t>
            </a:r>
            <a:r>
              <a:rPr lang="en-US" sz="800" kern="1200" baseline="30000" dirty="0">
                <a:solidFill>
                  <a:schemeClr val="tx1"/>
                </a:solidFill>
                <a:effectLst/>
                <a:latin typeface="Arial" panose="020B0604020202020204" pitchFamily="34" charset="0"/>
                <a:ea typeface="+mn-ea"/>
                <a:cs typeface="Arial" panose="020B0604020202020204" pitchFamily="34" charset="0"/>
              </a:rPr>
              <a:t>1</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Mary Mulen</a:t>
            </a:r>
            <a:r>
              <a:rPr lang="en-US" sz="800" kern="1200" baseline="30000" dirty="0">
                <a:solidFill>
                  <a:schemeClr val="tx1"/>
                </a:solidFill>
                <a:effectLst/>
                <a:latin typeface="Arial" panose="020B0604020202020204" pitchFamily="34" charset="0"/>
                <a:ea typeface="+mn-ea"/>
                <a:cs typeface="Arial" panose="020B0604020202020204" pitchFamily="34" charset="0"/>
              </a:rPr>
              <a:t>1</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Alexander Valencia</a:t>
            </a:r>
            <a:r>
              <a:rPr lang="en-US" sz="800" kern="1200" baseline="30000" dirty="0">
                <a:solidFill>
                  <a:schemeClr val="tx1"/>
                </a:solidFill>
                <a:effectLst/>
                <a:latin typeface="Arial" panose="020B0604020202020204" pitchFamily="34" charset="0"/>
                <a:ea typeface="+mn-ea"/>
                <a:cs typeface="Arial" panose="020B0604020202020204" pitchFamily="34" charset="0"/>
              </a:rPr>
              <a:t>3</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Sujit Mohanty</a:t>
            </a:r>
            <a:r>
              <a:rPr lang="en-US" sz="800" kern="1200" baseline="30000" dirty="0">
                <a:solidFill>
                  <a:schemeClr val="tx1"/>
                </a:solidFill>
                <a:effectLst/>
                <a:latin typeface="Arial" panose="020B0604020202020204" pitchFamily="34" charset="0"/>
                <a:ea typeface="+mn-ea"/>
                <a:cs typeface="Arial" panose="020B0604020202020204" pitchFamily="34" charset="0"/>
              </a:rPr>
              <a:t>4</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Sami Wali</a:t>
            </a:r>
            <a:r>
              <a:rPr lang="en-US" sz="800" kern="1200" baseline="30000" dirty="0">
                <a:solidFill>
                  <a:schemeClr val="tx1"/>
                </a:solidFill>
                <a:effectLst/>
                <a:latin typeface="Arial" panose="020B0604020202020204" pitchFamily="34" charset="0"/>
                <a:ea typeface="+mn-ea"/>
                <a:cs typeface="Arial" panose="020B0604020202020204" pitchFamily="34" charset="0"/>
              </a:rPr>
              <a:t>5</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Alexander  Miethke</a:t>
            </a:r>
            <a:r>
              <a:rPr lang="en-US" sz="800" kern="1200" baseline="30000" dirty="0">
                <a:solidFill>
                  <a:schemeClr val="tx1"/>
                </a:solidFill>
                <a:effectLst/>
                <a:latin typeface="Arial" panose="020B0604020202020204" pitchFamily="34" charset="0"/>
                <a:ea typeface="+mn-ea"/>
                <a:cs typeface="Arial" panose="020B0604020202020204" pitchFamily="34" charset="0"/>
              </a:rPr>
              <a:t>1</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err="1">
                <a:solidFill>
                  <a:schemeClr val="tx1"/>
                </a:solidFill>
                <a:effectLst/>
                <a:latin typeface="Arial" panose="020B0604020202020204" pitchFamily="34" charset="0"/>
                <a:ea typeface="+mn-ea"/>
                <a:cs typeface="Arial" panose="020B0604020202020204" pitchFamily="34" charset="0"/>
              </a:rPr>
              <a:t>Chunyue</a:t>
            </a:r>
            <a:r>
              <a:rPr lang="en-US" sz="800" kern="1200" dirty="0">
                <a:solidFill>
                  <a:schemeClr val="tx1"/>
                </a:solidFill>
                <a:effectLst/>
                <a:latin typeface="Arial" panose="020B0604020202020204" pitchFamily="34" charset="0"/>
                <a:ea typeface="+mn-ea"/>
                <a:cs typeface="Arial" panose="020B0604020202020204" pitchFamily="34" charset="0"/>
              </a:rPr>
              <a:t> Yin</a:t>
            </a:r>
            <a:r>
              <a:rPr lang="en-US" sz="800" kern="1200" baseline="30000" dirty="0">
                <a:solidFill>
                  <a:schemeClr val="tx1"/>
                </a:solidFill>
                <a:effectLst/>
                <a:latin typeface="Arial" panose="020B0604020202020204" pitchFamily="34" charset="0"/>
                <a:ea typeface="+mn-ea"/>
                <a:cs typeface="Arial" panose="020B0604020202020204" pitchFamily="34" charset="0"/>
              </a:rPr>
              <a:t>1</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i="1" kern="1200" baseline="30000" dirty="0">
                <a:solidFill>
                  <a:schemeClr val="tx1"/>
                </a:solidFill>
                <a:effectLst/>
                <a:latin typeface="Arial" panose="020B0604020202020204" pitchFamily="34" charset="0"/>
                <a:ea typeface="+mn-ea"/>
                <a:cs typeface="Arial" panose="020B0604020202020204" pitchFamily="34" charset="0"/>
              </a:rPr>
              <a:t>1</a:t>
            </a:r>
            <a:r>
              <a:rPr lang="en-US" sz="800" i="1" kern="1200" dirty="0">
                <a:solidFill>
                  <a:schemeClr val="tx1"/>
                </a:solidFill>
                <a:effectLst/>
                <a:latin typeface="Arial" panose="020B0604020202020204" pitchFamily="34" charset="0"/>
                <a:ea typeface="+mn-ea"/>
                <a:cs typeface="Arial" panose="020B0604020202020204" pitchFamily="34" charset="0"/>
              </a:rPr>
              <a:t>Cincinnati Children's Hospital Medical Center , Pediatric Gastroenterology, Hepatology &amp; Nutrition, Cincinnati, United States</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latin typeface="Arial" panose="020B0604020202020204" pitchFamily="34" charset="0"/>
                <a:ea typeface="+mn-ea"/>
                <a:cs typeface="Arial" panose="020B0604020202020204" pitchFamily="34" charset="0"/>
              </a:rPr>
              <a:t>2</a:t>
            </a:r>
            <a:r>
              <a:rPr lang="en-US" sz="800" i="1" kern="1200" dirty="0">
                <a:solidFill>
                  <a:schemeClr val="tx1"/>
                </a:solidFill>
                <a:effectLst/>
                <a:latin typeface="Arial" panose="020B0604020202020204" pitchFamily="34" charset="0"/>
                <a:ea typeface="+mn-ea"/>
                <a:cs typeface="Arial" panose="020B0604020202020204" pitchFamily="34" charset="0"/>
              </a:rPr>
              <a:t>Shengjing Hospital of China Medical University, Pediatric Gastroenterology, Shenyang Shi, China</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latin typeface="Arial" panose="020B0604020202020204" pitchFamily="34" charset="0"/>
                <a:ea typeface="+mn-ea"/>
                <a:cs typeface="Arial" panose="020B0604020202020204" pitchFamily="34" charset="0"/>
              </a:rPr>
              <a:t>3</a:t>
            </a:r>
            <a:r>
              <a:rPr lang="en-US" sz="800" i="1" kern="1200" dirty="0">
                <a:solidFill>
                  <a:schemeClr val="tx1"/>
                </a:solidFill>
                <a:effectLst/>
                <a:latin typeface="Arial" panose="020B0604020202020204" pitchFamily="34" charset="0"/>
                <a:ea typeface="+mn-ea"/>
                <a:cs typeface="Arial" panose="020B0604020202020204" pitchFamily="34" charset="0"/>
              </a:rPr>
              <a:t>Cincinnati Children's Hospital Medical Center , Human Genetics, Cincinnati, United States</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latin typeface="Arial" panose="020B0604020202020204" pitchFamily="34" charset="0"/>
                <a:ea typeface="+mn-ea"/>
                <a:cs typeface="Arial" panose="020B0604020202020204" pitchFamily="34" charset="0"/>
              </a:rPr>
              <a:t>4</a:t>
            </a:r>
            <a:r>
              <a:rPr lang="en-US" sz="800" i="1" kern="1200" dirty="0">
                <a:solidFill>
                  <a:schemeClr val="tx1"/>
                </a:solidFill>
                <a:effectLst/>
                <a:latin typeface="Arial" panose="020B0604020202020204" pitchFamily="34" charset="0"/>
                <a:ea typeface="+mn-ea"/>
                <a:cs typeface="Arial" panose="020B0604020202020204" pitchFamily="34" charset="0"/>
              </a:rPr>
              <a:t>Cincinnati Children's Hospital Medical Center , Pediatric Surgery, Cincinnati, United States</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latin typeface="Arial" panose="020B0604020202020204" pitchFamily="34" charset="0"/>
                <a:ea typeface="+mn-ea"/>
                <a:cs typeface="Arial" panose="020B0604020202020204" pitchFamily="34" charset="0"/>
              </a:rPr>
              <a:t>5</a:t>
            </a:r>
            <a:r>
              <a:rPr lang="en-US" sz="800" i="1" kern="1200" dirty="0">
                <a:solidFill>
                  <a:schemeClr val="tx1"/>
                </a:solidFill>
                <a:effectLst/>
                <a:latin typeface="Arial" panose="020B0604020202020204" pitchFamily="34" charset="0"/>
                <a:ea typeface="+mn-ea"/>
                <a:cs typeface="Arial" panose="020B0604020202020204" pitchFamily="34" charset="0"/>
              </a:rPr>
              <a:t>Prince Sultan Military Medical City, Pediatric Gastroenterology, Riyadh, Saudi Arabia</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latin typeface="Arial" panose="020B0604020202020204" pitchFamily="34" charset="0"/>
                <a:ea typeface="+mn-ea"/>
                <a:cs typeface="Arial" panose="020B0604020202020204" pitchFamily="34" charset="0"/>
              </a:rPr>
              <a:t> </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Background and Aims: </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fontAlgn="base">
              <a:buNone/>
            </a:pPr>
            <a:r>
              <a:rPr lang="en-US" sz="800" kern="1200" dirty="0">
                <a:solidFill>
                  <a:schemeClr val="tx1"/>
                </a:solidFill>
                <a:effectLst/>
                <a:latin typeface="Arial" panose="020B0604020202020204" pitchFamily="34" charset="0"/>
                <a:ea typeface="+mn-ea"/>
                <a:cs typeface="Arial" panose="020B0604020202020204" pitchFamily="34" charset="0"/>
              </a:rPr>
              <a:t>Despite recent advances in understanding the genetic underpinning of progressive familial intrahepatic cholestasis (PFIC), the etiology for cholestasis remains unknown in many children. We surveyed the genome of children with chronic cholestasis for variants in genes not previously associated with PFIC and validated their biological relevance in zebrafish and murine models.</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endParaRPr lang="en-US" sz="800" b="1"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Method: </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fontAlgn="base">
              <a:buNone/>
            </a:pPr>
            <a:r>
              <a:rPr lang="en-US" sz="800" kern="1200" dirty="0">
                <a:solidFill>
                  <a:schemeClr val="tx1"/>
                </a:solidFill>
                <a:effectLst/>
                <a:latin typeface="Arial" panose="020B0604020202020204" pitchFamily="34" charset="0"/>
                <a:ea typeface="+mn-ea"/>
                <a:cs typeface="Arial" panose="020B0604020202020204" pitchFamily="34" charset="0"/>
              </a:rPr>
              <a:t>Whole exome and candidate gene sequencing was performed in 38 children with normal GGT cholestasis without disease causing mutations in the genes </a:t>
            </a:r>
            <a:r>
              <a:rPr lang="en-US" sz="800" i="1" kern="1200" dirty="0">
                <a:solidFill>
                  <a:schemeClr val="tx1"/>
                </a:solidFill>
                <a:effectLst/>
                <a:latin typeface="Arial" panose="020B0604020202020204" pitchFamily="34" charset="0"/>
                <a:ea typeface="+mn-ea"/>
                <a:cs typeface="Arial" panose="020B0604020202020204" pitchFamily="34" charset="0"/>
              </a:rPr>
              <a:t>ABCB11, ATP8B1</a:t>
            </a:r>
            <a:r>
              <a:rPr lang="en-US" sz="800" kern="1200" dirty="0">
                <a:solidFill>
                  <a:schemeClr val="tx1"/>
                </a:solidFill>
                <a:effectLst/>
                <a:latin typeface="Arial" panose="020B0604020202020204" pitchFamily="34" charset="0"/>
                <a:ea typeface="+mn-ea"/>
                <a:cs typeface="Arial" panose="020B0604020202020204" pitchFamily="34" charset="0"/>
              </a:rPr>
              <a:t> </a:t>
            </a:r>
            <a:r>
              <a:rPr lang="en-US" sz="800" i="1" kern="1200" dirty="0">
                <a:solidFill>
                  <a:schemeClr val="tx1"/>
                </a:solidFill>
                <a:effectLst/>
                <a:latin typeface="Arial" panose="020B0604020202020204" pitchFamily="34" charset="0"/>
                <a:ea typeface="+mn-ea"/>
                <a:cs typeface="Arial" panose="020B0604020202020204" pitchFamily="34" charset="0"/>
              </a:rPr>
              <a:t>or ABCB4</a:t>
            </a:r>
            <a:r>
              <a:rPr lang="en-US" sz="800" kern="1200" dirty="0">
                <a:solidFill>
                  <a:schemeClr val="tx1"/>
                </a:solidFill>
                <a:effectLst/>
                <a:latin typeface="Arial" panose="020B0604020202020204" pitchFamily="34" charset="0"/>
                <a:ea typeface="+mn-ea"/>
                <a:cs typeface="Arial" panose="020B0604020202020204" pitchFamily="34" charset="0"/>
              </a:rPr>
              <a:t>. Crispr/Cas9 gene editing was employed to induce truncating mutations in the candidate gene in C57BL/6 mice and zebrafish. </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endParaRPr lang="en-US" sz="800" b="1"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Results:</a:t>
            </a:r>
            <a:r>
              <a:rPr lang="en-US" sz="800" kern="1200" dirty="0">
                <a:solidFill>
                  <a:schemeClr val="tx1"/>
                </a:solidFill>
                <a:effectLst/>
                <a:latin typeface="Arial" panose="020B0604020202020204" pitchFamily="34" charset="0"/>
                <a:ea typeface="+mn-ea"/>
                <a:cs typeface="Arial" panose="020B0604020202020204" pitchFamily="34" charset="0"/>
              </a:rPr>
              <a:t> </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fontAlgn="base">
              <a:buNone/>
            </a:pPr>
            <a:r>
              <a:rPr lang="en-US" sz="800" kern="1200" dirty="0">
                <a:solidFill>
                  <a:schemeClr val="tx1"/>
                </a:solidFill>
                <a:effectLst/>
                <a:latin typeface="Arial" panose="020B0604020202020204" pitchFamily="34" charset="0"/>
                <a:ea typeface="+mn-ea"/>
                <a:cs typeface="Arial" panose="020B0604020202020204" pitchFamily="34" charset="0"/>
              </a:rPr>
              <a:t>A homozygous, truncating mutation (c.198del.Gly67Alafs*6) was detected in </a:t>
            </a:r>
            <a:r>
              <a:rPr lang="en-US" sz="800" i="1" kern="1200" dirty="0">
                <a:solidFill>
                  <a:schemeClr val="tx1"/>
                </a:solidFill>
                <a:effectLst/>
                <a:latin typeface="Arial" panose="020B0604020202020204" pitchFamily="34" charset="0"/>
                <a:ea typeface="+mn-ea"/>
                <a:cs typeface="Arial" panose="020B0604020202020204" pitchFamily="34" charset="0"/>
              </a:rPr>
              <a:t>ABCC12</a:t>
            </a:r>
            <a:r>
              <a:rPr lang="en-US" sz="800" kern="1200" dirty="0">
                <a:solidFill>
                  <a:schemeClr val="tx1"/>
                </a:solidFill>
                <a:effectLst/>
                <a:latin typeface="Arial" panose="020B0604020202020204" pitchFamily="34" charset="0"/>
                <a:ea typeface="+mn-ea"/>
                <a:cs typeface="Arial" panose="020B0604020202020204" pitchFamily="34" charset="0"/>
              </a:rPr>
              <a:t> encoding MRP9, a member of the superfamily of ATP-binding cassette (ABC) transporters, in a 1yo female patient with normal GGT cholestasis and bile duct paucity by liver histopathology. 3 more subjects were found to harbor compound heterozygous mutations in this gene. The biological functions of this transporter are largely undefined, and it has not been associated with liver disease before. Using IHC we found it to be expressed in bile duct epithelial cells (</a:t>
            </a:r>
            <a:r>
              <a:rPr lang="en-US" sz="800" b="1" kern="1200" dirty="0">
                <a:solidFill>
                  <a:schemeClr val="tx1"/>
                </a:solidFill>
                <a:effectLst/>
                <a:latin typeface="Arial" panose="020B0604020202020204" pitchFamily="34" charset="0"/>
                <a:ea typeface="+mn-ea"/>
                <a:cs typeface="Arial" panose="020B0604020202020204" pitchFamily="34" charset="0"/>
              </a:rPr>
              <a:t>Fig 1a</a:t>
            </a:r>
            <a:r>
              <a:rPr lang="en-US" sz="800" kern="1200" dirty="0">
                <a:solidFill>
                  <a:schemeClr val="tx1"/>
                </a:solidFill>
                <a:effectLst/>
                <a:latin typeface="Arial" panose="020B0604020202020204" pitchFamily="34" charset="0"/>
                <a:ea typeface="+mn-ea"/>
                <a:cs typeface="Arial" panose="020B0604020202020204" pitchFamily="34" charset="0"/>
              </a:rPr>
              <a:t>). Adult, male mice lacking </a:t>
            </a:r>
            <a:r>
              <a:rPr lang="en-US" sz="800" i="1" kern="1200" dirty="0">
                <a:solidFill>
                  <a:schemeClr val="tx1"/>
                </a:solidFill>
                <a:effectLst/>
                <a:latin typeface="Arial" panose="020B0604020202020204" pitchFamily="34" charset="0"/>
                <a:ea typeface="+mn-ea"/>
                <a:cs typeface="Arial" panose="020B0604020202020204" pitchFamily="34" charset="0"/>
              </a:rPr>
              <a:t>Abcc12</a:t>
            </a:r>
            <a:r>
              <a:rPr lang="en-US" sz="800" kern="1200" dirty="0">
                <a:solidFill>
                  <a:schemeClr val="tx1"/>
                </a:solidFill>
                <a:effectLst/>
                <a:latin typeface="Arial" panose="020B0604020202020204" pitchFamily="34" charset="0"/>
                <a:ea typeface="+mn-ea"/>
                <a:cs typeface="Arial" panose="020B0604020202020204" pitchFamily="34" charset="0"/>
              </a:rPr>
              <a:t> due to a 100bp deletion in exon 3 displayed higher serum ALP (mean: 180 vs 86 IU/L, p&lt;0.01) and ALT levels (77 vs 37 IU/L, p&lt;0.01) compared with age matched WT controls. </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fontAlgn="base">
              <a:buNone/>
            </a:pPr>
            <a:r>
              <a:rPr lang="en-US" sz="800" kern="1200" dirty="0">
                <a:solidFill>
                  <a:schemeClr val="tx1"/>
                </a:solidFill>
                <a:effectLst/>
                <a:latin typeface="Arial" panose="020B0604020202020204" pitchFamily="34" charset="0"/>
                <a:ea typeface="+mn-ea"/>
                <a:cs typeface="Arial" panose="020B0604020202020204" pitchFamily="34" charset="0"/>
              </a:rPr>
              <a:t> </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fontAlgn="base">
              <a:buNone/>
            </a:pPr>
            <a:r>
              <a:rPr lang="en-US" sz="800" kern="1200" dirty="0">
                <a:solidFill>
                  <a:schemeClr val="tx1"/>
                </a:solidFill>
                <a:effectLst/>
                <a:latin typeface="Arial" panose="020B0604020202020204" pitchFamily="34" charset="0"/>
                <a:ea typeface="+mn-ea"/>
                <a:cs typeface="Arial" panose="020B0604020202020204" pitchFamily="34" charset="0"/>
              </a:rPr>
              <a:t>IHC for </a:t>
            </a:r>
            <a:r>
              <a:rPr lang="en-US" sz="800" kern="1200" dirty="0" err="1">
                <a:solidFill>
                  <a:schemeClr val="tx1"/>
                </a:solidFill>
                <a:effectLst/>
                <a:latin typeface="Arial" panose="020B0604020202020204" pitchFamily="34" charset="0"/>
                <a:ea typeface="+mn-ea"/>
                <a:cs typeface="Arial" panose="020B0604020202020204" pitchFamily="34" charset="0"/>
              </a:rPr>
              <a:t>panCK</a:t>
            </a:r>
            <a:r>
              <a:rPr lang="en-US" sz="800" kern="1200" dirty="0">
                <a:solidFill>
                  <a:schemeClr val="tx1"/>
                </a:solidFill>
                <a:effectLst/>
                <a:latin typeface="Arial" panose="020B0604020202020204" pitchFamily="34" charset="0"/>
                <a:ea typeface="+mn-ea"/>
                <a:cs typeface="Arial" panose="020B0604020202020204" pitchFamily="34" charset="0"/>
              </a:rPr>
              <a:t> revealed a higher percentage of bile ducts without lumen (36 vs 17%, p&lt;0.05). When younger mice were challenged by feeding of 1 % cholic acid admixed to the chow for 7 days, biliary injury was aggravated in Abcc12</a:t>
            </a:r>
            <a:r>
              <a:rPr lang="en-US" sz="800" kern="1200" baseline="30000" dirty="0">
                <a:solidFill>
                  <a:schemeClr val="tx1"/>
                </a:solidFill>
                <a:effectLst/>
                <a:latin typeface="Arial" panose="020B0604020202020204" pitchFamily="34" charset="0"/>
                <a:ea typeface="+mn-ea"/>
                <a:cs typeface="Arial" panose="020B0604020202020204" pitchFamily="34" charset="0"/>
              </a:rPr>
              <a:t>-/-</a:t>
            </a:r>
            <a:r>
              <a:rPr lang="en-US" sz="800" kern="1200" dirty="0">
                <a:solidFill>
                  <a:schemeClr val="tx1"/>
                </a:solidFill>
                <a:effectLst/>
                <a:latin typeface="Arial" panose="020B0604020202020204" pitchFamily="34" charset="0"/>
                <a:ea typeface="+mn-ea"/>
                <a:cs typeface="Arial" panose="020B0604020202020204" pitchFamily="34" charset="0"/>
              </a:rPr>
              <a:t> mice compared with age/sex matched WT mice, as indicated by increased bile duct proliferation (area CK19+: 0.38 vs 0.32%, p&lt;0.05), higher serum total bilirubin levels, and more periportal fibrosis (Sirius Red stained area: 0.97 vs 0.72%, p=0.05). In zebrafish, we detected conserved expression of the homolog of ABCC12 in </a:t>
            </a:r>
            <a:r>
              <a:rPr lang="en-US" sz="800" kern="1200" dirty="0" err="1">
                <a:solidFill>
                  <a:schemeClr val="tx1"/>
                </a:solidFill>
                <a:effectLst/>
                <a:latin typeface="Arial" panose="020B0604020202020204" pitchFamily="34" charset="0"/>
                <a:ea typeface="+mn-ea"/>
                <a:cs typeface="Arial" panose="020B0604020202020204" pitchFamily="34" charset="0"/>
              </a:rPr>
              <a:t>cholangiocytes</a:t>
            </a:r>
            <a:r>
              <a:rPr lang="en-US" sz="800" kern="1200" dirty="0">
                <a:solidFill>
                  <a:schemeClr val="tx1"/>
                </a:solidFill>
                <a:effectLst/>
                <a:latin typeface="Arial" panose="020B0604020202020204" pitchFamily="34" charset="0"/>
                <a:ea typeface="+mn-ea"/>
                <a:cs typeface="Arial" panose="020B0604020202020204" pitchFamily="34" charset="0"/>
              </a:rPr>
              <a:t> (</a:t>
            </a:r>
            <a:r>
              <a:rPr lang="en-US" sz="800" b="1" kern="1200" dirty="0">
                <a:solidFill>
                  <a:schemeClr val="tx1"/>
                </a:solidFill>
                <a:effectLst/>
                <a:latin typeface="Arial" panose="020B0604020202020204" pitchFamily="34" charset="0"/>
                <a:ea typeface="+mn-ea"/>
                <a:cs typeface="Arial" panose="020B0604020202020204" pitchFamily="34" charset="0"/>
              </a:rPr>
              <a:t>Fig 1b/c</a:t>
            </a:r>
            <a:r>
              <a:rPr lang="en-US" sz="800" kern="1200" dirty="0">
                <a:solidFill>
                  <a:schemeClr val="tx1"/>
                </a:solidFill>
                <a:effectLst/>
                <a:latin typeface="Arial" panose="020B0604020202020204" pitchFamily="34" charset="0"/>
                <a:ea typeface="+mn-ea"/>
                <a:cs typeface="Arial" panose="020B0604020202020204" pitchFamily="34" charset="0"/>
              </a:rPr>
              <a:t>). The zebrafish mutant harboring similar truncating mutations exhibits a significant reduction in </a:t>
            </a:r>
            <a:r>
              <a:rPr lang="en-US" sz="800" kern="1200" dirty="0" err="1">
                <a:solidFill>
                  <a:schemeClr val="tx1"/>
                </a:solidFill>
                <a:effectLst/>
                <a:latin typeface="Arial" panose="020B0604020202020204" pitchFamily="34" charset="0"/>
                <a:ea typeface="+mn-ea"/>
                <a:cs typeface="Arial" panose="020B0604020202020204" pitchFamily="34" charset="0"/>
              </a:rPr>
              <a:t>cholangiocyte</a:t>
            </a:r>
            <a:r>
              <a:rPr lang="en-US" sz="800" kern="1200" dirty="0">
                <a:solidFill>
                  <a:schemeClr val="tx1"/>
                </a:solidFill>
                <a:effectLst/>
                <a:latin typeface="Arial" panose="020B0604020202020204" pitchFamily="34" charset="0"/>
                <a:ea typeface="+mn-ea"/>
                <a:cs typeface="Arial" panose="020B0604020202020204" pitchFamily="34" charset="0"/>
              </a:rPr>
              <a:t> number compared to WT during juvenile stage and had elevated total bile acid and ALT levels at adult stage.</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endParaRPr lang="en-US" sz="800" b="1"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Conclusion:</a:t>
            </a:r>
            <a:r>
              <a:rPr lang="en-US" sz="800" kern="1200" dirty="0">
                <a:solidFill>
                  <a:schemeClr val="tx1"/>
                </a:solidFill>
                <a:effectLst/>
                <a:latin typeface="Arial" panose="020B0604020202020204" pitchFamily="34" charset="0"/>
                <a:ea typeface="+mn-ea"/>
                <a:cs typeface="Arial" panose="020B0604020202020204" pitchFamily="34" charset="0"/>
              </a:rPr>
              <a:t> </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fontAlgn="base">
              <a:buNone/>
            </a:pPr>
            <a:r>
              <a:rPr lang="en-US" sz="800" i="1" kern="1200" dirty="0">
                <a:solidFill>
                  <a:schemeClr val="tx1"/>
                </a:solidFill>
                <a:effectLst/>
                <a:latin typeface="Arial" panose="020B0604020202020204" pitchFamily="34" charset="0"/>
                <a:ea typeface="+mn-ea"/>
                <a:cs typeface="Arial" panose="020B0604020202020204" pitchFamily="34" charset="0"/>
              </a:rPr>
              <a:t>Abcc12</a:t>
            </a:r>
            <a:r>
              <a:rPr lang="en-US" sz="800" kern="1200" dirty="0">
                <a:solidFill>
                  <a:schemeClr val="tx1"/>
                </a:solidFill>
                <a:effectLst/>
                <a:latin typeface="Arial" panose="020B0604020202020204" pitchFamily="34" charset="0"/>
                <a:ea typeface="+mn-ea"/>
                <a:cs typeface="Arial" panose="020B0604020202020204" pitchFamily="34" charset="0"/>
              </a:rPr>
              <a:t>/Mrp9 is a novel transporter expressed by </a:t>
            </a:r>
            <a:r>
              <a:rPr lang="en-US" sz="800" kern="1200" dirty="0" err="1">
                <a:solidFill>
                  <a:schemeClr val="tx1"/>
                </a:solidFill>
                <a:effectLst/>
                <a:latin typeface="Arial" panose="020B0604020202020204" pitchFamily="34" charset="0"/>
                <a:ea typeface="+mn-ea"/>
                <a:cs typeface="Arial" panose="020B0604020202020204" pitchFamily="34" charset="0"/>
              </a:rPr>
              <a:t>cholangiocytes</a:t>
            </a:r>
            <a:r>
              <a:rPr lang="en-US" sz="800" kern="1200" dirty="0">
                <a:solidFill>
                  <a:schemeClr val="tx1"/>
                </a:solidFill>
                <a:effectLst/>
                <a:latin typeface="Arial" panose="020B0604020202020204" pitchFamily="34" charset="0"/>
                <a:ea typeface="+mn-ea"/>
                <a:cs typeface="Arial" panose="020B0604020202020204" pitchFamily="34" charset="0"/>
              </a:rPr>
              <a:t>, and its loss is associated with bile duct paucity in humans, mice and zebrafish. The substrates for this transporter and mechanisms for </a:t>
            </a:r>
            <a:r>
              <a:rPr lang="en-US" sz="800" kern="1200" dirty="0" err="1">
                <a:solidFill>
                  <a:schemeClr val="tx1"/>
                </a:solidFill>
                <a:effectLst/>
                <a:latin typeface="Arial" panose="020B0604020202020204" pitchFamily="34" charset="0"/>
                <a:ea typeface="+mn-ea"/>
                <a:cs typeface="Arial" panose="020B0604020202020204" pitchFamily="34" charset="0"/>
              </a:rPr>
              <a:t>cholangiocyte</a:t>
            </a:r>
            <a:r>
              <a:rPr lang="en-US" sz="800" kern="1200" dirty="0">
                <a:solidFill>
                  <a:schemeClr val="tx1"/>
                </a:solidFill>
                <a:effectLst/>
                <a:latin typeface="Arial" panose="020B0604020202020204" pitchFamily="34" charset="0"/>
                <a:ea typeface="+mn-ea"/>
                <a:cs typeface="Arial" panose="020B0604020202020204" pitchFamily="34" charset="0"/>
              </a:rPr>
              <a:t> injury are under investigations.</a:t>
            </a:r>
            <a:endParaRPr lang="en-GB" sz="8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C1133C-0A91-4C56-9DB7-B268BA704BC5}"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477675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800" i="1" dirty="0"/>
              <a:t>Abbreviations: ALP, alkaline phosphatase; ALT, </a:t>
            </a:r>
            <a:r>
              <a:rPr lang="en-GB" sz="800" dirty="0"/>
              <a:t>alanine aminotransferase; </a:t>
            </a:r>
            <a:r>
              <a:rPr lang="en-GB" sz="800" i="1" dirty="0"/>
              <a:t>ATP, adenosine triphosphate; CRISPR, clustered regularly interspaced short palindromic repeats; </a:t>
            </a:r>
            <a:r>
              <a:rPr lang="en-GB" sz="800" i="1" dirty="0">
                <a:highlight>
                  <a:srgbClr val="FEFCFC"/>
                </a:highlight>
              </a:rPr>
              <a:t>GGT, gamma-glutamyl transpeptidase; IHC, </a:t>
            </a:r>
            <a:r>
              <a:rPr lang="en-GB" sz="800" dirty="0">
                <a:highlight>
                  <a:srgbClr val="FEFCFC"/>
                </a:highlight>
              </a:rPr>
              <a:t>immunohistochemistry, </a:t>
            </a:r>
            <a:r>
              <a:rPr lang="en-GB" sz="800" i="1" dirty="0">
                <a:highlight>
                  <a:srgbClr val="FEFCFC"/>
                </a:highlight>
              </a:rPr>
              <a:t>MRP9, </a:t>
            </a:r>
            <a:r>
              <a:rPr lang="en-GB" sz="800" i="1" dirty="0"/>
              <a:t>multidrug resistance-associated protein 9; PFIC, progressive familial intrahepatic cholestasis</a:t>
            </a:r>
          </a:p>
          <a:p>
            <a:pPr marL="0" indent="0">
              <a:buNone/>
            </a:pPr>
            <a:endParaRPr lang="en-US" sz="800" dirty="0"/>
          </a:p>
          <a:p>
            <a:pPr marL="0" indent="0">
              <a:buNone/>
            </a:pPr>
            <a:r>
              <a:rPr lang="en-US" sz="800" u="sng" dirty="0"/>
              <a:t>F</a:t>
            </a:r>
            <a:r>
              <a:rPr lang="en-GB" sz="800" u="sng" dirty="0" err="1"/>
              <a:t>ull</a:t>
            </a:r>
            <a:r>
              <a:rPr lang="en-GB" sz="800" u="sng" dirty="0"/>
              <a:t> abstract</a:t>
            </a:r>
          </a:p>
          <a:p>
            <a:pPr marL="0" indent="0">
              <a:buNone/>
            </a:pPr>
            <a:endParaRPr lang="en-US" sz="800" dirty="0"/>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Deficiency of the ABC transporter ABCC12/MRP9 is associated with chronic cholestasis syndromes and causes bile duct paucity in zebrafish and mouse model organisms</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 </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u="sng" kern="1200" dirty="0" err="1">
                <a:solidFill>
                  <a:schemeClr val="tx1"/>
                </a:solidFill>
                <a:effectLst/>
                <a:latin typeface="Arial" panose="020B0604020202020204" pitchFamily="34" charset="0"/>
                <a:ea typeface="+mn-ea"/>
                <a:cs typeface="Arial" panose="020B0604020202020204" pitchFamily="34" charset="0"/>
              </a:rPr>
              <a:t>Lingfen</a:t>
            </a:r>
            <a:r>
              <a:rPr lang="en-US" sz="800" u="sng" kern="1200" dirty="0">
                <a:solidFill>
                  <a:schemeClr val="tx1"/>
                </a:solidFill>
                <a:effectLst/>
                <a:latin typeface="Arial" panose="020B0604020202020204" pitchFamily="34" charset="0"/>
                <a:ea typeface="+mn-ea"/>
                <a:cs typeface="Arial" panose="020B0604020202020204" pitchFamily="34" charset="0"/>
              </a:rPr>
              <a:t> Xu</a:t>
            </a:r>
            <a:r>
              <a:rPr lang="en-US" sz="800" kern="1200" baseline="30000" dirty="0">
                <a:solidFill>
                  <a:schemeClr val="tx1"/>
                </a:solidFill>
                <a:effectLst/>
                <a:latin typeface="Arial" panose="020B0604020202020204" pitchFamily="34" charset="0"/>
                <a:ea typeface="+mn-ea"/>
                <a:cs typeface="Arial" panose="020B0604020202020204" pitchFamily="34" charset="0"/>
              </a:rPr>
              <a:t>1 2</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Duc Hung Pham</a:t>
            </a:r>
            <a:r>
              <a:rPr lang="en-US" sz="800" kern="1200" baseline="30000" dirty="0">
                <a:solidFill>
                  <a:schemeClr val="tx1"/>
                </a:solidFill>
                <a:effectLst/>
                <a:latin typeface="Arial" panose="020B0604020202020204" pitchFamily="34" charset="0"/>
                <a:ea typeface="+mn-ea"/>
                <a:cs typeface="Arial" panose="020B0604020202020204" pitchFamily="34" charset="0"/>
              </a:rPr>
              <a:t>1</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Tiffany Shi</a:t>
            </a:r>
            <a:r>
              <a:rPr lang="en-US" sz="800" kern="1200" baseline="30000" dirty="0">
                <a:solidFill>
                  <a:schemeClr val="tx1"/>
                </a:solidFill>
                <a:effectLst/>
                <a:latin typeface="Arial" panose="020B0604020202020204" pitchFamily="34" charset="0"/>
                <a:ea typeface="+mn-ea"/>
                <a:cs typeface="Arial" panose="020B0604020202020204" pitchFamily="34" charset="0"/>
              </a:rPr>
              <a:t>1</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Jillian Ellis</a:t>
            </a:r>
            <a:r>
              <a:rPr lang="en-US" sz="800" kern="1200" baseline="30000" dirty="0">
                <a:solidFill>
                  <a:schemeClr val="tx1"/>
                </a:solidFill>
                <a:effectLst/>
                <a:latin typeface="Arial" panose="020B0604020202020204" pitchFamily="34" charset="0"/>
                <a:ea typeface="+mn-ea"/>
                <a:cs typeface="Arial" panose="020B0604020202020204" pitchFamily="34" charset="0"/>
              </a:rPr>
              <a:t>1</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Mary Mulen</a:t>
            </a:r>
            <a:r>
              <a:rPr lang="en-US" sz="800" kern="1200" baseline="30000" dirty="0">
                <a:solidFill>
                  <a:schemeClr val="tx1"/>
                </a:solidFill>
                <a:effectLst/>
                <a:latin typeface="Arial" panose="020B0604020202020204" pitchFamily="34" charset="0"/>
                <a:ea typeface="+mn-ea"/>
                <a:cs typeface="Arial" panose="020B0604020202020204" pitchFamily="34" charset="0"/>
              </a:rPr>
              <a:t>1</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Alexander Valencia</a:t>
            </a:r>
            <a:r>
              <a:rPr lang="en-US" sz="800" kern="1200" baseline="30000" dirty="0">
                <a:solidFill>
                  <a:schemeClr val="tx1"/>
                </a:solidFill>
                <a:effectLst/>
                <a:latin typeface="Arial" panose="020B0604020202020204" pitchFamily="34" charset="0"/>
                <a:ea typeface="+mn-ea"/>
                <a:cs typeface="Arial" panose="020B0604020202020204" pitchFamily="34" charset="0"/>
              </a:rPr>
              <a:t>3</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Sujit Mohanty</a:t>
            </a:r>
            <a:r>
              <a:rPr lang="en-US" sz="800" kern="1200" baseline="30000" dirty="0">
                <a:solidFill>
                  <a:schemeClr val="tx1"/>
                </a:solidFill>
                <a:effectLst/>
                <a:latin typeface="Arial" panose="020B0604020202020204" pitchFamily="34" charset="0"/>
                <a:ea typeface="+mn-ea"/>
                <a:cs typeface="Arial" panose="020B0604020202020204" pitchFamily="34" charset="0"/>
              </a:rPr>
              <a:t>4</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Sami Wali</a:t>
            </a:r>
            <a:r>
              <a:rPr lang="en-US" sz="800" kern="1200" baseline="30000" dirty="0">
                <a:solidFill>
                  <a:schemeClr val="tx1"/>
                </a:solidFill>
                <a:effectLst/>
                <a:latin typeface="Arial" panose="020B0604020202020204" pitchFamily="34" charset="0"/>
                <a:ea typeface="+mn-ea"/>
                <a:cs typeface="Arial" panose="020B0604020202020204" pitchFamily="34" charset="0"/>
              </a:rPr>
              <a:t>5</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Alexander  Miethke</a:t>
            </a:r>
            <a:r>
              <a:rPr lang="en-US" sz="800" kern="1200" baseline="30000" dirty="0">
                <a:solidFill>
                  <a:schemeClr val="tx1"/>
                </a:solidFill>
                <a:effectLst/>
                <a:latin typeface="Arial" panose="020B0604020202020204" pitchFamily="34" charset="0"/>
                <a:ea typeface="+mn-ea"/>
                <a:cs typeface="Arial" panose="020B0604020202020204" pitchFamily="34" charset="0"/>
              </a:rPr>
              <a:t>1</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err="1">
                <a:solidFill>
                  <a:schemeClr val="tx1"/>
                </a:solidFill>
                <a:effectLst/>
                <a:latin typeface="Arial" panose="020B0604020202020204" pitchFamily="34" charset="0"/>
                <a:ea typeface="+mn-ea"/>
                <a:cs typeface="Arial" panose="020B0604020202020204" pitchFamily="34" charset="0"/>
              </a:rPr>
              <a:t>Chunyue</a:t>
            </a:r>
            <a:r>
              <a:rPr lang="en-US" sz="800" kern="1200" dirty="0">
                <a:solidFill>
                  <a:schemeClr val="tx1"/>
                </a:solidFill>
                <a:effectLst/>
                <a:latin typeface="Arial" panose="020B0604020202020204" pitchFamily="34" charset="0"/>
                <a:ea typeface="+mn-ea"/>
                <a:cs typeface="Arial" panose="020B0604020202020204" pitchFamily="34" charset="0"/>
              </a:rPr>
              <a:t> Yin</a:t>
            </a:r>
            <a:r>
              <a:rPr lang="en-US" sz="800" kern="1200" baseline="30000" dirty="0">
                <a:solidFill>
                  <a:schemeClr val="tx1"/>
                </a:solidFill>
                <a:effectLst/>
                <a:latin typeface="Arial" panose="020B0604020202020204" pitchFamily="34" charset="0"/>
                <a:ea typeface="+mn-ea"/>
                <a:cs typeface="Arial" panose="020B0604020202020204" pitchFamily="34" charset="0"/>
              </a:rPr>
              <a:t>1</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i="1" kern="1200" baseline="30000" dirty="0">
                <a:solidFill>
                  <a:schemeClr val="tx1"/>
                </a:solidFill>
                <a:effectLst/>
                <a:latin typeface="Arial" panose="020B0604020202020204" pitchFamily="34" charset="0"/>
                <a:ea typeface="+mn-ea"/>
                <a:cs typeface="Arial" panose="020B0604020202020204" pitchFamily="34" charset="0"/>
              </a:rPr>
              <a:t>1</a:t>
            </a:r>
            <a:r>
              <a:rPr lang="en-US" sz="800" i="1" kern="1200" dirty="0">
                <a:solidFill>
                  <a:schemeClr val="tx1"/>
                </a:solidFill>
                <a:effectLst/>
                <a:latin typeface="Arial" panose="020B0604020202020204" pitchFamily="34" charset="0"/>
                <a:ea typeface="+mn-ea"/>
                <a:cs typeface="Arial" panose="020B0604020202020204" pitchFamily="34" charset="0"/>
              </a:rPr>
              <a:t>Cincinnati Children's Hospital Medical Center , Pediatric Gastroenterology, Hepatology &amp; Nutrition, Cincinnati, United States</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latin typeface="Arial" panose="020B0604020202020204" pitchFamily="34" charset="0"/>
                <a:ea typeface="+mn-ea"/>
                <a:cs typeface="Arial" panose="020B0604020202020204" pitchFamily="34" charset="0"/>
              </a:rPr>
              <a:t>2</a:t>
            </a:r>
            <a:r>
              <a:rPr lang="en-US" sz="800" i="1" kern="1200" dirty="0">
                <a:solidFill>
                  <a:schemeClr val="tx1"/>
                </a:solidFill>
                <a:effectLst/>
                <a:latin typeface="Arial" panose="020B0604020202020204" pitchFamily="34" charset="0"/>
                <a:ea typeface="+mn-ea"/>
                <a:cs typeface="Arial" panose="020B0604020202020204" pitchFamily="34" charset="0"/>
              </a:rPr>
              <a:t>Shengjing Hospital of China Medical University, Pediatric Gastroenterology, Shenyang Shi, China</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latin typeface="Arial" panose="020B0604020202020204" pitchFamily="34" charset="0"/>
                <a:ea typeface="+mn-ea"/>
                <a:cs typeface="Arial" panose="020B0604020202020204" pitchFamily="34" charset="0"/>
              </a:rPr>
              <a:t>3</a:t>
            </a:r>
            <a:r>
              <a:rPr lang="en-US" sz="800" i="1" kern="1200" dirty="0">
                <a:solidFill>
                  <a:schemeClr val="tx1"/>
                </a:solidFill>
                <a:effectLst/>
                <a:latin typeface="Arial" panose="020B0604020202020204" pitchFamily="34" charset="0"/>
                <a:ea typeface="+mn-ea"/>
                <a:cs typeface="Arial" panose="020B0604020202020204" pitchFamily="34" charset="0"/>
              </a:rPr>
              <a:t>Cincinnati Children's Hospital Medical Center , Human Genetics, Cincinnati, United States</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latin typeface="Arial" panose="020B0604020202020204" pitchFamily="34" charset="0"/>
                <a:ea typeface="+mn-ea"/>
                <a:cs typeface="Arial" panose="020B0604020202020204" pitchFamily="34" charset="0"/>
              </a:rPr>
              <a:t>4</a:t>
            </a:r>
            <a:r>
              <a:rPr lang="en-US" sz="800" i="1" kern="1200" dirty="0">
                <a:solidFill>
                  <a:schemeClr val="tx1"/>
                </a:solidFill>
                <a:effectLst/>
                <a:latin typeface="Arial" panose="020B0604020202020204" pitchFamily="34" charset="0"/>
                <a:ea typeface="+mn-ea"/>
                <a:cs typeface="Arial" panose="020B0604020202020204" pitchFamily="34" charset="0"/>
              </a:rPr>
              <a:t>Cincinnati Children's Hospital Medical Center , Pediatric Surgery, Cincinnati, United States</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latin typeface="Arial" panose="020B0604020202020204" pitchFamily="34" charset="0"/>
                <a:ea typeface="+mn-ea"/>
                <a:cs typeface="Arial" panose="020B0604020202020204" pitchFamily="34" charset="0"/>
              </a:rPr>
              <a:t>5</a:t>
            </a:r>
            <a:r>
              <a:rPr lang="en-US" sz="800" i="1" kern="1200" dirty="0">
                <a:solidFill>
                  <a:schemeClr val="tx1"/>
                </a:solidFill>
                <a:effectLst/>
                <a:latin typeface="Arial" panose="020B0604020202020204" pitchFamily="34" charset="0"/>
                <a:ea typeface="+mn-ea"/>
                <a:cs typeface="Arial" panose="020B0604020202020204" pitchFamily="34" charset="0"/>
              </a:rPr>
              <a:t>Prince Sultan Military Medical City, Pediatric Gastroenterology, Riyadh, Saudi Arabia</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latin typeface="Arial" panose="020B0604020202020204" pitchFamily="34" charset="0"/>
                <a:ea typeface="+mn-ea"/>
                <a:cs typeface="Arial" panose="020B0604020202020204" pitchFamily="34" charset="0"/>
              </a:rPr>
              <a:t> </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Background and Aims: </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fontAlgn="base">
              <a:buNone/>
            </a:pPr>
            <a:r>
              <a:rPr lang="en-US" sz="800" kern="1200" dirty="0">
                <a:solidFill>
                  <a:schemeClr val="tx1"/>
                </a:solidFill>
                <a:effectLst/>
                <a:latin typeface="Arial" panose="020B0604020202020204" pitchFamily="34" charset="0"/>
                <a:ea typeface="+mn-ea"/>
                <a:cs typeface="Arial" panose="020B0604020202020204" pitchFamily="34" charset="0"/>
              </a:rPr>
              <a:t>Despite recent advances in understanding the genetic underpinning of progressive familial intrahepatic cholestasis (PFIC), the etiology for cholestasis remains unknown in many children. We surveyed the genome of children with chronic cholestasis for variants in genes not previously associated with PFIC and validated their biological relevance in zebrafish and murine models.</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endParaRPr lang="en-US" sz="800" b="1"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Method: </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fontAlgn="base">
              <a:buNone/>
            </a:pPr>
            <a:r>
              <a:rPr lang="en-US" sz="800" kern="1200" dirty="0">
                <a:solidFill>
                  <a:schemeClr val="tx1"/>
                </a:solidFill>
                <a:effectLst/>
                <a:latin typeface="Arial" panose="020B0604020202020204" pitchFamily="34" charset="0"/>
                <a:ea typeface="+mn-ea"/>
                <a:cs typeface="Arial" panose="020B0604020202020204" pitchFamily="34" charset="0"/>
              </a:rPr>
              <a:t>Whole exome and candidate gene sequencing was performed in 38 children with normal GGT cholestasis without disease causing mutations in the genes </a:t>
            </a:r>
            <a:r>
              <a:rPr lang="en-US" sz="800" i="1" kern="1200" dirty="0">
                <a:solidFill>
                  <a:schemeClr val="tx1"/>
                </a:solidFill>
                <a:effectLst/>
                <a:latin typeface="Arial" panose="020B0604020202020204" pitchFamily="34" charset="0"/>
                <a:ea typeface="+mn-ea"/>
                <a:cs typeface="Arial" panose="020B0604020202020204" pitchFamily="34" charset="0"/>
              </a:rPr>
              <a:t>ABCB11, ATP8B1</a:t>
            </a:r>
            <a:r>
              <a:rPr lang="en-US" sz="800" kern="1200" dirty="0">
                <a:solidFill>
                  <a:schemeClr val="tx1"/>
                </a:solidFill>
                <a:effectLst/>
                <a:latin typeface="Arial" panose="020B0604020202020204" pitchFamily="34" charset="0"/>
                <a:ea typeface="+mn-ea"/>
                <a:cs typeface="Arial" panose="020B0604020202020204" pitchFamily="34" charset="0"/>
              </a:rPr>
              <a:t> </a:t>
            </a:r>
            <a:r>
              <a:rPr lang="en-US" sz="800" i="1" kern="1200" dirty="0">
                <a:solidFill>
                  <a:schemeClr val="tx1"/>
                </a:solidFill>
                <a:effectLst/>
                <a:latin typeface="Arial" panose="020B0604020202020204" pitchFamily="34" charset="0"/>
                <a:ea typeface="+mn-ea"/>
                <a:cs typeface="Arial" panose="020B0604020202020204" pitchFamily="34" charset="0"/>
              </a:rPr>
              <a:t>or ABCB4</a:t>
            </a:r>
            <a:r>
              <a:rPr lang="en-US" sz="800" kern="1200" dirty="0">
                <a:solidFill>
                  <a:schemeClr val="tx1"/>
                </a:solidFill>
                <a:effectLst/>
                <a:latin typeface="Arial" panose="020B0604020202020204" pitchFamily="34" charset="0"/>
                <a:ea typeface="+mn-ea"/>
                <a:cs typeface="Arial" panose="020B0604020202020204" pitchFamily="34" charset="0"/>
              </a:rPr>
              <a:t>. Crispr/Cas9 gene editing was employed to induce truncating mutations in the candidate gene in C57BL/6 mice and zebrafish. </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endParaRPr lang="en-US" sz="800" b="1"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Results:</a:t>
            </a:r>
            <a:r>
              <a:rPr lang="en-US" sz="800" kern="1200" dirty="0">
                <a:solidFill>
                  <a:schemeClr val="tx1"/>
                </a:solidFill>
                <a:effectLst/>
                <a:latin typeface="Arial" panose="020B0604020202020204" pitchFamily="34" charset="0"/>
                <a:ea typeface="+mn-ea"/>
                <a:cs typeface="Arial" panose="020B0604020202020204" pitchFamily="34" charset="0"/>
              </a:rPr>
              <a:t> </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fontAlgn="base">
              <a:buNone/>
            </a:pPr>
            <a:r>
              <a:rPr lang="en-US" sz="800" kern="1200" dirty="0">
                <a:solidFill>
                  <a:schemeClr val="tx1"/>
                </a:solidFill>
                <a:effectLst/>
                <a:latin typeface="Arial" panose="020B0604020202020204" pitchFamily="34" charset="0"/>
                <a:ea typeface="+mn-ea"/>
                <a:cs typeface="Arial" panose="020B0604020202020204" pitchFamily="34" charset="0"/>
              </a:rPr>
              <a:t>A homozygous, truncating mutation (c.198del.Gly67Alafs*6) was detected in </a:t>
            </a:r>
            <a:r>
              <a:rPr lang="en-US" sz="800" i="1" kern="1200" dirty="0">
                <a:solidFill>
                  <a:schemeClr val="tx1"/>
                </a:solidFill>
                <a:effectLst/>
                <a:latin typeface="Arial" panose="020B0604020202020204" pitchFamily="34" charset="0"/>
                <a:ea typeface="+mn-ea"/>
                <a:cs typeface="Arial" panose="020B0604020202020204" pitchFamily="34" charset="0"/>
              </a:rPr>
              <a:t>ABCC12</a:t>
            </a:r>
            <a:r>
              <a:rPr lang="en-US" sz="800" kern="1200" dirty="0">
                <a:solidFill>
                  <a:schemeClr val="tx1"/>
                </a:solidFill>
                <a:effectLst/>
                <a:latin typeface="Arial" panose="020B0604020202020204" pitchFamily="34" charset="0"/>
                <a:ea typeface="+mn-ea"/>
                <a:cs typeface="Arial" panose="020B0604020202020204" pitchFamily="34" charset="0"/>
              </a:rPr>
              <a:t> encoding MRP9, a member of the superfamily of ATP-binding cassette (ABC) transporters, in a 1yo female patient with normal GGT cholestasis and bile duct paucity by liver histopathology. 3 more subjects were found to harbor compound heterozygous mutations in this gene. The biological functions of this transporter are largely undefined, and it has not been associated with liver disease before. Using IHC we found it to be expressed in bile duct epithelial cells (</a:t>
            </a:r>
            <a:r>
              <a:rPr lang="en-US" sz="800" b="1" kern="1200" dirty="0">
                <a:solidFill>
                  <a:schemeClr val="tx1"/>
                </a:solidFill>
                <a:effectLst/>
                <a:latin typeface="Arial" panose="020B0604020202020204" pitchFamily="34" charset="0"/>
                <a:ea typeface="+mn-ea"/>
                <a:cs typeface="Arial" panose="020B0604020202020204" pitchFamily="34" charset="0"/>
              </a:rPr>
              <a:t>Fig 1a</a:t>
            </a:r>
            <a:r>
              <a:rPr lang="en-US" sz="800" kern="1200" dirty="0">
                <a:solidFill>
                  <a:schemeClr val="tx1"/>
                </a:solidFill>
                <a:effectLst/>
                <a:latin typeface="Arial" panose="020B0604020202020204" pitchFamily="34" charset="0"/>
                <a:ea typeface="+mn-ea"/>
                <a:cs typeface="Arial" panose="020B0604020202020204" pitchFamily="34" charset="0"/>
              </a:rPr>
              <a:t>). Adult, male mice lacking </a:t>
            </a:r>
            <a:r>
              <a:rPr lang="en-US" sz="800" i="1" kern="1200" dirty="0">
                <a:solidFill>
                  <a:schemeClr val="tx1"/>
                </a:solidFill>
                <a:effectLst/>
                <a:latin typeface="Arial" panose="020B0604020202020204" pitchFamily="34" charset="0"/>
                <a:ea typeface="+mn-ea"/>
                <a:cs typeface="Arial" panose="020B0604020202020204" pitchFamily="34" charset="0"/>
              </a:rPr>
              <a:t>Abcc12</a:t>
            </a:r>
            <a:r>
              <a:rPr lang="en-US" sz="800" kern="1200" dirty="0">
                <a:solidFill>
                  <a:schemeClr val="tx1"/>
                </a:solidFill>
                <a:effectLst/>
                <a:latin typeface="Arial" panose="020B0604020202020204" pitchFamily="34" charset="0"/>
                <a:ea typeface="+mn-ea"/>
                <a:cs typeface="Arial" panose="020B0604020202020204" pitchFamily="34" charset="0"/>
              </a:rPr>
              <a:t> due to a 100bp deletion in exon 3 displayed higher serum ALP (mean: 180 vs 86 IU/L, p&lt;0.01) and ALT levels (77 vs 37 IU/L, p&lt;0.01) compared with age matched WT controls. </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fontAlgn="base">
              <a:buNone/>
            </a:pPr>
            <a:r>
              <a:rPr lang="en-US" sz="800" kern="1200" dirty="0">
                <a:solidFill>
                  <a:schemeClr val="tx1"/>
                </a:solidFill>
                <a:effectLst/>
                <a:latin typeface="Arial" panose="020B0604020202020204" pitchFamily="34" charset="0"/>
                <a:ea typeface="+mn-ea"/>
                <a:cs typeface="Arial" panose="020B0604020202020204" pitchFamily="34" charset="0"/>
              </a:rPr>
              <a:t> </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fontAlgn="base">
              <a:buNone/>
            </a:pPr>
            <a:r>
              <a:rPr lang="en-US" sz="800" kern="1200" dirty="0">
                <a:solidFill>
                  <a:schemeClr val="tx1"/>
                </a:solidFill>
                <a:effectLst/>
                <a:latin typeface="Arial" panose="020B0604020202020204" pitchFamily="34" charset="0"/>
                <a:ea typeface="+mn-ea"/>
                <a:cs typeface="Arial" panose="020B0604020202020204" pitchFamily="34" charset="0"/>
              </a:rPr>
              <a:t>IHC for </a:t>
            </a:r>
            <a:r>
              <a:rPr lang="en-US" sz="800" kern="1200" dirty="0" err="1">
                <a:solidFill>
                  <a:schemeClr val="tx1"/>
                </a:solidFill>
                <a:effectLst/>
                <a:latin typeface="Arial" panose="020B0604020202020204" pitchFamily="34" charset="0"/>
                <a:ea typeface="+mn-ea"/>
                <a:cs typeface="Arial" panose="020B0604020202020204" pitchFamily="34" charset="0"/>
              </a:rPr>
              <a:t>panCK</a:t>
            </a:r>
            <a:r>
              <a:rPr lang="en-US" sz="800" kern="1200" dirty="0">
                <a:solidFill>
                  <a:schemeClr val="tx1"/>
                </a:solidFill>
                <a:effectLst/>
                <a:latin typeface="Arial" panose="020B0604020202020204" pitchFamily="34" charset="0"/>
                <a:ea typeface="+mn-ea"/>
                <a:cs typeface="Arial" panose="020B0604020202020204" pitchFamily="34" charset="0"/>
              </a:rPr>
              <a:t> revealed a higher percentage of bile ducts without lumen (36 vs 17%, p&lt;0.05). When younger mice were challenged by feeding of 1 % cholic acid admixed to the chow for 7 days, biliary injury was aggravated in Abcc12</a:t>
            </a:r>
            <a:r>
              <a:rPr lang="en-US" sz="800" kern="1200" baseline="30000" dirty="0">
                <a:solidFill>
                  <a:schemeClr val="tx1"/>
                </a:solidFill>
                <a:effectLst/>
                <a:latin typeface="Arial" panose="020B0604020202020204" pitchFamily="34" charset="0"/>
                <a:ea typeface="+mn-ea"/>
                <a:cs typeface="Arial" panose="020B0604020202020204" pitchFamily="34" charset="0"/>
              </a:rPr>
              <a:t>-/-</a:t>
            </a:r>
            <a:r>
              <a:rPr lang="en-US" sz="800" kern="1200" dirty="0">
                <a:solidFill>
                  <a:schemeClr val="tx1"/>
                </a:solidFill>
                <a:effectLst/>
                <a:latin typeface="Arial" panose="020B0604020202020204" pitchFamily="34" charset="0"/>
                <a:ea typeface="+mn-ea"/>
                <a:cs typeface="Arial" panose="020B0604020202020204" pitchFamily="34" charset="0"/>
              </a:rPr>
              <a:t> mice compared with age/sex matched WT mice, as indicated by increased bile duct proliferation (area CK19+: 0.38 vs 0.32%, p&lt;0.05), higher serum total bilirubin levels, and more periportal fibrosis (Sirius Red stained area: 0.97 vs 0.72%, p=0.05). In zebrafish, we detected conserved expression of the homolog of ABCC12 in </a:t>
            </a:r>
            <a:r>
              <a:rPr lang="en-US" sz="800" kern="1200" dirty="0" err="1">
                <a:solidFill>
                  <a:schemeClr val="tx1"/>
                </a:solidFill>
                <a:effectLst/>
                <a:latin typeface="Arial" panose="020B0604020202020204" pitchFamily="34" charset="0"/>
                <a:ea typeface="+mn-ea"/>
                <a:cs typeface="Arial" panose="020B0604020202020204" pitchFamily="34" charset="0"/>
              </a:rPr>
              <a:t>cholangiocytes</a:t>
            </a:r>
            <a:r>
              <a:rPr lang="en-US" sz="800" kern="1200" dirty="0">
                <a:solidFill>
                  <a:schemeClr val="tx1"/>
                </a:solidFill>
                <a:effectLst/>
                <a:latin typeface="Arial" panose="020B0604020202020204" pitchFamily="34" charset="0"/>
                <a:ea typeface="+mn-ea"/>
                <a:cs typeface="Arial" panose="020B0604020202020204" pitchFamily="34" charset="0"/>
              </a:rPr>
              <a:t> (</a:t>
            </a:r>
            <a:r>
              <a:rPr lang="en-US" sz="800" b="1" kern="1200" dirty="0">
                <a:solidFill>
                  <a:schemeClr val="tx1"/>
                </a:solidFill>
                <a:effectLst/>
                <a:latin typeface="Arial" panose="020B0604020202020204" pitchFamily="34" charset="0"/>
                <a:ea typeface="+mn-ea"/>
                <a:cs typeface="Arial" panose="020B0604020202020204" pitchFamily="34" charset="0"/>
              </a:rPr>
              <a:t>Fig 1b/c</a:t>
            </a:r>
            <a:r>
              <a:rPr lang="en-US" sz="800" kern="1200" dirty="0">
                <a:solidFill>
                  <a:schemeClr val="tx1"/>
                </a:solidFill>
                <a:effectLst/>
                <a:latin typeface="Arial" panose="020B0604020202020204" pitchFamily="34" charset="0"/>
                <a:ea typeface="+mn-ea"/>
                <a:cs typeface="Arial" panose="020B0604020202020204" pitchFamily="34" charset="0"/>
              </a:rPr>
              <a:t>). The zebrafish mutant harboring similar truncating mutations exhibits a significant reduction in </a:t>
            </a:r>
            <a:r>
              <a:rPr lang="en-US" sz="800" kern="1200" dirty="0" err="1">
                <a:solidFill>
                  <a:schemeClr val="tx1"/>
                </a:solidFill>
                <a:effectLst/>
                <a:latin typeface="Arial" panose="020B0604020202020204" pitchFamily="34" charset="0"/>
                <a:ea typeface="+mn-ea"/>
                <a:cs typeface="Arial" panose="020B0604020202020204" pitchFamily="34" charset="0"/>
              </a:rPr>
              <a:t>cholangiocyte</a:t>
            </a:r>
            <a:r>
              <a:rPr lang="en-US" sz="800" kern="1200" dirty="0">
                <a:solidFill>
                  <a:schemeClr val="tx1"/>
                </a:solidFill>
                <a:effectLst/>
                <a:latin typeface="Arial" panose="020B0604020202020204" pitchFamily="34" charset="0"/>
                <a:ea typeface="+mn-ea"/>
                <a:cs typeface="Arial" panose="020B0604020202020204" pitchFamily="34" charset="0"/>
              </a:rPr>
              <a:t> number compared to WT during juvenile stage and had elevated total bile acid and ALT levels at adult stage.</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endParaRPr lang="en-US" sz="800" b="1"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Conclusion:</a:t>
            </a:r>
            <a:r>
              <a:rPr lang="en-US" sz="800" kern="1200" dirty="0">
                <a:solidFill>
                  <a:schemeClr val="tx1"/>
                </a:solidFill>
                <a:effectLst/>
                <a:latin typeface="Arial" panose="020B0604020202020204" pitchFamily="34" charset="0"/>
                <a:ea typeface="+mn-ea"/>
                <a:cs typeface="Arial" panose="020B0604020202020204" pitchFamily="34" charset="0"/>
              </a:rPr>
              <a:t> </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fontAlgn="base">
              <a:buNone/>
            </a:pPr>
            <a:r>
              <a:rPr lang="en-US" sz="800" i="1" kern="1200" dirty="0">
                <a:solidFill>
                  <a:schemeClr val="tx1"/>
                </a:solidFill>
                <a:effectLst/>
                <a:latin typeface="Arial" panose="020B0604020202020204" pitchFamily="34" charset="0"/>
                <a:ea typeface="+mn-ea"/>
                <a:cs typeface="Arial" panose="020B0604020202020204" pitchFamily="34" charset="0"/>
              </a:rPr>
              <a:t>Abcc12</a:t>
            </a:r>
            <a:r>
              <a:rPr lang="en-US" sz="800" kern="1200" dirty="0">
                <a:solidFill>
                  <a:schemeClr val="tx1"/>
                </a:solidFill>
                <a:effectLst/>
                <a:latin typeface="Arial" panose="020B0604020202020204" pitchFamily="34" charset="0"/>
                <a:ea typeface="+mn-ea"/>
                <a:cs typeface="Arial" panose="020B0604020202020204" pitchFamily="34" charset="0"/>
              </a:rPr>
              <a:t>/Mrp9 is a novel transporter expressed by </a:t>
            </a:r>
            <a:r>
              <a:rPr lang="en-US" sz="800" kern="1200" dirty="0" err="1">
                <a:solidFill>
                  <a:schemeClr val="tx1"/>
                </a:solidFill>
                <a:effectLst/>
                <a:latin typeface="Arial" panose="020B0604020202020204" pitchFamily="34" charset="0"/>
                <a:ea typeface="+mn-ea"/>
                <a:cs typeface="Arial" panose="020B0604020202020204" pitchFamily="34" charset="0"/>
              </a:rPr>
              <a:t>cholangiocytes</a:t>
            </a:r>
            <a:r>
              <a:rPr lang="en-US" sz="800" kern="1200" dirty="0">
                <a:solidFill>
                  <a:schemeClr val="tx1"/>
                </a:solidFill>
                <a:effectLst/>
                <a:latin typeface="Arial" panose="020B0604020202020204" pitchFamily="34" charset="0"/>
                <a:ea typeface="+mn-ea"/>
                <a:cs typeface="Arial" panose="020B0604020202020204" pitchFamily="34" charset="0"/>
              </a:rPr>
              <a:t>, and its loss is associated with bile duct paucity in humans, mice and zebrafish. The substrates for this transporter and mechanisms for </a:t>
            </a:r>
            <a:r>
              <a:rPr lang="en-US" sz="800" kern="1200" dirty="0" err="1">
                <a:solidFill>
                  <a:schemeClr val="tx1"/>
                </a:solidFill>
                <a:effectLst/>
                <a:latin typeface="Arial" panose="020B0604020202020204" pitchFamily="34" charset="0"/>
                <a:ea typeface="+mn-ea"/>
                <a:cs typeface="Arial" panose="020B0604020202020204" pitchFamily="34" charset="0"/>
              </a:rPr>
              <a:t>cholangiocyte</a:t>
            </a:r>
            <a:r>
              <a:rPr lang="en-US" sz="800" kern="1200" dirty="0">
                <a:solidFill>
                  <a:schemeClr val="tx1"/>
                </a:solidFill>
                <a:effectLst/>
                <a:latin typeface="Arial" panose="020B0604020202020204" pitchFamily="34" charset="0"/>
                <a:ea typeface="+mn-ea"/>
                <a:cs typeface="Arial" panose="020B0604020202020204" pitchFamily="34" charset="0"/>
              </a:rPr>
              <a:t> injury are under investigations.</a:t>
            </a:r>
            <a:endParaRPr lang="en-GB" sz="8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C1133C-0A91-4C56-9DB7-B268BA704BC5}"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46916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BC1133C-0A91-4C56-9DB7-B268BA704BC5}" type="slidenum">
              <a:rPr lang="en-GB" smtClean="0"/>
              <a:pPr/>
              <a:t>4</a:t>
            </a:fld>
            <a:endParaRPr lang="en-GB" dirty="0"/>
          </a:p>
        </p:txBody>
      </p:sp>
    </p:spTree>
    <p:extLst>
      <p:ext uri="{BB962C8B-B14F-4D97-AF65-F5344CB8AC3E}">
        <p14:creationId xmlns:p14="http://schemas.microsoft.com/office/powerpoint/2010/main" val="27736661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800" i="1" dirty="0">
                <a:highlight>
                  <a:srgbClr val="FEFCFC"/>
                </a:highlight>
              </a:rPr>
              <a:t>Abbreviations: BCS, Budd–Chiari syndrome; PNH, paroxysmal nocturnal haemoglobinuria; TIPS, </a:t>
            </a:r>
            <a:r>
              <a:rPr lang="en-GB" sz="800" i="1" dirty="0" err="1">
                <a:highlight>
                  <a:srgbClr val="FEFCFC"/>
                </a:highlight>
              </a:rPr>
              <a:t>t</a:t>
            </a:r>
            <a:r>
              <a:rPr lang="en-GB" sz="800" i="1" dirty="0" err="1"/>
              <a:t>ransjugular</a:t>
            </a:r>
            <a:r>
              <a:rPr lang="en-GB" sz="800" i="1" dirty="0"/>
              <a:t> intrahepatic portal shunt; </a:t>
            </a:r>
            <a:r>
              <a:rPr lang="en-GB" sz="800" i="1" dirty="0">
                <a:highlight>
                  <a:srgbClr val="FEFCFC"/>
                </a:highlight>
              </a:rPr>
              <a:t>VALDIG, Vascular Liver Disease Group</a:t>
            </a:r>
          </a:p>
          <a:p>
            <a:pPr marL="0" indent="0">
              <a:buNone/>
            </a:pPr>
            <a:endParaRPr lang="en-GB" sz="800" i="1" dirty="0">
              <a:highlight>
                <a:srgbClr val="FEFCFC"/>
              </a:highlight>
            </a:endParaRPr>
          </a:p>
          <a:p>
            <a:pPr marL="0" indent="0">
              <a:buNone/>
            </a:pPr>
            <a:r>
              <a:rPr lang="en-GB" sz="800" i="0" u="sng" dirty="0">
                <a:highlight>
                  <a:srgbClr val="FEFCFC"/>
                </a:highlight>
              </a:rPr>
              <a:t>Full abstract:</a:t>
            </a:r>
          </a:p>
          <a:p>
            <a:pPr marL="0" indent="0">
              <a:buNone/>
            </a:pPr>
            <a:endParaRPr lang="en-GB" sz="800" b="1" dirty="0">
              <a:highlight>
                <a:srgbClr val="FEFCFC"/>
              </a:highlight>
            </a:endParaRP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Paroxysmal nocturnal hemoglobinuria and Budd Chiari syndrome: Impact of Eculizumab therapy on survival and liver outcome in 54 patients: A multicentric </a:t>
            </a:r>
            <a:r>
              <a:rPr lang="en-US" sz="800" b="1" kern="1200" dirty="0" err="1">
                <a:solidFill>
                  <a:schemeClr val="tx1"/>
                </a:solidFill>
                <a:effectLst/>
                <a:highlight>
                  <a:srgbClr val="FEFCFC"/>
                </a:highlight>
                <a:latin typeface="Arial" panose="020B0604020202020204" pitchFamily="34" charset="0"/>
                <a:ea typeface="+mn-ea"/>
                <a:cs typeface="Arial" panose="020B0604020202020204" pitchFamily="34" charset="0"/>
              </a:rPr>
              <a:t>valdig</a:t>
            </a: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 study</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u="sng" kern="1200" dirty="0" err="1">
                <a:solidFill>
                  <a:schemeClr val="tx1"/>
                </a:solidFill>
                <a:effectLst/>
                <a:highlight>
                  <a:srgbClr val="FEFCFC"/>
                </a:highlight>
                <a:latin typeface="Arial" panose="020B0604020202020204" pitchFamily="34" charset="0"/>
                <a:ea typeface="+mn-ea"/>
                <a:cs typeface="Arial" panose="020B0604020202020204" pitchFamily="34" charset="0"/>
              </a:rPr>
              <a:t>Aurélie</a:t>
            </a:r>
            <a:r>
              <a:rPr lang="en-US" sz="800" u="sng" kern="1200" dirty="0">
                <a:solidFill>
                  <a:schemeClr val="tx1"/>
                </a:solidFill>
                <a:effectLst/>
                <a:highlight>
                  <a:srgbClr val="FEFCFC"/>
                </a:highlight>
                <a:latin typeface="Arial" panose="020B0604020202020204" pitchFamily="34" charset="0"/>
                <a:ea typeface="+mn-ea"/>
                <a:cs typeface="Arial" panose="020B0604020202020204" pitchFamily="34" charset="0"/>
              </a:rPr>
              <a:t> Plessier</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Bun René</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2 3</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Anna Baiges</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4</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Akash Shukla</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5</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garcia</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pagan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juan</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carlos</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4</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Dominique Valla</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6</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Deraucourt</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Emmanuelle</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7</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Isabelle  Ollivier-Hourmand</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8</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Jean Paul Cervoni</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9</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Victor De Ledinghen</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10</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Tazi Zoubida</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11</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nousbaum</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jean baptiste</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12</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Bureau christophe</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13</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Christine Silvain</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14</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Tournilhac</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Olivier</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15</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Gerfaud</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valentin</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mathieu</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16</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François Durand</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6</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Gerard Socie</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17</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Odile Goria</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18</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Tellez luis</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19</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Agustin Albillos</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19</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Stefania Gioia</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20</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Oliviero</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Riggio</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20</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Payance</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Audrey</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6</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Andrea De Gottardi</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21</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Rautou</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PE</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6</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Peffault</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de la tour Regis</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17</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gault nathalie</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2 3</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Sicre</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Flore</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22</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Hôpital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Beaujon</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AP-HP,   , DHU Unity,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Pôle</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des Maladies de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l’Appareil</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Digestif, Service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d'Hépatologie</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Centre de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Référence</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des Maladies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Vasculaires</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du Foie, ERN liver,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clichy</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France</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APHP,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hôpital</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Beaujon</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département</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d'Epidémiologie</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BIostatistiques</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et recherche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clinique</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Clichy, France</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3</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Hôpital</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Bichat, ,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Inserm</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CIC-EC 1425,, Paris, France</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4</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Hospital Clinic. , Barcelona Liver Unit. IDIBAPS and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CIBERehd</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ERN for vascular Diseases. REHEVASC group, ,, Barcelona, Spain</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5</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Sion Hospital , Department of Gastroenterology   LTM Medical College , Mumbai , India</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6</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Hôpital</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Beaujon</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AP-HP, , DHU Unity,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Pôle</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des Maladies de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l’Appareil</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Digestif, Service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d'Hépatologie</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Centre de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Référence</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des Maladies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Vasculaires</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du Foie,, Clichy, France</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7</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Beaujon hospital,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Departement</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of hematology and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haemosatasis</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Clichy, France</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8</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CHU Côte de Nacre, Caen,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Hepatogastroenterology</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unit , Caen, France</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9</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CHU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Besançon</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 Hepatology unit,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Besançon</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France</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10</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CHU Bordeaux, Bordeaux, France</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11</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Mohammed V University Ibn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Sina</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hospital - Rabat -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MoroccoRabat</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Internal medicine, Rabat, Morocco</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12</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Brest hospital,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Hepatogastroenterology</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unit , Brest, France</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13</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Hôpital</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Purpan</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Toulouse,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Hepatogastroenterology</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unit , Toulouse, France</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14</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CHU Poitiers,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Hepatogastroenterology</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unit , Poitiers, France</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15</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Clermont-Ferrand,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Departement</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of hematology , Clermont-Ferrand, France</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16</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CHU Croix Rousse , Hospices Civils de Lyon,,  Internal medicine, Lyon, France</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17</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Hôpital Saint Louis , Service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d'Hématologie</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Greffe</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de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Moelle</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CRMR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Aplasies</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médullaires</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CRMR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Neutropénies</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chroniques</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75475 Paris Cedex 10, France</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18</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CHU Rouen,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Hepatogastroenterology</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unit , Rouen, France</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19</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Hospital Ramón y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Cajal</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Madrid, Department of Gastroenterology and Hepatology , Madrid, Spain</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20</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SAPIENZA UNIVERSITÀ DI ROMA,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Dipartimento</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di MEDICINA CLINICA, ROMA, Italy</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21</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Leitender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Arzt</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Inselspital</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Hauptgebäude</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Bereich</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Hepatologie</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Klinik</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für</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Viszerale</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Chirurgie</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und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Medizin</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Bern, Switzerland</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22</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Hôpital Saint Louis   , Service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d'Hématologie</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Greffe</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de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Moelle</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CRMR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Aplasies</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médullaires</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paris</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France</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Email:</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aurelie.plessier@aphp.fr</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GB"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Background and Aims:</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 Paroxysmal nocturnal </a:t>
            </a:r>
            <a:r>
              <a:rPr lang="en-GB"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hemoglobinuria</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 (PNH) is characterized by intravascular haemolysis and in 2-10% by Budd Chiari syndrome (BCS). This study aimed at assessing characteristics and outcome of patients with PNH and BCS, with the impact of Eculizumab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(currently indicated in PNH with hemolysis </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with clinical symptom indicative of high disease activity (</a:t>
            </a:r>
            <a:r>
              <a:rPr lang="en-GB"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ie</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 thrombosis),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while administration varies according to availability in each country)</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p>
          <a:p>
            <a:pPr marL="0" indent="0">
              <a:buNone/>
            </a:pPr>
            <a:endParaRPr lang="en-GB" sz="800" b="1"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GB"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Method:</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 Retrospective analysis of patients with PNH and BCS diagnosed in </a:t>
            </a:r>
            <a:r>
              <a:rPr lang="en-GB"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centers</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 of the VALDIG network between 1987 and 2017. Primary endpoint was survival</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Data are presented as median [IQR] and n (%).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Features associated with survival were assessed using univariate Cox proportional hazards model. Survival curves were obtained using the Kaplan-Meier methods, and compared treated patients using the log-rank test.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endParaRPr lang="en-GB" sz="800" b="1"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GB"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Results:</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 Fifty-four BCS patients (28men, 52%) were included (16 with portal vein thrombosis), 23 [0-51] months after PNH diagnosis, aged 40 [33-52] and followed-up after BCS diagnosis 5 years, 95%CI [1-11]. In 22 patients, PNH was revealed by BCS. Clone size was 87% [74-4],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hemoglobin 10 </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[8</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-11</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g/dl, LDH 783</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[564</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-16071</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IU</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 Three had associated myeloproliferative neoplasms. Thirty-five (62%) had ascites, 20 (37%) oesophageal varices (6 variceal bleeding). All received a stepwise therapeutic strategy, including, anticoagulation (n=50; 92%), vein angioplasty/stent (n=4; 6%), </a:t>
            </a:r>
            <a:r>
              <a:rPr lang="en-GB"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transjugular</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 Intrahepatic Portosystemic Shunt (n=20, 37%) and/or liver transplantation (n=2; 4%). Venous thrombosis elsewhere at diagnosis and during follow-up occurred in respectively 9 and 15 patients including 6 and 2 cerebral thrombosis. Arterial thrombosis occurred in 8 patients at diagnosis and 6 during follow-up. Complications were severe bleeding n=17, sepsis n=14, recurrent thrombosis n=15; Overall, 17(31%) patients died (infection, cancer, multiple organ failure, haemorrhage and other causes), including 8 from liver complications and 4(7%) treated with Eculizumab.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Thirty-three (61%) patients received Eculizumab treatment, for 1254 days, CI 95%</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[766-2130], 73 days[37-210] after BCS diagnosis in 31 patients</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In univariate analysis, Eculizumab treatment was significantly associated with a better survival (HR 0.29 IC 95% (0.09-0.90) p=0.03).Of note, patients treated or not with Eculizumab had similar prognosis scores at BCS diagnosis: Meld score 13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12-16</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 vs 15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13-22</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 Child-Pugh score 9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[7–10] vs9 [7– 10], Clichy score 6[4– 6] vs 5 [4– 6]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endParaRPr lang="en-GB" sz="800" b="1"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GB"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Conclusion:</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 Patients with PNH and BCS have frequent thrombosis outside the splanchnic vascular bed, bleeding and severe septic complications. Patients treated with Eculizumab have a significantly better survival.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Nevertheless, close follow-up is still needed in these patients who may still have severe, lethal complications</a:t>
            </a: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C1133C-0A91-4C56-9DB7-B268BA704BC5}"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300798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800" i="1" dirty="0">
                <a:highlight>
                  <a:srgbClr val="FEFCFC"/>
                </a:highlight>
              </a:rPr>
              <a:t>Abbreviations: HR, hazard ratio; MELD, Model for End-stage Liver Disease; OS, overall survival</a:t>
            </a:r>
          </a:p>
          <a:p>
            <a:pPr marL="0" indent="0">
              <a:buNone/>
            </a:pPr>
            <a:endParaRPr lang="en-GB" sz="800" i="1" dirty="0">
              <a:highlight>
                <a:srgbClr val="FEFCFC"/>
              </a:highlight>
            </a:endParaRPr>
          </a:p>
          <a:p>
            <a:pPr marL="0" indent="0">
              <a:buNone/>
            </a:pPr>
            <a:r>
              <a:rPr lang="en-GB" sz="800" i="0" u="sng" dirty="0">
                <a:highlight>
                  <a:srgbClr val="FEFCFC"/>
                </a:highlight>
              </a:rPr>
              <a:t>Full abstract:</a:t>
            </a:r>
          </a:p>
          <a:p>
            <a:pPr marL="0" indent="0">
              <a:buNone/>
            </a:pPr>
            <a:endParaRPr lang="en-GB" sz="800" b="1" dirty="0">
              <a:highlight>
                <a:srgbClr val="FEFCFC"/>
              </a:highlight>
            </a:endParaRP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Paroxysmal nocturnal hemoglobinuria and Budd Chiari syndrome: Impact of Eculizumab therapy on survival and liver outcome in 54 patients: A multicentric </a:t>
            </a:r>
            <a:r>
              <a:rPr lang="en-US" sz="800" b="1" kern="1200" dirty="0" err="1">
                <a:solidFill>
                  <a:schemeClr val="tx1"/>
                </a:solidFill>
                <a:effectLst/>
                <a:highlight>
                  <a:srgbClr val="FEFCFC"/>
                </a:highlight>
                <a:latin typeface="Arial" panose="020B0604020202020204" pitchFamily="34" charset="0"/>
                <a:ea typeface="+mn-ea"/>
                <a:cs typeface="Arial" panose="020B0604020202020204" pitchFamily="34" charset="0"/>
              </a:rPr>
              <a:t>valdig</a:t>
            </a: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 study</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u="sng" kern="1200" dirty="0" err="1">
                <a:solidFill>
                  <a:schemeClr val="tx1"/>
                </a:solidFill>
                <a:effectLst/>
                <a:highlight>
                  <a:srgbClr val="FEFCFC"/>
                </a:highlight>
                <a:latin typeface="Arial" panose="020B0604020202020204" pitchFamily="34" charset="0"/>
                <a:ea typeface="+mn-ea"/>
                <a:cs typeface="Arial" panose="020B0604020202020204" pitchFamily="34" charset="0"/>
              </a:rPr>
              <a:t>Aurélie</a:t>
            </a:r>
            <a:r>
              <a:rPr lang="en-US" sz="800" u="sng" kern="1200" dirty="0">
                <a:solidFill>
                  <a:schemeClr val="tx1"/>
                </a:solidFill>
                <a:effectLst/>
                <a:highlight>
                  <a:srgbClr val="FEFCFC"/>
                </a:highlight>
                <a:latin typeface="Arial" panose="020B0604020202020204" pitchFamily="34" charset="0"/>
                <a:ea typeface="+mn-ea"/>
                <a:cs typeface="Arial" panose="020B0604020202020204" pitchFamily="34" charset="0"/>
              </a:rPr>
              <a:t> Plessier</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Bun René</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2 3</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Anna Baiges</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4</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Akash Shukla</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5</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garcia</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pagan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juan</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carlos</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4</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Dominique Valla</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6</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Deraucourt</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Emmanuelle</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7</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Isabelle  Ollivier-Hourmand</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8</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Jean Paul Cervoni</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9</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Victor De Ledinghen</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10</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Tazi Zoubida</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11</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nousbaum</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jean baptiste</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12</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Bureau christophe</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13</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Christine Silvain</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14</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Tournilhac</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Olivier</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15</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Gerfaud</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valentin</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mathieu</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16</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François Durand</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6</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Gerard Socie</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17</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Odile Goria</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18</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Tellez luis</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19</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Agustin Albillos</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19</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Stefania Gioia</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20</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Oliviero</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Riggio</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20</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Payance</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Audrey</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6</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Andrea De Gottardi</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21</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Rautou</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PE</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6</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Peffault</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de la tour Regis</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17</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gault nathalie</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2 3</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Sicre</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Flore</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22</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Hôpital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Beaujon</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AP-HP,   , DHU Unity,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Pôle</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des Maladies de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l’Appareil</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Digestif, Service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d'Hépatologie</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Centre de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Référence</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des Maladies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Vasculaires</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du Foie, ERN liver,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clichy</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France</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APHP,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hôpital</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Beaujon</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département</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d'Epidémiologie</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BIostatistiques</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et recherche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clinique</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Clichy, France</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3</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Hôpital</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Bichat, ,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Inserm</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CIC-EC 1425,, Paris, France</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4</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Hospital Clinic. , Barcelona Liver Unit. IDIBAPS and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CIBERehd</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ERN for vascular Diseases. REHEVASC group, ,, Barcelona, Spain</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5</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Sion Hospital , Department of Gastroenterology   LTM Medical College , Mumbai , India</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6</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Hôpital</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Beaujon</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AP-HP, , DHU Unity,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Pôle</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des Maladies de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l’Appareil</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Digestif, Service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d'Hépatologie</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Centre de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Référence</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des Maladies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Vasculaires</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du Foie,, Clichy, France</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7</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Beaujon hospital,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Departement</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of hematology and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haemosatasis</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Clichy, France</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8</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CHU Côte de Nacre, Caen,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Hepatogastroenterology</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unit , Caen, France</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9</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CHU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Besançon</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 Hepatology unit,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Besançon</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France</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10</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CHU Bordeaux, Bordeaux, France</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11</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Mohammed V University Ibn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Sina</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hospital - Rabat -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MoroccoRabat</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Internal medicine, Rabat, Morocco</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12</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Brest hospital,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Hepatogastroenterology</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unit , Brest, France</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13</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Hôpital</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Purpan</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Toulouse,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Hepatogastroenterology</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unit , Toulouse, France</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14</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CHU Poitiers,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Hepatogastroenterology</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unit , Poitiers, France</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15</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Clermont-Ferrand,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Departement</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of hematology , Clermont-Ferrand, France</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16</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CHU Croix Rousse , Hospices Civils de Lyon,,  Internal medicine, Lyon, France</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17</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Hôpital Saint Louis , Service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d'Hématologie</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Greffe</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de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Moelle</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CRMR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Aplasies</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médullaires</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CRMR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Neutropénies</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chroniques</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75475 Paris Cedex 10, France</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18</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CHU Rouen,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Hepatogastroenterology</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unit , Rouen, France</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19</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Hospital Ramón y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Cajal</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Madrid, Department of Gastroenterology and Hepatology , Madrid, Spain</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20</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SAPIENZA UNIVERSITÀ DI ROMA,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Dipartimento</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di MEDICINA CLINICA, ROMA, Italy</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21</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Leitender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Arzt</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Inselspital</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Hauptgebäude</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Bereich</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Hepatologie</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Klinik</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für</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Viszerale</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Chirurgie</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und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Medizin</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Bern, Switzerland</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22</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Hôpital Saint Louis   , Service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d'Hématologie</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Greffe</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de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Moelle</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CRMR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Aplasies</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médullaires</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paris</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France</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Email:</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aurelie.plessier@aphp.fr</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GB"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Background and Aims:</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 Paroxysmal nocturnal </a:t>
            </a:r>
            <a:r>
              <a:rPr lang="en-GB"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hemoglobinuria</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 (PNH) is characterized by intravascular haemolysis and in 2-10% by Budd Chiari syndrome (BCS). This study aimed at assessing characteristics and outcome of patients with PNH and BCS, with the impact of Eculizumab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(currently indicated in PNH with hemolysis </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with clinical symptom indicative of high disease activity (</a:t>
            </a:r>
            <a:r>
              <a:rPr lang="en-GB"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ie</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 thrombosis),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while administration varies according to availability in each country)</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p>
          <a:p>
            <a:pPr marL="0" indent="0">
              <a:buNone/>
            </a:pPr>
            <a:endParaRPr lang="en-GB" sz="800" b="1"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GB"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Method:</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 Retrospective analysis of patients with PNH and BCS diagnosed in </a:t>
            </a:r>
            <a:r>
              <a:rPr lang="en-GB"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centers</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 of the VALDIG network between 1987 and 2017. Primary endpoint was survival</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Data are presented as median [IQR] and n (%).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Features associated with survival were assessed using univariate Cox proportional hazards model. Survival curves were obtained using the Kaplan-Meier methods, and compared treated patients using the log-rank test.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endParaRPr lang="en-GB" sz="800" b="1"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GB"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Results:</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 Fifty-four BCS patients (28men, 52%) were included (16 with portal vein thrombosis), 23 [0-51] months after PNH diagnosis, aged 40 [33-52] and followed-up after BCS diagnosis 5 years, 95%CI [1-11]. In 22 patients, PNH was revealed by BCS. Clone size was 87% [74-4],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hemoglobin 10 </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[8</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-11</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g/dl, LDH 783</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[564</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-16071</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IU</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 Three had associated myeloproliferative neoplasms. Thirty-five (62%) had ascites, 20 (37%) oesophageal varices (6 variceal bleeding). All received a stepwise therapeutic strategy, including, anticoagulation (n=50; 92%), vein angioplasty/stent (n=4; 6%), </a:t>
            </a:r>
            <a:r>
              <a:rPr lang="en-GB"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transjugular</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 Intrahepatic Portosystemic Shunt (n=20, 37%) and/or liver transplantation (n=2; 4%). Venous thrombosis elsewhere at diagnosis and during follow-up occurred in respectively 9 and 15 patients including 6 and 2 cerebral thrombosis. Arterial thrombosis occurred in 8 patients at diagnosis and 6 during follow-up. Complications were severe bleeding n=17, sepsis n=14, recurrent thrombosis n=15; Overall, 17(31%) patients died (infection, cancer, multiple organ failure, haemorrhage and other causes), including 8 from liver complications and 4(7%) treated with Eculizumab.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Thirty-three (61%) patients received Eculizumab treatment, for 1254 days, CI 95%</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[766-2130], 73 days[37-210] after BCS diagnosis in 31 patients</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In univariate analysis, Eculizumab treatment was significantly associated with a better survival (HR 0.29 IC 95% (0.09-0.90) p=0.03).Of note, patients treated or not with Eculizumab had similar prognosis scores at BCS diagnosis: Meld score 13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12-16</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 vs 15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13-22</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 Child-Pugh score 9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[7–10] vs9 [7– 10], Clichy score 6[4– 6] vs 5 [4– 6]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endParaRPr lang="en-GB" sz="800" b="1"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GB"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Conclusion:</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 Patients with PNH and BCS have frequent thrombosis outside the splanchnic vascular bed, bleeding and severe septic complications. Patients treated with Eculizumab have a significantly better survival.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Nevertheless, close follow-up is still needed in these patients who may still have severe, lethal complications</a:t>
            </a: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C1133C-0A91-4C56-9DB7-B268BA704BC5}"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020518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800" i="1" dirty="0">
                <a:highlight>
                  <a:srgbClr val="FEFCFC"/>
                </a:highlight>
              </a:rPr>
              <a:t>Abbreviations: ALGS, Alagille syndrome; ASBT, apical sodium-dependent bile acid transporter; </a:t>
            </a:r>
            <a:r>
              <a:rPr lang="en-GB" sz="800" i="1" dirty="0" err="1">
                <a:highlight>
                  <a:srgbClr val="FEFCFC"/>
                </a:highlight>
              </a:rPr>
              <a:t>ItchRO</a:t>
            </a:r>
            <a:r>
              <a:rPr lang="en-GB" sz="800" i="1" dirty="0">
                <a:highlight>
                  <a:srgbClr val="FEFCFC"/>
                </a:highlight>
              </a:rPr>
              <a:t>, Itch Reported Outcome; R, randomization; </a:t>
            </a:r>
            <a:r>
              <a:rPr lang="en-GB" sz="800" i="1" dirty="0" err="1">
                <a:highlight>
                  <a:srgbClr val="FEFCFC"/>
                </a:highlight>
              </a:rPr>
              <a:t>sBA</a:t>
            </a:r>
            <a:r>
              <a:rPr lang="en-GB" sz="800" i="1" dirty="0">
                <a:highlight>
                  <a:srgbClr val="FEFCFC"/>
                </a:highlight>
              </a:rPr>
              <a:t>, serum bile acid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800" b="1" dirty="0">
              <a:highlight>
                <a:srgbClr val="FEFCFC"/>
              </a:highlight>
            </a:endParaRPr>
          </a:p>
          <a:p>
            <a:pPr marL="0" indent="0">
              <a:buNone/>
            </a:pPr>
            <a:r>
              <a:rPr lang="en-US" sz="800" b="0" i="0" u="sng" kern="1200" dirty="0">
                <a:solidFill>
                  <a:schemeClr val="tx1"/>
                </a:solidFill>
                <a:effectLst/>
                <a:highlight>
                  <a:srgbClr val="FEFCFC"/>
                </a:highlight>
                <a:latin typeface="Arial" panose="020B0604020202020204" pitchFamily="34" charset="0"/>
                <a:ea typeface="+mn-ea"/>
                <a:cs typeface="Arial" panose="020B0604020202020204" pitchFamily="34" charset="0"/>
              </a:rPr>
              <a:t>Full abstract:</a:t>
            </a:r>
          </a:p>
          <a:p>
            <a:pPr marL="0" indent="0">
              <a:buNone/>
            </a:pPr>
            <a:endPar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Phase 2 open-label study with a placebo-controlled drug withdrawal period of the apical sodium-dependent bile acid transporter inhibitor </a:t>
            </a:r>
            <a:r>
              <a:rPr lang="en-US" sz="800" b="1" kern="1200" dirty="0" err="1">
                <a:solidFill>
                  <a:schemeClr val="tx1"/>
                </a:solidFill>
                <a:effectLst/>
                <a:latin typeface="Arial" panose="020B0604020202020204" pitchFamily="34" charset="0"/>
                <a:ea typeface="+mn-ea"/>
                <a:cs typeface="Arial" panose="020B0604020202020204" pitchFamily="34" charset="0"/>
              </a:rPr>
              <a:t>maralixibat</a:t>
            </a:r>
            <a:r>
              <a:rPr lang="en-US" sz="800" b="1" kern="1200" dirty="0">
                <a:solidFill>
                  <a:schemeClr val="tx1"/>
                </a:solidFill>
                <a:effectLst/>
                <a:latin typeface="Arial" panose="020B0604020202020204" pitchFamily="34" charset="0"/>
                <a:ea typeface="+mn-ea"/>
                <a:cs typeface="Arial" panose="020B0604020202020204" pitchFamily="34" charset="0"/>
              </a:rPr>
              <a:t> in children with Alagille Syndrome: 48-week interim efficacy analysis</a:t>
            </a:r>
          </a:p>
          <a:p>
            <a:pPr marL="0" indent="0">
              <a:buNone/>
            </a:pPr>
            <a:endParaRPr lang="en-US" sz="800" b="1"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0" kern="1200" dirty="0">
                <a:solidFill>
                  <a:schemeClr val="tx1"/>
                </a:solidFill>
                <a:effectLst/>
                <a:latin typeface="Arial" panose="020B0604020202020204" pitchFamily="34" charset="0"/>
                <a:ea typeface="+mn-ea"/>
                <a:cs typeface="Arial" panose="020B0604020202020204" pitchFamily="34" charset="0"/>
              </a:rPr>
              <a:t>Emmanuel Gonzales</a:t>
            </a:r>
            <a:r>
              <a:rPr lang="en-US" sz="800" b="0" kern="1200" baseline="30000" dirty="0">
                <a:solidFill>
                  <a:schemeClr val="tx1"/>
                </a:solidFill>
                <a:effectLst/>
                <a:latin typeface="Arial" panose="020B0604020202020204" pitchFamily="34" charset="0"/>
                <a:ea typeface="+mn-ea"/>
                <a:cs typeface="Arial" panose="020B0604020202020204" pitchFamily="34" charset="0"/>
              </a:rPr>
              <a:t>1</a:t>
            </a:r>
            <a:r>
              <a:rPr lang="en-US" sz="800" b="0" kern="1200" dirty="0">
                <a:solidFill>
                  <a:schemeClr val="tx1"/>
                </a:solidFill>
                <a:effectLst/>
                <a:latin typeface="Arial" panose="020B0604020202020204" pitchFamily="34" charset="0"/>
                <a:ea typeface="+mn-ea"/>
                <a:cs typeface="Arial" panose="020B0604020202020204" pitchFamily="34" charset="0"/>
              </a:rPr>
              <a:t>, Ekkehard Sturm</a:t>
            </a:r>
            <a:r>
              <a:rPr lang="en-US" sz="800" b="0" kern="1200" baseline="30000" dirty="0">
                <a:solidFill>
                  <a:schemeClr val="tx1"/>
                </a:solidFill>
                <a:effectLst/>
                <a:latin typeface="Arial" panose="020B0604020202020204" pitchFamily="34" charset="0"/>
                <a:ea typeface="+mn-ea"/>
                <a:cs typeface="Arial" panose="020B0604020202020204" pitchFamily="34" charset="0"/>
              </a:rPr>
              <a:t>2</a:t>
            </a:r>
            <a:r>
              <a:rPr lang="en-US" sz="800" b="0" kern="1200" dirty="0">
                <a:solidFill>
                  <a:schemeClr val="tx1"/>
                </a:solidFill>
                <a:effectLst/>
                <a:latin typeface="Arial" panose="020B0604020202020204" pitchFamily="34" charset="0"/>
                <a:ea typeface="+mn-ea"/>
                <a:cs typeface="Arial" panose="020B0604020202020204" pitchFamily="34" charset="0"/>
              </a:rPr>
              <a:t>, Michael Stormon</a:t>
            </a:r>
            <a:r>
              <a:rPr lang="en-US" sz="800" b="0" kern="1200" baseline="30000" dirty="0">
                <a:solidFill>
                  <a:schemeClr val="tx1"/>
                </a:solidFill>
                <a:effectLst/>
                <a:latin typeface="Arial" panose="020B0604020202020204" pitchFamily="34" charset="0"/>
                <a:ea typeface="+mn-ea"/>
                <a:cs typeface="Arial" panose="020B0604020202020204" pitchFamily="34" charset="0"/>
              </a:rPr>
              <a:t>3</a:t>
            </a:r>
            <a:r>
              <a:rPr lang="en-US" sz="800" b="0" kern="1200" dirty="0">
                <a:solidFill>
                  <a:schemeClr val="tx1"/>
                </a:solidFill>
                <a:effectLst/>
                <a:latin typeface="Arial" panose="020B0604020202020204" pitchFamily="34" charset="0"/>
                <a:ea typeface="+mn-ea"/>
                <a:cs typeface="Arial" panose="020B0604020202020204" pitchFamily="34" charset="0"/>
              </a:rPr>
              <a:t>, Etienne Sokal</a:t>
            </a:r>
            <a:r>
              <a:rPr lang="en-US" sz="800" b="0" kern="1200" baseline="30000" dirty="0">
                <a:solidFill>
                  <a:schemeClr val="tx1"/>
                </a:solidFill>
                <a:effectLst/>
                <a:latin typeface="Arial" panose="020B0604020202020204" pitchFamily="34" charset="0"/>
                <a:ea typeface="+mn-ea"/>
                <a:cs typeface="Arial" panose="020B0604020202020204" pitchFamily="34" charset="0"/>
              </a:rPr>
              <a:t>4</a:t>
            </a:r>
            <a:r>
              <a:rPr lang="en-US" sz="800" b="0" kern="1200" dirty="0">
                <a:solidFill>
                  <a:schemeClr val="tx1"/>
                </a:solidFill>
                <a:effectLst/>
                <a:latin typeface="Arial" panose="020B0604020202020204" pitchFamily="34" charset="0"/>
                <a:ea typeface="+mn-ea"/>
                <a:cs typeface="Arial" panose="020B0604020202020204" pitchFamily="34" charset="0"/>
              </a:rPr>
              <a:t>, </a:t>
            </a:r>
            <a:r>
              <a:rPr lang="en-US" sz="800" b="0" kern="1200" dirty="0" err="1">
                <a:solidFill>
                  <a:schemeClr val="tx1"/>
                </a:solidFill>
                <a:effectLst/>
                <a:latin typeface="Arial" panose="020B0604020202020204" pitchFamily="34" charset="0"/>
                <a:ea typeface="+mn-ea"/>
                <a:cs typeface="Arial" panose="020B0604020202020204" pitchFamily="34" charset="0"/>
              </a:rPr>
              <a:t>Winita</a:t>
            </a:r>
            <a:r>
              <a:rPr lang="en-US" sz="800" b="0" kern="1200" dirty="0">
                <a:solidFill>
                  <a:schemeClr val="tx1"/>
                </a:solidFill>
                <a:effectLst/>
                <a:latin typeface="Arial" panose="020B0604020202020204" pitchFamily="34" charset="0"/>
                <a:ea typeface="+mn-ea"/>
                <a:cs typeface="Arial" panose="020B0604020202020204" pitchFamily="34" charset="0"/>
              </a:rPr>
              <a:t> Hardikar</a:t>
            </a:r>
            <a:r>
              <a:rPr lang="en-US" sz="800" b="0" kern="1200" baseline="30000" dirty="0">
                <a:solidFill>
                  <a:schemeClr val="tx1"/>
                </a:solidFill>
                <a:effectLst/>
                <a:latin typeface="Arial" panose="020B0604020202020204" pitchFamily="34" charset="0"/>
                <a:ea typeface="+mn-ea"/>
                <a:cs typeface="Arial" panose="020B0604020202020204" pitchFamily="34" charset="0"/>
              </a:rPr>
              <a:t>5</a:t>
            </a:r>
            <a:r>
              <a:rPr lang="en-US" sz="800" b="0" kern="1200" dirty="0">
                <a:solidFill>
                  <a:schemeClr val="tx1"/>
                </a:solidFill>
                <a:effectLst/>
                <a:latin typeface="Arial" panose="020B0604020202020204" pitchFamily="34" charset="0"/>
                <a:ea typeface="+mn-ea"/>
                <a:cs typeface="Arial" panose="020B0604020202020204" pitchFamily="34" charset="0"/>
              </a:rPr>
              <a:t>, Florence Lacaille</a:t>
            </a:r>
            <a:r>
              <a:rPr lang="en-US" sz="800" b="0" kern="1200" baseline="30000" dirty="0">
                <a:solidFill>
                  <a:schemeClr val="tx1"/>
                </a:solidFill>
                <a:effectLst/>
                <a:latin typeface="Arial" panose="020B0604020202020204" pitchFamily="34" charset="0"/>
                <a:ea typeface="+mn-ea"/>
                <a:cs typeface="Arial" panose="020B0604020202020204" pitchFamily="34" charset="0"/>
              </a:rPr>
              <a:t>6</a:t>
            </a:r>
            <a:r>
              <a:rPr lang="en-US" sz="800" b="0" kern="1200" dirty="0">
                <a:solidFill>
                  <a:schemeClr val="tx1"/>
                </a:solidFill>
                <a:effectLst/>
                <a:latin typeface="Arial" panose="020B0604020202020204" pitchFamily="34" charset="0"/>
                <a:ea typeface="+mn-ea"/>
                <a:cs typeface="Arial" panose="020B0604020202020204" pitchFamily="34" charset="0"/>
              </a:rPr>
              <a:t>, Dorota Gliwicz</a:t>
            </a:r>
            <a:r>
              <a:rPr lang="en-US" sz="800" b="0" kern="1200" baseline="30000" dirty="0">
                <a:solidFill>
                  <a:schemeClr val="tx1"/>
                </a:solidFill>
                <a:effectLst/>
                <a:latin typeface="Arial" panose="020B0604020202020204" pitchFamily="34" charset="0"/>
                <a:ea typeface="+mn-ea"/>
                <a:cs typeface="Arial" panose="020B0604020202020204" pitchFamily="34" charset="0"/>
              </a:rPr>
              <a:t>7</a:t>
            </a:r>
            <a:r>
              <a:rPr lang="en-US" sz="800" b="0" kern="1200" dirty="0">
                <a:solidFill>
                  <a:schemeClr val="tx1"/>
                </a:solidFill>
                <a:effectLst/>
                <a:latin typeface="Arial" panose="020B0604020202020204" pitchFamily="34" charset="0"/>
                <a:ea typeface="+mn-ea"/>
                <a:cs typeface="Arial" panose="020B0604020202020204" pitchFamily="34" charset="0"/>
              </a:rPr>
              <a:t>, Loreto Hierro</a:t>
            </a:r>
            <a:r>
              <a:rPr lang="en-US" sz="800" b="0" kern="1200" baseline="30000" dirty="0">
                <a:solidFill>
                  <a:schemeClr val="tx1"/>
                </a:solidFill>
                <a:effectLst/>
                <a:latin typeface="Arial" panose="020B0604020202020204" pitchFamily="34" charset="0"/>
                <a:ea typeface="+mn-ea"/>
                <a:cs typeface="Arial" panose="020B0604020202020204" pitchFamily="34" charset="0"/>
              </a:rPr>
              <a:t>8</a:t>
            </a:r>
            <a:r>
              <a:rPr lang="en-US" sz="800" b="0" kern="1200" dirty="0">
                <a:solidFill>
                  <a:schemeClr val="tx1"/>
                </a:solidFill>
                <a:effectLst/>
                <a:latin typeface="Arial" panose="020B0604020202020204" pitchFamily="34" charset="0"/>
                <a:ea typeface="+mn-ea"/>
                <a:cs typeface="Arial" panose="020B0604020202020204" pitchFamily="34" charset="0"/>
              </a:rPr>
              <a:t>, Thomas Jaecklin</a:t>
            </a:r>
            <a:r>
              <a:rPr lang="en-US" sz="800" b="0" kern="1200" baseline="30000" dirty="0">
                <a:solidFill>
                  <a:schemeClr val="tx1"/>
                </a:solidFill>
                <a:effectLst/>
                <a:latin typeface="Arial" panose="020B0604020202020204" pitchFamily="34" charset="0"/>
                <a:ea typeface="+mn-ea"/>
                <a:cs typeface="Arial" panose="020B0604020202020204" pitchFamily="34" charset="0"/>
              </a:rPr>
              <a:t>9</a:t>
            </a:r>
            <a:r>
              <a:rPr lang="en-US" sz="800" b="0" kern="1200" dirty="0">
                <a:solidFill>
                  <a:schemeClr val="tx1"/>
                </a:solidFill>
                <a:effectLst/>
                <a:latin typeface="Arial" panose="020B0604020202020204" pitchFamily="34" charset="0"/>
                <a:ea typeface="+mn-ea"/>
                <a:cs typeface="Arial" panose="020B0604020202020204" pitchFamily="34" charset="0"/>
              </a:rPr>
              <a:t>, Joan Gu</a:t>
            </a:r>
            <a:r>
              <a:rPr lang="en-US" sz="800" b="0" kern="1200" baseline="30000" dirty="0">
                <a:solidFill>
                  <a:schemeClr val="tx1"/>
                </a:solidFill>
                <a:effectLst/>
                <a:latin typeface="Arial" panose="020B0604020202020204" pitchFamily="34" charset="0"/>
                <a:ea typeface="+mn-ea"/>
                <a:cs typeface="Arial" panose="020B0604020202020204" pitchFamily="34" charset="0"/>
              </a:rPr>
              <a:t>10</a:t>
            </a:r>
            <a:r>
              <a:rPr lang="en-US" sz="800" b="0" kern="1200" dirty="0">
                <a:solidFill>
                  <a:schemeClr val="tx1"/>
                </a:solidFill>
                <a:effectLst/>
                <a:latin typeface="Arial" panose="020B0604020202020204" pitchFamily="34" charset="0"/>
                <a:ea typeface="+mn-ea"/>
                <a:cs typeface="Arial" panose="020B0604020202020204" pitchFamily="34" charset="0"/>
              </a:rPr>
              <a:t>, Nirav K. Desai</a:t>
            </a:r>
            <a:r>
              <a:rPr lang="en-US" sz="800" b="0" kern="1200" baseline="30000" dirty="0">
                <a:solidFill>
                  <a:schemeClr val="tx1"/>
                </a:solidFill>
                <a:effectLst/>
                <a:latin typeface="Arial" panose="020B0604020202020204" pitchFamily="34" charset="0"/>
                <a:ea typeface="+mn-ea"/>
                <a:cs typeface="Arial" panose="020B0604020202020204" pitchFamily="34" charset="0"/>
              </a:rPr>
              <a:t>11</a:t>
            </a:r>
            <a:r>
              <a:rPr lang="en-US" sz="800" b="0" kern="1200" dirty="0">
                <a:solidFill>
                  <a:schemeClr val="tx1"/>
                </a:solidFill>
                <a:effectLst/>
                <a:latin typeface="Arial" panose="020B0604020202020204" pitchFamily="34" charset="0"/>
                <a:ea typeface="+mn-ea"/>
                <a:cs typeface="Arial" panose="020B0604020202020204" pitchFamily="34" charset="0"/>
              </a:rPr>
              <a:t>, Alejandro Dorenbaum</a:t>
            </a:r>
            <a:r>
              <a:rPr lang="en-US" sz="800" b="0" kern="1200" baseline="30000" dirty="0">
                <a:solidFill>
                  <a:schemeClr val="tx1"/>
                </a:solidFill>
                <a:effectLst/>
                <a:latin typeface="Arial" panose="020B0604020202020204" pitchFamily="34" charset="0"/>
                <a:ea typeface="+mn-ea"/>
                <a:cs typeface="Arial" panose="020B0604020202020204" pitchFamily="34" charset="0"/>
              </a:rPr>
              <a:t>12</a:t>
            </a:r>
            <a:r>
              <a:rPr lang="en-US" sz="800" b="0" kern="1200" dirty="0">
                <a:solidFill>
                  <a:schemeClr val="tx1"/>
                </a:solidFill>
                <a:effectLst/>
                <a:latin typeface="Arial" panose="020B0604020202020204" pitchFamily="34" charset="0"/>
                <a:ea typeface="+mn-ea"/>
                <a:cs typeface="Arial" panose="020B0604020202020204" pitchFamily="34" charset="0"/>
              </a:rPr>
              <a:t>, Ciara Kennedy</a:t>
            </a:r>
            <a:r>
              <a:rPr lang="en-US" sz="800" b="0" kern="1200" baseline="30000" dirty="0">
                <a:solidFill>
                  <a:schemeClr val="tx1"/>
                </a:solidFill>
                <a:effectLst/>
                <a:latin typeface="Arial" panose="020B0604020202020204" pitchFamily="34" charset="0"/>
                <a:ea typeface="+mn-ea"/>
                <a:cs typeface="Arial" panose="020B0604020202020204" pitchFamily="34" charset="0"/>
              </a:rPr>
              <a:t>13</a:t>
            </a:r>
            <a:r>
              <a:rPr lang="en-US" sz="800" b="0" kern="1200" dirty="0">
                <a:solidFill>
                  <a:schemeClr val="tx1"/>
                </a:solidFill>
                <a:effectLst/>
                <a:latin typeface="Arial" panose="020B0604020202020204" pitchFamily="34" charset="0"/>
                <a:ea typeface="+mn-ea"/>
                <a:cs typeface="Arial" panose="020B0604020202020204" pitchFamily="34" charset="0"/>
              </a:rPr>
              <a:t>, Alastair Baker</a:t>
            </a:r>
            <a:r>
              <a:rPr lang="en-US" sz="800" b="0" kern="1200" baseline="30000" dirty="0">
                <a:solidFill>
                  <a:schemeClr val="tx1"/>
                </a:solidFill>
                <a:effectLst/>
                <a:latin typeface="Arial" panose="020B0604020202020204" pitchFamily="34" charset="0"/>
                <a:ea typeface="+mn-ea"/>
                <a:cs typeface="Arial" panose="020B0604020202020204" pitchFamily="34" charset="0"/>
              </a:rPr>
              <a:t>14</a:t>
            </a:r>
            <a:r>
              <a:rPr lang="en-US" sz="800" b="0" kern="1200" dirty="0">
                <a:solidFill>
                  <a:schemeClr val="tx1"/>
                </a:solidFill>
                <a:effectLst/>
                <a:latin typeface="Arial" panose="020B0604020202020204" pitchFamily="34" charset="0"/>
                <a:ea typeface="+mn-ea"/>
                <a:cs typeface="Arial" panose="020B0604020202020204" pitchFamily="34" charset="0"/>
              </a:rPr>
              <a:t>, Emmanuel </a:t>
            </a:r>
            <a:r>
              <a:rPr lang="en-US" sz="800" b="0" kern="1200" baseline="0" dirty="0">
                <a:solidFill>
                  <a:schemeClr val="tx1"/>
                </a:solidFill>
                <a:effectLst/>
                <a:latin typeface="Arial" panose="020B0604020202020204" pitchFamily="34" charset="0"/>
                <a:ea typeface="+mn-ea"/>
                <a:cs typeface="Arial" panose="020B0604020202020204" pitchFamily="34" charset="0"/>
              </a:rPr>
              <a:t>Jacquemin</a:t>
            </a:r>
            <a:r>
              <a:rPr lang="en-US" sz="800" b="0" kern="1200" baseline="30000" dirty="0">
                <a:solidFill>
                  <a:schemeClr val="tx1"/>
                </a:solidFill>
                <a:effectLst/>
                <a:latin typeface="Arial" panose="020B0604020202020204" pitchFamily="34" charset="0"/>
                <a:ea typeface="+mn-ea"/>
                <a:cs typeface="Arial" panose="020B0604020202020204" pitchFamily="34" charset="0"/>
              </a:rPr>
              <a:t>1</a:t>
            </a:r>
          </a:p>
          <a:p>
            <a:pPr marL="0" indent="0">
              <a:buNone/>
            </a:pPr>
            <a:r>
              <a:rPr lang="en-US" sz="800" b="0" kern="1200" baseline="30000" dirty="0">
                <a:solidFill>
                  <a:schemeClr val="tx1"/>
                </a:solidFill>
                <a:effectLst/>
                <a:latin typeface="Arial" panose="020B0604020202020204" pitchFamily="34" charset="0"/>
                <a:ea typeface="+mn-ea"/>
                <a:cs typeface="Arial" panose="020B0604020202020204" pitchFamily="34" charset="0"/>
              </a:rPr>
              <a:t>1</a:t>
            </a:r>
            <a:r>
              <a:rPr lang="en-US" sz="800" b="0" kern="1200" dirty="0">
                <a:solidFill>
                  <a:schemeClr val="tx1"/>
                </a:solidFill>
                <a:effectLst/>
                <a:latin typeface="Arial" panose="020B0604020202020204" pitchFamily="34" charset="0"/>
                <a:ea typeface="+mn-ea"/>
                <a:cs typeface="Arial" panose="020B0604020202020204" pitchFamily="34" charset="0"/>
              </a:rPr>
              <a:t>Hôpital </a:t>
            </a:r>
            <a:r>
              <a:rPr lang="en-US" sz="800" b="0" kern="1200" dirty="0" err="1">
                <a:solidFill>
                  <a:schemeClr val="tx1"/>
                </a:solidFill>
                <a:effectLst/>
                <a:latin typeface="Arial" panose="020B0604020202020204" pitchFamily="34" charset="0"/>
                <a:ea typeface="+mn-ea"/>
                <a:cs typeface="Arial" panose="020B0604020202020204" pitchFamily="34" charset="0"/>
              </a:rPr>
              <a:t>Bicêtre</a:t>
            </a:r>
            <a:r>
              <a:rPr lang="en-US" sz="800" b="0" kern="1200" dirty="0">
                <a:solidFill>
                  <a:schemeClr val="tx1"/>
                </a:solidFill>
                <a:effectLst/>
                <a:latin typeface="Arial" panose="020B0604020202020204" pitchFamily="34" charset="0"/>
                <a:ea typeface="+mn-ea"/>
                <a:cs typeface="Arial" panose="020B0604020202020204" pitchFamily="34" charset="0"/>
              </a:rPr>
              <a:t>, AP-HP, </a:t>
            </a:r>
            <a:r>
              <a:rPr lang="en-US" sz="800" b="0" kern="1200" dirty="0" err="1">
                <a:solidFill>
                  <a:schemeClr val="tx1"/>
                </a:solidFill>
                <a:effectLst/>
                <a:latin typeface="Arial" panose="020B0604020202020204" pitchFamily="34" charset="0"/>
                <a:ea typeface="+mn-ea"/>
                <a:cs typeface="Arial" panose="020B0604020202020204" pitchFamily="34" charset="0"/>
              </a:rPr>
              <a:t>Université</a:t>
            </a:r>
            <a:r>
              <a:rPr lang="en-US" sz="800" b="0" kern="1200" dirty="0">
                <a:solidFill>
                  <a:schemeClr val="tx1"/>
                </a:solidFill>
                <a:effectLst/>
                <a:latin typeface="Arial" panose="020B0604020202020204" pitchFamily="34" charset="0"/>
                <a:ea typeface="+mn-ea"/>
                <a:cs typeface="Arial" panose="020B0604020202020204" pitchFamily="34" charset="0"/>
              </a:rPr>
              <a:t> Paris Sud - Paris </a:t>
            </a:r>
            <a:r>
              <a:rPr lang="en-US" sz="800" b="0" kern="1200" dirty="0" err="1">
                <a:solidFill>
                  <a:schemeClr val="tx1"/>
                </a:solidFill>
                <a:effectLst/>
                <a:latin typeface="Arial" panose="020B0604020202020204" pitchFamily="34" charset="0"/>
                <a:ea typeface="+mn-ea"/>
                <a:cs typeface="Arial" panose="020B0604020202020204" pitchFamily="34" charset="0"/>
              </a:rPr>
              <a:t>Saclay</a:t>
            </a:r>
            <a:r>
              <a:rPr lang="en-US" sz="800" b="0" kern="1200" dirty="0">
                <a:solidFill>
                  <a:schemeClr val="tx1"/>
                </a:solidFill>
                <a:effectLst/>
                <a:latin typeface="Arial" panose="020B0604020202020204" pitchFamily="34" charset="0"/>
                <a:ea typeface="+mn-ea"/>
                <a:cs typeface="Arial" panose="020B0604020202020204" pitchFamily="34" charset="0"/>
              </a:rPr>
              <a:t>, </a:t>
            </a:r>
            <a:r>
              <a:rPr lang="en-US" sz="800" b="0" kern="1200" dirty="0" err="1">
                <a:solidFill>
                  <a:schemeClr val="tx1"/>
                </a:solidFill>
                <a:effectLst/>
                <a:latin typeface="Arial" panose="020B0604020202020204" pitchFamily="34" charset="0"/>
                <a:ea typeface="+mn-ea"/>
                <a:cs typeface="Arial" panose="020B0604020202020204" pitchFamily="34" charset="0"/>
              </a:rPr>
              <a:t>Hépatologie</a:t>
            </a:r>
            <a:r>
              <a:rPr lang="en-US" sz="800" b="0" kern="1200" dirty="0">
                <a:solidFill>
                  <a:schemeClr val="tx1"/>
                </a:solidFill>
                <a:effectLst/>
                <a:latin typeface="Arial" panose="020B0604020202020204" pitchFamily="34" charset="0"/>
                <a:ea typeface="+mn-ea"/>
                <a:cs typeface="Arial" panose="020B0604020202020204" pitchFamily="34" charset="0"/>
              </a:rPr>
              <a:t> </a:t>
            </a:r>
            <a:r>
              <a:rPr lang="en-US" sz="800" b="0" kern="1200" dirty="0" err="1">
                <a:solidFill>
                  <a:schemeClr val="tx1"/>
                </a:solidFill>
                <a:effectLst/>
                <a:latin typeface="Arial" panose="020B0604020202020204" pitchFamily="34" charset="0"/>
                <a:ea typeface="+mn-ea"/>
                <a:cs typeface="Arial" panose="020B0604020202020204" pitchFamily="34" charset="0"/>
              </a:rPr>
              <a:t>Pédiatrique</a:t>
            </a:r>
            <a:r>
              <a:rPr lang="en-US" sz="800" b="0" kern="1200" dirty="0">
                <a:solidFill>
                  <a:schemeClr val="tx1"/>
                </a:solidFill>
                <a:effectLst/>
                <a:latin typeface="Arial" panose="020B0604020202020204" pitchFamily="34" charset="0"/>
                <a:ea typeface="+mn-ea"/>
                <a:cs typeface="Arial" panose="020B0604020202020204" pitchFamily="34" charset="0"/>
              </a:rPr>
              <a:t>, Paris, France; </a:t>
            </a:r>
            <a:r>
              <a:rPr lang="en-US" sz="800" b="0" kern="1200" baseline="30000" dirty="0">
                <a:solidFill>
                  <a:schemeClr val="tx1"/>
                </a:solidFill>
                <a:effectLst/>
                <a:latin typeface="Arial" panose="020B0604020202020204" pitchFamily="34" charset="0"/>
                <a:ea typeface="+mn-ea"/>
                <a:cs typeface="Arial" panose="020B0604020202020204" pitchFamily="34" charset="0"/>
              </a:rPr>
              <a:t>2</a:t>
            </a:r>
            <a:r>
              <a:rPr lang="en-US" sz="800" b="0" kern="1200" dirty="0">
                <a:solidFill>
                  <a:schemeClr val="tx1"/>
                </a:solidFill>
                <a:effectLst/>
                <a:latin typeface="Arial" panose="020B0604020202020204" pitchFamily="34" charset="0"/>
                <a:ea typeface="+mn-ea"/>
                <a:cs typeface="Arial" panose="020B0604020202020204" pitchFamily="34" charset="0"/>
              </a:rPr>
              <a:t>University Hospital for Children and Adolescents, </a:t>
            </a:r>
            <a:r>
              <a:rPr lang="en-US" sz="800" b="0" kern="1200" dirty="0" err="1">
                <a:solidFill>
                  <a:schemeClr val="tx1"/>
                </a:solidFill>
                <a:effectLst/>
                <a:latin typeface="Arial" panose="020B0604020202020204" pitchFamily="34" charset="0"/>
                <a:ea typeface="+mn-ea"/>
                <a:cs typeface="Arial" panose="020B0604020202020204" pitchFamily="34" charset="0"/>
              </a:rPr>
              <a:t>Paediatric</a:t>
            </a:r>
            <a:r>
              <a:rPr lang="en-US" sz="800" b="0" kern="1200" dirty="0">
                <a:solidFill>
                  <a:schemeClr val="tx1"/>
                </a:solidFill>
                <a:effectLst/>
                <a:latin typeface="Arial" panose="020B0604020202020204" pitchFamily="34" charset="0"/>
                <a:ea typeface="+mn-ea"/>
                <a:cs typeface="Arial" panose="020B0604020202020204" pitchFamily="34" charset="0"/>
              </a:rPr>
              <a:t> </a:t>
            </a:r>
            <a:r>
              <a:rPr lang="en-US" sz="800" b="0" kern="1200" dirty="0" err="1">
                <a:solidFill>
                  <a:schemeClr val="tx1"/>
                </a:solidFill>
                <a:effectLst/>
                <a:latin typeface="Arial" panose="020B0604020202020204" pitchFamily="34" charset="0"/>
                <a:ea typeface="+mn-ea"/>
                <a:cs typeface="Arial" panose="020B0604020202020204" pitchFamily="34" charset="0"/>
              </a:rPr>
              <a:t>Gastronentrology</a:t>
            </a:r>
            <a:r>
              <a:rPr lang="en-US" sz="800" b="0" kern="1200" dirty="0">
                <a:solidFill>
                  <a:schemeClr val="tx1"/>
                </a:solidFill>
                <a:effectLst/>
                <a:latin typeface="Arial" panose="020B0604020202020204" pitchFamily="34" charset="0"/>
                <a:ea typeface="+mn-ea"/>
                <a:cs typeface="Arial" panose="020B0604020202020204" pitchFamily="34" charset="0"/>
              </a:rPr>
              <a:t>/ Hepatology, Tübingen, Germany; </a:t>
            </a:r>
            <a:r>
              <a:rPr lang="en-US" sz="800" b="0" kern="1200" baseline="30000" dirty="0">
                <a:solidFill>
                  <a:schemeClr val="tx1"/>
                </a:solidFill>
                <a:effectLst/>
                <a:latin typeface="Arial" panose="020B0604020202020204" pitchFamily="34" charset="0"/>
                <a:ea typeface="+mn-ea"/>
                <a:cs typeface="Arial" panose="020B0604020202020204" pitchFamily="34" charset="0"/>
              </a:rPr>
              <a:t>3</a:t>
            </a:r>
            <a:r>
              <a:rPr lang="en-US" sz="800" b="0" kern="1200" dirty="0">
                <a:solidFill>
                  <a:schemeClr val="tx1"/>
                </a:solidFill>
                <a:effectLst/>
                <a:latin typeface="Arial" panose="020B0604020202020204" pitchFamily="34" charset="0"/>
                <a:ea typeface="+mn-ea"/>
                <a:cs typeface="Arial" panose="020B0604020202020204" pitchFamily="34" charset="0"/>
              </a:rPr>
              <a:t>The Children’s Hospital at </a:t>
            </a:r>
            <a:r>
              <a:rPr lang="en-US" sz="800" b="0" kern="1200" dirty="0" err="1">
                <a:solidFill>
                  <a:schemeClr val="tx1"/>
                </a:solidFill>
                <a:effectLst/>
                <a:latin typeface="Arial" panose="020B0604020202020204" pitchFamily="34" charset="0"/>
                <a:ea typeface="+mn-ea"/>
                <a:cs typeface="Arial" panose="020B0604020202020204" pitchFamily="34" charset="0"/>
              </a:rPr>
              <a:t>Westmead</a:t>
            </a:r>
            <a:r>
              <a:rPr lang="en-US" sz="800" b="0" kern="1200" dirty="0">
                <a:solidFill>
                  <a:schemeClr val="tx1"/>
                </a:solidFill>
                <a:effectLst/>
                <a:latin typeface="Arial" panose="020B0604020202020204" pitchFamily="34" charset="0"/>
                <a:ea typeface="+mn-ea"/>
                <a:cs typeface="Arial" panose="020B0604020202020204" pitchFamily="34" charset="0"/>
              </a:rPr>
              <a:t>, Department of Gastroenterology, </a:t>
            </a:r>
            <a:r>
              <a:rPr lang="en-US" sz="800" b="0" kern="1200" dirty="0" err="1">
                <a:solidFill>
                  <a:schemeClr val="tx1"/>
                </a:solidFill>
                <a:effectLst/>
                <a:latin typeface="Arial" panose="020B0604020202020204" pitchFamily="34" charset="0"/>
                <a:ea typeface="+mn-ea"/>
                <a:cs typeface="Arial" panose="020B0604020202020204" pitchFamily="34" charset="0"/>
              </a:rPr>
              <a:t>Westmead</a:t>
            </a:r>
            <a:r>
              <a:rPr lang="en-US" sz="800" b="0" kern="1200" dirty="0">
                <a:solidFill>
                  <a:schemeClr val="tx1"/>
                </a:solidFill>
                <a:effectLst/>
                <a:latin typeface="Arial" panose="020B0604020202020204" pitchFamily="34" charset="0"/>
                <a:ea typeface="+mn-ea"/>
                <a:cs typeface="Arial" panose="020B0604020202020204" pitchFamily="34" charset="0"/>
              </a:rPr>
              <a:t>, Sydney, Australia; </a:t>
            </a:r>
            <a:r>
              <a:rPr lang="en-US" sz="800" b="0" kern="1200" baseline="30000" dirty="0">
                <a:solidFill>
                  <a:schemeClr val="tx1"/>
                </a:solidFill>
                <a:effectLst/>
                <a:latin typeface="Arial" panose="020B0604020202020204" pitchFamily="34" charset="0"/>
                <a:ea typeface="+mn-ea"/>
                <a:cs typeface="Arial" panose="020B0604020202020204" pitchFamily="34" charset="0"/>
              </a:rPr>
              <a:t>4</a:t>
            </a:r>
            <a:r>
              <a:rPr lang="en-US" sz="800" b="0" kern="1200" dirty="0">
                <a:solidFill>
                  <a:schemeClr val="tx1"/>
                </a:solidFill>
                <a:effectLst/>
                <a:latin typeface="Arial" panose="020B0604020202020204" pitchFamily="34" charset="0"/>
                <a:ea typeface="+mn-ea"/>
                <a:cs typeface="Arial" panose="020B0604020202020204" pitchFamily="34" charset="0"/>
              </a:rPr>
              <a:t>Cliniques </a:t>
            </a:r>
            <a:r>
              <a:rPr lang="en-US" sz="800" b="0" kern="1200" dirty="0" err="1">
                <a:solidFill>
                  <a:schemeClr val="tx1"/>
                </a:solidFill>
                <a:effectLst/>
                <a:latin typeface="Arial" panose="020B0604020202020204" pitchFamily="34" charset="0"/>
                <a:ea typeface="+mn-ea"/>
                <a:cs typeface="Arial" panose="020B0604020202020204" pitchFamily="34" charset="0"/>
              </a:rPr>
              <a:t>Universitaires</a:t>
            </a:r>
            <a:r>
              <a:rPr lang="en-US" sz="800" b="0" kern="1200" dirty="0">
                <a:solidFill>
                  <a:schemeClr val="tx1"/>
                </a:solidFill>
                <a:effectLst/>
                <a:latin typeface="Arial" panose="020B0604020202020204" pitchFamily="34" charset="0"/>
                <a:ea typeface="+mn-ea"/>
                <a:cs typeface="Arial" panose="020B0604020202020204" pitchFamily="34" charset="0"/>
              </a:rPr>
              <a:t> Saint-Luc, </a:t>
            </a:r>
            <a:r>
              <a:rPr lang="en-US" sz="800" b="0" kern="1200" dirty="0" err="1">
                <a:solidFill>
                  <a:schemeClr val="tx1"/>
                </a:solidFill>
                <a:effectLst/>
                <a:latin typeface="Arial" panose="020B0604020202020204" pitchFamily="34" charset="0"/>
                <a:ea typeface="+mn-ea"/>
                <a:cs typeface="Arial" panose="020B0604020202020204" pitchFamily="34" charset="0"/>
              </a:rPr>
              <a:t>Gastropédiatrie</a:t>
            </a:r>
            <a:r>
              <a:rPr lang="en-US" sz="800" b="0" kern="1200" dirty="0">
                <a:solidFill>
                  <a:schemeClr val="tx1"/>
                </a:solidFill>
                <a:effectLst/>
                <a:latin typeface="Arial" panose="020B0604020202020204" pitchFamily="34" charset="0"/>
                <a:ea typeface="+mn-ea"/>
                <a:cs typeface="Arial" panose="020B0604020202020204" pitchFamily="34" charset="0"/>
              </a:rPr>
              <a:t>, Brussels, Belgium; </a:t>
            </a:r>
            <a:r>
              <a:rPr lang="en-US" sz="800" b="0" kern="1200" baseline="30000" dirty="0">
                <a:solidFill>
                  <a:schemeClr val="tx1"/>
                </a:solidFill>
                <a:effectLst/>
                <a:latin typeface="Arial" panose="020B0604020202020204" pitchFamily="34" charset="0"/>
                <a:ea typeface="+mn-ea"/>
                <a:cs typeface="Arial" panose="020B0604020202020204" pitchFamily="34" charset="0"/>
              </a:rPr>
              <a:t>5</a:t>
            </a:r>
            <a:r>
              <a:rPr lang="en-US" sz="800" b="0" kern="1200" dirty="0">
                <a:solidFill>
                  <a:schemeClr val="tx1"/>
                </a:solidFill>
                <a:effectLst/>
                <a:latin typeface="Arial" panose="020B0604020202020204" pitchFamily="34" charset="0"/>
                <a:ea typeface="+mn-ea"/>
                <a:cs typeface="Arial" panose="020B0604020202020204" pitchFamily="34" charset="0"/>
              </a:rPr>
              <a:t>The Royal Children’s Hospital Melbourne, Department of Gastroenterology, Parkville, Australia; </a:t>
            </a:r>
            <a:r>
              <a:rPr lang="en-US" sz="800" b="0" kern="1200" baseline="30000" dirty="0">
                <a:solidFill>
                  <a:schemeClr val="tx1"/>
                </a:solidFill>
                <a:effectLst/>
                <a:latin typeface="Arial" panose="020B0604020202020204" pitchFamily="34" charset="0"/>
                <a:ea typeface="+mn-ea"/>
                <a:cs typeface="Arial" panose="020B0604020202020204" pitchFamily="34" charset="0"/>
              </a:rPr>
              <a:t>6</a:t>
            </a:r>
            <a:r>
              <a:rPr lang="en-US" sz="800" b="0" kern="1200" dirty="0">
                <a:solidFill>
                  <a:schemeClr val="tx1"/>
                </a:solidFill>
                <a:effectLst/>
                <a:latin typeface="Arial" panose="020B0604020202020204" pitchFamily="34" charset="0"/>
                <a:ea typeface="+mn-ea"/>
                <a:cs typeface="Arial" panose="020B0604020202020204" pitchFamily="34" charset="0"/>
              </a:rPr>
              <a:t>Hôpital </a:t>
            </a:r>
            <a:r>
              <a:rPr lang="en-US" sz="800" b="0" kern="1200" dirty="0" err="1">
                <a:solidFill>
                  <a:schemeClr val="tx1"/>
                </a:solidFill>
                <a:effectLst/>
                <a:latin typeface="Arial" panose="020B0604020202020204" pitchFamily="34" charset="0"/>
                <a:ea typeface="+mn-ea"/>
                <a:cs typeface="Arial" panose="020B0604020202020204" pitchFamily="34" charset="0"/>
              </a:rPr>
              <a:t>Universitaire</a:t>
            </a:r>
            <a:r>
              <a:rPr lang="en-US" sz="800" b="0" kern="1200" dirty="0">
                <a:solidFill>
                  <a:schemeClr val="tx1"/>
                </a:solidFill>
                <a:effectLst/>
                <a:latin typeface="Arial" panose="020B0604020202020204" pitchFamily="34" charset="0"/>
                <a:ea typeface="+mn-ea"/>
                <a:cs typeface="Arial" panose="020B0604020202020204" pitchFamily="34" charset="0"/>
              </a:rPr>
              <a:t> Necker-Enfants </a:t>
            </a:r>
            <a:r>
              <a:rPr lang="en-US" sz="800" b="0" kern="1200" dirty="0" err="1">
                <a:solidFill>
                  <a:schemeClr val="tx1"/>
                </a:solidFill>
                <a:effectLst/>
                <a:latin typeface="Arial" panose="020B0604020202020204" pitchFamily="34" charset="0"/>
                <a:ea typeface="+mn-ea"/>
                <a:cs typeface="Arial" panose="020B0604020202020204" pitchFamily="34" charset="0"/>
              </a:rPr>
              <a:t>malades</a:t>
            </a:r>
            <a:r>
              <a:rPr lang="en-US" sz="800" b="0" kern="1200" dirty="0">
                <a:solidFill>
                  <a:schemeClr val="tx1"/>
                </a:solidFill>
                <a:effectLst/>
                <a:latin typeface="Arial" panose="020B0604020202020204" pitchFamily="34" charset="0"/>
                <a:ea typeface="+mn-ea"/>
                <a:cs typeface="Arial" panose="020B0604020202020204" pitchFamily="34" charset="0"/>
              </a:rPr>
              <a:t>, Gastroenterology-Hepatology-Nutrition Unit, Paris, France; </a:t>
            </a:r>
            <a:r>
              <a:rPr lang="en-US" sz="800" b="0" kern="1200" baseline="30000" dirty="0">
                <a:solidFill>
                  <a:schemeClr val="tx1"/>
                </a:solidFill>
                <a:effectLst/>
                <a:latin typeface="Arial" panose="020B0604020202020204" pitchFamily="34" charset="0"/>
                <a:ea typeface="+mn-ea"/>
                <a:cs typeface="Arial" panose="020B0604020202020204" pitchFamily="34" charset="0"/>
              </a:rPr>
              <a:t>7</a:t>
            </a:r>
            <a:r>
              <a:rPr lang="en-US" sz="800" b="0" kern="1200" dirty="0">
                <a:solidFill>
                  <a:schemeClr val="tx1"/>
                </a:solidFill>
                <a:effectLst/>
                <a:latin typeface="Arial" panose="020B0604020202020204" pitchFamily="34" charset="0"/>
                <a:ea typeface="+mn-ea"/>
                <a:cs typeface="Arial" panose="020B0604020202020204" pitchFamily="34" charset="0"/>
              </a:rPr>
              <a:t>Children's Memorial Health Institute, Department of Gastroenterology, Hepatology, Feeding Disorders and Pediatrics, Warsaw, Poland; </a:t>
            </a:r>
            <a:r>
              <a:rPr lang="en-US" sz="800" b="0" kern="1200" baseline="30000" dirty="0">
                <a:solidFill>
                  <a:schemeClr val="tx1"/>
                </a:solidFill>
                <a:effectLst/>
                <a:latin typeface="Arial" panose="020B0604020202020204" pitchFamily="34" charset="0"/>
                <a:ea typeface="+mn-ea"/>
                <a:cs typeface="Arial" panose="020B0604020202020204" pitchFamily="34" charset="0"/>
              </a:rPr>
              <a:t>8</a:t>
            </a:r>
            <a:r>
              <a:rPr lang="en-US" sz="800" b="0" kern="1200" dirty="0">
                <a:solidFill>
                  <a:schemeClr val="tx1"/>
                </a:solidFill>
                <a:effectLst/>
                <a:latin typeface="Arial" panose="020B0604020202020204" pitchFamily="34" charset="0"/>
                <a:ea typeface="+mn-ea"/>
                <a:cs typeface="Arial" panose="020B0604020202020204" pitchFamily="34" charset="0"/>
              </a:rPr>
              <a:t>Hospital Universitario La Paz, </a:t>
            </a:r>
            <a:r>
              <a:rPr lang="en-US" sz="800" b="0" kern="1200" dirty="0" err="1">
                <a:solidFill>
                  <a:schemeClr val="tx1"/>
                </a:solidFill>
                <a:effectLst/>
                <a:latin typeface="Arial" panose="020B0604020202020204" pitchFamily="34" charset="0"/>
                <a:ea typeface="+mn-ea"/>
                <a:cs typeface="Arial" panose="020B0604020202020204" pitchFamily="34" charset="0"/>
              </a:rPr>
              <a:t>Servicio</a:t>
            </a:r>
            <a:r>
              <a:rPr lang="en-US" sz="800" b="0" kern="1200" dirty="0">
                <a:solidFill>
                  <a:schemeClr val="tx1"/>
                </a:solidFill>
                <a:effectLst/>
                <a:latin typeface="Arial" panose="020B0604020202020204" pitchFamily="34" charset="0"/>
                <a:ea typeface="+mn-ea"/>
                <a:cs typeface="Arial" panose="020B0604020202020204" pitchFamily="34" charset="0"/>
              </a:rPr>
              <a:t> de </a:t>
            </a:r>
            <a:r>
              <a:rPr lang="en-US" sz="800" b="0" kern="1200" dirty="0" err="1">
                <a:solidFill>
                  <a:schemeClr val="tx1"/>
                </a:solidFill>
                <a:effectLst/>
                <a:latin typeface="Arial" panose="020B0604020202020204" pitchFamily="34" charset="0"/>
                <a:ea typeface="+mn-ea"/>
                <a:cs typeface="Arial" panose="020B0604020202020204" pitchFamily="34" charset="0"/>
              </a:rPr>
              <a:t>Hepatologìa</a:t>
            </a:r>
            <a:r>
              <a:rPr lang="en-US" sz="800" b="0" kern="1200" dirty="0">
                <a:solidFill>
                  <a:schemeClr val="tx1"/>
                </a:solidFill>
                <a:effectLst/>
                <a:latin typeface="Arial" panose="020B0604020202020204" pitchFamily="34" charset="0"/>
                <a:ea typeface="+mn-ea"/>
                <a:cs typeface="Arial" panose="020B0604020202020204" pitchFamily="34" charset="0"/>
              </a:rPr>
              <a:t> y </a:t>
            </a:r>
            <a:r>
              <a:rPr lang="en-US" sz="800" b="0" kern="1200" dirty="0" err="1">
                <a:solidFill>
                  <a:schemeClr val="tx1"/>
                </a:solidFill>
                <a:effectLst/>
                <a:latin typeface="Arial" panose="020B0604020202020204" pitchFamily="34" charset="0"/>
                <a:ea typeface="+mn-ea"/>
                <a:cs typeface="Arial" panose="020B0604020202020204" pitchFamily="34" charset="0"/>
              </a:rPr>
              <a:t>Transplante</a:t>
            </a:r>
            <a:r>
              <a:rPr lang="en-US" sz="800" b="0" kern="1200" dirty="0">
                <a:solidFill>
                  <a:schemeClr val="tx1"/>
                </a:solidFill>
                <a:effectLst/>
                <a:latin typeface="Arial" panose="020B0604020202020204" pitchFamily="34" charset="0"/>
                <a:ea typeface="+mn-ea"/>
                <a:cs typeface="Arial" panose="020B0604020202020204" pitchFamily="34" charset="0"/>
              </a:rPr>
              <a:t>, Madrid, Spain; </a:t>
            </a:r>
            <a:r>
              <a:rPr lang="en-US" sz="800" b="0" kern="1200" baseline="30000" dirty="0">
                <a:solidFill>
                  <a:schemeClr val="tx1"/>
                </a:solidFill>
                <a:effectLst/>
                <a:latin typeface="Arial" panose="020B0604020202020204" pitchFamily="34" charset="0"/>
                <a:ea typeface="+mn-ea"/>
                <a:cs typeface="Arial" panose="020B0604020202020204" pitchFamily="34" charset="0"/>
              </a:rPr>
              <a:t>9</a:t>
            </a:r>
            <a:r>
              <a:rPr lang="en-US" sz="800" b="0" kern="1200" dirty="0">
                <a:solidFill>
                  <a:schemeClr val="tx1"/>
                </a:solidFill>
                <a:effectLst/>
                <a:latin typeface="Arial" panose="020B0604020202020204" pitchFamily="34" charset="0"/>
                <a:ea typeface="+mn-ea"/>
                <a:cs typeface="Arial" panose="020B0604020202020204" pitchFamily="34" charset="0"/>
              </a:rPr>
              <a:t>Shire International GmbH, Zug, Switzerland; </a:t>
            </a:r>
            <a:r>
              <a:rPr lang="en-US" sz="800" b="0" kern="1200" baseline="30000" dirty="0">
                <a:solidFill>
                  <a:schemeClr val="tx1"/>
                </a:solidFill>
                <a:effectLst/>
                <a:latin typeface="Arial" panose="020B0604020202020204" pitchFamily="34" charset="0"/>
                <a:ea typeface="+mn-ea"/>
                <a:cs typeface="Arial" panose="020B0604020202020204" pitchFamily="34" charset="0"/>
              </a:rPr>
              <a:t>10</a:t>
            </a:r>
            <a:r>
              <a:rPr lang="en-US" sz="800" b="0" kern="1200" dirty="0">
                <a:solidFill>
                  <a:schemeClr val="tx1"/>
                </a:solidFill>
                <a:effectLst/>
                <a:latin typeface="Arial" panose="020B0604020202020204" pitchFamily="34" charset="0"/>
                <a:ea typeface="+mn-ea"/>
                <a:cs typeface="Arial" panose="020B0604020202020204" pitchFamily="34" charset="0"/>
              </a:rPr>
              <a:t>Shire Pharmaceuticals, Lexington, MA, United States; </a:t>
            </a:r>
            <a:r>
              <a:rPr lang="en-US" sz="800" b="0" kern="1200" baseline="30000" dirty="0">
                <a:solidFill>
                  <a:schemeClr val="tx1"/>
                </a:solidFill>
                <a:effectLst/>
                <a:latin typeface="Arial" panose="020B0604020202020204" pitchFamily="34" charset="0"/>
                <a:ea typeface="+mn-ea"/>
                <a:cs typeface="Arial" panose="020B0604020202020204" pitchFamily="34" charset="0"/>
              </a:rPr>
              <a:t>11</a:t>
            </a:r>
            <a:r>
              <a:rPr lang="en-US" sz="800" b="0" kern="1200" dirty="0">
                <a:solidFill>
                  <a:schemeClr val="tx1"/>
                </a:solidFill>
                <a:effectLst/>
                <a:latin typeface="Arial" panose="020B0604020202020204" pitchFamily="34" charset="0"/>
                <a:ea typeface="+mn-ea"/>
                <a:cs typeface="Arial" panose="020B0604020202020204" pitchFamily="34" charset="0"/>
              </a:rPr>
              <a:t>Shire Pharmaceuticals, Cambridge, MA, United States; </a:t>
            </a:r>
            <a:r>
              <a:rPr lang="en-US" sz="800" b="0" kern="1200" baseline="30000" dirty="0">
                <a:solidFill>
                  <a:schemeClr val="tx1"/>
                </a:solidFill>
                <a:effectLst/>
                <a:latin typeface="Arial" panose="020B0604020202020204" pitchFamily="34" charset="0"/>
                <a:ea typeface="+mn-ea"/>
                <a:cs typeface="Arial" panose="020B0604020202020204" pitchFamily="34" charset="0"/>
              </a:rPr>
              <a:t>12</a:t>
            </a:r>
            <a:r>
              <a:rPr lang="en-US" sz="800" b="0" kern="1200" dirty="0">
                <a:solidFill>
                  <a:schemeClr val="tx1"/>
                </a:solidFill>
                <a:effectLst/>
                <a:latin typeface="Arial" panose="020B0604020202020204" pitchFamily="34" charset="0"/>
                <a:ea typeface="+mn-ea"/>
                <a:cs typeface="Arial" panose="020B0604020202020204" pitchFamily="34" charset="0"/>
              </a:rPr>
              <a:t>Stanford University, Palo Alto, CA, United States; </a:t>
            </a:r>
            <a:r>
              <a:rPr lang="en-US" sz="800" b="0" kern="1200" baseline="30000" dirty="0">
                <a:solidFill>
                  <a:schemeClr val="tx1"/>
                </a:solidFill>
                <a:effectLst/>
                <a:latin typeface="Arial" panose="020B0604020202020204" pitchFamily="34" charset="0"/>
                <a:ea typeface="+mn-ea"/>
                <a:cs typeface="Arial" panose="020B0604020202020204" pitchFamily="34" charset="0"/>
              </a:rPr>
              <a:t>13</a:t>
            </a:r>
            <a:r>
              <a:rPr lang="en-US" sz="800" b="0" kern="1200" dirty="0">
                <a:solidFill>
                  <a:schemeClr val="tx1"/>
                </a:solidFill>
                <a:effectLst/>
                <a:latin typeface="Arial" panose="020B0604020202020204" pitchFamily="34" charset="0"/>
                <a:ea typeface="+mn-ea"/>
                <a:cs typeface="Arial" panose="020B0604020202020204" pitchFamily="34" charset="0"/>
              </a:rPr>
              <a:t>Reneo Pharmaceuticals, San Diego, CA, United States; </a:t>
            </a:r>
            <a:r>
              <a:rPr lang="en-US" sz="800" b="0" kern="1200" baseline="30000" dirty="0">
                <a:solidFill>
                  <a:schemeClr val="tx1"/>
                </a:solidFill>
                <a:effectLst/>
                <a:latin typeface="Arial" panose="020B0604020202020204" pitchFamily="34" charset="0"/>
                <a:ea typeface="+mn-ea"/>
                <a:cs typeface="Arial" panose="020B0604020202020204" pitchFamily="34" charset="0"/>
              </a:rPr>
              <a:t>14</a:t>
            </a:r>
            <a:r>
              <a:rPr lang="en-US" sz="800" b="0" kern="1200" dirty="0">
                <a:solidFill>
                  <a:schemeClr val="tx1"/>
                </a:solidFill>
                <a:effectLst/>
                <a:latin typeface="Arial" panose="020B0604020202020204" pitchFamily="34" charset="0"/>
                <a:ea typeface="+mn-ea"/>
                <a:cs typeface="Arial" panose="020B0604020202020204" pitchFamily="34" charset="0"/>
              </a:rPr>
              <a:t>King's College London, Institute of Liver Studies, London, United Kingdom</a:t>
            </a:r>
          </a:p>
          <a:p>
            <a:pPr marL="0" indent="0">
              <a:buNone/>
            </a:pPr>
            <a:endParaRPr lang="en-US" sz="800" b="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Background and aims: </a:t>
            </a:r>
            <a:r>
              <a:rPr lang="en-US" sz="800" b="0" kern="1200" dirty="0" err="1">
                <a:solidFill>
                  <a:schemeClr val="tx1"/>
                </a:solidFill>
                <a:effectLst/>
                <a:latin typeface="Arial" panose="020B0604020202020204" pitchFamily="34" charset="0"/>
                <a:ea typeface="+mn-ea"/>
                <a:cs typeface="Arial" panose="020B0604020202020204" pitchFamily="34" charset="0"/>
              </a:rPr>
              <a:t>Maralixibat</a:t>
            </a:r>
            <a:r>
              <a:rPr lang="en-US" sz="800" b="0" kern="1200" dirty="0">
                <a:solidFill>
                  <a:schemeClr val="tx1"/>
                </a:solidFill>
                <a:effectLst/>
                <a:latin typeface="Arial" panose="020B0604020202020204" pitchFamily="34" charset="0"/>
                <a:ea typeface="+mn-ea"/>
                <a:cs typeface="Arial" panose="020B0604020202020204" pitchFamily="34" charset="0"/>
              </a:rPr>
              <a:t> (SHP625/LUM001) is a potent, selective and minimally absorbed ileal apical sodium-dependent bile acid transporter (ASBT) inhibitor, in development for the treatment of pruritus in patients with Alagille Syndrome (ALGS).</a:t>
            </a:r>
          </a:p>
          <a:p>
            <a:pPr marL="0" indent="0">
              <a:buNone/>
            </a:pPr>
            <a:endParaRPr lang="en-US" sz="800" b="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Method: T</a:t>
            </a:r>
            <a:r>
              <a:rPr lang="en-US" sz="800" b="0" kern="1200" dirty="0">
                <a:solidFill>
                  <a:schemeClr val="tx1"/>
                </a:solidFill>
                <a:effectLst/>
                <a:latin typeface="Arial" panose="020B0604020202020204" pitchFamily="34" charset="0"/>
                <a:ea typeface="+mn-ea"/>
                <a:cs typeface="Arial" panose="020B0604020202020204" pitchFamily="34" charset="0"/>
              </a:rPr>
              <a:t>his was a pre-specified 48-week interim analysis of a phase 2 study in children with ALGS. After an 18-week </a:t>
            </a:r>
            <a:r>
              <a:rPr lang="en-US" sz="800" b="0" kern="1200" dirty="0" err="1">
                <a:solidFill>
                  <a:schemeClr val="tx1"/>
                </a:solidFill>
                <a:effectLst/>
                <a:latin typeface="Arial" panose="020B0604020202020204" pitchFamily="34" charset="0"/>
                <a:ea typeface="+mn-ea"/>
                <a:cs typeface="Arial" panose="020B0604020202020204" pitchFamily="34" charset="0"/>
              </a:rPr>
              <a:t>maralixibat</a:t>
            </a:r>
            <a:r>
              <a:rPr lang="en-US" sz="800" b="0" kern="1200" dirty="0">
                <a:solidFill>
                  <a:schemeClr val="tx1"/>
                </a:solidFill>
                <a:effectLst/>
                <a:latin typeface="Arial" panose="020B0604020202020204" pitchFamily="34" charset="0"/>
                <a:ea typeface="+mn-ea"/>
                <a:cs typeface="Arial" panose="020B0604020202020204" pitchFamily="34" charset="0"/>
              </a:rPr>
              <a:t> run-in period (6 weeks ascending doses up to 400 µg/kg daily and 12 weeks of stable dosing), subjects were randomized to placebo or continued </a:t>
            </a:r>
            <a:r>
              <a:rPr lang="en-US" sz="800" b="0" kern="1200" dirty="0" err="1">
                <a:solidFill>
                  <a:schemeClr val="tx1"/>
                </a:solidFill>
                <a:effectLst/>
                <a:latin typeface="Arial" panose="020B0604020202020204" pitchFamily="34" charset="0"/>
                <a:ea typeface="+mn-ea"/>
                <a:cs typeface="Arial" panose="020B0604020202020204" pitchFamily="34" charset="0"/>
              </a:rPr>
              <a:t>maralixibat</a:t>
            </a:r>
            <a:r>
              <a:rPr lang="en-US" sz="800" b="0" kern="1200" dirty="0">
                <a:solidFill>
                  <a:schemeClr val="tx1"/>
                </a:solidFill>
                <a:effectLst/>
                <a:latin typeface="Arial" panose="020B0604020202020204" pitchFamily="34" charset="0"/>
                <a:ea typeface="+mn-ea"/>
                <a:cs typeface="Arial" panose="020B0604020202020204" pitchFamily="34" charset="0"/>
              </a:rPr>
              <a:t> treatment for 4 weeks. After this all subject were treated with </a:t>
            </a:r>
            <a:r>
              <a:rPr lang="en-US" sz="800" b="0" kern="1200" dirty="0" err="1">
                <a:solidFill>
                  <a:schemeClr val="tx1"/>
                </a:solidFill>
                <a:effectLst/>
                <a:latin typeface="Arial" panose="020B0604020202020204" pitchFamily="34" charset="0"/>
                <a:ea typeface="+mn-ea"/>
                <a:cs typeface="Arial" panose="020B0604020202020204" pitchFamily="34" charset="0"/>
              </a:rPr>
              <a:t>maralixibat</a:t>
            </a:r>
            <a:r>
              <a:rPr lang="en-US" sz="800" b="0" kern="1200" dirty="0">
                <a:solidFill>
                  <a:schemeClr val="tx1"/>
                </a:solidFill>
                <a:effectLst/>
                <a:latin typeface="Arial" panose="020B0604020202020204" pitchFamily="34" charset="0"/>
                <a:ea typeface="+mn-ea"/>
                <a:cs typeface="Arial" panose="020B0604020202020204" pitchFamily="34" charset="0"/>
              </a:rPr>
              <a:t>. Change in serum bile acid (</a:t>
            </a:r>
            <a:r>
              <a:rPr lang="en-US" sz="800" b="0" kern="1200" dirty="0" err="1">
                <a:solidFill>
                  <a:schemeClr val="tx1"/>
                </a:solidFill>
                <a:effectLst/>
                <a:latin typeface="Arial" panose="020B0604020202020204" pitchFamily="34" charset="0"/>
                <a:ea typeface="+mn-ea"/>
                <a:cs typeface="Arial" panose="020B0604020202020204" pitchFamily="34" charset="0"/>
              </a:rPr>
              <a:t>sBA</a:t>
            </a:r>
            <a:r>
              <a:rPr lang="en-US" sz="800" b="0" kern="1200" dirty="0">
                <a:solidFill>
                  <a:schemeClr val="tx1"/>
                </a:solidFill>
                <a:effectLst/>
                <a:latin typeface="Arial" panose="020B0604020202020204" pitchFamily="34" charset="0"/>
                <a:ea typeface="+mn-ea"/>
                <a:cs typeface="Arial" panose="020B0604020202020204" pitchFamily="34" charset="0"/>
              </a:rPr>
              <a:t>), caregiver and patient reported Itch Reported Outcome (</a:t>
            </a:r>
            <a:r>
              <a:rPr lang="en-US" sz="800" b="0" kern="1200" dirty="0" err="1">
                <a:solidFill>
                  <a:schemeClr val="tx1"/>
                </a:solidFill>
                <a:effectLst/>
                <a:latin typeface="Arial" panose="020B0604020202020204" pitchFamily="34" charset="0"/>
                <a:ea typeface="+mn-ea"/>
                <a:cs typeface="Arial" panose="020B0604020202020204" pitchFamily="34" charset="0"/>
              </a:rPr>
              <a:t>ItchRO</a:t>
            </a:r>
            <a:r>
              <a:rPr lang="en-US" sz="800" b="0" kern="1200" dirty="0">
                <a:solidFill>
                  <a:schemeClr val="tx1"/>
                </a:solidFill>
                <a:effectLst/>
                <a:latin typeface="Arial" panose="020B0604020202020204" pitchFamily="34" charset="0"/>
                <a:ea typeface="+mn-ea"/>
                <a:cs typeface="Arial" panose="020B0604020202020204" pitchFamily="34" charset="0"/>
              </a:rPr>
              <a:t>) scores, Clinician Xanthoma Severity Scale and Pediatric Quality of Life Inventory (</a:t>
            </a:r>
            <a:r>
              <a:rPr lang="en-US" sz="800" b="0" kern="1200" dirty="0" err="1">
                <a:solidFill>
                  <a:schemeClr val="tx1"/>
                </a:solidFill>
                <a:effectLst/>
                <a:latin typeface="Arial" panose="020B0604020202020204" pitchFamily="34" charset="0"/>
                <a:ea typeface="+mn-ea"/>
                <a:cs typeface="Arial" panose="020B0604020202020204" pitchFamily="34" charset="0"/>
              </a:rPr>
              <a:t>PedsQL</a:t>
            </a:r>
            <a:r>
              <a:rPr lang="en-US" sz="800" b="0" kern="1200" dirty="0">
                <a:solidFill>
                  <a:schemeClr val="tx1"/>
                </a:solidFill>
                <a:effectLst/>
                <a:latin typeface="Arial" panose="020B0604020202020204" pitchFamily="34" charset="0"/>
                <a:ea typeface="+mn-ea"/>
                <a:cs typeface="Arial" panose="020B0604020202020204" pitchFamily="34" charset="0"/>
              </a:rPr>
              <a:t>) were evaluated during the randomization period and through 48 weeks of treatment.</a:t>
            </a:r>
          </a:p>
          <a:p>
            <a:pPr marL="0" indent="0">
              <a:buNone/>
            </a:pPr>
            <a:endParaRPr lang="en-US" sz="800" b="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Results: </a:t>
            </a:r>
            <a:r>
              <a:rPr lang="en-US" sz="800" b="0" kern="1200" dirty="0">
                <a:solidFill>
                  <a:schemeClr val="tx1"/>
                </a:solidFill>
                <a:effectLst/>
                <a:latin typeface="Arial" panose="020B0604020202020204" pitchFamily="34" charset="0"/>
                <a:ea typeface="+mn-ea"/>
                <a:cs typeface="Arial" panose="020B0604020202020204" pitchFamily="34" charset="0"/>
              </a:rPr>
              <a:t>The 31 enrolled participants’ mean age was 5.4 years (1–15 years), 19 (61%) were males, 30 had JAGGED1 and 1 not identified mutation. Twenty-nine completed the withdrawal period and 25 the 48-weeks treatment. There was a 31% </a:t>
            </a:r>
            <a:r>
              <a:rPr lang="en-US" sz="800" b="0" kern="1200" dirty="0" err="1">
                <a:solidFill>
                  <a:schemeClr val="tx1"/>
                </a:solidFill>
                <a:effectLst/>
                <a:latin typeface="Arial" panose="020B0604020202020204" pitchFamily="34" charset="0"/>
                <a:ea typeface="+mn-ea"/>
                <a:cs typeface="Arial" panose="020B0604020202020204" pitchFamily="34" charset="0"/>
              </a:rPr>
              <a:t>sBA</a:t>
            </a:r>
            <a:r>
              <a:rPr lang="en-US" sz="800" b="0" kern="1200" dirty="0">
                <a:solidFill>
                  <a:schemeClr val="tx1"/>
                </a:solidFill>
                <a:effectLst/>
                <a:latin typeface="Arial" panose="020B0604020202020204" pitchFamily="34" charset="0"/>
                <a:ea typeface="+mn-ea"/>
                <a:cs typeface="Arial" panose="020B0604020202020204" pitchFamily="34" charset="0"/>
              </a:rPr>
              <a:t> reduction during the run-in period (mean [SD]: -87 [120] µmol/L, p&lt;0.001) in the overall group. During the randomization period, </a:t>
            </a:r>
            <a:r>
              <a:rPr lang="en-US" sz="800" b="0" kern="1200" dirty="0" err="1">
                <a:solidFill>
                  <a:schemeClr val="tx1"/>
                </a:solidFill>
                <a:effectLst/>
                <a:latin typeface="Arial" panose="020B0604020202020204" pitchFamily="34" charset="0"/>
                <a:ea typeface="+mn-ea"/>
                <a:cs typeface="Arial" panose="020B0604020202020204" pitchFamily="34" charset="0"/>
              </a:rPr>
              <a:t>sBA</a:t>
            </a:r>
            <a:r>
              <a:rPr lang="en-US" sz="800" b="0" kern="1200" dirty="0">
                <a:solidFill>
                  <a:schemeClr val="tx1"/>
                </a:solidFill>
                <a:effectLst/>
                <a:latin typeface="Arial" panose="020B0604020202020204" pitchFamily="34" charset="0"/>
                <a:ea typeface="+mn-ea"/>
                <a:cs typeface="Arial" panose="020B0604020202020204" pitchFamily="34" charset="0"/>
              </a:rPr>
              <a:t> levels returned to baseline (BL) in the placebo but continued to decrease in the </a:t>
            </a:r>
            <a:r>
              <a:rPr lang="en-US" sz="800" b="0" kern="1200" dirty="0" err="1">
                <a:solidFill>
                  <a:schemeClr val="tx1"/>
                </a:solidFill>
                <a:effectLst/>
                <a:latin typeface="Arial" panose="020B0604020202020204" pitchFamily="34" charset="0"/>
                <a:ea typeface="+mn-ea"/>
                <a:cs typeface="Arial" panose="020B0604020202020204" pitchFamily="34" charset="0"/>
              </a:rPr>
              <a:t>maralixibat</a:t>
            </a:r>
            <a:r>
              <a:rPr lang="en-US" sz="800" b="0" kern="1200" dirty="0">
                <a:solidFill>
                  <a:schemeClr val="tx1"/>
                </a:solidFill>
                <a:effectLst/>
                <a:latin typeface="Arial" panose="020B0604020202020204" pitchFamily="34" charset="0"/>
                <a:ea typeface="+mn-ea"/>
                <a:cs typeface="Arial" panose="020B0604020202020204" pitchFamily="34" charset="0"/>
              </a:rPr>
              <a:t> group (94 [133] vs. -17 [110] µmol/L, p=0.038). At the end of the 48 weeks there was a 36% </a:t>
            </a:r>
            <a:r>
              <a:rPr lang="en-US" sz="800" b="0" kern="1200" dirty="0" err="1">
                <a:solidFill>
                  <a:schemeClr val="tx1"/>
                </a:solidFill>
                <a:effectLst/>
                <a:latin typeface="Arial" panose="020B0604020202020204" pitchFamily="34" charset="0"/>
                <a:ea typeface="+mn-ea"/>
                <a:cs typeface="Arial" panose="020B0604020202020204" pitchFamily="34" charset="0"/>
              </a:rPr>
              <a:t>sBA</a:t>
            </a:r>
            <a:r>
              <a:rPr lang="en-US" sz="800" b="0" kern="1200" dirty="0">
                <a:solidFill>
                  <a:schemeClr val="tx1"/>
                </a:solidFill>
                <a:effectLst/>
                <a:latin typeface="Arial" panose="020B0604020202020204" pitchFamily="34" charset="0"/>
                <a:ea typeface="+mn-ea"/>
                <a:cs typeface="Arial" panose="020B0604020202020204" pitchFamily="34" charset="0"/>
              </a:rPr>
              <a:t> reduction from BL in the overall group (-101 [170] µmol/L, p=0.003). This coincided with a -1.7 [0.9] point mean reduction in weekly average morning </a:t>
            </a:r>
            <a:r>
              <a:rPr lang="en-US" sz="800" b="0" kern="1200" dirty="0" err="1">
                <a:solidFill>
                  <a:schemeClr val="tx1"/>
                </a:solidFill>
                <a:effectLst/>
                <a:latin typeface="Arial" panose="020B0604020202020204" pitchFamily="34" charset="0"/>
                <a:ea typeface="+mn-ea"/>
                <a:cs typeface="Arial" panose="020B0604020202020204" pitchFamily="34" charset="0"/>
              </a:rPr>
              <a:t>ItchRO</a:t>
            </a:r>
            <a:r>
              <a:rPr lang="en-US" sz="800" b="0" kern="1200" dirty="0">
                <a:solidFill>
                  <a:schemeClr val="tx1"/>
                </a:solidFill>
                <a:effectLst/>
                <a:latin typeface="Arial" panose="020B0604020202020204" pitchFamily="34" charset="0"/>
                <a:ea typeface="+mn-ea"/>
                <a:cs typeface="Arial" panose="020B0604020202020204" pitchFamily="34" charset="0"/>
              </a:rPr>
              <a:t>(</a:t>
            </a:r>
            <a:r>
              <a:rPr lang="en-US" sz="800" b="0" kern="1200" dirty="0" err="1">
                <a:solidFill>
                  <a:schemeClr val="tx1"/>
                </a:solidFill>
                <a:effectLst/>
                <a:latin typeface="Arial" panose="020B0604020202020204" pitchFamily="34" charset="0"/>
                <a:ea typeface="+mn-ea"/>
                <a:cs typeface="Arial" panose="020B0604020202020204" pitchFamily="34" charset="0"/>
              </a:rPr>
              <a:t>Obs</a:t>
            </a:r>
            <a:r>
              <a:rPr lang="en-US" sz="800" b="0" kern="1200" dirty="0">
                <a:solidFill>
                  <a:schemeClr val="tx1"/>
                </a:solidFill>
                <a:effectLst/>
                <a:latin typeface="Arial" panose="020B0604020202020204" pitchFamily="34" charset="0"/>
                <a:ea typeface="+mn-ea"/>
                <a:cs typeface="Arial" panose="020B0604020202020204" pitchFamily="34" charset="0"/>
              </a:rPr>
              <a:t>) score (0=none, 4=severe itching) at week 18, a 1.7 [1.0] vs. 0.3 [0.8] point increase in the placebo vs. </a:t>
            </a:r>
            <a:r>
              <a:rPr lang="en-US" sz="800" b="0" kern="1200" dirty="0" err="1">
                <a:solidFill>
                  <a:schemeClr val="tx1"/>
                </a:solidFill>
                <a:effectLst/>
                <a:latin typeface="Arial" panose="020B0604020202020204" pitchFamily="34" charset="0"/>
                <a:ea typeface="+mn-ea"/>
                <a:cs typeface="Arial" panose="020B0604020202020204" pitchFamily="34" charset="0"/>
              </a:rPr>
              <a:t>maralixibat</a:t>
            </a:r>
            <a:r>
              <a:rPr lang="en-US" sz="800" b="0" kern="1200" dirty="0">
                <a:solidFill>
                  <a:schemeClr val="tx1"/>
                </a:solidFill>
                <a:effectLst/>
                <a:latin typeface="Arial" panose="020B0604020202020204" pitchFamily="34" charset="0"/>
                <a:ea typeface="+mn-ea"/>
                <a:cs typeface="Arial" panose="020B0604020202020204" pitchFamily="34" charset="0"/>
              </a:rPr>
              <a:t> group during the randomization period (p=0.008), and a -1.6 [1.3] point reduction at week 48 (Figure). A total of 72% of subjects experienced an </a:t>
            </a:r>
            <a:r>
              <a:rPr lang="en-US" sz="800" b="0" kern="1200" dirty="0" err="1">
                <a:solidFill>
                  <a:schemeClr val="tx1"/>
                </a:solidFill>
                <a:effectLst/>
                <a:latin typeface="Arial" panose="020B0604020202020204" pitchFamily="34" charset="0"/>
                <a:ea typeface="+mn-ea"/>
                <a:cs typeface="Arial" panose="020B0604020202020204" pitchFamily="34" charset="0"/>
              </a:rPr>
              <a:t>ItchRO</a:t>
            </a:r>
            <a:r>
              <a:rPr lang="en-US" sz="800" b="0" kern="1200" dirty="0">
                <a:solidFill>
                  <a:schemeClr val="tx1"/>
                </a:solidFill>
                <a:effectLst/>
                <a:latin typeface="Arial" panose="020B0604020202020204" pitchFamily="34" charset="0"/>
                <a:ea typeface="+mn-ea"/>
                <a:cs typeface="Arial" panose="020B0604020202020204" pitchFamily="34" charset="0"/>
              </a:rPr>
              <a:t> reduction from BL of &gt;=1.0 point. Clinician Xanthoma Severity scores decreased by 44% and </a:t>
            </a:r>
            <a:r>
              <a:rPr lang="en-US" sz="800" b="0" kern="1200" dirty="0" err="1">
                <a:solidFill>
                  <a:schemeClr val="tx1"/>
                </a:solidFill>
                <a:effectLst/>
                <a:latin typeface="Arial" panose="020B0604020202020204" pitchFamily="34" charset="0"/>
                <a:ea typeface="+mn-ea"/>
                <a:cs typeface="Arial" panose="020B0604020202020204" pitchFamily="34" charset="0"/>
              </a:rPr>
              <a:t>PedsQL</a:t>
            </a:r>
            <a:r>
              <a:rPr lang="en-US" sz="800" b="0" kern="1200" dirty="0">
                <a:solidFill>
                  <a:schemeClr val="tx1"/>
                </a:solidFill>
                <a:effectLst/>
                <a:latin typeface="Arial" panose="020B0604020202020204" pitchFamily="34" charset="0"/>
                <a:ea typeface="+mn-ea"/>
                <a:cs typeface="Arial" panose="020B0604020202020204" pitchFamily="34" charset="0"/>
              </a:rPr>
              <a:t> scores improved by 9.5 points over 48 weeks of treatment. </a:t>
            </a:r>
            <a:r>
              <a:rPr lang="en-US" sz="800" b="0" kern="1200" dirty="0" err="1">
                <a:solidFill>
                  <a:schemeClr val="tx1"/>
                </a:solidFill>
                <a:effectLst/>
                <a:latin typeface="Arial" panose="020B0604020202020204" pitchFamily="34" charset="0"/>
                <a:ea typeface="+mn-ea"/>
                <a:cs typeface="Arial" panose="020B0604020202020204" pitchFamily="34" charset="0"/>
              </a:rPr>
              <a:t>Maralixibat</a:t>
            </a:r>
            <a:r>
              <a:rPr lang="en-US" sz="800" b="0" kern="1200" dirty="0">
                <a:solidFill>
                  <a:schemeClr val="tx1"/>
                </a:solidFill>
                <a:effectLst/>
                <a:latin typeface="Arial" panose="020B0604020202020204" pitchFamily="34" charset="0"/>
                <a:ea typeface="+mn-ea"/>
                <a:cs typeface="Arial" panose="020B0604020202020204" pitchFamily="34" charset="0"/>
              </a:rPr>
              <a:t> was generally safe, the most frequent adverse events were diarrhea, abdominal pain, vomiting and upper respiratory infections. During the study a small ALT increase (18 [84] U/L) was observed, while total bilirubin did not change.</a:t>
            </a:r>
          </a:p>
          <a:p>
            <a:pPr marL="0" indent="0">
              <a:buNone/>
            </a:pPr>
            <a:endParaRPr lang="en-US" sz="800" b="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Conclusion</a:t>
            </a:r>
            <a:r>
              <a:rPr lang="en-US" sz="800" b="0" kern="1200" dirty="0">
                <a:solidFill>
                  <a:schemeClr val="tx1"/>
                </a:solidFill>
                <a:effectLst/>
                <a:latin typeface="Arial" panose="020B0604020202020204" pitchFamily="34" charset="0"/>
                <a:ea typeface="+mn-ea"/>
                <a:cs typeface="Arial" panose="020B0604020202020204" pitchFamily="34" charset="0"/>
              </a:rPr>
              <a:t>: In cholestatic patients with ALGS, ASBT inhibition with </a:t>
            </a:r>
            <a:r>
              <a:rPr lang="en-US" sz="800" b="0" kern="1200" dirty="0" err="1">
                <a:solidFill>
                  <a:schemeClr val="tx1"/>
                </a:solidFill>
                <a:effectLst/>
                <a:latin typeface="Arial" panose="020B0604020202020204" pitchFamily="34" charset="0"/>
                <a:ea typeface="+mn-ea"/>
                <a:cs typeface="Arial" panose="020B0604020202020204" pitchFamily="34" charset="0"/>
              </a:rPr>
              <a:t>maralixibat</a:t>
            </a:r>
            <a:r>
              <a:rPr lang="en-US" sz="800" b="0" kern="1200" dirty="0">
                <a:solidFill>
                  <a:schemeClr val="tx1"/>
                </a:solidFill>
                <a:effectLst/>
                <a:latin typeface="Arial" panose="020B0604020202020204" pitchFamily="34" charset="0"/>
                <a:ea typeface="+mn-ea"/>
                <a:cs typeface="Arial" panose="020B0604020202020204" pitchFamily="34" charset="0"/>
              </a:rPr>
              <a:t> led to a significant reduction in </a:t>
            </a:r>
            <a:r>
              <a:rPr lang="en-US" sz="800" b="0" kern="1200" dirty="0" err="1">
                <a:solidFill>
                  <a:schemeClr val="tx1"/>
                </a:solidFill>
                <a:effectLst/>
                <a:latin typeface="Arial" panose="020B0604020202020204" pitchFamily="34" charset="0"/>
                <a:ea typeface="+mn-ea"/>
                <a:cs typeface="Arial" panose="020B0604020202020204" pitchFamily="34" charset="0"/>
              </a:rPr>
              <a:t>sBA</a:t>
            </a:r>
            <a:r>
              <a:rPr lang="en-US" sz="800" b="0" kern="1200" dirty="0">
                <a:solidFill>
                  <a:schemeClr val="tx1"/>
                </a:solidFill>
                <a:effectLst/>
                <a:latin typeface="Arial" panose="020B0604020202020204" pitchFamily="34" charset="0"/>
                <a:ea typeface="+mn-ea"/>
                <a:cs typeface="Arial" panose="020B0604020202020204" pitchFamily="34" charset="0"/>
              </a:rPr>
              <a:t> and improvement in pruritus compared to placebo and improvements in xanthoma severity and quality of life over 48 weeks of treatment.</a:t>
            </a:r>
          </a:p>
        </p:txBody>
      </p:sp>
      <p:sp>
        <p:nvSpPr>
          <p:cNvPr id="4" name="Slide Number Placeholder 3"/>
          <p:cNvSpPr>
            <a:spLocks noGrp="1"/>
          </p:cNvSpPr>
          <p:nvPr>
            <p:ph type="sldNum" sz="quarter" idx="5"/>
          </p:nvPr>
        </p:nvSpPr>
        <p:spPr/>
        <p:txBody>
          <a:bodyPr/>
          <a:lstStyle/>
          <a:p>
            <a:fld id="{9BC1133C-0A91-4C56-9DB7-B268BA704BC5}" type="slidenum">
              <a:rPr lang="en-GB" smtClean="0"/>
              <a:pPr/>
              <a:t>42</a:t>
            </a:fld>
            <a:endParaRPr lang="en-GB" dirty="0"/>
          </a:p>
        </p:txBody>
      </p:sp>
    </p:spTree>
    <p:extLst>
      <p:ext uri="{BB962C8B-B14F-4D97-AF65-F5344CB8AC3E}">
        <p14:creationId xmlns:p14="http://schemas.microsoft.com/office/powerpoint/2010/main" val="34383832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800" i="1" dirty="0">
                <a:highlight>
                  <a:srgbClr val="FEFCFC"/>
                </a:highlight>
              </a:rPr>
              <a:t>Abbreviations: ALGS, Alagille syndrome; ASBT, apical sodium-dependent bile acid transporter; </a:t>
            </a:r>
            <a:r>
              <a:rPr lang="en-GB" sz="800" i="1" dirty="0" err="1">
                <a:highlight>
                  <a:srgbClr val="FEFCFC"/>
                </a:highlight>
              </a:rPr>
              <a:t>ItchRO</a:t>
            </a:r>
            <a:r>
              <a:rPr lang="en-GB" sz="800" i="1" dirty="0">
                <a:highlight>
                  <a:srgbClr val="FEFCFC"/>
                </a:highlight>
              </a:rPr>
              <a:t>, Itch Reported Outcome; MRX, </a:t>
            </a:r>
            <a:r>
              <a:rPr lang="en-GB" sz="800" i="1" dirty="0" err="1">
                <a:highlight>
                  <a:srgbClr val="FEFCFC"/>
                </a:highlight>
              </a:rPr>
              <a:t>maralixibat</a:t>
            </a:r>
            <a:r>
              <a:rPr lang="en-GB" sz="800" i="1" dirty="0">
                <a:highlight>
                  <a:srgbClr val="FEFCFC"/>
                </a:highlight>
              </a:rPr>
              <a:t>; </a:t>
            </a:r>
            <a:r>
              <a:rPr lang="en-GB" sz="800" i="1" dirty="0" err="1">
                <a:highlight>
                  <a:srgbClr val="FEFCFC"/>
                </a:highlight>
              </a:rPr>
              <a:t>Pbo</a:t>
            </a:r>
            <a:r>
              <a:rPr lang="en-GB" sz="800" i="1" dirty="0">
                <a:highlight>
                  <a:srgbClr val="FEFCFC"/>
                </a:highlight>
              </a:rPr>
              <a:t>, placebo; </a:t>
            </a:r>
            <a:r>
              <a:rPr lang="en-GB" sz="800" i="1" dirty="0" err="1">
                <a:highlight>
                  <a:srgbClr val="FEFCFC"/>
                </a:highlight>
              </a:rPr>
              <a:t>PedsQL</a:t>
            </a:r>
            <a:r>
              <a:rPr lang="en-GB" sz="800" i="1" dirty="0">
                <a:highlight>
                  <a:srgbClr val="FEFCFC"/>
                </a:highlight>
              </a:rPr>
              <a:t>, </a:t>
            </a:r>
            <a:r>
              <a:rPr lang="en-US" sz="800" i="1" dirty="0">
                <a:highlight>
                  <a:srgbClr val="FEFCFC"/>
                </a:highlight>
              </a:rPr>
              <a:t>Pediatric Quality of Life Inventory; </a:t>
            </a:r>
            <a:r>
              <a:rPr lang="en-GB" sz="800" i="1" dirty="0" err="1">
                <a:highlight>
                  <a:srgbClr val="FEFCFC"/>
                </a:highlight>
              </a:rPr>
              <a:t>sBA</a:t>
            </a:r>
            <a:r>
              <a:rPr lang="en-GB" sz="800" i="1" dirty="0">
                <a:highlight>
                  <a:srgbClr val="FEFCFC"/>
                </a:highlight>
              </a:rPr>
              <a:t>, serum bile acid</a:t>
            </a:r>
            <a:endParaRPr lang="en-US" sz="800" b="0" i="0" u="sng"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endParaRPr lang="en-US" sz="800" b="0" i="0" u="sng"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b="0" i="0" u="sng" kern="1200" dirty="0">
                <a:solidFill>
                  <a:schemeClr val="tx1"/>
                </a:solidFill>
                <a:effectLst/>
                <a:highlight>
                  <a:srgbClr val="FEFCFC"/>
                </a:highlight>
                <a:latin typeface="Arial" panose="020B0604020202020204" pitchFamily="34" charset="0"/>
                <a:ea typeface="+mn-ea"/>
                <a:cs typeface="Arial" panose="020B0604020202020204" pitchFamily="34" charset="0"/>
              </a:rPr>
              <a:t>Full abstract:</a:t>
            </a:r>
          </a:p>
          <a:p>
            <a:pPr marL="0" indent="0">
              <a:buNone/>
            </a:pPr>
            <a:endPar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Phase 2 open-label study with a placebo-controlled drug withdrawal period of the apical sodium-dependent bile acid transporter inhibitor </a:t>
            </a:r>
            <a:r>
              <a:rPr lang="en-US" sz="800" b="1" kern="1200" dirty="0" err="1">
                <a:solidFill>
                  <a:schemeClr val="tx1"/>
                </a:solidFill>
                <a:effectLst/>
                <a:highlight>
                  <a:srgbClr val="FEFCFC"/>
                </a:highlight>
                <a:latin typeface="Arial" panose="020B0604020202020204" pitchFamily="34" charset="0"/>
                <a:ea typeface="+mn-ea"/>
                <a:cs typeface="Arial" panose="020B0604020202020204" pitchFamily="34" charset="0"/>
              </a:rPr>
              <a:t>maralixibat</a:t>
            </a: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 in children with Alagille Syndrome: 48-week interim efficacy analysis</a:t>
            </a:r>
          </a:p>
          <a:p>
            <a:pPr marL="0" indent="0">
              <a:buNone/>
            </a:pPr>
            <a:endPar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b="0" kern="1200" dirty="0">
                <a:solidFill>
                  <a:schemeClr val="tx1"/>
                </a:solidFill>
                <a:effectLst/>
                <a:highlight>
                  <a:srgbClr val="FEFCFC"/>
                </a:highlight>
                <a:latin typeface="Arial" panose="020B0604020202020204" pitchFamily="34" charset="0"/>
                <a:ea typeface="+mn-ea"/>
                <a:cs typeface="Arial" panose="020B0604020202020204" pitchFamily="34" charset="0"/>
              </a:rPr>
              <a:t>Emmanuel Gonzales</a:t>
            </a:r>
            <a:r>
              <a:rPr lang="en-US" sz="800" b="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a:t>
            </a:r>
            <a:r>
              <a:rPr lang="en-US" sz="800" b="0" kern="1200" dirty="0">
                <a:solidFill>
                  <a:schemeClr val="tx1"/>
                </a:solidFill>
                <a:effectLst/>
                <a:highlight>
                  <a:srgbClr val="FEFCFC"/>
                </a:highlight>
                <a:latin typeface="Arial" panose="020B0604020202020204" pitchFamily="34" charset="0"/>
                <a:ea typeface="+mn-ea"/>
                <a:cs typeface="Arial" panose="020B0604020202020204" pitchFamily="34" charset="0"/>
              </a:rPr>
              <a:t>, Ekkehard Sturm</a:t>
            </a:r>
            <a:r>
              <a:rPr lang="en-US" sz="800" b="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a:t>
            </a:r>
            <a:r>
              <a:rPr lang="en-US" sz="800" b="0" kern="1200" dirty="0">
                <a:solidFill>
                  <a:schemeClr val="tx1"/>
                </a:solidFill>
                <a:effectLst/>
                <a:highlight>
                  <a:srgbClr val="FEFCFC"/>
                </a:highlight>
                <a:latin typeface="Arial" panose="020B0604020202020204" pitchFamily="34" charset="0"/>
                <a:ea typeface="+mn-ea"/>
                <a:cs typeface="Arial" panose="020B0604020202020204" pitchFamily="34" charset="0"/>
              </a:rPr>
              <a:t>, Michael Stormon</a:t>
            </a:r>
            <a:r>
              <a:rPr lang="en-US" sz="800" b="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3</a:t>
            </a:r>
            <a:r>
              <a:rPr lang="en-US" sz="800" b="0" kern="1200" dirty="0">
                <a:solidFill>
                  <a:schemeClr val="tx1"/>
                </a:solidFill>
                <a:effectLst/>
                <a:highlight>
                  <a:srgbClr val="FEFCFC"/>
                </a:highlight>
                <a:latin typeface="Arial" panose="020B0604020202020204" pitchFamily="34" charset="0"/>
                <a:ea typeface="+mn-ea"/>
                <a:cs typeface="Arial" panose="020B0604020202020204" pitchFamily="34" charset="0"/>
              </a:rPr>
              <a:t>, Etienne Sokal</a:t>
            </a:r>
            <a:r>
              <a:rPr lang="en-US" sz="800" b="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4</a:t>
            </a:r>
            <a:r>
              <a:rPr lang="en-US" sz="800" b="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b="0" kern="1200" dirty="0" err="1">
                <a:solidFill>
                  <a:schemeClr val="tx1"/>
                </a:solidFill>
                <a:effectLst/>
                <a:highlight>
                  <a:srgbClr val="FEFCFC"/>
                </a:highlight>
                <a:latin typeface="Arial" panose="020B0604020202020204" pitchFamily="34" charset="0"/>
                <a:ea typeface="+mn-ea"/>
                <a:cs typeface="Arial" panose="020B0604020202020204" pitchFamily="34" charset="0"/>
              </a:rPr>
              <a:t>Winita</a:t>
            </a:r>
            <a:r>
              <a:rPr lang="en-US" sz="800" b="0" kern="1200" dirty="0">
                <a:solidFill>
                  <a:schemeClr val="tx1"/>
                </a:solidFill>
                <a:effectLst/>
                <a:highlight>
                  <a:srgbClr val="FEFCFC"/>
                </a:highlight>
                <a:latin typeface="Arial" panose="020B0604020202020204" pitchFamily="34" charset="0"/>
                <a:ea typeface="+mn-ea"/>
                <a:cs typeface="Arial" panose="020B0604020202020204" pitchFamily="34" charset="0"/>
              </a:rPr>
              <a:t> Hardikar</a:t>
            </a:r>
            <a:r>
              <a:rPr lang="en-US" sz="800" b="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5</a:t>
            </a:r>
            <a:r>
              <a:rPr lang="en-US" sz="800" b="0" kern="1200" dirty="0">
                <a:solidFill>
                  <a:schemeClr val="tx1"/>
                </a:solidFill>
                <a:effectLst/>
                <a:highlight>
                  <a:srgbClr val="FEFCFC"/>
                </a:highlight>
                <a:latin typeface="Arial" panose="020B0604020202020204" pitchFamily="34" charset="0"/>
                <a:ea typeface="+mn-ea"/>
                <a:cs typeface="Arial" panose="020B0604020202020204" pitchFamily="34" charset="0"/>
              </a:rPr>
              <a:t>, Florence Lacaille</a:t>
            </a:r>
            <a:r>
              <a:rPr lang="en-US" sz="800" b="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6</a:t>
            </a:r>
            <a:r>
              <a:rPr lang="en-US" sz="800" b="0" kern="1200" dirty="0">
                <a:solidFill>
                  <a:schemeClr val="tx1"/>
                </a:solidFill>
                <a:effectLst/>
                <a:highlight>
                  <a:srgbClr val="FEFCFC"/>
                </a:highlight>
                <a:latin typeface="Arial" panose="020B0604020202020204" pitchFamily="34" charset="0"/>
                <a:ea typeface="+mn-ea"/>
                <a:cs typeface="Arial" panose="020B0604020202020204" pitchFamily="34" charset="0"/>
              </a:rPr>
              <a:t>, Dorota Gliwicz</a:t>
            </a:r>
            <a:r>
              <a:rPr lang="en-US" sz="800" b="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7</a:t>
            </a:r>
            <a:r>
              <a:rPr lang="en-US" sz="800" b="0" kern="1200" dirty="0">
                <a:solidFill>
                  <a:schemeClr val="tx1"/>
                </a:solidFill>
                <a:effectLst/>
                <a:highlight>
                  <a:srgbClr val="FEFCFC"/>
                </a:highlight>
                <a:latin typeface="Arial" panose="020B0604020202020204" pitchFamily="34" charset="0"/>
                <a:ea typeface="+mn-ea"/>
                <a:cs typeface="Arial" panose="020B0604020202020204" pitchFamily="34" charset="0"/>
              </a:rPr>
              <a:t>, Loreto Hierro</a:t>
            </a:r>
            <a:r>
              <a:rPr lang="en-US" sz="800" b="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8</a:t>
            </a:r>
            <a:r>
              <a:rPr lang="en-US" sz="800" b="0" kern="1200" dirty="0">
                <a:solidFill>
                  <a:schemeClr val="tx1"/>
                </a:solidFill>
                <a:effectLst/>
                <a:highlight>
                  <a:srgbClr val="FEFCFC"/>
                </a:highlight>
                <a:latin typeface="Arial" panose="020B0604020202020204" pitchFamily="34" charset="0"/>
                <a:ea typeface="+mn-ea"/>
                <a:cs typeface="Arial" panose="020B0604020202020204" pitchFamily="34" charset="0"/>
              </a:rPr>
              <a:t>, Thomas Jaecklin</a:t>
            </a:r>
            <a:r>
              <a:rPr lang="en-US" sz="800" b="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9</a:t>
            </a:r>
            <a:r>
              <a:rPr lang="en-US" sz="800" b="0" kern="1200" dirty="0">
                <a:solidFill>
                  <a:schemeClr val="tx1"/>
                </a:solidFill>
                <a:effectLst/>
                <a:highlight>
                  <a:srgbClr val="FEFCFC"/>
                </a:highlight>
                <a:latin typeface="Arial" panose="020B0604020202020204" pitchFamily="34" charset="0"/>
                <a:ea typeface="+mn-ea"/>
                <a:cs typeface="Arial" panose="020B0604020202020204" pitchFamily="34" charset="0"/>
              </a:rPr>
              <a:t>, Joan Gu</a:t>
            </a:r>
            <a:r>
              <a:rPr lang="en-US" sz="800" b="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10</a:t>
            </a:r>
            <a:r>
              <a:rPr lang="en-US" sz="800" b="0" kern="1200" dirty="0">
                <a:solidFill>
                  <a:schemeClr val="tx1"/>
                </a:solidFill>
                <a:effectLst/>
                <a:highlight>
                  <a:srgbClr val="FEFCFC"/>
                </a:highlight>
                <a:latin typeface="Arial" panose="020B0604020202020204" pitchFamily="34" charset="0"/>
                <a:ea typeface="+mn-ea"/>
                <a:cs typeface="Arial" panose="020B0604020202020204" pitchFamily="34" charset="0"/>
              </a:rPr>
              <a:t>, Nirav K. Desai</a:t>
            </a:r>
            <a:r>
              <a:rPr lang="en-US" sz="800" b="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11</a:t>
            </a:r>
            <a:r>
              <a:rPr lang="en-US" sz="800" b="0" kern="1200" dirty="0">
                <a:solidFill>
                  <a:schemeClr val="tx1"/>
                </a:solidFill>
                <a:effectLst/>
                <a:highlight>
                  <a:srgbClr val="FEFCFC"/>
                </a:highlight>
                <a:latin typeface="Arial" panose="020B0604020202020204" pitchFamily="34" charset="0"/>
                <a:ea typeface="+mn-ea"/>
                <a:cs typeface="Arial" panose="020B0604020202020204" pitchFamily="34" charset="0"/>
              </a:rPr>
              <a:t>, Alejandro Dorenbaum</a:t>
            </a:r>
            <a:r>
              <a:rPr lang="en-US" sz="800" b="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12</a:t>
            </a:r>
            <a:r>
              <a:rPr lang="en-US" sz="800" b="0" kern="1200" dirty="0">
                <a:solidFill>
                  <a:schemeClr val="tx1"/>
                </a:solidFill>
                <a:effectLst/>
                <a:highlight>
                  <a:srgbClr val="FEFCFC"/>
                </a:highlight>
                <a:latin typeface="Arial" panose="020B0604020202020204" pitchFamily="34" charset="0"/>
                <a:ea typeface="+mn-ea"/>
                <a:cs typeface="Arial" panose="020B0604020202020204" pitchFamily="34" charset="0"/>
              </a:rPr>
              <a:t>, Ciara Kennedy</a:t>
            </a:r>
            <a:r>
              <a:rPr lang="en-US" sz="800" b="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13</a:t>
            </a:r>
            <a:r>
              <a:rPr lang="en-US" sz="800" b="0" kern="1200" dirty="0">
                <a:solidFill>
                  <a:schemeClr val="tx1"/>
                </a:solidFill>
                <a:effectLst/>
                <a:highlight>
                  <a:srgbClr val="FEFCFC"/>
                </a:highlight>
                <a:latin typeface="Arial" panose="020B0604020202020204" pitchFamily="34" charset="0"/>
                <a:ea typeface="+mn-ea"/>
                <a:cs typeface="Arial" panose="020B0604020202020204" pitchFamily="34" charset="0"/>
              </a:rPr>
              <a:t>, Alastair Baker</a:t>
            </a:r>
            <a:r>
              <a:rPr lang="en-US" sz="800" b="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14</a:t>
            </a:r>
            <a:r>
              <a:rPr lang="en-US" sz="800" b="0" kern="1200" dirty="0">
                <a:solidFill>
                  <a:schemeClr val="tx1"/>
                </a:solidFill>
                <a:effectLst/>
                <a:highlight>
                  <a:srgbClr val="FEFCFC"/>
                </a:highlight>
                <a:latin typeface="Arial" panose="020B0604020202020204" pitchFamily="34" charset="0"/>
                <a:ea typeface="+mn-ea"/>
                <a:cs typeface="Arial" panose="020B0604020202020204" pitchFamily="34" charset="0"/>
              </a:rPr>
              <a:t>, Emmanuel </a:t>
            </a:r>
            <a:r>
              <a:rPr lang="en-US" sz="800" b="0" kern="1200" baseline="0" dirty="0">
                <a:solidFill>
                  <a:schemeClr val="tx1"/>
                </a:solidFill>
                <a:effectLst/>
                <a:highlight>
                  <a:srgbClr val="FEFCFC"/>
                </a:highlight>
                <a:latin typeface="Arial" panose="020B0604020202020204" pitchFamily="34" charset="0"/>
                <a:ea typeface="+mn-ea"/>
                <a:cs typeface="Arial" panose="020B0604020202020204" pitchFamily="34" charset="0"/>
              </a:rPr>
              <a:t>Jacquemin</a:t>
            </a:r>
            <a:r>
              <a:rPr lang="en-US" sz="800" b="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a:t>
            </a:r>
          </a:p>
          <a:p>
            <a:pPr marL="0" indent="0">
              <a:buNone/>
            </a:pPr>
            <a:r>
              <a:rPr lang="en-US" sz="800" b="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a:t>
            </a:r>
            <a:r>
              <a:rPr lang="en-US" sz="800" b="0" kern="1200" dirty="0">
                <a:solidFill>
                  <a:schemeClr val="tx1"/>
                </a:solidFill>
                <a:effectLst/>
                <a:highlight>
                  <a:srgbClr val="FEFCFC"/>
                </a:highlight>
                <a:latin typeface="Arial" panose="020B0604020202020204" pitchFamily="34" charset="0"/>
                <a:ea typeface="+mn-ea"/>
                <a:cs typeface="Arial" panose="020B0604020202020204" pitchFamily="34" charset="0"/>
              </a:rPr>
              <a:t>Hôpital </a:t>
            </a:r>
            <a:r>
              <a:rPr lang="en-US" sz="800" b="0" kern="1200" dirty="0" err="1">
                <a:solidFill>
                  <a:schemeClr val="tx1"/>
                </a:solidFill>
                <a:effectLst/>
                <a:highlight>
                  <a:srgbClr val="FEFCFC"/>
                </a:highlight>
                <a:latin typeface="Arial" panose="020B0604020202020204" pitchFamily="34" charset="0"/>
                <a:ea typeface="+mn-ea"/>
                <a:cs typeface="Arial" panose="020B0604020202020204" pitchFamily="34" charset="0"/>
              </a:rPr>
              <a:t>Bicêtre</a:t>
            </a:r>
            <a:r>
              <a:rPr lang="en-US" sz="800" b="0" kern="1200" dirty="0">
                <a:solidFill>
                  <a:schemeClr val="tx1"/>
                </a:solidFill>
                <a:effectLst/>
                <a:highlight>
                  <a:srgbClr val="FEFCFC"/>
                </a:highlight>
                <a:latin typeface="Arial" panose="020B0604020202020204" pitchFamily="34" charset="0"/>
                <a:ea typeface="+mn-ea"/>
                <a:cs typeface="Arial" panose="020B0604020202020204" pitchFamily="34" charset="0"/>
              </a:rPr>
              <a:t>, AP-HP, </a:t>
            </a:r>
            <a:r>
              <a:rPr lang="en-US" sz="800" b="0" kern="1200" dirty="0" err="1">
                <a:solidFill>
                  <a:schemeClr val="tx1"/>
                </a:solidFill>
                <a:effectLst/>
                <a:highlight>
                  <a:srgbClr val="FEFCFC"/>
                </a:highlight>
                <a:latin typeface="Arial" panose="020B0604020202020204" pitchFamily="34" charset="0"/>
                <a:ea typeface="+mn-ea"/>
                <a:cs typeface="Arial" panose="020B0604020202020204" pitchFamily="34" charset="0"/>
              </a:rPr>
              <a:t>Université</a:t>
            </a:r>
            <a:r>
              <a:rPr lang="en-US" sz="800" b="0" kern="1200" dirty="0">
                <a:solidFill>
                  <a:schemeClr val="tx1"/>
                </a:solidFill>
                <a:effectLst/>
                <a:highlight>
                  <a:srgbClr val="FEFCFC"/>
                </a:highlight>
                <a:latin typeface="Arial" panose="020B0604020202020204" pitchFamily="34" charset="0"/>
                <a:ea typeface="+mn-ea"/>
                <a:cs typeface="Arial" panose="020B0604020202020204" pitchFamily="34" charset="0"/>
              </a:rPr>
              <a:t> Paris Sud - Paris </a:t>
            </a:r>
            <a:r>
              <a:rPr lang="en-US" sz="800" b="0" kern="1200" dirty="0" err="1">
                <a:solidFill>
                  <a:schemeClr val="tx1"/>
                </a:solidFill>
                <a:effectLst/>
                <a:highlight>
                  <a:srgbClr val="FEFCFC"/>
                </a:highlight>
                <a:latin typeface="Arial" panose="020B0604020202020204" pitchFamily="34" charset="0"/>
                <a:ea typeface="+mn-ea"/>
                <a:cs typeface="Arial" panose="020B0604020202020204" pitchFamily="34" charset="0"/>
              </a:rPr>
              <a:t>Saclay</a:t>
            </a:r>
            <a:r>
              <a:rPr lang="en-US" sz="800" b="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b="0" kern="1200" dirty="0" err="1">
                <a:solidFill>
                  <a:schemeClr val="tx1"/>
                </a:solidFill>
                <a:effectLst/>
                <a:highlight>
                  <a:srgbClr val="FEFCFC"/>
                </a:highlight>
                <a:latin typeface="Arial" panose="020B0604020202020204" pitchFamily="34" charset="0"/>
                <a:ea typeface="+mn-ea"/>
                <a:cs typeface="Arial" panose="020B0604020202020204" pitchFamily="34" charset="0"/>
              </a:rPr>
              <a:t>Hépatologie</a:t>
            </a:r>
            <a:r>
              <a:rPr lang="en-US" sz="800" b="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b="0" kern="1200" dirty="0" err="1">
                <a:solidFill>
                  <a:schemeClr val="tx1"/>
                </a:solidFill>
                <a:effectLst/>
                <a:highlight>
                  <a:srgbClr val="FEFCFC"/>
                </a:highlight>
                <a:latin typeface="Arial" panose="020B0604020202020204" pitchFamily="34" charset="0"/>
                <a:ea typeface="+mn-ea"/>
                <a:cs typeface="Arial" panose="020B0604020202020204" pitchFamily="34" charset="0"/>
              </a:rPr>
              <a:t>Pédiatrique</a:t>
            </a:r>
            <a:r>
              <a:rPr lang="en-US" sz="800" b="0" kern="1200" dirty="0">
                <a:solidFill>
                  <a:schemeClr val="tx1"/>
                </a:solidFill>
                <a:effectLst/>
                <a:highlight>
                  <a:srgbClr val="FEFCFC"/>
                </a:highlight>
                <a:latin typeface="Arial" panose="020B0604020202020204" pitchFamily="34" charset="0"/>
                <a:ea typeface="+mn-ea"/>
                <a:cs typeface="Arial" panose="020B0604020202020204" pitchFamily="34" charset="0"/>
              </a:rPr>
              <a:t>, Paris, France; </a:t>
            </a:r>
            <a:r>
              <a:rPr lang="en-US" sz="800" b="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a:t>
            </a:r>
            <a:r>
              <a:rPr lang="en-US" sz="800" b="0" kern="1200" dirty="0">
                <a:solidFill>
                  <a:schemeClr val="tx1"/>
                </a:solidFill>
                <a:effectLst/>
                <a:highlight>
                  <a:srgbClr val="FEFCFC"/>
                </a:highlight>
                <a:latin typeface="Arial" panose="020B0604020202020204" pitchFamily="34" charset="0"/>
                <a:ea typeface="+mn-ea"/>
                <a:cs typeface="Arial" panose="020B0604020202020204" pitchFamily="34" charset="0"/>
              </a:rPr>
              <a:t>University Hospital for Children and Adolescents, </a:t>
            </a:r>
            <a:r>
              <a:rPr lang="en-US" sz="800" b="0" kern="1200" dirty="0" err="1">
                <a:solidFill>
                  <a:schemeClr val="tx1"/>
                </a:solidFill>
                <a:effectLst/>
                <a:highlight>
                  <a:srgbClr val="FEFCFC"/>
                </a:highlight>
                <a:latin typeface="Arial" panose="020B0604020202020204" pitchFamily="34" charset="0"/>
                <a:ea typeface="+mn-ea"/>
                <a:cs typeface="Arial" panose="020B0604020202020204" pitchFamily="34" charset="0"/>
              </a:rPr>
              <a:t>Paediatric</a:t>
            </a:r>
            <a:r>
              <a:rPr lang="en-US" sz="800" b="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b="0" kern="1200" dirty="0" err="1">
                <a:solidFill>
                  <a:schemeClr val="tx1"/>
                </a:solidFill>
                <a:effectLst/>
                <a:highlight>
                  <a:srgbClr val="FEFCFC"/>
                </a:highlight>
                <a:latin typeface="Arial" panose="020B0604020202020204" pitchFamily="34" charset="0"/>
                <a:ea typeface="+mn-ea"/>
                <a:cs typeface="Arial" panose="020B0604020202020204" pitchFamily="34" charset="0"/>
              </a:rPr>
              <a:t>Gastronentrology</a:t>
            </a:r>
            <a:r>
              <a:rPr lang="en-US" sz="800" b="0" kern="1200" dirty="0">
                <a:solidFill>
                  <a:schemeClr val="tx1"/>
                </a:solidFill>
                <a:effectLst/>
                <a:highlight>
                  <a:srgbClr val="FEFCFC"/>
                </a:highlight>
                <a:latin typeface="Arial" panose="020B0604020202020204" pitchFamily="34" charset="0"/>
                <a:ea typeface="+mn-ea"/>
                <a:cs typeface="Arial" panose="020B0604020202020204" pitchFamily="34" charset="0"/>
              </a:rPr>
              <a:t>/ Hepatology, Tübingen, Germany; </a:t>
            </a:r>
            <a:r>
              <a:rPr lang="en-US" sz="800" b="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3</a:t>
            </a:r>
            <a:r>
              <a:rPr lang="en-US" sz="800" b="0" kern="1200" dirty="0">
                <a:solidFill>
                  <a:schemeClr val="tx1"/>
                </a:solidFill>
                <a:effectLst/>
                <a:highlight>
                  <a:srgbClr val="FEFCFC"/>
                </a:highlight>
                <a:latin typeface="Arial" panose="020B0604020202020204" pitchFamily="34" charset="0"/>
                <a:ea typeface="+mn-ea"/>
                <a:cs typeface="Arial" panose="020B0604020202020204" pitchFamily="34" charset="0"/>
              </a:rPr>
              <a:t>The Children’s Hospital at </a:t>
            </a:r>
            <a:r>
              <a:rPr lang="en-US" sz="800" b="0" kern="1200" dirty="0" err="1">
                <a:solidFill>
                  <a:schemeClr val="tx1"/>
                </a:solidFill>
                <a:effectLst/>
                <a:highlight>
                  <a:srgbClr val="FEFCFC"/>
                </a:highlight>
                <a:latin typeface="Arial" panose="020B0604020202020204" pitchFamily="34" charset="0"/>
                <a:ea typeface="+mn-ea"/>
                <a:cs typeface="Arial" panose="020B0604020202020204" pitchFamily="34" charset="0"/>
              </a:rPr>
              <a:t>Westmead</a:t>
            </a:r>
            <a:r>
              <a:rPr lang="en-US" sz="800" b="0" kern="1200" dirty="0">
                <a:solidFill>
                  <a:schemeClr val="tx1"/>
                </a:solidFill>
                <a:effectLst/>
                <a:highlight>
                  <a:srgbClr val="FEFCFC"/>
                </a:highlight>
                <a:latin typeface="Arial" panose="020B0604020202020204" pitchFamily="34" charset="0"/>
                <a:ea typeface="+mn-ea"/>
                <a:cs typeface="Arial" panose="020B0604020202020204" pitchFamily="34" charset="0"/>
              </a:rPr>
              <a:t>, Department of Gastroenterology, </a:t>
            </a:r>
            <a:r>
              <a:rPr lang="en-US" sz="800" b="0" kern="1200" dirty="0" err="1">
                <a:solidFill>
                  <a:schemeClr val="tx1"/>
                </a:solidFill>
                <a:effectLst/>
                <a:highlight>
                  <a:srgbClr val="FEFCFC"/>
                </a:highlight>
                <a:latin typeface="Arial" panose="020B0604020202020204" pitchFamily="34" charset="0"/>
                <a:ea typeface="+mn-ea"/>
                <a:cs typeface="Arial" panose="020B0604020202020204" pitchFamily="34" charset="0"/>
              </a:rPr>
              <a:t>Westmead</a:t>
            </a:r>
            <a:r>
              <a:rPr lang="en-US" sz="800" b="0" kern="1200" dirty="0">
                <a:solidFill>
                  <a:schemeClr val="tx1"/>
                </a:solidFill>
                <a:effectLst/>
                <a:highlight>
                  <a:srgbClr val="FEFCFC"/>
                </a:highlight>
                <a:latin typeface="Arial" panose="020B0604020202020204" pitchFamily="34" charset="0"/>
                <a:ea typeface="+mn-ea"/>
                <a:cs typeface="Arial" panose="020B0604020202020204" pitchFamily="34" charset="0"/>
              </a:rPr>
              <a:t>, Sydney, Australia; </a:t>
            </a:r>
            <a:r>
              <a:rPr lang="en-US" sz="800" b="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4</a:t>
            </a:r>
            <a:r>
              <a:rPr lang="en-US" sz="800" b="0" kern="1200" dirty="0">
                <a:solidFill>
                  <a:schemeClr val="tx1"/>
                </a:solidFill>
                <a:effectLst/>
                <a:highlight>
                  <a:srgbClr val="FEFCFC"/>
                </a:highlight>
                <a:latin typeface="Arial" panose="020B0604020202020204" pitchFamily="34" charset="0"/>
                <a:ea typeface="+mn-ea"/>
                <a:cs typeface="Arial" panose="020B0604020202020204" pitchFamily="34" charset="0"/>
              </a:rPr>
              <a:t>Cliniques </a:t>
            </a:r>
            <a:r>
              <a:rPr lang="en-US" sz="800" b="0" kern="1200" dirty="0" err="1">
                <a:solidFill>
                  <a:schemeClr val="tx1"/>
                </a:solidFill>
                <a:effectLst/>
                <a:highlight>
                  <a:srgbClr val="FEFCFC"/>
                </a:highlight>
                <a:latin typeface="Arial" panose="020B0604020202020204" pitchFamily="34" charset="0"/>
                <a:ea typeface="+mn-ea"/>
                <a:cs typeface="Arial" panose="020B0604020202020204" pitchFamily="34" charset="0"/>
              </a:rPr>
              <a:t>Universitaires</a:t>
            </a:r>
            <a:r>
              <a:rPr lang="en-US" sz="800" b="0" kern="1200" dirty="0">
                <a:solidFill>
                  <a:schemeClr val="tx1"/>
                </a:solidFill>
                <a:effectLst/>
                <a:highlight>
                  <a:srgbClr val="FEFCFC"/>
                </a:highlight>
                <a:latin typeface="Arial" panose="020B0604020202020204" pitchFamily="34" charset="0"/>
                <a:ea typeface="+mn-ea"/>
                <a:cs typeface="Arial" panose="020B0604020202020204" pitchFamily="34" charset="0"/>
              </a:rPr>
              <a:t> Saint-Luc, </a:t>
            </a:r>
            <a:r>
              <a:rPr lang="en-US" sz="800" b="0" kern="1200" dirty="0" err="1">
                <a:solidFill>
                  <a:schemeClr val="tx1"/>
                </a:solidFill>
                <a:effectLst/>
                <a:highlight>
                  <a:srgbClr val="FEFCFC"/>
                </a:highlight>
                <a:latin typeface="Arial" panose="020B0604020202020204" pitchFamily="34" charset="0"/>
                <a:ea typeface="+mn-ea"/>
                <a:cs typeface="Arial" panose="020B0604020202020204" pitchFamily="34" charset="0"/>
              </a:rPr>
              <a:t>Gastropédiatrie</a:t>
            </a:r>
            <a:r>
              <a:rPr lang="en-US" sz="800" b="0" kern="1200" dirty="0">
                <a:solidFill>
                  <a:schemeClr val="tx1"/>
                </a:solidFill>
                <a:effectLst/>
                <a:highlight>
                  <a:srgbClr val="FEFCFC"/>
                </a:highlight>
                <a:latin typeface="Arial" panose="020B0604020202020204" pitchFamily="34" charset="0"/>
                <a:ea typeface="+mn-ea"/>
                <a:cs typeface="Arial" panose="020B0604020202020204" pitchFamily="34" charset="0"/>
              </a:rPr>
              <a:t>, Brussels, Belgium; </a:t>
            </a:r>
            <a:r>
              <a:rPr lang="en-US" sz="800" b="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5</a:t>
            </a:r>
            <a:r>
              <a:rPr lang="en-US" sz="800" b="0" kern="1200" dirty="0">
                <a:solidFill>
                  <a:schemeClr val="tx1"/>
                </a:solidFill>
                <a:effectLst/>
                <a:highlight>
                  <a:srgbClr val="FEFCFC"/>
                </a:highlight>
                <a:latin typeface="Arial" panose="020B0604020202020204" pitchFamily="34" charset="0"/>
                <a:ea typeface="+mn-ea"/>
                <a:cs typeface="Arial" panose="020B0604020202020204" pitchFamily="34" charset="0"/>
              </a:rPr>
              <a:t>The Royal Children’s Hospital Melbourne, Department of Gastroenterology, Parkville, Australia; </a:t>
            </a:r>
            <a:r>
              <a:rPr lang="en-US" sz="800" b="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6</a:t>
            </a:r>
            <a:r>
              <a:rPr lang="en-US" sz="800" b="0" kern="1200" dirty="0">
                <a:solidFill>
                  <a:schemeClr val="tx1"/>
                </a:solidFill>
                <a:effectLst/>
                <a:highlight>
                  <a:srgbClr val="FEFCFC"/>
                </a:highlight>
                <a:latin typeface="Arial" panose="020B0604020202020204" pitchFamily="34" charset="0"/>
                <a:ea typeface="+mn-ea"/>
                <a:cs typeface="Arial" panose="020B0604020202020204" pitchFamily="34" charset="0"/>
              </a:rPr>
              <a:t>Hôpital </a:t>
            </a:r>
            <a:r>
              <a:rPr lang="en-US" sz="800" b="0" kern="1200" dirty="0" err="1">
                <a:solidFill>
                  <a:schemeClr val="tx1"/>
                </a:solidFill>
                <a:effectLst/>
                <a:highlight>
                  <a:srgbClr val="FEFCFC"/>
                </a:highlight>
                <a:latin typeface="Arial" panose="020B0604020202020204" pitchFamily="34" charset="0"/>
                <a:ea typeface="+mn-ea"/>
                <a:cs typeface="Arial" panose="020B0604020202020204" pitchFamily="34" charset="0"/>
              </a:rPr>
              <a:t>Universitaire</a:t>
            </a:r>
            <a:r>
              <a:rPr lang="en-US" sz="800" b="0" kern="1200" dirty="0">
                <a:solidFill>
                  <a:schemeClr val="tx1"/>
                </a:solidFill>
                <a:effectLst/>
                <a:highlight>
                  <a:srgbClr val="FEFCFC"/>
                </a:highlight>
                <a:latin typeface="Arial" panose="020B0604020202020204" pitchFamily="34" charset="0"/>
                <a:ea typeface="+mn-ea"/>
                <a:cs typeface="Arial" panose="020B0604020202020204" pitchFamily="34" charset="0"/>
              </a:rPr>
              <a:t> Necker-Enfants </a:t>
            </a:r>
            <a:r>
              <a:rPr lang="en-US" sz="800" b="0" kern="1200" dirty="0" err="1">
                <a:solidFill>
                  <a:schemeClr val="tx1"/>
                </a:solidFill>
                <a:effectLst/>
                <a:highlight>
                  <a:srgbClr val="FEFCFC"/>
                </a:highlight>
                <a:latin typeface="Arial" panose="020B0604020202020204" pitchFamily="34" charset="0"/>
                <a:ea typeface="+mn-ea"/>
                <a:cs typeface="Arial" panose="020B0604020202020204" pitchFamily="34" charset="0"/>
              </a:rPr>
              <a:t>malades</a:t>
            </a:r>
            <a:r>
              <a:rPr lang="en-US" sz="800" b="0" kern="1200" dirty="0">
                <a:solidFill>
                  <a:schemeClr val="tx1"/>
                </a:solidFill>
                <a:effectLst/>
                <a:highlight>
                  <a:srgbClr val="FEFCFC"/>
                </a:highlight>
                <a:latin typeface="Arial" panose="020B0604020202020204" pitchFamily="34" charset="0"/>
                <a:ea typeface="+mn-ea"/>
                <a:cs typeface="Arial" panose="020B0604020202020204" pitchFamily="34" charset="0"/>
              </a:rPr>
              <a:t>, Gastroenterology-Hepatology-Nutrition Unit, Paris, France; </a:t>
            </a:r>
            <a:r>
              <a:rPr lang="en-US" sz="800" b="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7</a:t>
            </a:r>
            <a:r>
              <a:rPr lang="en-US" sz="800" b="0" kern="1200" dirty="0">
                <a:solidFill>
                  <a:schemeClr val="tx1"/>
                </a:solidFill>
                <a:effectLst/>
                <a:highlight>
                  <a:srgbClr val="FEFCFC"/>
                </a:highlight>
                <a:latin typeface="Arial" panose="020B0604020202020204" pitchFamily="34" charset="0"/>
                <a:ea typeface="+mn-ea"/>
                <a:cs typeface="Arial" panose="020B0604020202020204" pitchFamily="34" charset="0"/>
              </a:rPr>
              <a:t>Children's Memorial Health Institute, Department of Gastroenterology, Hepatology, Feeding Disorders and Pediatrics, Warsaw, Poland; </a:t>
            </a:r>
            <a:r>
              <a:rPr lang="en-US" sz="800" b="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8</a:t>
            </a:r>
            <a:r>
              <a:rPr lang="en-US" sz="800" b="0" kern="1200" dirty="0">
                <a:solidFill>
                  <a:schemeClr val="tx1"/>
                </a:solidFill>
                <a:effectLst/>
                <a:highlight>
                  <a:srgbClr val="FEFCFC"/>
                </a:highlight>
                <a:latin typeface="Arial" panose="020B0604020202020204" pitchFamily="34" charset="0"/>
                <a:ea typeface="+mn-ea"/>
                <a:cs typeface="Arial" panose="020B0604020202020204" pitchFamily="34" charset="0"/>
              </a:rPr>
              <a:t>Hospital Universitario La Paz, </a:t>
            </a:r>
            <a:r>
              <a:rPr lang="en-US" sz="800" b="0" kern="1200" dirty="0" err="1">
                <a:solidFill>
                  <a:schemeClr val="tx1"/>
                </a:solidFill>
                <a:effectLst/>
                <a:highlight>
                  <a:srgbClr val="FEFCFC"/>
                </a:highlight>
                <a:latin typeface="Arial" panose="020B0604020202020204" pitchFamily="34" charset="0"/>
                <a:ea typeface="+mn-ea"/>
                <a:cs typeface="Arial" panose="020B0604020202020204" pitchFamily="34" charset="0"/>
              </a:rPr>
              <a:t>Servicio</a:t>
            </a:r>
            <a:r>
              <a:rPr lang="en-US" sz="800" b="0" kern="1200" dirty="0">
                <a:solidFill>
                  <a:schemeClr val="tx1"/>
                </a:solidFill>
                <a:effectLst/>
                <a:highlight>
                  <a:srgbClr val="FEFCFC"/>
                </a:highlight>
                <a:latin typeface="Arial" panose="020B0604020202020204" pitchFamily="34" charset="0"/>
                <a:ea typeface="+mn-ea"/>
                <a:cs typeface="Arial" panose="020B0604020202020204" pitchFamily="34" charset="0"/>
              </a:rPr>
              <a:t> de </a:t>
            </a:r>
            <a:r>
              <a:rPr lang="en-US" sz="800" b="0" kern="1200" dirty="0" err="1">
                <a:solidFill>
                  <a:schemeClr val="tx1"/>
                </a:solidFill>
                <a:effectLst/>
                <a:highlight>
                  <a:srgbClr val="FEFCFC"/>
                </a:highlight>
                <a:latin typeface="Arial" panose="020B0604020202020204" pitchFamily="34" charset="0"/>
                <a:ea typeface="+mn-ea"/>
                <a:cs typeface="Arial" panose="020B0604020202020204" pitchFamily="34" charset="0"/>
              </a:rPr>
              <a:t>Hepatologìa</a:t>
            </a:r>
            <a:r>
              <a:rPr lang="en-US" sz="800" b="0" kern="1200" dirty="0">
                <a:solidFill>
                  <a:schemeClr val="tx1"/>
                </a:solidFill>
                <a:effectLst/>
                <a:highlight>
                  <a:srgbClr val="FEFCFC"/>
                </a:highlight>
                <a:latin typeface="Arial" panose="020B0604020202020204" pitchFamily="34" charset="0"/>
                <a:ea typeface="+mn-ea"/>
                <a:cs typeface="Arial" panose="020B0604020202020204" pitchFamily="34" charset="0"/>
              </a:rPr>
              <a:t> y </a:t>
            </a:r>
            <a:r>
              <a:rPr lang="en-US" sz="800" b="0" kern="1200" dirty="0" err="1">
                <a:solidFill>
                  <a:schemeClr val="tx1"/>
                </a:solidFill>
                <a:effectLst/>
                <a:highlight>
                  <a:srgbClr val="FEFCFC"/>
                </a:highlight>
                <a:latin typeface="Arial" panose="020B0604020202020204" pitchFamily="34" charset="0"/>
                <a:ea typeface="+mn-ea"/>
                <a:cs typeface="Arial" panose="020B0604020202020204" pitchFamily="34" charset="0"/>
              </a:rPr>
              <a:t>Transplante</a:t>
            </a:r>
            <a:r>
              <a:rPr lang="en-US" sz="800" b="0" kern="1200" dirty="0">
                <a:solidFill>
                  <a:schemeClr val="tx1"/>
                </a:solidFill>
                <a:effectLst/>
                <a:highlight>
                  <a:srgbClr val="FEFCFC"/>
                </a:highlight>
                <a:latin typeface="Arial" panose="020B0604020202020204" pitchFamily="34" charset="0"/>
                <a:ea typeface="+mn-ea"/>
                <a:cs typeface="Arial" panose="020B0604020202020204" pitchFamily="34" charset="0"/>
              </a:rPr>
              <a:t>, Madrid, Spain; </a:t>
            </a:r>
            <a:r>
              <a:rPr lang="en-US" sz="800" b="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9</a:t>
            </a:r>
            <a:r>
              <a:rPr lang="en-US" sz="800" b="0" kern="1200" dirty="0">
                <a:solidFill>
                  <a:schemeClr val="tx1"/>
                </a:solidFill>
                <a:effectLst/>
                <a:highlight>
                  <a:srgbClr val="FEFCFC"/>
                </a:highlight>
                <a:latin typeface="Arial" panose="020B0604020202020204" pitchFamily="34" charset="0"/>
                <a:ea typeface="+mn-ea"/>
                <a:cs typeface="Arial" panose="020B0604020202020204" pitchFamily="34" charset="0"/>
              </a:rPr>
              <a:t>Shire International GmbH, Zug, Switzerland; </a:t>
            </a:r>
            <a:r>
              <a:rPr lang="en-US" sz="800" b="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10</a:t>
            </a:r>
            <a:r>
              <a:rPr lang="en-US" sz="800" b="0" kern="1200" dirty="0">
                <a:solidFill>
                  <a:schemeClr val="tx1"/>
                </a:solidFill>
                <a:effectLst/>
                <a:highlight>
                  <a:srgbClr val="FEFCFC"/>
                </a:highlight>
                <a:latin typeface="Arial" panose="020B0604020202020204" pitchFamily="34" charset="0"/>
                <a:ea typeface="+mn-ea"/>
                <a:cs typeface="Arial" panose="020B0604020202020204" pitchFamily="34" charset="0"/>
              </a:rPr>
              <a:t>Shire Pharmaceuticals, Lexington, MA, United States; </a:t>
            </a:r>
            <a:r>
              <a:rPr lang="en-US" sz="800" b="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11</a:t>
            </a:r>
            <a:r>
              <a:rPr lang="en-US" sz="800" b="0" kern="1200" dirty="0">
                <a:solidFill>
                  <a:schemeClr val="tx1"/>
                </a:solidFill>
                <a:effectLst/>
                <a:highlight>
                  <a:srgbClr val="FEFCFC"/>
                </a:highlight>
                <a:latin typeface="Arial" panose="020B0604020202020204" pitchFamily="34" charset="0"/>
                <a:ea typeface="+mn-ea"/>
                <a:cs typeface="Arial" panose="020B0604020202020204" pitchFamily="34" charset="0"/>
              </a:rPr>
              <a:t>Shire Pharmaceuticals, Cambridge, MA, United States; </a:t>
            </a:r>
            <a:r>
              <a:rPr lang="en-US" sz="800" b="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12</a:t>
            </a:r>
            <a:r>
              <a:rPr lang="en-US" sz="800" b="0" kern="1200" dirty="0">
                <a:solidFill>
                  <a:schemeClr val="tx1"/>
                </a:solidFill>
                <a:effectLst/>
                <a:highlight>
                  <a:srgbClr val="FEFCFC"/>
                </a:highlight>
                <a:latin typeface="Arial" panose="020B0604020202020204" pitchFamily="34" charset="0"/>
                <a:ea typeface="+mn-ea"/>
                <a:cs typeface="Arial" panose="020B0604020202020204" pitchFamily="34" charset="0"/>
              </a:rPr>
              <a:t>Stanford University, Palo Alto, CA, United States; </a:t>
            </a:r>
            <a:r>
              <a:rPr lang="en-US" sz="800" b="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13</a:t>
            </a:r>
            <a:r>
              <a:rPr lang="en-US" sz="800" b="0" kern="1200" dirty="0">
                <a:solidFill>
                  <a:schemeClr val="tx1"/>
                </a:solidFill>
                <a:effectLst/>
                <a:highlight>
                  <a:srgbClr val="FEFCFC"/>
                </a:highlight>
                <a:latin typeface="Arial" panose="020B0604020202020204" pitchFamily="34" charset="0"/>
                <a:ea typeface="+mn-ea"/>
                <a:cs typeface="Arial" panose="020B0604020202020204" pitchFamily="34" charset="0"/>
              </a:rPr>
              <a:t>Reneo Pharmaceuticals, San Diego, CA, United States; </a:t>
            </a:r>
            <a:r>
              <a:rPr lang="en-US" sz="800" b="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14</a:t>
            </a:r>
            <a:r>
              <a:rPr lang="en-US" sz="800" b="0" kern="1200" dirty="0">
                <a:solidFill>
                  <a:schemeClr val="tx1"/>
                </a:solidFill>
                <a:effectLst/>
                <a:highlight>
                  <a:srgbClr val="FEFCFC"/>
                </a:highlight>
                <a:latin typeface="Arial" panose="020B0604020202020204" pitchFamily="34" charset="0"/>
                <a:ea typeface="+mn-ea"/>
                <a:cs typeface="Arial" panose="020B0604020202020204" pitchFamily="34" charset="0"/>
              </a:rPr>
              <a:t>King's College London, Institute of Liver Studies, London, United Kingdom</a:t>
            </a:r>
          </a:p>
          <a:p>
            <a:pPr marL="0" indent="0">
              <a:buNone/>
            </a:pPr>
            <a:endParaRPr lang="en-US" sz="800" b="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Background and aims: </a:t>
            </a:r>
            <a:r>
              <a:rPr lang="en-US" sz="800" b="0" kern="1200" dirty="0" err="1">
                <a:solidFill>
                  <a:schemeClr val="tx1"/>
                </a:solidFill>
                <a:effectLst/>
                <a:highlight>
                  <a:srgbClr val="FEFCFC"/>
                </a:highlight>
                <a:latin typeface="Arial" panose="020B0604020202020204" pitchFamily="34" charset="0"/>
                <a:ea typeface="+mn-ea"/>
                <a:cs typeface="Arial" panose="020B0604020202020204" pitchFamily="34" charset="0"/>
              </a:rPr>
              <a:t>Maralixibat</a:t>
            </a:r>
            <a:r>
              <a:rPr lang="en-US" sz="800" b="0" kern="1200" dirty="0">
                <a:solidFill>
                  <a:schemeClr val="tx1"/>
                </a:solidFill>
                <a:effectLst/>
                <a:highlight>
                  <a:srgbClr val="FEFCFC"/>
                </a:highlight>
                <a:latin typeface="Arial" panose="020B0604020202020204" pitchFamily="34" charset="0"/>
                <a:ea typeface="+mn-ea"/>
                <a:cs typeface="Arial" panose="020B0604020202020204" pitchFamily="34" charset="0"/>
              </a:rPr>
              <a:t> (SHP625/LUM001) is a potent, selective and minimally absorbed ileal apical sodium-dependent bile acid transporter (ASBT) inhibitor, in development for the treatment of pruritus in patients with Alagille Syndrome (ALGS).</a:t>
            </a:r>
          </a:p>
          <a:p>
            <a:pPr marL="0" indent="0">
              <a:buNone/>
            </a:pPr>
            <a:endParaRPr lang="en-US" sz="800" b="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Method: T</a:t>
            </a:r>
            <a:r>
              <a:rPr lang="en-US" sz="800" b="0" kern="1200" dirty="0">
                <a:solidFill>
                  <a:schemeClr val="tx1"/>
                </a:solidFill>
                <a:effectLst/>
                <a:highlight>
                  <a:srgbClr val="FEFCFC"/>
                </a:highlight>
                <a:latin typeface="Arial" panose="020B0604020202020204" pitchFamily="34" charset="0"/>
                <a:ea typeface="+mn-ea"/>
                <a:cs typeface="Arial" panose="020B0604020202020204" pitchFamily="34" charset="0"/>
              </a:rPr>
              <a:t>his was a pre-specified 48-week interim analysis of a phase 2 study in children with ALGS. After an 18-week </a:t>
            </a:r>
            <a:r>
              <a:rPr lang="en-US" sz="800" b="0" kern="1200" dirty="0" err="1">
                <a:solidFill>
                  <a:schemeClr val="tx1"/>
                </a:solidFill>
                <a:effectLst/>
                <a:highlight>
                  <a:srgbClr val="FEFCFC"/>
                </a:highlight>
                <a:latin typeface="Arial" panose="020B0604020202020204" pitchFamily="34" charset="0"/>
                <a:ea typeface="+mn-ea"/>
                <a:cs typeface="Arial" panose="020B0604020202020204" pitchFamily="34" charset="0"/>
              </a:rPr>
              <a:t>maralixibat</a:t>
            </a:r>
            <a:r>
              <a:rPr lang="en-US" sz="800" b="0" kern="1200" dirty="0">
                <a:solidFill>
                  <a:schemeClr val="tx1"/>
                </a:solidFill>
                <a:effectLst/>
                <a:highlight>
                  <a:srgbClr val="FEFCFC"/>
                </a:highlight>
                <a:latin typeface="Arial" panose="020B0604020202020204" pitchFamily="34" charset="0"/>
                <a:ea typeface="+mn-ea"/>
                <a:cs typeface="Arial" panose="020B0604020202020204" pitchFamily="34" charset="0"/>
              </a:rPr>
              <a:t> run-in period (6 weeks ascending doses up to 400 µg/kg daily and 12 weeks of stable dosing), subjects were randomized to placebo or continued </a:t>
            </a:r>
            <a:r>
              <a:rPr lang="en-US" sz="800" b="0" kern="1200" dirty="0" err="1">
                <a:solidFill>
                  <a:schemeClr val="tx1"/>
                </a:solidFill>
                <a:effectLst/>
                <a:highlight>
                  <a:srgbClr val="FEFCFC"/>
                </a:highlight>
                <a:latin typeface="Arial" panose="020B0604020202020204" pitchFamily="34" charset="0"/>
                <a:ea typeface="+mn-ea"/>
                <a:cs typeface="Arial" panose="020B0604020202020204" pitchFamily="34" charset="0"/>
              </a:rPr>
              <a:t>maralixibat</a:t>
            </a:r>
            <a:r>
              <a:rPr lang="en-US" sz="800" b="0" kern="1200" dirty="0">
                <a:solidFill>
                  <a:schemeClr val="tx1"/>
                </a:solidFill>
                <a:effectLst/>
                <a:highlight>
                  <a:srgbClr val="FEFCFC"/>
                </a:highlight>
                <a:latin typeface="Arial" panose="020B0604020202020204" pitchFamily="34" charset="0"/>
                <a:ea typeface="+mn-ea"/>
                <a:cs typeface="Arial" panose="020B0604020202020204" pitchFamily="34" charset="0"/>
              </a:rPr>
              <a:t> treatment for 4 weeks. After this all subject were treated with </a:t>
            </a:r>
            <a:r>
              <a:rPr lang="en-US" sz="800" b="0" kern="1200" dirty="0" err="1">
                <a:solidFill>
                  <a:schemeClr val="tx1"/>
                </a:solidFill>
                <a:effectLst/>
                <a:highlight>
                  <a:srgbClr val="FEFCFC"/>
                </a:highlight>
                <a:latin typeface="Arial" panose="020B0604020202020204" pitchFamily="34" charset="0"/>
                <a:ea typeface="+mn-ea"/>
                <a:cs typeface="Arial" panose="020B0604020202020204" pitchFamily="34" charset="0"/>
              </a:rPr>
              <a:t>maralixibat</a:t>
            </a:r>
            <a:r>
              <a:rPr lang="en-US" sz="800" b="0" kern="1200" dirty="0">
                <a:solidFill>
                  <a:schemeClr val="tx1"/>
                </a:solidFill>
                <a:effectLst/>
                <a:highlight>
                  <a:srgbClr val="FEFCFC"/>
                </a:highlight>
                <a:latin typeface="Arial" panose="020B0604020202020204" pitchFamily="34" charset="0"/>
                <a:ea typeface="+mn-ea"/>
                <a:cs typeface="Arial" panose="020B0604020202020204" pitchFamily="34" charset="0"/>
              </a:rPr>
              <a:t>. Change in serum bile acid (</a:t>
            </a:r>
            <a:r>
              <a:rPr lang="en-US" sz="800" b="0" kern="1200" dirty="0" err="1">
                <a:solidFill>
                  <a:schemeClr val="tx1"/>
                </a:solidFill>
                <a:effectLst/>
                <a:highlight>
                  <a:srgbClr val="FEFCFC"/>
                </a:highlight>
                <a:latin typeface="Arial" panose="020B0604020202020204" pitchFamily="34" charset="0"/>
                <a:ea typeface="+mn-ea"/>
                <a:cs typeface="Arial" panose="020B0604020202020204" pitchFamily="34" charset="0"/>
              </a:rPr>
              <a:t>sBA</a:t>
            </a:r>
            <a:r>
              <a:rPr lang="en-US" sz="800" b="0" kern="1200" dirty="0">
                <a:solidFill>
                  <a:schemeClr val="tx1"/>
                </a:solidFill>
                <a:effectLst/>
                <a:highlight>
                  <a:srgbClr val="FEFCFC"/>
                </a:highlight>
                <a:latin typeface="Arial" panose="020B0604020202020204" pitchFamily="34" charset="0"/>
                <a:ea typeface="+mn-ea"/>
                <a:cs typeface="Arial" panose="020B0604020202020204" pitchFamily="34" charset="0"/>
              </a:rPr>
              <a:t>), caregiver and patient reported Itch Reported Outcome (</a:t>
            </a:r>
            <a:r>
              <a:rPr lang="en-US" sz="800" b="0" kern="1200" dirty="0" err="1">
                <a:solidFill>
                  <a:schemeClr val="tx1"/>
                </a:solidFill>
                <a:effectLst/>
                <a:highlight>
                  <a:srgbClr val="FEFCFC"/>
                </a:highlight>
                <a:latin typeface="Arial" panose="020B0604020202020204" pitchFamily="34" charset="0"/>
                <a:ea typeface="+mn-ea"/>
                <a:cs typeface="Arial" panose="020B0604020202020204" pitchFamily="34" charset="0"/>
              </a:rPr>
              <a:t>ItchRO</a:t>
            </a:r>
            <a:r>
              <a:rPr lang="en-US" sz="800" b="0" kern="1200" dirty="0">
                <a:solidFill>
                  <a:schemeClr val="tx1"/>
                </a:solidFill>
                <a:effectLst/>
                <a:highlight>
                  <a:srgbClr val="FEFCFC"/>
                </a:highlight>
                <a:latin typeface="Arial" panose="020B0604020202020204" pitchFamily="34" charset="0"/>
                <a:ea typeface="+mn-ea"/>
                <a:cs typeface="Arial" panose="020B0604020202020204" pitchFamily="34" charset="0"/>
              </a:rPr>
              <a:t>) scores, Clinician Xanthoma Severity Scale and Pediatric Quality of Life Inventory (</a:t>
            </a:r>
            <a:r>
              <a:rPr lang="en-US" sz="800" b="0" kern="1200" dirty="0" err="1">
                <a:solidFill>
                  <a:schemeClr val="tx1"/>
                </a:solidFill>
                <a:effectLst/>
                <a:highlight>
                  <a:srgbClr val="FEFCFC"/>
                </a:highlight>
                <a:latin typeface="Arial" panose="020B0604020202020204" pitchFamily="34" charset="0"/>
                <a:ea typeface="+mn-ea"/>
                <a:cs typeface="Arial" panose="020B0604020202020204" pitchFamily="34" charset="0"/>
              </a:rPr>
              <a:t>PedsQL</a:t>
            </a:r>
            <a:r>
              <a:rPr lang="en-US" sz="800" b="0" kern="1200" dirty="0">
                <a:solidFill>
                  <a:schemeClr val="tx1"/>
                </a:solidFill>
                <a:effectLst/>
                <a:highlight>
                  <a:srgbClr val="FEFCFC"/>
                </a:highlight>
                <a:latin typeface="Arial" panose="020B0604020202020204" pitchFamily="34" charset="0"/>
                <a:ea typeface="+mn-ea"/>
                <a:cs typeface="Arial" panose="020B0604020202020204" pitchFamily="34" charset="0"/>
              </a:rPr>
              <a:t>) were evaluated during the randomization period and through 48 weeks of treatment.</a:t>
            </a:r>
          </a:p>
          <a:p>
            <a:pPr marL="0" indent="0">
              <a:buNone/>
            </a:pPr>
            <a:endParaRPr lang="en-US" sz="800" b="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Results: </a:t>
            </a:r>
            <a:r>
              <a:rPr lang="en-US" sz="800" b="0" kern="1200" dirty="0">
                <a:solidFill>
                  <a:schemeClr val="tx1"/>
                </a:solidFill>
                <a:effectLst/>
                <a:highlight>
                  <a:srgbClr val="FEFCFC"/>
                </a:highlight>
                <a:latin typeface="Arial" panose="020B0604020202020204" pitchFamily="34" charset="0"/>
                <a:ea typeface="+mn-ea"/>
                <a:cs typeface="Arial" panose="020B0604020202020204" pitchFamily="34" charset="0"/>
              </a:rPr>
              <a:t>The 31 enrolled participants’ mean age was 5.4 years (1–15 years), 19 (61%) were males, 30 had JAGGED1 and 1 not identified mutation. Twenty-nine completed the withdrawal period and 25 the 48-weeks treatment. There was a 31% </a:t>
            </a:r>
            <a:r>
              <a:rPr lang="en-US" sz="800" b="0" kern="1200" dirty="0" err="1">
                <a:solidFill>
                  <a:schemeClr val="tx1"/>
                </a:solidFill>
                <a:effectLst/>
                <a:highlight>
                  <a:srgbClr val="FEFCFC"/>
                </a:highlight>
                <a:latin typeface="Arial" panose="020B0604020202020204" pitchFamily="34" charset="0"/>
                <a:ea typeface="+mn-ea"/>
                <a:cs typeface="Arial" panose="020B0604020202020204" pitchFamily="34" charset="0"/>
              </a:rPr>
              <a:t>sBA</a:t>
            </a:r>
            <a:r>
              <a:rPr lang="en-US" sz="800" b="0" kern="1200" dirty="0">
                <a:solidFill>
                  <a:schemeClr val="tx1"/>
                </a:solidFill>
                <a:effectLst/>
                <a:highlight>
                  <a:srgbClr val="FEFCFC"/>
                </a:highlight>
                <a:latin typeface="Arial" panose="020B0604020202020204" pitchFamily="34" charset="0"/>
                <a:ea typeface="+mn-ea"/>
                <a:cs typeface="Arial" panose="020B0604020202020204" pitchFamily="34" charset="0"/>
              </a:rPr>
              <a:t> reduction during the run-in period (mean [SD]: -87 [120] µmol/L, p&lt;0.001) in the overall group. During the randomization period, </a:t>
            </a:r>
            <a:r>
              <a:rPr lang="en-US" sz="800" b="0" kern="1200" dirty="0" err="1">
                <a:solidFill>
                  <a:schemeClr val="tx1"/>
                </a:solidFill>
                <a:effectLst/>
                <a:highlight>
                  <a:srgbClr val="FEFCFC"/>
                </a:highlight>
                <a:latin typeface="Arial" panose="020B0604020202020204" pitchFamily="34" charset="0"/>
                <a:ea typeface="+mn-ea"/>
                <a:cs typeface="Arial" panose="020B0604020202020204" pitchFamily="34" charset="0"/>
              </a:rPr>
              <a:t>sBA</a:t>
            </a:r>
            <a:r>
              <a:rPr lang="en-US" sz="800" b="0" kern="1200" dirty="0">
                <a:solidFill>
                  <a:schemeClr val="tx1"/>
                </a:solidFill>
                <a:effectLst/>
                <a:highlight>
                  <a:srgbClr val="FEFCFC"/>
                </a:highlight>
                <a:latin typeface="Arial" panose="020B0604020202020204" pitchFamily="34" charset="0"/>
                <a:ea typeface="+mn-ea"/>
                <a:cs typeface="Arial" panose="020B0604020202020204" pitchFamily="34" charset="0"/>
              </a:rPr>
              <a:t> levels returned to baseline (BL) in the placebo but continued to decrease in the </a:t>
            </a:r>
            <a:r>
              <a:rPr lang="en-US" sz="800" b="0" kern="1200" dirty="0" err="1">
                <a:solidFill>
                  <a:schemeClr val="tx1"/>
                </a:solidFill>
                <a:effectLst/>
                <a:highlight>
                  <a:srgbClr val="FEFCFC"/>
                </a:highlight>
                <a:latin typeface="Arial" panose="020B0604020202020204" pitchFamily="34" charset="0"/>
                <a:ea typeface="+mn-ea"/>
                <a:cs typeface="Arial" panose="020B0604020202020204" pitchFamily="34" charset="0"/>
              </a:rPr>
              <a:t>maralixibat</a:t>
            </a:r>
            <a:r>
              <a:rPr lang="en-US" sz="800" b="0" kern="1200" dirty="0">
                <a:solidFill>
                  <a:schemeClr val="tx1"/>
                </a:solidFill>
                <a:effectLst/>
                <a:highlight>
                  <a:srgbClr val="FEFCFC"/>
                </a:highlight>
                <a:latin typeface="Arial" panose="020B0604020202020204" pitchFamily="34" charset="0"/>
                <a:ea typeface="+mn-ea"/>
                <a:cs typeface="Arial" panose="020B0604020202020204" pitchFamily="34" charset="0"/>
              </a:rPr>
              <a:t> group (94 [133] vs. -17 [110] µmol/L, p=0.038). At the end of the 48 weeks there was a 36% </a:t>
            </a:r>
            <a:r>
              <a:rPr lang="en-US" sz="800" b="0" kern="1200" dirty="0" err="1">
                <a:solidFill>
                  <a:schemeClr val="tx1"/>
                </a:solidFill>
                <a:effectLst/>
                <a:highlight>
                  <a:srgbClr val="FEFCFC"/>
                </a:highlight>
                <a:latin typeface="Arial" panose="020B0604020202020204" pitchFamily="34" charset="0"/>
                <a:ea typeface="+mn-ea"/>
                <a:cs typeface="Arial" panose="020B0604020202020204" pitchFamily="34" charset="0"/>
              </a:rPr>
              <a:t>sBA</a:t>
            </a:r>
            <a:r>
              <a:rPr lang="en-US" sz="800" b="0" kern="1200" dirty="0">
                <a:solidFill>
                  <a:schemeClr val="tx1"/>
                </a:solidFill>
                <a:effectLst/>
                <a:highlight>
                  <a:srgbClr val="FEFCFC"/>
                </a:highlight>
                <a:latin typeface="Arial" panose="020B0604020202020204" pitchFamily="34" charset="0"/>
                <a:ea typeface="+mn-ea"/>
                <a:cs typeface="Arial" panose="020B0604020202020204" pitchFamily="34" charset="0"/>
              </a:rPr>
              <a:t> reduction from BL in the overall group (-101 [170] µmol/L, p=0.003). This coincided with a -1.7 [0.9] point mean reduction in weekly average morning </a:t>
            </a:r>
            <a:r>
              <a:rPr lang="en-US" sz="800" b="0" kern="1200" dirty="0" err="1">
                <a:solidFill>
                  <a:schemeClr val="tx1"/>
                </a:solidFill>
                <a:effectLst/>
                <a:highlight>
                  <a:srgbClr val="FEFCFC"/>
                </a:highlight>
                <a:latin typeface="Arial" panose="020B0604020202020204" pitchFamily="34" charset="0"/>
                <a:ea typeface="+mn-ea"/>
                <a:cs typeface="Arial" panose="020B0604020202020204" pitchFamily="34" charset="0"/>
              </a:rPr>
              <a:t>ItchRO</a:t>
            </a:r>
            <a:r>
              <a:rPr lang="en-US" sz="800" b="0" kern="1200" dirty="0">
                <a:solidFill>
                  <a:schemeClr val="tx1"/>
                </a:solidFill>
                <a:effectLst/>
                <a:highlight>
                  <a:srgbClr val="FEFCFC"/>
                </a:highlight>
                <a:latin typeface="Arial" panose="020B0604020202020204" pitchFamily="34" charset="0"/>
                <a:ea typeface="+mn-ea"/>
                <a:cs typeface="Arial" panose="020B0604020202020204" pitchFamily="34" charset="0"/>
              </a:rPr>
              <a:t>(</a:t>
            </a:r>
            <a:r>
              <a:rPr lang="en-US" sz="800" b="0" kern="1200" dirty="0" err="1">
                <a:solidFill>
                  <a:schemeClr val="tx1"/>
                </a:solidFill>
                <a:effectLst/>
                <a:highlight>
                  <a:srgbClr val="FEFCFC"/>
                </a:highlight>
                <a:latin typeface="Arial" panose="020B0604020202020204" pitchFamily="34" charset="0"/>
                <a:ea typeface="+mn-ea"/>
                <a:cs typeface="Arial" panose="020B0604020202020204" pitchFamily="34" charset="0"/>
              </a:rPr>
              <a:t>Obs</a:t>
            </a:r>
            <a:r>
              <a:rPr lang="en-US" sz="800" b="0" kern="1200" dirty="0">
                <a:solidFill>
                  <a:schemeClr val="tx1"/>
                </a:solidFill>
                <a:effectLst/>
                <a:highlight>
                  <a:srgbClr val="FEFCFC"/>
                </a:highlight>
                <a:latin typeface="Arial" panose="020B0604020202020204" pitchFamily="34" charset="0"/>
                <a:ea typeface="+mn-ea"/>
                <a:cs typeface="Arial" panose="020B0604020202020204" pitchFamily="34" charset="0"/>
              </a:rPr>
              <a:t>) score (0=none, 4=severe itching) at week 18, a 1.7 [1.0] vs. 0.3 [0.8] point increase in the placebo vs. </a:t>
            </a:r>
            <a:r>
              <a:rPr lang="en-US" sz="800" b="0" kern="1200" dirty="0" err="1">
                <a:solidFill>
                  <a:schemeClr val="tx1"/>
                </a:solidFill>
                <a:effectLst/>
                <a:highlight>
                  <a:srgbClr val="FEFCFC"/>
                </a:highlight>
                <a:latin typeface="Arial" panose="020B0604020202020204" pitchFamily="34" charset="0"/>
                <a:ea typeface="+mn-ea"/>
                <a:cs typeface="Arial" panose="020B0604020202020204" pitchFamily="34" charset="0"/>
              </a:rPr>
              <a:t>maralixibat</a:t>
            </a:r>
            <a:r>
              <a:rPr lang="en-US" sz="800" b="0" kern="1200" dirty="0">
                <a:solidFill>
                  <a:schemeClr val="tx1"/>
                </a:solidFill>
                <a:effectLst/>
                <a:highlight>
                  <a:srgbClr val="FEFCFC"/>
                </a:highlight>
                <a:latin typeface="Arial" panose="020B0604020202020204" pitchFamily="34" charset="0"/>
                <a:ea typeface="+mn-ea"/>
                <a:cs typeface="Arial" panose="020B0604020202020204" pitchFamily="34" charset="0"/>
              </a:rPr>
              <a:t> group during the randomization period (p=0.008), and a -1.6 [1.3] point reduction at week 48 (Figure). A total of 72% of subjects experienced an </a:t>
            </a:r>
            <a:r>
              <a:rPr lang="en-US" sz="800" b="0" kern="1200" dirty="0" err="1">
                <a:solidFill>
                  <a:schemeClr val="tx1"/>
                </a:solidFill>
                <a:effectLst/>
                <a:highlight>
                  <a:srgbClr val="FEFCFC"/>
                </a:highlight>
                <a:latin typeface="Arial" panose="020B0604020202020204" pitchFamily="34" charset="0"/>
                <a:ea typeface="+mn-ea"/>
                <a:cs typeface="Arial" panose="020B0604020202020204" pitchFamily="34" charset="0"/>
              </a:rPr>
              <a:t>ItchRO</a:t>
            </a:r>
            <a:r>
              <a:rPr lang="en-US" sz="800" b="0" kern="1200" dirty="0">
                <a:solidFill>
                  <a:schemeClr val="tx1"/>
                </a:solidFill>
                <a:effectLst/>
                <a:highlight>
                  <a:srgbClr val="FEFCFC"/>
                </a:highlight>
                <a:latin typeface="Arial" panose="020B0604020202020204" pitchFamily="34" charset="0"/>
                <a:ea typeface="+mn-ea"/>
                <a:cs typeface="Arial" panose="020B0604020202020204" pitchFamily="34" charset="0"/>
              </a:rPr>
              <a:t> reduction from BL of &gt;=1.0 point. Clinician Xanthoma Severity scores decreased by 44% and </a:t>
            </a:r>
            <a:r>
              <a:rPr lang="en-US" sz="800" b="0" kern="1200" dirty="0" err="1">
                <a:solidFill>
                  <a:schemeClr val="tx1"/>
                </a:solidFill>
                <a:effectLst/>
                <a:highlight>
                  <a:srgbClr val="FEFCFC"/>
                </a:highlight>
                <a:latin typeface="Arial" panose="020B0604020202020204" pitchFamily="34" charset="0"/>
                <a:ea typeface="+mn-ea"/>
                <a:cs typeface="Arial" panose="020B0604020202020204" pitchFamily="34" charset="0"/>
              </a:rPr>
              <a:t>PedsQL</a:t>
            </a:r>
            <a:r>
              <a:rPr lang="en-US" sz="800" b="0" kern="1200" dirty="0">
                <a:solidFill>
                  <a:schemeClr val="tx1"/>
                </a:solidFill>
                <a:effectLst/>
                <a:highlight>
                  <a:srgbClr val="FEFCFC"/>
                </a:highlight>
                <a:latin typeface="Arial" panose="020B0604020202020204" pitchFamily="34" charset="0"/>
                <a:ea typeface="+mn-ea"/>
                <a:cs typeface="Arial" panose="020B0604020202020204" pitchFamily="34" charset="0"/>
              </a:rPr>
              <a:t> scores improved by 9.5 points over 48 weeks of treatment. </a:t>
            </a:r>
            <a:r>
              <a:rPr lang="en-US" sz="800" b="0" kern="1200" dirty="0" err="1">
                <a:solidFill>
                  <a:schemeClr val="tx1"/>
                </a:solidFill>
                <a:effectLst/>
                <a:highlight>
                  <a:srgbClr val="FEFCFC"/>
                </a:highlight>
                <a:latin typeface="Arial" panose="020B0604020202020204" pitchFamily="34" charset="0"/>
                <a:ea typeface="+mn-ea"/>
                <a:cs typeface="Arial" panose="020B0604020202020204" pitchFamily="34" charset="0"/>
              </a:rPr>
              <a:t>Maralixibat</a:t>
            </a:r>
            <a:r>
              <a:rPr lang="en-US" sz="800" b="0" kern="1200" dirty="0">
                <a:solidFill>
                  <a:schemeClr val="tx1"/>
                </a:solidFill>
                <a:effectLst/>
                <a:highlight>
                  <a:srgbClr val="FEFCFC"/>
                </a:highlight>
                <a:latin typeface="Arial" panose="020B0604020202020204" pitchFamily="34" charset="0"/>
                <a:ea typeface="+mn-ea"/>
                <a:cs typeface="Arial" panose="020B0604020202020204" pitchFamily="34" charset="0"/>
              </a:rPr>
              <a:t> was generally safe, the most frequent adverse events were diarrhea, abdominal pain, vomiting and upper respiratory infections. During the study a small ALT increase (18 [84] U/L) was observed, while total bilirubin did not change.</a:t>
            </a:r>
          </a:p>
          <a:p>
            <a:pPr marL="0" indent="0">
              <a:buNone/>
            </a:pPr>
            <a:endParaRPr lang="en-US" sz="800" b="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Conclusion</a:t>
            </a:r>
            <a:r>
              <a:rPr lang="en-US" sz="800" b="0" kern="1200" dirty="0">
                <a:solidFill>
                  <a:schemeClr val="tx1"/>
                </a:solidFill>
                <a:effectLst/>
                <a:highlight>
                  <a:srgbClr val="FEFCFC"/>
                </a:highlight>
                <a:latin typeface="Arial" panose="020B0604020202020204" pitchFamily="34" charset="0"/>
                <a:ea typeface="+mn-ea"/>
                <a:cs typeface="Arial" panose="020B0604020202020204" pitchFamily="34" charset="0"/>
              </a:rPr>
              <a:t>: In cholestatic patients with ALGS, ASBT inhibition with </a:t>
            </a:r>
            <a:r>
              <a:rPr lang="en-US" sz="800" b="0" kern="1200" dirty="0" err="1">
                <a:solidFill>
                  <a:schemeClr val="tx1"/>
                </a:solidFill>
                <a:effectLst/>
                <a:highlight>
                  <a:srgbClr val="FEFCFC"/>
                </a:highlight>
                <a:latin typeface="Arial" panose="020B0604020202020204" pitchFamily="34" charset="0"/>
                <a:ea typeface="+mn-ea"/>
                <a:cs typeface="Arial" panose="020B0604020202020204" pitchFamily="34" charset="0"/>
              </a:rPr>
              <a:t>maralixibat</a:t>
            </a:r>
            <a:r>
              <a:rPr lang="en-US" sz="800" b="0" kern="1200" dirty="0">
                <a:solidFill>
                  <a:schemeClr val="tx1"/>
                </a:solidFill>
                <a:effectLst/>
                <a:highlight>
                  <a:srgbClr val="FEFCFC"/>
                </a:highlight>
                <a:latin typeface="Arial" panose="020B0604020202020204" pitchFamily="34" charset="0"/>
                <a:ea typeface="+mn-ea"/>
                <a:cs typeface="Arial" panose="020B0604020202020204" pitchFamily="34" charset="0"/>
              </a:rPr>
              <a:t> led to a significant reduction in </a:t>
            </a:r>
            <a:r>
              <a:rPr lang="en-US" sz="800" b="0" kern="1200" dirty="0" err="1">
                <a:solidFill>
                  <a:schemeClr val="tx1"/>
                </a:solidFill>
                <a:effectLst/>
                <a:highlight>
                  <a:srgbClr val="FEFCFC"/>
                </a:highlight>
                <a:latin typeface="Arial" panose="020B0604020202020204" pitchFamily="34" charset="0"/>
                <a:ea typeface="+mn-ea"/>
                <a:cs typeface="Arial" panose="020B0604020202020204" pitchFamily="34" charset="0"/>
              </a:rPr>
              <a:t>sBA</a:t>
            </a:r>
            <a:r>
              <a:rPr lang="en-US" sz="800" b="0" kern="1200" dirty="0">
                <a:solidFill>
                  <a:schemeClr val="tx1"/>
                </a:solidFill>
                <a:effectLst/>
                <a:highlight>
                  <a:srgbClr val="FEFCFC"/>
                </a:highlight>
                <a:latin typeface="Arial" panose="020B0604020202020204" pitchFamily="34" charset="0"/>
                <a:ea typeface="+mn-ea"/>
                <a:cs typeface="Arial" panose="020B0604020202020204" pitchFamily="34" charset="0"/>
              </a:rPr>
              <a:t> and improvement in pruritus compared to placebo and improvements in xanthoma severity and quality of life over 48 weeks of treatment.</a:t>
            </a:r>
          </a:p>
        </p:txBody>
      </p:sp>
      <p:sp>
        <p:nvSpPr>
          <p:cNvPr id="4" name="Slide Number Placeholder 3"/>
          <p:cNvSpPr>
            <a:spLocks noGrp="1"/>
          </p:cNvSpPr>
          <p:nvPr>
            <p:ph type="sldNum" sz="quarter" idx="5"/>
          </p:nvPr>
        </p:nvSpPr>
        <p:spPr/>
        <p:txBody>
          <a:bodyPr/>
          <a:lstStyle/>
          <a:p>
            <a:fld id="{9BC1133C-0A91-4C56-9DB7-B268BA704BC5}" type="slidenum">
              <a:rPr lang="en-GB" smtClean="0"/>
              <a:pPr/>
              <a:t>43</a:t>
            </a:fld>
            <a:endParaRPr lang="en-GB" dirty="0"/>
          </a:p>
        </p:txBody>
      </p:sp>
    </p:spTree>
    <p:extLst>
      <p:ext uri="{BB962C8B-B14F-4D97-AF65-F5344CB8AC3E}">
        <p14:creationId xmlns:p14="http://schemas.microsoft.com/office/powerpoint/2010/main" val="11959838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800" i="1" dirty="0">
                <a:highlight>
                  <a:srgbClr val="FEFCFC"/>
                </a:highlight>
              </a:rPr>
              <a:t>Abbreviations: ALT, alanine aminotransferase; BSEP, bile salt export pump; NLS, native liver survival; PEBD, partial external biliary diversion; PFIC, progressive familial intrahepatic cholestasis; ROC, receiver operating characteristic; SBA, serum bile acid; SBD, surgical biliary diversion; TSB, total serum bilirubin </a:t>
            </a:r>
          </a:p>
          <a:p>
            <a:pPr marL="0" indent="0">
              <a:buNone/>
            </a:pPr>
            <a:endParaRPr lang="en-US" sz="800" b="1" dirty="0">
              <a:highlight>
                <a:srgbClr val="FEFCFC"/>
              </a:highlight>
            </a:endParaRPr>
          </a:p>
          <a:p>
            <a:pPr marL="0" indent="0">
              <a:buNone/>
            </a:pPr>
            <a:r>
              <a:rPr lang="en-US" sz="800" b="0" u="sng" dirty="0">
                <a:highlight>
                  <a:srgbClr val="FEFCFC"/>
                </a:highlight>
              </a:rPr>
              <a:t>F</a:t>
            </a:r>
            <a:r>
              <a:rPr lang="en-GB" sz="800" b="0" u="sng" dirty="0" err="1">
                <a:highlight>
                  <a:srgbClr val="FEFCFC"/>
                </a:highlight>
              </a:rPr>
              <a:t>ull</a:t>
            </a:r>
            <a:r>
              <a:rPr lang="en-GB" sz="800" b="0" u="sng" dirty="0">
                <a:highlight>
                  <a:srgbClr val="FEFCFC"/>
                </a:highlight>
              </a:rPr>
              <a:t> abstract</a:t>
            </a: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Predicting long-term outcome after surgical biliary diversion in </a:t>
            </a:r>
            <a:r>
              <a:rPr lang="en-US" sz="800" b="1" kern="1200" dirty="0" err="1">
                <a:solidFill>
                  <a:schemeClr val="tx1"/>
                </a:solidFill>
                <a:effectLst/>
                <a:highlight>
                  <a:srgbClr val="FEFCFC"/>
                </a:highlight>
                <a:latin typeface="Arial" panose="020B0604020202020204" pitchFamily="34" charset="0"/>
                <a:ea typeface="+mn-ea"/>
                <a:cs typeface="Arial" panose="020B0604020202020204" pitchFamily="34" charset="0"/>
              </a:rPr>
              <a:t>Bsep</a:t>
            </a: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-deficiency patients: Results from the NAPPED consortium</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u="sng" kern="1200" dirty="0" err="1">
                <a:solidFill>
                  <a:schemeClr val="tx1"/>
                </a:solidFill>
                <a:effectLst/>
                <a:highlight>
                  <a:srgbClr val="FEFCFC"/>
                </a:highlight>
                <a:latin typeface="Arial" panose="020B0604020202020204" pitchFamily="34" charset="0"/>
                <a:ea typeface="+mn-ea"/>
                <a:cs typeface="Arial" panose="020B0604020202020204" pitchFamily="34" charset="0"/>
              </a:rPr>
              <a:t>Daan</a:t>
            </a:r>
            <a:r>
              <a:rPr lang="en-US" sz="800" u="sng" kern="1200" dirty="0">
                <a:solidFill>
                  <a:schemeClr val="tx1"/>
                </a:solidFill>
                <a:effectLst/>
                <a:highlight>
                  <a:srgbClr val="FEFCFC"/>
                </a:highlight>
                <a:latin typeface="Arial" panose="020B0604020202020204" pitchFamily="34" charset="0"/>
                <a:ea typeface="+mn-ea"/>
                <a:cs typeface="Arial" panose="020B0604020202020204" pitchFamily="34" charset="0"/>
              </a:rPr>
              <a:t> van Wessel</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Richard Thompson</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Tassos</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Grammatikopoulos</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Agustina Kadaristiana</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Irena Jankowska</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3</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Patryk Lipiński</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3</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Piotr Czubkowski</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3</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Emmanuel Gonzales</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4 5</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Emmanuel Jacquemin</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5</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Anne Spraul</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5</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Etienne Sokal</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6</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Mohammad Ali Shagrani</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7</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Dieter Clemens Broering</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7</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Talal Algoufi</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7</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Nejat Mazhar</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7</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Emanuele Nicastro</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8</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Deirdre Kelly</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9</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Gabriella Nebbia</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10</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Henrik Arnell</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11</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Björn  Fischler</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11</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JBF Hulscher</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12</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Daniele Serranti</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13</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Cigdem</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Arıkan</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14</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Esra</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Polat</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14</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Dominique Debray</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15</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Florence Lacaille</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15</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Cristina Gonçalves</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16</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Loreto Hierro</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17</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Gema</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Muñoz Bartolo</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17</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Yael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Mozer</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 Glassberg</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18</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Amer Azaz</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19</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Jernej</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Brecelj</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20</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Antal</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Dezsőfi</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21</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Pier Luigi Calvo</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22</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Enke</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Grabhorn</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23</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Ekkehard Sturm</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24</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Wendy van der Woerd</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25</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Binita</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M. Kamath</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26</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Jian-She Wang</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27</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Li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Liting</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27</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Ozlem</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Durmaz</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28</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Bettina Hansen</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29</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Henkjan</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Verkade</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University Medical Center Groningen, Pediatric Gastroenterology and Hepatology, Groningen, Netherlands</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King's College Hospital NHS Foundation Trust, Institute of Liver Studies, London, United Kingdom</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3</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The Children's Memorial Health Institute , Pediatric Gastroenterology, Hepatology and Nutritional Disorders , Warsaw, Poland</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4</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Service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D'hépatologie</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Et Transplantation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Hépatique</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Pédiatriques</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Paris , France</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5</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Bicêtre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Hôspital</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Service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D'hépatologie</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Et Transplantation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Hépatique</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Pédiatriques</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Paris , France</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6</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Université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Catholique</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De Louvain,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Cliniques</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St Luc, Pediatric Gastroenterology and Hepatology, Brussels , Belgium</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7</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King Faisal Specialist Hospital and Research Center (KFSHRC) - East Wing, Liver &amp; SB Transplant &amp; Hepatobiliary-Pancreatic Surgery, Riyadh, Saudi Arabia</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8</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Ospedale Papa Giovanni XXIII, Pediatric Hepatology, Gastroenterology and Transplantation, Bergamo, Italy</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9</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Birmingham Women's and Children's Hospital, Liver Unit, Birmingham , United Kingdom</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10</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Fondazione IRCCS Ca'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Granda</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Ospedale</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Maggiore Policlinic,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Servizio</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Di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Epatologia</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e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Nutrizione</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Pediatrica</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Milano, Italy</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11</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Astrid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Lindgrens</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Barnsjukhus</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Karolinska University Hospital , Pediatric Digestive Diseases, Stockholm, Sweden</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12</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University Medical Center Groningen, Pediatric Surgery, Groningen, Netherlands</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13</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University of Florence, Health Sciences , Firenze, Italy</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14</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Memorial Ataşehir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Hastanesi</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Department of Pediatric Gastroenterology, Hepatology and Nutrition, Organ Transplantation Center,, Istanbul , Turkey</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15</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Hôpital Necker,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Unité</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D'hépatologie</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Pédiatrique</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Et Transplantation, Paris, France</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16</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Hospitais da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Universidade</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de Coimbra,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Unidade</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de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Transplantação</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Hepática</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 Coimbra, Portugal</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17</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La Paz University Hospital , Pediatric Liver Service , Madrid, Spain</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18</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Schneider Children's Medical Center in Israel, Institute of Gastroenterology, Nutrition and Liver Diseases, Petah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Tikva</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Israel</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19</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Sheikh Khalifa Medical City, Pediatric Hepatology, Gastroenterology and Transplantation, Abu Dhabi, United Arab Emirates</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20</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University Medical Center, Ljubljana, Pediatric Gastroenterology, Hepatology and Nutrition, Ljubljana , Slovenia</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21</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Semmelweis University, 1st Department of Pediatrics, Budapest, Hungary</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22</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Azienda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Ospedaliera</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Città</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Della Salute e Della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Scienza</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di Torino, Department of Pediatrics, Torino, Italy</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23</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Universitätsklinikum Hamburg-Eppendorf,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Klinik</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Für</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Kinder- Und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Jugendmedizin</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Hamburg, Germany</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24</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University Children’s Hospital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Tϋbingen</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Pediatric Gastroenterology, Hepatology and Nutrition, Hamburg, Germany</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25</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University Medical Center Utrecht, Wilhelmina Children's Hospital, Utrecht, Netherlands</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26</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Sick Kids Hospital, Pediatric Gastroenterology, Hepatology and Nutrition, Toronto, Canada</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27</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Children's Hospital of Fudan University, Pediatric Gastroenterology, Hepatology and Nutrition, Shanghai, China</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28</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Istanbul University Faculty of Medicine, Pediatric Gastroenterology and Hepatology, Istanbul, Turkey</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29</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University Health Network, Toronto Centre for Liver Disease, Toronto, Canada</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Background and Aims: </a:t>
            </a:r>
            <a:b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b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Progressive Familial Intrahepatic cholestasis type 2, or BSEP-deficiency (BSEP-def), results from mutations in the </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ABCB11</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gene. Mutations impair biliary bile salt secretion, leading to progressive liver disease. Symptoms do not always respond to medical therapy. Rather, patients are treated by surgical biliary diversion (SBD) and/or liver transplantation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LTx</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We reported that SBD is associated with long-term native liver survival (NLS) in BSEP-def patients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Hepatol</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2018, 68:S130). We now assessed if biochemical parameters after SBD could function as a reliable surrogate parameter for long-term NLS. </a:t>
            </a:r>
            <a:b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br>
            <a:b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b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Method:</a:t>
            </a:r>
            <a:b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b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From the global NAPPED database we analyzed patients with compound heterozygous or homozygous pathological mutations in </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ABCB11,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who had undergone SBD (n=51). Patients had </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mild (n=34), moderate (n=14) or severe (n=3) mutations. For biochemistry analyses we used the most recent available sample pre-SBD and the first sample at </a:t>
            </a:r>
            <a:r>
              <a:rPr lang="en-GB" sz="800" u="sng" kern="1200" dirty="0">
                <a:solidFill>
                  <a:schemeClr val="tx1"/>
                </a:solidFill>
                <a:effectLst/>
                <a:highlight>
                  <a:srgbClr val="FEFCFC"/>
                </a:highlight>
                <a:latin typeface="Arial" panose="020B0604020202020204" pitchFamily="34" charset="0"/>
                <a:ea typeface="+mn-ea"/>
                <a:cs typeface="Arial" panose="020B0604020202020204" pitchFamily="34" charset="0"/>
              </a:rPr>
              <a:t>&gt;</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2 months post-SBD. Continuous variables are expressed as medians and IQR. The association between serum bile acids (SBA), alanine aminotransferase (ALT) or total serum bilirubin (TSB), and NLS was analysed with cox-regression (corrected for sex and birthyear) and Receiver Operating Characteristic curve analysis.</a:t>
            </a:r>
            <a:r>
              <a:rPr lang="en-GB"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b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b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Results: </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The major indication for SBD had been refractory, cholestatic pruritus (89%). SBD consisted of partial external biliary diversion (PEBD, n=47), ileal exclusion (n=3) or </a:t>
            </a:r>
            <a:r>
              <a:rPr lang="en-GB"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cholecystocolostomy</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 (n=1). Follow-up after SBD (at age 2.9 [1.3-6.0]</a:t>
            </a:r>
            <a:r>
              <a:rPr lang="en-GB"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yr</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 was 9.5 [2.5-12.5]yr. Pruritus was present in 94% pre- and in 41% post-SBD (p&lt;0.001). The diversion was closed in 6 patients (mild=2, moderate=3, severe=1) at 2.0 [0.1-4.0]</a:t>
            </a:r>
            <a:r>
              <a:rPr lang="en-GB"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yr</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after SBD, followed by </a:t>
            </a:r>
            <a:r>
              <a:rPr lang="en-GB"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LTx</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 in 5/6 patients at 6.3 [0.9-10.3]</a:t>
            </a:r>
            <a:r>
              <a:rPr lang="en-GB"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yr</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 post-SBD. </a:t>
            </a:r>
            <a:r>
              <a:rPr lang="en-GB"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LTx</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 was performed in 32% of all patients, 2.7[1.2-10.3]</a:t>
            </a:r>
            <a:r>
              <a:rPr lang="en-GB"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yr</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 post-SBD. SBD was associated with a decrease in SBA (from 335 [195-459]</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sym typeface="Symbol" panose="05050102010706020507" pitchFamily="18" charset="2"/>
              </a:rPr>
              <a:t></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M pre-SBD to 44 [3-239]</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sym typeface="Symbol" panose="05050102010706020507" pitchFamily="18" charset="2"/>
              </a:rPr>
              <a:t></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M post-SBD; -91%, p&lt;0.001), ALT (p&lt;0.0001) and total serum bilirubin (p&lt;0.0001). Upon multivariate analyses, only SBA was significantly associated with NLS (p&lt;0.001). The figure shows NLS at the arbitrarily cut-off SBA level &lt;or&gt;100</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sym typeface="Symbol" panose="05050102010706020507" pitchFamily="18" charset="2"/>
              </a:rPr>
              <a:t></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M (p&lt;0.0001) with an area under the ROC curve of 0.753 with an optimal cut-off point of 109</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sym typeface="Symbol" panose="05050102010706020507" pitchFamily="18" charset="2"/>
              </a:rPr>
              <a:t></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M with a sensitivity and specificity of 75%.</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b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br>
            <a:b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b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Conclusion:</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SBD profoundly decreased SBAs in BSEP-def patients with mild or moderate genetic severity. Present data indicate that SBA levels below 100</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sym typeface="Symbol" panose="05050102010706020507" pitchFamily="18" charset="2"/>
              </a:rPr>
              <a:t></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M after surgical bile diversion predict a long-term NLS.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C1133C-0A91-4C56-9DB7-B268BA704BC5}"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847781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800" i="1" dirty="0">
                <a:highlight>
                  <a:srgbClr val="FEFCFC"/>
                </a:highlight>
              </a:rPr>
              <a:t>Abbreviations: ALT, alanine aminotransferase; BSEP, bile salt export pump; LT, liver transplantation; NLS, native liver survival; SBA, serum bile acid; SBD, surgical biliary diversion; TSB, total serum bilirubin </a:t>
            </a:r>
          </a:p>
          <a:p>
            <a:pPr marL="0" indent="0">
              <a:buNone/>
            </a:pPr>
            <a:endParaRPr lang="en-US" sz="800" b="1" dirty="0">
              <a:highlight>
                <a:srgbClr val="FEFCFC"/>
              </a:highlight>
            </a:endParaRPr>
          </a:p>
          <a:p>
            <a:pPr marL="0" indent="0">
              <a:buNone/>
            </a:pPr>
            <a:r>
              <a:rPr lang="en-US" sz="800" b="0" u="sng" dirty="0">
                <a:highlight>
                  <a:srgbClr val="FEFCFC"/>
                </a:highlight>
              </a:rPr>
              <a:t>F</a:t>
            </a:r>
            <a:r>
              <a:rPr lang="en-GB" sz="800" b="0" u="sng" dirty="0" err="1">
                <a:highlight>
                  <a:srgbClr val="FEFCFC"/>
                </a:highlight>
              </a:rPr>
              <a:t>ull</a:t>
            </a:r>
            <a:r>
              <a:rPr lang="en-GB" sz="800" b="0" u="sng" dirty="0">
                <a:highlight>
                  <a:srgbClr val="FEFCFC"/>
                </a:highlight>
              </a:rPr>
              <a:t> abstract</a:t>
            </a: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Predicting long-term outcome after surgical biliary diversion in </a:t>
            </a:r>
            <a:r>
              <a:rPr lang="en-US" sz="800" b="1" kern="1200" dirty="0" err="1">
                <a:solidFill>
                  <a:schemeClr val="tx1"/>
                </a:solidFill>
                <a:effectLst/>
                <a:highlight>
                  <a:srgbClr val="FEFCFC"/>
                </a:highlight>
                <a:latin typeface="Arial" panose="020B0604020202020204" pitchFamily="34" charset="0"/>
                <a:ea typeface="+mn-ea"/>
                <a:cs typeface="Arial" panose="020B0604020202020204" pitchFamily="34" charset="0"/>
              </a:rPr>
              <a:t>Bsep</a:t>
            </a: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-deficiency patients: Results from the NAPPED consortium</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u="sng" kern="1200" dirty="0" err="1">
                <a:solidFill>
                  <a:schemeClr val="tx1"/>
                </a:solidFill>
                <a:effectLst/>
                <a:highlight>
                  <a:srgbClr val="FEFCFC"/>
                </a:highlight>
                <a:latin typeface="Arial" panose="020B0604020202020204" pitchFamily="34" charset="0"/>
                <a:ea typeface="+mn-ea"/>
                <a:cs typeface="Arial" panose="020B0604020202020204" pitchFamily="34" charset="0"/>
              </a:rPr>
              <a:t>Daan</a:t>
            </a:r>
            <a:r>
              <a:rPr lang="en-US" sz="800" u="sng" kern="1200" dirty="0">
                <a:solidFill>
                  <a:schemeClr val="tx1"/>
                </a:solidFill>
                <a:effectLst/>
                <a:highlight>
                  <a:srgbClr val="FEFCFC"/>
                </a:highlight>
                <a:latin typeface="Arial" panose="020B0604020202020204" pitchFamily="34" charset="0"/>
                <a:ea typeface="+mn-ea"/>
                <a:cs typeface="Arial" panose="020B0604020202020204" pitchFamily="34" charset="0"/>
              </a:rPr>
              <a:t> van Wessel</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Richard Thompson</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Tassos</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Grammatikopoulos</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Agustina Kadaristiana</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Irena Jankowska</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3</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Patryk Lipiński</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3</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Piotr Czubkowski</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3</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Emmanuel Gonzales</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4 5</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Emmanuel Jacquemin</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5</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Anne Spraul</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5</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Etienne Sokal</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6</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Mohammad Ali Shagrani</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7</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Dieter Clemens Broering</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7</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Talal Algoufi</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7</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Nejat Mazhar</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7</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Emanuele Nicastro</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8</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Deirdre Kelly</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9</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Gabriella Nebbia</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10</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Henrik Arnell</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11</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Björn  Fischler</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11</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JBF Hulscher</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12</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Daniele Serranti</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13</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Cigdem</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Arıkan</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14</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Esra</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Polat</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14</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Dominique Debray</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15</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Florence Lacaille</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15</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Cristina Gonçalves</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16</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Loreto Hierro</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17</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Gema</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Muñoz Bartolo</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17</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Yael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Mozer</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 Glassberg</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18</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Amer Azaz</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19</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Jernej</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Brecelj</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20</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Antal</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Dezsőfi</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21</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Pier Luigi Calvo</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22</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Enke</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Grabhorn</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23</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Ekkehard Sturm</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24</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Wendy van der Woerd</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25</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Binita</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M. Kamath</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26</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Jian-She Wang</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27</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Li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Liting</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27</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Ozlem</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Durmaz</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28</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Bettina Hansen</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29</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Henkjan</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Verkade</a:t>
            </a:r>
            <a:r>
              <a:rPr lang="en-US" sz="800"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University Medical Center Groningen, Pediatric Gastroenterology and Hepatology, Groningen, Netherlands</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King's College Hospital NHS Foundation Trust, Institute of Liver Studies, London, United Kingdom</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3</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The Children's Memorial Health Institute , Pediatric Gastroenterology, Hepatology and Nutritional Disorders , Warsaw, Poland</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4</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Service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D'hépatologie</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Et Transplantation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Hépatique</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Pédiatriques</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Paris , France</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5</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Bicêtre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Hôspital</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Service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D'hépatologie</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Et Transplantation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Hépatique</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Pédiatriques</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Paris , France</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6</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Université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Catholique</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De Louvain,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Cliniques</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St Luc, Pediatric Gastroenterology and Hepatology, Brussels , Belgium</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7</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King Faisal Specialist Hospital and Research Center (KFSHRC) - East Wing, Liver &amp; SB Transplant &amp; Hepatobiliary-Pancreatic Surgery, Riyadh, Saudi Arabia</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8</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Ospedale Papa Giovanni XXIII, Pediatric Hepatology, Gastroenterology and Transplantation, Bergamo, Italy</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9</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Birmingham Women's and Children's Hospital, Liver Unit, Birmingham , United Kingdom</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10</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Fondazione IRCCS Ca'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Granda</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Ospedale</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Maggiore Policlinic,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Servizio</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Di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Epatologia</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e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Nutrizione</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Pediatrica</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Milano, Italy</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11</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Astrid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Lindgrens</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Barnsjukhus</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Karolinska University Hospital , Pediatric Digestive Diseases, Stockholm, Sweden</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12</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University Medical Center Groningen, Pediatric Surgery, Groningen, Netherlands</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13</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University of Florence, Health Sciences , Firenze, Italy</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14</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Memorial Ataşehir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Hastanesi</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Department of Pediatric Gastroenterology, Hepatology and Nutrition, Organ Transplantation Center,, Istanbul , Turkey</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15</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Hôpital Necker,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Unité</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D'hépatologie</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Pédiatrique</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Et Transplantation, Paris, France</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16</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Hospitais da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Universidade</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de Coimbra,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Unidade</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de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Transplantação</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Hepática</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 Coimbra, Portugal</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17</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La Paz University Hospital , Pediatric Liver Service , Madrid, Spain</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18</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Schneider Children's Medical Center in Israel, Institute of Gastroenterology, Nutrition and Liver Diseases, Petah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Tikva</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Israel</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19</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Sheikh Khalifa Medical City, Pediatric Hepatology, Gastroenterology and Transplantation, Abu Dhabi, United Arab Emirates</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20</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University Medical Center, Ljubljana, Pediatric Gastroenterology, Hepatology and Nutrition, Ljubljana , Slovenia</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21</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Semmelweis University, 1st Department of Pediatrics, Budapest, Hungary</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22</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Azienda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Ospedaliera</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Città</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Della Salute e Della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Scienza</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di Torino, Department of Pediatrics, Torino, Italy</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23</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Universitätsklinikum Hamburg-Eppendorf,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Klinik</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Für</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Kinder- Und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Jugendmedizin</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Hamburg, Germany</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24</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University Children’s Hospital </a:t>
            </a:r>
            <a:r>
              <a:rPr lang="en-US" sz="800" i="1" kern="1200" dirty="0" err="1">
                <a:solidFill>
                  <a:schemeClr val="tx1"/>
                </a:solidFill>
                <a:effectLst/>
                <a:highlight>
                  <a:srgbClr val="FEFCFC"/>
                </a:highlight>
                <a:latin typeface="Arial" panose="020B0604020202020204" pitchFamily="34" charset="0"/>
                <a:ea typeface="+mn-ea"/>
                <a:cs typeface="Arial" panose="020B0604020202020204" pitchFamily="34" charset="0"/>
              </a:rPr>
              <a:t>Tϋbingen</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 Pediatric Gastroenterology, Hepatology and Nutrition, Hamburg, Germany</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25</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University Medical Center Utrecht, Wilhelmina Children's Hospital, Utrecht, Netherlands</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26</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Sick Kids Hospital, Pediatric Gastroenterology, Hepatology and Nutrition, Toronto, Canada</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27</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Children's Hospital of Fudan University, Pediatric Gastroenterology, Hepatology and Nutrition, Shanghai, China</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28</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Istanbul University Faculty of Medicine, Pediatric Gastroenterology and Hepatology, Istanbul, Turkey</a:t>
            </a:r>
            <a:r>
              <a:rPr lang="de-DE"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highlight>
                  <a:srgbClr val="FEFCFC"/>
                </a:highlight>
                <a:latin typeface="Arial" panose="020B0604020202020204" pitchFamily="34" charset="0"/>
                <a:ea typeface="+mn-ea"/>
                <a:cs typeface="Arial" panose="020B0604020202020204" pitchFamily="34" charset="0"/>
              </a:rPr>
              <a:t>29</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University Health Network, Toronto Centre for Liver Disease, Toronto, Canada</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Background and Aims: </a:t>
            </a:r>
            <a:b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b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Progressive Familial Intrahepatic cholestasis type 2, or BSEP-deficiency (BSEP-def), results from mutations in the </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ABCB11</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gene. Mutations impair biliary bile salt secretion, leading to progressive liver disease. Symptoms do not always respond to medical therapy. Rather, patients are treated by surgical biliary diversion (SBD) and/or liver transplantation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LTx</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We reported that SBD is associated with long-term native liver survival (NLS) in BSEP-def patients (</a:t>
            </a:r>
            <a:r>
              <a:rPr lang="en-US"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Hepatol</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2018, 68:S130). We now assessed if biochemical parameters after SBD could function as a reliable surrogate parameter for long-term NLS. </a:t>
            </a:r>
            <a:b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br>
            <a:b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b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Method:</a:t>
            </a:r>
            <a:b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b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From the global NAPPED database we analyzed patients with compound heterozygous or homozygous pathological mutations in </a:t>
            </a:r>
            <a:r>
              <a:rPr lang="en-US" sz="800" i="1" kern="1200" dirty="0">
                <a:solidFill>
                  <a:schemeClr val="tx1"/>
                </a:solidFill>
                <a:effectLst/>
                <a:highlight>
                  <a:srgbClr val="FEFCFC"/>
                </a:highlight>
                <a:latin typeface="Arial" panose="020B0604020202020204" pitchFamily="34" charset="0"/>
                <a:ea typeface="+mn-ea"/>
                <a:cs typeface="Arial" panose="020B0604020202020204" pitchFamily="34" charset="0"/>
              </a:rPr>
              <a:t>ABCB11, </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who had undergone SBD (n=51). Patients had </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mild (n=34), moderate (n=14) or severe (n=3) mutations. For biochemistry analyses we used the most recent available sample pre-SBD and the first sample at </a:t>
            </a:r>
            <a:r>
              <a:rPr lang="en-GB" sz="800" u="sng" kern="1200" dirty="0">
                <a:solidFill>
                  <a:schemeClr val="tx1"/>
                </a:solidFill>
                <a:effectLst/>
                <a:highlight>
                  <a:srgbClr val="FEFCFC"/>
                </a:highlight>
                <a:latin typeface="Arial" panose="020B0604020202020204" pitchFamily="34" charset="0"/>
                <a:ea typeface="+mn-ea"/>
                <a:cs typeface="Arial" panose="020B0604020202020204" pitchFamily="34" charset="0"/>
              </a:rPr>
              <a:t>&gt;</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2 months post-SBD. Continuous variables are expressed as medians and IQR. The association between serum bile acids (SBA), alanine aminotransferase (ALT) or total serum bilirubin (TSB), and NLS was analysed with cox-regression (corrected for sex and birthyear) and Receiver Operating Characteristic curve analysis.</a:t>
            </a:r>
            <a:r>
              <a:rPr lang="en-GB"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b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b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Results: </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The major indication for SBD had been refractory, cholestatic pruritus (89%). SBD consisted of partial external biliary diversion (PEBD, n=47), ileal exclusion (n=3) or </a:t>
            </a:r>
            <a:r>
              <a:rPr lang="en-GB"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cholecystocolostomy</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 (n=1). Follow-up after SBD (at age 2.9 [1.3-6.0]</a:t>
            </a:r>
            <a:r>
              <a:rPr lang="en-GB"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yr</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 was 9.5 [2.5-12.5]yr. Pruritus was present in 94% pre- and in 41% post-SBD (p&lt;0.001). The diversion was closed in 6 patients (mild=2, moderate=3, severe=1) at 2.0 [0.1-4.0]</a:t>
            </a:r>
            <a:r>
              <a:rPr lang="en-GB"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yr</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after SBD, followed by </a:t>
            </a:r>
            <a:r>
              <a:rPr lang="en-GB"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LTx</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 in 5/6 patients at 6.3 [0.9-10.3]</a:t>
            </a:r>
            <a:r>
              <a:rPr lang="en-GB"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yr</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 post-SBD. </a:t>
            </a:r>
            <a:r>
              <a:rPr lang="en-GB"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LTx</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 was performed in 32% of all patients, 2.7[1.2-10.3]</a:t>
            </a:r>
            <a:r>
              <a:rPr lang="en-GB" sz="800" kern="1200" dirty="0" err="1">
                <a:solidFill>
                  <a:schemeClr val="tx1"/>
                </a:solidFill>
                <a:effectLst/>
                <a:highlight>
                  <a:srgbClr val="FEFCFC"/>
                </a:highlight>
                <a:latin typeface="Arial" panose="020B0604020202020204" pitchFamily="34" charset="0"/>
                <a:ea typeface="+mn-ea"/>
                <a:cs typeface="Arial" panose="020B0604020202020204" pitchFamily="34" charset="0"/>
              </a:rPr>
              <a:t>yr</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 post-SBD. SBD was associated with a decrease in SBA (from 335 [195-459]</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sym typeface="Symbol" panose="05050102010706020507" pitchFamily="18" charset="2"/>
              </a:rPr>
              <a:t></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M pre-SBD to 44 [3-239]</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sym typeface="Symbol" panose="05050102010706020507" pitchFamily="18" charset="2"/>
              </a:rPr>
              <a:t></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M post-SBD; -91%, p&lt;0.001), ALT (p&lt;0.0001) and total serum bilirubin (p&lt;0.0001). Upon multivariate analyses, only SBA was significantly associated with NLS (p&lt;0.001). The figure shows NLS at the arbitrarily cut-off SBA level &lt;or&gt;100</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sym typeface="Symbol" panose="05050102010706020507" pitchFamily="18" charset="2"/>
              </a:rPr>
              <a:t></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M (p&lt;0.0001) with an area under the ROC curve of 0.753 with an optimal cut-off point of 109</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sym typeface="Symbol" panose="05050102010706020507" pitchFamily="18" charset="2"/>
              </a:rPr>
              <a:t></a:t>
            </a:r>
            <a:r>
              <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rPr>
              <a:t>M with a sensitivity and specificity of 75%.</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b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br>
            <a:b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b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Conclusion:</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 SBD profoundly decreased SBAs in BSEP-def patients with mild or moderate genetic severity. Present data indicate that SBA levels below 100</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sym typeface="Symbol" panose="05050102010706020507" pitchFamily="18" charset="2"/>
              </a:rPr>
              <a:t></a:t>
            </a:r>
            <a:r>
              <a:rPr lang="en-US" sz="800" kern="1200" dirty="0">
                <a:solidFill>
                  <a:schemeClr val="tx1"/>
                </a:solidFill>
                <a:effectLst/>
                <a:highlight>
                  <a:srgbClr val="FEFCFC"/>
                </a:highlight>
                <a:latin typeface="Arial" panose="020B0604020202020204" pitchFamily="34" charset="0"/>
                <a:ea typeface="+mn-ea"/>
                <a:cs typeface="Arial" panose="020B0604020202020204" pitchFamily="34" charset="0"/>
              </a:rPr>
              <a:t>M after surgical bile diversion predict a long-term NLS.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C1133C-0A91-4C56-9DB7-B268BA704BC5}"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95983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BC1133C-0A91-4C56-9DB7-B268BA704BC5}" type="slidenum">
              <a:rPr lang="en-GB" smtClean="0"/>
              <a:pPr/>
              <a:t>5</a:t>
            </a:fld>
            <a:endParaRPr lang="en-GB" dirty="0"/>
          </a:p>
        </p:txBody>
      </p:sp>
    </p:spTree>
    <p:extLst>
      <p:ext uri="{BB962C8B-B14F-4D97-AF65-F5344CB8AC3E}">
        <p14:creationId xmlns:p14="http://schemas.microsoft.com/office/powerpoint/2010/main" val="4126563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800" i="1" dirty="0">
                <a:highlight>
                  <a:srgbClr val="FEFCFC"/>
                </a:highlight>
              </a:rPr>
              <a:t>Abbreviations:</a:t>
            </a:r>
            <a:r>
              <a:rPr lang="en-GB" sz="800" i="1" dirty="0"/>
              <a:t> ALP, alkaline phosphatase; ELA, </a:t>
            </a:r>
            <a:r>
              <a:rPr lang="en-GB" sz="800" i="1" dirty="0" err="1"/>
              <a:t>elafibranor</a:t>
            </a:r>
            <a:r>
              <a:rPr lang="en-GB" sz="800" i="1" dirty="0"/>
              <a:t>; PBC, primary biliary cholangitis; PPAR, peroxisome proliferator-activated receptor; QD, once daily; UDCA, </a:t>
            </a:r>
            <a:r>
              <a:rPr lang="en-GB" sz="800" i="1" dirty="0" err="1"/>
              <a:t>ursodeoxycholic</a:t>
            </a:r>
            <a:r>
              <a:rPr lang="en-GB" sz="800" i="1" dirty="0"/>
              <a:t> acid</a:t>
            </a:r>
            <a:endParaRPr lang="en-GB" sz="800" i="1" dirty="0">
              <a:highlight>
                <a:srgbClr val="FEFCFC"/>
              </a:highlight>
            </a:endParaRPr>
          </a:p>
          <a:p>
            <a:pPr marL="0" indent="0">
              <a:buNone/>
            </a:pPr>
            <a:endParaRPr lang="en-GB" sz="800" i="1" dirty="0">
              <a:highlight>
                <a:srgbClr val="FEFCFC"/>
              </a:highlight>
            </a:endParaRPr>
          </a:p>
          <a:p>
            <a:pPr marL="0" indent="0">
              <a:buNone/>
            </a:pPr>
            <a:r>
              <a:rPr lang="en-GB" sz="800" i="0" u="sng" dirty="0">
                <a:highlight>
                  <a:srgbClr val="FEFCFC"/>
                </a:highlight>
              </a:rPr>
              <a:t>Full abstract:</a:t>
            </a:r>
          </a:p>
          <a:p>
            <a:pPr marL="0" indent="0">
              <a:buNone/>
            </a:pPr>
            <a:endParaRPr lang="en-GB" sz="800" b="1" dirty="0">
              <a:highlight>
                <a:srgbClr val="FEFCFC"/>
              </a:highlight>
            </a:endParaRPr>
          </a:p>
          <a:p>
            <a:pPr marL="0" indent="0">
              <a:buNone/>
            </a:pPr>
            <a:r>
              <a:rPr lang="en-US" sz="800" b="1" kern="1200" dirty="0" err="1">
                <a:solidFill>
                  <a:schemeClr val="tx1"/>
                </a:solidFill>
                <a:effectLst/>
                <a:latin typeface="Arial" panose="020B0604020202020204" pitchFamily="34" charset="0"/>
                <a:ea typeface="+mn-ea"/>
                <a:cs typeface="Arial" panose="020B0604020202020204" pitchFamily="34" charset="0"/>
              </a:rPr>
              <a:t>Elafibranor</a:t>
            </a:r>
            <a:r>
              <a:rPr lang="en-US" sz="800" b="1" kern="1200" dirty="0">
                <a:solidFill>
                  <a:schemeClr val="tx1"/>
                </a:solidFill>
                <a:effectLst/>
                <a:latin typeface="Arial" panose="020B0604020202020204" pitchFamily="34" charset="0"/>
                <a:ea typeface="+mn-ea"/>
                <a:cs typeface="Arial" panose="020B0604020202020204" pitchFamily="34" charset="0"/>
              </a:rPr>
              <a:t>, a peroxisome proliferator-activated receptor alpha and delta agonist, demonstrates </a:t>
            </a:r>
            <a:r>
              <a:rPr lang="en-US" sz="800" b="1" kern="1200" dirty="0" err="1">
                <a:solidFill>
                  <a:schemeClr val="tx1"/>
                </a:solidFill>
                <a:effectLst/>
                <a:latin typeface="Arial" panose="020B0604020202020204" pitchFamily="34" charset="0"/>
                <a:ea typeface="+mn-ea"/>
                <a:cs typeface="Arial" panose="020B0604020202020204" pitchFamily="34" charset="0"/>
              </a:rPr>
              <a:t>favourable</a:t>
            </a:r>
            <a:r>
              <a:rPr lang="en-US" sz="800" b="1" kern="1200" dirty="0">
                <a:solidFill>
                  <a:schemeClr val="tx1"/>
                </a:solidFill>
                <a:effectLst/>
                <a:latin typeface="Arial" panose="020B0604020202020204" pitchFamily="34" charset="0"/>
                <a:ea typeface="+mn-ea"/>
                <a:cs typeface="Arial" panose="020B0604020202020204" pitchFamily="34" charset="0"/>
              </a:rPr>
              <a:t> efficacy and safety in patients with primary biliary cholangitis and inadequate response to </a:t>
            </a:r>
            <a:r>
              <a:rPr lang="en-US" sz="800" b="1" kern="1200" dirty="0" err="1">
                <a:solidFill>
                  <a:schemeClr val="tx1"/>
                </a:solidFill>
                <a:effectLst/>
                <a:latin typeface="Arial" panose="020B0604020202020204" pitchFamily="34" charset="0"/>
                <a:ea typeface="+mn-ea"/>
                <a:cs typeface="Arial" panose="020B0604020202020204" pitchFamily="34" charset="0"/>
              </a:rPr>
              <a:t>ursodeoxycholic</a:t>
            </a:r>
            <a:r>
              <a:rPr lang="en-US" sz="800" b="1" kern="1200" dirty="0">
                <a:solidFill>
                  <a:schemeClr val="tx1"/>
                </a:solidFill>
                <a:effectLst/>
                <a:latin typeface="Arial" panose="020B0604020202020204" pitchFamily="34" charset="0"/>
                <a:ea typeface="+mn-ea"/>
                <a:cs typeface="Arial" panose="020B0604020202020204" pitchFamily="34" charset="0"/>
              </a:rPr>
              <a:t> acid treatment</a:t>
            </a: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Pd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Dr.</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Schattenberg</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Jörn</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Albert Pares, Kris V.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Kowdley</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Michael Heneghan, Stephen Caldwell, Daniel Pratt, Alan Bonder, Prof. Gideon M. Hirschfield, Mb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Bchir</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Cynthia Levy, John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Vierling</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David Jones, Sophie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Megnien</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Remy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Hanf</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David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Magrez</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Pascal Birman, </a:t>
            </a:r>
            <a:r>
              <a:rPr lang="en-GB" sz="800" b="0" i="0" u="sng"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Velimir</a:t>
            </a:r>
            <a:r>
              <a:rPr lang="en-GB" sz="800" b="0" i="0" u="sng"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Luketic </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a:t>
            </a:r>
          </a:p>
          <a:p>
            <a:pPr marL="0" indent="0">
              <a:buNone/>
            </a:pP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GB" sz="800" b="1"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Background and Aims: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Ursodeoxycholic</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acid (UDCA) is the established treatment for patients with primary biliary cholangitis (PBC). Up to 40% of UDCA-treated patients have suboptimal response and remain at high risk for disease progression.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Elafibranor</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(Ela), a dual PPAR alpha and delta agonist, has potential as a new anti-cholestatic treatment for such patients. </a:t>
            </a:r>
          </a:p>
          <a:p>
            <a:pPr marL="0" indent="0">
              <a:buNone/>
            </a:pPr>
            <a:endPar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endParaRPr>
          </a:p>
          <a:p>
            <a:pPr marL="0" indent="0">
              <a:buNone/>
            </a:pPr>
            <a:r>
              <a:rPr lang="en-GB" sz="800" b="1"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Method: </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We evaluated the added anti-cholestatic effects of Ela in a 12-week double blind randomized placebo-controlled phase 2a trial of non cirrhotic patients with PBC and with inadequate response to UDCA defined as an alkaline phosphatase (ALP) &gt; 1.67x upper limit of normal (ULN). Patients were randomly assigned to Ela 80 mg/day, 120 mg/day or placebo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Pbo</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(15 patients per group: 43 women and 2 men; mean age 59 years). UDCA was continued in all patients. The primary endpoint was ALP percentage change from baseline to week 12. </a:t>
            </a:r>
          </a:p>
          <a:p>
            <a:pPr marL="0" indent="0">
              <a:buNone/>
            </a:pPr>
            <a:endPar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endParaRPr>
          </a:p>
          <a:p>
            <a:pPr marL="0" indent="0">
              <a:buNone/>
            </a:pPr>
            <a:r>
              <a:rPr lang="en-GB" sz="800" b="1"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Results: </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Both Ela doses demonstrated a significant decrease in the mean ALP: -48% for 80 mg, -41% for 120 mg with a 3% increase for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Pbo</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producing a highly significant treatment effect versus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Pbo</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-52% (95% CI: [-62.5;-41.5]) (p&lt;0.001) for 80mg and -44% (95% CI: [-55.7;-32.1]) (p&lt; 0.001) for 120 mg. The composite endpoint of ALP &lt; 1.67xULN and ALP decrease &gt;15% and total bilirubin &lt; ULN, was achieved in 67% patients at 80 mg and 79% patients at 120 mg (p= 0.002 and p&lt; 0.001 respectively) as compared to 6.7% patients on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Pbo</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Effect on gamma-glutamyl transferase was also highly significant as compared to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Pbo</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-39% for 80mg and -40% for 120mg (p=0.001 and p=0.002 respectively). Ela-treated patients showed improvement in lipid markers including total cholesterol, low-density lipoprotein and triglycerides, as well as reduction of anti-inflammatory markers (IgM, CRP, haptoglobin and fibrinogen); a decrease in C4, an intermediate of bile acid synthesis, was noted. By self-reported visual analogue scale (VAS) in patients with pruritus at baseline (10/group), the VAS median percentage change from baseline to week 12 was -24%, -49% and -7% in the 80mg, 120 mg and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Pbo</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groups respectively. Both doses of Ela were globally well-tolerated. </a:t>
            </a:r>
          </a:p>
          <a:p>
            <a:pPr marL="0" indent="0">
              <a:buNone/>
            </a:pPr>
            <a:endPar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endParaRPr>
          </a:p>
          <a:p>
            <a:pPr marL="0" indent="0">
              <a:buNone/>
            </a:pPr>
            <a:r>
              <a:rPr lang="en-GB" sz="800" b="1"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Conclusion: </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A 12 week course of Ela demonstrated a substantial anticholestatic effect in patients with PBC and with inadequate response to UDCA. This was associated with anti-inflammatory and potential antipruritic effects which make it a promising novel treatment candidate. 	</a:t>
            </a:r>
          </a:p>
        </p:txBody>
      </p:sp>
      <p:sp>
        <p:nvSpPr>
          <p:cNvPr id="4" name="Slide Number Placeholder 3"/>
          <p:cNvSpPr>
            <a:spLocks noGrp="1"/>
          </p:cNvSpPr>
          <p:nvPr>
            <p:ph type="sldNum" sz="quarter" idx="5"/>
          </p:nvPr>
        </p:nvSpPr>
        <p:spPr/>
        <p:txBody>
          <a:bodyPr/>
          <a:lstStyle/>
          <a:p>
            <a:fld id="{9BC1133C-0A91-4C56-9DB7-B268BA704BC5}" type="slidenum">
              <a:rPr lang="en-GB" smtClean="0"/>
              <a:pPr/>
              <a:t>6</a:t>
            </a:fld>
            <a:endParaRPr lang="en-GB"/>
          </a:p>
        </p:txBody>
      </p:sp>
    </p:spTree>
    <p:extLst>
      <p:ext uri="{BB962C8B-B14F-4D97-AF65-F5344CB8AC3E}">
        <p14:creationId xmlns:p14="http://schemas.microsoft.com/office/powerpoint/2010/main" val="21847781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800" i="1" dirty="0">
                <a:highlight>
                  <a:srgbClr val="FEFCFC"/>
                </a:highlight>
              </a:rPr>
              <a:t>Abbreviations: ALP, alkaline phosphatase; BL, baseline; CRP, C-reactive protein; ELA, </a:t>
            </a:r>
            <a:r>
              <a:rPr lang="en-GB" sz="800" i="1" dirty="0" err="1">
                <a:highlight>
                  <a:srgbClr val="FEFCFC"/>
                </a:highlight>
              </a:rPr>
              <a:t>elafibranor</a:t>
            </a:r>
            <a:r>
              <a:rPr lang="en-GB" sz="800" i="1" dirty="0">
                <a:highlight>
                  <a:srgbClr val="FEFCFC"/>
                </a:highlight>
              </a:rPr>
              <a:t>; GGT, gamma-glutamyl transferase; IgM, immunoglobulin M; PBC, primary biliary cholangitis; UDCA, </a:t>
            </a:r>
            <a:r>
              <a:rPr lang="en-GB" sz="800" i="1" dirty="0" err="1">
                <a:highlight>
                  <a:srgbClr val="FEFCFC"/>
                </a:highlight>
              </a:rPr>
              <a:t>ursodeoxycholic</a:t>
            </a:r>
            <a:r>
              <a:rPr lang="en-GB" sz="800" i="1" dirty="0">
                <a:highlight>
                  <a:srgbClr val="FEFCFC"/>
                </a:highlight>
              </a:rPr>
              <a:t> acid; ULN, upper limit of normal; VAS, visual analogue scale </a:t>
            </a:r>
          </a:p>
          <a:p>
            <a:pPr marL="0" indent="0">
              <a:buNone/>
            </a:pPr>
            <a:endParaRPr lang="en-GB" sz="800" i="1" dirty="0">
              <a:highlight>
                <a:srgbClr val="FEFCFC"/>
              </a:highlight>
            </a:endParaRPr>
          </a:p>
          <a:p>
            <a:pPr marL="0" indent="0">
              <a:buNone/>
            </a:pPr>
            <a:r>
              <a:rPr lang="en-GB" sz="800" i="0" u="sng" dirty="0">
                <a:highlight>
                  <a:srgbClr val="FEFCFC"/>
                </a:highlight>
              </a:rPr>
              <a:t>Full abstract:</a:t>
            </a:r>
          </a:p>
          <a:p>
            <a:pPr marL="0" indent="0">
              <a:buNone/>
            </a:pPr>
            <a:endParaRPr lang="en-GB" sz="800" b="1" dirty="0">
              <a:highlight>
                <a:srgbClr val="FEFCFC"/>
              </a:highlight>
            </a:endParaRPr>
          </a:p>
          <a:p>
            <a:pPr marL="0" indent="0">
              <a:buNone/>
            </a:pPr>
            <a:r>
              <a:rPr lang="en-US" sz="800" b="1" kern="1200" dirty="0" err="1">
                <a:solidFill>
                  <a:schemeClr val="tx1"/>
                </a:solidFill>
                <a:effectLst/>
                <a:highlight>
                  <a:srgbClr val="FEFCFC"/>
                </a:highlight>
                <a:latin typeface="Arial" panose="020B0604020202020204" pitchFamily="34" charset="0"/>
                <a:ea typeface="+mn-ea"/>
                <a:cs typeface="Arial" panose="020B0604020202020204" pitchFamily="34" charset="0"/>
              </a:rPr>
              <a:t>Elafibranor</a:t>
            </a: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 a peroxisome proliferator-activated receptor alpha and delta agonist, demonstrates </a:t>
            </a:r>
            <a:r>
              <a:rPr lang="en-US" sz="800" b="1" kern="1200" dirty="0" err="1">
                <a:solidFill>
                  <a:schemeClr val="tx1"/>
                </a:solidFill>
                <a:effectLst/>
                <a:highlight>
                  <a:srgbClr val="FEFCFC"/>
                </a:highlight>
                <a:latin typeface="Arial" panose="020B0604020202020204" pitchFamily="34" charset="0"/>
                <a:ea typeface="+mn-ea"/>
                <a:cs typeface="Arial" panose="020B0604020202020204" pitchFamily="34" charset="0"/>
              </a:rPr>
              <a:t>favourable</a:t>
            </a: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 efficacy and safety in patients with primary biliary cholangitis and inadequate response to </a:t>
            </a:r>
            <a:r>
              <a:rPr lang="en-US" sz="800" b="1" kern="1200" dirty="0" err="1">
                <a:solidFill>
                  <a:schemeClr val="tx1"/>
                </a:solidFill>
                <a:effectLst/>
                <a:highlight>
                  <a:srgbClr val="FEFCFC"/>
                </a:highlight>
                <a:latin typeface="Arial" panose="020B0604020202020204" pitchFamily="34" charset="0"/>
                <a:ea typeface="+mn-ea"/>
                <a:cs typeface="Arial" panose="020B0604020202020204" pitchFamily="34" charset="0"/>
              </a:rPr>
              <a:t>ursodeoxycholic</a:t>
            </a: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 acid treatment</a:t>
            </a: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Pd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Dr.</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Schattenberg</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Jörn</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Albert Pares, Kris V.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Kowdley</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Michael Heneghan, Stephen Caldwell, Daniel Pratt, Alan Bonder, Prof. Gideon M. Hirschfield, Mb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Bchir</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Cynthia Levy, John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Vierling</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David Jones, Sophie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Megnien</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Remy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Hanf</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David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Magrez</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Pascal Birman, </a:t>
            </a:r>
            <a:r>
              <a:rPr lang="en-GB" sz="800" b="0" i="0" u="sng"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Velimir</a:t>
            </a:r>
            <a:r>
              <a:rPr lang="en-GB" sz="800" b="0" i="0" u="sng"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Luketic </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a:t>
            </a:r>
          </a:p>
          <a:p>
            <a:pPr marL="0" indent="0">
              <a:buNone/>
            </a:pP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GB" sz="800" b="1"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Background and Aims: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Ursodeoxycholic</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acid (UDCA) is the established treatment for patients with primary biliary cholangitis (PBC). Up to 40% of UDCA-treated patients have suboptimal response and remain at high risk for disease progression.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Elafibranor</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(Ela), a dual PPAR alpha and delta agonist, has potential as a new anti-cholestatic treatment for such patients. </a:t>
            </a:r>
          </a:p>
          <a:p>
            <a:pPr marL="0" indent="0">
              <a:buNone/>
            </a:pPr>
            <a:endPar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endParaRPr>
          </a:p>
          <a:p>
            <a:pPr marL="0" indent="0">
              <a:buNone/>
            </a:pPr>
            <a:r>
              <a:rPr lang="en-GB" sz="800" b="1"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Method: </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We evaluated the added anti-cholestatic effects of Ela in a 12-week double blind randomized placebo-controlled phase 2a trial of non cirrhotic patients with PBC and with inadequate response to UDCA defined as an alkaline phosphatase (ALP) &gt; 1.67x upper limit of normal (ULN). Patients were randomly assigned to Ela 80 mg/day, 120 mg/day or placebo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Pbo</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(15 patients per group: 43 women and 2 men; mean age 59 years). UDCA was continued in all patients. The primary endpoint was ALP percentage change from baseline to week 12. </a:t>
            </a:r>
          </a:p>
          <a:p>
            <a:pPr marL="0" indent="0">
              <a:buNone/>
            </a:pPr>
            <a:endPar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endParaRPr>
          </a:p>
          <a:p>
            <a:pPr marL="0" indent="0">
              <a:buNone/>
            </a:pPr>
            <a:r>
              <a:rPr lang="en-GB" sz="800" b="1"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Results: </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Both Ela doses demonstrated a significant decrease in the mean ALP: -48% for 80 mg, -41% for 120 mg with a 3% increase for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Pbo</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producing a highly significant treatment effect versus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Pbo</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-52% (95% CI: [-62.5;-41.5]) (p&lt;0.001) for 80mg and -44% (95% CI: [-55.7;-32.1]) (p&lt; 0.001) for 120 mg. The composite endpoint of ALP &lt; 1.67xULN and ALP decrease &gt;15% and total bilirubin &lt; ULN, was achieved in 67% patients at 80 mg and 79% patients at 120 mg (p= 0.002 and p&lt; 0.001 respectively) as compared to 6.7% patients on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Pbo</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Effect on gamma-glutamyl transferase was also highly significant as compared to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Pbo</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-39% for 80mg and -40% for 120mg (p=0.001 and p=0.002 respectively). Ela-treated patients showed improvement in lipid markers including total cholesterol, low-density lipoprotein and triglycerides, as well as reduction of anti-inflammatory markers (IgM, CRP, haptoglobin and fibrinogen); a decrease in C4, an intermediate of bile acid synthesis, was noted. By self-reported visual analogue scale (VAS) in patients with pruritus at baseline (10/group), the VAS median percentage change from baseline to week 12 was -24%, -49% and -7% in the 80mg, 120 mg and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Pbo</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groups respectively. Both doses of Ela were globally well-tolerated. </a:t>
            </a:r>
          </a:p>
          <a:p>
            <a:pPr marL="0" indent="0">
              <a:buNone/>
            </a:pPr>
            <a:endPar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endParaRPr>
          </a:p>
          <a:p>
            <a:pPr marL="0" indent="0">
              <a:buNone/>
            </a:pPr>
            <a:r>
              <a:rPr lang="en-GB" sz="800" b="1"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Conclusion: </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A 12 week course of Ela demonstrated a substantial anticholestatic effect in patients with PBC and with inadequate response to UDCA. This was associated with anti-inflammatory and potential antipruritic effects which make it a promising novel treatment candidate. 	</a:t>
            </a:r>
          </a:p>
        </p:txBody>
      </p:sp>
      <p:sp>
        <p:nvSpPr>
          <p:cNvPr id="4" name="Slide Number Placeholder 3"/>
          <p:cNvSpPr>
            <a:spLocks noGrp="1"/>
          </p:cNvSpPr>
          <p:nvPr>
            <p:ph type="sldNum" sz="quarter" idx="5"/>
          </p:nvPr>
        </p:nvSpPr>
        <p:spPr/>
        <p:txBody>
          <a:bodyPr/>
          <a:lstStyle/>
          <a:p>
            <a:fld id="{9BC1133C-0A91-4C56-9DB7-B268BA704BC5}" type="slidenum">
              <a:rPr lang="en-GB" smtClean="0"/>
              <a:pPr/>
              <a:t>7</a:t>
            </a:fld>
            <a:endParaRPr lang="en-GB"/>
          </a:p>
        </p:txBody>
      </p:sp>
    </p:spTree>
    <p:extLst>
      <p:ext uri="{BB962C8B-B14F-4D97-AF65-F5344CB8AC3E}">
        <p14:creationId xmlns:p14="http://schemas.microsoft.com/office/powerpoint/2010/main" val="11959838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800" i="1" dirty="0">
                <a:highlight>
                  <a:srgbClr val="FEFCFC"/>
                </a:highlight>
              </a:rPr>
              <a:t>Abbreviations: ALP, </a:t>
            </a:r>
            <a:r>
              <a:rPr lang="en-GB" sz="800" i="1" dirty="0"/>
              <a:t>alkaline phosphatase; </a:t>
            </a:r>
            <a:r>
              <a:rPr lang="en-GB" sz="800" i="1" dirty="0">
                <a:highlight>
                  <a:srgbClr val="FEFCFC"/>
                </a:highlight>
              </a:rPr>
              <a:t>OCA, </a:t>
            </a:r>
            <a:r>
              <a:rPr lang="en-GB" sz="800" i="1" dirty="0" err="1"/>
              <a:t>obeticholic</a:t>
            </a:r>
            <a:r>
              <a:rPr lang="en-GB" sz="800" i="1" dirty="0"/>
              <a:t> acid; PBC, primary biliary cholangitis; POISE, PBC OCA International Study of Efficacy; UDCA, </a:t>
            </a:r>
            <a:r>
              <a:rPr lang="en-GB" sz="800" i="1" dirty="0" err="1"/>
              <a:t>ursodeoxycholic</a:t>
            </a:r>
            <a:r>
              <a:rPr lang="en-GB" sz="800" i="1" dirty="0"/>
              <a:t> acid </a:t>
            </a:r>
            <a:endParaRPr lang="en-GB" sz="800" i="1" dirty="0">
              <a:highlight>
                <a:srgbClr val="FEFCFC"/>
              </a:highlight>
            </a:endParaRPr>
          </a:p>
          <a:p>
            <a:pPr marL="0" indent="0">
              <a:buNone/>
            </a:pPr>
            <a:endParaRPr lang="en-GB" sz="800" i="1" dirty="0">
              <a:highlight>
                <a:srgbClr val="FEFCFC"/>
              </a:highlight>
            </a:endParaRPr>
          </a:p>
          <a:p>
            <a:pPr marL="0" indent="0">
              <a:buNone/>
            </a:pPr>
            <a:r>
              <a:rPr lang="en-GB" sz="800" i="0" u="sng" dirty="0">
                <a:highlight>
                  <a:srgbClr val="FEFCFC"/>
                </a:highlight>
              </a:rPr>
              <a:t>Full abstract:</a:t>
            </a:r>
          </a:p>
          <a:p>
            <a:pPr marL="0" indent="0">
              <a:buNone/>
            </a:pPr>
            <a:endParaRPr lang="en-GB" sz="800" b="1" dirty="0">
              <a:highlight>
                <a:srgbClr val="FEFCFC"/>
              </a:highlight>
            </a:endParaRPr>
          </a:p>
          <a:p>
            <a:pPr marL="0" indent="0">
              <a:buNone/>
            </a:pPr>
            <a:r>
              <a:rPr lang="en-GB" sz="800" b="1" kern="1200" dirty="0">
                <a:solidFill>
                  <a:schemeClr val="tx1"/>
                </a:solidFill>
                <a:effectLst/>
                <a:latin typeface="Arial" panose="020B0604020202020204" pitchFamily="34" charset="0"/>
                <a:ea typeface="+mn-ea"/>
                <a:cs typeface="Arial" panose="020B0604020202020204" pitchFamily="34" charset="0"/>
              </a:rPr>
              <a:t>Bezafibrate improves the effect of </a:t>
            </a:r>
            <a:r>
              <a:rPr lang="en-GB" sz="800" b="1" kern="1200" dirty="0" err="1">
                <a:solidFill>
                  <a:schemeClr val="tx1"/>
                </a:solidFill>
                <a:effectLst/>
                <a:latin typeface="Arial" panose="020B0604020202020204" pitchFamily="34" charset="0"/>
                <a:ea typeface="+mn-ea"/>
                <a:cs typeface="Arial" panose="020B0604020202020204" pitchFamily="34" charset="0"/>
              </a:rPr>
              <a:t>obeticholic</a:t>
            </a:r>
            <a:r>
              <a:rPr lang="en-GB" sz="800" b="1" kern="1200" dirty="0">
                <a:solidFill>
                  <a:schemeClr val="tx1"/>
                </a:solidFill>
                <a:effectLst/>
                <a:latin typeface="Arial" panose="020B0604020202020204" pitchFamily="34" charset="0"/>
                <a:ea typeface="+mn-ea"/>
                <a:cs typeface="Arial" panose="020B0604020202020204" pitchFamily="34" charset="0"/>
              </a:rPr>
              <a:t> acid on cholestasis in patients with primary biliary cholangitis</a:t>
            </a: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800" b="0" i="0" u="sng" strike="noStrike" kern="1200" baseline="0" dirty="0">
                <a:solidFill>
                  <a:schemeClr val="tx1"/>
                </a:solidFill>
                <a:latin typeface="Arial" panose="020B0604020202020204" pitchFamily="34" charset="0"/>
                <a:ea typeface="+mn-ea"/>
                <a:cs typeface="Arial" panose="020B0604020202020204" pitchFamily="34" charset="0"/>
              </a:rPr>
              <a:t>Lena </a:t>
            </a:r>
            <a:r>
              <a:rPr lang="en-GB" sz="800" b="0" i="0" u="sng" strike="noStrike" kern="1200" baseline="0" dirty="0" err="1">
                <a:solidFill>
                  <a:schemeClr val="tx1"/>
                </a:solidFill>
                <a:latin typeface="Arial" panose="020B0604020202020204" pitchFamily="34" charset="0"/>
                <a:ea typeface="+mn-ea"/>
                <a:cs typeface="Arial" panose="020B0604020202020204" pitchFamily="34" charset="0"/>
              </a:rPr>
              <a:t>Smets</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 </a:t>
            </a:r>
            <a:r>
              <a:rPr lang="en-GB" sz="800" b="0" i="0" u="none" strike="noStrike" kern="1200" baseline="0" dirty="0" err="1">
                <a:solidFill>
                  <a:schemeClr val="tx1"/>
                </a:solidFill>
                <a:latin typeface="Arial" panose="020B0604020202020204" pitchFamily="34" charset="0"/>
                <a:ea typeface="+mn-ea"/>
                <a:cs typeface="Arial" panose="020B0604020202020204" pitchFamily="34" charset="0"/>
              </a:rPr>
              <a:t>Schrijvers</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 Liliane, Korf </a:t>
            </a:r>
            <a:r>
              <a:rPr lang="en-GB" sz="800" b="0" i="0" u="none" strike="noStrike" kern="1200" baseline="0" dirty="0" err="1">
                <a:solidFill>
                  <a:schemeClr val="tx1"/>
                </a:solidFill>
                <a:latin typeface="Arial" panose="020B0604020202020204" pitchFamily="34" charset="0"/>
                <a:ea typeface="+mn-ea"/>
                <a:cs typeface="Arial" panose="020B0604020202020204" pitchFamily="34" charset="0"/>
              </a:rPr>
              <a:t>Hannelie</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 Van der Merwe Schalk, </a:t>
            </a:r>
            <a:r>
              <a:rPr lang="en-GB" sz="800" b="0" i="0" u="none" strike="noStrike" kern="1200" baseline="0" dirty="0" err="1">
                <a:solidFill>
                  <a:schemeClr val="tx1"/>
                </a:solidFill>
                <a:latin typeface="Arial" panose="020B0604020202020204" pitchFamily="34" charset="0"/>
                <a:ea typeface="+mn-ea"/>
                <a:cs typeface="Arial" panose="020B0604020202020204" pitchFamily="34" charset="0"/>
              </a:rPr>
              <a:t>Nevens</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 Frederik</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a:t>
            </a:r>
          </a:p>
          <a:p>
            <a:pPr marL="0" indent="0">
              <a:buNone/>
            </a:pP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GB" sz="800" b="1"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Background and Aims: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Obeticholic</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acid (OCA) is the second line treatment for patients (pts) with primary biliary cholangitis (PBC) who have an inadequate response or are intolerant to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ursodeoxycholic</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acid (UDCA) (1). Recently, bezafibrate treatment was also shown to improve biochemical responses in PBC pts (2). Here, we explored whether combining OCA and bezafibrate therapy normalised alkaline phosphatase (ALP) and bilirubin levels, since this is the strongest predictor of improved outcome. </a:t>
            </a:r>
          </a:p>
          <a:p>
            <a:pPr marL="0" indent="0">
              <a:buNone/>
            </a:pPr>
            <a:endParaRPr lang="en-GB" sz="800" b="1"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endParaRPr>
          </a:p>
          <a:p>
            <a:pPr marL="0" indent="0">
              <a:buNone/>
            </a:pPr>
            <a:r>
              <a:rPr lang="en-GB" sz="800" b="1"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Method: </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We included 16 pts of the POISE (PBC OCA International Study of Efficacy) study who received OCA (5 or 10 mg/d) +/- UCDA for 4 - 5 years (y). In 3 pts OCA treatment was terminated (pruritus n = 2). After 5 y, bezafibrate treatment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Eulitop</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400 mg/d) in addition to OCA + UCDA was initiated in 11 pts (2 male, 9 female) with a mean age of 64 y and a median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fibroscan</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value of 6.8 kPa (min: 4.7 – max: 21.8). Due to myalgia, bezafibrate treatment was terminated in 2/11 pts. The effect on pruritus was assessed with the PBC-40 questionnaire. Our primary end-point was a normalisation of ALP and bilirubin levels. P-values were calculated per-protocol analysis. </a:t>
            </a:r>
          </a:p>
          <a:p>
            <a:pPr marL="0" indent="0">
              <a:buNone/>
            </a:pPr>
            <a:endParaRPr lang="en-GB" sz="800" b="1"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endParaRPr>
          </a:p>
          <a:p>
            <a:pPr marL="0" indent="0">
              <a:buNone/>
            </a:pPr>
            <a:r>
              <a:rPr lang="en-GB" sz="800" b="1"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Results: </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After 6 months (m) of OCA, ALP decreased in 73% (p &lt; 0.001) and bilirubin in 64% (p = 0.625) of the pts. After 4 – 5 y of POISE, none of the pts reached the primary endpoint (normal ALP: 0/11 and normal bilirubin: 9/11) (see also Table 1). After 6 m of triple treatment, ALP further decreased in 100% (p &lt; 0.001) and bilirubin in 67% (p = 0.184) of the pts. ALP was normal in 4/9 and bilirubin in 8/9 of the pts, reaching the primary endpoint in 44% of the pts. Itching decreased in 5/7 of the pts with bezafibrate therapy and their mean PBC-40 score decreased from 6.0 to 4.6 points (p = 0.070). </a:t>
            </a:r>
          </a:p>
          <a:p>
            <a:pPr marL="0" indent="0">
              <a:buNone/>
            </a:pPr>
            <a:endParaRPr lang="en-GB" sz="800" b="1"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endParaRPr>
          </a:p>
          <a:p>
            <a:pPr marL="0" indent="0">
              <a:buNone/>
            </a:pPr>
            <a:r>
              <a:rPr lang="en-GB" sz="800" b="1"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Conclusion: </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Combination therapy of OCA and bezafibrate in PBC pts had a strong additive effect on cholestasis and improved pruritus. 	</a:t>
            </a:r>
          </a:p>
          <a:p>
            <a:pPr marL="0" indent="0">
              <a:buNone/>
            </a:pP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a:t>
            </a:r>
          </a:p>
          <a:p>
            <a:pPr marL="0" indent="0">
              <a:buNone/>
            </a:pP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a:t>
            </a:r>
          </a:p>
        </p:txBody>
      </p:sp>
      <p:sp>
        <p:nvSpPr>
          <p:cNvPr id="4" name="Slide Number Placeholder 3"/>
          <p:cNvSpPr>
            <a:spLocks noGrp="1"/>
          </p:cNvSpPr>
          <p:nvPr>
            <p:ph type="sldNum" sz="quarter" idx="5"/>
          </p:nvPr>
        </p:nvSpPr>
        <p:spPr/>
        <p:txBody>
          <a:bodyPr/>
          <a:lstStyle/>
          <a:p>
            <a:fld id="{9BC1133C-0A91-4C56-9DB7-B268BA704BC5}" type="slidenum">
              <a:rPr lang="en-GB" smtClean="0"/>
              <a:pPr/>
              <a:t>8</a:t>
            </a:fld>
            <a:endParaRPr lang="en-GB" dirty="0"/>
          </a:p>
        </p:txBody>
      </p:sp>
    </p:spTree>
    <p:extLst>
      <p:ext uri="{BB962C8B-B14F-4D97-AF65-F5344CB8AC3E}">
        <p14:creationId xmlns:p14="http://schemas.microsoft.com/office/powerpoint/2010/main" val="21847781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800" i="1" dirty="0">
                <a:highlight>
                  <a:srgbClr val="FEFCFC"/>
                </a:highlight>
              </a:rPr>
              <a:t>Abbreviations: ALP, alkaline phosphatase; ALT, alanine aminotransferase; AST, aspartate aminotransferase; BILI, bilirubin; GGT, gamma-glutamyl transferase; IQR, interquartile range; OCA, </a:t>
            </a:r>
            <a:r>
              <a:rPr lang="en-GB" sz="800" i="1" dirty="0" err="1">
                <a:highlight>
                  <a:srgbClr val="FEFCFC"/>
                </a:highlight>
              </a:rPr>
              <a:t>obeticholic</a:t>
            </a:r>
            <a:r>
              <a:rPr lang="en-GB" sz="800" i="1" dirty="0">
                <a:highlight>
                  <a:srgbClr val="FEFCFC"/>
                </a:highlight>
              </a:rPr>
              <a:t> acid; PBC, primary biliary cholangitis; UDCA, </a:t>
            </a:r>
            <a:r>
              <a:rPr lang="en-GB" sz="800" i="1" dirty="0" err="1">
                <a:highlight>
                  <a:srgbClr val="FEFCFC"/>
                </a:highlight>
              </a:rPr>
              <a:t>ursodeoxycholic</a:t>
            </a:r>
            <a:r>
              <a:rPr lang="en-GB" sz="800" i="1" dirty="0">
                <a:highlight>
                  <a:srgbClr val="FEFCFC"/>
                </a:highlight>
              </a:rPr>
              <a:t> acid </a:t>
            </a:r>
          </a:p>
          <a:p>
            <a:pPr marL="0" indent="0">
              <a:buNone/>
            </a:pPr>
            <a:endParaRPr lang="en-GB" sz="800" i="1" dirty="0">
              <a:highlight>
                <a:srgbClr val="FEFCFC"/>
              </a:highlight>
            </a:endParaRPr>
          </a:p>
          <a:p>
            <a:pPr marL="0" indent="0">
              <a:buNone/>
            </a:pPr>
            <a:r>
              <a:rPr lang="en-GB" sz="800" i="0" u="sng" dirty="0">
                <a:highlight>
                  <a:srgbClr val="FEFCFC"/>
                </a:highlight>
              </a:rPr>
              <a:t>Full abstract:</a:t>
            </a:r>
          </a:p>
          <a:p>
            <a:pPr marL="0" indent="0">
              <a:buNone/>
            </a:pPr>
            <a:endParaRPr lang="en-GB" sz="800" b="1" dirty="0">
              <a:highlight>
                <a:srgbClr val="FEFCFC"/>
              </a:highlight>
            </a:endParaRPr>
          </a:p>
          <a:p>
            <a:pPr marL="0" indent="0">
              <a:buNone/>
            </a:pPr>
            <a:r>
              <a:rPr lang="en-GB"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Bezafibrate improves the effect of </a:t>
            </a:r>
            <a:r>
              <a:rPr lang="en-GB" sz="800" b="1" kern="1200" dirty="0" err="1">
                <a:solidFill>
                  <a:schemeClr val="tx1"/>
                </a:solidFill>
                <a:effectLst/>
                <a:highlight>
                  <a:srgbClr val="FEFCFC"/>
                </a:highlight>
                <a:latin typeface="Arial" panose="020B0604020202020204" pitchFamily="34" charset="0"/>
                <a:ea typeface="+mn-ea"/>
                <a:cs typeface="Arial" panose="020B0604020202020204" pitchFamily="34" charset="0"/>
              </a:rPr>
              <a:t>obeticholic</a:t>
            </a:r>
            <a:r>
              <a:rPr lang="en-GB"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 acid on cholestasis in patients with primary biliary cholangitis</a:t>
            </a:r>
          </a:p>
          <a:p>
            <a:pPr marL="0" indent="0">
              <a:buNone/>
            </a:pPr>
            <a:r>
              <a:rPr lang="en-US" sz="800" b="1" kern="1200" dirty="0">
                <a:solidFill>
                  <a:schemeClr val="tx1"/>
                </a:solidFill>
                <a:effectLst/>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800" b="0" i="0" u="sng"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Lena </a:t>
            </a:r>
            <a:r>
              <a:rPr lang="en-GB" sz="800" b="0" i="0" u="sng"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Smets</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Schrijvers</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Liliane, Korf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Hannelie</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Van der Merwe Schalk,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Nevens</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Frederik	</a:t>
            </a:r>
          </a:p>
          <a:p>
            <a:pPr marL="0" indent="0">
              <a:buNone/>
            </a:pP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a:t>
            </a:r>
            <a:endParaRPr lang="en-GB" sz="800" kern="1200" dirty="0">
              <a:solidFill>
                <a:schemeClr val="tx1"/>
              </a:solidFill>
              <a:effectLst/>
              <a:highlight>
                <a:srgbClr val="FEFCFC"/>
              </a:highlight>
              <a:latin typeface="Arial" panose="020B0604020202020204" pitchFamily="34" charset="0"/>
              <a:ea typeface="+mn-ea"/>
              <a:cs typeface="Arial" panose="020B0604020202020204" pitchFamily="34" charset="0"/>
            </a:endParaRPr>
          </a:p>
          <a:p>
            <a:pPr marL="0" indent="0">
              <a:buNone/>
            </a:pPr>
            <a:r>
              <a:rPr lang="en-GB" sz="800" b="1"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Background and Aims: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Obeticholic</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acid (OCA) is the second line treatment for patients (pts) with primary biliary cholangitis (PBC) who have an inadequate response or are intolerant to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ursodeoxycholic</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acid (UDCA) (1). Recently, bezafibrate treatment was also shown to improve biochemical responses in PBC pts (2). Here, we explored whether combining OCA and bezafibrate therapy normalised alkaline phosphatase (ALP) and bilirubin levels, since this is the strongest predictor of improved outcome. </a:t>
            </a:r>
          </a:p>
          <a:p>
            <a:pPr marL="0" indent="0">
              <a:buNone/>
            </a:pPr>
            <a:endParaRPr lang="en-GB" sz="800" b="1"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endParaRPr>
          </a:p>
          <a:p>
            <a:pPr marL="0" indent="0">
              <a:buNone/>
            </a:pPr>
            <a:r>
              <a:rPr lang="en-GB" sz="800" b="1"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Method: </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We included 16 pts of the POISE (PBC OCA International Study of Efficacy) study who received OCA (5 or 10 mg/d) +/- UCDA for 4 - 5 years (y). In 3 pts OCA treatment was terminated (pruritus n = 2). After 5 y, bezafibrate treatment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Eulitop</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400 mg/d) in addition to OCA + UCDA was initiated in 11 pts (2 male, 9 female) with a mean age of 64 y and a median </a:t>
            </a:r>
            <a:r>
              <a:rPr lang="en-GB" sz="800" b="0" i="0" u="none" strike="noStrike" kern="1200" baseline="0" dirty="0" err="1">
                <a:solidFill>
                  <a:schemeClr val="tx1"/>
                </a:solidFill>
                <a:highlight>
                  <a:srgbClr val="FEFCFC"/>
                </a:highlight>
                <a:latin typeface="Arial" panose="020B0604020202020204" pitchFamily="34" charset="0"/>
                <a:ea typeface="+mn-ea"/>
                <a:cs typeface="Arial" panose="020B0604020202020204" pitchFamily="34" charset="0"/>
              </a:rPr>
              <a:t>fibroscan</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 value of 6.8 kPa (min: 4.7 – max: 21.8). Due to myalgia, bezafibrate treatment was terminated in 2/11 pts. The effect on pruritus was assessed with the PBC-40 questionnaire. Our primary end-point was a normalisation of ALP and bilirubin levels. P-values were calculated per-protocol analysis. </a:t>
            </a:r>
          </a:p>
          <a:p>
            <a:pPr marL="0" indent="0">
              <a:buNone/>
            </a:pPr>
            <a:endParaRPr lang="en-GB" sz="800" b="1"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endParaRPr>
          </a:p>
          <a:p>
            <a:pPr marL="0" indent="0">
              <a:buNone/>
            </a:pPr>
            <a:r>
              <a:rPr lang="en-GB" sz="800" b="1"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Results: </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After 6 months (m) of OCA, ALP decreased in 73% (p &lt; 0.001) and bilirubin in 64% (p = 0.625) of the pts. After 4 – 5 y of POISE, none of the pts reached the primary endpoint (normal ALP: 0/11 and normal bilirubin: 9/11) (see also Table 1). After 6 m of triple treatment, ALP further decreased in 100% (p &lt; 0.001) and bilirubin in 67% (p = 0.184) of the pts. ALP was normal in 4/9 and bilirubin in 8/9 of the pts, reaching the primary endpoint in 44% of the pts. Itching decreased in 5/7 of the pts with bezafibrate therapy and their mean PBC-40 score decreased from 6.0 to 4.6 points (p = 0.070). </a:t>
            </a:r>
          </a:p>
          <a:p>
            <a:pPr marL="0" indent="0">
              <a:buNone/>
            </a:pPr>
            <a:endParaRPr lang="en-GB" sz="800" b="1"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endParaRPr>
          </a:p>
          <a:p>
            <a:pPr marL="0" indent="0">
              <a:buNone/>
            </a:pPr>
            <a:r>
              <a:rPr lang="en-GB" sz="800" b="1"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Conclusion: </a:t>
            </a:r>
            <a:r>
              <a:rPr lang="en-GB" sz="800" b="0" i="0" u="none" strike="noStrike" kern="1200" baseline="0" dirty="0">
                <a:solidFill>
                  <a:schemeClr val="tx1"/>
                </a:solidFill>
                <a:highlight>
                  <a:srgbClr val="FEFCFC"/>
                </a:highlight>
                <a:latin typeface="Arial" panose="020B0604020202020204" pitchFamily="34" charset="0"/>
                <a:ea typeface="+mn-ea"/>
                <a:cs typeface="Arial" panose="020B0604020202020204" pitchFamily="34" charset="0"/>
              </a:rPr>
              <a:t>Combination therapy of OCA and bezafibrate in PBC pts had a strong additive effect on cholestasis and improved pruritus. 	</a:t>
            </a:r>
          </a:p>
        </p:txBody>
      </p:sp>
      <p:sp>
        <p:nvSpPr>
          <p:cNvPr id="4" name="Slide Number Placeholder 3"/>
          <p:cNvSpPr>
            <a:spLocks noGrp="1"/>
          </p:cNvSpPr>
          <p:nvPr>
            <p:ph type="sldNum" sz="quarter" idx="5"/>
          </p:nvPr>
        </p:nvSpPr>
        <p:spPr/>
        <p:txBody>
          <a:bodyPr/>
          <a:lstStyle/>
          <a:p>
            <a:fld id="{9BC1133C-0A91-4C56-9DB7-B268BA704BC5}" type="slidenum">
              <a:rPr lang="en-GB" smtClean="0"/>
              <a:pPr/>
              <a:t>9</a:t>
            </a:fld>
            <a:endParaRPr lang="en-GB" dirty="0"/>
          </a:p>
        </p:txBody>
      </p:sp>
    </p:spTree>
    <p:extLst>
      <p:ext uri="{BB962C8B-B14F-4D97-AF65-F5344CB8AC3E}">
        <p14:creationId xmlns:p14="http://schemas.microsoft.com/office/powerpoint/2010/main" val="11959838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9D01D78-9B3F-4109-AE22-E06AAB7FEBD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7">
            <a:extLst>
              <a:ext uri="{FF2B5EF4-FFF2-40B4-BE49-F238E27FC236}">
                <a16:creationId xmlns:a16="http://schemas.microsoft.com/office/drawing/2014/main" id="{A89537AC-ED7F-43CA-BCAA-9AEB466615B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31632" y="5733256"/>
            <a:ext cx="1918843" cy="972343"/>
          </a:xfrm>
          <a:prstGeom prst="rect">
            <a:avLst/>
          </a:prstGeom>
        </p:spPr>
      </p:pic>
      <p:sp>
        <p:nvSpPr>
          <p:cNvPr id="11" name="Text Placeholder 7">
            <a:extLst>
              <a:ext uri="{FF2B5EF4-FFF2-40B4-BE49-F238E27FC236}">
                <a16:creationId xmlns:a16="http://schemas.microsoft.com/office/drawing/2014/main" id="{48B04023-5770-4BDA-8F63-1A2F3B4BFA9B}"/>
              </a:ext>
            </a:extLst>
          </p:cNvPr>
          <p:cNvSpPr>
            <a:spLocks noGrp="1"/>
          </p:cNvSpPr>
          <p:nvPr>
            <p:ph type="body" sz="quarter" idx="11"/>
          </p:nvPr>
        </p:nvSpPr>
        <p:spPr>
          <a:xfrm>
            <a:off x="6567" y="6479931"/>
            <a:ext cx="6089433" cy="376990"/>
          </a:xfrm>
        </p:spPr>
        <p:txBody>
          <a:bodyPr lIns="144000" tIns="72000" rIns="144000" bIns="72000" anchor="b">
            <a:noAutofit/>
          </a:bodyPr>
          <a:lstStyle>
            <a:lvl1pPr marL="0" indent="0">
              <a:spcBef>
                <a:spcPts val="0"/>
              </a:spcBef>
              <a:buNone/>
              <a:defRPr sz="1000" baseline="0"/>
            </a:lvl1pPr>
          </a:lstStyle>
          <a:p>
            <a:pPr lvl="0"/>
            <a:endParaRPr lang="en-GB" dirty="0"/>
          </a:p>
          <a:p>
            <a:r>
              <a:rPr lang="en-GB" dirty="0"/>
              <a:t>Job code/copyright/date of prep etc to go here</a:t>
            </a:r>
          </a:p>
        </p:txBody>
      </p:sp>
      <p:sp>
        <p:nvSpPr>
          <p:cNvPr id="12" name="Subtitle 2">
            <a:extLst>
              <a:ext uri="{FF2B5EF4-FFF2-40B4-BE49-F238E27FC236}">
                <a16:creationId xmlns:a16="http://schemas.microsoft.com/office/drawing/2014/main" id="{B537A10E-A309-4C24-989A-3472EB529877}"/>
              </a:ext>
            </a:extLst>
          </p:cNvPr>
          <p:cNvSpPr>
            <a:spLocks noGrp="1"/>
          </p:cNvSpPr>
          <p:nvPr>
            <p:ph type="subTitle" idx="1"/>
          </p:nvPr>
        </p:nvSpPr>
        <p:spPr>
          <a:xfrm>
            <a:off x="4463819" y="1268761"/>
            <a:ext cx="7286656" cy="794373"/>
          </a:xfrm>
        </p:spPr>
        <p:txBody>
          <a:bodyPr anchor="t">
            <a:noAutofit/>
          </a:bodyPr>
          <a:lstStyle>
            <a:lvl1pPr marL="0" indent="0" algn="r">
              <a:buNone/>
              <a:defRPr sz="4000" b="0">
                <a:solidFill>
                  <a:schemeClr val="accent1"/>
                </a:solidFill>
              </a:defRPr>
            </a:lvl1pPr>
          </a:lstStyle>
          <a:p>
            <a:endParaRPr lang="en-GB" dirty="0"/>
          </a:p>
        </p:txBody>
      </p:sp>
      <p:sp>
        <p:nvSpPr>
          <p:cNvPr id="13" name="Title 1">
            <a:extLst>
              <a:ext uri="{FF2B5EF4-FFF2-40B4-BE49-F238E27FC236}">
                <a16:creationId xmlns:a16="http://schemas.microsoft.com/office/drawing/2014/main" id="{A768788C-CD5D-4ED8-B8DC-0F8BE230A543}"/>
              </a:ext>
            </a:extLst>
          </p:cNvPr>
          <p:cNvSpPr>
            <a:spLocks noGrp="1"/>
          </p:cNvSpPr>
          <p:nvPr>
            <p:ph type="ctrTitle" hasCustomPrompt="1"/>
          </p:nvPr>
        </p:nvSpPr>
        <p:spPr>
          <a:xfrm>
            <a:off x="431371" y="262933"/>
            <a:ext cx="11319104" cy="943200"/>
          </a:xfrm>
        </p:spPr>
        <p:txBody>
          <a:bodyPr anchor="b">
            <a:normAutofit/>
          </a:bodyPr>
          <a:lstStyle>
            <a:lvl1pPr algn="r">
              <a:defRPr sz="3200" b="0">
                <a:solidFill>
                  <a:schemeClr val="tx2"/>
                </a:solidFill>
              </a:defRPr>
            </a:lvl1pPr>
          </a:lstStyle>
          <a:p>
            <a:r>
              <a:rPr lang="en-GB" dirty="0"/>
              <a:t>Presentation title to go here</a:t>
            </a:r>
          </a:p>
        </p:txBody>
      </p:sp>
    </p:spTree>
    <p:extLst>
      <p:ext uri="{BB962C8B-B14F-4D97-AF65-F5344CB8AC3E}">
        <p14:creationId xmlns:p14="http://schemas.microsoft.com/office/powerpoint/2010/main" val="940553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8" name="Text Placeholder 7"/>
          <p:cNvSpPr>
            <a:spLocks noGrp="1"/>
          </p:cNvSpPr>
          <p:nvPr>
            <p:ph type="body" sz="quarter" idx="10"/>
          </p:nvPr>
        </p:nvSpPr>
        <p:spPr>
          <a:xfrm>
            <a:off x="6567" y="6479931"/>
            <a:ext cx="10025871" cy="376990"/>
          </a:xfrm>
        </p:spPr>
        <p:txBody>
          <a:bodyPr lIns="144000" tIns="72000" rIns="144000" bIns="72000" anchor="b">
            <a:noAutofit/>
          </a:bodyPr>
          <a:lstStyle>
            <a:lvl1pPr marL="0" indent="0">
              <a:spcBef>
                <a:spcPts val="0"/>
              </a:spcBef>
              <a:buNone/>
              <a:defRPr sz="1000" baseline="0"/>
            </a:lvl1pPr>
          </a:lstStyle>
          <a:p>
            <a:pPr lvl="0"/>
            <a:endParaRPr lang="en-GB" dirty="0"/>
          </a:p>
          <a:p>
            <a:pPr lvl="0"/>
            <a:r>
              <a:rPr lang="en-GB" dirty="0"/>
              <a:t>References to go here</a:t>
            </a:r>
          </a:p>
        </p:txBody>
      </p:sp>
      <p:sp>
        <p:nvSpPr>
          <p:cNvPr id="5" name="Content Placeholder 2">
            <a:extLst>
              <a:ext uri="{FF2B5EF4-FFF2-40B4-BE49-F238E27FC236}">
                <a16:creationId xmlns:a16="http://schemas.microsoft.com/office/drawing/2014/main" id="{53C8E462-6219-443F-9602-10F2EAFEBE9B}"/>
              </a:ext>
            </a:extLst>
          </p:cNvPr>
          <p:cNvSpPr>
            <a:spLocks noGrp="1"/>
          </p:cNvSpPr>
          <p:nvPr>
            <p:ph sz="half" idx="1"/>
          </p:nvPr>
        </p:nvSpPr>
        <p:spPr>
          <a:xfrm>
            <a:off x="425752" y="1340768"/>
            <a:ext cx="11342400" cy="4622400"/>
          </a:xfrm>
        </p:spPr>
        <p:txBody>
          <a:bodyPr>
            <a:normAutofit/>
          </a:bodyPr>
          <a:lstStyle>
            <a:lvl1pPr>
              <a:buClr>
                <a:schemeClr val="tx2"/>
              </a:buClr>
              <a:defRPr sz="2000"/>
            </a:lvl1pPr>
            <a:lvl2pPr>
              <a:buClr>
                <a:schemeClr val="tx2"/>
              </a:buClr>
              <a:defRPr sz="1800"/>
            </a:lvl2pPr>
            <a:lvl3pPr marL="1143000" indent="-228600">
              <a:buClr>
                <a:schemeClr val="tx2"/>
              </a:buClr>
              <a:buFont typeface="Arial" panose="020B0604020202020204" pitchFamily="34" charset="0"/>
              <a:buChar char="•"/>
              <a:defRPr sz="1600"/>
            </a:lvl3pPr>
            <a:lvl4pPr>
              <a:buClr>
                <a:schemeClr val="tx2"/>
              </a:buClr>
              <a:defRPr sz="1400"/>
            </a:lvl4pPr>
            <a:lvl5pPr>
              <a:buClr>
                <a:schemeClr val="tx2"/>
              </a:buCl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9631104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640F5D30-516D-45B1-A9E5-12E0CA67E86C}"/>
              </a:ext>
            </a:extLst>
          </p:cNvPr>
          <p:cNvSpPr>
            <a:spLocks noGrp="1"/>
          </p:cNvSpPr>
          <p:nvPr>
            <p:ph type="title"/>
          </p:nvPr>
        </p:nvSpPr>
        <p:spPr>
          <a:xfrm>
            <a:off x="425752" y="140970"/>
            <a:ext cx="10470136" cy="76962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10" name="Text Placeholder 7">
            <a:extLst>
              <a:ext uri="{FF2B5EF4-FFF2-40B4-BE49-F238E27FC236}">
                <a16:creationId xmlns:a16="http://schemas.microsoft.com/office/drawing/2014/main" id="{BF51C5F3-C12D-420E-A134-BD35D774E9AB}"/>
              </a:ext>
            </a:extLst>
          </p:cNvPr>
          <p:cNvSpPr>
            <a:spLocks noGrp="1"/>
          </p:cNvSpPr>
          <p:nvPr>
            <p:ph type="body" sz="quarter" idx="10"/>
          </p:nvPr>
        </p:nvSpPr>
        <p:spPr>
          <a:xfrm>
            <a:off x="6567" y="6479931"/>
            <a:ext cx="10025871" cy="376990"/>
          </a:xfrm>
        </p:spPr>
        <p:txBody>
          <a:bodyPr lIns="144000" tIns="72000" rIns="144000" bIns="72000" anchor="b">
            <a:noAutofit/>
          </a:bodyPr>
          <a:lstStyle>
            <a:lvl1pPr marL="0" indent="0">
              <a:spcBef>
                <a:spcPts val="0"/>
              </a:spcBef>
              <a:buNone/>
              <a:defRPr sz="1000" baseline="0"/>
            </a:lvl1pPr>
          </a:lstStyle>
          <a:p>
            <a:pPr lvl="0"/>
            <a:endParaRPr lang="en-GB" dirty="0"/>
          </a:p>
          <a:p>
            <a:pPr lvl="0"/>
            <a:r>
              <a:rPr lang="en-GB" dirty="0"/>
              <a:t>References to go here</a:t>
            </a:r>
          </a:p>
        </p:txBody>
      </p:sp>
      <p:sp>
        <p:nvSpPr>
          <p:cNvPr id="6" name="Content Placeholder 2">
            <a:extLst>
              <a:ext uri="{FF2B5EF4-FFF2-40B4-BE49-F238E27FC236}">
                <a16:creationId xmlns:a16="http://schemas.microsoft.com/office/drawing/2014/main" id="{541D918E-A909-43DE-AC7D-C34B492663A2}"/>
              </a:ext>
            </a:extLst>
          </p:cNvPr>
          <p:cNvSpPr>
            <a:spLocks noGrp="1"/>
          </p:cNvSpPr>
          <p:nvPr>
            <p:ph sz="half" idx="11"/>
          </p:nvPr>
        </p:nvSpPr>
        <p:spPr>
          <a:xfrm>
            <a:off x="425752" y="1340768"/>
            <a:ext cx="5572800" cy="4622400"/>
          </a:xfrm>
        </p:spPr>
        <p:txBody>
          <a:bodyPr>
            <a:normAutofit/>
          </a:bodyPr>
          <a:lstStyle>
            <a:lvl1pPr>
              <a:buClr>
                <a:schemeClr val="tx2"/>
              </a:buClr>
              <a:defRPr sz="2000"/>
            </a:lvl1pPr>
            <a:lvl2pPr>
              <a:buClr>
                <a:schemeClr val="tx2"/>
              </a:buClr>
              <a:defRPr sz="1800"/>
            </a:lvl2pPr>
            <a:lvl3pPr marL="1143000" indent="-228600">
              <a:buClr>
                <a:schemeClr val="tx2"/>
              </a:buClr>
              <a:buFont typeface="Arial" panose="020B0604020202020204" pitchFamily="34" charset="0"/>
              <a:buChar char="•"/>
              <a:defRPr sz="1600"/>
            </a:lvl3pPr>
            <a:lvl4pPr>
              <a:buClr>
                <a:schemeClr val="tx2"/>
              </a:buClr>
              <a:defRPr sz="1400"/>
            </a:lvl4pPr>
            <a:lvl5pPr>
              <a:buClr>
                <a:schemeClr val="tx2"/>
              </a:buCl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2">
            <a:extLst>
              <a:ext uri="{FF2B5EF4-FFF2-40B4-BE49-F238E27FC236}">
                <a16:creationId xmlns:a16="http://schemas.microsoft.com/office/drawing/2014/main" id="{105974CF-98D7-4F52-ABFB-F167F1AF27FB}"/>
              </a:ext>
            </a:extLst>
          </p:cNvPr>
          <p:cNvSpPr>
            <a:spLocks noGrp="1"/>
          </p:cNvSpPr>
          <p:nvPr>
            <p:ph sz="half" idx="12"/>
          </p:nvPr>
        </p:nvSpPr>
        <p:spPr>
          <a:xfrm>
            <a:off x="6193448" y="1340768"/>
            <a:ext cx="5572800" cy="4622400"/>
          </a:xfrm>
        </p:spPr>
        <p:txBody>
          <a:bodyPr>
            <a:normAutofit/>
          </a:bodyPr>
          <a:lstStyle>
            <a:lvl1pPr>
              <a:buClr>
                <a:schemeClr val="tx2"/>
              </a:buClr>
              <a:defRPr sz="2000"/>
            </a:lvl1pPr>
            <a:lvl2pPr>
              <a:buClr>
                <a:schemeClr val="tx2"/>
              </a:buClr>
              <a:defRPr sz="1800"/>
            </a:lvl2pPr>
            <a:lvl3pPr marL="1143000" indent="-228600">
              <a:buClr>
                <a:schemeClr val="tx2"/>
              </a:buClr>
              <a:buFont typeface="Arial" panose="020B0604020202020204" pitchFamily="34" charset="0"/>
              <a:buChar char="•"/>
              <a:defRPr sz="1600"/>
            </a:lvl3pPr>
            <a:lvl4pPr>
              <a:buClr>
                <a:schemeClr val="tx2"/>
              </a:buClr>
              <a:defRPr sz="1400"/>
            </a:lvl4pPr>
            <a:lvl5pPr>
              <a:buClr>
                <a:schemeClr val="tx2"/>
              </a:buCl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8446110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Text Placeholder 7">
            <a:extLst>
              <a:ext uri="{FF2B5EF4-FFF2-40B4-BE49-F238E27FC236}">
                <a16:creationId xmlns:a16="http://schemas.microsoft.com/office/drawing/2014/main" id="{09F7A6A2-DA56-4DBC-9B9E-4360FFB93F54}"/>
              </a:ext>
            </a:extLst>
          </p:cNvPr>
          <p:cNvSpPr>
            <a:spLocks noGrp="1"/>
          </p:cNvSpPr>
          <p:nvPr>
            <p:ph type="body" sz="quarter" idx="10"/>
          </p:nvPr>
        </p:nvSpPr>
        <p:spPr>
          <a:xfrm>
            <a:off x="6567" y="6479931"/>
            <a:ext cx="10025871" cy="376990"/>
          </a:xfrm>
        </p:spPr>
        <p:txBody>
          <a:bodyPr lIns="144000" tIns="72000" rIns="144000" bIns="72000" anchor="b">
            <a:noAutofit/>
          </a:bodyPr>
          <a:lstStyle>
            <a:lvl1pPr marL="0" indent="0">
              <a:spcBef>
                <a:spcPts val="0"/>
              </a:spcBef>
              <a:buNone/>
              <a:defRPr sz="1000" baseline="0"/>
            </a:lvl1pPr>
          </a:lstStyle>
          <a:p>
            <a:pPr lvl="0"/>
            <a:endParaRPr lang="en-GB" dirty="0"/>
          </a:p>
          <a:p>
            <a:pPr lvl="0"/>
            <a:r>
              <a:rPr lang="en-GB" dirty="0"/>
              <a:t>References to go here</a:t>
            </a:r>
          </a:p>
        </p:txBody>
      </p:sp>
    </p:spTree>
    <p:extLst>
      <p:ext uri="{BB962C8B-B14F-4D97-AF65-F5344CB8AC3E}">
        <p14:creationId xmlns:p14="http://schemas.microsoft.com/office/powerpoint/2010/main" val="4762613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0004A808-11AF-4286-85AC-FE28AB67FD77}"/>
              </a:ext>
            </a:extLst>
          </p:cNvPr>
          <p:cNvSpPr>
            <a:spLocks noGrp="1"/>
          </p:cNvSpPr>
          <p:nvPr>
            <p:ph type="body" sz="quarter" idx="10"/>
          </p:nvPr>
        </p:nvSpPr>
        <p:spPr>
          <a:xfrm>
            <a:off x="6567" y="6479931"/>
            <a:ext cx="10025871" cy="376990"/>
          </a:xfrm>
        </p:spPr>
        <p:txBody>
          <a:bodyPr lIns="144000" tIns="72000" rIns="144000" bIns="72000" anchor="b">
            <a:noAutofit/>
          </a:bodyPr>
          <a:lstStyle>
            <a:lvl1pPr marL="0" indent="0">
              <a:spcBef>
                <a:spcPts val="0"/>
              </a:spcBef>
              <a:buNone/>
              <a:defRPr sz="1000" baseline="0"/>
            </a:lvl1pPr>
          </a:lstStyle>
          <a:p>
            <a:pPr lvl="0"/>
            <a:endParaRPr lang="en-GB" dirty="0"/>
          </a:p>
          <a:p>
            <a:pPr lvl="0"/>
            <a:r>
              <a:rPr lang="en-GB" dirty="0"/>
              <a:t>References to go here</a:t>
            </a:r>
          </a:p>
        </p:txBody>
      </p:sp>
    </p:spTree>
    <p:extLst>
      <p:ext uri="{BB962C8B-B14F-4D97-AF65-F5344CB8AC3E}">
        <p14:creationId xmlns:p14="http://schemas.microsoft.com/office/powerpoint/2010/main" val="7846969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C0A7E15-D8DB-4905-94BA-C62396896B8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7">
            <a:extLst>
              <a:ext uri="{FF2B5EF4-FFF2-40B4-BE49-F238E27FC236}">
                <a16:creationId xmlns:a16="http://schemas.microsoft.com/office/drawing/2014/main" id="{E85E83F8-04B2-4C9D-9E97-2735BE5D1C8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31632" y="5733256"/>
            <a:ext cx="1918843" cy="972343"/>
          </a:xfrm>
          <a:prstGeom prst="rect">
            <a:avLst/>
          </a:prstGeom>
        </p:spPr>
      </p:pic>
      <p:sp>
        <p:nvSpPr>
          <p:cNvPr id="11" name="Text Placeholder 7">
            <a:extLst>
              <a:ext uri="{FF2B5EF4-FFF2-40B4-BE49-F238E27FC236}">
                <a16:creationId xmlns:a16="http://schemas.microsoft.com/office/drawing/2014/main" id="{48B04023-5770-4BDA-8F63-1A2F3B4BFA9B}"/>
              </a:ext>
            </a:extLst>
          </p:cNvPr>
          <p:cNvSpPr>
            <a:spLocks noGrp="1"/>
          </p:cNvSpPr>
          <p:nvPr>
            <p:ph type="body" sz="quarter" idx="11"/>
          </p:nvPr>
        </p:nvSpPr>
        <p:spPr>
          <a:xfrm>
            <a:off x="6567" y="6479931"/>
            <a:ext cx="6089433" cy="376990"/>
          </a:xfrm>
        </p:spPr>
        <p:txBody>
          <a:bodyPr lIns="144000" tIns="72000" rIns="144000" bIns="72000" anchor="b">
            <a:noAutofit/>
          </a:bodyPr>
          <a:lstStyle>
            <a:lvl1pPr marL="0" indent="0">
              <a:spcBef>
                <a:spcPts val="0"/>
              </a:spcBef>
              <a:buNone/>
              <a:defRPr sz="1000" baseline="0"/>
            </a:lvl1pPr>
          </a:lstStyle>
          <a:p>
            <a:pPr lvl="0"/>
            <a:endParaRPr lang="en-GB" dirty="0"/>
          </a:p>
          <a:p>
            <a:r>
              <a:rPr lang="en-GB" dirty="0"/>
              <a:t>Job code/copyright/date of prep etc to go here</a:t>
            </a:r>
          </a:p>
        </p:txBody>
      </p:sp>
      <p:sp>
        <p:nvSpPr>
          <p:cNvPr id="12" name="Subtitle 2">
            <a:extLst>
              <a:ext uri="{FF2B5EF4-FFF2-40B4-BE49-F238E27FC236}">
                <a16:creationId xmlns:a16="http://schemas.microsoft.com/office/drawing/2014/main" id="{B537A10E-A309-4C24-989A-3472EB529877}"/>
              </a:ext>
            </a:extLst>
          </p:cNvPr>
          <p:cNvSpPr>
            <a:spLocks noGrp="1"/>
          </p:cNvSpPr>
          <p:nvPr>
            <p:ph type="subTitle" idx="1"/>
          </p:nvPr>
        </p:nvSpPr>
        <p:spPr>
          <a:xfrm>
            <a:off x="4463819" y="1266476"/>
            <a:ext cx="7286656" cy="794373"/>
          </a:xfrm>
        </p:spPr>
        <p:txBody>
          <a:bodyPr anchor="t">
            <a:noAutofit/>
          </a:bodyPr>
          <a:lstStyle>
            <a:lvl1pPr marL="0" indent="0" algn="r">
              <a:buNone/>
              <a:defRPr sz="4000" b="0">
                <a:solidFill>
                  <a:schemeClr val="accent1"/>
                </a:solidFill>
              </a:defRPr>
            </a:lvl1pPr>
          </a:lstStyle>
          <a:p>
            <a:endParaRPr lang="en-GB" dirty="0"/>
          </a:p>
        </p:txBody>
      </p:sp>
      <p:sp>
        <p:nvSpPr>
          <p:cNvPr id="13" name="Title 1">
            <a:extLst>
              <a:ext uri="{FF2B5EF4-FFF2-40B4-BE49-F238E27FC236}">
                <a16:creationId xmlns:a16="http://schemas.microsoft.com/office/drawing/2014/main" id="{A768788C-CD5D-4ED8-B8DC-0F8BE230A543}"/>
              </a:ext>
            </a:extLst>
          </p:cNvPr>
          <p:cNvSpPr>
            <a:spLocks noGrp="1"/>
          </p:cNvSpPr>
          <p:nvPr>
            <p:ph type="ctrTitle" hasCustomPrompt="1"/>
          </p:nvPr>
        </p:nvSpPr>
        <p:spPr>
          <a:xfrm>
            <a:off x="431371" y="260648"/>
            <a:ext cx="11319104" cy="943200"/>
          </a:xfrm>
        </p:spPr>
        <p:txBody>
          <a:bodyPr anchor="b">
            <a:normAutofit/>
          </a:bodyPr>
          <a:lstStyle>
            <a:lvl1pPr algn="r">
              <a:defRPr sz="3200" b="0">
                <a:solidFill>
                  <a:schemeClr val="tx2"/>
                </a:solidFill>
              </a:defRPr>
            </a:lvl1pPr>
          </a:lstStyle>
          <a:p>
            <a:r>
              <a:rPr lang="en-GB" dirty="0"/>
              <a:t>Presentation title to go here</a:t>
            </a:r>
          </a:p>
        </p:txBody>
      </p:sp>
    </p:spTree>
    <p:extLst>
      <p:ext uri="{BB962C8B-B14F-4D97-AF65-F5344CB8AC3E}">
        <p14:creationId xmlns:p14="http://schemas.microsoft.com/office/powerpoint/2010/main" val="41302251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4731" y="3032384"/>
            <a:ext cx="11331509" cy="1362075"/>
          </a:xfrm>
        </p:spPr>
        <p:txBody>
          <a:bodyPr anchor="b">
            <a:normAutofit/>
          </a:bodyPr>
          <a:lstStyle>
            <a:lvl1pPr algn="r">
              <a:defRPr sz="3600" b="0" cap="none">
                <a:solidFill>
                  <a:srgbClr val="004B87"/>
                </a:solidFill>
              </a:defRPr>
            </a:lvl1pPr>
          </a:lstStyle>
          <a:p>
            <a:r>
              <a:rPr lang="en-US" dirty="0"/>
              <a:t>Click to edit master title style</a:t>
            </a:r>
            <a:endParaRPr lang="en-GB" dirty="0"/>
          </a:p>
        </p:txBody>
      </p:sp>
      <p:sp>
        <p:nvSpPr>
          <p:cNvPr id="3" name="Text Placeholder 2"/>
          <p:cNvSpPr>
            <a:spLocks noGrp="1"/>
          </p:cNvSpPr>
          <p:nvPr>
            <p:ph type="body" idx="1" hasCustomPrompt="1"/>
          </p:nvPr>
        </p:nvSpPr>
        <p:spPr>
          <a:xfrm>
            <a:off x="2711179" y="4509214"/>
            <a:ext cx="9115061" cy="1500187"/>
          </a:xfrm>
        </p:spPr>
        <p:txBody>
          <a:bodyPr anchor="t">
            <a:normAutofit/>
          </a:bodyPr>
          <a:lstStyle>
            <a:lvl1pPr marL="0" indent="0" algn="r">
              <a:buNone/>
              <a:defRPr sz="2400">
                <a:solidFill>
                  <a:srgbClr val="004B87"/>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cxnSp>
        <p:nvCxnSpPr>
          <p:cNvPr id="5" name="Straight Connector 4">
            <a:extLst>
              <a:ext uri="{FF2B5EF4-FFF2-40B4-BE49-F238E27FC236}">
                <a16:creationId xmlns:a16="http://schemas.microsoft.com/office/drawing/2014/main" id="{DD7FAE58-C6FA-4B3B-A39F-D32DD90B4732}"/>
              </a:ext>
            </a:extLst>
          </p:cNvPr>
          <p:cNvCxnSpPr>
            <a:cxnSpLocks/>
          </p:cNvCxnSpPr>
          <p:nvPr userDrawn="1"/>
        </p:nvCxnSpPr>
        <p:spPr>
          <a:xfrm>
            <a:off x="365760" y="4459976"/>
            <a:ext cx="11460480" cy="0"/>
          </a:xfrm>
          <a:prstGeom prst="line">
            <a:avLst/>
          </a:prstGeom>
          <a:ln w="88900">
            <a:solidFill>
              <a:srgbClr val="0A939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43746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8" name="Text Placeholder 7"/>
          <p:cNvSpPr>
            <a:spLocks noGrp="1"/>
          </p:cNvSpPr>
          <p:nvPr>
            <p:ph type="body" sz="quarter" idx="10"/>
          </p:nvPr>
        </p:nvSpPr>
        <p:spPr>
          <a:xfrm>
            <a:off x="6567" y="6479931"/>
            <a:ext cx="10025871" cy="376990"/>
          </a:xfrm>
        </p:spPr>
        <p:txBody>
          <a:bodyPr lIns="144000" tIns="72000" rIns="144000" bIns="72000" anchor="b">
            <a:noAutofit/>
          </a:bodyPr>
          <a:lstStyle>
            <a:lvl1pPr marL="0" indent="0">
              <a:spcBef>
                <a:spcPts val="0"/>
              </a:spcBef>
              <a:buNone/>
              <a:defRPr sz="1000" baseline="0"/>
            </a:lvl1pPr>
          </a:lstStyle>
          <a:p>
            <a:pPr lvl="0"/>
            <a:endParaRPr lang="en-GB" dirty="0"/>
          </a:p>
          <a:p>
            <a:pPr lvl="0"/>
            <a:r>
              <a:rPr lang="en-GB" dirty="0"/>
              <a:t>References to go here</a:t>
            </a:r>
          </a:p>
        </p:txBody>
      </p:sp>
      <p:sp>
        <p:nvSpPr>
          <p:cNvPr id="5" name="Content Placeholder 2">
            <a:extLst>
              <a:ext uri="{FF2B5EF4-FFF2-40B4-BE49-F238E27FC236}">
                <a16:creationId xmlns:a16="http://schemas.microsoft.com/office/drawing/2014/main" id="{C657FAC6-2395-4983-BCEC-E661BAE01A28}"/>
              </a:ext>
            </a:extLst>
          </p:cNvPr>
          <p:cNvSpPr>
            <a:spLocks noGrp="1"/>
          </p:cNvSpPr>
          <p:nvPr>
            <p:ph sz="half" idx="1"/>
          </p:nvPr>
        </p:nvSpPr>
        <p:spPr>
          <a:xfrm>
            <a:off x="425752" y="1340768"/>
            <a:ext cx="11342400" cy="4622400"/>
          </a:xfrm>
        </p:spPr>
        <p:txBody>
          <a:bodyPr>
            <a:normAutofit/>
          </a:bodyPr>
          <a:lstStyle>
            <a:lvl1pPr>
              <a:buClr>
                <a:schemeClr val="tx2"/>
              </a:buClr>
              <a:defRPr sz="2000"/>
            </a:lvl1pPr>
            <a:lvl2pPr>
              <a:buClr>
                <a:schemeClr val="tx2"/>
              </a:buClr>
              <a:defRPr sz="1800"/>
            </a:lvl2pPr>
            <a:lvl3pPr marL="1143000" indent="-228600">
              <a:buClr>
                <a:schemeClr val="tx2"/>
              </a:buClr>
              <a:buFont typeface="Arial" panose="020B0604020202020204" pitchFamily="34" charset="0"/>
              <a:buChar char="•"/>
              <a:defRPr sz="1600"/>
            </a:lvl3pPr>
            <a:lvl4pPr>
              <a:buClr>
                <a:schemeClr val="tx2"/>
              </a:buClr>
              <a:defRPr sz="1400"/>
            </a:lvl4pPr>
            <a:lvl5pPr>
              <a:buClr>
                <a:schemeClr val="tx2"/>
              </a:buCl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2323258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640F5D30-516D-45B1-A9E5-12E0CA67E86C}"/>
              </a:ext>
            </a:extLst>
          </p:cNvPr>
          <p:cNvSpPr>
            <a:spLocks noGrp="1"/>
          </p:cNvSpPr>
          <p:nvPr>
            <p:ph type="title"/>
          </p:nvPr>
        </p:nvSpPr>
        <p:spPr>
          <a:xfrm>
            <a:off x="425752" y="140970"/>
            <a:ext cx="10494784" cy="76962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10" name="Text Placeholder 7">
            <a:extLst>
              <a:ext uri="{FF2B5EF4-FFF2-40B4-BE49-F238E27FC236}">
                <a16:creationId xmlns:a16="http://schemas.microsoft.com/office/drawing/2014/main" id="{BF51C5F3-C12D-420E-A134-BD35D774E9AB}"/>
              </a:ext>
            </a:extLst>
          </p:cNvPr>
          <p:cNvSpPr>
            <a:spLocks noGrp="1"/>
          </p:cNvSpPr>
          <p:nvPr>
            <p:ph type="body" sz="quarter" idx="10"/>
          </p:nvPr>
        </p:nvSpPr>
        <p:spPr>
          <a:xfrm>
            <a:off x="6567" y="6479931"/>
            <a:ext cx="10025871" cy="376990"/>
          </a:xfrm>
        </p:spPr>
        <p:txBody>
          <a:bodyPr lIns="144000" tIns="72000" rIns="144000" bIns="72000" anchor="b">
            <a:noAutofit/>
          </a:bodyPr>
          <a:lstStyle>
            <a:lvl1pPr marL="0" indent="0">
              <a:spcBef>
                <a:spcPts val="0"/>
              </a:spcBef>
              <a:buNone/>
              <a:defRPr sz="1000" baseline="0"/>
            </a:lvl1pPr>
          </a:lstStyle>
          <a:p>
            <a:pPr lvl="0"/>
            <a:endParaRPr lang="en-GB" dirty="0"/>
          </a:p>
          <a:p>
            <a:pPr lvl="0"/>
            <a:r>
              <a:rPr lang="en-GB" dirty="0"/>
              <a:t>References to go here</a:t>
            </a:r>
          </a:p>
        </p:txBody>
      </p:sp>
      <p:sp>
        <p:nvSpPr>
          <p:cNvPr id="6" name="Content Placeholder 2">
            <a:extLst>
              <a:ext uri="{FF2B5EF4-FFF2-40B4-BE49-F238E27FC236}">
                <a16:creationId xmlns:a16="http://schemas.microsoft.com/office/drawing/2014/main" id="{8627C0A3-B31C-459A-B3C8-9B3F90900348}"/>
              </a:ext>
            </a:extLst>
          </p:cNvPr>
          <p:cNvSpPr>
            <a:spLocks noGrp="1"/>
          </p:cNvSpPr>
          <p:nvPr>
            <p:ph sz="half" idx="11"/>
          </p:nvPr>
        </p:nvSpPr>
        <p:spPr>
          <a:xfrm>
            <a:off x="425752" y="1340768"/>
            <a:ext cx="5572800" cy="4622400"/>
          </a:xfrm>
        </p:spPr>
        <p:txBody>
          <a:bodyPr>
            <a:normAutofit/>
          </a:bodyPr>
          <a:lstStyle>
            <a:lvl1pPr>
              <a:buClr>
                <a:schemeClr val="tx2"/>
              </a:buClr>
              <a:defRPr sz="2000"/>
            </a:lvl1pPr>
            <a:lvl2pPr>
              <a:buClr>
                <a:schemeClr val="tx2"/>
              </a:buClr>
              <a:defRPr sz="1800"/>
            </a:lvl2pPr>
            <a:lvl3pPr marL="1143000" indent="-228600">
              <a:buClr>
                <a:schemeClr val="tx2"/>
              </a:buClr>
              <a:buFont typeface="Arial" panose="020B0604020202020204" pitchFamily="34" charset="0"/>
              <a:buChar char="•"/>
              <a:defRPr sz="1600"/>
            </a:lvl3pPr>
            <a:lvl4pPr>
              <a:buClr>
                <a:schemeClr val="tx2"/>
              </a:buClr>
              <a:defRPr sz="1400"/>
            </a:lvl4pPr>
            <a:lvl5pPr>
              <a:buClr>
                <a:schemeClr val="tx2"/>
              </a:buCl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2">
            <a:extLst>
              <a:ext uri="{FF2B5EF4-FFF2-40B4-BE49-F238E27FC236}">
                <a16:creationId xmlns:a16="http://schemas.microsoft.com/office/drawing/2014/main" id="{E2F1DD51-3C50-491A-A440-B86443B20BF0}"/>
              </a:ext>
            </a:extLst>
          </p:cNvPr>
          <p:cNvSpPr>
            <a:spLocks noGrp="1"/>
          </p:cNvSpPr>
          <p:nvPr>
            <p:ph sz="half" idx="12"/>
          </p:nvPr>
        </p:nvSpPr>
        <p:spPr>
          <a:xfrm>
            <a:off x="6193448" y="1340768"/>
            <a:ext cx="5572800" cy="4622400"/>
          </a:xfrm>
        </p:spPr>
        <p:txBody>
          <a:bodyPr>
            <a:normAutofit/>
          </a:bodyPr>
          <a:lstStyle>
            <a:lvl1pPr>
              <a:buClr>
                <a:schemeClr val="tx2"/>
              </a:buClr>
              <a:defRPr sz="2000"/>
            </a:lvl1pPr>
            <a:lvl2pPr>
              <a:buClr>
                <a:schemeClr val="tx2"/>
              </a:buClr>
              <a:defRPr sz="1800"/>
            </a:lvl2pPr>
            <a:lvl3pPr marL="1143000" indent="-228600">
              <a:buClr>
                <a:schemeClr val="tx2"/>
              </a:buClr>
              <a:buFont typeface="Arial" panose="020B0604020202020204" pitchFamily="34" charset="0"/>
              <a:buChar char="•"/>
              <a:defRPr sz="1600"/>
            </a:lvl3pPr>
            <a:lvl4pPr>
              <a:buClr>
                <a:schemeClr val="tx2"/>
              </a:buClr>
              <a:defRPr sz="1400"/>
            </a:lvl4pPr>
            <a:lvl5pPr>
              <a:buClr>
                <a:schemeClr val="tx2"/>
              </a:buCl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2215723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4" name="Text Placeholder 7">
            <a:extLst>
              <a:ext uri="{FF2B5EF4-FFF2-40B4-BE49-F238E27FC236}">
                <a16:creationId xmlns:a16="http://schemas.microsoft.com/office/drawing/2014/main" id="{09F7A6A2-DA56-4DBC-9B9E-4360FFB93F54}"/>
              </a:ext>
            </a:extLst>
          </p:cNvPr>
          <p:cNvSpPr>
            <a:spLocks noGrp="1"/>
          </p:cNvSpPr>
          <p:nvPr>
            <p:ph type="body" sz="quarter" idx="10"/>
          </p:nvPr>
        </p:nvSpPr>
        <p:spPr>
          <a:xfrm>
            <a:off x="6567" y="6479931"/>
            <a:ext cx="10025871" cy="376990"/>
          </a:xfrm>
        </p:spPr>
        <p:txBody>
          <a:bodyPr lIns="144000" tIns="72000" rIns="144000" bIns="72000" anchor="b">
            <a:noAutofit/>
          </a:bodyPr>
          <a:lstStyle>
            <a:lvl1pPr marL="0" indent="0">
              <a:spcBef>
                <a:spcPts val="0"/>
              </a:spcBef>
              <a:buNone/>
              <a:defRPr sz="1000" baseline="0"/>
            </a:lvl1pPr>
          </a:lstStyle>
          <a:p>
            <a:pPr lvl="0"/>
            <a:endParaRPr lang="en-GB" dirty="0"/>
          </a:p>
          <a:p>
            <a:pPr lvl="0"/>
            <a:r>
              <a:rPr lang="en-GB" dirty="0"/>
              <a:t>References to go here</a:t>
            </a:r>
          </a:p>
        </p:txBody>
      </p:sp>
    </p:spTree>
    <p:extLst>
      <p:ext uri="{BB962C8B-B14F-4D97-AF65-F5344CB8AC3E}">
        <p14:creationId xmlns:p14="http://schemas.microsoft.com/office/powerpoint/2010/main" val="6113041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0004A808-11AF-4286-85AC-FE28AB67FD77}"/>
              </a:ext>
            </a:extLst>
          </p:cNvPr>
          <p:cNvSpPr>
            <a:spLocks noGrp="1"/>
          </p:cNvSpPr>
          <p:nvPr>
            <p:ph type="body" sz="quarter" idx="10"/>
          </p:nvPr>
        </p:nvSpPr>
        <p:spPr>
          <a:xfrm>
            <a:off x="6567" y="6479931"/>
            <a:ext cx="10025871" cy="376990"/>
          </a:xfrm>
        </p:spPr>
        <p:txBody>
          <a:bodyPr lIns="144000" tIns="72000" rIns="144000" bIns="72000" anchor="b">
            <a:noAutofit/>
          </a:bodyPr>
          <a:lstStyle>
            <a:lvl1pPr marL="0" indent="0">
              <a:spcBef>
                <a:spcPts val="0"/>
              </a:spcBef>
              <a:buNone/>
              <a:defRPr sz="1000" baseline="0"/>
            </a:lvl1pPr>
          </a:lstStyle>
          <a:p>
            <a:pPr lvl="0"/>
            <a:endParaRPr lang="en-GB" dirty="0"/>
          </a:p>
          <a:p>
            <a:pPr lvl="0"/>
            <a:r>
              <a:rPr lang="en-GB" dirty="0"/>
              <a:t>References to go here</a:t>
            </a:r>
          </a:p>
        </p:txBody>
      </p:sp>
    </p:spTree>
    <p:extLst>
      <p:ext uri="{BB962C8B-B14F-4D97-AF65-F5344CB8AC3E}">
        <p14:creationId xmlns:p14="http://schemas.microsoft.com/office/powerpoint/2010/main" val="37471828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4731" y="3032384"/>
            <a:ext cx="11331509" cy="1362075"/>
          </a:xfrm>
        </p:spPr>
        <p:txBody>
          <a:bodyPr anchor="b">
            <a:normAutofit/>
          </a:bodyPr>
          <a:lstStyle>
            <a:lvl1pPr algn="r">
              <a:defRPr sz="3600" b="0" cap="none">
                <a:solidFill>
                  <a:srgbClr val="004B87"/>
                </a:solidFill>
              </a:defRPr>
            </a:lvl1pPr>
          </a:lstStyle>
          <a:p>
            <a:r>
              <a:rPr lang="en-US" dirty="0"/>
              <a:t>Click to edit master title style</a:t>
            </a:r>
            <a:endParaRPr lang="en-GB" dirty="0"/>
          </a:p>
        </p:txBody>
      </p:sp>
      <p:sp>
        <p:nvSpPr>
          <p:cNvPr id="3" name="Text Placeholder 2"/>
          <p:cNvSpPr>
            <a:spLocks noGrp="1"/>
          </p:cNvSpPr>
          <p:nvPr>
            <p:ph type="body" idx="1" hasCustomPrompt="1"/>
          </p:nvPr>
        </p:nvSpPr>
        <p:spPr>
          <a:xfrm>
            <a:off x="2711179" y="4509214"/>
            <a:ext cx="9115061" cy="1500187"/>
          </a:xfrm>
        </p:spPr>
        <p:txBody>
          <a:bodyPr anchor="t">
            <a:normAutofit/>
          </a:bodyPr>
          <a:lstStyle>
            <a:lvl1pPr marL="0" indent="0" algn="r">
              <a:buNone/>
              <a:defRPr sz="2400">
                <a:solidFill>
                  <a:srgbClr val="004B87"/>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cxnSp>
        <p:nvCxnSpPr>
          <p:cNvPr id="5" name="Straight Connector 4">
            <a:extLst>
              <a:ext uri="{FF2B5EF4-FFF2-40B4-BE49-F238E27FC236}">
                <a16:creationId xmlns:a16="http://schemas.microsoft.com/office/drawing/2014/main" id="{750D8AD9-BA57-43A5-93CA-7F9728C0756D}"/>
              </a:ext>
            </a:extLst>
          </p:cNvPr>
          <p:cNvCxnSpPr>
            <a:cxnSpLocks/>
          </p:cNvCxnSpPr>
          <p:nvPr userDrawn="1"/>
        </p:nvCxnSpPr>
        <p:spPr>
          <a:xfrm>
            <a:off x="365760" y="4459976"/>
            <a:ext cx="11460480" cy="0"/>
          </a:xfrm>
          <a:prstGeom prst="line">
            <a:avLst/>
          </a:prstGeom>
          <a:ln w="88900">
            <a:solidFill>
              <a:srgbClr val="F8BE3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56818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Presentation Tit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D40E7B8-A1C1-4D46-8085-0E915E8F7A8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7">
            <a:extLst>
              <a:ext uri="{FF2B5EF4-FFF2-40B4-BE49-F238E27FC236}">
                <a16:creationId xmlns:a16="http://schemas.microsoft.com/office/drawing/2014/main" id="{853C38C4-A2EB-44DC-9257-5EE37C6737F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31632" y="5733256"/>
            <a:ext cx="1918843" cy="972343"/>
          </a:xfrm>
          <a:prstGeom prst="rect">
            <a:avLst/>
          </a:prstGeom>
        </p:spPr>
      </p:pic>
      <p:sp>
        <p:nvSpPr>
          <p:cNvPr id="11" name="Text Placeholder 7">
            <a:extLst>
              <a:ext uri="{FF2B5EF4-FFF2-40B4-BE49-F238E27FC236}">
                <a16:creationId xmlns:a16="http://schemas.microsoft.com/office/drawing/2014/main" id="{48B04023-5770-4BDA-8F63-1A2F3B4BFA9B}"/>
              </a:ext>
            </a:extLst>
          </p:cNvPr>
          <p:cNvSpPr>
            <a:spLocks noGrp="1"/>
          </p:cNvSpPr>
          <p:nvPr>
            <p:ph type="body" sz="quarter" idx="11"/>
          </p:nvPr>
        </p:nvSpPr>
        <p:spPr>
          <a:xfrm>
            <a:off x="6567" y="6479931"/>
            <a:ext cx="6089433" cy="376990"/>
          </a:xfrm>
        </p:spPr>
        <p:txBody>
          <a:bodyPr lIns="144000" tIns="72000" rIns="144000" bIns="72000" anchor="b">
            <a:noAutofit/>
          </a:bodyPr>
          <a:lstStyle>
            <a:lvl1pPr marL="0" indent="0">
              <a:spcBef>
                <a:spcPts val="0"/>
              </a:spcBef>
              <a:buNone/>
              <a:defRPr sz="1000" baseline="0"/>
            </a:lvl1pPr>
          </a:lstStyle>
          <a:p>
            <a:pPr lvl="0"/>
            <a:endParaRPr lang="en-GB" dirty="0"/>
          </a:p>
          <a:p>
            <a:r>
              <a:rPr lang="en-GB" dirty="0"/>
              <a:t>Job code/copyright/date of prep etc to go here</a:t>
            </a:r>
          </a:p>
        </p:txBody>
      </p:sp>
      <p:sp>
        <p:nvSpPr>
          <p:cNvPr id="12" name="Subtitle 2">
            <a:extLst>
              <a:ext uri="{FF2B5EF4-FFF2-40B4-BE49-F238E27FC236}">
                <a16:creationId xmlns:a16="http://schemas.microsoft.com/office/drawing/2014/main" id="{B537A10E-A309-4C24-989A-3472EB529877}"/>
              </a:ext>
            </a:extLst>
          </p:cNvPr>
          <p:cNvSpPr>
            <a:spLocks noGrp="1"/>
          </p:cNvSpPr>
          <p:nvPr>
            <p:ph type="subTitle" idx="1"/>
          </p:nvPr>
        </p:nvSpPr>
        <p:spPr>
          <a:xfrm>
            <a:off x="4463819" y="1266476"/>
            <a:ext cx="7286656" cy="794373"/>
          </a:xfrm>
        </p:spPr>
        <p:txBody>
          <a:bodyPr anchor="t">
            <a:noAutofit/>
          </a:bodyPr>
          <a:lstStyle>
            <a:lvl1pPr marL="0" indent="0" algn="r">
              <a:buNone/>
              <a:defRPr sz="4000" b="0">
                <a:solidFill>
                  <a:schemeClr val="accent1"/>
                </a:solidFill>
              </a:defRPr>
            </a:lvl1pPr>
          </a:lstStyle>
          <a:p>
            <a:endParaRPr lang="en-GB" dirty="0"/>
          </a:p>
        </p:txBody>
      </p:sp>
      <p:sp>
        <p:nvSpPr>
          <p:cNvPr id="13" name="Title 1">
            <a:extLst>
              <a:ext uri="{FF2B5EF4-FFF2-40B4-BE49-F238E27FC236}">
                <a16:creationId xmlns:a16="http://schemas.microsoft.com/office/drawing/2014/main" id="{A768788C-CD5D-4ED8-B8DC-0F8BE230A543}"/>
              </a:ext>
            </a:extLst>
          </p:cNvPr>
          <p:cNvSpPr>
            <a:spLocks noGrp="1"/>
          </p:cNvSpPr>
          <p:nvPr>
            <p:ph type="ctrTitle" hasCustomPrompt="1"/>
          </p:nvPr>
        </p:nvSpPr>
        <p:spPr>
          <a:xfrm>
            <a:off x="431371" y="260648"/>
            <a:ext cx="11319104" cy="943200"/>
          </a:xfrm>
        </p:spPr>
        <p:txBody>
          <a:bodyPr anchor="b">
            <a:normAutofit/>
          </a:bodyPr>
          <a:lstStyle>
            <a:lvl1pPr algn="r">
              <a:defRPr sz="3200" b="0">
                <a:solidFill>
                  <a:schemeClr val="tx2"/>
                </a:solidFill>
              </a:defRPr>
            </a:lvl1pPr>
          </a:lstStyle>
          <a:p>
            <a:r>
              <a:rPr lang="en-GB" dirty="0"/>
              <a:t>Presentation title to go here</a:t>
            </a:r>
          </a:p>
        </p:txBody>
      </p:sp>
    </p:spTree>
    <p:extLst>
      <p:ext uri="{BB962C8B-B14F-4D97-AF65-F5344CB8AC3E}">
        <p14:creationId xmlns:p14="http://schemas.microsoft.com/office/powerpoint/2010/main" val="7289675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4731" y="3032384"/>
            <a:ext cx="11331509" cy="1362075"/>
          </a:xfrm>
        </p:spPr>
        <p:txBody>
          <a:bodyPr anchor="b">
            <a:normAutofit/>
          </a:bodyPr>
          <a:lstStyle>
            <a:lvl1pPr algn="r">
              <a:defRPr sz="3600" b="0" cap="none">
                <a:solidFill>
                  <a:srgbClr val="004B87"/>
                </a:solidFill>
              </a:defRPr>
            </a:lvl1pPr>
          </a:lstStyle>
          <a:p>
            <a:r>
              <a:rPr lang="en-US" dirty="0"/>
              <a:t>Click to edit master title style</a:t>
            </a:r>
            <a:endParaRPr lang="en-GB" dirty="0"/>
          </a:p>
        </p:txBody>
      </p:sp>
      <p:sp>
        <p:nvSpPr>
          <p:cNvPr id="3" name="Text Placeholder 2"/>
          <p:cNvSpPr>
            <a:spLocks noGrp="1"/>
          </p:cNvSpPr>
          <p:nvPr>
            <p:ph type="body" idx="1" hasCustomPrompt="1"/>
          </p:nvPr>
        </p:nvSpPr>
        <p:spPr>
          <a:xfrm>
            <a:off x="2711179" y="4509214"/>
            <a:ext cx="9115061" cy="1500187"/>
          </a:xfrm>
        </p:spPr>
        <p:txBody>
          <a:bodyPr anchor="t">
            <a:normAutofit/>
          </a:bodyPr>
          <a:lstStyle>
            <a:lvl1pPr marL="0" indent="0" algn="r">
              <a:buNone/>
              <a:defRPr sz="2400">
                <a:solidFill>
                  <a:srgbClr val="004B87"/>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cxnSp>
        <p:nvCxnSpPr>
          <p:cNvPr id="5" name="Straight Connector 4">
            <a:extLst>
              <a:ext uri="{FF2B5EF4-FFF2-40B4-BE49-F238E27FC236}">
                <a16:creationId xmlns:a16="http://schemas.microsoft.com/office/drawing/2014/main" id="{D74F02A4-2ED0-4174-B92E-FFB52D0C4520}"/>
              </a:ext>
            </a:extLst>
          </p:cNvPr>
          <p:cNvCxnSpPr>
            <a:cxnSpLocks/>
          </p:cNvCxnSpPr>
          <p:nvPr userDrawn="1"/>
        </p:nvCxnSpPr>
        <p:spPr>
          <a:xfrm>
            <a:off x="365760" y="4459976"/>
            <a:ext cx="11460480" cy="0"/>
          </a:xfrm>
          <a:prstGeom prst="line">
            <a:avLst/>
          </a:prstGeom>
          <a:ln w="88900">
            <a:solidFill>
              <a:srgbClr val="EB5F1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87175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8" name="Text Placeholder 7"/>
          <p:cNvSpPr>
            <a:spLocks noGrp="1"/>
          </p:cNvSpPr>
          <p:nvPr>
            <p:ph type="body" sz="quarter" idx="10"/>
          </p:nvPr>
        </p:nvSpPr>
        <p:spPr>
          <a:xfrm>
            <a:off x="6567" y="6479931"/>
            <a:ext cx="10025871" cy="376990"/>
          </a:xfrm>
        </p:spPr>
        <p:txBody>
          <a:bodyPr lIns="144000" tIns="72000" rIns="144000" bIns="72000" anchor="b">
            <a:noAutofit/>
          </a:bodyPr>
          <a:lstStyle>
            <a:lvl1pPr marL="0" indent="0">
              <a:spcBef>
                <a:spcPts val="0"/>
              </a:spcBef>
              <a:buNone/>
              <a:defRPr sz="1000" baseline="0"/>
            </a:lvl1pPr>
          </a:lstStyle>
          <a:p>
            <a:pPr lvl="0"/>
            <a:endParaRPr lang="en-GB" dirty="0"/>
          </a:p>
          <a:p>
            <a:pPr lvl="0"/>
            <a:r>
              <a:rPr lang="en-GB" dirty="0"/>
              <a:t>References to go here</a:t>
            </a:r>
          </a:p>
        </p:txBody>
      </p:sp>
      <p:sp>
        <p:nvSpPr>
          <p:cNvPr id="6" name="Content Placeholder 2">
            <a:extLst>
              <a:ext uri="{FF2B5EF4-FFF2-40B4-BE49-F238E27FC236}">
                <a16:creationId xmlns:a16="http://schemas.microsoft.com/office/drawing/2014/main" id="{8AC1B916-9C2F-4F87-9F00-8355A30EF037}"/>
              </a:ext>
            </a:extLst>
          </p:cNvPr>
          <p:cNvSpPr>
            <a:spLocks noGrp="1"/>
          </p:cNvSpPr>
          <p:nvPr>
            <p:ph sz="half" idx="1" hasCustomPrompt="1"/>
          </p:nvPr>
        </p:nvSpPr>
        <p:spPr>
          <a:xfrm>
            <a:off x="425752" y="1340768"/>
            <a:ext cx="11342400" cy="4622400"/>
          </a:xfrm>
        </p:spPr>
        <p:txBody>
          <a:bodyPr>
            <a:noAutofit/>
          </a:bodyPr>
          <a:lstStyle>
            <a:lvl1pPr>
              <a:buClr>
                <a:srgbClr val="004B87"/>
              </a:buCl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6223999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25752" y="1340769"/>
            <a:ext cx="5574237" cy="4622400"/>
          </a:xfrm>
        </p:spPr>
        <p:txBody>
          <a:bodyPr>
            <a:noAutofit/>
          </a:bodyPr>
          <a:lstStyle>
            <a:lvl1pPr>
              <a:buClr>
                <a:srgbClr val="004B87"/>
              </a:buCl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hasCustomPrompt="1"/>
          </p:nvPr>
        </p:nvSpPr>
        <p:spPr>
          <a:xfrm>
            <a:off x="6193448" y="1340769"/>
            <a:ext cx="5572800" cy="4622400"/>
          </a:xfrm>
        </p:spPr>
        <p:txBody>
          <a:bodyPr>
            <a:noAutofit/>
          </a:bodyPr>
          <a:lstStyle>
            <a:lvl1pPr>
              <a:buClr>
                <a:srgbClr val="004B87"/>
              </a:buCl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itle Placeholder 1">
            <a:extLst>
              <a:ext uri="{FF2B5EF4-FFF2-40B4-BE49-F238E27FC236}">
                <a16:creationId xmlns:a16="http://schemas.microsoft.com/office/drawing/2014/main" id="{640F5D30-516D-45B1-A9E5-12E0CA67E86C}"/>
              </a:ext>
            </a:extLst>
          </p:cNvPr>
          <p:cNvSpPr>
            <a:spLocks noGrp="1"/>
          </p:cNvSpPr>
          <p:nvPr>
            <p:ph type="title"/>
          </p:nvPr>
        </p:nvSpPr>
        <p:spPr>
          <a:xfrm>
            <a:off x="425752" y="140970"/>
            <a:ext cx="10182749" cy="76962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10" name="Text Placeholder 7">
            <a:extLst>
              <a:ext uri="{FF2B5EF4-FFF2-40B4-BE49-F238E27FC236}">
                <a16:creationId xmlns:a16="http://schemas.microsoft.com/office/drawing/2014/main" id="{BF51C5F3-C12D-420E-A134-BD35D774E9AB}"/>
              </a:ext>
            </a:extLst>
          </p:cNvPr>
          <p:cNvSpPr>
            <a:spLocks noGrp="1"/>
          </p:cNvSpPr>
          <p:nvPr>
            <p:ph type="body" sz="quarter" idx="10"/>
          </p:nvPr>
        </p:nvSpPr>
        <p:spPr>
          <a:xfrm>
            <a:off x="6567" y="6479931"/>
            <a:ext cx="10025871" cy="376990"/>
          </a:xfrm>
        </p:spPr>
        <p:txBody>
          <a:bodyPr lIns="144000" tIns="72000" rIns="144000" bIns="72000" anchor="b">
            <a:noAutofit/>
          </a:bodyPr>
          <a:lstStyle>
            <a:lvl1pPr marL="0" indent="0">
              <a:spcBef>
                <a:spcPts val="0"/>
              </a:spcBef>
              <a:buNone/>
              <a:defRPr sz="1000" baseline="0"/>
            </a:lvl1pPr>
          </a:lstStyle>
          <a:p>
            <a:pPr lvl="0"/>
            <a:endParaRPr lang="en-GB" dirty="0"/>
          </a:p>
          <a:p>
            <a:pPr lvl="0"/>
            <a:r>
              <a:rPr lang="en-GB" dirty="0"/>
              <a:t>References to go here</a:t>
            </a:r>
          </a:p>
        </p:txBody>
      </p:sp>
    </p:spTree>
    <p:extLst>
      <p:ext uri="{BB962C8B-B14F-4D97-AF65-F5344CB8AC3E}">
        <p14:creationId xmlns:p14="http://schemas.microsoft.com/office/powerpoint/2010/main" val="9231715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Text Placeholder 7">
            <a:extLst>
              <a:ext uri="{FF2B5EF4-FFF2-40B4-BE49-F238E27FC236}">
                <a16:creationId xmlns:a16="http://schemas.microsoft.com/office/drawing/2014/main" id="{09F7A6A2-DA56-4DBC-9B9E-4360FFB93F54}"/>
              </a:ext>
            </a:extLst>
          </p:cNvPr>
          <p:cNvSpPr>
            <a:spLocks noGrp="1"/>
          </p:cNvSpPr>
          <p:nvPr>
            <p:ph type="body" sz="quarter" idx="10"/>
          </p:nvPr>
        </p:nvSpPr>
        <p:spPr>
          <a:xfrm>
            <a:off x="6567" y="6479931"/>
            <a:ext cx="10025871" cy="376990"/>
          </a:xfrm>
        </p:spPr>
        <p:txBody>
          <a:bodyPr lIns="144000" tIns="72000" rIns="144000" bIns="72000" anchor="b">
            <a:noAutofit/>
          </a:bodyPr>
          <a:lstStyle>
            <a:lvl1pPr marL="0" indent="0">
              <a:spcBef>
                <a:spcPts val="0"/>
              </a:spcBef>
              <a:buNone/>
              <a:defRPr sz="1000" baseline="0"/>
            </a:lvl1pPr>
          </a:lstStyle>
          <a:p>
            <a:pPr lvl="0"/>
            <a:endParaRPr lang="en-GB" dirty="0"/>
          </a:p>
          <a:p>
            <a:pPr lvl="0"/>
            <a:r>
              <a:rPr lang="en-GB" dirty="0"/>
              <a:t>References to go here</a:t>
            </a:r>
          </a:p>
        </p:txBody>
      </p:sp>
    </p:spTree>
    <p:extLst>
      <p:ext uri="{BB962C8B-B14F-4D97-AF65-F5344CB8AC3E}">
        <p14:creationId xmlns:p14="http://schemas.microsoft.com/office/powerpoint/2010/main" val="1430134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0004A808-11AF-4286-85AC-FE28AB67FD77}"/>
              </a:ext>
            </a:extLst>
          </p:cNvPr>
          <p:cNvSpPr>
            <a:spLocks noGrp="1"/>
          </p:cNvSpPr>
          <p:nvPr>
            <p:ph type="body" sz="quarter" idx="10"/>
          </p:nvPr>
        </p:nvSpPr>
        <p:spPr>
          <a:xfrm>
            <a:off x="6567" y="6479931"/>
            <a:ext cx="10025871" cy="376990"/>
          </a:xfrm>
        </p:spPr>
        <p:txBody>
          <a:bodyPr lIns="144000" tIns="72000" rIns="144000" bIns="72000" anchor="b">
            <a:noAutofit/>
          </a:bodyPr>
          <a:lstStyle>
            <a:lvl1pPr marL="0" indent="0">
              <a:spcBef>
                <a:spcPts val="0"/>
              </a:spcBef>
              <a:buNone/>
              <a:defRPr sz="1000" baseline="0"/>
            </a:lvl1pPr>
          </a:lstStyle>
          <a:p>
            <a:pPr lvl="0"/>
            <a:endParaRPr lang="en-GB" dirty="0"/>
          </a:p>
          <a:p>
            <a:pPr lvl="0"/>
            <a:r>
              <a:rPr lang="en-GB" dirty="0"/>
              <a:t>References to go here</a:t>
            </a:r>
          </a:p>
        </p:txBody>
      </p:sp>
    </p:spTree>
    <p:extLst>
      <p:ext uri="{BB962C8B-B14F-4D97-AF65-F5344CB8AC3E}">
        <p14:creationId xmlns:p14="http://schemas.microsoft.com/office/powerpoint/2010/main" val="19885697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Presentation Tit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9D01D78-9B3F-4109-AE22-E06AAB7FEBD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7">
            <a:extLst>
              <a:ext uri="{FF2B5EF4-FFF2-40B4-BE49-F238E27FC236}">
                <a16:creationId xmlns:a16="http://schemas.microsoft.com/office/drawing/2014/main" id="{A89537AC-ED7F-43CA-BCAA-9AEB466615B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31632" y="5733256"/>
            <a:ext cx="1918843" cy="972343"/>
          </a:xfrm>
          <a:prstGeom prst="rect">
            <a:avLst/>
          </a:prstGeom>
        </p:spPr>
      </p:pic>
      <p:sp>
        <p:nvSpPr>
          <p:cNvPr id="11" name="Text Placeholder 7">
            <a:extLst>
              <a:ext uri="{FF2B5EF4-FFF2-40B4-BE49-F238E27FC236}">
                <a16:creationId xmlns:a16="http://schemas.microsoft.com/office/drawing/2014/main" id="{48B04023-5770-4BDA-8F63-1A2F3B4BFA9B}"/>
              </a:ext>
            </a:extLst>
          </p:cNvPr>
          <p:cNvSpPr>
            <a:spLocks noGrp="1"/>
          </p:cNvSpPr>
          <p:nvPr>
            <p:ph type="body" sz="quarter" idx="11"/>
          </p:nvPr>
        </p:nvSpPr>
        <p:spPr>
          <a:xfrm>
            <a:off x="6567" y="6479931"/>
            <a:ext cx="6089433" cy="376990"/>
          </a:xfrm>
        </p:spPr>
        <p:txBody>
          <a:bodyPr lIns="144000" tIns="72000" rIns="144000" bIns="72000" anchor="b">
            <a:noAutofit/>
          </a:bodyPr>
          <a:lstStyle>
            <a:lvl1pPr marL="0" indent="0">
              <a:spcBef>
                <a:spcPts val="0"/>
              </a:spcBef>
              <a:buNone/>
              <a:defRPr sz="1000" baseline="0"/>
            </a:lvl1pPr>
          </a:lstStyle>
          <a:p>
            <a:pPr lvl="0"/>
            <a:endParaRPr lang="en-GB" dirty="0"/>
          </a:p>
          <a:p>
            <a:r>
              <a:rPr lang="en-GB" dirty="0"/>
              <a:t>Job code/copyright/date of prep etc to go here</a:t>
            </a:r>
          </a:p>
        </p:txBody>
      </p:sp>
      <p:sp>
        <p:nvSpPr>
          <p:cNvPr id="12" name="Subtitle 2">
            <a:extLst>
              <a:ext uri="{FF2B5EF4-FFF2-40B4-BE49-F238E27FC236}">
                <a16:creationId xmlns:a16="http://schemas.microsoft.com/office/drawing/2014/main" id="{B537A10E-A309-4C24-989A-3472EB529877}"/>
              </a:ext>
            </a:extLst>
          </p:cNvPr>
          <p:cNvSpPr>
            <a:spLocks noGrp="1"/>
          </p:cNvSpPr>
          <p:nvPr>
            <p:ph type="subTitle" idx="1"/>
          </p:nvPr>
        </p:nvSpPr>
        <p:spPr>
          <a:xfrm>
            <a:off x="4463819" y="1268761"/>
            <a:ext cx="7286656" cy="794373"/>
          </a:xfrm>
        </p:spPr>
        <p:txBody>
          <a:bodyPr anchor="t">
            <a:noAutofit/>
          </a:bodyPr>
          <a:lstStyle>
            <a:lvl1pPr marL="0" indent="0" algn="r">
              <a:buNone/>
              <a:defRPr sz="4000" b="0">
                <a:solidFill>
                  <a:schemeClr val="accent1"/>
                </a:solidFill>
              </a:defRPr>
            </a:lvl1pPr>
          </a:lstStyle>
          <a:p>
            <a:endParaRPr lang="en-GB" dirty="0"/>
          </a:p>
        </p:txBody>
      </p:sp>
      <p:sp>
        <p:nvSpPr>
          <p:cNvPr id="13" name="Title 1">
            <a:extLst>
              <a:ext uri="{FF2B5EF4-FFF2-40B4-BE49-F238E27FC236}">
                <a16:creationId xmlns:a16="http://schemas.microsoft.com/office/drawing/2014/main" id="{A768788C-CD5D-4ED8-B8DC-0F8BE230A543}"/>
              </a:ext>
            </a:extLst>
          </p:cNvPr>
          <p:cNvSpPr>
            <a:spLocks noGrp="1"/>
          </p:cNvSpPr>
          <p:nvPr>
            <p:ph type="ctrTitle" hasCustomPrompt="1"/>
          </p:nvPr>
        </p:nvSpPr>
        <p:spPr>
          <a:xfrm>
            <a:off x="431371" y="262933"/>
            <a:ext cx="11319104" cy="943200"/>
          </a:xfrm>
        </p:spPr>
        <p:txBody>
          <a:bodyPr anchor="b">
            <a:normAutofit/>
          </a:bodyPr>
          <a:lstStyle>
            <a:lvl1pPr algn="r">
              <a:defRPr sz="3200" b="0">
                <a:solidFill>
                  <a:schemeClr val="tx2"/>
                </a:solidFill>
              </a:defRPr>
            </a:lvl1pPr>
          </a:lstStyle>
          <a:p>
            <a:r>
              <a:rPr lang="en-GB" dirty="0"/>
              <a:t>Presentation title to go here</a:t>
            </a:r>
          </a:p>
        </p:txBody>
      </p:sp>
    </p:spTree>
    <p:extLst>
      <p:ext uri="{BB962C8B-B14F-4D97-AF65-F5344CB8AC3E}">
        <p14:creationId xmlns:p14="http://schemas.microsoft.com/office/powerpoint/2010/main" val="41256888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_Presentation Tit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D40E7B8-A1C1-4D46-8085-0E915E8F7A8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7">
            <a:extLst>
              <a:ext uri="{FF2B5EF4-FFF2-40B4-BE49-F238E27FC236}">
                <a16:creationId xmlns:a16="http://schemas.microsoft.com/office/drawing/2014/main" id="{853C38C4-A2EB-44DC-9257-5EE37C6737F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31632" y="5733256"/>
            <a:ext cx="1918843" cy="972343"/>
          </a:xfrm>
          <a:prstGeom prst="rect">
            <a:avLst/>
          </a:prstGeom>
        </p:spPr>
      </p:pic>
      <p:sp>
        <p:nvSpPr>
          <p:cNvPr id="11" name="Text Placeholder 7">
            <a:extLst>
              <a:ext uri="{FF2B5EF4-FFF2-40B4-BE49-F238E27FC236}">
                <a16:creationId xmlns:a16="http://schemas.microsoft.com/office/drawing/2014/main" id="{48B04023-5770-4BDA-8F63-1A2F3B4BFA9B}"/>
              </a:ext>
            </a:extLst>
          </p:cNvPr>
          <p:cNvSpPr>
            <a:spLocks noGrp="1"/>
          </p:cNvSpPr>
          <p:nvPr>
            <p:ph type="body" sz="quarter" idx="11"/>
          </p:nvPr>
        </p:nvSpPr>
        <p:spPr>
          <a:xfrm>
            <a:off x="6567" y="6479931"/>
            <a:ext cx="6089433" cy="376990"/>
          </a:xfrm>
        </p:spPr>
        <p:txBody>
          <a:bodyPr lIns="144000" tIns="72000" rIns="144000" bIns="72000" anchor="b">
            <a:noAutofit/>
          </a:bodyPr>
          <a:lstStyle>
            <a:lvl1pPr marL="0" indent="0">
              <a:spcBef>
                <a:spcPts val="0"/>
              </a:spcBef>
              <a:buNone/>
              <a:defRPr sz="1000" baseline="0"/>
            </a:lvl1pPr>
          </a:lstStyle>
          <a:p>
            <a:pPr lvl="0"/>
            <a:endParaRPr lang="en-GB" dirty="0"/>
          </a:p>
          <a:p>
            <a:r>
              <a:rPr lang="en-GB" dirty="0"/>
              <a:t>Job code/copyright/date of prep etc to go here</a:t>
            </a:r>
          </a:p>
        </p:txBody>
      </p:sp>
      <p:sp>
        <p:nvSpPr>
          <p:cNvPr id="12" name="Subtitle 2">
            <a:extLst>
              <a:ext uri="{FF2B5EF4-FFF2-40B4-BE49-F238E27FC236}">
                <a16:creationId xmlns:a16="http://schemas.microsoft.com/office/drawing/2014/main" id="{B537A10E-A309-4C24-989A-3472EB529877}"/>
              </a:ext>
            </a:extLst>
          </p:cNvPr>
          <p:cNvSpPr>
            <a:spLocks noGrp="1"/>
          </p:cNvSpPr>
          <p:nvPr>
            <p:ph type="subTitle" idx="1"/>
          </p:nvPr>
        </p:nvSpPr>
        <p:spPr>
          <a:xfrm>
            <a:off x="4463819" y="1266476"/>
            <a:ext cx="7286656" cy="794373"/>
          </a:xfrm>
        </p:spPr>
        <p:txBody>
          <a:bodyPr anchor="t">
            <a:noAutofit/>
          </a:bodyPr>
          <a:lstStyle>
            <a:lvl1pPr marL="0" indent="0" algn="r">
              <a:buNone/>
              <a:defRPr sz="4000" b="0">
                <a:solidFill>
                  <a:schemeClr val="accent1"/>
                </a:solidFill>
              </a:defRPr>
            </a:lvl1pPr>
          </a:lstStyle>
          <a:p>
            <a:endParaRPr lang="en-GB" dirty="0"/>
          </a:p>
        </p:txBody>
      </p:sp>
      <p:sp>
        <p:nvSpPr>
          <p:cNvPr id="13" name="Title 1">
            <a:extLst>
              <a:ext uri="{FF2B5EF4-FFF2-40B4-BE49-F238E27FC236}">
                <a16:creationId xmlns:a16="http://schemas.microsoft.com/office/drawing/2014/main" id="{A768788C-CD5D-4ED8-B8DC-0F8BE230A543}"/>
              </a:ext>
            </a:extLst>
          </p:cNvPr>
          <p:cNvSpPr>
            <a:spLocks noGrp="1"/>
          </p:cNvSpPr>
          <p:nvPr>
            <p:ph type="ctrTitle" hasCustomPrompt="1"/>
          </p:nvPr>
        </p:nvSpPr>
        <p:spPr>
          <a:xfrm>
            <a:off x="431371" y="260648"/>
            <a:ext cx="11319104" cy="943200"/>
          </a:xfrm>
        </p:spPr>
        <p:txBody>
          <a:bodyPr anchor="b">
            <a:normAutofit/>
          </a:bodyPr>
          <a:lstStyle>
            <a:lvl1pPr algn="r">
              <a:defRPr sz="3200" b="0">
                <a:solidFill>
                  <a:schemeClr val="tx2"/>
                </a:solidFill>
              </a:defRPr>
            </a:lvl1pPr>
          </a:lstStyle>
          <a:p>
            <a:r>
              <a:rPr lang="en-GB" dirty="0"/>
              <a:t>Presentation title to go here</a:t>
            </a:r>
          </a:p>
        </p:txBody>
      </p:sp>
    </p:spTree>
    <p:extLst>
      <p:ext uri="{BB962C8B-B14F-4D97-AF65-F5344CB8AC3E}">
        <p14:creationId xmlns:p14="http://schemas.microsoft.com/office/powerpoint/2010/main" val="11775156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4731" y="3032384"/>
            <a:ext cx="11331509" cy="1362075"/>
          </a:xfrm>
        </p:spPr>
        <p:txBody>
          <a:bodyPr anchor="b">
            <a:normAutofit/>
          </a:bodyPr>
          <a:lstStyle>
            <a:lvl1pPr algn="r">
              <a:defRPr sz="3600" b="0" cap="none">
                <a:solidFill>
                  <a:srgbClr val="004B87"/>
                </a:solidFill>
              </a:defRPr>
            </a:lvl1pPr>
          </a:lstStyle>
          <a:p>
            <a:r>
              <a:rPr lang="en-US" dirty="0"/>
              <a:t>Click to edit master title style</a:t>
            </a:r>
            <a:endParaRPr lang="en-GB" dirty="0"/>
          </a:p>
        </p:txBody>
      </p:sp>
      <p:sp>
        <p:nvSpPr>
          <p:cNvPr id="3" name="Text Placeholder 2"/>
          <p:cNvSpPr>
            <a:spLocks noGrp="1"/>
          </p:cNvSpPr>
          <p:nvPr>
            <p:ph type="body" idx="1" hasCustomPrompt="1"/>
          </p:nvPr>
        </p:nvSpPr>
        <p:spPr>
          <a:xfrm>
            <a:off x="2711179" y="4509214"/>
            <a:ext cx="9115061" cy="1500187"/>
          </a:xfrm>
        </p:spPr>
        <p:txBody>
          <a:bodyPr anchor="t">
            <a:normAutofit/>
          </a:bodyPr>
          <a:lstStyle>
            <a:lvl1pPr marL="0" indent="0" algn="r">
              <a:buNone/>
              <a:defRPr sz="2400">
                <a:solidFill>
                  <a:srgbClr val="004B87"/>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cxnSp>
        <p:nvCxnSpPr>
          <p:cNvPr id="5" name="Straight Connector 4">
            <a:extLst>
              <a:ext uri="{FF2B5EF4-FFF2-40B4-BE49-F238E27FC236}">
                <a16:creationId xmlns:a16="http://schemas.microsoft.com/office/drawing/2014/main" id="{D74F02A4-2ED0-4174-B92E-FFB52D0C4520}"/>
              </a:ext>
            </a:extLst>
          </p:cNvPr>
          <p:cNvCxnSpPr>
            <a:cxnSpLocks/>
          </p:cNvCxnSpPr>
          <p:nvPr userDrawn="1"/>
        </p:nvCxnSpPr>
        <p:spPr>
          <a:xfrm>
            <a:off x="365760" y="4459976"/>
            <a:ext cx="11460480" cy="0"/>
          </a:xfrm>
          <a:prstGeom prst="line">
            <a:avLst/>
          </a:prstGeom>
          <a:ln w="88900">
            <a:solidFill>
              <a:srgbClr val="EB5F1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02026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8" name="Text Placeholder 7"/>
          <p:cNvSpPr>
            <a:spLocks noGrp="1"/>
          </p:cNvSpPr>
          <p:nvPr>
            <p:ph type="body" sz="quarter" idx="10"/>
          </p:nvPr>
        </p:nvSpPr>
        <p:spPr>
          <a:xfrm>
            <a:off x="6567" y="6479931"/>
            <a:ext cx="10025871" cy="376990"/>
          </a:xfrm>
        </p:spPr>
        <p:txBody>
          <a:bodyPr lIns="144000" tIns="72000" rIns="144000" bIns="72000" anchor="b">
            <a:noAutofit/>
          </a:bodyPr>
          <a:lstStyle>
            <a:lvl1pPr marL="0" indent="0">
              <a:spcBef>
                <a:spcPts val="0"/>
              </a:spcBef>
              <a:buNone/>
              <a:defRPr sz="1000" baseline="0"/>
            </a:lvl1pPr>
          </a:lstStyle>
          <a:p>
            <a:pPr lvl="0"/>
            <a:endParaRPr lang="en-GB" dirty="0"/>
          </a:p>
          <a:p>
            <a:pPr lvl="0"/>
            <a:r>
              <a:rPr lang="en-GB" dirty="0"/>
              <a:t>References to go here</a:t>
            </a:r>
          </a:p>
        </p:txBody>
      </p:sp>
      <p:sp>
        <p:nvSpPr>
          <p:cNvPr id="6" name="Content Placeholder 2">
            <a:extLst>
              <a:ext uri="{FF2B5EF4-FFF2-40B4-BE49-F238E27FC236}">
                <a16:creationId xmlns:a16="http://schemas.microsoft.com/office/drawing/2014/main" id="{8AC1B916-9C2F-4F87-9F00-8355A30EF037}"/>
              </a:ext>
            </a:extLst>
          </p:cNvPr>
          <p:cNvSpPr>
            <a:spLocks noGrp="1"/>
          </p:cNvSpPr>
          <p:nvPr>
            <p:ph sz="half" idx="1" hasCustomPrompt="1"/>
          </p:nvPr>
        </p:nvSpPr>
        <p:spPr>
          <a:xfrm>
            <a:off x="425752" y="1340768"/>
            <a:ext cx="11342400" cy="4622400"/>
          </a:xfrm>
        </p:spPr>
        <p:txBody>
          <a:bodyPr>
            <a:noAutofit/>
          </a:bodyPr>
          <a:lstStyle>
            <a:lvl1pPr>
              <a:buClr>
                <a:srgbClr val="004B87"/>
              </a:buCl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698629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8" name="Text Placeholder 7"/>
          <p:cNvSpPr>
            <a:spLocks noGrp="1"/>
          </p:cNvSpPr>
          <p:nvPr>
            <p:ph type="body" sz="quarter" idx="10"/>
          </p:nvPr>
        </p:nvSpPr>
        <p:spPr>
          <a:xfrm>
            <a:off x="6567" y="6479931"/>
            <a:ext cx="10025871" cy="376990"/>
          </a:xfrm>
        </p:spPr>
        <p:txBody>
          <a:bodyPr lIns="144000" tIns="72000" rIns="144000" bIns="72000" anchor="b">
            <a:noAutofit/>
          </a:bodyPr>
          <a:lstStyle>
            <a:lvl1pPr marL="0" indent="0">
              <a:spcBef>
                <a:spcPts val="0"/>
              </a:spcBef>
              <a:spcAft>
                <a:spcPts val="300"/>
              </a:spcAft>
              <a:buNone/>
              <a:defRPr sz="1000" baseline="0"/>
            </a:lvl1pPr>
          </a:lstStyle>
          <a:p>
            <a:pPr lvl="0"/>
            <a:endParaRPr lang="en-GB" dirty="0"/>
          </a:p>
          <a:p>
            <a:pPr lvl="0"/>
            <a:r>
              <a:rPr lang="en-GB" dirty="0"/>
              <a:t>References to go here</a:t>
            </a:r>
          </a:p>
        </p:txBody>
      </p:sp>
      <p:sp>
        <p:nvSpPr>
          <p:cNvPr id="5" name="Content Placeholder 2">
            <a:extLst>
              <a:ext uri="{FF2B5EF4-FFF2-40B4-BE49-F238E27FC236}">
                <a16:creationId xmlns:a16="http://schemas.microsoft.com/office/drawing/2014/main" id="{09D3B1DE-19F1-46B1-8EF2-62098D150E43}"/>
              </a:ext>
            </a:extLst>
          </p:cNvPr>
          <p:cNvSpPr>
            <a:spLocks noGrp="1"/>
          </p:cNvSpPr>
          <p:nvPr>
            <p:ph sz="half" idx="1"/>
          </p:nvPr>
        </p:nvSpPr>
        <p:spPr>
          <a:xfrm>
            <a:off x="425752" y="1340768"/>
            <a:ext cx="11342400" cy="4622400"/>
          </a:xfrm>
        </p:spPr>
        <p:txBody>
          <a:bodyPr>
            <a:normAutofit/>
          </a:bodyPr>
          <a:lstStyle>
            <a:lvl1pPr>
              <a:buClr>
                <a:schemeClr val="tx2"/>
              </a:buClr>
              <a:defRPr sz="2000"/>
            </a:lvl1pPr>
            <a:lvl2pPr>
              <a:buClr>
                <a:schemeClr val="tx2"/>
              </a:buClr>
              <a:defRPr sz="1800"/>
            </a:lvl2pPr>
            <a:lvl3pPr marL="1143000" indent="-228600">
              <a:buClr>
                <a:schemeClr val="tx2"/>
              </a:buClr>
              <a:buFont typeface="Arial" panose="020B0604020202020204" pitchFamily="34" charset="0"/>
              <a:buChar char="•"/>
              <a:defRPr sz="1600"/>
            </a:lvl3pPr>
            <a:lvl4pPr>
              <a:buClr>
                <a:schemeClr val="tx2"/>
              </a:buClr>
              <a:defRPr sz="1400"/>
            </a:lvl4pPr>
            <a:lvl5pPr>
              <a:buClr>
                <a:schemeClr val="tx2"/>
              </a:buCl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9670788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25752" y="1340769"/>
            <a:ext cx="5574237" cy="4622400"/>
          </a:xfrm>
        </p:spPr>
        <p:txBody>
          <a:bodyPr>
            <a:noAutofit/>
          </a:bodyPr>
          <a:lstStyle>
            <a:lvl1pPr>
              <a:buClr>
                <a:srgbClr val="004B87"/>
              </a:buCl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hasCustomPrompt="1"/>
          </p:nvPr>
        </p:nvSpPr>
        <p:spPr>
          <a:xfrm>
            <a:off x="6193448" y="1340769"/>
            <a:ext cx="5572800" cy="4622400"/>
          </a:xfrm>
        </p:spPr>
        <p:txBody>
          <a:bodyPr>
            <a:noAutofit/>
          </a:bodyPr>
          <a:lstStyle>
            <a:lvl1pPr>
              <a:buClr>
                <a:srgbClr val="004B87"/>
              </a:buCl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itle Placeholder 1">
            <a:extLst>
              <a:ext uri="{FF2B5EF4-FFF2-40B4-BE49-F238E27FC236}">
                <a16:creationId xmlns:a16="http://schemas.microsoft.com/office/drawing/2014/main" id="{640F5D30-516D-45B1-A9E5-12E0CA67E86C}"/>
              </a:ext>
            </a:extLst>
          </p:cNvPr>
          <p:cNvSpPr>
            <a:spLocks noGrp="1"/>
          </p:cNvSpPr>
          <p:nvPr>
            <p:ph type="title"/>
          </p:nvPr>
        </p:nvSpPr>
        <p:spPr>
          <a:xfrm>
            <a:off x="425752" y="140970"/>
            <a:ext cx="10182749" cy="76962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10" name="Text Placeholder 7">
            <a:extLst>
              <a:ext uri="{FF2B5EF4-FFF2-40B4-BE49-F238E27FC236}">
                <a16:creationId xmlns:a16="http://schemas.microsoft.com/office/drawing/2014/main" id="{BF51C5F3-C12D-420E-A134-BD35D774E9AB}"/>
              </a:ext>
            </a:extLst>
          </p:cNvPr>
          <p:cNvSpPr>
            <a:spLocks noGrp="1"/>
          </p:cNvSpPr>
          <p:nvPr>
            <p:ph type="body" sz="quarter" idx="10"/>
          </p:nvPr>
        </p:nvSpPr>
        <p:spPr>
          <a:xfrm>
            <a:off x="6567" y="6479931"/>
            <a:ext cx="10025871" cy="376990"/>
          </a:xfrm>
        </p:spPr>
        <p:txBody>
          <a:bodyPr lIns="144000" tIns="72000" rIns="144000" bIns="72000" anchor="b">
            <a:noAutofit/>
          </a:bodyPr>
          <a:lstStyle>
            <a:lvl1pPr marL="0" indent="0">
              <a:spcBef>
                <a:spcPts val="0"/>
              </a:spcBef>
              <a:buNone/>
              <a:defRPr sz="1000" baseline="0"/>
            </a:lvl1pPr>
          </a:lstStyle>
          <a:p>
            <a:pPr lvl="0"/>
            <a:endParaRPr lang="en-GB" dirty="0"/>
          </a:p>
          <a:p>
            <a:pPr lvl="0"/>
            <a:r>
              <a:rPr lang="en-GB" dirty="0"/>
              <a:t>References to go here</a:t>
            </a:r>
          </a:p>
        </p:txBody>
      </p:sp>
    </p:spTree>
    <p:extLst>
      <p:ext uri="{BB962C8B-B14F-4D97-AF65-F5344CB8AC3E}">
        <p14:creationId xmlns:p14="http://schemas.microsoft.com/office/powerpoint/2010/main" val="37172707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Text Placeholder 7">
            <a:extLst>
              <a:ext uri="{FF2B5EF4-FFF2-40B4-BE49-F238E27FC236}">
                <a16:creationId xmlns:a16="http://schemas.microsoft.com/office/drawing/2014/main" id="{09F7A6A2-DA56-4DBC-9B9E-4360FFB93F54}"/>
              </a:ext>
            </a:extLst>
          </p:cNvPr>
          <p:cNvSpPr>
            <a:spLocks noGrp="1"/>
          </p:cNvSpPr>
          <p:nvPr>
            <p:ph type="body" sz="quarter" idx="10"/>
          </p:nvPr>
        </p:nvSpPr>
        <p:spPr>
          <a:xfrm>
            <a:off x="6567" y="6479931"/>
            <a:ext cx="10025871" cy="376990"/>
          </a:xfrm>
        </p:spPr>
        <p:txBody>
          <a:bodyPr lIns="144000" tIns="72000" rIns="144000" bIns="72000" anchor="b">
            <a:noAutofit/>
          </a:bodyPr>
          <a:lstStyle>
            <a:lvl1pPr marL="0" indent="0">
              <a:spcBef>
                <a:spcPts val="0"/>
              </a:spcBef>
              <a:buNone/>
              <a:defRPr sz="1000" baseline="0"/>
            </a:lvl1pPr>
          </a:lstStyle>
          <a:p>
            <a:pPr lvl="0"/>
            <a:endParaRPr lang="en-GB" dirty="0"/>
          </a:p>
          <a:p>
            <a:pPr lvl="0"/>
            <a:r>
              <a:rPr lang="en-GB" dirty="0"/>
              <a:t>References to go here</a:t>
            </a:r>
          </a:p>
        </p:txBody>
      </p:sp>
    </p:spTree>
    <p:extLst>
      <p:ext uri="{BB962C8B-B14F-4D97-AF65-F5344CB8AC3E}">
        <p14:creationId xmlns:p14="http://schemas.microsoft.com/office/powerpoint/2010/main" val="26348340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0004A808-11AF-4286-85AC-FE28AB67FD77}"/>
              </a:ext>
            </a:extLst>
          </p:cNvPr>
          <p:cNvSpPr>
            <a:spLocks noGrp="1"/>
          </p:cNvSpPr>
          <p:nvPr>
            <p:ph type="body" sz="quarter" idx="10"/>
          </p:nvPr>
        </p:nvSpPr>
        <p:spPr>
          <a:xfrm>
            <a:off x="6567" y="6479931"/>
            <a:ext cx="10025871" cy="376990"/>
          </a:xfrm>
        </p:spPr>
        <p:txBody>
          <a:bodyPr lIns="144000" tIns="72000" rIns="144000" bIns="72000" anchor="b">
            <a:noAutofit/>
          </a:bodyPr>
          <a:lstStyle>
            <a:lvl1pPr marL="0" indent="0">
              <a:spcBef>
                <a:spcPts val="0"/>
              </a:spcBef>
              <a:buNone/>
              <a:defRPr sz="1000" baseline="0"/>
            </a:lvl1pPr>
          </a:lstStyle>
          <a:p>
            <a:pPr lvl="0"/>
            <a:endParaRPr lang="en-GB" dirty="0"/>
          </a:p>
          <a:p>
            <a:pPr lvl="0"/>
            <a:r>
              <a:rPr lang="en-GB" dirty="0"/>
              <a:t>References to go here</a:t>
            </a:r>
          </a:p>
        </p:txBody>
      </p:sp>
    </p:spTree>
    <p:extLst>
      <p:ext uri="{BB962C8B-B14F-4D97-AF65-F5344CB8AC3E}">
        <p14:creationId xmlns:p14="http://schemas.microsoft.com/office/powerpoint/2010/main" val="440750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640F5D30-516D-45B1-A9E5-12E0CA67E86C}"/>
              </a:ext>
            </a:extLst>
          </p:cNvPr>
          <p:cNvSpPr>
            <a:spLocks noGrp="1"/>
          </p:cNvSpPr>
          <p:nvPr>
            <p:ph type="title"/>
          </p:nvPr>
        </p:nvSpPr>
        <p:spPr>
          <a:xfrm>
            <a:off x="425752" y="140970"/>
            <a:ext cx="10494784" cy="76962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10" name="Text Placeholder 7">
            <a:extLst>
              <a:ext uri="{FF2B5EF4-FFF2-40B4-BE49-F238E27FC236}">
                <a16:creationId xmlns:a16="http://schemas.microsoft.com/office/drawing/2014/main" id="{BF51C5F3-C12D-420E-A134-BD35D774E9AB}"/>
              </a:ext>
            </a:extLst>
          </p:cNvPr>
          <p:cNvSpPr>
            <a:spLocks noGrp="1"/>
          </p:cNvSpPr>
          <p:nvPr>
            <p:ph type="body" sz="quarter" idx="10"/>
          </p:nvPr>
        </p:nvSpPr>
        <p:spPr>
          <a:xfrm>
            <a:off x="6567" y="6479931"/>
            <a:ext cx="10025871" cy="376990"/>
          </a:xfrm>
        </p:spPr>
        <p:txBody>
          <a:bodyPr lIns="144000" tIns="72000" rIns="144000" bIns="72000" anchor="b">
            <a:noAutofit/>
          </a:bodyPr>
          <a:lstStyle>
            <a:lvl1pPr marL="0" indent="0">
              <a:spcBef>
                <a:spcPts val="0"/>
              </a:spcBef>
              <a:spcAft>
                <a:spcPts val="300"/>
              </a:spcAft>
              <a:buNone/>
              <a:defRPr sz="1000" baseline="0"/>
            </a:lvl1pPr>
          </a:lstStyle>
          <a:p>
            <a:pPr lvl="0"/>
            <a:endParaRPr lang="en-GB" dirty="0"/>
          </a:p>
          <a:p>
            <a:pPr lvl="0"/>
            <a:r>
              <a:rPr lang="en-GB" dirty="0"/>
              <a:t>References to go here</a:t>
            </a:r>
          </a:p>
        </p:txBody>
      </p:sp>
      <p:sp>
        <p:nvSpPr>
          <p:cNvPr id="6" name="Content Placeholder 2">
            <a:extLst>
              <a:ext uri="{FF2B5EF4-FFF2-40B4-BE49-F238E27FC236}">
                <a16:creationId xmlns:a16="http://schemas.microsoft.com/office/drawing/2014/main" id="{4ACC9225-45D8-4CD5-ABE5-7576DD17D0A6}"/>
              </a:ext>
            </a:extLst>
          </p:cNvPr>
          <p:cNvSpPr>
            <a:spLocks noGrp="1"/>
          </p:cNvSpPr>
          <p:nvPr>
            <p:ph sz="half" idx="11"/>
          </p:nvPr>
        </p:nvSpPr>
        <p:spPr>
          <a:xfrm>
            <a:off x="425752" y="1340768"/>
            <a:ext cx="5572800" cy="4622400"/>
          </a:xfrm>
        </p:spPr>
        <p:txBody>
          <a:bodyPr>
            <a:normAutofit/>
          </a:bodyPr>
          <a:lstStyle>
            <a:lvl1pPr>
              <a:buClr>
                <a:schemeClr val="tx2"/>
              </a:buClr>
              <a:defRPr sz="2000"/>
            </a:lvl1pPr>
            <a:lvl2pPr>
              <a:buClr>
                <a:schemeClr val="tx2"/>
              </a:buClr>
              <a:defRPr sz="1800"/>
            </a:lvl2pPr>
            <a:lvl3pPr marL="1143000" indent="-228600">
              <a:buClr>
                <a:schemeClr val="tx2"/>
              </a:buClr>
              <a:buFont typeface="Arial" panose="020B0604020202020204" pitchFamily="34" charset="0"/>
              <a:buChar char="•"/>
              <a:defRPr sz="1600"/>
            </a:lvl3pPr>
            <a:lvl4pPr>
              <a:buClr>
                <a:schemeClr val="tx2"/>
              </a:buClr>
              <a:defRPr sz="1400"/>
            </a:lvl4pPr>
            <a:lvl5pPr>
              <a:buClr>
                <a:schemeClr val="tx2"/>
              </a:buCl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2">
            <a:extLst>
              <a:ext uri="{FF2B5EF4-FFF2-40B4-BE49-F238E27FC236}">
                <a16:creationId xmlns:a16="http://schemas.microsoft.com/office/drawing/2014/main" id="{6276D889-BE07-434F-A0F1-269B674C69FC}"/>
              </a:ext>
            </a:extLst>
          </p:cNvPr>
          <p:cNvSpPr>
            <a:spLocks noGrp="1"/>
          </p:cNvSpPr>
          <p:nvPr>
            <p:ph sz="half" idx="12"/>
          </p:nvPr>
        </p:nvSpPr>
        <p:spPr>
          <a:xfrm>
            <a:off x="6193448" y="1340768"/>
            <a:ext cx="5572800" cy="4622400"/>
          </a:xfrm>
        </p:spPr>
        <p:txBody>
          <a:bodyPr>
            <a:normAutofit/>
          </a:bodyPr>
          <a:lstStyle>
            <a:lvl1pPr>
              <a:buClr>
                <a:schemeClr val="tx2"/>
              </a:buClr>
              <a:defRPr sz="2000"/>
            </a:lvl1pPr>
            <a:lvl2pPr>
              <a:buClr>
                <a:schemeClr val="tx2"/>
              </a:buClr>
              <a:defRPr sz="1800"/>
            </a:lvl2pPr>
            <a:lvl3pPr marL="1143000" indent="-228600">
              <a:buClr>
                <a:schemeClr val="tx2"/>
              </a:buClr>
              <a:buFont typeface="Arial" panose="020B0604020202020204" pitchFamily="34" charset="0"/>
              <a:buChar char="•"/>
              <a:defRPr sz="1600"/>
            </a:lvl3pPr>
            <a:lvl4pPr>
              <a:buClr>
                <a:schemeClr val="tx2"/>
              </a:buClr>
              <a:defRPr sz="1400"/>
            </a:lvl4pPr>
            <a:lvl5pPr>
              <a:buClr>
                <a:schemeClr val="tx2"/>
              </a:buCl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248758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Text Placeholder 7">
            <a:extLst>
              <a:ext uri="{FF2B5EF4-FFF2-40B4-BE49-F238E27FC236}">
                <a16:creationId xmlns:a16="http://schemas.microsoft.com/office/drawing/2014/main" id="{09F7A6A2-DA56-4DBC-9B9E-4360FFB93F54}"/>
              </a:ext>
            </a:extLst>
          </p:cNvPr>
          <p:cNvSpPr>
            <a:spLocks noGrp="1"/>
          </p:cNvSpPr>
          <p:nvPr>
            <p:ph type="body" sz="quarter" idx="10"/>
          </p:nvPr>
        </p:nvSpPr>
        <p:spPr>
          <a:xfrm>
            <a:off x="6567" y="6479931"/>
            <a:ext cx="10025871" cy="376990"/>
          </a:xfrm>
        </p:spPr>
        <p:txBody>
          <a:bodyPr lIns="144000" tIns="72000" rIns="144000" bIns="72000" anchor="b">
            <a:noAutofit/>
          </a:bodyPr>
          <a:lstStyle>
            <a:lvl1pPr marL="0" indent="0">
              <a:spcBef>
                <a:spcPts val="0"/>
              </a:spcBef>
              <a:spcAft>
                <a:spcPts val="300"/>
              </a:spcAft>
              <a:buNone/>
              <a:defRPr sz="1000" baseline="0"/>
            </a:lvl1pPr>
          </a:lstStyle>
          <a:p>
            <a:pPr lvl="0"/>
            <a:endParaRPr lang="en-GB" dirty="0"/>
          </a:p>
          <a:p>
            <a:pPr lvl="0"/>
            <a:r>
              <a:rPr lang="en-GB" dirty="0"/>
              <a:t>References to go here</a:t>
            </a:r>
          </a:p>
        </p:txBody>
      </p:sp>
    </p:spTree>
    <p:extLst>
      <p:ext uri="{BB962C8B-B14F-4D97-AF65-F5344CB8AC3E}">
        <p14:creationId xmlns:p14="http://schemas.microsoft.com/office/powerpoint/2010/main" val="418857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0004A808-11AF-4286-85AC-FE28AB67FD77}"/>
              </a:ext>
            </a:extLst>
          </p:cNvPr>
          <p:cNvSpPr>
            <a:spLocks noGrp="1"/>
          </p:cNvSpPr>
          <p:nvPr>
            <p:ph type="body" sz="quarter" idx="10"/>
          </p:nvPr>
        </p:nvSpPr>
        <p:spPr>
          <a:xfrm>
            <a:off x="6567" y="6479931"/>
            <a:ext cx="10025871" cy="376990"/>
          </a:xfrm>
        </p:spPr>
        <p:txBody>
          <a:bodyPr lIns="144000" tIns="72000" rIns="144000" bIns="72000" anchor="b">
            <a:noAutofit/>
          </a:bodyPr>
          <a:lstStyle>
            <a:lvl1pPr marL="0" indent="0">
              <a:spcBef>
                <a:spcPts val="0"/>
              </a:spcBef>
              <a:spcAft>
                <a:spcPts val="300"/>
              </a:spcAft>
              <a:buNone/>
              <a:defRPr sz="1000" baseline="0"/>
            </a:lvl1pPr>
          </a:lstStyle>
          <a:p>
            <a:pPr lvl="0"/>
            <a:endParaRPr lang="en-GB" dirty="0"/>
          </a:p>
          <a:p>
            <a:pPr lvl="0"/>
            <a:r>
              <a:rPr lang="en-GB" dirty="0"/>
              <a:t>References to go here</a:t>
            </a:r>
          </a:p>
        </p:txBody>
      </p:sp>
    </p:spTree>
    <p:extLst>
      <p:ext uri="{BB962C8B-B14F-4D97-AF65-F5344CB8AC3E}">
        <p14:creationId xmlns:p14="http://schemas.microsoft.com/office/powerpoint/2010/main" val="355138604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01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ca-ES"/>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6ECCC98-259E-4CEC-A170-4EFDA30D2C5C}" type="datetimeFigureOut">
              <a:rPr kumimoji="0" lang="ca-ES" sz="1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13/4/2019</a:t>
            </a:fld>
            <a:endParaRPr kumimoji="0" lang="ca-E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 name="Marcador de pie de página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a-E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1DBD26-0528-485A-AC4B-724506D30896}" type="slidenum">
              <a:rPr kumimoji="0" lang="ca-ES" sz="1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ca-E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7697713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CD70AD-75F5-4704-974D-E58F5BDE977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7">
            <a:extLst>
              <a:ext uri="{FF2B5EF4-FFF2-40B4-BE49-F238E27FC236}">
                <a16:creationId xmlns:a16="http://schemas.microsoft.com/office/drawing/2014/main" id="{107A2128-7685-4091-B58C-C6418D9785A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31632" y="5733256"/>
            <a:ext cx="1918843" cy="972343"/>
          </a:xfrm>
          <a:prstGeom prst="rect">
            <a:avLst/>
          </a:prstGeom>
        </p:spPr>
      </p:pic>
      <p:sp>
        <p:nvSpPr>
          <p:cNvPr id="11" name="Text Placeholder 7">
            <a:extLst>
              <a:ext uri="{FF2B5EF4-FFF2-40B4-BE49-F238E27FC236}">
                <a16:creationId xmlns:a16="http://schemas.microsoft.com/office/drawing/2014/main" id="{48B04023-5770-4BDA-8F63-1A2F3B4BFA9B}"/>
              </a:ext>
            </a:extLst>
          </p:cNvPr>
          <p:cNvSpPr>
            <a:spLocks noGrp="1"/>
          </p:cNvSpPr>
          <p:nvPr>
            <p:ph type="body" sz="quarter" idx="11"/>
          </p:nvPr>
        </p:nvSpPr>
        <p:spPr>
          <a:xfrm>
            <a:off x="6567" y="6479931"/>
            <a:ext cx="6089433" cy="376990"/>
          </a:xfrm>
        </p:spPr>
        <p:txBody>
          <a:bodyPr lIns="144000" tIns="72000" rIns="144000" bIns="72000" anchor="b">
            <a:noAutofit/>
          </a:bodyPr>
          <a:lstStyle>
            <a:lvl1pPr marL="0" indent="0">
              <a:spcBef>
                <a:spcPts val="0"/>
              </a:spcBef>
              <a:buNone/>
              <a:defRPr sz="1000" baseline="0"/>
            </a:lvl1pPr>
          </a:lstStyle>
          <a:p>
            <a:pPr lvl="0"/>
            <a:endParaRPr lang="en-GB" dirty="0"/>
          </a:p>
          <a:p>
            <a:r>
              <a:rPr lang="en-GB" dirty="0"/>
              <a:t>Job code/copyright/date of prep etc to go here</a:t>
            </a:r>
          </a:p>
        </p:txBody>
      </p:sp>
      <p:sp>
        <p:nvSpPr>
          <p:cNvPr id="12" name="Subtitle 2">
            <a:extLst>
              <a:ext uri="{FF2B5EF4-FFF2-40B4-BE49-F238E27FC236}">
                <a16:creationId xmlns:a16="http://schemas.microsoft.com/office/drawing/2014/main" id="{B537A10E-A309-4C24-989A-3472EB529877}"/>
              </a:ext>
            </a:extLst>
          </p:cNvPr>
          <p:cNvSpPr>
            <a:spLocks noGrp="1"/>
          </p:cNvSpPr>
          <p:nvPr>
            <p:ph type="subTitle" idx="1"/>
          </p:nvPr>
        </p:nvSpPr>
        <p:spPr>
          <a:xfrm>
            <a:off x="4463819" y="1266476"/>
            <a:ext cx="7286656" cy="794373"/>
          </a:xfrm>
        </p:spPr>
        <p:txBody>
          <a:bodyPr anchor="t">
            <a:noAutofit/>
          </a:bodyPr>
          <a:lstStyle>
            <a:lvl1pPr marL="0" indent="0" algn="r">
              <a:buNone/>
              <a:defRPr sz="4000" b="0">
                <a:solidFill>
                  <a:schemeClr val="accent1"/>
                </a:solidFill>
              </a:defRPr>
            </a:lvl1pPr>
          </a:lstStyle>
          <a:p>
            <a:endParaRPr lang="en-GB" dirty="0"/>
          </a:p>
        </p:txBody>
      </p:sp>
      <p:sp>
        <p:nvSpPr>
          <p:cNvPr id="13" name="Title 1">
            <a:extLst>
              <a:ext uri="{FF2B5EF4-FFF2-40B4-BE49-F238E27FC236}">
                <a16:creationId xmlns:a16="http://schemas.microsoft.com/office/drawing/2014/main" id="{A768788C-CD5D-4ED8-B8DC-0F8BE230A543}"/>
              </a:ext>
            </a:extLst>
          </p:cNvPr>
          <p:cNvSpPr>
            <a:spLocks noGrp="1"/>
          </p:cNvSpPr>
          <p:nvPr>
            <p:ph type="ctrTitle" hasCustomPrompt="1"/>
          </p:nvPr>
        </p:nvSpPr>
        <p:spPr>
          <a:xfrm>
            <a:off x="431371" y="260648"/>
            <a:ext cx="11319104" cy="943200"/>
          </a:xfrm>
        </p:spPr>
        <p:txBody>
          <a:bodyPr anchor="b">
            <a:normAutofit/>
          </a:bodyPr>
          <a:lstStyle>
            <a:lvl1pPr algn="r">
              <a:defRPr sz="3200" b="0">
                <a:solidFill>
                  <a:schemeClr val="tx2"/>
                </a:solidFill>
              </a:defRPr>
            </a:lvl1pPr>
          </a:lstStyle>
          <a:p>
            <a:r>
              <a:rPr lang="en-GB" dirty="0"/>
              <a:t>Presentation title to go here</a:t>
            </a:r>
          </a:p>
        </p:txBody>
      </p:sp>
    </p:spTree>
    <p:extLst>
      <p:ext uri="{BB962C8B-B14F-4D97-AF65-F5344CB8AC3E}">
        <p14:creationId xmlns:p14="http://schemas.microsoft.com/office/powerpoint/2010/main" val="3524481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4731" y="3032384"/>
            <a:ext cx="11331509" cy="1362075"/>
          </a:xfrm>
        </p:spPr>
        <p:txBody>
          <a:bodyPr anchor="b">
            <a:normAutofit/>
          </a:bodyPr>
          <a:lstStyle>
            <a:lvl1pPr algn="r">
              <a:defRPr sz="3600" b="0" cap="none">
                <a:solidFill>
                  <a:srgbClr val="004B87"/>
                </a:solidFill>
              </a:defRPr>
            </a:lvl1pPr>
          </a:lstStyle>
          <a:p>
            <a:r>
              <a:rPr lang="en-US" dirty="0"/>
              <a:t>Click to edit master title style</a:t>
            </a:r>
            <a:endParaRPr lang="en-GB" dirty="0"/>
          </a:p>
        </p:txBody>
      </p:sp>
      <p:sp>
        <p:nvSpPr>
          <p:cNvPr id="3" name="Text Placeholder 2"/>
          <p:cNvSpPr>
            <a:spLocks noGrp="1"/>
          </p:cNvSpPr>
          <p:nvPr>
            <p:ph type="body" idx="1" hasCustomPrompt="1"/>
          </p:nvPr>
        </p:nvSpPr>
        <p:spPr>
          <a:xfrm>
            <a:off x="2711179" y="4509214"/>
            <a:ext cx="9115061" cy="1500187"/>
          </a:xfrm>
        </p:spPr>
        <p:txBody>
          <a:bodyPr anchor="t">
            <a:normAutofit/>
          </a:bodyPr>
          <a:lstStyle>
            <a:lvl1pPr marL="0" indent="0" algn="r">
              <a:buNone/>
              <a:defRPr sz="2400">
                <a:solidFill>
                  <a:srgbClr val="004B87"/>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cxnSp>
        <p:nvCxnSpPr>
          <p:cNvPr id="5" name="Straight Connector 4">
            <a:extLst>
              <a:ext uri="{FF2B5EF4-FFF2-40B4-BE49-F238E27FC236}">
                <a16:creationId xmlns:a16="http://schemas.microsoft.com/office/drawing/2014/main" id="{07A89D91-1E50-42F6-807F-EE8ABF3C22B8}"/>
              </a:ext>
            </a:extLst>
          </p:cNvPr>
          <p:cNvCxnSpPr>
            <a:cxnSpLocks/>
          </p:cNvCxnSpPr>
          <p:nvPr userDrawn="1"/>
        </p:nvCxnSpPr>
        <p:spPr>
          <a:xfrm>
            <a:off x="365760" y="4459976"/>
            <a:ext cx="11460480" cy="0"/>
          </a:xfrm>
          <a:prstGeom prst="line">
            <a:avLst/>
          </a:prstGeom>
          <a:ln w="88900">
            <a:solidFill>
              <a:srgbClr val="DC204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89404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0.xml"/><Relationship Id="rId7"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6.xml"/><Relationship Id="rId7"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9"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10" Type="http://schemas.openxmlformats.org/officeDocument/2006/relationships/image" Target="../media/image2.png"/><Relationship Id="rId4" Type="http://schemas.openxmlformats.org/officeDocument/2006/relationships/slideLayout" Target="../slideLayouts/slideLayout23.xml"/><Relationship Id="rId9" Type="http://schemas.openxmlformats.org/officeDocument/2006/relationships/image" Target="../media/image9.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9.xml"/><Relationship Id="rId7" Type="http://schemas.openxmlformats.org/officeDocument/2006/relationships/theme" Target="../theme/theme5.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2A51C28-5EAC-4B36-963C-1FEBF43A81F8}"/>
              </a:ext>
            </a:extLst>
          </p:cNvPr>
          <p:cNvGrpSpPr/>
          <p:nvPr userDrawn="1"/>
        </p:nvGrpSpPr>
        <p:grpSpPr>
          <a:xfrm>
            <a:off x="0" y="138043"/>
            <a:ext cx="12018983" cy="1042269"/>
            <a:chOff x="0" y="138043"/>
            <a:chExt cx="12018983" cy="1042269"/>
          </a:xfrm>
        </p:grpSpPr>
        <p:pic>
          <p:nvPicPr>
            <p:cNvPr id="6" name="Picture 5">
              <a:extLst>
                <a:ext uri="{FF2B5EF4-FFF2-40B4-BE49-F238E27FC236}">
                  <a16:creationId xmlns:a16="http://schemas.microsoft.com/office/drawing/2014/main" id="{0715E489-0C14-45CD-9E88-82F5C8B0AE08}"/>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004765" y="138043"/>
              <a:ext cx="9014218" cy="1042269"/>
            </a:xfrm>
            <a:prstGeom prst="rect">
              <a:avLst/>
            </a:prstGeom>
          </p:spPr>
        </p:pic>
        <p:pic>
          <p:nvPicPr>
            <p:cNvPr id="10" name="Picture 9">
              <a:extLst>
                <a:ext uri="{FF2B5EF4-FFF2-40B4-BE49-F238E27FC236}">
                  <a16:creationId xmlns:a16="http://schemas.microsoft.com/office/drawing/2014/main" id="{E5C5D706-B179-42F6-A7FC-AA3B904AAD03}"/>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r="30776"/>
            <a:stretch/>
          </p:blipFill>
          <p:spPr>
            <a:xfrm>
              <a:off x="0" y="138043"/>
              <a:ext cx="6240016" cy="1042269"/>
            </a:xfrm>
            <a:prstGeom prst="rect">
              <a:avLst/>
            </a:prstGeom>
          </p:spPr>
        </p:pic>
      </p:grpSp>
      <p:sp>
        <p:nvSpPr>
          <p:cNvPr id="2" name="Title Placeholder 1"/>
          <p:cNvSpPr>
            <a:spLocks noGrp="1"/>
          </p:cNvSpPr>
          <p:nvPr>
            <p:ph type="title"/>
          </p:nvPr>
        </p:nvSpPr>
        <p:spPr>
          <a:xfrm>
            <a:off x="425752" y="140970"/>
            <a:ext cx="10494784" cy="76962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425752" y="1340769"/>
            <a:ext cx="11340496" cy="508640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9" name="Picture 8">
            <a:extLst>
              <a:ext uri="{FF2B5EF4-FFF2-40B4-BE49-F238E27FC236}">
                <a16:creationId xmlns:a16="http://schemas.microsoft.com/office/drawing/2014/main" id="{657627DF-C2DD-4E8E-8B59-11B32E2CC632}"/>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668558" y="6021288"/>
            <a:ext cx="1350435" cy="684311"/>
          </a:xfrm>
          <a:prstGeom prst="rect">
            <a:avLst/>
          </a:prstGeom>
        </p:spPr>
      </p:pic>
    </p:spTree>
    <p:extLst>
      <p:ext uri="{BB962C8B-B14F-4D97-AF65-F5344CB8AC3E}">
        <p14:creationId xmlns:p14="http://schemas.microsoft.com/office/powerpoint/2010/main" val="93981024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Lst>
  <p:txStyles>
    <p:titleStyle>
      <a:lvl1pPr algn="l" defTabSz="914400" rtl="0" eaLnBrk="1" latinLnBrk="0" hangingPunct="1">
        <a:lnSpc>
          <a:spcPct val="90000"/>
        </a:lnSpc>
        <a:spcBef>
          <a:spcPct val="0"/>
        </a:spcBef>
        <a:buNone/>
        <a:defRPr sz="2800" b="0" kern="1200">
          <a:solidFill>
            <a:schemeClr val="bg1"/>
          </a:solidFill>
          <a:latin typeface="+mj-lt"/>
          <a:ea typeface="+mj-ea"/>
          <a:cs typeface="+mj-cs"/>
        </a:defRPr>
      </a:lvl1pPr>
    </p:titleStyle>
    <p:bodyStyle>
      <a:lvl1pPr marL="342900" indent="-342900" algn="l" defTabSz="914400" rtl="0" eaLnBrk="1" latinLnBrk="0" hangingPunct="1">
        <a:spcBef>
          <a:spcPct val="20000"/>
        </a:spcBef>
        <a:buClr>
          <a:schemeClr val="tx2"/>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A786022-3A51-4B0F-8B09-8736F2F84C17}"/>
              </a:ext>
            </a:extLst>
          </p:cNvPr>
          <p:cNvGrpSpPr/>
          <p:nvPr userDrawn="1"/>
        </p:nvGrpSpPr>
        <p:grpSpPr>
          <a:xfrm>
            <a:off x="0" y="140970"/>
            <a:ext cx="12018983" cy="1042269"/>
            <a:chOff x="0" y="140970"/>
            <a:chExt cx="12018983" cy="1042269"/>
          </a:xfrm>
        </p:grpSpPr>
        <p:pic>
          <p:nvPicPr>
            <p:cNvPr id="6" name="Picture 5">
              <a:extLst>
                <a:ext uri="{FF2B5EF4-FFF2-40B4-BE49-F238E27FC236}">
                  <a16:creationId xmlns:a16="http://schemas.microsoft.com/office/drawing/2014/main" id="{BF478061-2D09-403B-9804-67FADE51F9C9}"/>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3004756" y="140970"/>
              <a:ext cx="9014227" cy="1042269"/>
            </a:xfrm>
            <a:prstGeom prst="rect">
              <a:avLst/>
            </a:prstGeom>
          </p:spPr>
        </p:pic>
        <p:pic>
          <p:nvPicPr>
            <p:cNvPr id="10" name="Picture 9">
              <a:extLst>
                <a:ext uri="{FF2B5EF4-FFF2-40B4-BE49-F238E27FC236}">
                  <a16:creationId xmlns:a16="http://schemas.microsoft.com/office/drawing/2014/main" id="{A7A7B4FC-F3D5-4365-AB11-34BDCEFBA1D3}"/>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r="38852"/>
            <a:stretch/>
          </p:blipFill>
          <p:spPr>
            <a:xfrm>
              <a:off x="0" y="140970"/>
              <a:ext cx="5512037" cy="1042269"/>
            </a:xfrm>
            <a:prstGeom prst="rect">
              <a:avLst/>
            </a:prstGeom>
          </p:spPr>
        </p:pic>
      </p:grpSp>
      <p:sp>
        <p:nvSpPr>
          <p:cNvPr id="2" name="Title Placeholder 1"/>
          <p:cNvSpPr>
            <a:spLocks noGrp="1"/>
          </p:cNvSpPr>
          <p:nvPr>
            <p:ph type="title"/>
          </p:nvPr>
        </p:nvSpPr>
        <p:spPr>
          <a:xfrm>
            <a:off x="425752" y="140970"/>
            <a:ext cx="10478682" cy="76962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425752" y="1340769"/>
            <a:ext cx="11340496" cy="508640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9" name="Picture 8">
            <a:extLst>
              <a:ext uri="{FF2B5EF4-FFF2-40B4-BE49-F238E27FC236}">
                <a16:creationId xmlns:a16="http://schemas.microsoft.com/office/drawing/2014/main" id="{FD10B39D-C66A-450C-8235-DE8C83D3C44E}"/>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668558" y="6021288"/>
            <a:ext cx="1350435" cy="684311"/>
          </a:xfrm>
          <a:prstGeom prst="rect">
            <a:avLst/>
          </a:prstGeom>
        </p:spPr>
      </p:pic>
    </p:spTree>
    <p:extLst>
      <p:ext uri="{BB962C8B-B14F-4D97-AF65-F5344CB8AC3E}">
        <p14:creationId xmlns:p14="http://schemas.microsoft.com/office/powerpoint/2010/main" val="383883089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Lst>
  <p:txStyles>
    <p:titleStyle>
      <a:lvl1pPr algn="l" defTabSz="914400" rtl="0" eaLnBrk="1" latinLnBrk="0" hangingPunct="1">
        <a:lnSpc>
          <a:spcPct val="90000"/>
        </a:lnSpc>
        <a:spcBef>
          <a:spcPct val="0"/>
        </a:spcBef>
        <a:buNone/>
        <a:defRPr sz="2800" b="0" kern="1200">
          <a:solidFill>
            <a:schemeClr val="bg1"/>
          </a:solidFill>
          <a:latin typeface="+mj-lt"/>
          <a:ea typeface="+mj-ea"/>
          <a:cs typeface="+mj-cs"/>
        </a:defRPr>
      </a:lvl1pPr>
    </p:titleStyle>
    <p:bodyStyle>
      <a:lvl1pPr marL="342900" indent="-342900" algn="l" defTabSz="914400" rtl="0" eaLnBrk="1" latinLnBrk="0" hangingPunct="1">
        <a:spcBef>
          <a:spcPct val="20000"/>
        </a:spcBef>
        <a:buClr>
          <a:schemeClr val="tx2"/>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9766D48-4F59-4495-B870-4564ECE725F3}"/>
              </a:ext>
            </a:extLst>
          </p:cNvPr>
          <p:cNvGrpSpPr/>
          <p:nvPr userDrawn="1"/>
        </p:nvGrpSpPr>
        <p:grpSpPr>
          <a:xfrm>
            <a:off x="1" y="138043"/>
            <a:ext cx="12018982" cy="1042270"/>
            <a:chOff x="1" y="138043"/>
            <a:chExt cx="12018982" cy="1042270"/>
          </a:xfrm>
        </p:grpSpPr>
        <p:pic>
          <p:nvPicPr>
            <p:cNvPr id="6" name="Picture 5">
              <a:extLst>
                <a:ext uri="{FF2B5EF4-FFF2-40B4-BE49-F238E27FC236}">
                  <a16:creationId xmlns:a16="http://schemas.microsoft.com/office/drawing/2014/main" id="{FA3C8B69-7FD9-49EC-B38B-9301D611D80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3004756" y="138043"/>
              <a:ext cx="9014227" cy="1042270"/>
            </a:xfrm>
            <a:prstGeom prst="rect">
              <a:avLst/>
            </a:prstGeom>
          </p:spPr>
        </p:pic>
        <p:pic>
          <p:nvPicPr>
            <p:cNvPr id="10" name="Picture 9">
              <a:extLst>
                <a:ext uri="{FF2B5EF4-FFF2-40B4-BE49-F238E27FC236}">
                  <a16:creationId xmlns:a16="http://schemas.microsoft.com/office/drawing/2014/main" id="{4FF31DAB-063E-4041-9E7C-DB544A05F39A}"/>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r="42758"/>
            <a:stretch/>
          </p:blipFill>
          <p:spPr>
            <a:xfrm>
              <a:off x="1" y="138043"/>
              <a:ext cx="5159896" cy="1042270"/>
            </a:xfrm>
            <a:prstGeom prst="rect">
              <a:avLst/>
            </a:prstGeom>
          </p:spPr>
        </p:pic>
      </p:grpSp>
      <p:sp>
        <p:nvSpPr>
          <p:cNvPr id="2" name="Title Placeholder 1"/>
          <p:cNvSpPr>
            <a:spLocks noGrp="1"/>
          </p:cNvSpPr>
          <p:nvPr>
            <p:ph type="title"/>
          </p:nvPr>
        </p:nvSpPr>
        <p:spPr>
          <a:xfrm>
            <a:off x="425752" y="140970"/>
            <a:ext cx="10494784" cy="76962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425752" y="1340769"/>
            <a:ext cx="11340496" cy="508640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9" name="Picture 8">
            <a:extLst>
              <a:ext uri="{FF2B5EF4-FFF2-40B4-BE49-F238E27FC236}">
                <a16:creationId xmlns:a16="http://schemas.microsoft.com/office/drawing/2014/main" id="{AA1DD496-B26E-4057-ABDE-D90ABD7F512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668553" y="6021288"/>
            <a:ext cx="1350435" cy="684311"/>
          </a:xfrm>
          <a:prstGeom prst="rect">
            <a:avLst/>
          </a:prstGeom>
        </p:spPr>
      </p:pic>
    </p:spTree>
    <p:extLst>
      <p:ext uri="{BB962C8B-B14F-4D97-AF65-F5344CB8AC3E}">
        <p14:creationId xmlns:p14="http://schemas.microsoft.com/office/powerpoint/2010/main" val="718788754"/>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Lst>
  <p:txStyles>
    <p:titleStyle>
      <a:lvl1pPr algn="l" defTabSz="914400" rtl="0" eaLnBrk="1" latinLnBrk="0" hangingPunct="1">
        <a:lnSpc>
          <a:spcPct val="90000"/>
        </a:lnSpc>
        <a:spcBef>
          <a:spcPct val="0"/>
        </a:spcBef>
        <a:buNone/>
        <a:defRPr sz="2800" b="0" kern="1200">
          <a:solidFill>
            <a:schemeClr val="bg1"/>
          </a:solidFill>
          <a:latin typeface="+mj-lt"/>
          <a:ea typeface="+mj-ea"/>
          <a:cs typeface="+mj-cs"/>
        </a:defRPr>
      </a:lvl1pPr>
    </p:titleStyle>
    <p:bodyStyle>
      <a:lvl1pPr marL="342900" indent="-342900" algn="l" defTabSz="914400" rtl="0" eaLnBrk="1" latinLnBrk="0" hangingPunct="1">
        <a:spcBef>
          <a:spcPct val="20000"/>
        </a:spcBef>
        <a:buClr>
          <a:schemeClr val="tx2"/>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D5277E1-0216-4772-AABA-412A04E800A5}"/>
              </a:ext>
            </a:extLst>
          </p:cNvPr>
          <p:cNvGrpSpPr/>
          <p:nvPr userDrawn="1"/>
        </p:nvGrpSpPr>
        <p:grpSpPr>
          <a:xfrm>
            <a:off x="0" y="138043"/>
            <a:ext cx="12013810" cy="1042270"/>
            <a:chOff x="42730" y="138043"/>
            <a:chExt cx="12013810" cy="1042270"/>
          </a:xfrm>
        </p:grpSpPr>
        <p:pic>
          <p:nvPicPr>
            <p:cNvPr id="11" name="Picture 10">
              <a:extLst>
                <a:ext uri="{FF2B5EF4-FFF2-40B4-BE49-F238E27FC236}">
                  <a16:creationId xmlns:a16="http://schemas.microsoft.com/office/drawing/2014/main" id="{8C721CDA-D031-4165-8EAF-36039A5933A6}"/>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r="29372"/>
            <a:stretch/>
          </p:blipFill>
          <p:spPr>
            <a:xfrm>
              <a:off x="42730" y="138043"/>
              <a:ext cx="6366617" cy="1042270"/>
            </a:xfrm>
            <a:prstGeom prst="rect">
              <a:avLst/>
            </a:prstGeom>
          </p:spPr>
        </p:pic>
        <p:pic>
          <p:nvPicPr>
            <p:cNvPr id="12" name="Picture 11">
              <a:extLst>
                <a:ext uri="{FF2B5EF4-FFF2-40B4-BE49-F238E27FC236}">
                  <a16:creationId xmlns:a16="http://schemas.microsoft.com/office/drawing/2014/main" id="{29E340E7-7222-40B2-96A2-287B44CA4BC4}"/>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042305" y="138043"/>
              <a:ext cx="9014235" cy="1042270"/>
            </a:xfrm>
            <a:prstGeom prst="rect">
              <a:avLst/>
            </a:prstGeom>
          </p:spPr>
        </p:pic>
      </p:grpSp>
      <p:pic>
        <p:nvPicPr>
          <p:cNvPr id="9" name="Picture 8">
            <a:extLst>
              <a:ext uri="{FF2B5EF4-FFF2-40B4-BE49-F238E27FC236}">
                <a16:creationId xmlns:a16="http://schemas.microsoft.com/office/drawing/2014/main" id="{5F0AB36D-988E-4F4E-96B9-30F336BC57C7}"/>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668547" y="6021288"/>
            <a:ext cx="1350435" cy="684311"/>
          </a:xfrm>
          <a:prstGeom prst="rect">
            <a:avLst/>
          </a:prstGeom>
        </p:spPr>
      </p:pic>
      <p:sp>
        <p:nvSpPr>
          <p:cNvPr id="2" name="Title Placeholder 1"/>
          <p:cNvSpPr>
            <a:spLocks noGrp="1"/>
          </p:cNvSpPr>
          <p:nvPr>
            <p:ph type="title"/>
          </p:nvPr>
        </p:nvSpPr>
        <p:spPr>
          <a:xfrm>
            <a:off x="425752" y="140970"/>
            <a:ext cx="10182749" cy="76962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425752" y="1340769"/>
            <a:ext cx="11340496" cy="508640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757561669"/>
      </p:ext>
    </p:extLst>
  </p:cSld>
  <p:clrMap bg1="lt1" tx1="dk1" bg2="lt2" tx2="dk2" accent1="accent1" accent2="accent2" accent3="accent3" accent4="accent4" accent5="accent5" accent6="accent6" hlink="hlink" folHlink="folHlink"/>
  <p:sldLayoutIdLst>
    <p:sldLayoutId id="2147483675" r:id="rId1"/>
    <p:sldLayoutId id="2147483663" r:id="rId2"/>
    <p:sldLayoutId id="2147483664" r:id="rId3"/>
    <p:sldLayoutId id="2147483665" r:id="rId4"/>
    <p:sldLayoutId id="2147483666" r:id="rId5"/>
    <p:sldLayoutId id="2147483667" r:id="rId6"/>
    <p:sldLayoutId id="2147483691" r:id="rId7"/>
  </p:sldLayoutIdLst>
  <p:txStyles>
    <p:titleStyle>
      <a:lvl1pPr algn="l" defTabSz="914400" rtl="0" eaLnBrk="1" latinLnBrk="0" hangingPunct="1">
        <a:lnSpc>
          <a:spcPct val="90000"/>
        </a:lnSpc>
        <a:spcBef>
          <a:spcPct val="0"/>
        </a:spcBef>
        <a:buNone/>
        <a:defRPr sz="2400" b="0" kern="1200">
          <a:solidFill>
            <a:schemeClr val="bg1"/>
          </a:solidFill>
          <a:latin typeface="+mj-lt"/>
          <a:ea typeface="+mj-ea"/>
          <a:cs typeface="+mj-cs"/>
        </a:defRPr>
      </a:lvl1pPr>
    </p:titleStyle>
    <p:bodyStyle>
      <a:lvl1pPr marL="342900" indent="-342900" algn="l" defTabSz="914400" rtl="0" eaLnBrk="1" latinLnBrk="0" hangingPunct="1">
        <a:spcBef>
          <a:spcPct val="20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D5277E1-0216-4772-AABA-412A04E800A5}"/>
              </a:ext>
            </a:extLst>
          </p:cNvPr>
          <p:cNvGrpSpPr/>
          <p:nvPr userDrawn="1"/>
        </p:nvGrpSpPr>
        <p:grpSpPr>
          <a:xfrm>
            <a:off x="0" y="138043"/>
            <a:ext cx="12013810" cy="1042270"/>
            <a:chOff x="42730" y="138043"/>
            <a:chExt cx="12013810" cy="1042270"/>
          </a:xfrm>
        </p:grpSpPr>
        <p:pic>
          <p:nvPicPr>
            <p:cNvPr id="11" name="Picture 10">
              <a:extLst>
                <a:ext uri="{FF2B5EF4-FFF2-40B4-BE49-F238E27FC236}">
                  <a16:creationId xmlns:a16="http://schemas.microsoft.com/office/drawing/2014/main" id="{8C721CDA-D031-4165-8EAF-36039A5933A6}"/>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r="29372"/>
            <a:stretch/>
          </p:blipFill>
          <p:spPr>
            <a:xfrm>
              <a:off x="42730" y="138043"/>
              <a:ext cx="6366617" cy="1042270"/>
            </a:xfrm>
            <a:prstGeom prst="rect">
              <a:avLst/>
            </a:prstGeom>
          </p:spPr>
        </p:pic>
        <p:pic>
          <p:nvPicPr>
            <p:cNvPr id="12" name="Picture 11">
              <a:extLst>
                <a:ext uri="{FF2B5EF4-FFF2-40B4-BE49-F238E27FC236}">
                  <a16:creationId xmlns:a16="http://schemas.microsoft.com/office/drawing/2014/main" id="{29E340E7-7222-40B2-96A2-287B44CA4BC4}"/>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3042305" y="138043"/>
              <a:ext cx="9014235" cy="1042270"/>
            </a:xfrm>
            <a:prstGeom prst="rect">
              <a:avLst/>
            </a:prstGeom>
          </p:spPr>
        </p:pic>
      </p:grpSp>
      <p:pic>
        <p:nvPicPr>
          <p:cNvPr id="9" name="Picture 8">
            <a:extLst>
              <a:ext uri="{FF2B5EF4-FFF2-40B4-BE49-F238E27FC236}">
                <a16:creationId xmlns:a16="http://schemas.microsoft.com/office/drawing/2014/main" id="{5F0AB36D-988E-4F4E-96B9-30F336BC57C7}"/>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668547" y="6021288"/>
            <a:ext cx="1350435" cy="684311"/>
          </a:xfrm>
          <a:prstGeom prst="rect">
            <a:avLst/>
          </a:prstGeom>
        </p:spPr>
      </p:pic>
      <p:sp>
        <p:nvSpPr>
          <p:cNvPr id="2" name="Title Placeholder 1"/>
          <p:cNvSpPr>
            <a:spLocks noGrp="1"/>
          </p:cNvSpPr>
          <p:nvPr>
            <p:ph type="title"/>
          </p:nvPr>
        </p:nvSpPr>
        <p:spPr>
          <a:xfrm>
            <a:off x="425752" y="140970"/>
            <a:ext cx="10182749" cy="76962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425752" y="1340769"/>
            <a:ext cx="11340496" cy="508640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797979738"/>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Lst>
  <p:txStyles>
    <p:titleStyle>
      <a:lvl1pPr algn="l" defTabSz="914400" rtl="0" eaLnBrk="1" latinLnBrk="0" hangingPunct="1">
        <a:lnSpc>
          <a:spcPct val="90000"/>
        </a:lnSpc>
        <a:spcBef>
          <a:spcPct val="0"/>
        </a:spcBef>
        <a:buNone/>
        <a:defRPr sz="2400" b="0" kern="1200">
          <a:solidFill>
            <a:schemeClr val="bg1"/>
          </a:solidFill>
          <a:latin typeface="+mj-lt"/>
          <a:ea typeface="+mj-ea"/>
          <a:cs typeface="+mj-cs"/>
        </a:defRPr>
      </a:lvl1pPr>
    </p:titleStyle>
    <p:bodyStyle>
      <a:lvl1pPr marL="342900" indent="-342900" algn="l" defTabSz="914400" rtl="0" eaLnBrk="1" latinLnBrk="0" hangingPunct="1">
        <a:spcBef>
          <a:spcPct val="20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21.xml"/><Relationship Id="rId1" Type="http://schemas.openxmlformats.org/officeDocument/2006/relationships/slideLayout" Target="../slideLayouts/slideLayout22.xml"/><Relationship Id="rId6" Type="http://schemas.openxmlformats.org/officeDocument/2006/relationships/image" Target="../media/image17.png"/><Relationship Id="rId5" Type="http://schemas.openxmlformats.org/officeDocument/2006/relationships/image" Target="../media/image16.tmp"/><Relationship Id="rId4" Type="http://schemas.openxmlformats.org/officeDocument/2006/relationships/image" Target="../media/image15.tif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5.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22.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35.xml"/><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24.tif"/><Relationship Id="rId2" Type="http://schemas.openxmlformats.org/officeDocument/2006/relationships/notesSlide" Target="../notesSlides/notesSlide39.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notesSlide" Target="../notesSlides/notesSlide4.xml"/><Relationship Id="rId1" Type="http://schemas.openxmlformats.org/officeDocument/2006/relationships/slideLayout" Target="../slideLayouts/slideLayout22.xml"/><Relationship Id="rId4" Type="http://schemas.openxmlformats.org/officeDocument/2006/relationships/slide" Target="slide3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41.xml"/><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2.xml"/><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3.xml"/><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3" Type="http://schemas.openxmlformats.org/officeDocument/2006/relationships/image" Target="../media/image28.tif"/><Relationship Id="rId2" Type="http://schemas.openxmlformats.org/officeDocument/2006/relationships/notesSlide" Target="../notesSlides/notesSlide45.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AE267E3-2EB0-44D9-99F0-5C320BE8450D}"/>
              </a:ext>
            </a:extLst>
          </p:cNvPr>
          <p:cNvSpPr>
            <a:spLocks noGrp="1"/>
          </p:cNvSpPr>
          <p:nvPr>
            <p:ph type="body" sz="quarter" idx="11"/>
          </p:nvPr>
        </p:nvSpPr>
        <p:spPr/>
        <p:txBody>
          <a:bodyPr/>
          <a:lstStyle/>
          <a:p>
            <a:endParaRPr lang="en-GB"/>
          </a:p>
        </p:txBody>
      </p:sp>
      <p:sp>
        <p:nvSpPr>
          <p:cNvPr id="8" name="Subtitle 7">
            <a:extLst>
              <a:ext uri="{FF2B5EF4-FFF2-40B4-BE49-F238E27FC236}">
                <a16:creationId xmlns:a16="http://schemas.microsoft.com/office/drawing/2014/main" id="{2A5023BA-F0E0-4C90-A896-D588B5EFA9DE}"/>
              </a:ext>
            </a:extLst>
          </p:cNvPr>
          <p:cNvSpPr>
            <a:spLocks noGrp="1"/>
          </p:cNvSpPr>
          <p:nvPr>
            <p:ph type="subTitle" idx="1"/>
          </p:nvPr>
        </p:nvSpPr>
        <p:spPr/>
        <p:txBody>
          <a:bodyPr/>
          <a:lstStyle/>
          <a:p>
            <a:r>
              <a:rPr lang="en-GB" dirty="0">
                <a:solidFill>
                  <a:srgbClr val="EB5F17"/>
                </a:solidFill>
              </a:rPr>
              <a:t>Autoimmune and</a:t>
            </a:r>
            <a:br>
              <a:rPr lang="en-GB" dirty="0">
                <a:solidFill>
                  <a:srgbClr val="EB5F17"/>
                </a:solidFill>
              </a:rPr>
            </a:br>
            <a:r>
              <a:rPr lang="en-GB" dirty="0">
                <a:solidFill>
                  <a:srgbClr val="EB5F17"/>
                </a:solidFill>
              </a:rPr>
              <a:t>rare liver diseases</a:t>
            </a:r>
          </a:p>
        </p:txBody>
      </p:sp>
      <p:sp>
        <p:nvSpPr>
          <p:cNvPr id="7" name="Title 6">
            <a:extLst>
              <a:ext uri="{FF2B5EF4-FFF2-40B4-BE49-F238E27FC236}">
                <a16:creationId xmlns:a16="http://schemas.microsoft.com/office/drawing/2014/main" id="{EF89CA09-772E-4495-BCB3-7847A1367372}"/>
              </a:ext>
            </a:extLst>
          </p:cNvPr>
          <p:cNvSpPr>
            <a:spLocks noGrp="1"/>
          </p:cNvSpPr>
          <p:nvPr>
            <p:ph type="ctrTitle"/>
          </p:nvPr>
        </p:nvSpPr>
        <p:spPr/>
        <p:txBody>
          <a:bodyPr/>
          <a:lstStyle/>
          <a:p>
            <a:r>
              <a:rPr lang="en-GB" dirty="0"/>
              <a:t>Best of ILC 2019</a:t>
            </a:r>
          </a:p>
        </p:txBody>
      </p:sp>
    </p:spTree>
    <p:extLst>
      <p:ext uri="{BB962C8B-B14F-4D97-AF65-F5344CB8AC3E}">
        <p14:creationId xmlns:p14="http://schemas.microsoft.com/office/powerpoint/2010/main" val="45820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A11FB3-1515-484C-8D98-85CA55BD8349}"/>
              </a:ext>
            </a:extLst>
          </p:cNvPr>
          <p:cNvSpPr>
            <a:spLocks noGrp="1"/>
          </p:cNvSpPr>
          <p:nvPr>
            <p:ph type="title"/>
          </p:nvPr>
        </p:nvSpPr>
        <p:spPr>
          <a:xfrm>
            <a:off x="425752" y="140970"/>
            <a:ext cx="10290194" cy="769620"/>
          </a:xfrm>
        </p:spPr>
        <p:txBody>
          <a:bodyPr>
            <a:noAutofit/>
          </a:bodyPr>
          <a:lstStyle/>
          <a:p>
            <a:r>
              <a:rPr lang="en-GB" dirty="0"/>
              <a:t>Growth analysis in children with progressive familial intrahepatic cholestasis treated with </a:t>
            </a:r>
            <a:r>
              <a:rPr lang="en-GB" dirty="0" err="1"/>
              <a:t>maralixibat</a:t>
            </a:r>
            <a:endParaRPr lang="en-GB" dirty="0"/>
          </a:p>
        </p:txBody>
      </p:sp>
      <p:sp>
        <p:nvSpPr>
          <p:cNvPr id="5" name="Text Placeholder 4">
            <a:extLst>
              <a:ext uri="{FF2B5EF4-FFF2-40B4-BE49-F238E27FC236}">
                <a16:creationId xmlns:a16="http://schemas.microsoft.com/office/drawing/2014/main" id="{DFF8B8FC-2D2A-4148-9E89-CC1689F2AE8A}"/>
              </a:ext>
            </a:extLst>
          </p:cNvPr>
          <p:cNvSpPr>
            <a:spLocks noGrp="1"/>
          </p:cNvSpPr>
          <p:nvPr>
            <p:ph type="body" sz="quarter" idx="10"/>
          </p:nvPr>
        </p:nvSpPr>
        <p:spPr/>
        <p:txBody>
          <a:bodyPr/>
          <a:lstStyle/>
          <a:p>
            <a:r>
              <a:rPr lang="en-GB" dirty="0"/>
              <a:t>*NCT02057718; </a:t>
            </a:r>
            <a:r>
              <a:rPr lang="en-US" baseline="30000" dirty="0"/>
              <a:t>†</a:t>
            </a:r>
            <a:r>
              <a:rPr lang="en-US" dirty="0"/>
              <a:t>ItchRO: 0 = none, 4 = most severe itch; </a:t>
            </a:r>
            <a:r>
              <a:rPr lang="en-US" baseline="30000" dirty="0"/>
              <a:t>‡</a:t>
            </a:r>
            <a:r>
              <a:rPr lang="en-GB" dirty="0"/>
              <a:t>≤8.5 </a:t>
            </a:r>
            <a:r>
              <a:rPr lang="el-GR" dirty="0"/>
              <a:t>μ</a:t>
            </a:r>
            <a:r>
              <a:rPr lang="en-GB" dirty="0"/>
              <a:t>mol/L or ≥70% reduction from baseline.  </a:t>
            </a:r>
          </a:p>
          <a:p>
            <a:r>
              <a:rPr lang="en-GB" dirty="0"/>
              <a:t>Thompson R, et al. ILC 2019; </a:t>
            </a:r>
            <a:r>
              <a:rPr lang="en-GB" dirty="0">
                <a:solidFill>
                  <a:srgbClr val="000000"/>
                </a:solidFill>
              </a:rPr>
              <a:t>LB-08</a:t>
            </a:r>
          </a:p>
        </p:txBody>
      </p:sp>
      <p:sp>
        <p:nvSpPr>
          <p:cNvPr id="24" name="Content Placeholder 1">
            <a:extLst>
              <a:ext uri="{FF2B5EF4-FFF2-40B4-BE49-F238E27FC236}">
                <a16:creationId xmlns:a16="http://schemas.microsoft.com/office/drawing/2014/main" id="{D6F1A039-A09D-4BC4-AEB2-ECBFF821DBF4}"/>
              </a:ext>
            </a:extLst>
          </p:cNvPr>
          <p:cNvSpPr>
            <a:spLocks noGrp="1"/>
          </p:cNvSpPr>
          <p:nvPr>
            <p:ph sz="half" idx="1"/>
          </p:nvPr>
        </p:nvSpPr>
        <p:spPr>
          <a:xfrm>
            <a:off x="423863" y="1340769"/>
            <a:ext cx="6636694" cy="2332946"/>
          </a:xfrm>
          <a:ln>
            <a:noFill/>
          </a:ln>
        </p:spPr>
        <p:txBody>
          <a:bodyPr vert="horz" wrap="square" lIns="91440" tIns="45720" rIns="91440" bIns="45720" rtlCol="0" anchor="t">
            <a:spAutoFit/>
          </a:bodyPr>
          <a:lstStyle/>
          <a:p>
            <a:pPr marL="0" indent="0">
              <a:buNone/>
            </a:pPr>
            <a:r>
              <a:rPr lang="en-US" b="1" dirty="0">
                <a:solidFill>
                  <a:schemeClr val="bg1"/>
                </a:solidFill>
                <a:highlight>
                  <a:srgbClr val="004A86"/>
                </a:highlight>
                <a:latin typeface="Arial" panose="020B0604020202020204" pitchFamily="34" charset="0"/>
                <a:cs typeface="Arial" panose="020B0604020202020204" pitchFamily="34" charset="0"/>
              </a:rPr>
              <a:t> BACKGROUND &amp; AIMS </a:t>
            </a:r>
            <a:r>
              <a:rPr lang="en-US" b="1" dirty="0">
                <a:solidFill>
                  <a:schemeClr val="bg1"/>
                </a:solidFill>
                <a:highlight>
                  <a:srgbClr val="FEFCFC"/>
                </a:highlight>
                <a:latin typeface="Arial" panose="020B0604020202020204" pitchFamily="34" charset="0"/>
                <a:cs typeface="Arial" panose="020B0604020202020204" pitchFamily="34" charset="0"/>
              </a:rPr>
              <a:t>​</a:t>
            </a:r>
          </a:p>
          <a:p>
            <a:r>
              <a:rPr lang="en-GB" dirty="0" err="1"/>
              <a:t>Maralixibat</a:t>
            </a:r>
            <a:r>
              <a:rPr lang="en-GB" dirty="0"/>
              <a:t> is a potent, selective, minimally absorbed ileal ASBT inhibitor</a:t>
            </a:r>
            <a:endParaRPr lang="en-GB" dirty="0">
              <a:cs typeface="Arial"/>
            </a:endParaRPr>
          </a:p>
          <a:p>
            <a:pPr lvl="1"/>
            <a:r>
              <a:rPr lang="en-GB" dirty="0"/>
              <a:t>A pre-specified 48-week interim analysis of phase 2, open-label study* demonstrated a therapeutic response in a subset of patients with PFIC2 (BSEP deficiency)</a:t>
            </a:r>
            <a:endParaRPr lang="en-GB" dirty="0">
              <a:cs typeface="Arial"/>
            </a:endParaRPr>
          </a:p>
          <a:p>
            <a:r>
              <a:rPr lang="en-GB" b="1" dirty="0"/>
              <a:t>Aim: </a:t>
            </a:r>
            <a:r>
              <a:rPr lang="en-GB" dirty="0"/>
              <a:t>72-week post-hoc analysis of growth parameters</a:t>
            </a:r>
            <a:endParaRPr lang="en-GB" dirty="0">
              <a:highlight>
                <a:srgbClr val="FEFCFC"/>
              </a:highlight>
            </a:endParaRPr>
          </a:p>
        </p:txBody>
      </p:sp>
      <p:grpSp>
        <p:nvGrpSpPr>
          <p:cNvPr id="59" name="Group 58" hidden="1">
            <a:extLst>
              <a:ext uri="{FF2B5EF4-FFF2-40B4-BE49-F238E27FC236}">
                <a16:creationId xmlns:a16="http://schemas.microsoft.com/office/drawing/2014/main" id="{80BC31B8-9683-4348-B8D0-616F8CFDDB4E}"/>
              </a:ext>
            </a:extLst>
          </p:cNvPr>
          <p:cNvGrpSpPr/>
          <p:nvPr/>
        </p:nvGrpSpPr>
        <p:grpSpPr>
          <a:xfrm>
            <a:off x="6704579" y="2071790"/>
            <a:ext cx="4999477" cy="3739463"/>
            <a:chOff x="7245214" y="1819275"/>
            <a:chExt cx="3686741" cy="3739463"/>
          </a:xfrm>
        </p:grpSpPr>
        <p:sp>
          <p:nvSpPr>
            <p:cNvPr id="60" name="TextBox 59">
              <a:extLst>
                <a:ext uri="{FF2B5EF4-FFF2-40B4-BE49-F238E27FC236}">
                  <a16:creationId xmlns:a16="http://schemas.microsoft.com/office/drawing/2014/main" id="{449E1014-B142-4C59-969B-81B794D5F9AC}"/>
                </a:ext>
              </a:extLst>
            </p:cNvPr>
            <p:cNvSpPr txBox="1"/>
            <p:nvPr/>
          </p:nvSpPr>
          <p:spPr>
            <a:xfrm>
              <a:off x="7733379" y="1819275"/>
              <a:ext cx="3198576" cy="1107996"/>
            </a:xfrm>
            <a:prstGeom prst="rect">
              <a:avLst/>
            </a:prstGeom>
            <a:noFill/>
            <a:ln w="19050">
              <a:solidFill>
                <a:schemeClr val="accent3"/>
              </a:solidFill>
            </a:ln>
          </p:spPr>
          <p:txBody>
            <a:bodyPr wrap="square" rtlCol="0">
              <a:spAutoFit/>
            </a:bodyPr>
            <a:lstStyle/>
            <a:p>
              <a:pPr algn="ctr"/>
              <a:r>
                <a:rPr lang="en-GB" b="1" dirty="0"/>
                <a:t>Patients with PSC (N=234)</a:t>
              </a:r>
            </a:p>
            <a:p>
              <a:pPr marL="180975" indent="-180975">
                <a:buFont typeface="Arial" panose="020B0604020202020204" pitchFamily="34" charset="0"/>
                <a:buChar char="•"/>
              </a:pPr>
              <a:r>
                <a:rPr lang="en-GB" sz="1600" dirty="0"/>
                <a:t>64% male</a:t>
              </a:r>
            </a:p>
            <a:p>
              <a:pPr marL="180975" indent="-180975">
                <a:buFont typeface="Arial" panose="020B0604020202020204" pitchFamily="34" charset="0"/>
                <a:buChar char="•"/>
              </a:pPr>
              <a:r>
                <a:rPr lang="en-GB" sz="1600" dirty="0"/>
                <a:t>45 years median age</a:t>
              </a:r>
            </a:p>
            <a:p>
              <a:pPr marL="180975" indent="-180975">
                <a:buFont typeface="Arial" panose="020B0604020202020204" pitchFamily="34" charset="0"/>
                <a:buChar char="•"/>
              </a:pPr>
              <a:r>
                <a:rPr lang="en-GB" sz="1600" dirty="0"/>
                <a:t>61% taking </a:t>
              </a:r>
              <a:r>
                <a:rPr lang="en-GB" sz="1600" dirty="0" err="1"/>
                <a:t>ursodeoxycholic</a:t>
              </a:r>
              <a:r>
                <a:rPr lang="en-GB" sz="1600" dirty="0"/>
                <a:t> acid</a:t>
              </a:r>
            </a:p>
          </p:txBody>
        </p:sp>
        <p:sp>
          <p:nvSpPr>
            <p:cNvPr id="61" name="TextBox 60">
              <a:extLst>
                <a:ext uri="{FF2B5EF4-FFF2-40B4-BE49-F238E27FC236}">
                  <a16:creationId xmlns:a16="http://schemas.microsoft.com/office/drawing/2014/main" id="{64FE3EC1-8B3B-4991-BBB5-3BD654ABB09C}"/>
                </a:ext>
              </a:extLst>
            </p:cNvPr>
            <p:cNvSpPr txBox="1"/>
            <p:nvPr/>
          </p:nvSpPr>
          <p:spPr>
            <a:xfrm>
              <a:off x="7839206" y="3453538"/>
              <a:ext cx="1300975" cy="325890"/>
            </a:xfrm>
            <a:prstGeom prst="rect">
              <a:avLst/>
            </a:prstGeom>
            <a:solidFill>
              <a:schemeClr val="accent1"/>
            </a:solidFill>
            <a:ln>
              <a:solidFill>
                <a:schemeClr val="accent1"/>
              </a:solidFill>
            </a:ln>
          </p:spPr>
          <p:txBody>
            <a:bodyPr wrap="square" rtlCol="0" anchor="ctr">
              <a:noAutofit/>
            </a:bodyPr>
            <a:lstStyle/>
            <a:p>
              <a:pPr algn="ctr"/>
              <a:r>
                <a:rPr lang="en-GB" b="1" dirty="0" err="1">
                  <a:solidFill>
                    <a:schemeClr val="bg1"/>
                  </a:solidFill>
                </a:rPr>
                <a:t>Simtuzumab</a:t>
              </a:r>
              <a:endParaRPr lang="en-GB" b="1" dirty="0">
                <a:solidFill>
                  <a:schemeClr val="bg1"/>
                </a:solidFill>
              </a:endParaRPr>
            </a:p>
          </p:txBody>
        </p:sp>
        <p:sp>
          <p:nvSpPr>
            <p:cNvPr id="62" name="TextBox 61">
              <a:extLst>
                <a:ext uri="{FF2B5EF4-FFF2-40B4-BE49-F238E27FC236}">
                  <a16:creationId xmlns:a16="http://schemas.microsoft.com/office/drawing/2014/main" id="{998B399C-ED06-4B1B-8A88-B35CE84339E7}"/>
                </a:ext>
              </a:extLst>
            </p:cNvPr>
            <p:cNvSpPr txBox="1"/>
            <p:nvPr/>
          </p:nvSpPr>
          <p:spPr>
            <a:xfrm>
              <a:off x="9525152" y="3453549"/>
              <a:ext cx="1205145" cy="325914"/>
            </a:xfrm>
            <a:prstGeom prst="rect">
              <a:avLst/>
            </a:prstGeom>
            <a:solidFill>
              <a:schemeClr val="bg1">
                <a:lumMod val="50000"/>
              </a:schemeClr>
            </a:solidFill>
            <a:ln>
              <a:solidFill>
                <a:schemeClr val="bg1">
                  <a:lumMod val="50000"/>
                </a:schemeClr>
              </a:solidFill>
            </a:ln>
          </p:spPr>
          <p:txBody>
            <a:bodyPr wrap="square" rtlCol="0" anchor="ctr">
              <a:noAutofit/>
            </a:bodyPr>
            <a:lstStyle/>
            <a:p>
              <a:pPr algn="ctr"/>
              <a:r>
                <a:rPr lang="en-GB" b="1" dirty="0">
                  <a:solidFill>
                    <a:schemeClr val="bg1"/>
                  </a:solidFill>
                </a:rPr>
                <a:t>Placebo</a:t>
              </a:r>
              <a:endParaRPr lang="en-GB" sz="1600" dirty="0">
                <a:solidFill>
                  <a:schemeClr val="bg1"/>
                </a:solidFill>
              </a:endParaRPr>
            </a:p>
          </p:txBody>
        </p:sp>
        <p:cxnSp>
          <p:nvCxnSpPr>
            <p:cNvPr id="63" name="Connector: Elbow 62">
              <a:extLst>
                <a:ext uri="{FF2B5EF4-FFF2-40B4-BE49-F238E27FC236}">
                  <a16:creationId xmlns:a16="http://schemas.microsoft.com/office/drawing/2014/main" id="{15F7C97B-D257-4776-9C8A-77B8C5CC2F97}"/>
                </a:ext>
              </a:extLst>
            </p:cNvPr>
            <p:cNvCxnSpPr>
              <a:cxnSpLocks/>
              <a:stCxn id="60" idx="2"/>
              <a:endCxn id="61" idx="0"/>
            </p:cNvCxnSpPr>
            <p:nvPr/>
          </p:nvCxnSpPr>
          <p:spPr>
            <a:xfrm rot="5400000">
              <a:off x="8648048" y="2768918"/>
              <a:ext cx="526267" cy="842974"/>
            </a:xfrm>
            <a:prstGeom prst="bentConnector3">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Connector: Elbow 63">
              <a:extLst>
                <a:ext uri="{FF2B5EF4-FFF2-40B4-BE49-F238E27FC236}">
                  <a16:creationId xmlns:a16="http://schemas.microsoft.com/office/drawing/2014/main" id="{CEF90342-58A9-4C98-978C-DA1846A4E6E5}"/>
                </a:ext>
              </a:extLst>
            </p:cNvPr>
            <p:cNvCxnSpPr>
              <a:cxnSpLocks/>
              <a:stCxn id="60" idx="2"/>
              <a:endCxn id="62" idx="0"/>
            </p:cNvCxnSpPr>
            <p:nvPr/>
          </p:nvCxnSpPr>
          <p:spPr>
            <a:xfrm rot="16200000" flipH="1">
              <a:off x="9467057" y="2792882"/>
              <a:ext cx="526278" cy="795057"/>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5" name="Oval 64">
              <a:extLst>
                <a:ext uri="{FF2B5EF4-FFF2-40B4-BE49-F238E27FC236}">
                  <a16:creationId xmlns:a16="http://schemas.microsoft.com/office/drawing/2014/main" id="{0175BEE7-3111-49ED-9A20-2E9D5F0613C0}"/>
                </a:ext>
              </a:extLst>
            </p:cNvPr>
            <p:cNvSpPr/>
            <p:nvPr/>
          </p:nvSpPr>
          <p:spPr>
            <a:xfrm>
              <a:off x="9206567" y="2978224"/>
              <a:ext cx="252199" cy="3429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R</a:t>
              </a:r>
            </a:p>
          </p:txBody>
        </p:sp>
        <p:sp>
          <p:nvSpPr>
            <p:cNvPr id="66" name="TextBox 65">
              <a:extLst>
                <a:ext uri="{FF2B5EF4-FFF2-40B4-BE49-F238E27FC236}">
                  <a16:creationId xmlns:a16="http://schemas.microsoft.com/office/drawing/2014/main" id="{69CC942B-2BDD-4392-8B81-708E6B71F648}"/>
                </a:ext>
              </a:extLst>
            </p:cNvPr>
            <p:cNvSpPr txBox="1"/>
            <p:nvPr/>
          </p:nvSpPr>
          <p:spPr>
            <a:xfrm>
              <a:off x="7245214" y="3489921"/>
              <a:ext cx="658978" cy="272704"/>
            </a:xfrm>
            <a:prstGeom prst="rect">
              <a:avLst/>
            </a:prstGeom>
            <a:noFill/>
            <a:ln>
              <a:noFill/>
            </a:ln>
          </p:spPr>
          <p:txBody>
            <a:bodyPr wrap="square" rtlCol="0" anchor="ctr">
              <a:noAutofit/>
            </a:bodyPr>
            <a:lstStyle/>
            <a:p>
              <a:pPr algn="ctr"/>
              <a:r>
                <a:rPr lang="en-GB" dirty="0"/>
                <a:t>96W</a:t>
              </a:r>
              <a:endParaRPr lang="en-GB" sz="1600" dirty="0"/>
            </a:p>
          </p:txBody>
        </p:sp>
        <p:sp>
          <p:nvSpPr>
            <p:cNvPr id="67" name="TextBox 66">
              <a:extLst>
                <a:ext uri="{FF2B5EF4-FFF2-40B4-BE49-F238E27FC236}">
                  <a16:creationId xmlns:a16="http://schemas.microsoft.com/office/drawing/2014/main" id="{3DBC39DA-0F4B-4A72-BB4A-43BBFE308653}"/>
                </a:ext>
              </a:extLst>
            </p:cNvPr>
            <p:cNvSpPr txBox="1"/>
            <p:nvPr/>
          </p:nvSpPr>
          <p:spPr>
            <a:xfrm>
              <a:off x="7733379" y="4204521"/>
              <a:ext cx="3198576" cy="1354217"/>
            </a:xfrm>
            <a:prstGeom prst="rect">
              <a:avLst/>
            </a:prstGeom>
            <a:noFill/>
            <a:ln w="19050">
              <a:solidFill>
                <a:schemeClr val="accent3"/>
              </a:solidFill>
            </a:ln>
          </p:spPr>
          <p:txBody>
            <a:bodyPr wrap="square" rtlCol="0">
              <a:spAutoFit/>
            </a:bodyPr>
            <a:lstStyle/>
            <a:p>
              <a:pPr algn="ctr"/>
              <a:r>
                <a:rPr lang="en-GB" b="1" dirty="0"/>
                <a:t>Data analysis</a:t>
              </a:r>
            </a:p>
            <a:p>
              <a:pPr marL="180975" indent="-180975">
                <a:buFont typeface="Arial" panose="020B0604020202020204" pitchFamily="34" charset="0"/>
                <a:buChar char="•"/>
              </a:pPr>
              <a:r>
                <a:rPr lang="en-GB" sz="1600" dirty="0"/>
                <a:t>Treatment arms combined*</a:t>
              </a:r>
            </a:p>
            <a:p>
              <a:pPr marL="180975" indent="-180975">
                <a:buFont typeface="Arial" panose="020B0604020202020204" pitchFamily="34" charset="0"/>
                <a:buChar char="•"/>
              </a:pPr>
              <a:r>
                <a:rPr lang="en-GB" sz="1600" dirty="0"/>
                <a:t>Cumulative follow-up: 371 patient years</a:t>
              </a:r>
            </a:p>
            <a:p>
              <a:pPr marL="180975" indent="-180975">
                <a:buFont typeface="Arial" panose="020B0604020202020204" pitchFamily="34" charset="0"/>
                <a:buChar char="•"/>
              </a:pPr>
              <a:r>
                <a:rPr lang="en-GB" sz="1600" dirty="0"/>
                <a:t>Magnitude of ALP fluctuation and associations with clinical outcome evaluated</a:t>
              </a:r>
            </a:p>
          </p:txBody>
        </p:sp>
        <p:cxnSp>
          <p:nvCxnSpPr>
            <p:cNvPr id="68" name="Connector: Elbow 67">
              <a:extLst>
                <a:ext uri="{FF2B5EF4-FFF2-40B4-BE49-F238E27FC236}">
                  <a16:creationId xmlns:a16="http://schemas.microsoft.com/office/drawing/2014/main" id="{911A3ABA-91C0-4F6E-A713-706B288BECB4}"/>
                </a:ext>
              </a:extLst>
            </p:cNvPr>
            <p:cNvCxnSpPr>
              <a:cxnSpLocks/>
              <a:stCxn id="61" idx="2"/>
              <a:endCxn id="67" idx="0"/>
            </p:cNvCxnSpPr>
            <p:nvPr/>
          </p:nvCxnSpPr>
          <p:spPr>
            <a:xfrm rot="16200000" flipH="1">
              <a:off x="8698634" y="3570487"/>
              <a:ext cx="425093" cy="842974"/>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Connector: Elbow 68">
              <a:extLst>
                <a:ext uri="{FF2B5EF4-FFF2-40B4-BE49-F238E27FC236}">
                  <a16:creationId xmlns:a16="http://schemas.microsoft.com/office/drawing/2014/main" id="{EDD83C20-3290-4E48-B200-C79767365C1A}"/>
                </a:ext>
              </a:extLst>
            </p:cNvPr>
            <p:cNvCxnSpPr>
              <a:cxnSpLocks/>
              <a:stCxn id="62" idx="2"/>
              <a:endCxn id="67" idx="0"/>
            </p:cNvCxnSpPr>
            <p:nvPr/>
          </p:nvCxnSpPr>
          <p:spPr>
            <a:xfrm rot="5400000">
              <a:off x="9517667" y="3594464"/>
              <a:ext cx="425058" cy="795057"/>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18" name="Straight Connector 117">
            <a:extLst>
              <a:ext uri="{FF2B5EF4-FFF2-40B4-BE49-F238E27FC236}">
                <a16:creationId xmlns:a16="http://schemas.microsoft.com/office/drawing/2014/main" id="{0D974334-2BCB-4AC0-833E-171D3C3464B5}"/>
              </a:ext>
            </a:extLst>
          </p:cNvPr>
          <p:cNvCxnSpPr>
            <a:cxnSpLocks/>
          </p:cNvCxnSpPr>
          <p:nvPr/>
        </p:nvCxnSpPr>
        <p:spPr>
          <a:xfrm flipH="1">
            <a:off x="604844" y="3703374"/>
            <a:ext cx="6457944" cy="0"/>
          </a:xfrm>
          <a:prstGeom prst="line">
            <a:avLst/>
          </a:prstGeom>
        </p:spPr>
        <p:style>
          <a:lnRef idx="1">
            <a:schemeClr val="accent1"/>
          </a:lnRef>
          <a:fillRef idx="0">
            <a:schemeClr val="accent1"/>
          </a:fillRef>
          <a:effectRef idx="0">
            <a:schemeClr val="accent1"/>
          </a:effectRef>
          <a:fontRef idx="minor">
            <a:schemeClr val="tx1"/>
          </a:fontRef>
        </p:style>
      </p:cxnSp>
      <p:sp>
        <p:nvSpPr>
          <p:cNvPr id="84" name="Content Placeholder 1">
            <a:extLst>
              <a:ext uri="{FF2B5EF4-FFF2-40B4-BE49-F238E27FC236}">
                <a16:creationId xmlns:a16="http://schemas.microsoft.com/office/drawing/2014/main" id="{0254FAF6-35CD-4D87-BF6B-6D45295442FD}"/>
              </a:ext>
            </a:extLst>
          </p:cNvPr>
          <p:cNvSpPr txBox="1">
            <a:spLocks/>
          </p:cNvSpPr>
          <p:nvPr/>
        </p:nvSpPr>
        <p:spPr>
          <a:xfrm>
            <a:off x="423864" y="3798643"/>
            <a:ext cx="6636693" cy="2726900"/>
          </a:xfrm>
          <a:prstGeom prst="rect">
            <a:avLst/>
          </a:prstGeom>
          <a:ln>
            <a:noFill/>
          </a:ln>
        </p:spPr>
        <p:txBody>
          <a:bodyPr vert="horz" wrap="square" lIns="91440" tIns="45720" rIns="91440" bIns="45720" rtlCol="0" anchor="t">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solidFill>
                  <a:schemeClr val="bg1"/>
                </a:solidFill>
                <a:highlight>
                  <a:srgbClr val="004A86"/>
                </a:highlight>
                <a:latin typeface="Arial" panose="020B0604020202020204" pitchFamily="34" charset="0"/>
                <a:cs typeface="Arial" panose="020B0604020202020204" pitchFamily="34" charset="0"/>
              </a:rPr>
              <a:t> METHODS ‌ </a:t>
            </a:r>
          </a:p>
          <a:p>
            <a:r>
              <a:rPr lang="en-GB">
                <a:highlight>
                  <a:srgbClr val="FEFCFC"/>
                </a:highlight>
              </a:rPr>
              <a:t>33 subjects received </a:t>
            </a:r>
            <a:r>
              <a:rPr lang="en-GB" err="1">
                <a:highlight>
                  <a:srgbClr val="FEFCFC"/>
                </a:highlight>
              </a:rPr>
              <a:t>maralixibat</a:t>
            </a:r>
            <a:r>
              <a:rPr lang="en-GB" dirty="0">
                <a:highlight>
                  <a:srgbClr val="FEFCFC"/>
                </a:highlight>
              </a:rPr>
              <a:t> up to 280 </a:t>
            </a:r>
            <a:r>
              <a:rPr lang="el-GR" dirty="0">
                <a:highlight>
                  <a:srgbClr val="FEFCFC"/>
                </a:highlight>
              </a:rPr>
              <a:t>μ</a:t>
            </a:r>
            <a:r>
              <a:rPr lang="en-GB" dirty="0">
                <a:highlight>
                  <a:srgbClr val="FEFCFC"/>
                </a:highlight>
              </a:rPr>
              <a:t>g/kg/day </a:t>
            </a:r>
            <a:r>
              <a:rPr lang="en-GB">
                <a:highlight>
                  <a:srgbClr val="FEFCFC"/>
                </a:highlight>
              </a:rPr>
              <a:t>for ≥72 weeks; subjects with PFIC2 were analyzed</a:t>
            </a:r>
            <a:endParaRPr lang="en-GB">
              <a:highlight>
                <a:srgbClr val="FEFCFC"/>
              </a:highlight>
              <a:cs typeface="Arial"/>
            </a:endParaRPr>
          </a:p>
          <a:p>
            <a:pPr lvl="1"/>
            <a:r>
              <a:rPr lang="en-GB" b="1" dirty="0">
                <a:highlight>
                  <a:srgbClr val="FEFCFC"/>
                </a:highlight>
              </a:rPr>
              <a:t>Primary endpoint: </a:t>
            </a:r>
            <a:r>
              <a:rPr lang="en-GB">
                <a:highlight>
                  <a:srgbClr val="FEFCFC"/>
                </a:highlight>
              </a:rPr>
              <a:t>bile acid change from baseline</a:t>
            </a:r>
            <a:endParaRPr lang="en-GB">
              <a:highlight>
                <a:srgbClr val="FEFCFC"/>
              </a:highlight>
              <a:cs typeface="Arial"/>
            </a:endParaRPr>
          </a:p>
          <a:p>
            <a:pPr lvl="1"/>
            <a:r>
              <a:rPr lang="en-GB" b="1" dirty="0">
                <a:highlight>
                  <a:srgbClr val="FEFCFC"/>
                </a:highlight>
              </a:rPr>
              <a:t>Secondary endpoint: </a:t>
            </a:r>
            <a:r>
              <a:rPr lang="en-GB" dirty="0">
                <a:highlight>
                  <a:srgbClr val="FEFCFC"/>
                </a:highlight>
              </a:rPr>
              <a:t>caregiver-rated pruritu</a:t>
            </a:r>
            <a:r>
              <a:rPr lang="en-US">
                <a:highlight>
                  <a:srgbClr val="FEFCFC"/>
                </a:highlight>
              </a:rPr>
              <a:t>s (ItchRO)</a:t>
            </a:r>
            <a:r>
              <a:rPr lang="en-US" baseline="30000" dirty="0">
                <a:highlight>
                  <a:srgbClr val="FEFCFC"/>
                </a:highlight>
              </a:rPr>
              <a:t>†</a:t>
            </a:r>
            <a:endParaRPr lang="en-GB" dirty="0">
              <a:highlight>
                <a:srgbClr val="FEFCFC"/>
              </a:highlight>
            </a:endParaRPr>
          </a:p>
          <a:p>
            <a:r>
              <a:rPr lang="en-GB">
                <a:highlight>
                  <a:srgbClr val="FEFCFC"/>
                </a:highlight>
              </a:rPr>
              <a:t>Height and weight z-score changes were compared between full sBA/ItchRO responder and non-/partial responder</a:t>
            </a:r>
            <a:endParaRPr lang="en-GB">
              <a:highlight>
                <a:srgbClr val="FEFCFC"/>
              </a:highlight>
              <a:cs typeface="Arial"/>
            </a:endParaRPr>
          </a:p>
        </p:txBody>
      </p:sp>
      <p:sp>
        <p:nvSpPr>
          <p:cNvPr id="34" name="Content Placeholder 1">
            <a:extLst>
              <a:ext uri="{FF2B5EF4-FFF2-40B4-BE49-F238E27FC236}">
                <a16:creationId xmlns:a16="http://schemas.microsoft.com/office/drawing/2014/main" id="{F4AC67B6-D2F1-4632-9506-8723CFED4BFC}"/>
              </a:ext>
            </a:extLst>
          </p:cNvPr>
          <p:cNvSpPr txBox="1">
            <a:spLocks/>
          </p:cNvSpPr>
          <p:nvPr/>
        </p:nvSpPr>
        <p:spPr>
          <a:xfrm>
            <a:off x="7070415" y="1340769"/>
            <a:ext cx="4853248" cy="4832092"/>
          </a:xfrm>
          <a:prstGeom prst="rect">
            <a:avLst/>
          </a:prstGeom>
          <a:ln>
            <a:noFill/>
          </a:ln>
        </p:spPr>
        <p:txBody>
          <a:bodyPr vert="horz" wrap="square" lIns="91440" tIns="45720" rIns="91440" bIns="45720" rtlCol="0" anchor="t">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bg1"/>
                </a:solidFill>
                <a:highlight>
                  <a:srgbClr val="004A86"/>
                </a:highlight>
                <a:latin typeface="Arial"/>
                <a:cs typeface="Arial"/>
              </a:rPr>
              <a:t> RESULTS </a:t>
            </a:r>
            <a:r>
              <a:rPr lang="en-US" b="1" dirty="0">
                <a:solidFill>
                  <a:schemeClr val="bg1"/>
                </a:solidFill>
                <a:highlight>
                  <a:srgbClr val="FEFCFC"/>
                </a:highlight>
                <a:latin typeface="Arial"/>
                <a:cs typeface="Arial"/>
              </a:rPr>
              <a:t>​ </a:t>
            </a:r>
            <a:endParaRPr lang="en-US" b="1" dirty="0">
              <a:solidFill>
                <a:schemeClr val="bg1"/>
              </a:solidFill>
              <a:highlight>
                <a:srgbClr val="FEFCFC"/>
              </a:highlight>
              <a:latin typeface="Arial" panose="020B0604020202020204" pitchFamily="34" charset="0"/>
              <a:cs typeface="Arial" panose="020B0604020202020204" pitchFamily="34" charset="0"/>
            </a:endParaRPr>
          </a:p>
          <a:p>
            <a:r>
              <a:rPr lang="en-GB" dirty="0"/>
              <a:t>N=25 PFIC2</a:t>
            </a:r>
            <a:endParaRPr lang="en-GB" dirty="0">
              <a:cs typeface="Arial"/>
            </a:endParaRPr>
          </a:p>
          <a:p>
            <a:pPr lvl="1"/>
            <a:r>
              <a:rPr lang="en-GB" dirty="0"/>
              <a:t>Median age 4.0 years, 58% female </a:t>
            </a:r>
            <a:endParaRPr lang="en-GB" dirty="0">
              <a:cs typeface="Arial"/>
            </a:endParaRPr>
          </a:p>
          <a:p>
            <a:pPr lvl="1"/>
            <a:r>
              <a:rPr lang="en-GB" dirty="0">
                <a:cs typeface="Arial"/>
              </a:rPr>
              <a:t>BL </a:t>
            </a:r>
            <a:r>
              <a:rPr lang="en-GB" dirty="0" err="1">
                <a:cs typeface="Arial"/>
              </a:rPr>
              <a:t>ItchRO</a:t>
            </a:r>
            <a:r>
              <a:rPr lang="en-GB" dirty="0">
                <a:cs typeface="Arial"/>
              </a:rPr>
              <a:t> (mean[SD]): 2.32 (0.86)</a:t>
            </a:r>
            <a:endParaRPr lang="en-GB" dirty="0"/>
          </a:p>
          <a:p>
            <a:pPr lvl="1"/>
            <a:r>
              <a:rPr lang="en-GB" dirty="0">
                <a:cs typeface="Arial"/>
              </a:rPr>
              <a:t>BL </a:t>
            </a:r>
            <a:r>
              <a:rPr lang="en-GB" dirty="0" err="1">
                <a:cs typeface="Arial"/>
              </a:rPr>
              <a:t>sBA</a:t>
            </a:r>
            <a:r>
              <a:rPr lang="en-GB" dirty="0">
                <a:cs typeface="Arial"/>
              </a:rPr>
              <a:t> (mean[SD]): 381 (150) µmol/L </a:t>
            </a:r>
          </a:p>
          <a:p>
            <a:pPr marL="457200" lvl="1" indent="0">
              <a:buNone/>
            </a:pPr>
            <a:endParaRPr lang="en-GB" dirty="0"/>
          </a:p>
          <a:p>
            <a:r>
              <a:rPr lang="en-GB" b="1" dirty="0"/>
              <a:t>Primary endpoint: </a:t>
            </a:r>
            <a:r>
              <a:rPr lang="en-GB" dirty="0"/>
              <a:t>mean (SD)</a:t>
            </a:r>
            <a:endParaRPr lang="en-GB" dirty="0">
              <a:cs typeface="Arial"/>
            </a:endParaRPr>
          </a:p>
          <a:p>
            <a:pPr lvl="1"/>
            <a:r>
              <a:rPr lang="en-GB" dirty="0"/>
              <a:t>Week 13: -29 (177) </a:t>
            </a:r>
            <a:r>
              <a:rPr lang="el-GR" dirty="0"/>
              <a:t>μ</a:t>
            </a:r>
            <a:r>
              <a:rPr lang="en-GB" dirty="0"/>
              <a:t>mol/L</a:t>
            </a:r>
            <a:endParaRPr lang="en-GB" dirty="0">
              <a:cs typeface="Arial"/>
            </a:endParaRPr>
          </a:p>
          <a:p>
            <a:pPr lvl="1"/>
            <a:r>
              <a:rPr lang="en-GB" dirty="0"/>
              <a:t>Week 48: -59 (209) </a:t>
            </a:r>
            <a:r>
              <a:rPr lang="el-GR" dirty="0"/>
              <a:t>μ</a:t>
            </a:r>
            <a:r>
              <a:rPr lang="en-GB" dirty="0"/>
              <a:t>mol/L</a:t>
            </a:r>
            <a:endParaRPr lang="en-GB" dirty="0">
              <a:cs typeface="Arial"/>
            </a:endParaRPr>
          </a:p>
          <a:p>
            <a:endParaRPr lang="en-GB" dirty="0"/>
          </a:p>
          <a:p>
            <a:r>
              <a:rPr lang="en-GB" dirty="0"/>
              <a:t>6 responders (all PFIC2) with</a:t>
            </a:r>
            <a:endParaRPr lang="en-GB" dirty="0">
              <a:cs typeface="Arial"/>
            </a:endParaRPr>
          </a:p>
          <a:p>
            <a:pPr lvl="1"/>
            <a:r>
              <a:rPr lang="en-GB" dirty="0" err="1"/>
              <a:t>sBA</a:t>
            </a:r>
            <a:r>
              <a:rPr lang="en-GB" dirty="0"/>
              <a:t> normalization</a:t>
            </a:r>
            <a:r>
              <a:rPr lang="en-US" baseline="30000" dirty="0"/>
              <a:t>‡ </a:t>
            </a:r>
            <a:r>
              <a:rPr lang="en-US" dirty="0"/>
              <a:t>or ≥70% reduction</a:t>
            </a:r>
            <a:endParaRPr lang="en-GB" b="1" u="sng" dirty="0">
              <a:cs typeface="Arial" panose="020B0604020202020204"/>
            </a:endParaRPr>
          </a:p>
          <a:p>
            <a:pPr marL="731520" lvl="2" indent="0">
              <a:buNone/>
            </a:pPr>
            <a:r>
              <a:rPr lang="en-US" b="1" dirty="0"/>
              <a:t>AND</a:t>
            </a:r>
            <a:endParaRPr lang="en-GB" b="1" dirty="0">
              <a:cs typeface="Arial"/>
            </a:endParaRPr>
          </a:p>
          <a:p>
            <a:pPr lvl="1"/>
            <a:r>
              <a:rPr lang="en-GB" dirty="0" err="1"/>
              <a:t>ItchRO</a:t>
            </a:r>
            <a:r>
              <a:rPr lang="en-GB" dirty="0"/>
              <a:t> of 0 or ≥1.0 point improvement</a:t>
            </a:r>
          </a:p>
        </p:txBody>
      </p:sp>
      <p:cxnSp>
        <p:nvCxnSpPr>
          <p:cNvPr id="42" name="Straight Connector 41">
            <a:extLst>
              <a:ext uri="{FF2B5EF4-FFF2-40B4-BE49-F238E27FC236}">
                <a16:creationId xmlns:a16="http://schemas.microsoft.com/office/drawing/2014/main" id="{649D49D5-9F14-4691-B558-ED31FBF10C72}"/>
              </a:ext>
            </a:extLst>
          </p:cNvPr>
          <p:cNvCxnSpPr>
            <a:cxnSpLocks/>
          </p:cNvCxnSpPr>
          <p:nvPr/>
        </p:nvCxnSpPr>
        <p:spPr>
          <a:xfrm flipV="1">
            <a:off x="7068565" y="1519238"/>
            <a:ext cx="0" cy="481012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09807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FF8B8FC-2D2A-4148-9E89-CC1689F2AE8A}"/>
              </a:ext>
            </a:extLst>
          </p:cNvPr>
          <p:cNvSpPr>
            <a:spLocks noGrp="1"/>
          </p:cNvSpPr>
          <p:nvPr>
            <p:ph type="body" sz="quarter" idx="10"/>
          </p:nvPr>
        </p:nvSpPr>
        <p:spPr>
          <a:xfrm>
            <a:off x="-59" y="6155253"/>
            <a:ext cx="10032497" cy="701668"/>
          </a:xfrm>
        </p:spPr>
        <p:txBody>
          <a:bodyPr/>
          <a:lstStyle/>
          <a:p>
            <a:br>
              <a:rPr lang="en-GB" dirty="0"/>
            </a:br>
            <a:endParaRPr lang="en-GB" dirty="0"/>
          </a:p>
          <a:p>
            <a:endParaRPr lang="en-GB" dirty="0">
              <a:cs typeface="Arial"/>
            </a:endParaRPr>
          </a:p>
          <a:p>
            <a:r>
              <a:rPr lang="en-GB" dirty="0"/>
              <a:t>Thompson R, et al. ILC 2019; </a:t>
            </a:r>
            <a:r>
              <a:rPr lang="en-GB" dirty="0">
                <a:solidFill>
                  <a:srgbClr val="000000"/>
                </a:solidFill>
              </a:rPr>
              <a:t>LB-08</a:t>
            </a:r>
          </a:p>
        </p:txBody>
      </p:sp>
      <p:sp>
        <p:nvSpPr>
          <p:cNvPr id="4" name="Title 3">
            <a:extLst>
              <a:ext uri="{FF2B5EF4-FFF2-40B4-BE49-F238E27FC236}">
                <a16:creationId xmlns:a16="http://schemas.microsoft.com/office/drawing/2014/main" id="{33A11FB3-1515-484C-8D98-85CA55BD8349}"/>
              </a:ext>
            </a:extLst>
          </p:cNvPr>
          <p:cNvSpPr>
            <a:spLocks noGrp="1"/>
          </p:cNvSpPr>
          <p:nvPr>
            <p:ph type="title"/>
          </p:nvPr>
        </p:nvSpPr>
        <p:spPr>
          <a:xfrm>
            <a:off x="425752" y="140970"/>
            <a:ext cx="10290194" cy="769620"/>
          </a:xfrm>
        </p:spPr>
        <p:txBody>
          <a:bodyPr>
            <a:noAutofit/>
          </a:bodyPr>
          <a:lstStyle/>
          <a:p>
            <a:r>
              <a:rPr lang="en-GB" dirty="0"/>
              <a:t>Growth analysis in children with progressive familial intrahepatic cholestasis treated with </a:t>
            </a:r>
            <a:r>
              <a:rPr lang="en-GB" dirty="0" err="1"/>
              <a:t>maralixibat</a:t>
            </a:r>
            <a:endParaRPr lang="en-GB" dirty="0"/>
          </a:p>
        </p:txBody>
      </p:sp>
      <p:sp>
        <p:nvSpPr>
          <p:cNvPr id="57" name="Content Placeholder 1">
            <a:extLst>
              <a:ext uri="{FF2B5EF4-FFF2-40B4-BE49-F238E27FC236}">
                <a16:creationId xmlns:a16="http://schemas.microsoft.com/office/drawing/2014/main" id="{BA004229-2119-4960-8AC2-0F38E9DF6F63}"/>
              </a:ext>
            </a:extLst>
          </p:cNvPr>
          <p:cNvSpPr txBox="1">
            <a:spLocks/>
          </p:cNvSpPr>
          <p:nvPr/>
        </p:nvSpPr>
        <p:spPr>
          <a:xfrm>
            <a:off x="423864" y="1115482"/>
            <a:ext cx="5583236" cy="4419671"/>
          </a:xfrm>
          <a:prstGeom prst="rect">
            <a:avLst/>
          </a:prstGeom>
          <a:ln>
            <a:noFill/>
          </a:ln>
        </p:spPr>
        <p:txBody>
          <a:bodyPr vert="horz" wrap="square" lIns="91440" tIns="45720" rIns="91440" bIns="45720" rtlCol="0" anchor="t">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solidFill>
                  <a:schemeClr val="bg1"/>
                </a:solidFill>
                <a:highlight>
                  <a:srgbClr val="004A86"/>
                </a:highlight>
                <a:latin typeface="Arial" panose="020B0604020202020204" pitchFamily="34" charset="0"/>
                <a:cs typeface="Arial" panose="020B0604020202020204" pitchFamily="34" charset="0"/>
              </a:rPr>
              <a:t> RESULTS (Cont.) </a:t>
            </a:r>
            <a:r>
              <a:rPr lang="en-US" b="1" dirty="0">
                <a:solidFill>
                  <a:schemeClr val="bg1"/>
                </a:solidFill>
                <a:highlight>
                  <a:srgbClr val="FEFCFC"/>
                </a:highlight>
                <a:latin typeface="Arial" panose="020B0604020202020204" pitchFamily="34" charset="0"/>
                <a:cs typeface="Arial" panose="020B0604020202020204" pitchFamily="34" charset="0"/>
              </a:rPr>
              <a:t>​</a:t>
            </a:r>
          </a:p>
          <a:p>
            <a:r>
              <a:rPr lang="en-GB" dirty="0"/>
              <a:t>Mean baseline height/weight z-scores: </a:t>
            </a:r>
          </a:p>
          <a:p>
            <a:pPr lvl="1"/>
            <a:r>
              <a:rPr lang="en-GB" dirty="0"/>
              <a:t>Responders: -1.33/-0.63</a:t>
            </a:r>
            <a:endParaRPr lang="en-GB" dirty="0">
              <a:cs typeface="Arial"/>
            </a:endParaRPr>
          </a:p>
          <a:p>
            <a:pPr lvl="1"/>
            <a:r>
              <a:rPr lang="en-GB" dirty="0"/>
              <a:t>Non-/partial responders: -1.28/-0.72 </a:t>
            </a:r>
            <a:endParaRPr lang="en-GB" dirty="0">
              <a:cs typeface="Arial" panose="020B0604020202020204"/>
            </a:endParaRPr>
          </a:p>
          <a:p>
            <a:r>
              <a:rPr lang="en-GB" dirty="0">
                <a:cs typeface="Arial" panose="020B0604020202020204"/>
              </a:rPr>
              <a:t>z-score difference between responders and non-/partial responders:</a:t>
            </a:r>
            <a:endParaRPr lang="en-GB" dirty="0"/>
          </a:p>
          <a:p>
            <a:pPr lvl="1"/>
            <a:r>
              <a:rPr lang="en-GB" dirty="0">
                <a:cs typeface="Arial"/>
              </a:rPr>
              <a:t>Height – Week 48: 0.84; Week 72: 1.20</a:t>
            </a:r>
          </a:p>
          <a:p>
            <a:pPr lvl="1"/>
            <a:r>
              <a:rPr lang="en-GB" dirty="0">
                <a:cs typeface="Arial"/>
              </a:rPr>
              <a:t>Weight – Week 48: 0.71; Week 72: 0.69</a:t>
            </a:r>
            <a:endParaRPr lang="en-GB" dirty="0"/>
          </a:p>
          <a:p>
            <a:r>
              <a:rPr lang="en-GB" dirty="0"/>
              <a:t>Safety: </a:t>
            </a:r>
            <a:endParaRPr lang="en-GB" dirty="0">
              <a:cs typeface="Arial"/>
            </a:endParaRPr>
          </a:p>
          <a:p>
            <a:pPr lvl="1"/>
            <a:r>
              <a:rPr lang="en-GB" dirty="0"/>
              <a:t>22 (67%) potentially related AEs</a:t>
            </a:r>
            <a:endParaRPr lang="en-GB" dirty="0">
              <a:cs typeface="Arial"/>
            </a:endParaRPr>
          </a:p>
          <a:p>
            <a:pPr lvl="1"/>
            <a:r>
              <a:rPr lang="en-GB" dirty="0"/>
              <a:t>5 potentially related serious AEs</a:t>
            </a:r>
          </a:p>
          <a:p>
            <a:pPr lvl="1"/>
            <a:r>
              <a:rPr lang="en-GB" dirty="0"/>
              <a:t>Most frequent AE: </a:t>
            </a:r>
            <a:r>
              <a:rPr lang="en-GB" dirty="0" err="1"/>
              <a:t>mild</a:t>
            </a:r>
            <a:r>
              <a:rPr lang="en-GB" dirty="0" err="1">
                <a:sym typeface="Symbol" panose="05050102010706020507" pitchFamily="18" charset="2"/>
              </a:rPr>
              <a:t></a:t>
            </a:r>
            <a:r>
              <a:rPr lang="en-GB" dirty="0" err="1"/>
              <a:t>moderate</a:t>
            </a:r>
            <a:r>
              <a:rPr lang="en-GB" dirty="0"/>
              <a:t> pyrexia, diarrhoea, cough, abdominal pain 	</a:t>
            </a:r>
            <a:endParaRPr lang="en-GB" dirty="0">
              <a:cs typeface="Arial"/>
            </a:endParaRPr>
          </a:p>
        </p:txBody>
      </p:sp>
      <p:sp>
        <p:nvSpPr>
          <p:cNvPr id="8" name="Content Placeholder 1">
            <a:extLst>
              <a:ext uri="{FF2B5EF4-FFF2-40B4-BE49-F238E27FC236}">
                <a16:creationId xmlns:a16="http://schemas.microsoft.com/office/drawing/2014/main" id="{F1B16C65-52BA-4F21-B126-48D7F34DE5B1}"/>
              </a:ext>
            </a:extLst>
          </p:cNvPr>
          <p:cNvSpPr txBox="1">
            <a:spLocks/>
          </p:cNvSpPr>
          <p:nvPr/>
        </p:nvSpPr>
        <p:spPr>
          <a:xfrm>
            <a:off x="423864" y="5530573"/>
            <a:ext cx="11342686" cy="1015663"/>
          </a:xfrm>
          <a:prstGeom prst="rect">
            <a:avLst/>
          </a:prstGeom>
          <a:ln>
            <a:noFill/>
          </a:ln>
        </p:spPr>
        <p:txBody>
          <a:bodyPr vert="horz" wrap="square" lIns="91440" tIns="45720" rIns="91440" bIns="45720" rtlCol="0" anchor="t">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b="1" dirty="0">
                <a:solidFill>
                  <a:schemeClr val="bg1"/>
                </a:solidFill>
                <a:highlight>
                  <a:srgbClr val="004A86"/>
                </a:highlight>
                <a:latin typeface="Arial"/>
                <a:cs typeface="Arial"/>
              </a:rPr>
              <a:t> CONCLUSIONS ‌</a:t>
            </a:r>
            <a:r>
              <a:rPr lang="en-US" b="1" dirty="0">
                <a:solidFill>
                  <a:schemeClr val="bg1"/>
                </a:solidFill>
                <a:latin typeface="Arial"/>
                <a:cs typeface="Arial"/>
              </a:rPr>
              <a:t> </a:t>
            </a:r>
            <a:r>
              <a:rPr lang="en-GB" dirty="0"/>
              <a:t>Clinically relevant growth accelerations were observed in </a:t>
            </a:r>
            <a:r>
              <a:rPr lang="en-GB" dirty="0" err="1"/>
              <a:t>maralixibat</a:t>
            </a:r>
            <a:r>
              <a:rPr lang="en-GB" dirty="0"/>
              <a:t> </a:t>
            </a:r>
            <a:br>
              <a:rPr lang="en-GB" dirty="0"/>
            </a:br>
            <a:r>
              <a:rPr lang="en-GB" dirty="0"/>
              <a:t>treatment responders compared with non-/partial responders at Week 24 and beyond,</a:t>
            </a:r>
            <a:endParaRPr lang="en-US" dirty="0">
              <a:cs typeface="Arial" panose="020B0604020202020204"/>
            </a:endParaRPr>
          </a:p>
          <a:p>
            <a:pPr marL="0" indent="0">
              <a:spcBef>
                <a:spcPts val="0"/>
              </a:spcBef>
              <a:buNone/>
            </a:pPr>
            <a:r>
              <a:rPr lang="en-GB" dirty="0"/>
              <a:t>suggesting potential disease modification with </a:t>
            </a:r>
            <a:r>
              <a:rPr lang="en-GB" dirty="0" err="1"/>
              <a:t>ASBTi</a:t>
            </a:r>
            <a:r>
              <a:rPr lang="en-GB" dirty="0"/>
              <a:t> treatment</a:t>
            </a:r>
            <a:endParaRPr lang="en-GB" dirty="0">
              <a:cs typeface="Arial" panose="020B0604020202020204"/>
            </a:endParaRPr>
          </a:p>
        </p:txBody>
      </p:sp>
      <p:cxnSp>
        <p:nvCxnSpPr>
          <p:cNvPr id="9" name="Straight Connector 8">
            <a:extLst>
              <a:ext uri="{FF2B5EF4-FFF2-40B4-BE49-F238E27FC236}">
                <a16:creationId xmlns:a16="http://schemas.microsoft.com/office/drawing/2014/main" id="{FAF600A1-CD5A-4C50-BA6B-CF9F7FCBB55A}"/>
              </a:ext>
            </a:extLst>
          </p:cNvPr>
          <p:cNvCxnSpPr>
            <a:cxnSpLocks/>
          </p:cNvCxnSpPr>
          <p:nvPr/>
        </p:nvCxnSpPr>
        <p:spPr>
          <a:xfrm flipH="1">
            <a:off x="604843" y="5485904"/>
            <a:ext cx="1098232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Content Placeholder 1">
            <a:extLst>
              <a:ext uri="{FF2B5EF4-FFF2-40B4-BE49-F238E27FC236}">
                <a16:creationId xmlns:a16="http://schemas.microsoft.com/office/drawing/2014/main" id="{B65D29D5-D4BF-4E51-B582-395F23D3148A}"/>
              </a:ext>
            </a:extLst>
          </p:cNvPr>
          <p:cNvSpPr txBox="1">
            <a:spLocks/>
          </p:cNvSpPr>
          <p:nvPr/>
        </p:nvSpPr>
        <p:spPr>
          <a:xfrm>
            <a:off x="6051389" y="1115482"/>
            <a:ext cx="5715161" cy="400110"/>
          </a:xfrm>
          <a:prstGeom prst="rect">
            <a:avLst/>
          </a:prstGeom>
          <a:ln>
            <a:noFill/>
          </a:ln>
        </p:spPr>
        <p:txBody>
          <a:bodyPr vert="horz" wrap="square" lIns="91440" tIns="45720" rIns="91440" bIns="45720" rtlCol="0">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solidFill>
                  <a:schemeClr val="bg1"/>
                </a:solidFill>
                <a:highlight>
                  <a:srgbClr val="004A86"/>
                </a:highlight>
                <a:latin typeface="Arial" panose="020B0604020202020204" pitchFamily="34" charset="0"/>
                <a:cs typeface="Arial" panose="020B0604020202020204" pitchFamily="34" charset="0"/>
              </a:rPr>
              <a:t> FIGURE </a:t>
            </a:r>
            <a:r>
              <a:rPr lang="en-US" b="1" dirty="0">
                <a:solidFill>
                  <a:schemeClr val="bg1"/>
                </a:solidFill>
                <a:highlight>
                  <a:srgbClr val="FEFCFC"/>
                </a:highlight>
                <a:latin typeface="Arial" panose="020B0604020202020204" pitchFamily="34" charset="0"/>
                <a:cs typeface="Arial" panose="020B0604020202020204" pitchFamily="34" charset="0"/>
              </a:rPr>
              <a:t>​ </a:t>
            </a:r>
            <a:r>
              <a:rPr lang="en-GB" dirty="0"/>
              <a:t>Height z-score change from baseline</a:t>
            </a:r>
          </a:p>
        </p:txBody>
      </p:sp>
      <p:cxnSp>
        <p:nvCxnSpPr>
          <p:cNvPr id="12" name="Straight Connector 11">
            <a:extLst>
              <a:ext uri="{FF2B5EF4-FFF2-40B4-BE49-F238E27FC236}">
                <a16:creationId xmlns:a16="http://schemas.microsoft.com/office/drawing/2014/main" id="{96319805-B158-44AB-9F3C-C583D237FFF1}"/>
              </a:ext>
            </a:extLst>
          </p:cNvPr>
          <p:cNvCxnSpPr>
            <a:cxnSpLocks/>
          </p:cNvCxnSpPr>
          <p:nvPr/>
        </p:nvCxnSpPr>
        <p:spPr>
          <a:xfrm flipV="1">
            <a:off x="6020172" y="1430666"/>
            <a:ext cx="0" cy="4048612"/>
          </a:xfrm>
          <a:prstGeom prst="line">
            <a:avLst/>
          </a:prstGeom>
        </p:spPr>
        <p:style>
          <a:lnRef idx="1">
            <a:schemeClr val="accent1"/>
          </a:lnRef>
          <a:fillRef idx="0">
            <a:schemeClr val="accent1"/>
          </a:fillRef>
          <a:effectRef idx="0">
            <a:schemeClr val="accent1"/>
          </a:effectRef>
          <a:fontRef idx="minor">
            <a:schemeClr val="tx1"/>
          </a:fontRef>
        </p:style>
      </p:cxnSp>
      <p:pic>
        <p:nvPicPr>
          <p:cNvPr id="2" name="Picture 2" descr="A close up of a map&#10;&#10;Description generated with high confidence">
            <a:extLst>
              <a:ext uri="{FF2B5EF4-FFF2-40B4-BE49-F238E27FC236}">
                <a16:creationId xmlns:a16="http://schemas.microsoft.com/office/drawing/2014/main" id="{B4FF0DEE-B2FC-4363-98BB-30E0275AB34F}"/>
              </a:ext>
            </a:extLst>
          </p:cNvPr>
          <p:cNvPicPr>
            <a:picLocks noChangeAspect="1"/>
          </p:cNvPicPr>
          <p:nvPr/>
        </p:nvPicPr>
        <p:blipFill>
          <a:blip r:embed="rId3"/>
          <a:stretch>
            <a:fillRect/>
          </a:stretch>
        </p:blipFill>
        <p:spPr>
          <a:xfrm>
            <a:off x="6090424" y="1513770"/>
            <a:ext cx="5540298" cy="3858338"/>
          </a:xfrm>
          <a:prstGeom prst="rect">
            <a:avLst/>
          </a:prstGeom>
        </p:spPr>
      </p:pic>
    </p:spTree>
    <p:extLst>
      <p:ext uri="{BB962C8B-B14F-4D97-AF65-F5344CB8AC3E}">
        <p14:creationId xmlns:p14="http://schemas.microsoft.com/office/powerpoint/2010/main" val="22917852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ontent Placeholder 1">
            <a:extLst>
              <a:ext uri="{FF2B5EF4-FFF2-40B4-BE49-F238E27FC236}">
                <a16:creationId xmlns:a16="http://schemas.microsoft.com/office/drawing/2014/main" id="{F697C200-7883-440E-AB3C-BA1133080980}"/>
              </a:ext>
            </a:extLst>
          </p:cNvPr>
          <p:cNvSpPr txBox="1">
            <a:spLocks/>
          </p:cNvSpPr>
          <p:nvPr/>
        </p:nvSpPr>
        <p:spPr>
          <a:xfrm>
            <a:off x="6534150" y="1340769"/>
            <a:ext cx="5232400" cy="4708981"/>
          </a:xfrm>
          <a:prstGeom prst="rect">
            <a:avLst/>
          </a:prstGeom>
          <a:ln>
            <a:noFill/>
          </a:ln>
        </p:spPr>
        <p:txBody>
          <a:bodyPr vert="horz" wrap="square" lIns="91440" tIns="45720" rIns="91440" bIns="45720" rtlCol="0">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solidFill>
                  <a:schemeClr val="bg1"/>
                </a:solidFill>
                <a:highlight>
                  <a:srgbClr val="004A86"/>
                </a:highlight>
                <a:latin typeface="Arial" panose="020B0604020202020204" pitchFamily="34" charset="0"/>
                <a:cs typeface="Arial" panose="020B0604020202020204" pitchFamily="34" charset="0"/>
              </a:rPr>
              <a:t> METHODS </a:t>
            </a:r>
            <a:r>
              <a:rPr lang="en-US" b="1" dirty="0">
                <a:solidFill>
                  <a:schemeClr val="bg1"/>
                </a:solidFill>
                <a:highlight>
                  <a:srgbClr val="FEFCFC"/>
                </a:highlight>
                <a:latin typeface="Arial" panose="020B0604020202020204" pitchFamily="34" charset="0"/>
                <a:cs typeface="Arial" panose="020B0604020202020204" pitchFamily="34" charset="0"/>
              </a:rPr>
              <a:t>​</a:t>
            </a:r>
          </a:p>
          <a:p>
            <a:endParaRPr lang="en-US" dirty="0">
              <a:highlight>
                <a:srgbClr val="FEFCFC"/>
              </a:highlight>
            </a:endParaRPr>
          </a:p>
          <a:p>
            <a:endParaRPr lang="en-US" dirty="0">
              <a:highlight>
                <a:srgbClr val="FEFCFC"/>
              </a:highlight>
            </a:endParaRPr>
          </a:p>
          <a:p>
            <a:endParaRPr lang="en-US" dirty="0">
              <a:highlight>
                <a:srgbClr val="FEFCFC"/>
              </a:highlight>
            </a:endParaRPr>
          </a:p>
          <a:p>
            <a:endParaRPr lang="en-US" dirty="0">
              <a:highlight>
                <a:srgbClr val="FEFCFC"/>
              </a:highlight>
            </a:endParaRPr>
          </a:p>
          <a:p>
            <a:endParaRPr lang="en-US" dirty="0">
              <a:highlight>
                <a:srgbClr val="FEFCFC"/>
              </a:highlight>
            </a:endParaRPr>
          </a:p>
          <a:p>
            <a:endParaRPr lang="en-US" dirty="0">
              <a:highlight>
                <a:srgbClr val="FEFCFC"/>
              </a:highlight>
            </a:endParaRPr>
          </a:p>
          <a:p>
            <a:endParaRPr lang="en-US" dirty="0">
              <a:highlight>
                <a:srgbClr val="FEFCFC"/>
              </a:highlight>
            </a:endParaRPr>
          </a:p>
          <a:p>
            <a:pPr marL="0" indent="0">
              <a:buNone/>
            </a:pPr>
            <a:endParaRPr lang="en-US" dirty="0">
              <a:highlight>
                <a:srgbClr val="FEFCFC"/>
              </a:highlight>
            </a:endParaRPr>
          </a:p>
          <a:p>
            <a:r>
              <a:rPr lang="en-US" dirty="0"/>
              <a:t>All subjects continued UDCA throughout</a:t>
            </a:r>
          </a:p>
          <a:p>
            <a:r>
              <a:rPr lang="en-GB" dirty="0"/>
              <a:t>A predefined interim efficacy analysis was conducted when 92 patients completed </a:t>
            </a:r>
            <a:br>
              <a:rPr lang="en-GB" dirty="0"/>
            </a:br>
            <a:r>
              <a:rPr lang="en-GB" dirty="0"/>
              <a:t>6 weeks of treatment</a:t>
            </a:r>
            <a:endParaRPr lang="en-GB" dirty="0">
              <a:highlight>
                <a:srgbClr val="FEFCFC"/>
              </a:highlight>
            </a:endParaRPr>
          </a:p>
        </p:txBody>
      </p:sp>
      <p:sp>
        <p:nvSpPr>
          <p:cNvPr id="4" name="Title 3">
            <a:extLst>
              <a:ext uri="{FF2B5EF4-FFF2-40B4-BE49-F238E27FC236}">
                <a16:creationId xmlns:a16="http://schemas.microsoft.com/office/drawing/2014/main" id="{33A11FB3-1515-484C-8D98-85CA55BD8349}"/>
              </a:ext>
            </a:extLst>
          </p:cNvPr>
          <p:cNvSpPr>
            <a:spLocks noGrp="1"/>
          </p:cNvSpPr>
          <p:nvPr>
            <p:ph type="title"/>
          </p:nvPr>
        </p:nvSpPr>
        <p:spPr/>
        <p:txBody>
          <a:bodyPr>
            <a:noAutofit/>
          </a:bodyPr>
          <a:lstStyle/>
          <a:p>
            <a:r>
              <a:rPr lang="en-GB" dirty="0"/>
              <a:t>GKT831 in patients with primary biliary cholangitis and inadequate response to </a:t>
            </a:r>
            <a:r>
              <a:rPr lang="en-GB" dirty="0" err="1"/>
              <a:t>ursodeoxycholic</a:t>
            </a:r>
            <a:r>
              <a:rPr lang="en-GB" dirty="0"/>
              <a:t> acid: Interim phase 2 efficacy results</a:t>
            </a:r>
          </a:p>
        </p:txBody>
      </p:sp>
      <p:sp>
        <p:nvSpPr>
          <p:cNvPr id="5" name="Text Placeholder 4">
            <a:extLst>
              <a:ext uri="{FF2B5EF4-FFF2-40B4-BE49-F238E27FC236}">
                <a16:creationId xmlns:a16="http://schemas.microsoft.com/office/drawing/2014/main" id="{DFF8B8FC-2D2A-4148-9E89-CC1689F2AE8A}"/>
              </a:ext>
            </a:extLst>
          </p:cNvPr>
          <p:cNvSpPr>
            <a:spLocks noGrp="1"/>
          </p:cNvSpPr>
          <p:nvPr>
            <p:ph type="body" sz="quarter" idx="10"/>
          </p:nvPr>
        </p:nvSpPr>
        <p:spPr/>
        <p:txBody>
          <a:bodyPr/>
          <a:lstStyle/>
          <a:p>
            <a:r>
              <a:rPr lang="en-GB" dirty="0"/>
              <a:t>Dalekos G, et al. ILC 2019; </a:t>
            </a:r>
            <a:r>
              <a:rPr lang="en-GB" dirty="0">
                <a:solidFill>
                  <a:srgbClr val="000000"/>
                </a:solidFill>
              </a:rPr>
              <a:t>GS-02</a:t>
            </a:r>
          </a:p>
        </p:txBody>
      </p:sp>
      <p:sp>
        <p:nvSpPr>
          <p:cNvPr id="7" name="Content Placeholder 1">
            <a:extLst>
              <a:ext uri="{FF2B5EF4-FFF2-40B4-BE49-F238E27FC236}">
                <a16:creationId xmlns:a16="http://schemas.microsoft.com/office/drawing/2014/main" id="{CC4C50C9-F396-47A7-A176-B34C102FA5B4}"/>
              </a:ext>
            </a:extLst>
          </p:cNvPr>
          <p:cNvSpPr txBox="1">
            <a:spLocks/>
          </p:cNvSpPr>
          <p:nvPr/>
        </p:nvSpPr>
        <p:spPr>
          <a:xfrm>
            <a:off x="425752" y="3022085"/>
            <a:ext cx="5090145" cy="2228341"/>
          </a:xfrm>
          <a:prstGeom prst="rect">
            <a:avLst/>
          </a:prstGeom>
          <a:ln>
            <a:noFill/>
          </a:ln>
        </p:spPr>
        <p:txBody>
          <a:bodyPr vert="horz" lIns="91440" tIns="45720" rIns="91440" bIns="45720" rtlCol="0">
            <a:no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br>
              <a:rPr lang="en-US" dirty="0">
                <a:latin typeface="Arial" panose="020B0604020202020204" pitchFamily="34" charset="0"/>
                <a:cs typeface="Arial" panose="020B0604020202020204" pitchFamily="34" charset="0"/>
              </a:rPr>
            </a:br>
            <a:endParaRPr lang="en-GB" dirty="0"/>
          </a:p>
        </p:txBody>
      </p:sp>
      <p:cxnSp>
        <p:nvCxnSpPr>
          <p:cNvPr id="17" name="Straight Connector 16">
            <a:extLst>
              <a:ext uri="{FF2B5EF4-FFF2-40B4-BE49-F238E27FC236}">
                <a16:creationId xmlns:a16="http://schemas.microsoft.com/office/drawing/2014/main" id="{34759AD4-1D38-4DEC-9CAD-E4DE2CF70C76}"/>
              </a:ext>
            </a:extLst>
          </p:cNvPr>
          <p:cNvCxnSpPr>
            <a:cxnSpLocks/>
          </p:cNvCxnSpPr>
          <p:nvPr/>
        </p:nvCxnSpPr>
        <p:spPr>
          <a:xfrm>
            <a:off x="6531151" y="1519238"/>
            <a:ext cx="0" cy="4810125"/>
          </a:xfrm>
          <a:prstGeom prst="line">
            <a:avLst/>
          </a:prstGeom>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C1847B1C-5184-48D3-B014-FC0C4BAD6A1C}"/>
              </a:ext>
            </a:extLst>
          </p:cNvPr>
          <p:cNvGrpSpPr/>
          <p:nvPr/>
        </p:nvGrpSpPr>
        <p:grpSpPr>
          <a:xfrm>
            <a:off x="6618122" y="1910715"/>
            <a:ext cx="4941242" cy="2551080"/>
            <a:chOff x="6618122" y="1819275"/>
            <a:chExt cx="4941242" cy="2551080"/>
          </a:xfrm>
        </p:grpSpPr>
        <p:sp>
          <p:nvSpPr>
            <p:cNvPr id="21" name="TextBox 20">
              <a:extLst>
                <a:ext uri="{FF2B5EF4-FFF2-40B4-BE49-F238E27FC236}">
                  <a16:creationId xmlns:a16="http://schemas.microsoft.com/office/drawing/2014/main" id="{6B553C98-E1E0-457D-850A-F533A16AC67E}"/>
                </a:ext>
              </a:extLst>
            </p:cNvPr>
            <p:cNvSpPr txBox="1"/>
            <p:nvPr/>
          </p:nvSpPr>
          <p:spPr>
            <a:xfrm>
              <a:off x="8158940" y="1819275"/>
              <a:ext cx="2486024" cy="1354217"/>
            </a:xfrm>
            <a:prstGeom prst="rect">
              <a:avLst/>
            </a:prstGeom>
            <a:noFill/>
            <a:ln w="19050">
              <a:solidFill>
                <a:schemeClr val="accent3"/>
              </a:solidFill>
            </a:ln>
          </p:spPr>
          <p:txBody>
            <a:bodyPr wrap="square" rtlCol="0">
              <a:spAutoFit/>
            </a:bodyPr>
            <a:lstStyle/>
            <a:p>
              <a:pPr algn="ctr"/>
              <a:r>
                <a:rPr lang="en-GB" b="1" dirty="0"/>
                <a:t>Patients with PBC</a:t>
              </a:r>
            </a:p>
            <a:p>
              <a:pPr marL="180975" indent="-180975">
                <a:buFont typeface="Arial" panose="020B0604020202020204" pitchFamily="34" charset="0"/>
                <a:buChar char="•"/>
              </a:pPr>
              <a:r>
                <a:rPr lang="en-GB" sz="1600" dirty="0"/>
                <a:t>Stable dose of UDCA</a:t>
              </a:r>
            </a:p>
            <a:p>
              <a:pPr marL="180975" indent="-180975">
                <a:buFont typeface="Arial" panose="020B0604020202020204" pitchFamily="34" charset="0"/>
                <a:buChar char="•"/>
              </a:pPr>
              <a:r>
                <a:rPr lang="en-GB" sz="1600" dirty="0"/>
                <a:t>ALP ≥1.5 ULN </a:t>
              </a:r>
            </a:p>
            <a:p>
              <a:pPr marL="180975" indent="-180975">
                <a:buFont typeface="Arial" panose="020B0604020202020204" pitchFamily="34" charset="0"/>
                <a:buChar char="•"/>
              </a:pPr>
              <a:r>
                <a:rPr lang="en-GB" sz="1600" dirty="0"/>
                <a:t>GGT ≥1.5 ULN</a:t>
              </a:r>
            </a:p>
            <a:p>
              <a:pPr marL="180975" indent="-180975">
                <a:buFont typeface="Arial" panose="020B0604020202020204" pitchFamily="34" charset="0"/>
                <a:buChar char="•"/>
              </a:pPr>
              <a:r>
                <a:rPr lang="en-GB" sz="1600" dirty="0"/>
                <a:t>Normal bilirubin</a:t>
              </a:r>
            </a:p>
          </p:txBody>
        </p:sp>
        <p:sp>
          <p:nvSpPr>
            <p:cNvPr id="23" name="TextBox 22">
              <a:extLst>
                <a:ext uri="{FF2B5EF4-FFF2-40B4-BE49-F238E27FC236}">
                  <a16:creationId xmlns:a16="http://schemas.microsoft.com/office/drawing/2014/main" id="{9A5D8938-D2B4-4C72-A3C9-E30E52848207}"/>
                </a:ext>
              </a:extLst>
            </p:cNvPr>
            <p:cNvSpPr txBox="1"/>
            <p:nvPr/>
          </p:nvSpPr>
          <p:spPr>
            <a:xfrm>
              <a:off x="7244540" y="3754755"/>
              <a:ext cx="1304924" cy="615553"/>
            </a:xfrm>
            <a:prstGeom prst="rect">
              <a:avLst/>
            </a:prstGeom>
            <a:solidFill>
              <a:schemeClr val="accent1"/>
            </a:solidFill>
            <a:ln>
              <a:solidFill>
                <a:schemeClr val="accent1"/>
              </a:solidFill>
            </a:ln>
          </p:spPr>
          <p:txBody>
            <a:bodyPr wrap="square" rtlCol="0" anchor="ctr">
              <a:noAutofit/>
            </a:bodyPr>
            <a:lstStyle/>
            <a:p>
              <a:pPr algn="ctr"/>
              <a:r>
                <a:rPr lang="en-GB" b="1" dirty="0">
                  <a:solidFill>
                    <a:schemeClr val="bg1"/>
                  </a:solidFill>
                </a:rPr>
                <a:t>GKT831</a:t>
              </a:r>
            </a:p>
            <a:p>
              <a:pPr algn="ctr"/>
              <a:r>
                <a:rPr lang="en-GB" sz="1600" dirty="0">
                  <a:solidFill>
                    <a:schemeClr val="bg1"/>
                  </a:solidFill>
                </a:rPr>
                <a:t>400 mg QD</a:t>
              </a:r>
            </a:p>
          </p:txBody>
        </p:sp>
        <p:sp>
          <p:nvSpPr>
            <p:cNvPr id="25" name="TextBox 24">
              <a:extLst>
                <a:ext uri="{FF2B5EF4-FFF2-40B4-BE49-F238E27FC236}">
                  <a16:creationId xmlns:a16="http://schemas.microsoft.com/office/drawing/2014/main" id="{A5669C54-74FD-4B01-936A-8442B2E88F82}"/>
                </a:ext>
              </a:extLst>
            </p:cNvPr>
            <p:cNvSpPr txBox="1"/>
            <p:nvPr/>
          </p:nvSpPr>
          <p:spPr>
            <a:xfrm>
              <a:off x="8749490" y="3754755"/>
              <a:ext cx="1304924" cy="615553"/>
            </a:xfrm>
            <a:prstGeom prst="rect">
              <a:avLst/>
            </a:prstGeom>
            <a:solidFill>
              <a:schemeClr val="accent1"/>
            </a:solidFill>
            <a:ln>
              <a:solidFill>
                <a:schemeClr val="accent1"/>
              </a:solidFill>
            </a:ln>
          </p:spPr>
          <p:txBody>
            <a:bodyPr wrap="square" rtlCol="0" anchor="ctr">
              <a:noAutofit/>
            </a:bodyPr>
            <a:lstStyle/>
            <a:p>
              <a:pPr algn="ctr"/>
              <a:r>
                <a:rPr lang="en-GB" b="1" dirty="0">
                  <a:solidFill>
                    <a:schemeClr val="bg1"/>
                  </a:solidFill>
                </a:rPr>
                <a:t>GKT831</a:t>
              </a:r>
            </a:p>
            <a:p>
              <a:pPr algn="ctr"/>
              <a:r>
                <a:rPr lang="en-GB" sz="1600" dirty="0">
                  <a:solidFill>
                    <a:schemeClr val="bg1"/>
                  </a:solidFill>
                </a:rPr>
                <a:t>400 mg BID</a:t>
              </a:r>
            </a:p>
          </p:txBody>
        </p:sp>
        <p:sp>
          <p:nvSpPr>
            <p:cNvPr id="27" name="TextBox 26">
              <a:extLst>
                <a:ext uri="{FF2B5EF4-FFF2-40B4-BE49-F238E27FC236}">
                  <a16:creationId xmlns:a16="http://schemas.microsoft.com/office/drawing/2014/main" id="{3BDCAB1B-EBE9-4418-A020-78144DE41EDB}"/>
                </a:ext>
              </a:extLst>
            </p:cNvPr>
            <p:cNvSpPr txBox="1"/>
            <p:nvPr/>
          </p:nvSpPr>
          <p:spPr>
            <a:xfrm>
              <a:off x="10254440" y="3754755"/>
              <a:ext cx="1304924" cy="615600"/>
            </a:xfrm>
            <a:prstGeom prst="rect">
              <a:avLst/>
            </a:prstGeom>
            <a:solidFill>
              <a:schemeClr val="bg1">
                <a:lumMod val="50000"/>
              </a:schemeClr>
            </a:solidFill>
            <a:ln>
              <a:solidFill>
                <a:schemeClr val="bg1">
                  <a:lumMod val="50000"/>
                </a:schemeClr>
              </a:solidFill>
            </a:ln>
          </p:spPr>
          <p:txBody>
            <a:bodyPr wrap="square" rtlCol="0" anchor="ctr">
              <a:noAutofit/>
            </a:bodyPr>
            <a:lstStyle/>
            <a:p>
              <a:pPr algn="ctr"/>
              <a:r>
                <a:rPr lang="en-GB" b="1" dirty="0">
                  <a:solidFill>
                    <a:schemeClr val="bg1"/>
                  </a:solidFill>
                </a:rPr>
                <a:t>Placebo</a:t>
              </a:r>
              <a:endParaRPr lang="en-GB" sz="1600" dirty="0">
                <a:solidFill>
                  <a:schemeClr val="bg1"/>
                </a:solidFill>
              </a:endParaRPr>
            </a:p>
          </p:txBody>
        </p:sp>
        <p:cxnSp>
          <p:nvCxnSpPr>
            <p:cNvPr id="28" name="Straight Arrow Connector 27">
              <a:extLst>
                <a:ext uri="{FF2B5EF4-FFF2-40B4-BE49-F238E27FC236}">
                  <a16:creationId xmlns:a16="http://schemas.microsoft.com/office/drawing/2014/main" id="{1794118F-C127-4E7F-9344-A321F497C283}"/>
                </a:ext>
              </a:extLst>
            </p:cNvPr>
            <p:cNvCxnSpPr>
              <a:cxnSpLocks/>
              <a:stCxn id="21" idx="2"/>
              <a:endCxn id="25" idx="0"/>
            </p:cNvCxnSpPr>
            <p:nvPr/>
          </p:nvCxnSpPr>
          <p:spPr>
            <a:xfrm>
              <a:off x="9401952" y="3173492"/>
              <a:ext cx="0" cy="58126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or: Elbow 28">
              <a:extLst>
                <a:ext uri="{FF2B5EF4-FFF2-40B4-BE49-F238E27FC236}">
                  <a16:creationId xmlns:a16="http://schemas.microsoft.com/office/drawing/2014/main" id="{AB7662E8-D00A-4562-8322-088E9572D3B0}"/>
                </a:ext>
              </a:extLst>
            </p:cNvPr>
            <p:cNvCxnSpPr>
              <a:cxnSpLocks/>
              <a:stCxn id="21" idx="2"/>
              <a:endCxn id="23" idx="0"/>
            </p:cNvCxnSpPr>
            <p:nvPr/>
          </p:nvCxnSpPr>
          <p:spPr>
            <a:xfrm rot="5400000">
              <a:off x="8358846" y="2711648"/>
              <a:ext cx="581263" cy="1504950"/>
            </a:xfrm>
            <a:prstGeom prst="bentConnector3">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or: Elbow 29">
              <a:extLst>
                <a:ext uri="{FF2B5EF4-FFF2-40B4-BE49-F238E27FC236}">
                  <a16:creationId xmlns:a16="http://schemas.microsoft.com/office/drawing/2014/main" id="{FF04998D-A427-4F4B-BF4F-5103B2BFBB8C}"/>
                </a:ext>
              </a:extLst>
            </p:cNvPr>
            <p:cNvCxnSpPr>
              <a:cxnSpLocks/>
              <a:stCxn id="21" idx="2"/>
              <a:endCxn id="27" idx="0"/>
            </p:cNvCxnSpPr>
            <p:nvPr/>
          </p:nvCxnSpPr>
          <p:spPr>
            <a:xfrm rot="16200000" flipH="1">
              <a:off x="9863796" y="2711648"/>
              <a:ext cx="581263" cy="1504950"/>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E7C15F37-31FD-41B7-B5FB-BFB12AC0DA94}"/>
                </a:ext>
              </a:extLst>
            </p:cNvPr>
            <p:cNvSpPr/>
            <p:nvPr/>
          </p:nvSpPr>
          <p:spPr>
            <a:xfrm>
              <a:off x="9230422" y="3290454"/>
              <a:ext cx="343059" cy="3429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R</a:t>
              </a:r>
            </a:p>
          </p:txBody>
        </p:sp>
        <p:sp>
          <p:nvSpPr>
            <p:cNvPr id="32" name="TextBox 31">
              <a:extLst>
                <a:ext uri="{FF2B5EF4-FFF2-40B4-BE49-F238E27FC236}">
                  <a16:creationId xmlns:a16="http://schemas.microsoft.com/office/drawing/2014/main" id="{BE8A7928-B432-4E13-90F7-48B6CCCBAA5D}"/>
                </a:ext>
              </a:extLst>
            </p:cNvPr>
            <p:cNvSpPr txBox="1"/>
            <p:nvPr/>
          </p:nvSpPr>
          <p:spPr>
            <a:xfrm>
              <a:off x="6618122" y="3924819"/>
              <a:ext cx="658978" cy="272704"/>
            </a:xfrm>
            <a:prstGeom prst="rect">
              <a:avLst/>
            </a:prstGeom>
            <a:noFill/>
            <a:ln>
              <a:noFill/>
            </a:ln>
          </p:spPr>
          <p:txBody>
            <a:bodyPr wrap="square" rtlCol="0" anchor="ctr">
              <a:noAutofit/>
            </a:bodyPr>
            <a:lstStyle/>
            <a:p>
              <a:pPr algn="ctr"/>
              <a:r>
                <a:rPr lang="en-GB" dirty="0"/>
                <a:t>24W</a:t>
              </a:r>
              <a:endParaRPr lang="en-GB" sz="1600" dirty="0"/>
            </a:p>
          </p:txBody>
        </p:sp>
      </p:grpSp>
      <p:sp>
        <p:nvSpPr>
          <p:cNvPr id="24" name="Content Placeholder 1">
            <a:extLst>
              <a:ext uri="{FF2B5EF4-FFF2-40B4-BE49-F238E27FC236}">
                <a16:creationId xmlns:a16="http://schemas.microsoft.com/office/drawing/2014/main" id="{D6F1A039-A09D-4BC4-AEB2-ECBFF821DBF4}"/>
              </a:ext>
            </a:extLst>
          </p:cNvPr>
          <p:cNvSpPr>
            <a:spLocks noGrp="1"/>
          </p:cNvSpPr>
          <p:nvPr>
            <p:ph sz="half" idx="1"/>
          </p:nvPr>
        </p:nvSpPr>
        <p:spPr>
          <a:xfrm>
            <a:off x="422275" y="1340769"/>
            <a:ext cx="6111875" cy="4967514"/>
          </a:xfrm>
          <a:ln>
            <a:noFill/>
          </a:ln>
        </p:spPr>
        <p:txBody>
          <a:bodyPr vert="horz" wrap="square" lIns="91440" tIns="45720" rIns="91440" bIns="45720" rtlCol="0" anchor="t">
            <a:spAutoFit/>
          </a:bodyPr>
          <a:lstStyle/>
          <a:p>
            <a:pPr marL="0" indent="0">
              <a:buNone/>
            </a:pPr>
            <a:r>
              <a:rPr lang="en-US" b="1" dirty="0">
                <a:solidFill>
                  <a:schemeClr val="bg1"/>
                </a:solidFill>
                <a:highlight>
                  <a:srgbClr val="004A86"/>
                </a:highlight>
                <a:latin typeface="Arial" panose="020B0604020202020204" pitchFamily="34" charset="0"/>
                <a:cs typeface="Arial" panose="020B0604020202020204" pitchFamily="34" charset="0"/>
              </a:rPr>
              <a:t> BACKGROUND &amp; AIMS </a:t>
            </a:r>
            <a:r>
              <a:rPr lang="en-US" b="1" dirty="0">
                <a:solidFill>
                  <a:schemeClr val="bg1"/>
                </a:solidFill>
                <a:highlight>
                  <a:srgbClr val="FEFCFC"/>
                </a:highlight>
                <a:latin typeface="Arial" panose="020B0604020202020204" pitchFamily="34" charset="0"/>
                <a:cs typeface="Arial" panose="020B0604020202020204" pitchFamily="34" charset="0"/>
              </a:rPr>
              <a:t>​</a:t>
            </a:r>
          </a:p>
          <a:p>
            <a:r>
              <a:rPr lang="en-US" dirty="0">
                <a:highlight>
                  <a:srgbClr val="FEFCFC"/>
                </a:highlight>
              </a:rPr>
              <a:t>NOX1/4</a:t>
            </a:r>
          </a:p>
          <a:p>
            <a:pPr lvl="1"/>
            <a:r>
              <a:rPr lang="en-US" dirty="0">
                <a:highlight>
                  <a:srgbClr val="FEFCFC"/>
                </a:highlight>
              </a:rPr>
              <a:t>Produce ROS and modulate intracellular </a:t>
            </a:r>
            <a:r>
              <a:rPr lang="en-US" dirty="0" err="1">
                <a:highlight>
                  <a:srgbClr val="FEFCFC"/>
                </a:highlight>
              </a:rPr>
              <a:t>signalling</a:t>
            </a:r>
            <a:endParaRPr lang="en-US" dirty="0">
              <a:highlight>
                <a:srgbClr val="FEFCFC"/>
              </a:highlight>
            </a:endParaRPr>
          </a:p>
          <a:p>
            <a:pPr lvl="1"/>
            <a:r>
              <a:rPr lang="en-US" dirty="0">
                <a:highlight>
                  <a:srgbClr val="FEFCFC"/>
                </a:highlight>
              </a:rPr>
              <a:t>Coordinate activation of multiple inflammatory and antifibrotic pathways in response to cellular stress </a:t>
            </a:r>
          </a:p>
          <a:p>
            <a:r>
              <a:rPr lang="en-US" dirty="0">
                <a:highlight>
                  <a:srgbClr val="FEFCFC"/>
                </a:highlight>
              </a:rPr>
              <a:t>GKT831 is a potent inhibitor of NOX1/4</a:t>
            </a:r>
          </a:p>
          <a:p>
            <a:pPr lvl="1"/>
            <a:r>
              <a:rPr lang="en-US" dirty="0">
                <a:highlight>
                  <a:srgbClr val="FEFCFC"/>
                </a:highlight>
              </a:rPr>
              <a:t>Marked anti-inflammatory and antifibrotic activity in multiple models of advanced cholestatic disease</a:t>
            </a:r>
          </a:p>
          <a:p>
            <a:r>
              <a:rPr lang="en-US" dirty="0">
                <a:highlight>
                  <a:srgbClr val="FEFCFC"/>
                </a:highlight>
              </a:rPr>
              <a:t>This was a 24-week, randomized, double-blind, placebo-controlled trial to assess the safety and efficacy of GKT831 in patients with PBC and inadequate response to UDCA</a:t>
            </a:r>
          </a:p>
          <a:p>
            <a:r>
              <a:rPr lang="en-US" dirty="0">
                <a:highlight>
                  <a:srgbClr val="FEFCFC"/>
                </a:highlight>
                <a:cs typeface="Arial"/>
              </a:rPr>
              <a:t>Study objectives include evaluation of GKT831 effects on biochemical responses, liver injury and fibrosis, and quality of life (pruritus and fatigue)</a:t>
            </a:r>
          </a:p>
        </p:txBody>
      </p:sp>
    </p:spTree>
    <p:extLst>
      <p:ext uri="{BB962C8B-B14F-4D97-AF65-F5344CB8AC3E}">
        <p14:creationId xmlns:p14="http://schemas.microsoft.com/office/powerpoint/2010/main" val="42163031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ontent Placeholder 1">
            <a:extLst>
              <a:ext uri="{FF2B5EF4-FFF2-40B4-BE49-F238E27FC236}">
                <a16:creationId xmlns:a16="http://schemas.microsoft.com/office/drawing/2014/main" id="{F697C200-7883-440E-AB3C-BA1133080980}"/>
              </a:ext>
            </a:extLst>
          </p:cNvPr>
          <p:cNvSpPr txBox="1">
            <a:spLocks/>
          </p:cNvSpPr>
          <p:nvPr/>
        </p:nvSpPr>
        <p:spPr>
          <a:xfrm>
            <a:off x="6045200" y="4106247"/>
            <a:ext cx="5721350" cy="2308324"/>
          </a:xfrm>
          <a:prstGeom prst="rect">
            <a:avLst/>
          </a:prstGeom>
          <a:ln>
            <a:noFill/>
          </a:ln>
        </p:spPr>
        <p:txBody>
          <a:bodyPr vert="horz" wrap="square" lIns="91440" tIns="45720" rIns="91440" bIns="45720" rtlCol="0" anchor="t">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bg1"/>
                </a:solidFill>
                <a:highlight>
                  <a:srgbClr val="004A86"/>
                </a:highlight>
                <a:latin typeface="Arial" panose="020B0604020202020204" pitchFamily="34" charset="0"/>
                <a:cs typeface="Arial" panose="020B0604020202020204" pitchFamily="34" charset="0"/>
              </a:rPr>
              <a:t> CONCLUSIONS </a:t>
            </a:r>
            <a:r>
              <a:rPr lang="en-US" b="1" dirty="0">
                <a:solidFill>
                  <a:schemeClr val="bg1"/>
                </a:solidFill>
                <a:highlight>
                  <a:srgbClr val="000080"/>
                </a:highlight>
                <a:latin typeface="Arial" panose="020B0604020202020204" pitchFamily="34" charset="0"/>
                <a:cs typeface="Arial" panose="020B0604020202020204" pitchFamily="34" charset="0"/>
              </a:rPr>
              <a:t>​</a:t>
            </a:r>
            <a:r>
              <a:rPr lang="en-US" b="1" dirty="0">
                <a:solidFill>
                  <a:schemeClr val="bg1"/>
                </a:solidFill>
                <a:highlight>
                  <a:srgbClr val="004A86"/>
                </a:highlight>
                <a:latin typeface="Arial" panose="020B0604020202020204" pitchFamily="34" charset="0"/>
                <a:cs typeface="Arial" panose="020B0604020202020204" pitchFamily="34" charset="0"/>
              </a:rPr>
              <a:t> </a:t>
            </a:r>
            <a:r>
              <a:rPr lang="en-US" b="1" dirty="0">
                <a:solidFill>
                  <a:schemeClr val="bg1"/>
                </a:solidFill>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GKT831 achieved rapid dose- and time-dependent reductions in markers of cholestatic bile duct and liver injury. Reductions were highly significant for ALP and GGT in the 400 mg BID group at Week 6. </a:t>
            </a:r>
            <a:r>
              <a:rPr lang="en-GB" dirty="0">
                <a:latin typeface="Arial"/>
                <a:cs typeface="Arial"/>
              </a:rPr>
              <a:t>GKT831 is the first non-anticholestatic drug to achieve significant benefits in PBC</a:t>
            </a:r>
            <a:endParaRPr lang="en-GB" dirty="0">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33A11FB3-1515-484C-8D98-85CA55BD8349}"/>
              </a:ext>
            </a:extLst>
          </p:cNvPr>
          <p:cNvSpPr>
            <a:spLocks noGrp="1"/>
          </p:cNvSpPr>
          <p:nvPr>
            <p:ph type="title"/>
          </p:nvPr>
        </p:nvSpPr>
        <p:spPr/>
        <p:txBody>
          <a:bodyPr>
            <a:noAutofit/>
          </a:bodyPr>
          <a:lstStyle/>
          <a:p>
            <a:r>
              <a:rPr lang="en-GB" dirty="0"/>
              <a:t>GKT831 in patients with primary biliary cholangitis and inadequate response to </a:t>
            </a:r>
            <a:r>
              <a:rPr lang="en-GB" dirty="0" err="1"/>
              <a:t>ursodeoxycholic</a:t>
            </a:r>
            <a:r>
              <a:rPr lang="en-GB" dirty="0"/>
              <a:t> acid: Interim phase 2 efficacy results</a:t>
            </a:r>
          </a:p>
        </p:txBody>
      </p:sp>
      <p:sp>
        <p:nvSpPr>
          <p:cNvPr id="5" name="Text Placeholder 4">
            <a:extLst>
              <a:ext uri="{FF2B5EF4-FFF2-40B4-BE49-F238E27FC236}">
                <a16:creationId xmlns:a16="http://schemas.microsoft.com/office/drawing/2014/main" id="{DFF8B8FC-2D2A-4148-9E89-CC1689F2AE8A}"/>
              </a:ext>
            </a:extLst>
          </p:cNvPr>
          <p:cNvSpPr>
            <a:spLocks noGrp="1"/>
          </p:cNvSpPr>
          <p:nvPr>
            <p:ph type="body" sz="quarter" idx="10"/>
          </p:nvPr>
        </p:nvSpPr>
        <p:spPr/>
        <p:txBody>
          <a:bodyPr/>
          <a:lstStyle/>
          <a:p>
            <a:r>
              <a:rPr lang="en-GB" dirty="0"/>
              <a:t>Dalekos G, et al. ILC 2019; </a:t>
            </a:r>
            <a:r>
              <a:rPr lang="en-GB" dirty="0">
                <a:solidFill>
                  <a:srgbClr val="000000"/>
                </a:solidFill>
              </a:rPr>
              <a:t>GS-02</a:t>
            </a:r>
          </a:p>
        </p:txBody>
      </p:sp>
      <p:graphicFrame>
        <p:nvGraphicFramePr>
          <p:cNvPr id="17" name="Table 16">
            <a:extLst>
              <a:ext uri="{FF2B5EF4-FFF2-40B4-BE49-F238E27FC236}">
                <a16:creationId xmlns:a16="http://schemas.microsoft.com/office/drawing/2014/main" id="{7A691F45-9607-4961-A152-F33DB6EFAB95}"/>
              </a:ext>
            </a:extLst>
          </p:cNvPr>
          <p:cNvGraphicFramePr>
            <a:graphicFrameLocks noGrp="1"/>
          </p:cNvGraphicFramePr>
          <p:nvPr>
            <p:extLst/>
          </p:nvPr>
        </p:nvGraphicFramePr>
        <p:xfrm>
          <a:off x="6502400" y="2179339"/>
          <a:ext cx="4774685" cy="1313280"/>
        </p:xfrm>
        <a:graphic>
          <a:graphicData uri="http://schemas.openxmlformats.org/drawingml/2006/table">
            <a:tbl>
              <a:tblPr firstRow="1" bandRow="1">
                <a:tableStyleId>{5C22544A-7EE6-4342-B048-85BDC9FD1C3A}</a:tableStyleId>
              </a:tblPr>
              <a:tblGrid>
                <a:gridCol w="634964">
                  <a:extLst>
                    <a:ext uri="{9D8B030D-6E8A-4147-A177-3AD203B41FA5}">
                      <a16:colId xmlns:a16="http://schemas.microsoft.com/office/drawing/2014/main" val="121751975"/>
                    </a:ext>
                  </a:extLst>
                </a:gridCol>
                <a:gridCol w="1379907">
                  <a:extLst>
                    <a:ext uri="{9D8B030D-6E8A-4147-A177-3AD203B41FA5}">
                      <a16:colId xmlns:a16="http://schemas.microsoft.com/office/drawing/2014/main" val="2247688814"/>
                    </a:ext>
                  </a:extLst>
                </a:gridCol>
                <a:gridCol w="1379907">
                  <a:extLst>
                    <a:ext uri="{9D8B030D-6E8A-4147-A177-3AD203B41FA5}">
                      <a16:colId xmlns:a16="http://schemas.microsoft.com/office/drawing/2014/main" val="151786040"/>
                    </a:ext>
                  </a:extLst>
                </a:gridCol>
                <a:gridCol w="1379907">
                  <a:extLst>
                    <a:ext uri="{9D8B030D-6E8A-4147-A177-3AD203B41FA5}">
                      <a16:colId xmlns:a16="http://schemas.microsoft.com/office/drawing/2014/main" val="1919570432"/>
                    </a:ext>
                  </a:extLst>
                </a:gridCol>
              </a:tblGrid>
              <a:tr h="274509">
                <a:tc>
                  <a:txBody>
                    <a:bodyPr/>
                    <a:lstStyle/>
                    <a:p>
                      <a:pPr algn="l"/>
                      <a:endParaRPr lang="en-GB" b="1" dirty="0">
                        <a:solidFill>
                          <a:schemeClr val="bg1"/>
                        </a:solidFill>
                      </a:endParaRPr>
                    </a:p>
                  </a:txBody>
                  <a:tcPr marL="36000" marR="36000" marT="36000" marB="36000" anchor="b">
                    <a:lnT w="9525"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a:r>
                        <a:rPr lang="en-GB" b="1" dirty="0">
                          <a:solidFill>
                            <a:schemeClr val="bg1"/>
                          </a:solidFill>
                        </a:rPr>
                        <a:t>Placebo</a:t>
                      </a:r>
                    </a:p>
                  </a:txBody>
                  <a:tcPr marL="36000" marR="36000" marT="36000" marB="36000" anchor="b">
                    <a:lnT w="9525"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a:r>
                        <a:rPr lang="en-GB" b="1" dirty="0">
                          <a:solidFill>
                            <a:schemeClr val="bg1"/>
                          </a:solidFill>
                        </a:rPr>
                        <a:t>GKT831</a:t>
                      </a:r>
                    </a:p>
                    <a:p>
                      <a:pPr algn="ctr"/>
                      <a:r>
                        <a:rPr lang="en-GB" b="1" dirty="0">
                          <a:solidFill>
                            <a:schemeClr val="bg1"/>
                          </a:solidFill>
                        </a:rPr>
                        <a:t>400 mg QD</a:t>
                      </a:r>
                    </a:p>
                  </a:txBody>
                  <a:tcPr marL="36000" marR="36000" marT="36000" marB="36000" anchor="b">
                    <a:lnT w="9525"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a:r>
                        <a:rPr lang="en-GB" b="1" dirty="0">
                          <a:solidFill>
                            <a:schemeClr val="bg1"/>
                          </a:solidFill>
                        </a:rPr>
                        <a:t>GKT831</a:t>
                      </a:r>
                    </a:p>
                    <a:p>
                      <a:pPr algn="ctr"/>
                      <a:r>
                        <a:rPr lang="en-GB" b="1" dirty="0">
                          <a:solidFill>
                            <a:schemeClr val="bg1"/>
                          </a:solidFill>
                        </a:rPr>
                        <a:t>400 mg BID</a:t>
                      </a:r>
                    </a:p>
                  </a:txBody>
                  <a:tcPr marL="36000" marR="36000" marT="36000" marB="36000" anchor="b">
                    <a:lnT w="9525"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3745098304"/>
                  </a:ext>
                </a:extLst>
              </a:tr>
              <a:tr h="153177">
                <a:tc>
                  <a:txBody>
                    <a:bodyPr/>
                    <a:lstStyle/>
                    <a:p>
                      <a:pPr algn="l"/>
                      <a:r>
                        <a:rPr lang="en-GB" b="1" dirty="0"/>
                        <a:t>GGT</a:t>
                      </a: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algn="ctr"/>
                      <a:r>
                        <a:rPr lang="en-GB" dirty="0"/>
                        <a:t>-7</a:t>
                      </a: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algn="ctr"/>
                      <a:r>
                        <a:rPr lang="en-GB" dirty="0"/>
                        <a:t>-12</a:t>
                      </a: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algn="ctr"/>
                      <a:r>
                        <a:rPr lang="en-GB" dirty="0"/>
                        <a:t>-23*</a:t>
                      </a:r>
                    </a:p>
                  </a:txBody>
                  <a:tcPr marL="36000" marR="36000" marT="36000" marB="36000" anchor="ctr">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2780965467"/>
                  </a:ext>
                </a:extLst>
              </a:tr>
              <a:tr h="153177">
                <a:tc>
                  <a:txBody>
                    <a:bodyPr/>
                    <a:lstStyle/>
                    <a:p>
                      <a:pPr algn="l"/>
                      <a:r>
                        <a:rPr lang="en-GB" b="1" dirty="0"/>
                        <a:t>ALP</a:t>
                      </a:r>
                    </a:p>
                  </a:txBody>
                  <a:tcPr marL="36000" marR="36000" marT="36000" marB="36000" anchor="ctr"/>
                </a:tc>
                <a:tc>
                  <a:txBody>
                    <a:bodyPr/>
                    <a:lstStyle/>
                    <a:p>
                      <a:pPr algn="ctr"/>
                      <a:r>
                        <a:rPr lang="en-GB" dirty="0"/>
                        <a:t>-2</a:t>
                      </a:r>
                    </a:p>
                  </a:txBody>
                  <a:tcPr marL="36000" marR="36000" marT="36000" marB="36000" anchor="ctr"/>
                </a:tc>
                <a:tc>
                  <a:txBody>
                    <a:bodyPr/>
                    <a:lstStyle/>
                    <a:p>
                      <a:pPr algn="ctr"/>
                      <a:r>
                        <a:rPr lang="en-GB" dirty="0"/>
                        <a:t>-8</a:t>
                      </a:r>
                    </a:p>
                  </a:txBody>
                  <a:tcPr marL="36000" marR="36000" marT="36000" marB="36000" anchor="ctr"/>
                </a:tc>
                <a:tc>
                  <a:txBody>
                    <a:bodyPr/>
                    <a:lstStyle/>
                    <a:p>
                      <a:pPr algn="ctr"/>
                      <a:r>
                        <a:rPr lang="en-GB" dirty="0"/>
                        <a:t>-17</a:t>
                      </a:r>
                      <a:r>
                        <a:rPr lang="en-GB" baseline="30000" dirty="0"/>
                        <a:t>†</a:t>
                      </a:r>
                    </a:p>
                  </a:txBody>
                  <a:tcPr marL="36000" marR="36000" marT="36000" marB="36000" anchor="ctr"/>
                </a:tc>
                <a:extLst>
                  <a:ext uri="{0D108BD9-81ED-4DB2-BD59-A6C34878D82A}">
                    <a16:rowId xmlns:a16="http://schemas.microsoft.com/office/drawing/2014/main" val="2927189985"/>
                  </a:ext>
                </a:extLst>
              </a:tr>
            </a:tbl>
          </a:graphicData>
        </a:graphic>
      </p:graphicFrame>
      <p:sp>
        <p:nvSpPr>
          <p:cNvPr id="20" name="TextBox 19">
            <a:extLst>
              <a:ext uri="{FF2B5EF4-FFF2-40B4-BE49-F238E27FC236}">
                <a16:creationId xmlns:a16="http://schemas.microsoft.com/office/drawing/2014/main" id="{7D922459-6FC6-4394-88AA-203ACD6C2A39}"/>
              </a:ext>
            </a:extLst>
          </p:cNvPr>
          <p:cNvSpPr txBox="1"/>
          <p:nvPr/>
        </p:nvSpPr>
        <p:spPr>
          <a:xfrm>
            <a:off x="6045368" y="1340769"/>
            <a:ext cx="5721182" cy="707886"/>
          </a:xfrm>
          <a:prstGeom prst="rect">
            <a:avLst/>
          </a:prstGeom>
          <a:noFill/>
        </p:spPr>
        <p:txBody>
          <a:bodyPr wrap="square" rtlCol="0">
            <a:spAutoFit/>
          </a:bodyPr>
          <a:lstStyle/>
          <a:p>
            <a:r>
              <a:rPr lang="en-GB" sz="2000" b="1" dirty="0">
                <a:solidFill>
                  <a:schemeClr val="bg1"/>
                </a:solidFill>
                <a:highlight>
                  <a:srgbClr val="004A86"/>
                </a:highlight>
              </a:rPr>
              <a:t> TABLE </a:t>
            </a:r>
            <a:r>
              <a:rPr lang="en-GB" sz="2000" b="1" dirty="0">
                <a:solidFill>
                  <a:schemeClr val="bg1"/>
                </a:solidFill>
              </a:rPr>
              <a:t> </a:t>
            </a:r>
            <a:r>
              <a:rPr lang="en-GB" sz="2000" dirty="0"/>
              <a:t>Percentage change in markers of liver and bile duct injury vs. baseline at Week 6</a:t>
            </a:r>
          </a:p>
        </p:txBody>
      </p:sp>
      <p:cxnSp>
        <p:nvCxnSpPr>
          <p:cNvPr id="21" name="Straight Connector 20">
            <a:extLst>
              <a:ext uri="{FF2B5EF4-FFF2-40B4-BE49-F238E27FC236}">
                <a16:creationId xmlns:a16="http://schemas.microsoft.com/office/drawing/2014/main" id="{CF302921-A074-4AA4-B069-143EDA71BD07}"/>
              </a:ext>
            </a:extLst>
          </p:cNvPr>
          <p:cNvCxnSpPr>
            <a:cxnSpLocks/>
          </p:cNvCxnSpPr>
          <p:nvPr/>
        </p:nvCxnSpPr>
        <p:spPr>
          <a:xfrm flipH="1">
            <a:off x="6045200" y="4066852"/>
            <a:ext cx="58293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C01BCC9-3A2C-48CE-958E-8500E6C41A6F}"/>
              </a:ext>
            </a:extLst>
          </p:cNvPr>
          <p:cNvCxnSpPr>
            <a:cxnSpLocks/>
          </p:cNvCxnSpPr>
          <p:nvPr/>
        </p:nvCxnSpPr>
        <p:spPr>
          <a:xfrm>
            <a:off x="6049219" y="1524000"/>
            <a:ext cx="0" cy="4805363"/>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a16="http://schemas.microsoft.com/office/drawing/2014/main" id="{B2C72A20-1C01-4BAB-9019-F4E32740FB52}"/>
              </a:ext>
            </a:extLst>
          </p:cNvPr>
          <p:cNvSpPr txBox="1">
            <a:spLocks/>
          </p:cNvSpPr>
          <p:nvPr/>
        </p:nvSpPr>
        <p:spPr>
          <a:xfrm>
            <a:off x="6511536" y="3489257"/>
            <a:ext cx="4850130" cy="182915"/>
          </a:xfrm>
          <a:prstGeom prst="rect">
            <a:avLst/>
          </a:prstGeom>
        </p:spPr>
        <p:txBody>
          <a:bodyPr vert="horz" lIns="0" tIns="0" rIns="0" bIns="0" rtlCol="0" anchor="t">
            <a:noAutofit/>
          </a:bodyPr>
          <a:lstStyle>
            <a:lvl1pPr marL="0" indent="0" algn="l" defTabSz="914400" rtl="0" eaLnBrk="1" latinLnBrk="0" hangingPunct="1">
              <a:spcBef>
                <a:spcPts val="0"/>
              </a:spcBef>
              <a:buClr>
                <a:schemeClr val="accent1"/>
              </a:buClr>
              <a:buFont typeface="Arial" panose="020B0604020202020204" pitchFamily="34" charset="0"/>
              <a:buNone/>
              <a:defRPr sz="1000" kern="1200" baseline="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dirty="0"/>
              <a:t>*p&lt;0.01 vs. placebo; </a:t>
            </a:r>
            <a:r>
              <a:rPr lang="en-GB" baseline="30000" dirty="0"/>
              <a:t>†</a:t>
            </a:r>
            <a:r>
              <a:rPr lang="en-GB" dirty="0"/>
              <a:t>p&lt;0.001 vs. placebo</a:t>
            </a:r>
            <a:endParaRPr lang="en-GB" dirty="0">
              <a:solidFill>
                <a:srgbClr val="000000"/>
              </a:solidFill>
            </a:endParaRPr>
          </a:p>
          <a:p>
            <a:endParaRPr lang="en-GB" dirty="0">
              <a:solidFill>
                <a:srgbClr val="000000"/>
              </a:solidFill>
            </a:endParaRPr>
          </a:p>
        </p:txBody>
      </p:sp>
      <p:sp>
        <p:nvSpPr>
          <p:cNvPr id="13" name="Content Placeholder 1">
            <a:extLst>
              <a:ext uri="{FF2B5EF4-FFF2-40B4-BE49-F238E27FC236}">
                <a16:creationId xmlns:a16="http://schemas.microsoft.com/office/drawing/2014/main" id="{760BDF2A-AAFE-42F1-BB8E-12EDF7054F11}"/>
              </a:ext>
            </a:extLst>
          </p:cNvPr>
          <p:cNvSpPr>
            <a:spLocks noGrp="1"/>
          </p:cNvSpPr>
          <p:nvPr>
            <p:ph sz="half" idx="1"/>
          </p:nvPr>
        </p:nvSpPr>
        <p:spPr>
          <a:xfrm>
            <a:off x="422275" y="1340769"/>
            <a:ext cx="5612765" cy="5293757"/>
          </a:xfrm>
          <a:ln>
            <a:noFill/>
          </a:ln>
        </p:spPr>
        <p:txBody>
          <a:bodyPr vert="horz" wrap="square" lIns="91440" tIns="45720" rIns="91440" bIns="45720" rtlCol="0" anchor="t">
            <a:spAutoFit/>
          </a:bodyPr>
          <a:lstStyle/>
          <a:p>
            <a:pPr marL="0" indent="0">
              <a:buNone/>
            </a:pPr>
            <a:r>
              <a:rPr lang="en-US" b="1" dirty="0">
                <a:solidFill>
                  <a:schemeClr val="bg1"/>
                </a:solidFill>
                <a:highlight>
                  <a:srgbClr val="004A86"/>
                </a:highlight>
                <a:latin typeface="Arial" panose="020B0604020202020204" pitchFamily="34" charset="0"/>
                <a:cs typeface="Arial" panose="020B0604020202020204" pitchFamily="34" charset="0"/>
              </a:rPr>
              <a:t> RESULTS </a:t>
            </a:r>
            <a:r>
              <a:rPr lang="en-US" b="1" dirty="0">
                <a:solidFill>
                  <a:schemeClr val="bg1"/>
                </a:solidFill>
                <a:highlight>
                  <a:srgbClr val="FEFCFC"/>
                </a:highlight>
                <a:latin typeface="Arial" panose="020B0604020202020204" pitchFamily="34" charset="0"/>
                <a:cs typeface="Arial" panose="020B0604020202020204" pitchFamily="34" charset="0"/>
              </a:rPr>
              <a:t>​</a:t>
            </a:r>
          </a:p>
          <a:p>
            <a:r>
              <a:rPr lang="en-US" dirty="0">
                <a:highlight>
                  <a:srgbClr val="FEFCFC"/>
                </a:highlight>
              </a:rPr>
              <a:t>111 patients randomized</a:t>
            </a:r>
          </a:p>
          <a:p>
            <a:pPr lvl="1"/>
            <a:r>
              <a:rPr lang="en-US" dirty="0">
                <a:highlight>
                  <a:srgbClr val="FEFCFC"/>
                </a:highlight>
              </a:rPr>
              <a:t>Female: 91% </a:t>
            </a:r>
          </a:p>
          <a:p>
            <a:pPr lvl="1"/>
            <a:r>
              <a:rPr lang="en-US" dirty="0">
                <a:highlight>
                  <a:srgbClr val="FEFCFC"/>
                </a:highlight>
              </a:rPr>
              <a:t>Baseline mean: ALP 312 IU/L; GGT 225 IU/L</a:t>
            </a:r>
          </a:p>
          <a:p>
            <a:r>
              <a:rPr lang="en-US" dirty="0">
                <a:highlight>
                  <a:srgbClr val="FEFCFC"/>
                </a:highlight>
              </a:rPr>
              <a:t>At Week 6, GGT and ALP were significantly reduced vs. placebo (</a:t>
            </a:r>
            <a:r>
              <a:rPr lang="en-US" i="1" dirty="0">
                <a:highlight>
                  <a:srgbClr val="FEFCFC"/>
                </a:highlight>
              </a:rPr>
              <a:t>Table</a:t>
            </a:r>
            <a:r>
              <a:rPr lang="en-US" dirty="0">
                <a:highlight>
                  <a:srgbClr val="FEFCFC"/>
                </a:highlight>
              </a:rPr>
              <a:t>)</a:t>
            </a:r>
          </a:p>
          <a:p>
            <a:pPr lvl="1"/>
            <a:r>
              <a:rPr lang="en-GB" dirty="0"/>
              <a:t>Greater GGT reductions achieved in patients with higher baseline GGT (≥2.5x ULN; n=68)</a:t>
            </a:r>
          </a:p>
          <a:p>
            <a:pPr lvl="2"/>
            <a:r>
              <a:rPr lang="en-GB" dirty="0"/>
              <a:t>-29% for GKT831 400 mg BID vs. -8% for placebo (p&lt;0.01)</a:t>
            </a:r>
          </a:p>
          <a:p>
            <a:r>
              <a:rPr lang="en-GB" dirty="0"/>
              <a:t>Dose-dependent reductions of liver aminotransferases and </a:t>
            </a:r>
            <a:r>
              <a:rPr lang="en-GB" dirty="0" err="1"/>
              <a:t>hsCRP</a:t>
            </a:r>
            <a:r>
              <a:rPr lang="en-GB" dirty="0"/>
              <a:t> achieved, despite low baseline levels</a:t>
            </a:r>
          </a:p>
          <a:p>
            <a:r>
              <a:rPr lang="en-GB" dirty="0"/>
              <a:t>Total and conjugated bilirubin unchanged</a:t>
            </a:r>
            <a:endParaRPr lang="en-GB" dirty="0">
              <a:cs typeface="Arial"/>
            </a:endParaRPr>
          </a:p>
          <a:p>
            <a:r>
              <a:rPr lang="en-GB" dirty="0">
                <a:cs typeface="Arial"/>
              </a:rPr>
              <a:t>Favourable safety profile and no signal for drug-induced pruritus</a:t>
            </a:r>
          </a:p>
        </p:txBody>
      </p:sp>
    </p:spTree>
    <p:extLst>
      <p:ext uri="{BB962C8B-B14F-4D97-AF65-F5344CB8AC3E}">
        <p14:creationId xmlns:p14="http://schemas.microsoft.com/office/powerpoint/2010/main" val="1917558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A11FB3-1515-484C-8D98-85CA55BD8349}"/>
              </a:ext>
            </a:extLst>
          </p:cNvPr>
          <p:cNvSpPr>
            <a:spLocks noGrp="1"/>
          </p:cNvSpPr>
          <p:nvPr>
            <p:ph type="title"/>
          </p:nvPr>
        </p:nvSpPr>
        <p:spPr>
          <a:xfrm>
            <a:off x="425752" y="140970"/>
            <a:ext cx="10290194" cy="769620"/>
          </a:xfrm>
        </p:spPr>
        <p:txBody>
          <a:bodyPr>
            <a:noAutofit/>
          </a:bodyPr>
          <a:lstStyle/>
          <a:p>
            <a:r>
              <a:rPr lang="en-US" dirty="0"/>
              <a:t>Preventive </a:t>
            </a:r>
            <a:r>
              <a:rPr lang="en-US" dirty="0" err="1"/>
              <a:t>ursodeoxycholic</a:t>
            </a:r>
            <a:r>
              <a:rPr lang="en-US" dirty="0"/>
              <a:t> acid after liver transplantation for primary biliary cholangitis prevents disease recurrence and prolongs graft survival</a:t>
            </a:r>
            <a:endParaRPr lang="en-GB" dirty="0"/>
          </a:p>
        </p:txBody>
      </p:sp>
      <p:sp>
        <p:nvSpPr>
          <p:cNvPr id="5" name="Text Placeholder 4">
            <a:extLst>
              <a:ext uri="{FF2B5EF4-FFF2-40B4-BE49-F238E27FC236}">
                <a16:creationId xmlns:a16="http://schemas.microsoft.com/office/drawing/2014/main" id="{DFF8B8FC-2D2A-4148-9E89-CC1689F2AE8A}"/>
              </a:ext>
            </a:extLst>
          </p:cNvPr>
          <p:cNvSpPr>
            <a:spLocks noGrp="1"/>
          </p:cNvSpPr>
          <p:nvPr>
            <p:ph type="body" sz="quarter" idx="10"/>
          </p:nvPr>
        </p:nvSpPr>
        <p:spPr/>
        <p:txBody>
          <a:bodyPr/>
          <a:lstStyle/>
          <a:p>
            <a:r>
              <a:rPr lang="en-GB" dirty="0"/>
              <a:t>*</a:t>
            </a:r>
            <a:r>
              <a:rPr lang="en-US" dirty="0"/>
              <a:t>Recurrence of PBC was diagnosed by liver histology.</a:t>
            </a:r>
            <a:br>
              <a:rPr lang="en-US" dirty="0"/>
            </a:br>
            <a:r>
              <a:rPr lang="en-GB" dirty="0"/>
              <a:t>1. Montano-</a:t>
            </a:r>
            <a:r>
              <a:rPr lang="en-GB" dirty="0" err="1"/>
              <a:t>Loza</a:t>
            </a:r>
            <a:r>
              <a:rPr lang="en-GB" dirty="0"/>
              <a:t> A, et al. Gastroenterology 2019;156:96–107; 2. Bosch A, et al. J </a:t>
            </a:r>
            <a:r>
              <a:rPr lang="en-GB" dirty="0" err="1"/>
              <a:t>Hepatol</a:t>
            </a:r>
            <a:r>
              <a:rPr lang="en-GB" dirty="0"/>
              <a:t> 2015;63:1449–58.</a:t>
            </a:r>
            <a:br>
              <a:rPr lang="en-GB" dirty="0"/>
            </a:br>
            <a:r>
              <a:rPr lang="en-GB" dirty="0" err="1"/>
              <a:t>Corpechot</a:t>
            </a:r>
            <a:r>
              <a:rPr lang="en-GB" dirty="0"/>
              <a:t> C, et al. ILC 2019; </a:t>
            </a:r>
            <a:r>
              <a:rPr lang="en-GB" dirty="0">
                <a:solidFill>
                  <a:srgbClr val="000000"/>
                </a:solidFill>
              </a:rPr>
              <a:t>GS-18</a:t>
            </a:r>
          </a:p>
        </p:txBody>
      </p:sp>
      <p:cxnSp>
        <p:nvCxnSpPr>
          <p:cNvPr id="17" name="Straight Connector 16">
            <a:extLst>
              <a:ext uri="{FF2B5EF4-FFF2-40B4-BE49-F238E27FC236}">
                <a16:creationId xmlns:a16="http://schemas.microsoft.com/office/drawing/2014/main" id="{34759AD4-1D38-4DEC-9CAD-E4DE2CF70C76}"/>
              </a:ext>
            </a:extLst>
          </p:cNvPr>
          <p:cNvCxnSpPr>
            <a:cxnSpLocks/>
          </p:cNvCxnSpPr>
          <p:nvPr/>
        </p:nvCxnSpPr>
        <p:spPr>
          <a:xfrm>
            <a:off x="6804684" y="3173673"/>
            <a:ext cx="0" cy="3405675"/>
          </a:xfrm>
          <a:prstGeom prst="line">
            <a:avLst/>
          </a:prstGeom>
        </p:spPr>
        <p:style>
          <a:lnRef idx="1">
            <a:schemeClr val="accent1"/>
          </a:lnRef>
          <a:fillRef idx="0">
            <a:schemeClr val="accent1"/>
          </a:fillRef>
          <a:effectRef idx="0">
            <a:schemeClr val="accent1"/>
          </a:effectRef>
          <a:fontRef idx="minor">
            <a:schemeClr val="tx1"/>
          </a:fontRef>
        </p:style>
      </p:cxnSp>
      <p:sp>
        <p:nvSpPr>
          <p:cNvPr id="24" name="Content Placeholder 1">
            <a:extLst>
              <a:ext uri="{FF2B5EF4-FFF2-40B4-BE49-F238E27FC236}">
                <a16:creationId xmlns:a16="http://schemas.microsoft.com/office/drawing/2014/main" id="{D6F1A039-A09D-4BC4-AEB2-ECBFF821DBF4}"/>
              </a:ext>
            </a:extLst>
          </p:cNvPr>
          <p:cNvSpPr>
            <a:spLocks noGrp="1"/>
          </p:cNvSpPr>
          <p:nvPr>
            <p:ph sz="half" idx="1"/>
          </p:nvPr>
        </p:nvSpPr>
        <p:spPr>
          <a:xfrm>
            <a:off x="460164" y="1340769"/>
            <a:ext cx="11061276" cy="1815882"/>
          </a:xfrm>
          <a:ln>
            <a:noFill/>
          </a:ln>
        </p:spPr>
        <p:txBody>
          <a:bodyPr wrap="square">
            <a:spAutoFit/>
          </a:bodyPr>
          <a:lstStyle/>
          <a:p>
            <a:pPr marL="0" indent="0">
              <a:buNone/>
            </a:pPr>
            <a:r>
              <a:rPr lang="en-US" b="1" dirty="0">
                <a:solidFill>
                  <a:schemeClr val="bg1"/>
                </a:solidFill>
                <a:highlight>
                  <a:srgbClr val="004A86"/>
                </a:highlight>
                <a:latin typeface="Arial" panose="020B0604020202020204" pitchFamily="34" charset="0"/>
                <a:cs typeface="Arial" panose="020B0604020202020204" pitchFamily="34" charset="0"/>
              </a:rPr>
              <a:t> BACKGROUND &amp; AIMS </a:t>
            </a:r>
            <a:r>
              <a:rPr lang="en-US" b="1" dirty="0">
                <a:solidFill>
                  <a:schemeClr val="bg1"/>
                </a:solidFill>
                <a:highlight>
                  <a:srgbClr val="FEFCFC"/>
                </a:highlight>
                <a:latin typeface="Arial" panose="020B0604020202020204" pitchFamily="34" charset="0"/>
                <a:cs typeface="Arial" panose="020B0604020202020204" pitchFamily="34" charset="0"/>
              </a:rPr>
              <a:t>​</a:t>
            </a:r>
          </a:p>
          <a:p>
            <a:r>
              <a:rPr lang="en-US" dirty="0"/>
              <a:t>PBC recurrence after LT impairs graft and patient survival</a:t>
            </a:r>
            <a:r>
              <a:rPr lang="en-US" baseline="30000" dirty="0"/>
              <a:t>1</a:t>
            </a:r>
            <a:endParaRPr lang="en-US" dirty="0"/>
          </a:p>
          <a:p>
            <a:r>
              <a:rPr lang="en-US" dirty="0"/>
              <a:t>UDCA may prevent PBC recurrence after LT but data supporting this are limited</a:t>
            </a:r>
            <a:r>
              <a:rPr lang="en-US" baseline="30000" dirty="0"/>
              <a:t>2</a:t>
            </a:r>
            <a:endParaRPr lang="en-US" dirty="0"/>
          </a:p>
          <a:p>
            <a:r>
              <a:rPr lang="en-US" b="1" dirty="0"/>
              <a:t>Aim:</a:t>
            </a:r>
            <a:r>
              <a:rPr lang="en-US" dirty="0"/>
              <a:t> To assess the impact of UDCA administered preventively after LT on PBC recurrence and long-term outcomes</a:t>
            </a:r>
            <a:endParaRPr lang="en-GB" dirty="0">
              <a:highlight>
                <a:srgbClr val="FEFCFC"/>
              </a:highlight>
            </a:endParaRPr>
          </a:p>
        </p:txBody>
      </p:sp>
      <p:grpSp>
        <p:nvGrpSpPr>
          <p:cNvPr id="59" name="Group 58" hidden="1">
            <a:extLst>
              <a:ext uri="{FF2B5EF4-FFF2-40B4-BE49-F238E27FC236}">
                <a16:creationId xmlns:a16="http://schemas.microsoft.com/office/drawing/2014/main" id="{80BC31B8-9683-4348-B8D0-616F8CFDDB4E}"/>
              </a:ext>
            </a:extLst>
          </p:cNvPr>
          <p:cNvGrpSpPr/>
          <p:nvPr/>
        </p:nvGrpSpPr>
        <p:grpSpPr>
          <a:xfrm>
            <a:off x="6704579" y="2071790"/>
            <a:ext cx="4999477" cy="3739463"/>
            <a:chOff x="7245214" y="1819275"/>
            <a:chExt cx="3686741" cy="3739463"/>
          </a:xfrm>
        </p:grpSpPr>
        <p:sp>
          <p:nvSpPr>
            <p:cNvPr id="60" name="TextBox 59">
              <a:extLst>
                <a:ext uri="{FF2B5EF4-FFF2-40B4-BE49-F238E27FC236}">
                  <a16:creationId xmlns:a16="http://schemas.microsoft.com/office/drawing/2014/main" id="{449E1014-B142-4C59-969B-81B794D5F9AC}"/>
                </a:ext>
              </a:extLst>
            </p:cNvPr>
            <p:cNvSpPr txBox="1"/>
            <p:nvPr/>
          </p:nvSpPr>
          <p:spPr>
            <a:xfrm>
              <a:off x="7733379" y="1819275"/>
              <a:ext cx="3198576" cy="1107996"/>
            </a:xfrm>
            <a:prstGeom prst="rect">
              <a:avLst/>
            </a:prstGeom>
            <a:noFill/>
            <a:ln w="19050">
              <a:solidFill>
                <a:schemeClr val="accent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a:ea typeface="+mn-ea"/>
                  <a:cs typeface="+mn-cs"/>
                </a:rPr>
                <a:t>Patients with PSC (N=234)</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64% male</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45 years median age</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61% taking </a:t>
              </a:r>
              <a:r>
                <a:rPr kumimoji="0" lang="en-GB" sz="1600" b="0" i="0" u="none" strike="noStrike" kern="1200" cap="none" spc="0" normalizeH="0" baseline="0" noProof="0" dirty="0" err="1">
                  <a:ln>
                    <a:noFill/>
                  </a:ln>
                  <a:solidFill>
                    <a:prstClr val="black"/>
                  </a:solidFill>
                  <a:effectLst/>
                  <a:uLnTx/>
                  <a:uFillTx/>
                  <a:latin typeface="Arial" panose="020B0604020202020204"/>
                  <a:ea typeface="+mn-ea"/>
                  <a:cs typeface="+mn-cs"/>
                </a:rPr>
                <a:t>ursodeoxycholic</a:t>
              </a: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 acid</a:t>
              </a:r>
            </a:p>
          </p:txBody>
        </p:sp>
        <p:sp>
          <p:nvSpPr>
            <p:cNvPr id="61" name="TextBox 60">
              <a:extLst>
                <a:ext uri="{FF2B5EF4-FFF2-40B4-BE49-F238E27FC236}">
                  <a16:creationId xmlns:a16="http://schemas.microsoft.com/office/drawing/2014/main" id="{64FE3EC1-8B3B-4991-BBB5-3BD654ABB09C}"/>
                </a:ext>
              </a:extLst>
            </p:cNvPr>
            <p:cNvSpPr txBox="1"/>
            <p:nvPr/>
          </p:nvSpPr>
          <p:spPr>
            <a:xfrm>
              <a:off x="7839206" y="3453538"/>
              <a:ext cx="1300975" cy="325890"/>
            </a:xfrm>
            <a:prstGeom prst="rect">
              <a:avLst/>
            </a:prstGeom>
            <a:solidFill>
              <a:schemeClr val="accent1"/>
            </a:solidFill>
            <a:ln>
              <a:solidFill>
                <a:schemeClr val="accent1"/>
              </a:solid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FFFFFF"/>
                  </a:solidFill>
                  <a:effectLst/>
                  <a:uLnTx/>
                  <a:uFillTx/>
                  <a:latin typeface="Arial" panose="020B0604020202020204"/>
                  <a:ea typeface="+mn-ea"/>
                  <a:cs typeface="+mn-cs"/>
                </a:rPr>
                <a:t>Simtuzumab</a:t>
              </a:r>
              <a:endParaRPr kumimoji="0" lang="en-GB" sz="18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2" name="TextBox 61">
              <a:extLst>
                <a:ext uri="{FF2B5EF4-FFF2-40B4-BE49-F238E27FC236}">
                  <a16:creationId xmlns:a16="http://schemas.microsoft.com/office/drawing/2014/main" id="{998B399C-ED06-4B1B-8A88-B35CE84339E7}"/>
                </a:ext>
              </a:extLst>
            </p:cNvPr>
            <p:cNvSpPr txBox="1"/>
            <p:nvPr/>
          </p:nvSpPr>
          <p:spPr>
            <a:xfrm>
              <a:off x="9525152" y="3453549"/>
              <a:ext cx="1205145" cy="325914"/>
            </a:xfrm>
            <a:prstGeom prst="rect">
              <a:avLst/>
            </a:prstGeom>
            <a:solidFill>
              <a:schemeClr val="bg1">
                <a:lumMod val="50000"/>
              </a:schemeClr>
            </a:solidFill>
            <a:ln>
              <a:solidFill>
                <a:schemeClr val="bg1">
                  <a:lumMod val="50000"/>
                </a:schemeClr>
              </a:solid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Arial" panose="020B0604020202020204"/>
                  <a:ea typeface="+mn-ea"/>
                  <a:cs typeface="+mn-cs"/>
                </a:rPr>
                <a:t>Placebo</a:t>
              </a:r>
              <a:endParaRPr kumimoji="0" lang="en-GB"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63" name="Connector: Elbow 62">
              <a:extLst>
                <a:ext uri="{FF2B5EF4-FFF2-40B4-BE49-F238E27FC236}">
                  <a16:creationId xmlns:a16="http://schemas.microsoft.com/office/drawing/2014/main" id="{15F7C97B-D257-4776-9C8A-77B8C5CC2F97}"/>
                </a:ext>
              </a:extLst>
            </p:cNvPr>
            <p:cNvCxnSpPr>
              <a:cxnSpLocks/>
              <a:stCxn id="60" idx="2"/>
              <a:endCxn id="61" idx="0"/>
            </p:cNvCxnSpPr>
            <p:nvPr/>
          </p:nvCxnSpPr>
          <p:spPr>
            <a:xfrm rot="5400000">
              <a:off x="8648048" y="2768918"/>
              <a:ext cx="526267" cy="842974"/>
            </a:xfrm>
            <a:prstGeom prst="bentConnector3">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Connector: Elbow 63">
              <a:extLst>
                <a:ext uri="{FF2B5EF4-FFF2-40B4-BE49-F238E27FC236}">
                  <a16:creationId xmlns:a16="http://schemas.microsoft.com/office/drawing/2014/main" id="{CEF90342-58A9-4C98-978C-DA1846A4E6E5}"/>
                </a:ext>
              </a:extLst>
            </p:cNvPr>
            <p:cNvCxnSpPr>
              <a:cxnSpLocks/>
              <a:stCxn id="60" idx="2"/>
              <a:endCxn id="62" idx="0"/>
            </p:cNvCxnSpPr>
            <p:nvPr/>
          </p:nvCxnSpPr>
          <p:spPr>
            <a:xfrm rot="16200000" flipH="1">
              <a:off x="9467057" y="2792882"/>
              <a:ext cx="526278" cy="795057"/>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5" name="Oval 64">
              <a:extLst>
                <a:ext uri="{FF2B5EF4-FFF2-40B4-BE49-F238E27FC236}">
                  <a16:creationId xmlns:a16="http://schemas.microsoft.com/office/drawing/2014/main" id="{0175BEE7-3111-49ED-9A20-2E9D5F0613C0}"/>
                </a:ext>
              </a:extLst>
            </p:cNvPr>
            <p:cNvSpPr/>
            <p:nvPr/>
          </p:nvSpPr>
          <p:spPr>
            <a:xfrm>
              <a:off x="9206567" y="2978224"/>
              <a:ext cx="252199" cy="3429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Arial" panose="020B0604020202020204"/>
                  <a:ea typeface="+mn-ea"/>
                  <a:cs typeface="+mn-cs"/>
                </a:rPr>
                <a:t>R</a:t>
              </a:r>
            </a:p>
          </p:txBody>
        </p:sp>
        <p:sp>
          <p:nvSpPr>
            <p:cNvPr id="66" name="TextBox 65">
              <a:extLst>
                <a:ext uri="{FF2B5EF4-FFF2-40B4-BE49-F238E27FC236}">
                  <a16:creationId xmlns:a16="http://schemas.microsoft.com/office/drawing/2014/main" id="{69CC942B-2BDD-4392-8B81-708E6B71F648}"/>
                </a:ext>
              </a:extLst>
            </p:cNvPr>
            <p:cNvSpPr txBox="1"/>
            <p:nvPr/>
          </p:nvSpPr>
          <p:spPr>
            <a:xfrm>
              <a:off x="7245214" y="3489921"/>
              <a:ext cx="658978" cy="272704"/>
            </a:xfrm>
            <a:prstGeom prst="rect">
              <a:avLst/>
            </a:prstGeom>
            <a:noFill/>
            <a:ln>
              <a:no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96W</a:t>
              </a:r>
              <a:endPar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7" name="TextBox 66">
              <a:extLst>
                <a:ext uri="{FF2B5EF4-FFF2-40B4-BE49-F238E27FC236}">
                  <a16:creationId xmlns:a16="http://schemas.microsoft.com/office/drawing/2014/main" id="{3DBC39DA-0F4B-4A72-BB4A-43BBFE308653}"/>
                </a:ext>
              </a:extLst>
            </p:cNvPr>
            <p:cNvSpPr txBox="1"/>
            <p:nvPr/>
          </p:nvSpPr>
          <p:spPr>
            <a:xfrm>
              <a:off x="7733379" y="4204521"/>
              <a:ext cx="3198576" cy="1354217"/>
            </a:xfrm>
            <a:prstGeom prst="rect">
              <a:avLst/>
            </a:prstGeom>
            <a:noFill/>
            <a:ln w="19050">
              <a:solidFill>
                <a:schemeClr val="accent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a:ea typeface="+mn-ea"/>
                  <a:cs typeface="+mn-cs"/>
                </a:rPr>
                <a:t>Data analysis</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Treatment arms combined*</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Cumulative follow-up: 371 patient years</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Magnitude of ALP fluctuation and associations with clinical outcome evaluated</a:t>
              </a:r>
            </a:p>
          </p:txBody>
        </p:sp>
        <p:cxnSp>
          <p:nvCxnSpPr>
            <p:cNvPr id="68" name="Connector: Elbow 67">
              <a:extLst>
                <a:ext uri="{FF2B5EF4-FFF2-40B4-BE49-F238E27FC236}">
                  <a16:creationId xmlns:a16="http://schemas.microsoft.com/office/drawing/2014/main" id="{911A3ABA-91C0-4F6E-A713-706B288BECB4}"/>
                </a:ext>
              </a:extLst>
            </p:cNvPr>
            <p:cNvCxnSpPr>
              <a:cxnSpLocks/>
              <a:stCxn id="61" idx="2"/>
              <a:endCxn id="67" idx="0"/>
            </p:cNvCxnSpPr>
            <p:nvPr/>
          </p:nvCxnSpPr>
          <p:spPr>
            <a:xfrm rot="16200000" flipH="1">
              <a:off x="8698634" y="3570487"/>
              <a:ext cx="425093" cy="842974"/>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Connector: Elbow 68">
              <a:extLst>
                <a:ext uri="{FF2B5EF4-FFF2-40B4-BE49-F238E27FC236}">
                  <a16:creationId xmlns:a16="http://schemas.microsoft.com/office/drawing/2014/main" id="{EDD83C20-3290-4E48-B200-C79767365C1A}"/>
                </a:ext>
              </a:extLst>
            </p:cNvPr>
            <p:cNvCxnSpPr>
              <a:cxnSpLocks/>
              <a:stCxn id="62" idx="2"/>
              <a:endCxn id="67" idx="0"/>
            </p:cNvCxnSpPr>
            <p:nvPr/>
          </p:nvCxnSpPr>
          <p:spPr>
            <a:xfrm rot="5400000">
              <a:off x="9517667" y="3594464"/>
              <a:ext cx="425058" cy="795057"/>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18" name="Straight Connector 117">
            <a:extLst>
              <a:ext uri="{FF2B5EF4-FFF2-40B4-BE49-F238E27FC236}">
                <a16:creationId xmlns:a16="http://schemas.microsoft.com/office/drawing/2014/main" id="{0D974334-2BCB-4AC0-833E-171D3C3464B5}"/>
              </a:ext>
            </a:extLst>
          </p:cNvPr>
          <p:cNvCxnSpPr>
            <a:cxnSpLocks/>
          </p:cNvCxnSpPr>
          <p:nvPr/>
        </p:nvCxnSpPr>
        <p:spPr>
          <a:xfrm flipH="1">
            <a:off x="422273" y="3173673"/>
            <a:ext cx="11099167" cy="0"/>
          </a:xfrm>
          <a:prstGeom prst="line">
            <a:avLst/>
          </a:prstGeom>
        </p:spPr>
        <p:style>
          <a:lnRef idx="1">
            <a:schemeClr val="accent1"/>
          </a:lnRef>
          <a:fillRef idx="0">
            <a:schemeClr val="accent1"/>
          </a:fillRef>
          <a:effectRef idx="0">
            <a:schemeClr val="accent1"/>
          </a:effectRef>
          <a:fontRef idx="minor">
            <a:schemeClr val="tx1"/>
          </a:fontRef>
        </p:style>
      </p:cxnSp>
      <p:sp>
        <p:nvSpPr>
          <p:cNvPr id="120" name="Content Placeholder 1">
            <a:extLst>
              <a:ext uri="{FF2B5EF4-FFF2-40B4-BE49-F238E27FC236}">
                <a16:creationId xmlns:a16="http://schemas.microsoft.com/office/drawing/2014/main" id="{87A1223C-239D-491F-80F2-676144BACB05}"/>
              </a:ext>
            </a:extLst>
          </p:cNvPr>
          <p:cNvSpPr txBox="1">
            <a:spLocks/>
          </p:cNvSpPr>
          <p:nvPr/>
        </p:nvSpPr>
        <p:spPr>
          <a:xfrm>
            <a:off x="6851986" y="3236851"/>
            <a:ext cx="5024647" cy="3428631"/>
          </a:xfrm>
          <a:prstGeom prst="rect">
            <a:avLst/>
          </a:prstGeom>
          <a:ln>
            <a:noFill/>
          </a:ln>
        </p:spPr>
        <p:txBody>
          <a:bodyPr vert="horz" wrap="square" lIns="91440" tIns="45720" rIns="91440" bIns="45720" rtlCol="0">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r>
              <a:rPr kumimoji="0" lang="en-US" sz="2000" b="1" i="0" u="none" strike="noStrike" kern="1200" cap="none" spc="0" normalizeH="0" baseline="0" noProof="0" dirty="0">
                <a:ln>
                  <a:noFill/>
                </a:ln>
                <a:solidFill>
                  <a:srgbClr val="FFFFFF"/>
                </a:solidFill>
                <a:effectLst/>
                <a:highlight>
                  <a:srgbClr val="004A86"/>
                </a:highlight>
                <a:uLnTx/>
                <a:uFillTx/>
                <a:latin typeface="Arial" panose="020B0604020202020204" pitchFamily="34" charset="0"/>
                <a:ea typeface="+mn-ea"/>
                <a:cs typeface="Arial" panose="020B0604020202020204" pitchFamily="34" charset="0"/>
              </a:rPr>
              <a:t> RESULTS </a:t>
            </a:r>
            <a:r>
              <a:rPr kumimoji="0" lang="en-US" sz="2000" b="1" i="0" u="none" strike="noStrike" kern="1200" cap="none" spc="0" normalizeH="0" baseline="0" noProof="0" dirty="0">
                <a:ln>
                  <a:noFill/>
                </a:ln>
                <a:solidFill>
                  <a:srgbClr val="FFFFFF"/>
                </a:solidFill>
                <a:effectLst/>
                <a:highlight>
                  <a:srgbClr val="FEFCFC"/>
                </a:highlight>
                <a:uLnTx/>
                <a:uFillTx/>
                <a:latin typeface="Arial" panose="020B0604020202020204" pitchFamily="34" charset="0"/>
                <a:ea typeface="+mn-ea"/>
                <a:cs typeface="Arial" panose="020B0604020202020204" pitchFamily="34" charset="0"/>
              </a:rPr>
              <a:t>​</a:t>
            </a: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Total of 941 patients analyzed </a:t>
            </a: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88% female; mean age 54 years</a:t>
            </a: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16 </a:t>
            </a:r>
            <a:r>
              <a:rPr kumimoji="0" lang="en-US" sz="1800" b="0" i="0" u="none" strike="noStrike" kern="1200" cap="none" spc="0" normalizeH="0" baseline="0" noProof="0" dirty="0" err="1">
                <a:ln>
                  <a:noFill/>
                </a:ln>
                <a:solidFill>
                  <a:prstClr val="black"/>
                </a:solidFill>
                <a:effectLst/>
                <a:uLnTx/>
                <a:uFillTx/>
                <a:latin typeface="Arial" panose="020B0604020202020204"/>
                <a:ea typeface="+mn-ea"/>
                <a:cs typeface="+mn-cs"/>
              </a:rPr>
              <a:t>centres</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9 countries</a:t>
            </a: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211 (22%) received preventative UDCA</a:t>
            </a:r>
          </a:p>
          <a:p>
            <a:pPr marL="1143000" marR="0" lvl="2" indent="-2286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10–15 mg/kg/QD from Week 2 post-LT</a:t>
            </a: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Mean follow-up: 9.7 ± 7.7 years</a:t>
            </a: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264 PBC recurrences</a:t>
            </a: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111 graft losses</a:t>
            </a: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298 deaths </a:t>
            </a:r>
          </a:p>
        </p:txBody>
      </p:sp>
      <p:sp>
        <p:nvSpPr>
          <p:cNvPr id="84" name="Content Placeholder 1">
            <a:extLst>
              <a:ext uri="{FF2B5EF4-FFF2-40B4-BE49-F238E27FC236}">
                <a16:creationId xmlns:a16="http://schemas.microsoft.com/office/drawing/2014/main" id="{0254FAF6-35CD-4D87-BF6B-6D45295442FD}"/>
              </a:ext>
            </a:extLst>
          </p:cNvPr>
          <p:cNvSpPr txBox="1">
            <a:spLocks/>
          </p:cNvSpPr>
          <p:nvPr/>
        </p:nvSpPr>
        <p:spPr>
          <a:xfrm>
            <a:off x="422273" y="3230739"/>
            <a:ext cx="6498291" cy="3059299"/>
          </a:xfrm>
          <a:prstGeom prst="rect">
            <a:avLst/>
          </a:prstGeom>
          <a:ln>
            <a:noFill/>
          </a:ln>
        </p:spPr>
        <p:txBody>
          <a:bodyPr vert="horz" wrap="square" lIns="91440" tIns="45720" rIns="91440" bIns="45720" rtlCol="0" anchor="t">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r>
              <a:rPr kumimoji="0" lang="en-US" sz="2000" b="1" i="0" u="none" strike="noStrike" kern="1200" cap="none" spc="0" normalizeH="0" baseline="0" noProof="0" dirty="0">
                <a:ln>
                  <a:noFill/>
                </a:ln>
                <a:solidFill>
                  <a:srgbClr val="FFFFFF"/>
                </a:solidFill>
                <a:effectLst/>
                <a:highlight>
                  <a:srgbClr val="004A86"/>
                </a:highlight>
                <a:uLnTx/>
                <a:uFillTx/>
                <a:latin typeface="Arial" panose="020B0604020202020204" pitchFamily="34" charset="0"/>
                <a:ea typeface="+mn-ea"/>
                <a:cs typeface="Arial" panose="020B0604020202020204" pitchFamily="34" charset="0"/>
              </a:rPr>
              <a:t> METHODS ‌</a:t>
            </a: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A retrospective, </a:t>
            </a:r>
            <a:r>
              <a:rPr kumimoji="0" lang="en-US" sz="2000" b="0" i="0" u="none" strike="noStrike" kern="1200" cap="none" spc="0" normalizeH="0" baseline="0" noProof="0" dirty="0" err="1">
                <a:ln>
                  <a:noFill/>
                </a:ln>
                <a:solidFill>
                  <a:prstClr val="black"/>
                </a:solidFill>
                <a:effectLst/>
                <a:uLnTx/>
                <a:uFillTx/>
                <a:latin typeface="Arial" panose="020B0604020202020204"/>
                <a:ea typeface="+mn-ea"/>
                <a:cs typeface="+mn-cs"/>
              </a:rPr>
              <a:t>multicentre</a:t>
            </a: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 international cohort study of patients who underwent LT for PBC over</a:t>
            </a:r>
            <a:b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the past 30 years</a:t>
            </a: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Factors associated with PBC recurrence* and </a:t>
            </a:r>
            <a:b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long-term outcomes analyzed</a:t>
            </a: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Inverse Probability of Treatment Weighting</a:t>
            </a: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Arial"/>
            </a:endParaRP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Adjusted Cox models</a:t>
            </a: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Arial"/>
            </a:endParaRP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Restricted mean survival time</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584264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
            <a:extLst>
              <a:ext uri="{FF2B5EF4-FFF2-40B4-BE49-F238E27FC236}">
                <a16:creationId xmlns:a16="http://schemas.microsoft.com/office/drawing/2014/main" id="{760BDF2A-AAFE-42F1-BB8E-12EDF7054F11}"/>
              </a:ext>
            </a:extLst>
          </p:cNvPr>
          <p:cNvSpPr>
            <a:spLocks noGrp="1"/>
          </p:cNvSpPr>
          <p:nvPr>
            <p:ph sz="half" idx="1"/>
          </p:nvPr>
        </p:nvSpPr>
        <p:spPr>
          <a:xfrm>
            <a:off x="331804" y="1180019"/>
            <a:ext cx="7652056" cy="4462760"/>
          </a:xfrm>
          <a:ln>
            <a:noFill/>
          </a:ln>
        </p:spPr>
        <p:txBody>
          <a:bodyPr wrap="square">
            <a:spAutoFit/>
          </a:bodyPr>
          <a:lstStyle/>
          <a:p>
            <a:pPr marL="0" indent="0">
              <a:buNone/>
            </a:pPr>
            <a:r>
              <a:rPr lang="en-US" b="1" dirty="0">
                <a:solidFill>
                  <a:schemeClr val="bg1"/>
                </a:solidFill>
                <a:highlight>
                  <a:srgbClr val="004A86"/>
                </a:highlight>
                <a:latin typeface="Arial" panose="020B0604020202020204" pitchFamily="34" charset="0"/>
                <a:cs typeface="Arial" panose="020B0604020202020204" pitchFamily="34" charset="0"/>
              </a:rPr>
              <a:t> RESULTS (Cont.) ‌</a:t>
            </a:r>
          </a:p>
          <a:p>
            <a:r>
              <a:rPr lang="en-US" dirty="0"/>
              <a:t>In multivariate analyses* absence of preventive</a:t>
            </a:r>
            <a:br>
              <a:rPr lang="en-US" dirty="0"/>
            </a:br>
            <a:r>
              <a:rPr lang="en-US" dirty="0"/>
              <a:t>UDCA was associated with PBC recurrence (</a:t>
            </a:r>
            <a:r>
              <a:rPr lang="en-US" i="1" dirty="0"/>
              <a:t>Figure</a:t>
            </a:r>
            <a:r>
              <a:rPr lang="en-US" dirty="0"/>
              <a:t>) </a:t>
            </a:r>
          </a:p>
          <a:p>
            <a:pPr lvl="1"/>
            <a:r>
              <a:rPr lang="en-US" dirty="0"/>
              <a:t>Other factors included younger age at LT (p&lt;0.0001);</a:t>
            </a:r>
            <a:br>
              <a:rPr lang="en-US" dirty="0"/>
            </a:br>
            <a:r>
              <a:rPr lang="en-US" dirty="0"/>
              <a:t>use of tacrolimus vs. cyclosporine (p&lt;0.001); use of </a:t>
            </a:r>
            <a:br>
              <a:rPr lang="en-US" dirty="0"/>
            </a:br>
            <a:r>
              <a:rPr lang="en-US" dirty="0"/>
              <a:t>protocol vs. clinically driven biopsies (p&lt;0.05)</a:t>
            </a:r>
          </a:p>
          <a:p>
            <a:r>
              <a:rPr lang="en-US" dirty="0"/>
              <a:t>Preventive UDCA and cyclosporine independently</a:t>
            </a:r>
            <a:br>
              <a:rPr lang="en-US" dirty="0"/>
            </a:br>
            <a:r>
              <a:rPr lang="en-US" dirty="0"/>
              <a:t>associated with survival without graft loss or PBC</a:t>
            </a:r>
            <a:br>
              <a:rPr lang="en-US" dirty="0"/>
            </a:br>
            <a:r>
              <a:rPr lang="en-US" dirty="0"/>
              <a:t>recurrence</a:t>
            </a:r>
          </a:p>
          <a:p>
            <a:pPr lvl="1"/>
            <a:r>
              <a:rPr lang="en-US" dirty="0"/>
              <a:t>HR (95% CI) for preventive UDCA: </a:t>
            </a:r>
          </a:p>
          <a:p>
            <a:pPr lvl="2"/>
            <a:r>
              <a:rPr lang="en-US" dirty="0"/>
              <a:t>PBC recurrence: 0.42 (0.30–0.59)</a:t>
            </a:r>
          </a:p>
          <a:p>
            <a:pPr lvl="2"/>
            <a:r>
              <a:rPr lang="en-US" dirty="0"/>
              <a:t>Graft loss: 0.44 (0.26–0.76)</a:t>
            </a:r>
          </a:p>
          <a:p>
            <a:pPr lvl="2"/>
            <a:r>
              <a:rPr lang="en-US" dirty="0"/>
              <a:t>Death: 0.67 (0.51–0.89)</a:t>
            </a:r>
          </a:p>
          <a:p>
            <a:pPr lvl="1"/>
            <a:r>
              <a:rPr lang="en-US" dirty="0"/>
              <a:t>Survival gain of 21.1/42.8 months at Year 12/20</a:t>
            </a:r>
          </a:p>
        </p:txBody>
      </p:sp>
      <p:sp>
        <p:nvSpPr>
          <p:cNvPr id="26" name="Content Placeholder 1">
            <a:extLst>
              <a:ext uri="{FF2B5EF4-FFF2-40B4-BE49-F238E27FC236}">
                <a16:creationId xmlns:a16="http://schemas.microsoft.com/office/drawing/2014/main" id="{F697C200-7883-440E-AB3C-BA1133080980}"/>
              </a:ext>
            </a:extLst>
          </p:cNvPr>
          <p:cNvSpPr txBox="1">
            <a:spLocks/>
          </p:cNvSpPr>
          <p:nvPr/>
        </p:nvSpPr>
        <p:spPr>
          <a:xfrm>
            <a:off x="425752" y="5659156"/>
            <a:ext cx="11342686" cy="707886"/>
          </a:xfrm>
          <a:prstGeom prst="rect">
            <a:avLst/>
          </a:prstGeom>
          <a:ln>
            <a:noFill/>
          </a:ln>
        </p:spPr>
        <p:txBody>
          <a:bodyPr vert="horz" wrap="square" lIns="91440" tIns="45720" rIns="91440" bIns="45720" rtlCol="0">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r>
              <a:rPr kumimoji="0" lang="en-US" sz="2000" b="1" i="0" u="none" strike="noStrike" kern="1200" cap="none" spc="0" normalizeH="0" baseline="0" noProof="0" dirty="0">
                <a:ln>
                  <a:noFill/>
                </a:ln>
                <a:solidFill>
                  <a:srgbClr val="FFFFFF"/>
                </a:solidFill>
                <a:effectLst/>
                <a:highlight>
                  <a:srgbClr val="004A86"/>
                </a:highlight>
                <a:uLnTx/>
                <a:uFillTx/>
                <a:latin typeface="Arial" panose="020B0604020202020204" pitchFamily="34" charset="0"/>
                <a:ea typeface="+mn-ea"/>
                <a:cs typeface="Arial" panose="020B0604020202020204" pitchFamily="34" charset="0"/>
              </a:rPr>
              <a:t> CONCLUSIONS ‌</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Preventive administration of UDCA after LT for PBC prevents disease</a:t>
            </a:r>
            <a:b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recurrence and prolongs graft survival</a:t>
            </a:r>
            <a:endPar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33A11FB3-1515-484C-8D98-85CA55BD8349}"/>
              </a:ext>
            </a:extLst>
          </p:cNvPr>
          <p:cNvSpPr>
            <a:spLocks noGrp="1"/>
          </p:cNvSpPr>
          <p:nvPr>
            <p:ph type="title"/>
          </p:nvPr>
        </p:nvSpPr>
        <p:spPr>
          <a:xfrm>
            <a:off x="425752" y="140970"/>
            <a:ext cx="10290194" cy="769620"/>
          </a:xfrm>
        </p:spPr>
        <p:txBody>
          <a:bodyPr>
            <a:noAutofit/>
          </a:bodyPr>
          <a:lstStyle/>
          <a:p>
            <a:r>
              <a:rPr lang="en-US" dirty="0"/>
              <a:t>Preventive </a:t>
            </a:r>
            <a:r>
              <a:rPr lang="en-US" dirty="0" err="1"/>
              <a:t>ursodeoxycholic</a:t>
            </a:r>
            <a:r>
              <a:rPr lang="en-US" dirty="0"/>
              <a:t> acid after liver transplantation for primary biliary cholangitis prevents disease recurrence and prolongs graft survival</a:t>
            </a:r>
            <a:endParaRPr lang="en-GB" dirty="0"/>
          </a:p>
        </p:txBody>
      </p:sp>
      <p:sp>
        <p:nvSpPr>
          <p:cNvPr id="5" name="Text Placeholder 4">
            <a:extLst>
              <a:ext uri="{FF2B5EF4-FFF2-40B4-BE49-F238E27FC236}">
                <a16:creationId xmlns:a16="http://schemas.microsoft.com/office/drawing/2014/main" id="{DFF8B8FC-2D2A-4148-9E89-CC1689F2AE8A}"/>
              </a:ext>
            </a:extLst>
          </p:cNvPr>
          <p:cNvSpPr>
            <a:spLocks noGrp="1"/>
          </p:cNvSpPr>
          <p:nvPr>
            <p:ph type="body" sz="quarter" idx="10"/>
          </p:nvPr>
        </p:nvSpPr>
        <p:spPr/>
        <p:txBody>
          <a:bodyPr/>
          <a:lstStyle/>
          <a:p>
            <a:r>
              <a:rPr lang="en-US" dirty="0"/>
              <a:t>*In patients with ≥1 biopsy during follow-up (n=667, 71%).</a:t>
            </a:r>
            <a:endParaRPr lang="en-GB" dirty="0"/>
          </a:p>
          <a:p>
            <a:r>
              <a:rPr lang="en-GB" dirty="0" err="1"/>
              <a:t>Corpechot</a:t>
            </a:r>
            <a:r>
              <a:rPr lang="en-GB" dirty="0"/>
              <a:t> C, et al. ILC 2019; </a:t>
            </a:r>
            <a:r>
              <a:rPr lang="en-GB" dirty="0">
                <a:solidFill>
                  <a:srgbClr val="000000"/>
                </a:solidFill>
              </a:rPr>
              <a:t>GS-18</a:t>
            </a:r>
          </a:p>
        </p:txBody>
      </p:sp>
      <p:cxnSp>
        <p:nvCxnSpPr>
          <p:cNvPr id="21" name="Straight Connector 20">
            <a:extLst>
              <a:ext uri="{FF2B5EF4-FFF2-40B4-BE49-F238E27FC236}">
                <a16:creationId xmlns:a16="http://schemas.microsoft.com/office/drawing/2014/main" id="{CF302921-A074-4AA4-B069-143EDA71BD07}"/>
              </a:ext>
            </a:extLst>
          </p:cNvPr>
          <p:cNvCxnSpPr>
            <a:cxnSpLocks/>
          </p:cNvCxnSpPr>
          <p:nvPr/>
        </p:nvCxnSpPr>
        <p:spPr>
          <a:xfrm flipH="1">
            <a:off x="512956" y="5636113"/>
            <a:ext cx="11253594" cy="0"/>
          </a:xfrm>
          <a:prstGeom prst="line">
            <a:avLst/>
          </a:prstGeom>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E7D87ADF-DE22-4678-B4DB-0761E170FC52}"/>
              </a:ext>
            </a:extLst>
          </p:cNvPr>
          <p:cNvPicPr>
            <a:picLocks noChangeAspect="1"/>
          </p:cNvPicPr>
          <p:nvPr/>
        </p:nvPicPr>
        <p:blipFill rotWithShape="1">
          <a:blip r:embed="rId3"/>
          <a:srcRect b="16216"/>
          <a:stretch/>
        </p:blipFill>
        <p:spPr>
          <a:xfrm>
            <a:off x="6858000" y="1387795"/>
            <a:ext cx="5002196" cy="4034880"/>
          </a:xfrm>
          <a:prstGeom prst="rect">
            <a:avLst/>
          </a:prstGeom>
        </p:spPr>
      </p:pic>
      <p:cxnSp>
        <p:nvCxnSpPr>
          <p:cNvPr id="10" name="Straight Connector 9">
            <a:extLst>
              <a:ext uri="{FF2B5EF4-FFF2-40B4-BE49-F238E27FC236}">
                <a16:creationId xmlns:a16="http://schemas.microsoft.com/office/drawing/2014/main" id="{08F0A6A3-3DD1-4ED4-806F-CB54C376BAE2}"/>
              </a:ext>
            </a:extLst>
          </p:cNvPr>
          <p:cNvCxnSpPr>
            <a:cxnSpLocks/>
          </p:cNvCxnSpPr>
          <p:nvPr/>
        </p:nvCxnSpPr>
        <p:spPr>
          <a:xfrm>
            <a:off x="6750896" y="1519238"/>
            <a:ext cx="0" cy="411687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64367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A11FB3-1515-484C-8D98-85CA55BD8349}"/>
              </a:ext>
            </a:extLst>
          </p:cNvPr>
          <p:cNvSpPr>
            <a:spLocks noGrp="1"/>
          </p:cNvSpPr>
          <p:nvPr>
            <p:ph type="title"/>
          </p:nvPr>
        </p:nvSpPr>
        <p:spPr/>
        <p:txBody>
          <a:bodyPr/>
          <a:lstStyle/>
          <a:p>
            <a:r>
              <a:rPr lang="en-US" dirty="0"/>
              <a:t>Proteome of primary biliary cholangitis in naïve and</a:t>
            </a:r>
            <a:br>
              <a:rPr lang="en-US" dirty="0"/>
            </a:br>
            <a:r>
              <a:rPr lang="en-US" dirty="0"/>
              <a:t>UDCA-treated patients</a:t>
            </a:r>
            <a:endParaRPr lang="en-GB" dirty="0"/>
          </a:p>
        </p:txBody>
      </p:sp>
      <p:sp>
        <p:nvSpPr>
          <p:cNvPr id="5" name="Text Placeholder 4">
            <a:extLst>
              <a:ext uri="{FF2B5EF4-FFF2-40B4-BE49-F238E27FC236}">
                <a16:creationId xmlns:a16="http://schemas.microsoft.com/office/drawing/2014/main" id="{DFF8B8FC-2D2A-4148-9E89-CC1689F2AE8A}"/>
              </a:ext>
            </a:extLst>
          </p:cNvPr>
          <p:cNvSpPr>
            <a:spLocks noGrp="1"/>
          </p:cNvSpPr>
          <p:nvPr>
            <p:ph type="body" sz="quarter" idx="10"/>
          </p:nvPr>
        </p:nvSpPr>
        <p:spPr/>
        <p:txBody>
          <a:bodyPr/>
          <a:lstStyle/>
          <a:p>
            <a:r>
              <a:rPr lang="en-GB" dirty="0"/>
              <a:t>*According to the UK-PBC risk score; </a:t>
            </a:r>
            <a:r>
              <a:rPr lang="en-GB" baseline="30000" dirty="0"/>
              <a:t>†</a:t>
            </a:r>
            <a:r>
              <a:rPr lang="en-GB" dirty="0"/>
              <a:t>P</a:t>
            </a:r>
            <a:r>
              <a:rPr lang="en-US" dirty="0"/>
              <a:t>art of the UK-PBC consortium serial sampling from a prospective nested cohort of patients;</a:t>
            </a:r>
            <a:br>
              <a:rPr lang="en-US" dirty="0"/>
            </a:br>
            <a:r>
              <a:rPr lang="en-US" baseline="30000" dirty="0"/>
              <a:t>‡</a:t>
            </a:r>
            <a:r>
              <a:rPr lang="en-US" dirty="0"/>
              <a:t>9 proteins at FDR 2x10</a:t>
            </a:r>
            <a:r>
              <a:rPr lang="en-US" baseline="30000" dirty="0"/>
              <a:t>-9</a:t>
            </a:r>
            <a:r>
              <a:rPr lang="en-US" dirty="0"/>
              <a:t> and 4 proteins at FDR 0.005.</a:t>
            </a:r>
            <a:endParaRPr lang="en-GB" dirty="0"/>
          </a:p>
          <a:p>
            <a:r>
              <a:rPr lang="en-GB" dirty="0"/>
              <a:t>Millar B, et al. ILC 2019; PS-009</a:t>
            </a:r>
          </a:p>
        </p:txBody>
      </p:sp>
      <p:sp>
        <p:nvSpPr>
          <p:cNvPr id="24" name="Content Placeholder 1">
            <a:extLst>
              <a:ext uri="{FF2B5EF4-FFF2-40B4-BE49-F238E27FC236}">
                <a16:creationId xmlns:a16="http://schemas.microsoft.com/office/drawing/2014/main" id="{D6F1A039-A09D-4BC4-AEB2-ECBFF821DBF4}"/>
              </a:ext>
            </a:extLst>
          </p:cNvPr>
          <p:cNvSpPr>
            <a:spLocks noGrp="1"/>
          </p:cNvSpPr>
          <p:nvPr>
            <p:ph sz="half" idx="1"/>
          </p:nvPr>
        </p:nvSpPr>
        <p:spPr/>
        <p:txBody>
          <a:bodyPr/>
          <a:lstStyle/>
          <a:p>
            <a:pPr marL="0" indent="0">
              <a:buNone/>
            </a:pPr>
            <a:r>
              <a:rPr lang="en-US" b="1" dirty="0">
                <a:solidFill>
                  <a:schemeClr val="bg1"/>
                </a:solidFill>
                <a:highlight>
                  <a:srgbClr val="004A86"/>
                </a:highlight>
              </a:rPr>
              <a:t> BACKGROUND &amp; AIMS </a:t>
            </a:r>
            <a:r>
              <a:rPr lang="en-US" dirty="0"/>
              <a:t> ​</a:t>
            </a:r>
          </a:p>
          <a:p>
            <a:r>
              <a:rPr lang="en-GB" dirty="0"/>
              <a:t>P</a:t>
            </a:r>
            <a:r>
              <a:rPr lang="en-US" dirty="0"/>
              <a:t>BC is a rare autoimmune disease affecting mainly women</a:t>
            </a:r>
          </a:p>
          <a:p>
            <a:r>
              <a:rPr lang="en-GB" dirty="0"/>
              <a:t>40% of patients do not respond to UDCA</a:t>
            </a:r>
          </a:p>
          <a:p>
            <a:pPr lvl="1"/>
            <a:r>
              <a:rPr lang="en-GB" dirty="0"/>
              <a:t>I</a:t>
            </a:r>
            <a:r>
              <a:rPr lang="en-US" dirty="0" err="1"/>
              <a:t>ncreasing</a:t>
            </a:r>
            <a:r>
              <a:rPr lang="en-US" dirty="0"/>
              <a:t> their predicted LF risk*</a:t>
            </a:r>
            <a:endParaRPr lang="en-GB" dirty="0"/>
          </a:p>
        </p:txBody>
      </p:sp>
      <p:cxnSp>
        <p:nvCxnSpPr>
          <p:cNvPr id="17" name="Straight Connector 16">
            <a:extLst>
              <a:ext uri="{FF2B5EF4-FFF2-40B4-BE49-F238E27FC236}">
                <a16:creationId xmlns:a16="http://schemas.microsoft.com/office/drawing/2014/main" id="{34759AD4-1D38-4DEC-9CAD-E4DE2CF70C76}"/>
              </a:ext>
            </a:extLst>
          </p:cNvPr>
          <p:cNvCxnSpPr>
            <a:cxnSpLocks/>
          </p:cNvCxnSpPr>
          <p:nvPr/>
        </p:nvCxnSpPr>
        <p:spPr>
          <a:xfrm>
            <a:off x="7619263" y="1519238"/>
            <a:ext cx="0" cy="4810125"/>
          </a:xfrm>
          <a:prstGeom prst="line">
            <a:avLst/>
          </a:prstGeom>
        </p:spPr>
        <p:style>
          <a:lnRef idx="1">
            <a:schemeClr val="accent1"/>
          </a:lnRef>
          <a:fillRef idx="0">
            <a:schemeClr val="accent1"/>
          </a:fillRef>
          <a:effectRef idx="0">
            <a:schemeClr val="accent1"/>
          </a:effectRef>
          <a:fontRef idx="minor">
            <a:schemeClr val="tx1"/>
          </a:fontRef>
        </p:style>
      </p:cxnSp>
      <p:grpSp>
        <p:nvGrpSpPr>
          <p:cNvPr id="59" name="Group 58" hidden="1">
            <a:extLst>
              <a:ext uri="{FF2B5EF4-FFF2-40B4-BE49-F238E27FC236}">
                <a16:creationId xmlns:a16="http://schemas.microsoft.com/office/drawing/2014/main" id="{80BC31B8-9683-4348-B8D0-616F8CFDDB4E}"/>
              </a:ext>
            </a:extLst>
          </p:cNvPr>
          <p:cNvGrpSpPr/>
          <p:nvPr/>
        </p:nvGrpSpPr>
        <p:grpSpPr>
          <a:xfrm>
            <a:off x="6704579" y="2071790"/>
            <a:ext cx="4999477" cy="3739463"/>
            <a:chOff x="7245214" y="1819275"/>
            <a:chExt cx="3686741" cy="3739463"/>
          </a:xfrm>
        </p:grpSpPr>
        <p:sp>
          <p:nvSpPr>
            <p:cNvPr id="60" name="TextBox 59">
              <a:extLst>
                <a:ext uri="{FF2B5EF4-FFF2-40B4-BE49-F238E27FC236}">
                  <a16:creationId xmlns:a16="http://schemas.microsoft.com/office/drawing/2014/main" id="{449E1014-B142-4C59-969B-81B794D5F9AC}"/>
                </a:ext>
              </a:extLst>
            </p:cNvPr>
            <p:cNvSpPr txBox="1"/>
            <p:nvPr/>
          </p:nvSpPr>
          <p:spPr>
            <a:xfrm>
              <a:off x="7733379" y="1819275"/>
              <a:ext cx="3198576" cy="1107996"/>
            </a:xfrm>
            <a:prstGeom prst="rect">
              <a:avLst/>
            </a:prstGeom>
            <a:noFill/>
            <a:ln w="19050">
              <a:solidFill>
                <a:schemeClr val="accent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a:ea typeface="+mn-ea"/>
                  <a:cs typeface="+mn-cs"/>
                </a:rPr>
                <a:t>Patients with PSC (N=234)</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64% male</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45 years median age</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61% taking </a:t>
              </a:r>
              <a:r>
                <a:rPr kumimoji="0" lang="en-GB" sz="1600" b="0" i="0" u="none" strike="noStrike" kern="1200" cap="none" spc="0" normalizeH="0" baseline="0" noProof="0" dirty="0" err="1">
                  <a:ln>
                    <a:noFill/>
                  </a:ln>
                  <a:solidFill>
                    <a:prstClr val="black"/>
                  </a:solidFill>
                  <a:effectLst/>
                  <a:uLnTx/>
                  <a:uFillTx/>
                  <a:latin typeface="Arial" panose="020B0604020202020204"/>
                  <a:ea typeface="+mn-ea"/>
                  <a:cs typeface="+mn-cs"/>
                </a:rPr>
                <a:t>ursodeoxycholic</a:t>
              </a: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 acid</a:t>
              </a:r>
            </a:p>
          </p:txBody>
        </p:sp>
        <p:sp>
          <p:nvSpPr>
            <p:cNvPr id="61" name="TextBox 60">
              <a:extLst>
                <a:ext uri="{FF2B5EF4-FFF2-40B4-BE49-F238E27FC236}">
                  <a16:creationId xmlns:a16="http://schemas.microsoft.com/office/drawing/2014/main" id="{64FE3EC1-8B3B-4991-BBB5-3BD654ABB09C}"/>
                </a:ext>
              </a:extLst>
            </p:cNvPr>
            <p:cNvSpPr txBox="1"/>
            <p:nvPr/>
          </p:nvSpPr>
          <p:spPr>
            <a:xfrm>
              <a:off x="7839206" y="3453538"/>
              <a:ext cx="1300975" cy="325890"/>
            </a:xfrm>
            <a:prstGeom prst="rect">
              <a:avLst/>
            </a:prstGeom>
            <a:solidFill>
              <a:schemeClr val="accent1"/>
            </a:solidFill>
            <a:ln>
              <a:solidFill>
                <a:schemeClr val="accent1"/>
              </a:solid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FFFFFF"/>
                  </a:solidFill>
                  <a:effectLst/>
                  <a:uLnTx/>
                  <a:uFillTx/>
                  <a:latin typeface="Arial" panose="020B0604020202020204"/>
                  <a:ea typeface="+mn-ea"/>
                  <a:cs typeface="+mn-cs"/>
                </a:rPr>
                <a:t>Simtuzumab</a:t>
              </a:r>
              <a:endParaRPr kumimoji="0" lang="en-GB" sz="18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2" name="TextBox 61">
              <a:extLst>
                <a:ext uri="{FF2B5EF4-FFF2-40B4-BE49-F238E27FC236}">
                  <a16:creationId xmlns:a16="http://schemas.microsoft.com/office/drawing/2014/main" id="{998B399C-ED06-4B1B-8A88-B35CE84339E7}"/>
                </a:ext>
              </a:extLst>
            </p:cNvPr>
            <p:cNvSpPr txBox="1"/>
            <p:nvPr/>
          </p:nvSpPr>
          <p:spPr>
            <a:xfrm>
              <a:off x="9525152" y="3453549"/>
              <a:ext cx="1205145" cy="325914"/>
            </a:xfrm>
            <a:prstGeom prst="rect">
              <a:avLst/>
            </a:prstGeom>
            <a:solidFill>
              <a:schemeClr val="bg1">
                <a:lumMod val="50000"/>
              </a:schemeClr>
            </a:solidFill>
            <a:ln>
              <a:solidFill>
                <a:schemeClr val="bg1">
                  <a:lumMod val="50000"/>
                </a:schemeClr>
              </a:solid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Arial" panose="020B0604020202020204"/>
                  <a:ea typeface="+mn-ea"/>
                  <a:cs typeface="+mn-cs"/>
                </a:rPr>
                <a:t>Placebo</a:t>
              </a:r>
              <a:endParaRPr kumimoji="0" lang="en-GB"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63" name="Connector: Elbow 62">
              <a:extLst>
                <a:ext uri="{FF2B5EF4-FFF2-40B4-BE49-F238E27FC236}">
                  <a16:creationId xmlns:a16="http://schemas.microsoft.com/office/drawing/2014/main" id="{15F7C97B-D257-4776-9C8A-77B8C5CC2F97}"/>
                </a:ext>
              </a:extLst>
            </p:cNvPr>
            <p:cNvCxnSpPr>
              <a:cxnSpLocks/>
              <a:stCxn id="60" idx="2"/>
              <a:endCxn id="61" idx="0"/>
            </p:cNvCxnSpPr>
            <p:nvPr/>
          </p:nvCxnSpPr>
          <p:spPr>
            <a:xfrm rot="5400000">
              <a:off x="8648048" y="2768918"/>
              <a:ext cx="526267" cy="842974"/>
            </a:xfrm>
            <a:prstGeom prst="bentConnector3">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Connector: Elbow 63">
              <a:extLst>
                <a:ext uri="{FF2B5EF4-FFF2-40B4-BE49-F238E27FC236}">
                  <a16:creationId xmlns:a16="http://schemas.microsoft.com/office/drawing/2014/main" id="{CEF90342-58A9-4C98-978C-DA1846A4E6E5}"/>
                </a:ext>
              </a:extLst>
            </p:cNvPr>
            <p:cNvCxnSpPr>
              <a:cxnSpLocks/>
              <a:stCxn id="60" idx="2"/>
              <a:endCxn id="62" idx="0"/>
            </p:cNvCxnSpPr>
            <p:nvPr/>
          </p:nvCxnSpPr>
          <p:spPr>
            <a:xfrm rot="16200000" flipH="1">
              <a:off x="9467057" y="2792882"/>
              <a:ext cx="526278" cy="795057"/>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5" name="Oval 64">
              <a:extLst>
                <a:ext uri="{FF2B5EF4-FFF2-40B4-BE49-F238E27FC236}">
                  <a16:creationId xmlns:a16="http://schemas.microsoft.com/office/drawing/2014/main" id="{0175BEE7-3111-49ED-9A20-2E9D5F0613C0}"/>
                </a:ext>
              </a:extLst>
            </p:cNvPr>
            <p:cNvSpPr/>
            <p:nvPr/>
          </p:nvSpPr>
          <p:spPr>
            <a:xfrm>
              <a:off x="9206567" y="2978224"/>
              <a:ext cx="252199" cy="3429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Arial" panose="020B0604020202020204"/>
                  <a:ea typeface="+mn-ea"/>
                  <a:cs typeface="+mn-cs"/>
                </a:rPr>
                <a:t>R</a:t>
              </a:r>
            </a:p>
          </p:txBody>
        </p:sp>
        <p:sp>
          <p:nvSpPr>
            <p:cNvPr id="66" name="TextBox 65">
              <a:extLst>
                <a:ext uri="{FF2B5EF4-FFF2-40B4-BE49-F238E27FC236}">
                  <a16:creationId xmlns:a16="http://schemas.microsoft.com/office/drawing/2014/main" id="{69CC942B-2BDD-4392-8B81-708E6B71F648}"/>
                </a:ext>
              </a:extLst>
            </p:cNvPr>
            <p:cNvSpPr txBox="1"/>
            <p:nvPr/>
          </p:nvSpPr>
          <p:spPr>
            <a:xfrm>
              <a:off x="7245214" y="3489921"/>
              <a:ext cx="658978" cy="272704"/>
            </a:xfrm>
            <a:prstGeom prst="rect">
              <a:avLst/>
            </a:prstGeom>
            <a:noFill/>
            <a:ln>
              <a:no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96W</a:t>
              </a:r>
              <a:endPar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7" name="TextBox 66">
              <a:extLst>
                <a:ext uri="{FF2B5EF4-FFF2-40B4-BE49-F238E27FC236}">
                  <a16:creationId xmlns:a16="http://schemas.microsoft.com/office/drawing/2014/main" id="{3DBC39DA-0F4B-4A72-BB4A-43BBFE308653}"/>
                </a:ext>
              </a:extLst>
            </p:cNvPr>
            <p:cNvSpPr txBox="1"/>
            <p:nvPr/>
          </p:nvSpPr>
          <p:spPr>
            <a:xfrm>
              <a:off x="7733379" y="4204521"/>
              <a:ext cx="3198576" cy="1354217"/>
            </a:xfrm>
            <a:prstGeom prst="rect">
              <a:avLst/>
            </a:prstGeom>
            <a:noFill/>
            <a:ln w="19050">
              <a:solidFill>
                <a:schemeClr val="accent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a:ea typeface="+mn-ea"/>
                  <a:cs typeface="+mn-cs"/>
                </a:rPr>
                <a:t>Data analysis</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Treatment arms combined*</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Cumulative follow-up: 371 patient years</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Magnitude of ALP fluctuation and associations with clinical outcome evaluated</a:t>
              </a:r>
            </a:p>
          </p:txBody>
        </p:sp>
        <p:cxnSp>
          <p:nvCxnSpPr>
            <p:cNvPr id="68" name="Connector: Elbow 67">
              <a:extLst>
                <a:ext uri="{FF2B5EF4-FFF2-40B4-BE49-F238E27FC236}">
                  <a16:creationId xmlns:a16="http://schemas.microsoft.com/office/drawing/2014/main" id="{911A3ABA-91C0-4F6E-A713-706B288BECB4}"/>
                </a:ext>
              </a:extLst>
            </p:cNvPr>
            <p:cNvCxnSpPr>
              <a:cxnSpLocks/>
              <a:stCxn id="61" idx="2"/>
              <a:endCxn id="67" idx="0"/>
            </p:cNvCxnSpPr>
            <p:nvPr/>
          </p:nvCxnSpPr>
          <p:spPr>
            <a:xfrm rot="16200000" flipH="1">
              <a:off x="8698634" y="3570487"/>
              <a:ext cx="425093" cy="842974"/>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Connector: Elbow 68">
              <a:extLst>
                <a:ext uri="{FF2B5EF4-FFF2-40B4-BE49-F238E27FC236}">
                  <a16:creationId xmlns:a16="http://schemas.microsoft.com/office/drawing/2014/main" id="{EDD83C20-3290-4E48-B200-C79767365C1A}"/>
                </a:ext>
              </a:extLst>
            </p:cNvPr>
            <p:cNvCxnSpPr>
              <a:cxnSpLocks/>
              <a:stCxn id="62" idx="2"/>
              <a:endCxn id="67" idx="0"/>
            </p:cNvCxnSpPr>
            <p:nvPr/>
          </p:nvCxnSpPr>
          <p:spPr>
            <a:xfrm rot="5400000">
              <a:off x="9517667" y="3594464"/>
              <a:ext cx="425058" cy="795057"/>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18" name="Straight Connector 117">
            <a:extLst>
              <a:ext uri="{FF2B5EF4-FFF2-40B4-BE49-F238E27FC236}">
                <a16:creationId xmlns:a16="http://schemas.microsoft.com/office/drawing/2014/main" id="{0D974334-2BCB-4AC0-833E-171D3C3464B5}"/>
              </a:ext>
            </a:extLst>
          </p:cNvPr>
          <p:cNvCxnSpPr>
            <a:cxnSpLocks/>
          </p:cNvCxnSpPr>
          <p:nvPr/>
        </p:nvCxnSpPr>
        <p:spPr>
          <a:xfrm flipH="1">
            <a:off x="370383" y="2804041"/>
            <a:ext cx="7248880" cy="0"/>
          </a:xfrm>
          <a:prstGeom prst="line">
            <a:avLst/>
          </a:prstGeom>
        </p:spPr>
        <p:style>
          <a:lnRef idx="1">
            <a:schemeClr val="accent1"/>
          </a:lnRef>
          <a:fillRef idx="0">
            <a:schemeClr val="accent1"/>
          </a:fillRef>
          <a:effectRef idx="0">
            <a:schemeClr val="accent1"/>
          </a:effectRef>
          <a:fontRef idx="minor">
            <a:schemeClr val="tx1"/>
          </a:fontRef>
        </p:style>
      </p:cxnSp>
      <p:sp>
        <p:nvSpPr>
          <p:cNvPr id="120" name="Content Placeholder 1">
            <a:extLst>
              <a:ext uri="{FF2B5EF4-FFF2-40B4-BE49-F238E27FC236}">
                <a16:creationId xmlns:a16="http://schemas.microsoft.com/office/drawing/2014/main" id="{87A1223C-239D-491F-80F2-676144BACB05}"/>
              </a:ext>
            </a:extLst>
          </p:cNvPr>
          <p:cNvSpPr txBox="1">
            <a:spLocks/>
          </p:cNvSpPr>
          <p:nvPr/>
        </p:nvSpPr>
        <p:spPr>
          <a:xfrm>
            <a:off x="7645400" y="1340769"/>
            <a:ext cx="4655242" cy="5195268"/>
          </a:xfrm>
          <a:prstGeom prst="rect">
            <a:avLst/>
          </a:prstGeom>
          <a:ln>
            <a:noFill/>
          </a:ln>
        </p:spPr>
        <p:txBody>
          <a:bodyPr vert="horz" wrap="square" lIns="91440" tIns="45720" rIns="91440" bIns="45720" rtlCol="0">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r>
              <a:rPr kumimoji="0" lang="en-US" sz="2000" b="1" i="0" u="none" strike="noStrike" kern="1200" cap="none" spc="0" normalizeH="0" baseline="0" noProof="0" dirty="0">
                <a:ln>
                  <a:noFill/>
                </a:ln>
                <a:solidFill>
                  <a:srgbClr val="FFFFFF"/>
                </a:solidFill>
                <a:effectLst/>
                <a:highlight>
                  <a:srgbClr val="004A86"/>
                </a:highlight>
                <a:uLnTx/>
                <a:uFillTx/>
                <a:latin typeface="Arial" panose="020B0604020202020204" pitchFamily="34" charset="0"/>
                <a:ea typeface="+mn-ea"/>
                <a:cs typeface="Arial" panose="020B0604020202020204" pitchFamily="34" charset="0"/>
              </a:rPr>
              <a:t> RESULTS </a:t>
            </a:r>
            <a:r>
              <a:rPr kumimoji="0" lang="en-US" sz="2000" b="1" i="0" u="none" strike="noStrike" kern="1200" cap="none" spc="0" normalizeH="0" baseline="0" noProof="0" dirty="0">
                <a:ln>
                  <a:noFill/>
                </a:ln>
                <a:solidFill>
                  <a:srgbClr val="FFFFFF"/>
                </a:solidFill>
                <a:effectLst/>
                <a:highlight>
                  <a:srgbClr val="FEFCFC"/>
                </a:highlight>
                <a:uLnTx/>
                <a:uFillTx/>
                <a:latin typeface="Arial" panose="020B0604020202020204" pitchFamily="34" charset="0"/>
                <a:ea typeface="+mn-ea"/>
                <a:cs typeface="Arial" panose="020B0604020202020204" pitchFamily="34" charset="0"/>
              </a:rPr>
              <a:t>​</a:t>
            </a: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PBC proteome largely unchanged between naïve and treated patients</a:t>
            </a: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44 analytes significantly changed between cohorts (p&lt;0.05)</a:t>
            </a: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UDCA-modified PBC proteome shows significant pathway</a:t>
            </a:r>
            <a:b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clustering</a:t>
            </a: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Cytokine/cytokine receptor interaction and chemokine </a:t>
            </a:r>
            <a:b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signalling pathway remained significant</a:t>
            </a:r>
            <a:r>
              <a:rPr kumimoji="0" lang="en-US" sz="1800" b="0" i="0" u="none" strike="noStrike" kern="1200" cap="none" spc="0" normalizeH="0" baseline="30000" noProof="0" dirty="0">
                <a:ln>
                  <a:noFill/>
                </a:ln>
                <a:solidFill>
                  <a:prstClr val="black"/>
                </a:solidFill>
                <a:effectLst/>
                <a:uLnTx/>
                <a:uFillTx/>
                <a:latin typeface="Arial" panose="020B0604020202020204"/>
                <a:ea typeface="+mn-ea"/>
                <a:cs typeface="+mn-cs"/>
              </a:rPr>
              <a:t>‡</a:t>
            </a: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Highly significant clustering was seen for proteins not significantly changed with UDCA</a:t>
            </a:r>
            <a:b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treatment</a:t>
            </a:r>
          </a:p>
        </p:txBody>
      </p:sp>
      <p:sp>
        <p:nvSpPr>
          <p:cNvPr id="84" name="Content Placeholder 1">
            <a:extLst>
              <a:ext uri="{FF2B5EF4-FFF2-40B4-BE49-F238E27FC236}">
                <a16:creationId xmlns:a16="http://schemas.microsoft.com/office/drawing/2014/main" id="{0254FAF6-35CD-4D87-BF6B-6D45295442FD}"/>
              </a:ext>
            </a:extLst>
          </p:cNvPr>
          <p:cNvSpPr txBox="1">
            <a:spLocks/>
          </p:cNvSpPr>
          <p:nvPr/>
        </p:nvSpPr>
        <p:spPr>
          <a:xfrm>
            <a:off x="436543" y="2860320"/>
            <a:ext cx="6914197" cy="400110"/>
          </a:xfrm>
          <a:prstGeom prst="rect">
            <a:avLst/>
          </a:prstGeom>
          <a:ln>
            <a:noFill/>
          </a:ln>
        </p:spPr>
        <p:txBody>
          <a:bodyPr vert="horz" wrap="square" lIns="91440" tIns="45720" rIns="91440" bIns="45720" rtlCol="0">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r>
              <a:rPr kumimoji="0" lang="en-US" sz="2000" b="1" i="0" u="none" strike="noStrike" kern="1200" cap="none" spc="0" normalizeH="0" baseline="0" noProof="0" dirty="0">
                <a:ln>
                  <a:noFill/>
                </a:ln>
                <a:solidFill>
                  <a:srgbClr val="FFFFFF"/>
                </a:solidFill>
                <a:effectLst/>
                <a:highlight>
                  <a:srgbClr val="004A86"/>
                </a:highlight>
                <a:uLnTx/>
                <a:uFillTx/>
                <a:latin typeface="Arial" panose="020B0604020202020204" pitchFamily="34" charset="0"/>
                <a:ea typeface="+mn-ea"/>
                <a:cs typeface="Arial" panose="020B0604020202020204" pitchFamily="34" charset="0"/>
              </a:rPr>
              <a:t> METHODS ‌</a:t>
            </a:r>
          </a:p>
        </p:txBody>
      </p:sp>
      <p:grpSp>
        <p:nvGrpSpPr>
          <p:cNvPr id="6" name="Group 5">
            <a:extLst>
              <a:ext uri="{FF2B5EF4-FFF2-40B4-BE49-F238E27FC236}">
                <a16:creationId xmlns:a16="http://schemas.microsoft.com/office/drawing/2014/main" id="{5BEFE3D2-ABE0-4E2C-A745-5F99C4C894B6}"/>
              </a:ext>
            </a:extLst>
          </p:cNvPr>
          <p:cNvGrpSpPr/>
          <p:nvPr/>
        </p:nvGrpSpPr>
        <p:grpSpPr>
          <a:xfrm>
            <a:off x="538323" y="3343854"/>
            <a:ext cx="6375943" cy="646331"/>
            <a:chOff x="621322" y="3742436"/>
            <a:chExt cx="6375943" cy="646331"/>
          </a:xfrm>
        </p:grpSpPr>
        <p:sp>
          <p:nvSpPr>
            <p:cNvPr id="3" name="TextBox 2">
              <a:extLst>
                <a:ext uri="{FF2B5EF4-FFF2-40B4-BE49-F238E27FC236}">
                  <a16:creationId xmlns:a16="http://schemas.microsoft.com/office/drawing/2014/main" id="{C7459C5C-9670-4431-A1DC-B1FE42126285}"/>
                </a:ext>
              </a:extLst>
            </p:cNvPr>
            <p:cNvSpPr txBox="1"/>
            <p:nvPr/>
          </p:nvSpPr>
          <p:spPr>
            <a:xfrm>
              <a:off x="621322" y="3742436"/>
              <a:ext cx="2035359" cy="646331"/>
            </a:xfrm>
            <a:prstGeom prst="rect">
              <a:avLst/>
            </a:prstGeom>
            <a:solidFill>
              <a:srgbClr val="004A8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rPr>
                <a:t>UDCA treated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rPr>
                <a:t>(n=444)</a:t>
              </a: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2" name="TextBox 21">
              <a:extLst>
                <a:ext uri="{FF2B5EF4-FFF2-40B4-BE49-F238E27FC236}">
                  <a16:creationId xmlns:a16="http://schemas.microsoft.com/office/drawing/2014/main" id="{6F1433FD-EB2D-43AD-8166-F89D0FAF259C}"/>
                </a:ext>
              </a:extLst>
            </p:cNvPr>
            <p:cNvSpPr txBox="1"/>
            <p:nvPr/>
          </p:nvSpPr>
          <p:spPr>
            <a:xfrm>
              <a:off x="2790067" y="3742436"/>
              <a:ext cx="2035359" cy="646331"/>
            </a:xfrm>
            <a:prstGeom prst="rect">
              <a:avLst/>
            </a:prstGeom>
            <a:solidFill>
              <a:srgbClr val="EB5F1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rPr>
                <a:t>Naïve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rPr>
                <a:t>(n=68)</a:t>
              </a: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3" name="TextBox 22">
              <a:extLst>
                <a:ext uri="{FF2B5EF4-FFF2-40B4-BE49-F238E27FC236}">
                  <a16:creationId xmlns:a16="http://schemas.microsoft.com/office/drawing/2014/main" id="{85A8DB69-D8D2-453E-B8B9-BA23B3A4A3C3}"/>
                </a:ext>
              </a:extLst>
            </p:cNvPr>
            <p:cNvSpPr txBox="1"/>
            <p:nvPr/>
          </p:nvSpPr>
          <p:spPr>
            <a:xfrm>
              <a:off x="4961906" y="3742436"/>
              <a:ext cx="2035359" cy="646331"/>
            </a:xfrm>
            <a:prstGeom prst="rect">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Controls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(n=102)</a:t>
              </a: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7" name="TextBox 6">
            <a:extLst>
              <a:ext uri="{FF2B5EF4-FFF2-40B4-BE49-F238E27FC236}">
                <a16:creationId xmlns:a16="http://schemas.microsoft.com/office/drawing/2014/main" id="{DC859711-DDB9-4C7F-9DC6-A3195C5C3126}"/>
              </a:ext>
            </a:extLst>
          </p:cNvPr>
          <p:cNvSpPr txBox="1"/>
          <p:nvPr/>
        </p:nvSpPr>
        <p:spPr>
          <a:xfrm>
            <a:off x="1461067" y="4396888"/>
            <a:ext cx="4527359" cy="369332"/>
          </a:xfrm>
          <a:prstGeom prst="rect">
            <a:avLst/>
          </a:prstGeom>
          <a:solidFill>
            <a:schemeClr val="bg1"/>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Proteomic profiling via the </a:t>
            </a:r>
            <a:r>
              <a:rPr kumimoji="0" lang="en-GB" sz="1800" b="0" i="0" u="none" strike="noStrike" kern="1200" cap="none" spc="0" normalizeH="0" baseline="0" noProof="0" dirty="0" err="1">
                <a:ln>
                  <a:noFill/>
                </a:ln>
                <a:solidFill>
                  <a:prstClr val="black"/>
                </a:solidFill>
                <a:effectLst/>
                <a:uLnTx/>
                <a:uFillTx/>
                <a:latin typeface="Arial" panose="020B0604020202020204"/>
                <a:ea typeface="+mn-ea"/>
                <a:cs typeface="+mn-cs"/>
              </a:rPr>
              <a:t>Olink</a:t>
            </a: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 platform</a:t>
            </a:r>
            <a:r>
              <a:rPr kumimoji="0" lang="en-GB" sz="1800" b="0" i="0" u="none" strike="noStrike" kern="1200" cap="none" spc="0" normalizeH="0" baseline="30000" noProof="0" dirty="0">
                <a:ln>
                  <a:noFill/>
                </a:ln>
                <a:solidFill>
                  <a:prstClr val="black"/>
                </a:solidFill>
                <a:effectLst/>
                <a:uLnTx/>
                <a:uFillTx/>
                <a:latin typeface="Arial" panose="020B0604020202020204"/>
                <a:ea typeface="+mn-ea"/>
                <a:cs typeface="+mn-cs"/>
              </a:rPr>
              <a:t>†</a:t>
            </a:r>
            <a:endParaRPr kumimoji="0" lang="en-US" sz="1800" b="0" i="0" u="none" strike="noStrike" kern="1200" cap="none" spc="0" normalizeH="0" baseline="30000" noProof="0" dirty="0">
              <a:ln>
                <a:noFill/>
              </a:ln>
              <a:solidFill>
                <a:prstClr val="black"/>
              </a:solidFill>
              <a:effectLst/>
              <a:uLnTx/>
              <a:uFillTx/>
              <a:latin typeface="Arial" panose="020B0604020202020204"/>
              <a:ea typeface="+mn-ea"/>
              <a:cs typeface="+mn-cs"/>
            </a:endParaRPr>
          </a:p>
        </p:txBody>
      </p:sp>
      <p:cxnSp>
        <p:nvCxnSpPr>
          <p:cNvPr id="9" name="Straight Connector 8">
            <a:extLst>
              <a:ext uri="{FF2B5EF4-FFF2-40B4-BE49-F238E27FC236}">
                <a16:creationId xmlns:a16="http://schemas.microsoft.com/office/drawing/2014/main" id="{C28E3084-AC35-4ABF-8E8F-FCCD858CFB3E}"/>
              </a:ext>
            </a:extLst>
          </p:cNvPr>
          <p:cNvCxnSpPr>
            <a:cxnSpLocks/>
            <a:stCxn id="22" idx="2"/>
            <a:endCxn id="7" idx="0"/>
          </p:cNvCxnSpPr>
          <p:nvPr/>
        </p:nvCxnSpPr>
        <p:spPr>
          <a:xfrm flipH="1">
            <a:off x="3724747" y="3990185"/>
            <a:ext cx="1" cy="40670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 name="Connector: Elbow 10">
            <a:extLst>
              <a:ext uri="{FF2B5EF4-FFF2-40B4-BE49-F238E27FC236}">
                <a16:creationId xmlns:a16="http://schemas.microsoft.com/office/drawing/2014/main" id="{4F254F8B-D010-4FC5-AF2F-0174AEEAC370}"/>
              </a:ext>
            </a:extLst>
          </p:cNvPr>
          <p:cNvCxnSpPr>
            <a:cxnSpLocks/>
            <a:stCxn id="23" idx="2"/>
            <a:endCxn id="7" idx="0"/>
          </p:cNvCxnSpPr>
          <p:nvPr/>
        </p:nvCxnSpPr>
        <p:spPr>
          <a:xfrm rot="5400000">
            <a:off x="4607316" y="3107616"/>
            <a:ext cx="406703" cy="2171840"/>
          </a:xfrm>
          <a:prstGeom prst="bentConnector3">
            <a:avLst>
              <a:gd name="adj1" fmla="val 50000"/>
            </a:avLst>
          </a:prstGeom>
          <a:ln w="19050"/>
        </p:spPr>
        <p:style>
          <a:lnRef idx="1">
            <a:schemeClr val="accent1"/>
          </a:lnRef>
          <a:fillRef idx="0">
            <a:schemeClr val="accent1"/>
          </a:fillRef>
          <a:effectRef idx="0">
            <a:schemeClr val="accent1"/>
          </a:effectRef>
          <a:fontRef idx="minor">
            <a:schemeClr val="tx1"/>
          </a:fontRef>
        </p:style>
      </p:cxnSp>
      <p:cxnSp>
        <p:nvCxnSpPr>
          <p:cNvPr id="20" name="Connector: Elbow 19">
            <a:extLst>
              <a:ext uri="{FF2B5EF4-FFF2-40B4-BE49-F238E27FC236}">
                <a16:creationId xmlns:a16="http://schemas.microsoft.com/office/drawing/2014/main" id="{866D39FF-6166-4C10-B3A4-86DE236C6383}"/>
              </a:ext>
            </a:extLst>
          </p:cNvPr>
          <p:cNvCxnSpPr>
            <a:cxnSpLocks/>
            <a:stCxn id="3" idx="2"/>
            <a:endCxn id="7" idx="0"/>
          </p:cNvCxnSpPr>
          <p:nvPr/>
        </p:nvCxnSpPr>
        <p:spPr>
          <a:xfrm rot="16200000" flipH="1">
            <a:off x="2437024" y="3109164"/>
            <a:ext cx="406703" cy="2168744"/>
          </a:xfrm>
          <a:prstGeom prst="bentConnector3">
            <a:avLst/>
          </a:prstGeom>
          <a:ln w="19050"/>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F55F1FF8-B18B-4023-9FC2-5C2FBD5827AF}"/>
              </a:ext>
            </a:extLst>
          </p:cNvPr>
          <p:cNvSpPr txBox="1"/>
          <p:nvPr/>
        </p:nvSpPr>
        <p:spPr>
          <a:xfrm>
            <a:off x="947578" y="4969644"/>
            <a:ext cx="5554336" cy="369332"/>
          </a:xfrm>
          <a:prstGeom prst="rect">
            <a:avLst/>
          </a:prstGeom>
          <a:solidFill>
            <a:schemeClr val="bg1"/>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ΔΔ-Ct method to quantify 356 analytes in 4 µL serum</a:t>
            </a:r>
            <a:endParaRPr kumimoji="0" lang="en-US" sz="1800" b="0" i="0" u="none" strike="noStrike" kern="1200" cap="none" spc="0" normalizeH="0" baseline="30000" noProof="0" dirty="0">
              <a:ln>
                <a:noFill/>
              </a:ln>
              <a:solidFill>
                <a:prstClr val="black"/>
              </a:solidFill>
              <a:effectLst/>
              <a:uLnTx/>
              <a:uFillTx/>
              <a:latin typeface="Arial" panose="020B0604020202020204"/>
              <a:ea typeface="+mn-ea"/>
              <a:cs typeface="+mn-cs"/>
            </a:endParaRPr>
          </a:p>
        </p:txBody>
      </p:sp>
      <p:sp>
        <p:nvSpPr>
          <p:cNvPr id="45" name="TextBox 44">
            <a:extLst>
              <a:ext uri="{FF2B5EF4-FFF2-40B4-BE49-F238E27FC236}">
                <a16:creationId xmlns:a16="http://schemas.microsoft.com/office/drawing/2014/main" id="{1111D75F-0798-4400-94A8-697CFB60E943}"/>
              </a:ext>
            </a:extLst>
          </p:cNvPr>
          <p:cNvSpPr txBox="1"/>
          <p:nvPr/>
        </p:nvSpPr>
        <p:spPr>
          <a:xfrm>
            <a:off x="948007" y="5603360"/>
            <a:ext cx="5554336" cy="646331"/>
          </a:xfrm>
          <a:prstGeom prst="rect">
            <a:avLst/>
          </a:prstGeom>
          <a:solidFill>
            <a:schemeClr val="bg1"/>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Multivariate analysis to compare cohorts and linear regression against risk scores and ALP</a:t>
            </a:r>
            <a:endParaRPr kumimoji="0" lang="en-US" sz="1800" b="0" i="0" u="none" strike="noStrike" kern="1200" cap="none" spc="0" normalizeH="0" baseline="30000" noProof="0" dirty="0">
              <a:ln>
                <a:noFill/>
              </a:ln>
              <a:solidFill>
                <a:prstClr val="black"/>
              </a:solidFill>
              <a:effectLst/>
              <a:uLnTx/>
              <a:uFillTx/>
              <a:latin typeface="Arial" panose="020B0604020202020204"/>
              <a:ea typeface="+mn-ea"/>
              <a:cs typeface="+mn-cs"/>
            </a:endParaRPr>
          </a:p>
        </p:txBody>
      </p:sp>
      <p:cxnSp>
        <p:nvCxnSpPr>
          <p:cNvPr id="46" name="Straight Connector 45">
            <a:extLst>
              <a:ext uri="{FF2B5EF4-FFF2-40B4-BE49-F238E27FC236}">
                <a16:creationId xmlns:a16="http://schemas.microsoft.com/office/drawing/2014/main" id="{5F03C98D-2A55-47A5-B1EA-BAD75B575EAF}"/>
              </a:ext>
            </a:extLst>
          </p:cNvPr>
          <p:cNvCxnSpPr>
            <a:cxnSpLocks/>
            <a:stCxn id="7" idx="2"/>
            <a:endCxn id="44" idx="0"/>
          </p:cNvCxnSpPr>
          <p:nvPr/>
        </p:nvCxnSpPr>
        <p:spPr>
          <a:xfrm flipH="1">
            <a:off x="3724746" y="4766220"/>
            <a:ext cx="1" cy="20342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82EA88CE-BF6F-4D9B-A3CB-C78CC12B5C72}"/>
              </a:ext>
            </a:extLst>
          </p:cNvPr>
          <p:cNvCxnSpPr>
            <a:cxnSpLocks/>
            <a:stCxn id="44" idx="2"/>
            <a:endCxn id="45" idx="0"/>
          </p:cNvCxnSpPr>
          <p:nvPr/>
        </p:nvCxnSpPr>
        <p:spPr>
          <a:xfrm>
            <a:off x="3724746" y="5338976"/>
            <a:ext cx="429" cy="264384"/>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10750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A11FB3-1515-484C-8D98-85CA55BD8349}"/>
              </a:ext>
            </a:extLst>
          </p:cNvPr>
          <p:cNvSpPr>
            <a:spLocks noGrp="1"/>
          </p:cNvSpPr>
          <p:nvPr>
            <p:ph type="title"/>
          </p:nvPr>
        </p:nvSpPr>
        <p:spPr>
          <a:xfrm>
            <a:off x="425752" y="140970"/>
            <a:ext cx="10290194" cy="769620"/>
          </a:xfrm>
        </p:spPr>
        <p:txBody>
          <a:bodyPr>
            <a:noAutofit/>
          </a:bodyPr>
          <a:lstStyle/>
          <a:p>
            <a:r>
              <a:rPr lang="en-US" dirty="0"/>
              <a:t>Proteome of primary biliary cholangitis in naïve and</a:t>
            </a:r>
            <a:br>
              <a:rPr lang="en-US" dirty="0"/>
            </a:br>
            <a:r>
              <a:rPr lang="en-US" dirty="0"/>
              <a:t>UDCA-treated patients</a:t>
            </a:r>
            <a:endParaRPr lang="en-GB" dirty="0"/>
          </a:p>
        </p:txBody>
      </p:sp>
      <p:sp>
        <p:nvSpPr>
          <p:cNvPr id="5" name="Text Placeholder 4">
            <a:extLst>
              <a:ext uri="{FF2B5EF4-FFF2-40B4-BE49-F238E27FC236}">
                <a16:creationId xmlns:a16="http://schemas.microsoft.com/office/drawing/2014/main" id="{DFF8B8FC-2D2A-4148-9E89-CC1689F2AE8A}"/>
              </a:ext>
            </a:extLst>
          </p:cNvPr>
          <p:cNvSpPr>
            <a:spLocks noGrp="1"/>
          </p:cNvSpPr>
          <p:nvPr>
            <p:ph type="body" sz="quarter" idx="10"/>
          </p:nvPr>
        </p:nvSpPr>
        <p:spPr/>
        <p:txBody>
          <a:bodyPr/>
          <a:lstStyle/>
          <a:p>
            <a:r>
              <a:rPr lang="en-GB" dirty="0"/>
              <a:t>*Discovered through </a:t>
            </a:r>
            <a:r>
              <a:rPr lang="en-US" dirty="0">
                <a:latin typeface="Arial" panose="020B0604020202020204" pitchFamily="34" charset="0"/>
                <a:cs typeface="Arial" panose="020B0604020202020204" pitchFamily="34" charset="0"/>
              </a:rPr>
              <a:t>delineating the risk score into its respective serum components.</a:t>
            </a:r>
          </a:p>
          <a:p>
            <a:r>
              <a:rPr lang="en-GB" dirty="0"/>
              <a:t>Millar B, et al. ILC 2019; </a:t>
            </a:r>
            <a:r>
              <a:rPr lang="en-GB" dirty="0">
                <a:solidFill>
                  <a:srgbClr val="000000"/>
                </a:solidFill>
              </a:rPr>
              <a:t>PS-009</a:t>
            </a:r>
          </a:p>
        </p:txBody>
      </p:sp>
      <p:sp>
        <p:nvSpPr>
          <p:cNvPr id="14" name="Content Placeholder 1">
            <a:extLst>
              <a:ext uri="{FF2B5EF4-FFF2-40B4-BE49-F238E27FC236}">
                <a16:creationId xmlns:a16="http://schemas.microsoft.com/office/drawing/2014/main" id="{D73D6B56-FA65-4C1C-8813-C67D058E4148}"/>
              </a:ext>
            </a:extLst>
          </p:cNvPr>
          <p:cNvSpPr txBox="1">
            <a:spLocks/>
          </p:cNvSpPr>
          <p:nvPr/>
        </p:nvSpPr>
        <p:spPr>
          <a:xfrm>
            <a:off x="423864" y="1233826"/>
            <a:ext cx="11342686" cy="3564053"/>
          </a:xfrm>
          <a:prstGeom prst="rect">
            <a:avLst/>
          </a:prstGeom>
          <a:ln>
            <a:noFill/>
          </a:ln>
        </p:spPr>
        <p:txBody>
          <a:bodyPr vert="horz" wrap="square" lIns="91440" tIns="45720" rIns="91440" bIns="45720" rtlCol="0">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r>
              <a:rPr kumimoji="0" lang="en-US" sz="2000" b="1" i="0" u="none" strike="noStrike" kern="1200" cap="none" spc="0" normalizeH="0" baseline="0" noProof="0" dirty="0">
                <a:ln>
                  <a:noFill/>
                </a:ln>
                <a:solidFill>
                  <a:srgbClr val="FFFFFF"/>
                </a:solidFill>
                <a:effectLst/>
                <a:highlight>
                  <a:srgbClr val="004A86"/>
                </a:highlight>
                <a:uLnTx/>
                <a:uFillTx/>
                <a:latin typeface="Arial" panose="020B0604020202020204" pitchFamily="34" charset="0"/>
                <a:ea typeface="+mn-ea"/>
                <a:cs typeface="Arial" panose="020B0604020202020204" pitchFamily="34" charset="0"/>
              </a:rPr>
              <a:t> RESULTS (Cont.) </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Correlation of this serum proteome in UDCA-treated patients with UK-PBC risk score showed significant association of risk at 10 years with 172/356 (48%) proteins</a:t>
            </a: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uPA</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and MMP-2 correlated with risk at 5, 10 and 15 years</a:t>
            </a: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Adjusted p-values of 1.52x10</a:t>
            </a:r>
            <a:r>
              <a:rPr kumimoji="0" lang="en-US" sz="18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-14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and 7.18x10</a:t>
            </a:r>
            <a:r>
              <a:rPr kumimoji="0" lang="en-US" sz="18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-12</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respectively</a:t>
            </a: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First validation of the UK-PBC risk score utility with respect to PBC-central biological processes</a:t>
            </a: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ALP was associated with 197 analytes (p&lt;0.05)*</a:t>
            </a: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60% correlation between ALP and the 223 proteins in the PBC proteome that remained unchanged in treated patients</a:t>
            </a: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cxnSp>
        <p:nvCxnSpPr>
          <p:cNvPr id="56" name="Straight Connector 55">
            <a:extLst>
              <a:ext uri="{FF2B5EF4-FFF2-40B4-BE49-F238E27FC236}">
                <a16:creationId xmlns:a16="http://schemas.microsoft.com/office/drawing/2014/main" id="{571BB836-1FC4-49D6-BBF0-015638A16B3F}"/>
              </a:ext>
            </a:extLst>
          </p:cNvPr>
          <p:cNvCxnSpPr>
            <a:cxnSpLocks/>
          </p:cNvCxnSpPr>
          <p:nvPr/>
        </p:nvCxnSpPr>
        <p:spPr>
          <a:xfrm flipH="1">
            <a:off x="604842" y="4866630"/>
            <a:ext cx="10982321" cy="0"/>
          </a:xfrm>
          <a:prstGeom prst="line">
            <a:avLst/>
          </a:prstGeom>
        </p:spPr>
        <p:style>
          <a:lnRef idx="1">
            <a:schemeClr val="accent1"/>
          </a:lnRef>
          <a:fillRef idx="0">
            <a:schemeClr val="accent1"/>
          </a:fillRef>
          <a:effectRef idx="0">
            <a:schemeClr val="accent1"/>
          </a:effectRef>
          <a:fontRef idx="minor">
            <a:schemeClr val="tx1"/>
          </a:fontRef>
        </p:style>
      </p:cxnSp>
      <p:sp>
        <p:nvSpPr>
          <p:cNvPr id="57" name="Content Placeholder 1">
            <a:extLst>
              <a:ext uri="{FF2B5EF4-FFF2-40B4-BE49-F238E27FC236}">
                <a16:creationId xmlns:a16="http://schemas.microsoft.com/office/drawing/2014/main" id="{FACE07D4-8656-411F-967E-F0401F82CE88}"/>
              </a:ext>
            </a:extLst>
          </p:cNvPr>
          <p:cNvSpPr txBox="1">
            <a:spLocks/>
          </p:cNvSpPr>
          <p:nvPr/>
        </p:nvSpPr>
        <p:spPr>
          <a:xfrm>
            <a:off x="423864" y="4940100"/>
            <a:ext cx="11342686" cy="1692771"/>
          </a:xfrm>
          <a:prstGeom prst="rect">
            <a:avLst/>
          </a:prstGeom>
          <a:ln>
            <a:noFill/>
          </a:ln>
        </p:spPr>
        <p:txBody>
          <a:bodyPr vert="horz" wrap="square" lIns="91440" tIns="45720" rIns="91440" bIns="45720" rtlCol="0">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r>
              <a:rPr kumimoji="0" lang="en-US" sz="2000" b="1" i="0" u="none" strike="noStrike" kern="1200" cap="none" spc="0" normalizeH="0" baseline="0" noProof="0" dirty="0">
                <a:ln>
                  <a:noFill/>
                </a:ln>
                <a:solidFill>
                  <a:srgbClr val="FFFFFF"/>
                </a:solidFill>
                <a:effectLst/>
                <a:highlight>
                  <a:srgbClr val="004A86"/>
                </a:highlight>
                <a:uLnTx/>
                <a:uFillTx/>
                <a:latin typeface="Arial" panose="020B0604020202020204" pitchFamily="34" charset="0"/>
                <a:ea typeface="+mn-ea"/>
                <a:cs typeface="Arial" panose="020B0604020202020204" pitchFamily="34" charset="0"/>
              </a:rPr>
              <a:t> CONCLUSIONS ‌</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This analysis is the first instance of a defined PBC proteome. Cytokine/cytokine receptor interaction, chemokine signalling, TLR signalling, TNF signalling and JAK-STAT are associated with PBC, UDCA non-response and ALP presenting potential candidates for a mechanistically stratified second-line therapy</a:t>
            </a:r>
            <a:endPar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endPar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231287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A11FB3-1515-484C-8D98-85CA55BD8349}"/>
              </a:ext>
            </a:extLst>
          </p:cNvPr>
          <p:cNvSpPr>
            <a:spLocks noGrp="1"/>
          </p:cNvSpPr>
          <p:nvPr>
            <p:ph type="title"/>
          </p:nvPr>
        </p:nvSpPr>
        <p:spPr>
          <a:xfrm>
            <a:off x="425752" y="140970"/>
            <a:ext cx="10290194" cy="769620"/>
          </a:xfrm>
        </p:spPr>
        <p:txBody>
          <a:bodyPr>
            <a:noAutofit/>
          </a:bodyPr>
          <a:lstStyle/>
          <a:p>
            <a:r>
              <a:rPr lang="en-GB" dirty="0"/>
              <a:t>Disease clustering in autoimmune liver diseases points towards environmental factors being important in their aetiology</a:t>
            </a:r>
          </a:p>
        </p:txBody>
      </p:sp>
      <p:sp>
        <p:nvSpPr>
          <p:cNvPr id="5" name="Text Placeholder 4">
            <a:extLst>
              <a:ext uri="{FF2B5EF4-FFF2-40B4-BE49-F238E27FC236}">
                <a16:creationId xmlns:a16="http://schemas.microsoft.com/office/drawing/2014/main" id="{DFF8B8FC-2D2A-4148-9E89-CC1689F2AE8A}"/>
              </a:ext>
            </a:extLst>
          </p:cNvPr>
          <p:cNvSpPr>
            <a:spLocks noGrp="1"/>
          </p:cNvSpPr>
          <p:nvPr>
            <p:ph type="body" sz="quarter" idx="10"/>
          </p:nvPr>
        </p:nvSpPr>
        <p:spPr/>
        <p:txBody>
          <a:bodyPr/>
          <a:lstStyle/>
          <a:p>
            <a:r>
              <a:rPr lang="en-GB" dirty="0"/>
              <a:t>*</a:t>
            </a:r>
            <a:r>
              <a:rPr lang="en-US" dirty="0"/>
              <a:t>A comprehensive cohort of patients in North-East England and North Cumbria; </a:t>
            </a:r>
            <a:r>
              <a:rPr lang="en-US" baseline="30000" dirty="0"/>
              <a:t>†</a:t>
            </a:r>
            <a:r>
              <a:rPr lang="en-US" dirty="0"/>
              <a:t>k function.</a:t>
            </a:r>
            <a:br>
              <a:rPr lang="en-GB" dirty="0"/>
            </a:br>
            <a:r>
              <a:rPr lang="en-GB" dirty="0"/>
              <a:t>Dyson J, et al. ILC 2019; </a:t>
            </a:r>
            <a:r>
              <a:rPr lang="en-GB" dirty="0">
                <a:solidFill>
                  <a:srgbClr val="000000"/>
                </a:solidFill>
              </a:rPr>
              <a:t>PS-014</a:t>
            </a:r>
          </a:p>
        </p:txBody>
      </p:sp>
      <p:cxnSp>
        <p:nvCxnSpPr>
          <p:cNvPr id="17" name="Straight Connector 16">
            <a:extLst>
              <a:ext uri="{FF2B5EF4-FFF2-40B4-BE49-F238E27FC236}">
                <a16:creationId xmlns:a16="http://schemas.microsoft.com/office/drawing/2014/main" id="{34759AD4-1D38-4DEC-9CAD-E4DE2CF70C76}"/>
              </a:ext>
            </a:extLst>
          </p:cNvPr>
          <p:cNvCxnSpPr>
            <a:cxnSpLocks/>
          </p:cNvCxnSpPr>
          <p:nvPr/>
        </p:nvCxnSpPr>
        <p:spPr>
          <a:xfrm>
            <a:off x="7326655" y="1519238"/>
            <a:ext cx="0" cy="4810125"/>
          </a:xfrm>
          <a:prstGeom prst="line">
            <a:avLst/>
          </a:prstGeom>
        </p:spPr>
        <p:style>
          <a:lnRef idx="1">
            <a:schemeClr val="accent1"/>
          </a:lnRef>
          <a:fillRef idx="0">
            <a:schemeClr val="accent1"/>
          </a:fillRef>
          <a:effectRef idx="0">
            <a:schemeClr val="accent1"/>
          </a:effectRef>
          <a:fontRef idx="minor">
            <a:schemeClr val="tx1"/>
          </a:fontRef>
        </p:style>
      </p:cxnSp>
      <p:sp>
        <p:nvSpPr>
          <p:cNvPr id="24" name="Content Placeholder 1">
            <a:extLst>
              <a:ext uri="{FF2B5EF4-FFF2-40B4-BE49-F238E27FC236}">
                <a16:creationId xmlns:a16="http://schemas.microsoft.com/office/drawing/2014/main" id="{D6F1A039-A09D-4BC4-AEB2-ECBFF821DBF4}"/>
              </a:ext>
            </a:extLst>
          </p:cNvPr>
          <p:cNvSpPr>
            <a:spLocks noGrp="1"/>
          </p:cNvSpPr>
          <p:nvPr>
            <p:ph sz="half" idx="1"/>
          </p:nvPr>
        </p:nvSpPr>
        <p:spPr>
          <a:xfrm>
            <a:off x="423862" y="1340769"/>
            <a:ext cx="6906578" cy="1778949"/>
          </a:xfrm>
          <a:ln>
            <a:noFill/>
          </a:ln>
        </p:spPr>
        <p:txBody>
          <a:bodyPr wrap="square">
            <a:spAutoFit/>
          </a:bodyPr>
          <a:lstStyle/>
          <a:p>
            <a:pPr marL="0" indent="0">
              <a:buNone/>
            </a:pPr>
            <a:r>
              <a:rPr lang="en-US" b="1" dirty="0">
                <a:solidFill>
                  <a:schemeClr val="bg1"/>
                </a:solidFill>
                <a:highlight>
                  <a:srgbClr val="004A86"/>
                </a:highlight>
                <a:latin typeface="Arial" panose="020B0604020202020204" pitchFamily="34" charset="0"/>
                <a:cs typeface="Arial" panose="020B0604020202020204" pitchFamily="34" charset="0"/>
              </a:rPr>
              <a:t> BACKGROUND &amp; AIMS </a:t>
            </a:r>
            <a:r>
              <a:rPr lang="en-US" b="1" dirty="0">
                <a:solidFill>
                  <a:schemeClr val="bg1"/>
                </a:solidFill>
                <a:highlight>
                  <a:srgbClr val="FEFCFC"/>
                </a:highlight>
                <a:latin typeface="Arial" panose="020B0604020202020204" pitchFamily="34" charset="0"/>
                <a:cs typeface="Arial" panose="020B0604020202020204" pitchFamily="34" charset="0"/>
              </a:rPr>
              <a:t>​</a:t>
            </a:r>
          </a:p>
          <a:p>
            <a:r>
              <a:rPr lang="en-US" dirty="0">
                <a:highlight>
                  <a:srgbClr val="FEFCFC"/>
                </a:highlight>
              </a:rPr>
              <a:t>Autoimmune liver diseases have a complex </a:t>
            </a:r>
            <a:r>
              <a:rPr lang="en-US" dirty="0" err="1">
                <a:highlight>
                  <a:srgbClr val="FEFCFC"/>
                </a:highlight>
              </a:rPr>
              <a:t>aetiology</a:t>
            </a:r>
            <a:endParaRPr lang="en-US" dirty="0">
              <a:highlight>
                <a:srgbClr val="FEFCFC"/>
              </a:highlight>
            </a:endParaRPr>
          </a:p>
          <a:p>
            <a:pPr lvl="1"/>
            <a:r>
              <a:rPr lang="en-US" dirty="0">
                <a:highlight>
                  <a:srgbClr val="FEFCFC"/>
                </a:highlight>
              </a:rPr>
              <a:t>Interplay of genetic and environmental factors</a:t>
            </a:r>
          </a:p>
          <a:p>
            <a:r>
              <a:rPr lang="en-US" b="1" dirty="0">
                <a:highlight>
                  <a:srgbClr val="FEFCFC"/>
                </a:highlight>
              </a:rPr>
              <a:t>Aim:</a:t>
            </a:r>
            <a:r>
              <a:rPr lang="en-US" dirty="0">
                <a:highlight>
                  <a:srgbClr val="FEFCFC"/>
                </a:highlight>
              </a:rPr>
              <a:t> To examine spatial and/or temporal disease clustering in patients with PBC, AIH, and PSC*</a:t>
            </a:r>
            <a:endParaRPr lang="en-GB" dirty="0">
              <a:highlight>
                <a:srgbClr val="FEFCFC"/>
              </a:highlight>
            </a:endParaRPr>
          </a:p>
        </p:txBody>
      </p:sp>
      <p:grpSp>
        <p:nvGrpSpPr>
          <p:cNvPr id="59" name="Group 58" hidden="1">
            <a:extLst>
              <a:ext uri="{FF2B5EF4-FFF2-40B4-BE49-F238E27FC236}">
                <a16:creationId xmlns:a16="http://schemas.microsoft.com/office/drawing/2014/main" id="{80BC31B8-9683-4348-B8D0-616F8CFDDB4E}"/>
              </a:ext>
            </a:extLst>
          </p:cNvPr>
          <p:cNvGrpSpPr/>
          <p:nvPr/>
        </p:nvGrpSpPr>
        <p:grpSpPr>
          <a:xfrm>
            <a:off x="6704579" y="2071790"/>
            <a:ext cx="4999477" cy="3739463"/>
            <a:chOff x="7245214" y="1819275"/>
            <a:chExt cx="3686741" cy="3739463"/>
          </a:xfrm>
        </p:grpSpPr>
        <p:sp>
          <p:nvSpPr>
            <p:cNvPr id="60" name="TextBox 59">
              <a:extLst>
                <a:ext uri="{FF2B5EF4-FFF2-40B4-BE49-F238E27FC236}">
                  <a16:creationId xmlns:a16="http://schemas.microsoft.com/office/drawing/2014/main" id="{449E1014-B142-4C59-969B-81B794D5F9AC}"/>
                </a:ext>
              </a:extLst>
            </p:cNvPr>
            <p:cNvSpPr txBox="1"/>
            <p:nvPr/>
          </p:nvSpPr>
          <p:spPr>
            <a:xfrm>
              <a:off x="7733379" y="1819275"/>
              <a:ext cx="3198576" cy="1107996"/>
            </a:xfrm>
            <a:prstGeom prst="rect">
              <a:avLst/>
            </a:prstGeom>
            <a:noFill/>
            <a:ln w="19050">
              <a:solidFill>
                <a:schemeClr val="accent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a:ea typeface="+mn-ea"/>
                  <a:cs typeface="+mn-cs"/>
                </a:rPr>
                <a:t>Patients with PSC (N=234)</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64% male</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45 years median age</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61% taking </a:t>
              </a:r>
              <a:r>
                <a:rPr kumimoji="0" lang="en-GB" sz="1600" b="0" i="0" u="none" strike="noStrike" kern="1200" cap="none" spc="0" normalizeH="0" baseline="0" noProof="0" dirty="0" err="1">
                  <a:ln>
                    <a:noFill/>
                  </a:ln>
                  <a:solidFill>
                    <a:prstClr val="black"/>
                  </a:solidFill>
                  <a:effectLst/>
                  <a:uLnTx/>
                  <a:uFillTx/>
                  <a:latin typeface="Arial" panose="020B0604020202020204"/>
                  <a:ea typeface="+mn-ea"/>
                  <a:cs typeface="+mn-cs"/>
                </a:rPr>
                <a:t>ursodeoxycholic</a:t>
              </a: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 acid</a:t>
              </a:r>
            </a:p>
          </p:txBody>
        </p:sp>
        <p:sp>
          <p:nvSpPr>
            <p:cNvPr id="61" name="TextBox 60">
              <a:extLst>
                <a:ext uri="{FF2B5EF4-FFF2-40B4-BE49-F238E27FC236}">
                  <a16:creationId xmlns:a16="http://schemas.microsoft.com/office/drawing/2014/main" id="{64FE3EC1-8B3B-4991-BBB5-3BD654ABB09C}"/>
                </a:ext>
              </a:extLst>
            </p:cNvPr>
            <p:cNvSpPr txBox="1"/>
            <p:nvPr/>
          </p:nvSpPr>
          <p:spPr>
            <a:xfrm>
              <a:off x="7839206" y="3453538"/>
              <a:ext cx="1300975" cy="325890"/>
            </a:xfrm>
            <a:prstGeom prst="rect">
              <a:avLst/>
            </a:prstGeom>
            <a:solidFill>
              <a:schemeClr val="accent1"/>
            </a:solidFill>
            <a:ln>
              <a:solidFill>
                <a:schemeClr val="accent1"/>
              </a:solid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FFFFFF"/>
                  </a:solidFill>
                  <a:effectLst/>
                  <a:uLnTx/>
                  <a:uFillTx/>
                  <a:latin typeface="Arial" panose="020B0604020202020204"/>
                  <a:ea typeface="+mn-ea"/>
                  <a:cs typeface="+mn-cs"/>
                </a:rPr>
                <a:t>Simtuzumab</a:t>
              </a:r>
              <a:endParaRPr kumimoji="0" lang="en-GB" sz="18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2" name="TextBox 61">
              <a:extLst>
                <a:ext uri="{FF2B5EF4-FFF2-40B4-BE49-F238E27FC236}">
                  <a16:creationId xmlns:a16="http://schemas.microsoft.com/office/drawing/2014/main" id="{998B399C-ED06-4B1B-8A88-B35CE84339E7}"/>
                </a:ext>
              </a:extLst>
            </p:cNvPr>
            <p:cNvSpPr txBox="1"/>
            <p:nvPr/>
          </p:nvSpPr>
          <p:spPr>
            <a:xfrm>
              <a:off x="9525152" y="3453549"/>
              <a:ext cx="1205145" cy="325914"/>
            </a:xfrm>
            <a:prstGeom prst="rect">
              <a:avLst/>
            </a:prstGeom>
            <a:solidFill>
              <a:schemeClr val="bg1">
                <a:lumMod val="50000"/>
              </a:schemeClr>
            </a:solidFill>
            <a:ln>
              <a:solidFill>
                <a:schemeClr val="bg1">
                  <a:lumMod val="50000"/>
                </a:schemeClr>
              </a:solid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Arial" panose="020B0604020202020204"/>
                  <a:ea typeface="+mn-ea"/>
                  <a:cs typeface="+mn-cs"/>
                </a:rPr>
                <a:t>Placebo</a:t>
              </a:r>
              <a:endParaRPr kumimoji="0" lang="en-GB"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63" name="Connector: Elbow 62">
              <a:extLst>
                <a:ext uri="{FF2B5EF4-FFF2-40B4-BE49-F238E27FC236}">
                  <a16:creationId xmlns:a16="http://schemas.microsoft.com/office/drawing/2014/main" id="{15F7C97B-D257-4776-9C8A-77B8C5CC2F97}"/>
                </a:ext>
              </a:extLst>
            </p:cNvPr>
            <p:cNvCxnSpPr>
              <a:cxnSpLocks/>
              <a:stCxn id="60" idx="2"/>
              <a:endCxn id="61" idx="0"/>
            </p:cNvCxnSpPr>
            <p:nvPr/>
          </p:nvCxnSpPr>
          <p:spPr>
            <a:xfrm rot="5400000">
              <a:off x="8648048" y="2768918"/>
              <a:ext cx="526267" cy="842974"/>
            </a:xfrm>
            <a:prstGeom prst="bentConnector3">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Connector: Elbow 63">
              <a:extLst>
                <a:ext uri="{FF2B5EF4-FFF2-40B4-BE49-F238E27FC236}">
                  <a16:creationId xmlns:a16="http://schemas.microsoft.com/office/drawing/2014/main" id="{CEF90342-58A9-4C98-978C-DA1846A4E6E5}"/>
                </a:ext>
              </a:extLst>
            </p:cNvPr>
            <p:cNvCxnSpPr>
              <a:cxnSpLocks/>
              <a:stCxn id="60" idx="2"/>
              <a:endCxn id="62" idx="0"/>
            </p:cNvCxnSpPr>
            <p:nvPr/>
          </p:nvCxnSpPr>
          <p:spPr>
            <a:xfrm rot="16200000" flipH="1">
              <a:off x="9467057" y="2792882"/>
              <a:ext cx="526278" cy="795057"/>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5" name="Oval 64">
              <a:extLst>
                <a:ext uri="{FF2B5EF4-FFF2-40B4-BE49-F238E27FC236}">
                  <a16:creationId xmlns:a16="http://schemas.microsoft.com/office/drawing/2014/main" id="{0175BEE7-3111-49ED-9A20-2E9D5F0613C0}"/>
                </a:ext>
              </a:extLst>
            </p:cNvPr>
            <p:cNvSpPr/>
            <p:nvPr/>
          </p:nvSpPr>
          <p:spPr>
            <a:xfrm>
              <a:off x="9206567" y="2978224"/>
              <a:ext cx="252199" cy="3429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Arial" panose="020B0604020202020204"/>
                  <a:ea typeface="+mn-ea"/>
                  <a:cs typeface="+mn-cs"/>
                </a:rPr>
                <a:t>R</a:t>
              </a:r>
            </a:p>
          </p:txBody>
        </p:sp>
        <p:sp>
          <p:nvSpPr>
            <p:cNvPr id="66" name="TextBox 65">
              <a:extLst>
                <a:ext uri="{FF2B5EF4-FFF2-40B4-BE49-F238E27FC236}">
                  <a16:creationId xmlns:a16="http://schemas.microsoft.com/office/drawing/2014/main" id="{69CC942B-2BDD-4392-8B81-708E6B71F648}"/>
                </a:ext>
              </a:extLst>
            </p:cNvPr>
            <p:cNvSpPr txBox="1"/>
            <p:nvPr/>
          </p:nvSpPr>
          <p:spPr>
            <a:xfrm>
              <a:off x="7245214" y="3489921"/>
              <a:ext cx="658978" cy="272704"/>
            </a:xfrm>
            <a:prstGeom prst="rect">
              <a:avLst/>
            </a:prstGeom>
            <a:noFill/>
            <a:ln>
              <a:no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96W</a:t>
              </a:r>
              <a:endPar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7" name="TextBox 66">
              <a:extLst>
                <a:ext uri="{FF2B5EF4-FFF2-40B4-BE49-F238E27FC236}">
                  <a16:creationId xmlns:a16="http://schemas.microsoft.com/office/drawing/2014/main" id="{3DBC39DA-0F4B-4A72-BB4A-43BBFE308653}"/>
                </a:ext>
              </a:extLst>
            </p:cNvPr>
            <p:cNvSpPr txBox="1"/>
            <p:nvPr/>
          </p:nvSpPr>
          <p:spPr>
            <a:xfrm>
              <a:off x="7733379" y="4204521"/>
              <a:ext cx="3198576" cy="1354217"/>
            </a:xfrm>
            <a:prstGeom prst="rect">
              <a:avLst/>
            </a:prstGeom>
            <a:noFill/>
            <a:ln w="19050">
              <a:solidFill>
                <a:schemeClr val="accent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a:ea typeface="+mn-ea"/>
                  <a:cs typeface="+mn-cs"/>
                </a:rPr>
                <a:t>Data analysis</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Treatment arms combined*</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Cumulative follow-up: 371 patient years</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Magnitude of ALP fluctuation and associations with clinical outcome evaluated</a:t>
              </a:r>
            </a:p>
          </p:txBody>
        </p:sp>
        <p:cxnSp>
          <p:nvCxnSpPr>
            <p:cNvPr id="68" name="Connector: Elbow 67">
              <a:extLst>
                <a:ext uri="{FF2B5EF4-FFF2-40B4-BE49-F238E27FC236}">
                  <a16:creationId xmlns:a16="http://schemas.microsoft.com/office/drawing/2014/main" id="{911A3ABA-91C0-4F6E-A713-706B288BECB4}"/>
                </a:ext>
              </a:extLst>
            </p:cNvPr>
            <p:cNvCxnSpPr>
              <a:cxnSpLocks/>
              <a:stCxn id="61" idx="2"/>
              <a:endCxn id="67" idx="0"/>
            </p:cNvCxnSpPr>
            <p:nvPr/>
          </p:nvCxnSpPr>
          <p:spPr>
            <a:xfrm rot="16200000" flipH="1">
              <a:off x="8698634" y="3570487"/>
              <a:ext cx="425093" cy="842974"/>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Connector: Elbow 68">
              <a:extLst>
                <a:ext uri="{FF2B5EF4-FFF2-40B4-BE49-F238E27FC236}">
                  <a16:creationId xmlns:a16="http://schemas.microsoft.com/office/drawing/2014/main" id="{EDD83C20-3290-4E48-B200-C79767365C1A}"/>
                </a:ext>
              </a:extLst>
            </p:cNvPr>
            <p:cNvCxnSpPr>
              <a:cxnSpLocks/>
              <a:stCxn id="62" idx="2"/>
              <a:endCxn id="67" idx="0"/>
            </p:cNvCxnSpPr>
            <p:nvPr/>
          </p:nvCxnSpPr>
          <p:spPr>
            <a:xfrm rot="5400000">
              <a:off x="9517667" y="3594464"/>
              <a:ext cx="425058" cy="795057"/>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18" name="Straight Connector 117">
            <a:extLst>
              <a:ext uri="{FF2B5EF4-FFF2-40B4-BE49-F238E27FC236}">
                <a16:creationId xmlns:a16="http://schemas.microsoft.com/office/drawing/2014/main" id="{0D974334-2BCB-4AC0-833E-171D3C3464B5}"/>
              </a:ext>
            </a:extLst>
          </p:cNvPr>
          <p:cNvCxnSpPr>
            <a:cxnSpLocks/>
          </p:cNvCxnSpPr>
          <p:nvPr/>
        </p:nvCxnSpPr>
        <p:spPr>
          <a:xfrm flipH="1">
            <a:off x="604842" y="3050224"/>
            <a:ext cx="6719883" cy="0"/>
          </a:xfrm>
          <a:prstGeom prst="line">
            <a:avLst/>
          </a:prstGeom>
        </p:spPr>
        <p:style>
          <a:lnRef idx="1">
            <a:schemeClr val="accent1"/>
          </a:lnRef>
          <a:fillRef idx="0">
            <a:schemeClr val="accent1"/>
          </a:fillRef>
          <a:effectRef idx="0">
            <a:schemeClr val="accent1"/>
          </a:effectRef>
          <a:fontRef idx="minor">
            <a:schemeClr val="tx1"/>
          </a:fontRef>
        </p:style>
      </p:cxnSp>
      <p:sp>
        <p:nvSpPr>
          <p:cNvPr id="120" name="Content Placeholder 1">
            <a:extLst>
              <a:ext uri="{FF2B5EF4-FFF2-40B4-BE49-F238E27FC236}">
                <a16:creationId xmlns:a16="http://schemas.microsoft.com/office/drawing/2014/main" id="{87A1223C-239D-491F-80F2-676144BACB05}"/>
              </a:ext>
            </a:extLst>
          </p:cNvPr>
          <p:cNvSpPr txBox="1">
            <a:spLocks/>
          </p:cNvSpPr>
          <p:nvPr/>
        </p:nvSpPr>
        <p:spPr>
          <a:xfrm>
            <a:off x="7340600" y="1340769"/>
            <a:ext cx="4655242" cy="4542782"/>
          </a:xfrm>
          <a:prstGeom prst="rect">
            <a:avLst/>
          </a:prstGeom>
          <a:ln>
            <a:noFill/>
          </a:ln>
        </p:spPr>
        <p:txBody>
          <a:bodyPr vert="horz" wrap="square" lIns="91440" tIns="45720" rIns="91440" bIns="45720" rtlCol="0">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r>
              <a:rPr kumimoji="0" lang="en-US" sz="2000" b="1" i="0" u="none" strike="noStrike" kern="1200" cap="none" spc="0" normalizeH="0" baseline="0" noProof="0" dirty="0">
                <a:ln>
                  <a:noFill/>
                </a:ln>
                <a:solidFill>
                  <a:srgbClr val="FFFFFF"/>
                </a:solidFill>
                <a:effectLst/>
                <a:highlight>
                  <a:srgbClr val="004A86"/>
                </a:highlight>
                <a:uLnTx/>
                <a:uFillTx/>
                <a:latin typeface="Arial" panose="020B0604020202020204" pitchFamily="34" charset="0"/>
                <a:ea typeface="+mn-ea"/>
                <a:cs typeface="Arial" panose="020B0604020202020204" pitchFamily="34" charset="0"/>
              </a:rPr>
              <a:t> RESULTS </a:t>
            </a:r>
            <a:r>
              <a:rPr kumimoji="0" lang="en-US" sz="2000" b="1" i="0" u="none" strike="noStrike" kern="1200" cap="none" spc="0" normalizeH="0" baseline="0" noProof="0" dirty="0">
                <a:ln>
                  <a:noFill/>
                </a:ln>
                <a:solidFill>
                  <a:srgbClr val="FFFFFF"/>
                </a:solidFill>
                <a:effectLst/>
                <a:highlight>
                  <a:srgbClr val="FEFCFC"/>
                </a:highlight>
                <a:uLnTx/>
                <a:uFillTx/>
                <a:latin typeface="Arial" panose="020B0604020202020204" pitchFamily="34" charset="0"/>
                <a:ea typeface="+mn-ea"/>
                <a:cs typeface="Arial" panose="020B0604020202020204" pitchFamily="34" charset="0"/>
              </a:rPr>
              <a:t>​</a:t>
            </a: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2000" b="1" i="0" u="none" strike="noStrike" kern="1200" cap="none" spc="0" normalizeH="0" baseline="0" noProof="0" dirty="0">
                <a:ln>
                  <a:noFill/>
                </a:ln>
                <a:solidFill>
                  <a:prstClr val="black"/>
                </a:solidFill>
                <a:effectLst/>
                <a:uLnTx/>
                <a:uFillTx/>
                <a:latin typeface="Arial" panose="020B0604020202020204"/>
                <a:ea typeface="+mn-ea"/>
                <a:cs typeface="+mn-cs"/>
              </a:rPr>
              <a:t>Significant spatial clustering </a:t>
            </a: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found at ~1–2 km in all 3 diseases (</a:t>
            </a:r>
            <a:r>
              <a:rPr kumimoji="0" lang="en-GB" sz="2000" b="0" i="1" u="none" strike="noStrike" kern="1200" cap="none" spc="0" normalizeH="0" baseline="0" noProof="0" dirty="0">
                <a:ln>
                  <a:noFill/>
                </a:ln>
                <a:solidFill>
                  <a:prstClr val="black"/>
                </a:solidFill>
                <a:effectLst/>
                <a:uLnTx/>
                <a:uFillTx/>
                <a:latin typeface="Arial" panose="020B0604020202020204"/>
                <a:ea typeface="+mn-ea"/>
                <a:cs typeface="+mn-cs"/>
              </a:rPr>
              <a:t>Figure</a:t>
            </a: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a:t>
            </a: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Further clustering identified for AIH and PSC with peak distance of </a:t>
            </a:r>
            <a:b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~10 km</a:t>
            </a: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In PBC, clustering appeared again at 7.5 km and sustained to the limits of the spatial range (20 km)</a:t>
            </a: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2000" b="1" i="0" u="none" strike="noStrike" kern="1200" cap="none" spc="0" normalizeH="0" baseline="0" noProof="0" dirty="0">
                <a:ln>
                  <a:noFill/>
                </a:ln>
                <a:solidFill>
                  <a:prstClr val="black"/>
                </a:solidFill>
                <a:effectLst/>
                <a:uLnTx/>
                <a:uFillTx/>
                <a:latin typeface="Arial" panose="020B0604020202020204"/>
                <a:ea typeface="+mn-ea"/>
                <a:cs typeface="+mn-cs"/>
              </a:rPr>
              <a:t>No significant temporal clustering </a:t>
            </a: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found in any of the diseases </a:t>
            </a: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For PSC some evidence of temporal clustering was suggested</a:t>
            </a:r>
          </a:p>
        </p:txBody>
      </p:sp>
      <p:sp>
        <p:nvSpPr>
          <p:cNvPr id="84" name="Content Placeholder 1">
            <a:extLst>
              <a:ext uri="{FF2B5EF4-FFF2-40B4-BE49-F238E27FC236}">
                <a16:creationId xmlns:a16="http://schemas.microsoft.com/office/drawing/2014/main" id="{0254FAF6-35CD-4D87-BF6B-6D45295442FD}"/>
              </a:ext>
            </a:extLst>
          </p:cNvPr>
          <p:cNvSpPr txBox="1">
            <a:spLocks/>
          </p:cNvSpPr>
          <p:nvPr/>
        </p:nvSpPr>
        <p:spPr>
          <a:xfrm>
            <a:off x="423863" y="3106503"/>
            <a:ext cx="6914197" cy="3354765"/>
          </a:xfrm>
          <a:prstGeom prst="rect">
            <a:avLst/>
          </a:prstGeom>
          <a:ln>
            <a:noFill/>
          </a:ln>
        </p:spPr>
        <p:txBody>
          <a:bodyPr vert="horz" wrap="square" lIns="91440" tIns="45720" rIns="91440" bIns="45720" rtlCol="0" anchor="t">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r>
              <a:rPr kumimoji="0" lang="en-US" sz="2000" b="1" i="0" u="none" strike="noStrike" kern="1200" cap="none" spc="0" normalizeH="0" baseline="0" noProof="0" dirty="0">
                <a:ln>
                  <a:noFill/>
                </a:ln>
                <a:solidFill>
                  <a:srgbClr val="FFFFFF"/>
                </a:solidFill>
                <a:effectLst/>
                <a:highlight>
                  <a:srgbClr val="004A86"/>
                </a:highlight>
                <a:uLnTx/>
                <a:uFillTx/>
                <a:latin typeface="Arial" panose="020B0604020202020204" pitchFamily="34" charset="0"/>
                <a:ea typeface="+mn-ea"/>
                <a:cs typeface="Arial" panose="020B0604020202020204" pitchFamily="34" charset="0"/>
              </a:rPr>
              <a:t> METHODS ‌</a:t>
            </a: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All patients with PBC (n=2,150), AIH (n=963), and PSC (n=472) were identified using multi-source case-finding methodology</a:t>
            </a: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Spatial point analyses</a:t>
            </a:r>
            <a:r>
              <a:rPr kumimoji="0" lang="en-US" sz="2000" b="0" i="0" u="none" strike="noStrike" kern="1200" cap="none" spc="0" normalizeH="0" baseline="30000" noProof="0" dirty="0">
                <a:ln>
                  <a:noFill/>
                </a:ln>
                <a:solidFill>
                  <a:prstClr val="black"/>
                </a:solidFill>
                <a:effectLst/>
                <a:uLnTx/>
                <a:uFillTx/>
                <a:latin typeface="Arial" panose="020B0604020202020204"/>
                <a:ea typeface="+mn-ea"/>
                <a:cs typeface="+mn-cs"/>
              </a:rPr>
              <a:t>†</a:t>
            </a: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 investigated presence and patterns of disease clustering (using postal addresses) after controlling for population size</a:t>
            </a: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For those with known diagnosis year (1,780 PBC, </a:t>
            </a:r>
            <a:b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889 AIH, 451 PSC), </a:t>
            </a:r>
            <a:r>
              <a:rPr kumimoji="0" lang="en-US" sz="2000" b="0" i="0" u="none" strike="noStrike" kern="1200" cap="none" spc="0" normalizeH="0" baseline="0" noProof="0" dirty="0" err="1">
                <a:ln>
                  <a:noFill/>
                </a:ln>
                <a:solidFill>
                  <a:prstClr val="black"/>
                </a:solidFill>
                <a:effectLst/>
                <a:uLnTx/>
                <a:uFillTx/>
                <a:latin typeface="Arial" panose="020B0604020202020204"/>
                <a:ea typeface="+mn-ea"/>
                <a:cs typeface="+mn-cs"/>
              </a:rPr>
              <a:t>spatio</a:t>
            </a: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-temporal analyses were undertaken</a:t>
            </a:r>
            <a:endPar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241784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A11FB3-1515-484C-8D98-85CA55BD8349}"/>
              </a:ext>
            </a:extLst>
          </p:cNvPr>
          <p:cNvSpPr>
            <a:spLocks noGrp="1"/>
          </p:cNvSpPr>
          <p:nvPr>
            <p:ph type="title"/>
          </p:nvPr>
        </p:nvSpPr>
        <p:spPr>
          <a:xfrm>
            <a:off x="425752" y="140970"/>
            <a:ext cx="10290194" cy="769620"/>
          </a:xfrm>
        </p:spPr>
        <p:txBody>
          <a:bodyPr>
            <a:noAutofit/>
          </a:bodyPr>
          <a:lstStyle/>
          <a:p>
            <a:r>
              <a:rPr lang="en-GB" dirty="0"/>
              <a:t>Disease clustering in autoimmune liver diseases points towards environmental factors being important in their aetiology</a:t>
            </a:r>
          </a:p>
        </p:txBody>
      </p:sp>
      <p:sp>
        <p:nvSpPr>
          <p:cNvPr id="5" name="Text Placeholder 4">
            <a:extLst>
              <a:ext uri="{FF2B5EF4-FFF2-40B4-BE49-F238E27FC236}">
                <a16:creationId xmlns:a16="http://schemas.microsoft.com/office/drawing/2014/main" id="{DFF8B8FC-2D2A-4148-9E89-CC1689F2AE8A}"/>
              </a:ext>
            </a:extLst>
          </p:cNvPr>
          <p:cNvSpPr>
            <a:spLocks noGrp="1"/>
          </p:cNvSpPr>
          <p:nvPr>
            <p:ph type="body" sz="quarter" idx="10"/>
          </p:nvPr>
        </p:nvSpPr>
        <p:spPr/>
        <p:txBody>
          <a:bodyPr/>
          <a:lstStyle/>
          <a:p>
            <a:r>
              <a:rPr lang="en-GB" dirty="0"/>
              <a:t>Dyson J, et al. ILC 2019; </a:t>
            </a:r>
            <a:r>
              <a:rPr lang="en-GB" dirty="0">
                <a:solidFill>
                  <a:srgbClr val="000000"/>
                </a:solidFill>
              </a:rPr>
              <a:t>PS-014</a:t>
            </a:r>
          </a:p>
        </p:txBody>
      </p:sp>
      <p:sp>
        <p:nvSpPr>
          <p:cNvPr id="14" name="Content Placeholder 1">
            <a:extLst>
              <a:ext uri="{FF2B5EF4-FFF2-40B4-BE49-F238E27FC236}">
                <a16:creationId xmlns:a16="http://schemas.microsoft.com/office/drawing/2014/main" id="{D73D6B56-FA65-4C1C-8813-C67D058E4148}"/>
              </a:ext>
            </a:extLst>
          </p:cNvPr>
          <p:cNvSpPr txBox="1">
            <a:spLocks/>
          </p:cNvSpPr>
          <p:nvPr/>
        </p:nvSpPr>
        <p:spPr>
          <a:xfrm>
            <a:off x="202995" y="1157626"/>
            <a:ext cx="11861728" cy="400110"/>
          </a:xfrm>
          <a:prstGeom prst="rect">
            <a:avLst/>
          </a:prstGeom>
          <a:ln>
            <a:noFill/>
          </a:ln>
        </p:spPr>
        <p:txBody>
          <a:bodyPr vert="horz" wrap="square" lIns="91440" tIns="45720" rIns="91440" bIns="45720" rtlCol="0" anchor="t">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r>
              <a:rPr kumimoji="0" lang="en-US" sz="2000" b="1" i="0" u="none" strike="noStrike" kern="1200" cap="none" spc="0" normalizeH="0" baseline="0" noProof="0" dirty="0">
                <a:ln>
                  <a:noFill/>
                </a:ln>
                <a:solidFill>
                  <a:srgbClr val="FFFFFF"/>
                </a:solidFill>
                <a:effectLst/>
                <a:highlight>
                  <a:srgbClr val="004A86"/>
                </a:highlight>
                <a:uLnTx/>
                <a:uFillTx/>
                <a:latin typeface="Arial"/>
                <a:ea typeface="+mn-ea"/>
                <a:cs typeface="Arial"/>
              </a:rPr>
              <a:t> FIGURE </a:t>
            </a:r>
            <a:r>
              <a:rPr kumimoji="0" lang="en-US" sz="2000" b="1" i="0" u="none" strike="noStrike" kern="1200" cap="none" spc="0" normalizeH="0" baseline="0" noProof="0" dirty="0">
                <a:ln>
                  <a:noFill/>
                </a:ln>
                <a:solidFill>
                  <a:prstClr val="black"/>
                </a:solidFill>
                <a:effectLst/>
                <a:uLnTx/>
                <a:uFillTx/>
                <a:latin typeface="Arial"/>
                <a:ea typeface="+mn-ea"/>
                <a:cs typeface="Arial"/>
              </a:rPr>
              <a:t> </a:t>
            </a:r>
            <a:r>
              <a:rPr kumimoji="0" lang="en-US" sz="2000" b="0" i="0" u="none" strike="noStrike" kern="1200" cap="none" spc="0" normalizeH="0" baseline="0" noProof="0" dirty="0">
                <a:ln>
                  <a:noFill/>
                </a:ln>
                <a:solidFill>
                  <a:prstClr val="black"/>
                </a:solidFill>
                <a:effectLst/>
                <a:uLnTx/>
                <a:uFillTx/>
                <a:latin typeface="Arial"/>
                <a:ea typeface="+mn-ea"/>
                <a:cs typeface="Arial"/>
              </a:rPr>
              <a:t>Spatial clustering relative to random samples in </a:t>
            </a:r>
            <a:r>
              <a:rPr kumimoji="0" lang="en-US" sz="2000" b="1" i="0" u="none" strike="noStrike" kern="1200" cap="none" spc="0" normalizeH="0" baseline="0" noProof="0" dirty="0">
                <a:ln>
                  <a:noFill/>
                </a:ln>
                <a:solidFill>
                  <a:prstClr val="black"/>
                </a:solidFill>
                <a:effectLst/>
                <a:uLnTx/>
                <a:uFillTx/>
                <a:latin typeface="Arial"/>
                <a:ea typeface="+mn-ea"/>
                <a:cs typeface="Arial"/>
              </a:rPr>
              <a:t>[A]</a:t>
            </a:r>
            <a:r>
              <a:rPr kumimoji="0" lang="en-US" sz="2000" b="0" i="0" u="none" strike="noStrike" kern="1200" cap="none" spc="0" normalizeH="0" baseline="0" noProof="0" dirty="0">
                <a:ln>
                  <a:noFill/>
                </a:ln>
                <a:solidFill>
                  <a:prstClr val="black"/>
                </a:solidFill>
                <a:effectLst/>
                <a:uLnTx/>
                <a:uFillTx/>
                <a:latin typeface="Arial"/>
                <a:ea typeface="+mn-ea"/>
                <a:cs typeface="Arial"/>
              </a:rPr>
              <a:t> PBC; </a:t>
            </a:r>
            <a:r>
              <a:rPr kumimoji="0" lang="en-US" sz="2000" b="1" i="0" u="none" strike="noStrike" kern="1200" cap="none" spc="0" normalizeH="0" baseline="0" noProof="0" dirty="0">
                <a:ln>
                  <a:noFill/>
                </a:ln>
                <a:solidFill>
                  <a:prstClr val="black"/>
                </a:solidFill>
                <a:effectLst/>
                <a:uLnTx/>
                <a:uFillTx/>
                <a:latin typeface="Arial"/>
                <a:ea typeface="+mn-ea"/>
                <a:cs typeface="Arial"/>
              </a:rPr>
              <a:t>[B]</a:t>
            </a:r>
            <a:r>
              <a:rPr kumimoji="0" lang="en-US" sz="2000" b="0" i="0" u="none" strike="noStrike" kern="1200" cap="none" spc="0" normalizeH="0" baseline="0" noProof="0" dirty="0">
                <a:ln>
                  <a:noFill/>
                </a:ln>
                <a:solidFill>
                  <a:prstClr val="black"/>
                </a:solidFill>
                <a:effectLst/>
                <a:uLnTx/>
                <a:uFillTx/>
                <a:latin typeface="Arial"/>
                <a:ea typeface="+mn-ea"/>
                <a:cs typeface="Arial"/>
              </a:rPr>
              <a:t> AIH; </a:t>
            </a:r>
            <a:r>
              <a:rPr kumimoji="0" lang="en-US" sz="2000" b="1" i="0" u="none" strike="noStrike" kern="1200" cap="none" spc="0" normalizeH="0" baseline="0" noProof="0" dirty="0">
                <a:ln>
                  <a:noFill/>
                </a:ln>
                <a:solidFill>
                  <a:prstClr val="black"/>
                </a:solidFill>
                <a:effectLst/>
                <a:uLnTx/>
                <a:uFillTx/>
                <a:latin typeface="Arial"/>
                <a:ea typeface="+mn-ea"/>
                <a:cs typeface="Arial"/>
              </a:rPr>
              <a:t>[C]</a:t>
            </a:r>
            <a:r>
              <a:rPr kumimoji="0" lang="en-US" sz="2000" b="0" i="0" u="none" strike="noStrike" kern="1200" cap="none" spc="0" normalizeH="0" baseline="0" noProof="0" dirty="0">
                <a:ln>
                  <a:noFill/>
                </a:ln>
                <a:solidFill>
                  <a:prstClr val="black"/>
                </a:solidFill>
                <a:effectLst/>
                <a:uLnTx/>
                <a:uFillTx/>
                <a:latin typeface="Arial"/>
                <a:ea typeface="+mn-ea"/>
                <a:cs typeface="Arial"/>
              </a:rPr>
              <a:t> PSC. </a:t>
            </a: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Red line = 95%</a:t>
            </a:r>
            <a:r>
              <a:rPr kumimoji="0" lang="en-US" sz="2000" b="0" i="0" u="none" strike="noStrike" kern="1200" cap="none" spc="0" normalizeH="0" baseline="0" noProof="0" dirty="0">
                <a:ln>
                  <a:noFill/>
                </a:ln>
                <a:solidFill>
                  <a:prstClr val="black"/>
                </a:solidFill>
                <a:effectLst/>
                <a:uLnTx/>
                <a:uFillTx/>
                <a:latin typeface="Arial"/>
                <a:ea typeface="+mn-ea"/>
                <a:cs typeface="Arial"/>
              </a:rPr>
              <a:t>  </a:t>
            </a:r>
            <a:r>
              <a:rPr kumimoji="0" lang="en-US" sz="2000" b="1" i="0" u="none" strike="noStrike" kern="1200" cap="none" spc="0" normalizeH="0" baseline="0" noProof="0" dirty="0">
                <a:ln>
                  <a:noFill/>
                </a:ln>
                <a:solidFill>
                  <a:prstClr val="black"/>
                </a:solidFill>
                <a:effectLst/>
                <a:highlight>
                  <a:srgbClr val="004A86"/>
                </a:highlight>
                <a:uLnTx/>
                <a:uFillTx/>
                <a:latin typeface="Arial"/>
                <a:ea typeface="+mn-ea"/>
                <a:cs typeface="Arial"/>
              </a:rPr>
              <a:t>‌</a:t>
            </a:r>
            <a:endParaRPr kumimoji="0" lang="en-GB" sz="2000" b="0" i="0" u="none" strike="noStrike" kern="1200" cap="none" spc="0" normalizeH="0" baseline="0" noProof="0" dirty="0">
              <a:ln>
                <a:noFill/>
              </a:ln>
              <a:solidFill>
                <a:prstClr val="black"/>
              </a:solidFill>
              <a:effectLst/>
              <a:uLnTx/>
              <a:uFillTx/>
              <a:latin typeface="Arial"/>
              <a:ea typeface="+mn-ea"/>
              <a:cs typeface="Arial"/>
            </a:endParaRPr>
          </a:p>
        </p:txBody>
      </p:sp>
      <p:grpSp>
        <p:nvGrpSpPr>
          <p:cNvPr id="2055" name="Group 2054">
            <a:extLst>
              <a:ext uri="{FF2B5EF4-FFF2-40B4-BE49-F238E27FC236}">
                <a16:creationId xmlns:a16="http://schemas.microsoft.com/office/drawing/2014/main" id="{E5DD9E9C-7CDD-4B3B-9530-BA8DCC3200CF}"/>
              </a:ext>
            </a:extLst>
          </p:cNvPr>
          <p:cNvGrpSpPr/>
          <p:nvPr/>
        </p:nvGrpSpPr>
        <p:grpSpPr>
          <a:xfrm>
            <a:off x="273864" y="1553540"/>
            <a:ext cx="3317061" cy="2962276"/>
            <a:chOff x="273864" y="3626772"/>
            <a:chExt cx="3317061" cy="2962276"/>
          </a:xfrm>
        </p:grpSpPr>
        <p:pic>
          <p:nvPicPr>
            <p:cNvPr id="2049" name="Picture 1">
              <a:extLst>
                <a:ext uri="{FF2B5EF4-FFF2-40B4-BE49-F238E27FC236}">
                  <a16:creationId xmlns:a16="http://schemas.microsoft.com/office/drawing/2014/main" id="{7FA7B841-0239-4A9D-8AD3-96850F0551B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489" t="12833" r="72576" b="52329"/>
            <a:stretch/>
          </p:blipFill>
          <p:spPr bwMode="auto">
            <a:xfrm>
              <a:off x="971550" y="3678866"/>
              <a:ext cx="2572783" cy="2407610"/>
            </a:xfrm>
            <a:prstGeom prst="rect">
              <a:avLst/>
            </a:prstGeom>
            <a:noFill/>
            <a:extLst>
              <a:ext uri="{909E8E84-426E-40DD-AFC4-6F175D3DCCD1}">
                <a14:hiddenFill xmlns:a14="http://schemas.microsoft.com/office/drawing/2010/main">
                  <a:solidFill>
                    <a:srgbClr val="FFFFFF"/>
                  </a:solidFill>
                </a14:hiddenFill>
              </a:ext>
            </a:extLst>
          </p:spPr>
        </p:pic>
        <p:sp>
          <p:nvSpPr>
            <p:cNvPr id="18" name="Text Placeholder 4">
              <a:extLst>
                <a:ext uri="{FF2B5EF4-FFF2-40B4-BE49-F238E27FC236}">
                  <a16:creationId xmlns:a16="http://schemas.microsoft.com/office/drawing/2014/main" id="{D689B145-F2A4-4929-84C9-7BD0932DD982}"/>
                </a:ext>
              </a:extLst>
            </p:cNvPr>
            <p:cNvSpPr txBox="1">
              <a:spLocks/>
            </p:cNvSpPr>
            <p:nvPr/>
          </p:nvSpPr>
          <p:spPr>
            <a:xfrm rot="16200000">
              <a:off x="-220368" y="4777303"/>
              <a:ext cx="1467294" cy="269876"/>
            </a:xfrm>
            <a:prstGeom prst="rect">
              <a:avLst/>
            </a:prstGeom>
            <a:solidFill>
              <a:schemeClr val="bg1"/>
            </a:solidFill>
          </p:spPr>
          <p:txBody>
            <a:bodyPr vert="horz" lIns="0" tIns="0" rIns="0" bIns="0" rtlCol="0" anchor="ctr">
              <a:noAutofit/>
            </a:bodyPr>
            <a:lstStyle>
              <a:lvl1pPr marL="0" indent="0" algn="l" defTabSz="914400" rtl="0" eaLnBrk="1" latinLnBrk="0" hangingPunct="1">
                <a:spcBef>
                  <a:spcPts val="0"/>
                </a:spcBef>
                <a:buClr>
                  <a:schemeClr val="accent1"/>
                </a:buClr>
                <a:buFont typeface="Arial" panose="020B0604020202020204" pitchFamily="34" charset="0"/>
                <a:buNone/>
                <a:defRPr sz="1000" kern="1200" baseline="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1D498B"/>
                </a:buClr>
                <a:buSzTx/>
                <a:buFont typeface="Arial" panose="020B0604020202020204" pitchFamily="34" charset="0"/>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rPr>
                <a:t>Significance level</a:t>
              </a:r>
              <a:endPar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2" name="Text Placeholder 4">
              <a:extLst>
                <a:ext uri="{FF2B5EF4-FFF2-40B4-BE49-F238E27FC236}">
                  <a16:creationId xmlns:a16="http://schemas.microsoft.com/office/drawing/2014/main" id="{7437F48C-ADA9-4D70-9AD5-08177C70B1F3}"/>
                </a:ext>
              </a:extLst>
            </p:cNvPr>
            <p:cNvSpPr txBox="1">
              <a:spLocks/>
            </p:cNvSpPr>
            <p:nvPr/>
          </p:nvSpPr>
          <p:spPr>
            <a:xfrm>
              <a:off x="1527360" y="6319172"/>
              <a:ext cx="1467294" cy="269876"/>
            </a:xfrm>
            <a:prstGeom prst="rect">
              <a:avLst/>
            </a:prstGeom>
            <a:solidFill>
              <a:schemeClr val="bg1"/>
            </a:solidFill>
          </p:spPr>
          <p:txBody>
            <a:bodyPr vert="horz" lIns="0" tIns="0" rIns="0" bIns="0" rtlCol="0" anchor="ctr">
              <a:noAutofit/>
            </a:bodyPr>
            <a:lstStyle>
              <a:lvl1pPr marL="0" indent="0" algn="l" defTabSz="914400" rtl="0" eaLnBrk="1" latinLnBrk="0" hangingPunct="1">
                <a:spcBef>
                  <a:spcPts val="0"/>
                </a:spcBef>
                <a:buClr>
                  <a:schemeClr val="accent1"/>
                </a:buClr>
                <a:buFont typeface="Arial" panose="020B0604020202020204" pitchFamily="34" charset="0"/>
                <a:buNone/>
                <a:defRPr sz="1000" kern="1200" baseline="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1D498B"/>
                </a:buClr>
                <a:buSzTx/>
                <a:buFont typeface="Arial" panose="020B0604020202020204" pitchFamily="34" charset="0"/>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rPr>
                <a:t>Distance (km)</a:t>
              </a:r>
              <a:endPar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5" name="Text Placeholder 4">
              <a:extLst>
                <a:ext uri="{FF2B5EF4-FFF2-40B4-BE49-F238E27FC236}">
                  <a16:creationId xmlns:a16="http://schemas.microsoft.com/office/drawing/2014/main" id="{62D9E455-DE50-4DEE-B4FC-909F26B3394E}"/>
                </a:ext>
              </a:extLst>
            </p:cNvPr>
            <p:cNvSpPr txBox="1">
              <a:spLocks/>
            </p:cNvSpPr>
            <p:nvPr/>
          </p:nvSpPr>
          <p:spPr>
            <a:xfrm>
              <a:off x="950139" y="6058822"/>
              <a:ext cx="462736" cy="269876"/>
            </a:xfrm>
            <a:prstGeom prst="rect">
              <a:avLst/>
            </a:prstGeom>
            <a:solidFill>
              <a:schemeClr val="bg1"/>
            </a:solidFill>
          </p:spPr>
          <p:txBody>
            <a:bodyPr vert="horz" lIns="0" tIns="0" rIns="0" bIns="0" rtlCol="0" anchor="ctr">
              <a:noAutofit/>
            </a:bodyPr>
            <a:lstStyle>
              <a:lvl1pPr marL="0" indent="0" algn="l" defTabSz="914400" rtl="0" eaLnBrk="1" latinLnBrk="0" hangingPunct="1">
                <a:spcBef>
                  <a:spcPts val="0"/>
                </a:spcBef>
                <a:buClr>
                  <a:schemeClr val="accent1"/>
                </a:buClr>
                <a:buFont typeface="Arial" panose="020B0604020202020204" pitchFamily="34" charset="0"/>
                <a:buNone/>
                <a:defRPr sz="1000" kern="1200" baseline="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1D498B"/>
                </a:buClr>
                <a:buSzTx/>
                <a:buFont typeface="Arial" panose="020B0604020202020204" pitchFamily="34" charset="0"/>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rPr>
                <a:t>0</a:t>
              </a:r>
              <a:endPar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7" name="Text Placeholder 4">
              <a:extLst>
                <a:ext uri="{FF2B5EF4-FFF2-40B4-BE49-F238E27FC236}">
                  <a16:creationId xmlns:a16="http://schemas.microsoft.com/office/drawing/2014/main" id="{1938DED4-EC02-47E8-AD74-F4495873B7F7}"/>
                </a:ext>
              </a:extLst>
            </p:cNvPr>
            <p:cNvSpPr txBox="1">
              <a:spLocks/>
            </p:cNvSpPr>
            <p:nvPr/>
          </p:nvSpPr>
          <p:spPr>
            <a:xfrm>
              <a:off x="1489889" y="6058822"/>
              <a:ext cx="462736" cy="269876"/>
            </a:xfrm>
            <a:prstGeom prst="rect">
              <a:avLst/>
            </a:prstGeom>
            <a:solidFill>
              <a:schemeClr val="bg1"/>
            </a:solidFill>
          </p:spPr>
          <p:txBody>
            <a:bodyPr vert="horz" lIns="0" tIns="0" rIns="0" bIns="0" rtlCol="0" anchor="ctr">
              <a:noAutofit/>
            </a:bodyPr>
            <a:lstStyle>
              <a:lvl1pPr marL="0" indent="0" algn="l" defTabSz="914400" rtl="0" eaLnBrk="1" latinLnBrk="0" hangingPunct="1">
                <a:spcBef>
                  <a:spcPts val="0"/>
                </a:spcBef>
                <a:buClr>
                  <a:schemeClr val="accent1"/>
                </a:buClr>
                <a:buFont typeface="Arial" panose="020B0604020202020204" pitchFamily="34" charset="0"/>
                <a:buNone/>
                <a:defRPr sz="1000" kern="1200" baseline="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1D498B"/>
                </a:buClr>
                <a:buSzTx/>
                <a:buFont typeface="Arial" panose="020B0604020202020204" pitchFamily="34" charset="0"/>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rPr>
                <a:t>5</a:t>
              </a:r>
              <a:endPar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8" name="Text Placeholder 4">
              <a:extLst>
                <a:ext uri="{FF2B5EF4-FFF2-40B4-BE49-F238E27FC236}">
                  <a16:creationId xmlns:a16="http://schemas.microsoft.com/office/drawing/2014/main" id="{2DD38391-9BE9-41F9-B42A-20FDE3F3C10F}"/>
                </a:ext>
              </a:extLst>
            </p:cNvPr>
            <p:cNvSpPr txBox="1">
              <a:spLocks/>
            </p:cNvSpPr>
            <p:nvPr/>
          </p:nvSpPr>
          <p:spPr>
            <a:xfrm>
              <a:off x="2035989" y="6058822"/>
              <a:ext cx="462736" cy="269876"/>
            </a:xfrm>
            <a:prstGeom prst="rect">
              <a:avLst/>
            </a:prstGeom>
            <a:solidFill>
              <a:schemeClr val="bg1"/>
            </a:solidFill>
          </p:spPr>
          <p:txBody>
            <a:bodyPr vert="horz" lIns="0" tIns="0" rIns="0" bIns="0" rtlCol="0" anchor="ctr">
              <a:noAutofit/>
            </a:bodyPr>
            <a:lstStyle>
              <a:lvl1pPr marL="0" indent="0" algn="l" defTabSz="914400" rtl="0" eaLnBrk="1" latinLnBrk="0" hangingPunct="1">
                <a:spcBef>
                  <a:spcPts val="0"/>
                </a:spcBef>
                <a:buClr>
                  <a:schemeClr val="accent1"/>
                </a:buClr>
                <a:buFont typeface="Arial" panose="020B0604020202020204" pitchFamily="34" charset="0"/>
                <a:buNone/>
                <a:defRPr sz="1000" kern="1200" baseline="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1D498B"/>
                </a:buClr>
                <a:buSzTx/>
                <a:buFont typeface="Arial" panose="020B0604020202020204" pitchFamily="34" charset="0"/>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rPr>
                <a:t>10</a:t>
              </a:r>
              <a:endPar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9" name="Text Placeholder 4">
              <a:extLst>
                <a:ext uri="{FF2B5EF4-FFF2-40B4-BE49-F238E27FC236}">
                  <a16:creationId xmlns:a16="http://schemas.microsoft.com/office/drawing/2014/main" id="{EB6BCA4F-D0BF-42E4-8E7F-578578F887DD}"/>
                </a:ext>
              </a:extLst>
            </p:cNvPr>
            <p:cNvSpPr txBox="1">
              <a:spLocks/>
            </p:cNvSpPr>
            <p:nvPr/>
          </p:nvSpPr>
          <p:spPr>
            <a:xfrm>
              <a:off x="2582089" y="6058822"/>
              <a:ext cx="462736" cy="269876"/>
            </a:xfrm>
            <a:prstGeom prst="rect">
              <a:avLst/>
            </a:prstGeom>
            <a:solidFill>
              <a:schemeClr val="bg1"/>
            </a:solidFill>
          </p:spPr>
          <p:txBody>
            <a:bodyPr vert="horz" lIns="0" tIns="0" rIns="0" bIns="0" rtlCol="0" anchor="ctr">
              <a:noAutofit/>
            </a:bodyPr>
            <a:lstStyle>
              <a:lvl1pPr marL="0" indent="0" algn="l" defTabSz="914400" rtl="0" eaLnBrk="1" latinLnBrk="0" hangingPunct="1">
                <a:spcBef>
                  <a:spcPts val="0"/>
                </a:spcBef>
                <a:buClr>
                  <a:schemeClr val="accent1"/>
                </a:buClr>
                <a:buFont typeface="Arial" panose="020B0604020202020204" pitchFamily="34" charset="0"/>
                <a:buNone/>
                <a:defRPr sz="1000" kern="1200" baseline="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1D498B"/>
                </a:buClr>
                <a:buSzTx/>
                <a:buFont typeface="Arial" panose="020B0604020202020204" pitchFamily="34" charset="0"/>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rPr>
                <a:t>15</a:t>
              </a:r>
              <a:endPar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1" name="Text Placeholder 4">
              <a:extLst>
                <a:ext uri="{FF2B5EF4-FFF2-40B4-BE49-F238E27FC236}">
                  <a16:creationId xmlns:a16="http://schemas.microsoft.com/office/drawing/2014/main" id="{A07F2060-809A-4CB5-9480-DC944BE91E23}"/>
                </a:ext>
              </a:extLst>
            </p:cNvPr>
            <p:cNvSpPr txBox="1">
              <a:spLocks/>
            </p:cNvSpPr>
            <p:nvPr/>
          </p:nvSpPr>
          <p:spPr>
            <a:xfrm>
              <a:off x="645339" y="5506372"/>
              <a:ext cx="361136" cy="269876"/>
            </a:xfrm>
            <a:prstGeom prst="rect">
              <a:avLst/>
            </a:prstGeom>
            <a:solidFill>
              <a:schemeClr val="bg1"/>
            </a:solidFill>
          </p:spPr>
          <p:txBody>
            <a:bodyPr vert="horz" lIns="0" tIns="0" rIns="0" bIns="0" rtlCol="0" anchor="ctr">
              <a:noAutofit/>
            </a:bodyPr>
            <a:lstStyle>
              <a:lvl1pPr marL="0" indent="0" algn="l" defTabSz="914400" rtl="0" eaLnBrk="1" latinLnBrk="0" hangingPunct="1">
                <a:spcBef>
                  <a:spcPts val="0"/>
                </a:spcBef>
                <a:buClr>
                  <a:schemeClr val="accent1"/>
                </a:buClr>
                <a:buFont typeface="Arial" panose="020B0604020202020204" pitchFamily="34" charset="0"/>
                <a:buNone/>
                <a:defRPr sz="1000" kern="1200" baseline="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1D498B"/>
                </a:buClr>
                <a:buSzTx/>
                <a:buFont typeface="Arial" panose="020B0604020202020204" pitchFamily="34" charset="0"/>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rPr>
                <a:t>160</a:t>
              </a:r>
              <a:endPar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2" name="Text Placeholder 4">
              <a:extLst>
                <a:ext uri="{FF2B5EF4-FFF2-40B4-BE49-F238E27FC236}">
                  <a16:creationId xmlns:a16="http://schemas.microsoft.com/office/drawing/2014/main" id="{2644D489-28BA-447E-8462-29C22BAC77A0}"/>
                </a:ext>
              </a:extLst>
            </p:cNvPr>
            <p:cNvSpPr txBox="1">
              <a:spLocks/>
            </p:cNvSpPr>
            <p:nvPr/>
          </p:nvSpPr>
          <p:spPr>
            <a:xfrm>
              <a:off x="645339" y="5087272"/>
              <a:ext cx="361136" cy="269876"/>
            </a:xfrm>
            <a:prstGeom prst="rect">
              <a:avLst/>
            </a:prstGeom>
            <a:solidFill>
              <a:schemeClr val="bg1"/>
            </a:solidFill>
          </p:spPr>
          <p:txBody>
            <a:bodyPr vert="horz" lIns="0" tIns="0" rIns="0" bIns="0" rtlCol="0" anchor="ctr">
              <a:noAutofit/>
            </a:bodyPr>
            <a:lstStyle>
              <a:lvl1pPr marL="0" indent="0" algn="l" defTabSz="914400" rtl="0" eaLnBrk="1" latinLnBrk="0" hangingPunct="1">
                <a:spcBef>
                  <a:spcPts val="0"/>
                </a:spcBef>
                <a:buClr>
                  <a:schemeClr val="accent1"/>
                </a:buClr>
                <a:buFont typeface="Arial" panose="020B0604020202020204" pitchFamily="34" charset="0"/>
                <a:buNone/>
                <a:defRPr sz="1000" kern="1200" baseline="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1D498B"/>
                </a:buClr>
                <a:buSzTx/>
                <a:buFont typeface="Arial" panose="020B0604020202020204" pitchFamily="34" charset="0"/>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rPr>
                <a:t>170</a:t>
              </a:r>
              <a:endPar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3" name="Text Placeholder 4">
              <a:extLst>
                <a:ext uri="{FF2B5EF4-FFF2-40B4-BE49-F238E27FC236}">
                  <a16:creationId xmlns:a16="http://schemas.microsoft.com/office/drawing/2014/main" id="{F01B271A-70A8-4CE4-B2D0-4ACA3B5472B6}"/>
                </a:ext>
              </a:extLst>
            </p:cNvPr>
            <p:cNvSpPr txBox="1">
              <a:spLocks/>
            </p:cNvSpPr>
            <p:nvPr/>
          </p:nvSpPr>
          <p:spPr>
            <a:xfrm>
              <a:off x="645339" y="4680872"/>
              <a:ext cx="361136" cy="269876"/>
            </a:xfrm>
            <a:prstGeom prst="rect">
              <a:avLst/>
            </a:prstGeom>
            <a:solidFill>
              <a:schemeClr val="bg1"/>
            </a:solidFill>
          </p:spPr>
          <p:txBody>
            <a:bodyPr vert="horz" lIns="0" tIns="0" rIns="0" bIns="0" rtlCol="0" anchor="ctr">
              <a:noAutofit/>
            </a:bodyPr>
            <a:lstStyle>
              <a:lvl1pPr marL="0" indent="0" algn="l" defTabSz="914400" rtl="0" eaLnBrk="1" latinLnBrk="0" hangingPunct="1">
                <a:spcBef>
                  <a:spcPts val="0"/>
                </a:spcBef>
                <a:buClr>
                  <a:schemeClr val="accent1"/>
                </a:buClr>
                <a:buFont typeface="Arial" panose="020B0604020202020204" pitchFamily="34" charset="0"/>
                <a:buNone/>
                <a:defRPr sz="1000" kern="1200" baseline="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1D498B"/>
                </a:buClr>
                <a:buSzTx/>
                <a:buFont typeface="Arial" panose="020B0604020202020204" pitchFamily="34" charset="0"/>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rPr>
                <a:t>180</a:t>
              </a:r>
              <a:endPar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4" name="Text Placeholder 4">
              <a:extLst>
                <a:ext uri="{FF2B5EF4-FFF2-40B4-BE49-F238E27FC236}">
                  <a16:creationId xmlns:a16="http://schemas.microsoft.com/office/drawing/2014/main" id="{EAA466A8-5597-4B04-A603-E8FD77ACED65}"/>
                </a:ext>
              </a:extLst>
            </p:cNvPr>
            <p:cNvSpPr txBox="1">
              <a:spLocks/>
            </p:cNvSpPr>
            <p:nvPr/>
          </p:nvSpPr>
          <p:spPr>
            <a:xfrm>
              <a:off x="645339" y="4261772"/>
              <a:ext cx="361136" cy="269876"/>
            </a:xfrm>
            <a:prstGeom prst="rect">
              <a:avLst/>
            </a:prstGeom>
            <a:solidFill>
              <a:schemeClr val="bg1"/>
            </a:solidFill>
          </p:spPr>
          <p:txBody>
            <a:bodyPr vert="horz" lIns="0" tIns="0" rIns="0" bIns="0" rtlCol="0" anchor="ctr">
              <a:noAutofit/>
            </a:bodyPr>
            <a:lstStyle>
              <a:lvl1pPr marL="0" indent="0" algn="l" defTabSz="914400" rtl="0" eaLnBrk="1" latinLnBrk="0" hangingPunct="1">
                <a:spcBef>
                  <a:spcPts val="0"/>
                </a:spcBef>
                <a:buClr>
                  <a:schemeClr val="accent1"/>
                </a:buClr>
                <a:buFont typeface="Arial" panose="020B0604020202020204" pitchFamily="34" charset="0"/>
                <a:buNone/>
                <a:defRPr sz="1000" kern="1200" baseline="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1D498B"/>
                </a:buClr>
                <a:buSzTx/>
                <a:buFont typeface="Arial" panose="020B0604020202020204" pitchFamily="34" charset="0"/>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rPr>
                <a:t>190</a:t>
              </a:r>
              <a:endPar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5" name="Text Placeholder 4">
              <a:extLst>
                <a:ext uri="{FF2B5EF4-FFF2-40B4-BE49-F238E27FC236}">
                  <a16:creationId xmlns:a16="http://schemas.microsoft.com/office/drawing/2014/main" id="{CB5FB3EF-5C38-4249-A64E-0A2EBD1C0C7A}"/>
                </a:ext>
              </a:extLst>
            </p:cNvPr>
            <p:cNvSpPr txBox="1">
              <a:spLocks/>
            </p:cNvSpPr>
            <p:nvPr/>
          </p:nvSpPr>
          <p:spPr>
            <a:xfrm>
              <a:off x="645339" y="3836322"/>
              <a:ext cx="361136" cy="269876"/>
            </a:xfrm>
            <a:prstGeom prst="rect">
              <a:avLst/>
            </a:prstGeom>
            <a:solidFill>
              <a:schemeClr val="bg1"/>
            </a:solidFill>
          </p:spPr>
          <p:txBody>
            <a:bodyPr vert="horz" lIns="0" tIns="0" rIns="0" bIns="0" rtlCol="0" anchor="ctr">
              <a:noAutofit/>
            </a:bodyPr>
            <a:lstStyle>
              <a:lvl1pPr marL="0" indent="0" algn="l" defTabSz="914400" rtl="0" eaLnBrk="1" latinLnBrk="0" hangingPunct="1">
                <a:spcBef>
                  <a:spcPts val="0"/>
                </a:spcBef>
                <a:buClr>
                  <a:schemeClr val="accent1"/>
                </a:buClr>
                <a:buFont typeface="Arial" panose="020B0604020202020204" pitchFamily="34" charset="0"/>
                <a:buNone/>
                <a:defRPr sz="1000" kern="1200" baseline="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1D498B"/>
                </a:buClr>
                <a:buSzTx/>
                <a:buFont typeface="Arial" panose="020B0604020202020204" pitchFamily="34" charset="0"/>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rPr>
                <a:t>200</a:t>
              </a:r>
              <a:endPar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0" name="Text Placeholder 4">
              <a:extLst>
                <a:ext uri="{FF2B5EF4-FFF2-40B4-BE49-F238E27FC236}">
                  <a16:creationId xmlns:a16="http://schemas.microsoft.com/office/drawing/2014/main" id="{6AB474AE-CFC6-41E0-BEA6-3482CCA2D319}"/>
                </a:ext>
              </a:extLst>
            </p:cNvPr>
            <p:cNvSpPr txBox="1">
              <a:spLocks/>
            </p:cNvSpPr>
            <p:nvPr/>
          </p:nvSpPr>
          <p:spPr>
            <a:xfrm>
              <a:off x="3128189" y="6058822"/>
              <a:ext cx="462736" cy="269876"/>
            </a:xfrm>
            <a:prstGeom prst="rect">
              <a:avLst/>
            </a:prstGeom>
            <a:solidFill>
              <a:schemeClr val="bg1"/>
            </a:solidFill>
          </p:spPr>
          <p:txBody>
            <a:bodyPr vert="horz" lIns="0" tIns="0" rIns="0" bIns="0" rtlCol="0" anchor="ctr">
              <a:noAutofit/>
            </a:bodyPr>
            <a:lstStyle>
              <a:lvl1pPr marL="0" indent="0" algn="l" defTabSz="914400" rtl="0" eaLnBrk="1" latinLnBrk="0" hangingPunct="1">
                <a:spcBef>
                  <a:spcPts val="0"/>
                </a:spcBef>
                <a:buClr>
                  <a:schemeClr val="accent1"/>
                </a:buClr>
                <a:buFont typeface="Arial" panose="020B0604020202020204" pitchFamily="34" charset="0"/>
                <a:buNone/>
                <a:defRPr sz="1000" kern="1200" baseline="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1D498B"/>
                </a:buClr>
                <a:buSzTx/>
                <a:buFont typeface="Arial" panose="020B0604020202020204" pitchFamily="34" charset="0"/>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rPr>
                <a:t>20</a:t>
              </a:r>
              <a:endPar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61" name="Text Placeholder 4">
              <a:extLst>
                <a:ext uri="{FF2B5EF4-FFF2-40B4-BE49-F238E27FC236}">
                  <a16:creationId xmlns:a16="http://schemas.microsoft.com/office/drawing/2014/main" id="{1823BA4C-59DD-4D26-AE92-346F71AA84A5}"/>
                </a:ext>
              </a:extLst>
            </p:cNvPr>
            <p:cNvSpPr txBox="1">
              <a:spLocks/>
            </p:cNvSpPr>
            <p:nvPr/>
          </p:nvSpPr>
          <p:spPr>
            <a:xfrm>
              <a:off x="273864" y="3626772"/>
              <a:ext cx="361136" cy="269876"/>
            </a:xfrm>
            <a:prstGeom prst="rect">
              <a:avLst/>
            </a:prstGeom>
            <a:solidFill>
              <a:schemeClr val="bg1"/>
            </a:solidFill>
          </p:spPr>
          <p:txBody>
            <a:bodyPr vert="horz" lIns="0" tIns="0" rIns="0" bIns="0" rtlCol="0" anchor="ctr">
              <a:noAutofit/>
            </a:bodyPr>
            <a:lstStyle>
              <a:lvl1pPr marL="0" indent="0" algn="l" defTabSz="914400" rtl="0" eaLnBrk="1" latinLnBrk="0" hangingPunct="1">
                <a:spcBef>
                  <a:spcPts val="0"/>
                </a:spcBef>
                <a:buClr>
                  <a:schemeClr val="accent1"/>
                </a:buClr>
                <a:buFont typeface="Arial" panose="020B0604020202020204" pitchFamily="34" charset="0"/>
                <a:buNone/>
                <a:defRPr sz="1000" kern="1200" baseline="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1D498B"/>
                </a:buClr>
                <a:buSzTx/>
                <a:buFont typeface="Arial" panose="020B0604020202020204" pitchFamily="34" charset="0"/>
                <a:buNone/>
                <a:tabLst/>
                <a:defRPr/>
              </a:pPr>
              <a:r>
                <a:rPr kumimoji="0" lang="en-GB" sz="1600" b="1" i="0" u="none" strike="noStrike" kern="1200" cap="none" spc="0" normalizeH="0" baseline="0" noProof="0" dirty="0">
                  <a:ln>
                    <a:noFill/>
                  </a:ln>
                  <a:solidFill>
                    <a:srgbClr val="000000"/>
                  </a:solidFill>
                  <a:effectLst/>
                  <a:uLnTx/>
                  <a:uFillTx/>
                  <a:latin typeface="Arial" panose="020B0604020202020204"/>
                  <a:ea typeface="+mn-ea"/>
                  <a:cs typeface="+mn-cs"/>
                </a:rPr>
                <a:t>A</a:t>
              </a:r>
            </a:p>
          </p:txBody>
        </p:sp>
      </p:grpSp>
      <p:grpSp>
        <p:nvGrpSpPr>
          <p:cNvPr id="2053" name="Group 2052">
            <a:extLst>
              <a:ext uri="{FF2B5EF4-FFF2-40B4-BE49-F238E27FC236}">
                <a16:creationId xmlns:a16="http://schemas.microsoft.com/office/drawing/2014/main" id="{F4ADF35D-CC73-4E73-A284-6F3CBA5A5369}"/>
              </a:ext>
            </a:extLst>
          </p:cNvPr>
          <p:cNvGrpSpPr/>
          <p:nvPr/>
        </p:nvGrpSpPr>
        <p:grpSpPr>
          <a:xfrm>
            <a:off x="7255689" y="1553540"/>
            <a:ext cx="3421836" cy="2962276"/>
            <a:chOff x="7255689" y="3626772"/>
            <a:chExt cx="3421836" cy="2962276"/>
          </a:xfrm>
        </p:grpSpPr>
        <p:pic>
          <p:nvPicPr>
            <p:cNvPr id="55" name="Picture 1">
              <a:extLst>
                <a:ext uri="{FF2B5EF4-FFF2-40B4-BE49-F238E27FC236}">
                  <a16:creationId xmlns:a16="http://schemas.microsoft.com/office/drawing/2014/main" id="{CDD2D975-61EE-431E-95BA-8DCCBC632A6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7403" t="12833" r="20872" b="53018"/>
            <a:stretch/>
          </p:blipFill>
          <p:spPr bwMode="auto">
            <a:xfrm>
              <a:off x="7981950" y="3678865"/>
              <a:ext cx="2669725" cy="2359985"/>
            </a:xfrm>
            <a:prstGeom prst="rect">
              <a:avLst/>
            </a:prstGeom>
            <a:noFill/>
            <a:extLst>
              <a:ext uri="{909E8E84-426E-40DD-AFC4-6F175D3DCCD1}">
                <a14:hiddenFill xmlns:a14="http://schemas.microsoft.com/office/drawing/2010/main">
                  <a:solidFill>
                    <a:srgbClr val="FFFFFF"/>
                  </a:solidFill>
                </a14:hiddenFill>
              </a:ext>
            </a:extLst>
          </p:spPr>
        </p:pic>
        <p:sp>
          <p:nvSpPr>
            <p:cNvPr id="20" name="Text Placeholder 4">
              <a:extLst>
                <a:ext uri="{FF2B5EF4-FFF2-40B4-BE49-F238E27FC236}">
                  <a16:creationId xmlns:a16="http://schemas.microsoft.com/office/drawing/2014/main" id="{88885C97-FC39-46CF-B271-8A0352536A4A}"/>
                </a:ext>
              </a:extLst>
            </p:cNvPr>
            <p:cNvSpPr txBox="1">
              <a:spLocks/>
            </p:cNvSpPr>
            <p:nvPr/>
          </p:nvSpPr>
          <p:spPr>
            <a:xfrm rot="16200000">
              <a:off x="6761678" y="4777303"/>
              <a:ext cx="1467294" cy="269876"/>
            </a:xfrm>
            <a:prstGeom prst="rect">
              <a:avLst/>
            </a:prstGeom>
            <a:solidFill>
              <a:schemeClr val="bg1"/>
            </a:solidFill>
          </p:spPr>
          <p:txBody>
            <a:bodyPr vert="horz" lIns="0" tIns="0" rIns="0" bIns="0" rtlCol="0" anchor="ctr">
              <a:noAutofit/>
            </a:bodyPr>
            <a:lstStyle>
              <a:lvl1pPr marL="0" indent="0" algn="l" defTabSz="914400" rtl="0" eaLnBrk="1" latinLnBrk="0" hangingPunct="1">
                <a:spcBef>
                  <a:spcPts val="0"/>
                </a:spcBef>
                <a:buClr>
                  <a:schemeClr val="accent1"/>
                </a:buClr>
                <a:buFont typeface="Arial" panose="020B0604020202020204" pitchFamily="34" charset="0"/>
                <a:buNone/>
                <a:defRPr sz="1000" kern="1200" baseline="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1D498B"/>
                </a:buClr>
                <a:buSzTx/>
                <a:buFont typeface="Arial" panose="020B0604020202020204" pitchFamily="34" charset="0"/>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rPr>
                <a:t>Significance level</a:t>
              </a:r>
              <a:endPar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4" name="Text Placeholder 4">
              <a:extLst>
                <a:ext uri="{FF2B5EF4-FFF2-40B4-BE49-F238E27FC236}">
                  <a16:creationId xmlns:a16="http://schemas.microsoft.com/office/drawing/2014/main" id="{DEF41E51-801C-4B29-ACB2-660F78634FBB}"/>
                </a:ext>
              </a:extLst>
            </p:cNvPr>
            <p:cNvSpPr txBox="1">
              <a:spLocks/>
            </p:cNvSpPr>
            <p:nvPr/>
          </p:nvSpPr>
          <p:spPr>
            <a:xfrm>
              <a:off x="8575860" y="6319172"/>
              <a:ext cx="1467294" cy="269876"/>
            </a:xfrm>
            <a:prstGeom prst="rect">
              <a:avLst/>
            </a:prstGeom>
            <a:solidFill>
              <a:schemeClr val="bg1"/>
            </a:solidFill>
          </p:spPr>
          <p:txBody>
            <a:bodyPr vert="horz" lIns="0" tIns="0" rIns="0" bIns="0" rtlCol="0" anchor="ctr">
              <a:noAutofit/>
            </a:bodyPr>
            <a:lstStyle>
              <a:lvl1pPr marL="0" indent="0" algn="l" defTabSz="914400" rtl="0" eaLnBrk="1" latinLnBrk="0" hangingPunct="1">
                <a:spcBef>
                  <a:spcPts val="0"/>
                </a:spcBef>
                <a:buClr>
                  <a:schemeClr val="accent1"/>
                </a:buClr>
                <a:buFont typeface="Arial" panose="020B0604020202020204" pitchFamily="34" charset="0"/>
                <a:buNone/>
                <a:defRPr sz="1000" kern="1200" baseline="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1D498B"/>
                </a:buClr>
                <a:buSzTx/>
                <a:buFont typeface="Arial" panose="020B0604020202020204" pitchFamily="34" charset="0"/>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rPr>
                <a:t>Distance (km)</a:t>
              </a:r>
              <a:endPar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6" name="Text Placeholder 4">
              <a:extLst>
                <a:ext uri="{FF2B5EF4-FFF2-40B4-BE49-F238E27FC236}">
                  <a16:creationId xmlns:a16="http://schemas.microsoft.com/office/drawing/2014/main" id="{A8131F56-C08B-47E2-8F3E-F0996FF28235}"/>
                </a:ext>
              </a:extLst>
            </p:cNvPr>
            <p:cNvSpPr txBox="1">
              <a:spLocks/>
            </p:cNvSpPr>
            <p:nvPr/>
          </p:nvSpPr>
          <p:spPr>
            <a:xfrm>
              <a:off x="7935139" y="6058822"/>
              <a:ext cx="462736" cy="269876"/>
            </a:xfrm>
            <a:prstGeom prst="rect">
              <a:avLst/>
            </a:prstGeom>
            <a:solidFill>
              <a:schemeClr val="bg1"/>
            </a:solidFill>
          </p:spPr>
          <p:txBody>
            <a:bodyPr vert="horz" lIns="0" tIns="0" rIns="0" bIns="0" rtlCol="0" anchor="ctr">
              <a:noAutofit/>
            </a:bodyPr>
            <a:lstStyle>
              <a:lvl1pPr marL="0" indent="0" algn="l" defTabSz="914400" rtl="0" eaLnBrk="1" latinLnBrk="0" hangingPunct="1">
                <a:spcBef>
                  <a:spcPts val="0"/>
                </a:spcBef>
                <a:buClr>
                  <a:schemeClr val="accent1"/>
                </a:buClr>
                <a:buFont typeface="Arial" panose="020B0604020202020204" pitchFamily="34" charset="0"/>
                <a:buNone/>
                <a:defRPr sz="1000" kern="1200" baseline="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1D498B"/>
                </a:buClr>
                <a:buSzTx/>
                <a:buFont typeface="Arial" panose="020B0604020202020204" pitchFamily="34" charset="0"/>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rPr>
                <a:t>0</a:t>
              </a:r>
              <a:endPar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7" name="Text Placeholder 4">
              <a:extLst>
                <a:ext uri="{FF2B5EF4-FFF2-40B4-BE49-F238E27FC236}">
                  <a16:creationId xmlns:a16="http://schemas.microsoft.com/office/drawing/2014/main" id="{ED47F152-E1BB-4675-ABAF-2E48FA24E974}"/>
                </a:ext>
              </a:extLst>
            </p:cNvPr>
            <p:cNvSpPr txBox="1">
              <a:spLocks/>
            </p:cNvSpPr>
            <p:nvPr/>
          </p:nvSpPr>
          <p:spPr>
            <a:xfrm>
              <a:off x="8506639" y="6058822"/>
              <a:ext cx="462736" cy="269876"/>
            </a:xfrm>
            <a:prstGeom prst="rect">
              <a:avLst/>
            </a:prstGeom>
            <a:solidFill>
              <a:schemeClr val="bg1"/>
            </a:solidFill>
          </p:spPr>
          <p:txBody>
            <a:bodyPr vert="horz" lIns="0" tIns="0" rIns="0" bIns="0" rtlCol="0" anchor="ctr">
              <a:noAutofit/>
            </a:bodyPr>
            <a:lstStyle>
              <a:lvl1pPr marL="0" indent="0" algn="l" defTabSz="914400" rtl="0" eaLnBrk="1" latinLnBrk="0" hangingPunct="1">
                <a:spcBef>
                  <a:spcPts val="0"/>
                </a:spcBef>
                <a:buClr>
                  <a:schemeClr val="accent1"/>
                </a:buClr>
                <a:buFont typeface="Arial" panose="020B0604020202020204" pitchFamily="34" charset="0"/>
                <a:buNone/>
                <a:defRPr sz="1000" kern="1200" baseline="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1D498B"/>
                </a:buClr>
                <a:buSzTx/>
                <a:buFont typeface="Arial" panose="020B0604020202020204" pitchFamily="34" charset="0"/>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rPr>
                <a:t>5</a:t>
              </a:r>
              <a:endPar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8" name="Text Placeholder 4">
              <a:extLst>
                <a:ext uri="{FF2B5EF4-FFF2-40B4-BE49-F238E27FC236}">
                  <a16:creationId xmlns:a16="http://schemas.microsoft.com/office/drawing/2014/main" id="{845A3122-39ED-45B8-B0F6-57E7AC23A847}"/>
                </a:ext>
              </a:extLst>
            </p:cNvPr>
            <p:cNvSpPr txBox="1">
              <a:spLocks/>
            </p:cNvSpPr>
            <p:nvPr/>
          </p:nvSpPr>
          <p:spPr>
            <a:xfrm>
              <a:off x="9065439" y="6058822"/>
              <a:ext cx="462736" cy="269876"/>
            </a:xfrm>
            <a:prstGeom prst="rect">
              <a:avLst/>
            </a:prstGeom>
            <a:solidFill>
              <a:schemeClr val="bg1"/>
            </a:solidFill>
          </p:spPr>
          <p:txBody>
            <a:bodyPr vert="horz" lIns="0" tIns="0" rIns="0" bIns="0" rtlCol="0" anchor="ctr">
              <a:noAutofit/>
            </a:bodyPr>
            <a:lstStyle>
              <a:lvl1pPr marL="0" indent="0" algn="l" defTabSz="914400" rtl="0" eaLnBrk="1" latinLnBrk="0" hangingPunct="1">
                <a:spcBef>
                  <a:spcPts val="0"/>
                </a:spcBef>
                <a:buClr>
                  <a:schemeClr val="accent1"/>
                </a:buClr>
                <a:buFont typeface="Arial" panose="020B0604020202020204" pitchFamily="34" charset="0"/>
                <a:buNone/>
                <a:defRPr sz="1000" kern="1200" baseline="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1D498B"/>
                </a:buClr>
                <a:buSzTx/>
                <a:buFont typeface="Arial" panose="020B0604020202020204" pitchFamily="34" charset="0"/>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rPr>
                <a:t>10</a:t>
              </a:r>
              <a:endPar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9" name="Text Placeholder 4">
              <a:extLst>
                <a:ext uri="{FF2B5EF4-FFF2-40B4-BE49-F238E27FC236}">
                  <a16:creationId xmlns:a16="http://schemas.microsoft.com/office/drawing/2014/main" id="{C4CD3669-6A1F-488C-B275-3BD2C9508EA2}"/>
                </a:ext>
              </a:extLst>
            </p:cNvPr>
            <p:cNvSpPr txBox="1">
              <a:spLocks/>
            </p:cNvSpPr>
            <p:nvPr/>
          </p:nvSpPr>
          <p:spPr>
            <a:xfrm>
              <a:off x="9643289" y="6058822"/>
              <a:ext cx="462736" cy="269876"/>
            </a:xfrm>
            <a:prstGeom prst="rect">
              <a:avLst/>
            </a:prstGeom>
            <a:solidFill>
              <a:schemeClr val="bg1"/>
            </a:solidFill>
          </p:spPr>
          <p:txBody>
            <a:bodyPr vert="horz" lIns="0" tIns="0" rIns="0" bIns="0" rtlCol="0" anchor="ctr">
              <a:noAutofit/>
            </a:bodyPr>
            <a:lstStyle>
              <a:lvl1pPr marL="0" indent="0" algn="l" defTabSz="914400" rtl="0" eaLnBrk="1" latinLnBrk="0" hangingPunct="1">
                <a:spcBef>
                  <a:spcPts val="0"/>
                </a:spcBef>
                <a:buClr>
                  <a:schemeClr val="accent1"/>
                </a:buClr>
                <a:buFont typeface="Arial" panose="020B0604020202020204" pitchFamily="34" charset="0"/>
                <a:buNone/>
                <a:defRPr sz="1000" kern="1200" baseline="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1D498B"/>
                </a:buClr>
                <a:buSzTx/>
                <a:buFont typeface="Arial" panose="020B0604020202020204" pitchFamily="34" charset="0"/>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rPr>
                <a:t>15</a:t>
              </a:r>
              <a:endPar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0" name="Text Placeholder 4">
              <a:extLst>
                <a:ext uri="{FF2B5EF4-FFF2-40B4-BE49-F238E27FC236}">
                  <a16:creationId xmlns:a16="http://schemas.microsoft.com/office/drawing/2014/main" id="{6AF0D8E6-E207-422D-A650-FD68CB259048}"/>
                </a:ext>
              </a:extLst>
            </p:cNvPr>
            <p:cNvSpPr txBox="1">
              <a:spLocks/>
            </p:cNvSpPr>
            <p:nvPr/>
          </p:nvSpPr>
          <p:spPr>
            <a:xfrm>
              <a:off x="10214789" y="6058822"/>
              <a:ext cx="462736" cy="269876"/>
            </a:xfrm>
            <a:prstGeom prst="rect">
              <a:avLst/>
            </a:prstGeom>
            <a:solidFill>
              <a:schemeClr val="bg1"/>
            </a:solidFill>
          </p:spPr>
          <p:txBody>
            <a:bodyPr vert="horz" lIns="0" tIns="0" rIns="0" bIns="0" rtlCol="0" anchor="ctr">
              <a:noAutofit/>
            </a:bodyPr>
            <a:lstStyle>
              <a:lvl1pPr marL="0" indent="0" algn="l" defTabSz="914400" rtl="0" eaLnBrk="1" latinLnBrk="0" hangingPunct="1">
                <a:spcBef>
                  <a:spcPts val="0"/>
                </a:spcBef>
                <a:buClr>
                  <a:schemeClr val="accent1"/>
                </a:buClr>
                <a:buFont typeface="Arial" panose="020B0604020202020204" pitchFamily="34" charset="0"/>
                <a:buNone/>
                <a:defRPr sz="1000" kern="1200" baseline="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1D498B"/>
                </a:buClr>
                <a:buSzTx/>
                <a:buFont typeface="Arial" panose="020B0604020202020204" pitchFamily="34" charset="0"/>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rPr>
                <a:t>20</a:t>
              </a:r>
              <a:endPar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0" name="Text Placeholder 4">
              <a:extLst>
                <a:ext uri="{FF2B5EF4-FFF2-40B4-BE49-F238E27FC236}">
                  <a16:creationId xmlns:a16="http://schemas.microsoft.com/office/drawing/2014/main" id="{04CC05B3-438F-4A22-8EE3-3499525A8882}"/>
                </a:ext>
              </a:extLst>
            </p:cNvPr>
            <p:cNvSpPr txBox="1">
              <a:spLocks/>
            </p:cNvSpPr>
            <p:nvPr/>
          </p:nvSpPr>
          <p:spPr>
            <a:xfrm>
              <a:off x="7630339" y="5315872"/>
              <a:ext cx="361136" cy="269876"/>
            </a:xfrm>
            <a:prstGeom prst="rect">
              <a:avLst/>
            </a:prstGeom>
            <a:solidFill>
              <a:schemeClr val="bg1"/>
            </a:solidFill>
          </p:spPr>
          <p:txBody>
            <a:bodyPr vert="horz" lIns="0" tIns="0" rIns="0" bIns="0" rtlCol="0" anchor="ctr">
              <a:noAutofit/>
            </a:bodyPr>
            <a:lstStyle>
              <a:lvl1pPr marL="0" indent="0" algn="l" defTabSz="914400" rtl="0" eaLnBrk="1" latinLnBrk="0" hangingPunct="1">
                <a:spcBef>
                  <a:spcPts val="0"/>
                </a:spcBef>
                <a:buClr>
                  <a:schemeClr val="accent1"/>
                </a:buClr>
                <a:buFont typeface="Arial" panose="020B0604020202020204" pitchFamily="34" charset="0"/>
                <a:buNone/>
                <a:defRPr sz="1000" kern="1200" baseline="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1D498B"/>
                </a:buClr>
                <a:buSzTx/>
                <a:buFont typeface="Arial" panose="020B0604020202020204" pitchFamily="34" charset="0"/>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rPr>
                <a:t>50</a:t>
              </a:r>
              <a:endPar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1" name="Text Placeholder 4">
              <a:extLst>
                <a:ext uri="{FF2B5EF4-FFF2-40B4-BE49-F238E27FC236}">
                  <a16:creationId xmlns:a16="http://schemas.microsoft.com/office/drawing/2014/main" id="{F0504B34-A762-4051-8AAA-391FC72FED83}"/>
                </a:ext>
              </a:extLst>
            </p:cNvPr>
            <p:cNvSpPr txBox="1">
              <a:spLocks/>
            </p:cNvSpPr>
            <p:nvPr/>
          </p:nvSpPr>
          <p:spPr>
            <a:xfrm>
              <a:off x="7630339" y="4820572"/>
              <a:ext cx="361136" cy="269876"/>
            </a:xfrm>
            <a:prstGeom prst="rect">
              <a:avLst/>
            </a:prstGeom>
            <a:solidFill>
              <a:schemeClr val="bg1"/>
            </a:solidFill>
          </p:spPr>
          <p:txBody>
            <a:bodyPr vert="horz" lIns="0" tIns="0" rIns="0" bIns="0" rtlCol="0" anchor="ctr">
              <a:noAutofit/>
            </a:bodyPr>
            <a:lstStyle>
              <a:lvl1pPr marL="0" indent="0" algn="l" defTabSz="914400" rtl="0" eaLnBrk="1" latinLnBrk="0" hangingPunct="1">
                <a:spcBef>
                  <a:spcPts val="0"/>
                </a:spcBef>
                <a:buClr>
                  <a:schemeClr val="accent1"/>
                </a:buClr>
                <a:buFont typeface="Arial" panose="020B0604020202020204" pitchFamily="34" charset="0"/>
                <a:buNone/>
                <a:defRPr sz="1000" kern="1200" baseline="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1D498B"/>
                </a:buClr>
                <a:buSzTx/>
                <a:buFont typeface="Arial" panose="020B0604020202020204" pitchFamily="34" charset="0"/>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rPr>
                <a:t>100</a:t>
              </a:r>
              <a:endPar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2" name="Text Placeholder 4">
              <a:extLst>
                <a:ext uri="{FF2B5EF4-FFF2-40B4-BE49-F238E27FC236}">
                  <a16:creationId xmlns:a16="http://schemas.microsoft.com/office/drawing/2014/main" id="{A788A6B3-A1DB-4890-A052-8C92B571DF54}"/>
                </a:ext>
              </a:extLst>
            </p:cNvPr>
            <p:cNvSpPr txBox="1">
              <a:spLocks/>
            </p:cNvSpPr>
            <p:nvPr/>
          </p:nvSpPr>
          <p:spPr>
            <a:xfrm>
              <a:off x="7630339" y="4318922"/>
              <a:ext cx="361136" cy="269876"/>
            </a:xfrm>
            <a:prstGeom prst="rect">
              <a:avLst/>
            </a:prstGeom>
            <a:solidFill>
              <a:schemeClr val="bg1"/>
            </a:solidFill>
          </p:spPr>
          <p:txBody>
            <a:bodyPr vert="horz" lIns="0" tIns="0" rIns="0" bIns="0" rtlCol="0" anchor="ctr">
              <a:noAutofit/>
            </a:bodyPr>
            <a:lstStyle>
              <a:lvl1pPr marL="0" indent="0" algn="l" defTabSz="914400" rtl="0" eaLnBrk="1" latinLnBrk="0" hangingPunct="1">
                <a:spcBef>
                  <a:spcPts val="0"/>
                </a:spcBef>
                <a:buClr>
                  <a:schemeClr val="accent1"/>
                </a:buClr>
                <a:buFont typeface="Arial" panose="020B0604020202020204" pitchFamily="34" charset="0"/>
                <a:buNone/>
                <a:defRPr sz="1000" kern="1200" baseline="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1D498B"/>
                </a:buClr>
                <a:buSzTx/>
                <a:buFont typeface="Arial" panose="020B0604020202020204" pitchFamily="34" charset="0"/>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rPr>
                <a:t>150</a:t>
              </a:r>
              <a:endPar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3" name="Text Placeholder 4">
              <a:extLst>
                <a:ext uri="{FF2B5EF4-FFF2-40B4-BE49-F238E27FC236}">
                  <a16:creationId xmlns:a16="http://schemas.microsoft.com/office/drawing/2014/main" id="{CEDD7D51-D136-4A65-A19C-232EB641E615}"/>
                </a:ext>
              </a:extLst>
            </p:cNvPr>
            <p:cNvSpPr txBox="1">
              <a:spLocks/>
            </p:cNvSpPr>
            <p:nvPr/>
          </p:nvSpPr>
          <p:spPr>
            <a:xfrm>
              <a:off x="7630339" y="3817272"/>
              <a:ext cx="361136" cy="269876"/>
            </a:xfrm>
            <a:prstGeom prst="rect">
              <a:avLst/>
            </a:prstGeom>
            <a:solidFill>
              <a:schemeClr val="bg1"/>
            </a:solidFill>
          </p:spPr>
          <p:txBody>
            <a:bodyPr vert="horz" lIns="0" tIns="0" rIns="0" bIns="0" rtlCol="0" anchor="ctr">
              <a:noAutofit/>
            </a:bodyPr>
            <a:lstStyle>
              <a:lvl1pPr marL="0" indent="0" algn="l" defTabSz="914400" rtl="0" eaLnBrk="1" latinLnBrk="0" hangingPunct="1">
                <a:spcBef>
                  <a:spcPts val="0"/>
                </a:spcBef>
                <a:buClr>
                  <a:schemeClr val="accent1"/>
                </a:buClr>
                <a:buFont typeface="Arial" panose="020B0604020202020204" pitchFamily="34" charset="0"/>
                <a:buNone/>
                <a:defRPr sz="1000" kern="1200" baseline="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1D498B"/>
                </a:buClr>
                <a:buSzTx/>
                <a:buFont typeface="Arial" panose="020B0604020202020204" pitchFamily="34" charset="0"/>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rPr>
                <a:t>200</a:t>
              </a:r>
              <a:endPar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63" name="Text Placeholder 4">
              <a:extLst>
                <a:ext uri="{FF2B5EF4-FFF2-40B4-BE49-F238E27FC236}">
                  <a16:creationId xmlns:a16="http://schemas.microsoft.com/office/drawing/2014/main" id="{23A85EB3-C54B-437E-B3D6-388A52B435FB}"/>
                </a:ext>
              </a:extLst>
            </p:cNvPr>
            <p:cNvSpPr txBox="1">
              <a:spLocks/>
            </p:cNvSpPr>
            <p:nvPr/>
          </p:nvSpPr>
          <p:spPr>
            <a:xfrm>
              <a:off x="7255689" y="3626772"/>
              <a:ext cx="361136" cy="269876"/>
            </a:xfrm>
            <a:prstGeom prst="rect">
              <a:avLst/>
            </a:prstGeom>
            <a:solidFill>
              <a:schemeClr val="bg1"/>
            </a:solidFill>
          </p:spPr>
          <p:txBody>
            <a:bodyPr vert="horz" lIns="0" tIns="0" rIns="0" bIns="0" rtlCol="0" anchor="ctr">
              <a:noAutofit/>
            </a:bodyPr>
            <a:lstStyle>
              <a:lvl1pPr marL="0" indent="0" algn="l" defTabSz="914400" rtl="0" eaLnBrk="1" latinLnBrk="0" hangingPunct="1">
                <a:spcBef>
                  <a:spcPts val="0"/>
                </a:spcBef>
                <a:buClr>
                  <a:schemeClr val="accent1"/>
                </a:buClr>
                <a:buFont typeface="Arial" panose="020B0604020202020204" pitchFamily="34" charset="0"/>
                <a:buNone/>
                <a:defRPr sz="1000" kern="1200" baseline="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1D498B"/>
                </a:buClr>
                <a:buSzTx/>
                <a:buFont typeface="Arial" panose="020B0604020202020204" pitchFamily="34" charset="0"/>
                <a:buNone/>
                <a:tabLst/>
                <a:defRPr/>
              </a:pPr>
              <a:r>
                <a:rPr kumimoji="0" lang="en-GB" sz="1600" b="1" i="0" u="none" strike="noStrike" kern="1200" cap="none" spc="0" normalizeH="0" baseline="0" noProof="0" dirty="0">
                  <a:ln>
                    <a:noFill/>
                  </a:ln>
                  <a:solidFill>
                    <a:srgbClr val="000000"/>
                  </a:solidFill>
                  <a:effectLst/>
                  <a:uLnTx/>
                  <a:uFillTx/>
                  <a:latin typeface="Arial" panose="020B0604020202020204"/>
                  <a:ea typeface="+mn-ea"/>
                  <a:cs typeface="+mn-cs"/>
                </a:rPr>
                <a:t>C</a:t>
              </a:r>
            </a:p>
          </p:txBody>
        </p:sp>
      </p:grpSp>
      <p:grpSp>
        <p:nvGrpSpPr>
          <p:cNvPr id="2054" name="Group 2053">
            <a:extLst>
              <a:ext uri="{FF2B5EF4-FFF2-40B4-BE49-F238E27FC236}">
                <a16:creationId xmlns:a16="http://schemas.microsoft.com/office/drawing/2014/main" id="{FD183C40-2507-4690-9082-EB6D993E752E}"/>
              </a:ext>
            </a:extLst>
          </p:cNvPr>
          <p:cNvGrpSpPr/>
          <p:nvPr/>
        </p:nvGrpSpPr>
        <p:grpSpPr>
          <a:xfrm>
            <a:off x="3712389" y="1553540"/>
            <a:ext cx="3444061" cy="2962276"/>
            <a:chOff x="3655239" y="3626772"/>
            <a:chExt cx="3444061" cy="2962276"/>
          </a:xfrm>
        </p:grpSpPr>
        <p:pic>
          <p:nvPicPr>
            <p:cNvPr id="54" name="Picture 1">
              <a:extLst>
                <a:ext uri="{FF2B5EF4-FFF2-40B4-BE49-F238E27FC236}">
                  <a16:creationId xmlns:a16="http://schemas.microsoft.com/office/drawing/2014/main" id="{4219CA6E-84EF-4B67-83C3-359638A88E4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720" t="12833" r="46801" b="52606"/>
            <a:stretch/>
          </p:blipFill>
          <p:spPr bwMode="auto">
            <a:xfrm>
              <a:off x="4410075" y="3678866"/>
              <a:ext cx="2639665" cy="2388560"/>
            </a:xfrm>
            <a:prstGeom prst="rect">
              <a:avLst/>
            </a:prstGeom>
            <a:noFill/>
            <a:extLst>
              <a:ext uri="{909E8E84-426E-40DD-AFC4-6F175D3DCCD1}">
                <a14:hiddenFill xmlns:a14="http://schemas.microsoft.com/office/drawing/2010/main">
                  <a:solidFill>
                    <a:srgbClr val="FFFFFF"/>
                  </a:solidFill>
                </a14:hiddenFill>
              </a:ext>
            </a:extLst>
          </p:spPr>
        </p:pic>
        <p:sp>
          <p:nvSpPr>
            <p:cNvPr id="19" name="Text Placeholder 4">
              <a:extLst>
                <a:ext uri="{FF2B5EF4-FFF2-40B4-BE49-F238E27FC236}">
                  <a16:creationId xmlns:a16="http://schemas.microsoft.com/office/drawing/2014/main" id="{19DEE199-BD19-4474-ADD2-A7F9F951053D}"/>
                </a:ext>
              </a:extLst>
            </p:cNvPr>
            <p:cNvSpPr txBox="1">
              <a:spLocks/>
            </p:cNvSpPr>
            <p:nvPr/>
          </p:nvSpPr>
          <p:spPr>
            <a:xfrm rot="16200000">
              <a:off x="3207081" y="4777303"/>
              <a:ext cx="1467294" cy="269876"/>
            </a:xfrm>
            <a:prstGeom prst="rect">
              <a:avLst/>
            </a:prstGeom>
            <a:solidFill>
              <a:schemeClr val="bg1"/>
            </a:solidFill>
          </p:spPr>
          <p:txBody>
            <a:bodyPr vert="horz" lIns="0" tIns="0" rIns="0" bIns="0" rtlCol="0" anchor="ctr">
              <a:noAutofit/>
            </a:bodyPr>
            <a:lstStyle>
              <a:lvl1pPr marL="0" indent="0" algn="l" defTabSz="914400" rtl="0" eaLnBrk="1" latinLnBrk="0" hangingPunct="1">
                <a:spcBef>
                  <a:spcPts val="0"/>
                </a:spcBef>
                <a:buClr>
                  <a:schemeClr val="accent1"/>
                </a:buClr>
                <a:buFont typeface="Arial" panose="020B0604020202020204" pitchFamily="34" charset="0"/>
                <a:buNone/>
                <a:defRPr sz="1000" kern="1200" baseline="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1D498B"/>
                </a:buClr>
                <a:buSzTx/>
                <a:buFont typeface="Arial" panose="020B0604020202020204" pitchFamily="34" charset="0"/>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rPr>
                <a:t>Significance level</a:t>
              </a:r>
              <a:endPar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3" name="Text Placeholder 4">
              <a:extLst>
                <a:ext uri="{FF2B5EF4-FFF2-40B4-BE49-F238E27FC236}">
                  <a16:creationId xmlns:a16="http://schemas.microsoft.com/office/drawing/2014/main" id="{DB243D76-4080-4CAF-A7B4-9142FCFEDEE2}"/>
                </a:ext>
              </a:extLst>
            </p:cNvPr>
            <p:cNvSpPr txBox="1">
              <a:spLocks/>
            </p:cNvSpPr>
            <p:nvPr/>
          </p:nvSpPr>
          <p:spPr>
            <a:xfrm>
              <a:off x="5003985" y="6319172"/>
              <a:ext cx="1467294" cy="269876"/>
            </a:xfrm>
            <a:prstGeom prst="rect">
              <a:avLst/>
            </a:prstGeom>
            <a:solidFill>
              <a:schemeClr val="bg1"/>
            </a:solidFill>
          </p:spPr>
          <p:txBody>
            <a:bodyPr vert="horz" lIns="0" tIns="0" rIns="0" bIns="0" rtlCol="0" anchor="ctr">
              <a:noAutofit/>
            </a:bodyPr>
            <a:lstStyle>
              <a:lvl1pPr marL="0" indent="0" algn="l" defTabSz="914400" rtl="0" eaLnBrk="1" latinLnBrk="0" hangingPunct="1">
                <a:spcBef>
                  <a:spcPts val="0"/>
                </a:spcBef>
                <a:buClr>
                  <a:schemeClr val="accent1"/>
                </a:buClr>
                <a:buFont typeface="Arial" panose="020B0604020202020204" pitchFamily="34" charset="0"/>
                <a:buNone/>
                <a:defRPr sz="1000" kern="1200" baseline="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1D498B"/>
                </a:buClr>
                <a:buSzTx/>
                <a:buFont typeface="Arial" panose="020B0604020202020204" pitchFamily="34" charset="0"/>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rPr>
                <a:t>Distance (km)</a:t>
              </a:r>
              <a:endPar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1" name="Text Placeholder 4">
              <a:extLst>
                <a:ext uri="{FF2B5EF4-FFF2-40B4-BE49-F238E27FC236}">
                  <a16:creationId xmlns:a16="http://schemas.microsoft.com/office/drawing/2014/main" id="{2F7E2ADA-8AB7-40C6-B897-D0F7DE5BF8D3}"/>
                </a:ext>
              </a:extLst>
            </p:cNvPr>
            <p:cNvSpPr txBox="1">
              <a:spLocks/>
            </p:cNvSpPr>
            <p:nvPr/>
          </p:nvSpPr>
          <p:spPr>
            <a:xfrm>
              <a:off x="4375964" y="6058822"/>
              <a:ext cx="462736" cy="269876"/>
            </a:xfrm>
            <a:prstGeom prst="rect">
              <a:avLst/>
            </a:prstGeom>
            <a:solidFill>
              <a:schemeClr val="bg1"/>
            </a:solidFill>
          </p:spPr>
          <p:txBody>
            <a:bodyPr vert="horz" lIns="0" tIns="0" rIns="0" bIns="0" rtlCol="0" anchor="ctr">
              <a:noAutofit/>
            </a:bodyPr>
            <a:lstStyle>
              <a:lvl1pPr marL="0" indent="0" algn="l" defTabSz="914400" rtl="0" eaLnBrk="1" latinLnBrk="0" hangingPunct="1">
                <a:spcBef>
                  <a:spcPts val="0"/>
                </a:spcBef>
                <a:buClr>
                  <a:schemeClr val="accent1"/>
                </a:buClr>
                <a:buFont typeface="Arial" panose="020B0604020202020204" pitchFamily="34" charset="0"/>
                <a:buNone/>
                <a:defRPr sz="1000" kern="1200" baseline="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1D498B"/>
                </a:buClr>
                <a:buSzTx/>
                <a:buFont typeface="Arial" panose="020B0604020202020204" pitchFamily="34" charset="0"/>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rPr>
                <a:t>0</a:t>
              </a:r>
              <a:endPar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2" name="Text Placeholder 4">
              <a:extLst>
                <a:ext uri="{FF2B5EF4-FFF2-40B4-BE49-F238E27FC236}">
                  <a16:creationId xmlns:a16="http://schemas.microsoft.com/office/drawing/2014/main" id="{9B3B6B0D-2E57-41A7-AF88-F4F28C779B8C}"/>
                </a:ext>
              </a:extLst>
            </p:cNvPr>
            <p:cNvSpPr txBox="1">
              <a:spLocks/>
            </p:cNvSpPr>
            <p:nvPr/>
          </p:nvSpPr>
          <p:spPr>
            <a:xfrm>
              <a:off x="4934764" y="6058822"/>
              <a:ext cx="462736" cy="269876"/>
            </a:xfrm>
            <a:prstGeom prst="rect">
              <a:avLst/>
            </a:prstGeom>
            <a:solidFill>
              <a:schemeClr val="bg1"/>
            </a:solidFill>
          </p:spPr>
          <p:txBody>
            <a:bodyPr vert="horz" lIns="0" tIns="0" rIns="0" bIns="0" rtlCol="0" anchor="ctr">
              <a:noAutofit/>
            </a:bodyPr>
            <a:lstStyle>
              <a:lvl1pPr marL="0" indent="0" algn="l" defTabSz="914400" rtl="0" eaLnBrk="1" latinLnBrk="0" hangingPunct="1">
                <a:spcBef>
                  <a:spcPts val="0"/>
                </a:spcBef>
                <a:buClr>
                  <a:schemeClr val="accent1"/>
                </a:buClr>
                <a:buFont typeface="Arial" panose="020B0604020202020204" pitchFamily="34" charset="0"/>
                <a:buNone/>
                <a:defRPr sz="1000" kern="1200" baseline="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1D498B"/>
                </a:buClr>
                <a:buSzTx/>
                <a:buFont typeface="Arial" panose="020B0604020202020204" pitchFamily="34" charset="0"/>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rPr>
                <a:t>5</a:t>
              </a:r>
              <a:endPar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3" name="Text Placeholder 4">
              <a:extLst>
                <a:ext uri="{FF2B5EF4-FFF2-40B4-BE49-F238E27FC236}">
                  <a16:creationId xmlns:a16="http://schemas.microsoft.com/office/drawing/2014/main" id="{A16A0231-D748-4CA7-8577-E2512D8907AA}"/>
                </a:ext>
              </a:extLst>
            </p:cNvPr>
            <p:cNvSpPr txBox="1">
              <a:spLocks/>
            </p:cNvSpPr>
            <p:nvPr/>
          </p:nvSpPr>
          <p:spPr>
            <a:xfrm>
              <a:off x="5518964" y="6058822"/>
              <a:ext cx="462736" cy="269876"/>
            </a:xfrm>
            <a:prstGeom prst="rect">
              <a:avLst/>
            </a:prstGeom>
            <a:solidFill>
              <a:schemeClr val="bg1"/>
            </a:solidFill>
          </p:spPr>
          <p:txBody>
            <a:bodyPr vert="horz" lIns="0" tIns="0" rIns="0" bIns="0" rtlCol="0" anchor="ctr">
              <a:noAutofit/>
            </a:bodyPr>
            <a:lstStyle>
              <a:lvl1pPr marL="0" indent="0" algn="l" defTabSz="914400" rtl="0" eaLnBrk="1" latinLnBrk="0" hangingPunct="1">
                <a:spcBef>
                  <a:spcPts val="0"/>
                </a:spcBef>
                <a:buClr>
                  <a:schemeClr val="accent1"/>
                </a:buClr>
                <a:buFont typeface="Arial" panose="020B0604020202020204" pitchFamily="34" charset="0"/>
                <a:buNone/>
                <a:defRPr sz="1000" kern="1200" baseline="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1D498B"/>
                </a:buClr>
                <a:buSzTx/>
                <a:buFont typeface="Arial" panose="020B0604020202020204" pitchFamily="34" charset="0"/>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rPr>
                <a:t>10</a:t>
              </a:r>
              <a:endPar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4" name="Text Placeholder 4">
              <a:extLst>
                <a:ext uri="{FF2B5EF4-FFF2-40B4-BE49-F238E27FC236}">
                  <a16:creationId xmlns:a16="http://schemas.microsoft.com/office/drawing/2014/main" id="{5EA1C605-13C3-4FF3-BAA0-1995568BE5E6}"/>
                </a:ext>
              </a:extLst>
            </p:cNvPr>
            <p:cNvSpPr txBox="1">
              <a:spLocks/>
            </p:cNvSpPr>
            <p:nvPr/>
          </p:nvSpPr>
          <p:spPr>
            <a:xfrm>
              <a:off x="6071414" y="6058822"/>
              <a:ext cx="462736" cy="269876"/>
            </a:xfrm>
            <a:prstGeom prst="rect">
              <a:avLst/>
            </a:prstGeom>
            <a:solidFill>
              <a:schemeClr val="bg1"/>
            </a:solidFill>
          </p:spPr>
          <p:txBody>
            <a:bodyPr vert="horz" lIns="0" tIns="0" rIns="0" bIns="0" rtlCol="0" anchor="ctr">
              <a:noAutofit/>
            </a:bodyPr>
            <a:lstStyle>
              <a:lvl1pPr marL="0" indent="0" algn="l" defTabSz="914400" rtl="0" eaLnBrk="1" latinLnBrk="0" hangingPunct="1">
                <a:spcBef>
                  <a:spcPts val="0"/>
                </a:spcBef>
                <a:buClr>
                  <a:schemeClr val="accent1"/>
                </a:buClr>
                <a:buFont typeface="Arial" panose="020B0604020202020204" pitchFamily="34" charset="0"/>
                <a:buNone/>
                <a:defRPr sz="1000" kern="1200" baseline="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1D498B"/>
                </a:buClr>
                <a:buSzTx/>
                <a:buFont typeface="Arial" panose="020B0604020202020204" pitchFamily="34" charset="0"/>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rPr>
                <a:t>15</a:t>
              </a:r>
              <a:endPar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6" name="Text Placeholder 4">
              <a:extLst>
                <a:ext uri="{FF2B5EF4-FFF2-40B4-BE49-F238E27FC236}">
                  <a16:creationId xmlns:a16="http://schemas.microsoft.com/office/drawing/2014/main" id="{B3DFF4FC-731E-4876-A8EB-41DE53D40797}"/>
                </a:ext>
              </a:extLst>
            </p:cNvPr>
            <p:cNvSpPr txBox="1">
              <a:spLocks/>
            </p:cNvSpPr>
            <p:nvPr/>
          </p:nvSpPr>
          <p:spPr>
            <a:xfrm>
              <a:off x="4064814" y="5754022"/>
              <a:ext cx="361136" cy="269876"/>
            </a:xfrm>
            <a:prstGeom prst="rect">
              <a:avLst/>
            </a:prstGeom>
            <a:solidFill>
              <a:schemeClr val="bg1"/>
            </a:solidFill>
          </p:spPr>
          <p:txBody>
            <a:bodyPr vert="horz" lIns="0" tIns="0" rIns="0" bIns="0" rtlCol="0" anchor="ctr">
              <a:noAutofit/>
            </a:bodyPr>
            <a:lstStyle>
              <a:lvl1pPr marL="0" indent="0" algn="l" defTabSz="914400" rtl="0" eaLnBrk="1" latinLnBrk="0" hangingPunct="1">
                <a:spcBef>
                  <a:spcPts val="0"/>
                </a:spcBef>
                <a:buClr>
                  <a:schemeClr val="accent1"/>
                </a:buClr>
                <a:buFont typeface="Arial" panose="020B0604020202020204" pitchFamily="34" charset="0"/>
                <a:buNone/>
                <a:defRPr sz="1000" kern="1200" baseline="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1D498B"/>
                </a:buClr>
                <a:buSzTx/>
                <a:buFont typeface="Arial" panose="020B0604020202020204" pitchFamily="34" charset="0"/>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rPr>
                <a:t>50</a:t>
              </a:r>
              <a:endPar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7" name="Text Placeholder 4">
              <a:extLst>
                <a:ext uri="{FF2B5EF4-FFF2-40B4-BE49-F238E27FC236}">
                  <a16:creationId xmlns:a16="http://schemas.microsoft.com/office/drawing/2014/main" id="{231E913E-CDDE-48B4-BE17-7BC4AAAE8B23}"/>
                </a:ext>
              </a:extLst>
            </p:cNvPr>
            <p:cNvSpPr txBox="1">
              <a:spLocks/>
            </p:cNvSpPr>
            <p:nvPr/>
          </p:nvSpPr>
          <p:spPr>
            <a:xfrm>
              <a:off x="4064814" y="5125372"/>
              <a:ext cx="361136" cy="269876"/>
            </a:xfrm>
            <a:prstGeom prst="rect">
              <a:avLst/>
            </a:prstGeom>
            <a:solidFill>
              <a:schemeClr val="bg1"/>
            </a:solidFill>
          </p:spPr>
          <p:txBody>
            <a:bodyPr vert="horz" lIns="0" tIns="0" rIns="0" bIns="0" rtlCol="0" anchor="ctr">
              <a:noAutofit/>
            </a:bodyPr>
            <a:lstStyle>
              <a:lvl1pPr marL="0" indent="0" algn="l" defTabSz="914400" rtl="0" eaLnBrk="1" latinLnBrk="0" hangingPunct="1">
                <a:spcBef>
                  <a:spcPts val="0"/>
                </a:spcBef>
                <a:buClr>
                  <a:schemeClr val="accent1"/>
                </a:buClr>
                <a:buFont typeface="Arial" panose="020B0604020202020204" pitchFamily="34" charset="0"/>
                <a:buNone/>
                <a:defRPr sz="1000" kern="1200" baseline="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1D498B"/>
                </a:buClr>
                <a:buSzTx/>
                <a:buFont typeface="Arial" panose="020B0604020202020204" pitchFamily="34" charset="0"/>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rPr>
                <a:t>100</a:t>
              </a:r>
              <a:endPar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8" name="Text Placeholder 4">
              <a:extLst>
                <a:ext uri="{FF2B5EF4-FFF2-40B4-BE49-F238E27FC236}">
                  <a16:creationId xmlns:a16="http://schemas.microsoft.com/office/drawing/2014/main" id="{AFC8B279-15BC-4D4D-8214-A0DAA89619B2}"/>
                </a:ext>
              </a:extLst>
            </p:cNvPr>
            <p:cNvSpPr txBox="1">
              <a:spLocks/>
            </p:cNvSpPr>
            <p:nvPr/>
          </p:nvSpPr>
          <p:spPr>
            <a:xfrm>
              <a:off x="4064814" y="4477672"/>
              <a:ext cx="361136" cy="269876"/>
            </a:xfrm>
            <a:prstGeom prst="rect">
              <a:avLst/>
            </a:prstGeom>
            <a:solidFill>
              <a:schemeClr val="bg1"/>
            </a:solidFill>
          </p:spPr>
          <p:txBody>
            <a:bodyPr vert="horz" lIns="0" tIns="0" rIns="0" bIns="0" rtlCol="0" anchor="ctr">
              <a:noAutofit/>
            </a:bodyPr>
            <a:lstStyle>
              <a:lvl1pPr marL="0" indent="0" algn="l" defTabSz="914400" rtl="0" eaLnBrk="1" latinLnBrk="0" hangingPunct="1">
                <a:spcBef>
                  <a:spcPts val="0"/>
                </a:spcBef>
                <a:buClr>
                  <a:schemeClr val="accent1"/>
                </a:buClr>
                <a:buFont typeface="Arial" panose="020B0604020202020204" pitchFamily="34" charset="0"/>
                <a:buNone/>
                <a:defRPr sz="1000" kern="1200" baseline="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1D498B"/>
                </a:buClr>
                <a:buSzTx/>
                <a:buFont typeface="Arial" panose="020B0604020202020204" pitchFamily="34" charset="0"/>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rPr>
                <a:t>150</a:t>
              </a:r>
              <a:endPar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9" name="Text Placeholder 4">
              <a:extLst>
                <a:ext uri="{FF2B5EF4-FFF2-40B4-BE49-F238E27FC236}">
                  <a16:creationId xmlns:a16="http://schemas.microsoft.com/office/drawing/2014/main" id="{4E642B07-D9F5-4EA1-8AA3-BF85C51A4F44}"/>
                </a:ext>
              </a:extLst>
            </p:cNvPr>
            <p:cNvSpPr txBox="1">
              <a:spLocks/>
            </p:cNvSpPr>
            <p:nvPr/>
          </p:nvSpPr>
          <p:spPr>
            <a:xfrm>
              <a:off x="4064814" y="3836322"/>
              <a:ext cx="361136" cy="269876"/>
            </a:xfrm>
            <a:prstGeom prst="rect">
              <a:avLst/>
            </a:prstGeom>
            <a:solidFill>
              <a:schemeClr val="bg1"/>
            </a:solidFill>
          </p:spPr>
          <p:txBody>
            <a:bodyPr vert="horz" lIns="0" tIns="0" rIns="0" bIns="0" rtlCol="0" anchor="ctr">
              <a:noAutofit/>
            </a:bodyPr>
            <a:lstStyle>
              <a:lvl1pPr marL="0" indent="0" algn="l" defTabSz="914400" rtl="0" eaLnBrk="1" latinLnBrk="0" hangingPunct="1">
                <a:spcBef>
                  <a:spcPts val="0"/>
                </a:spcBef>
                <a:buClr>
                  <a:schemeClr val="accent1"/>
                </a:buClr>
                <a:buFont typeface="Arial" panose="020B0604020202020204" pitchFamily="34" charset="0"/>
                <a:buNone/>
                <a:defRPr sz="1000" kern="1200" baseline="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1D498B"/>
                </a:buClr>
                <a:buSzTx/>
                <a:buFont typeface="Arial" panose="020B0604020202020204" pitchFamily="34" charset="0"/>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rPr>
                <a:t>200</a:t>
              </a:r>
              <a:endPar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5" name="Text Placeholder 4">
              <a:extLst>
                <a:ext uri="{FF2B5EF4-FFF2-40B4-BE49-F238E27FC236}">
                  <a16:creationId xmlns:a16="http://schemas.microsoft.com/office/drawing/2014/main" id="{963F43CC-3D01-4D81-A74B-6D613B3D761E}"/>
                </a:ext>
              </a:extLst>
            </p:cNvPr>
            <p:cNvSpPr txBox="1">
              <a:spLocks/>
            </p:cNvSpPr>
            <p:nvPr/>
          </p:nvSpPr>
          <p:spPr>
            <a:xfrm>
              <a:off x="6636564" y="6058822"/>
              <a:ext cx="462736" cy="269876"/>
            </a:xfrm>
            <a:prstGeom prst="rect">
              <a:avLst/>
            </a:prstGeom>
            <a:solidFill>
              <a:schemeClr val="bg1"/>
            </a:solidFill>
          </p:spPr>
          <p:txBody>
            <a:bodyPr vert="horz" lIns="0" tIns="0" rIns="0" bIns="0" rtlCol="0" anchor="ctr">
              <a:noAutofit/>
            </a:bodyPr>
            <a:lstStyle>
              <a:lvl1pPr marL="0" indent="0" algn="l" defTabSz="914400" rtl="0" eaLnBrk="1" latinLnBrk="0" hangingPunct="1">
                <a:spcBef>
                  <a:spcPts val="0"/>
                </a:spcBef>
                <a:buClr>
                  <a:schemeClr val="accent1"/>
                </a:buClr>
                <a:buFont typeface="Arial" panose="020B0604020202020204" pitchFamily="34" charset="0"/>
                <a:buNone/>
                <a:defRPr sz="1000" kern="1200" baseline="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1D498B"/>
                </a:buClr>
                <a:buSzTx/>
                <a:buFont typeface="Arial" panose="020B0604020202020204" pitchFamily="34" charset="0"/>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rPr>
                <a:t>20</a:t>
              </a:r>
              <a:endPar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62" name="Text Placeholder 4">
              <a:extLst>
                <a:ext uri="{FF2B5EF4-FFF2-40B4-BE49-F238E27FC236}">
                  <a16:creationId xmlns:a16="http://schemas.microsoft.com/office/drawing/2014/main" id="{C1F1A801-2ADC-434B-B044-DAB7087ADD92}"/>
                </a:ext>
              </a:extLst>
            </p:cNvPr>
            <p:cNvSpPr txBox="1">
              <a:spLocks/>
            </p:cNvSpPr>
            <p:nvPr/>
          </p:nvSpPr>
          <p:spPr>
            <a:xfrm>
              <a:off x="3655239" y="3626772"/>
              <a:ext cx="361136" cy="269876"/>
            </a:xfrm>
            <a:prstGeom prst="rect">
              <a:avLst/>
            </a:prstGeom>
            <a:solidFill>
              <a:schemeClr val="bg1"/>
            </a:solidFill>
          </p:spPr>
          <p:txBody>
            <a:bodyPr vert="horz" lIns="0" tIns="0" rIns="0" bIns="0" rtlCol="0" anchor="ctr">
              <a:noAutofit/>
            </a:bodyPr>
            <a:lstStyle>
              <a:lvl1pPr marL="0" indent="0" algn="l" defTabSz="914400" rtl="0" eaLnBrk="1" latinLnBrk="0" hangingPunct="1">
                <a:spcBef>
                  <a:spcPts val="0"/>
                </a:spcBef>
                <a:buClr>
                  <a:schemeClr val="accent1"/>
                </a:buClr>
                <a:buFont typeface="Arial" panose="020B0604020202020204" pitchFamily="34" charset="0"/>
                <a:buNone/>
                <a:defRPr sz="1000" kern="1200" baseline="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1D498B"/>
                </a:buClr>
                <a:buSzTx/>
                <a:buFont typeface="Arial" panose="020B0604020202020204" pitchFamily="34" charset="0"/>
                <a:buNone/>
                <a:tabLst/>
                <a:defRPr/>
              </a:pPr>
              <a:r>
                <a:rPr kumimoji="0" lang="en-GB" sz="1400" b="1" i="0" u="none" strike="noStrike" kern="1200" cap="none" spc="0" normalizeH="0" baseline="0" noProof="0" dirty="0">
                  <a:ln>
                    <a:noFill/>
                  </a:ln>
                  <a:solidFill>
                    <a:srgbClr val="000000"/>
                  </a:solidFill>
                  <a:effectLst/>
                  <a:uLnTx/>
                  <a:uFillTx/>
                  <a:latin typeface="Arial" panose="020B0604020202020204"/>
                  <a:ea typeface="+mn-ea"/>
                  <a:cs typeface="+mn-cs"/>
                </a:rPr>
                <a:t>A</a:t>
              </a:r>
            </a:p>
          </p:txBody>
        </p:sp>
        <p:sp>
          <p:nvSpPr>
            <p:cNvPr id="64" name="Text Placeholder 4">
              <a:extLst>
                <a:ext uri="{FF2B5EF4-FFF2-40B4-BE49-F238E27FC236}">
                  <a16:creationId xmlns:a16="http://schemas.microsoft.com/office/drawing/2014/main" id="{1201BA65-FE1B-4A34-829C-92E728E80DED}"/>
                </a:ext>
              </a:extLst>
            </p:cNvPr>
            <p:cNvSpPr txBox="1">
              <a:spLocks/>
            </p:cNvSpPr>
            <p:nvPr/>
          </p:nvSpPr>
          <p:spPr>
            <a:xfrm>
              <a:off x="3693339" y="3626772"/>
              <a:ext cx="361136" cy="269876"/>
            </a:xfrm>
            <a:prstGeom prst="rect">
              <a:avLst/>
            </a:prstGeom>
            <a:solidFill>
              <a:schemeClr val="bg1"/>
            </a:solidFill>
          </p:spPr>
          <p:txBody>
            <a:bodyPr vert="horz" lIns="0" tIns="0" rIns="0" bIns="0" rtlCol="0" anchor="ctr">
              <a:noAutofit/>
            </a:bodyPr>
            <a:lstStyle>
              <a:lvl1pPr marL="0" indent="0" algn="l" defTabSz="914400" rtl="0" eaLnBrk="1" latinLnBrk="0" hangingPunct="1">
                <a:spcBef>
                  <a:spcPts val="0"/>
                </a:spcBef>
                <a:buClr>
                  <a:schemeClr val="accent1"/>
                </a:buClr>
                <a:buFont typeface="Arial" panose="020B0604020202020204" pitchFamily="34" charset="0"/>
                <a:buNone/>
                <a:defRPr sz="1000" kern="1200" baseline="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1D498B"/>
                </a:buClr>
                <a:buSzTx/>
                <a:buFont typeface="Arial" panose="020B0604020202020204" pitchFamily="34" charset="0"/>
                <a:buNone/>
                <a:tabLst/>
                <a:defRPr/>
              </a:pPr>
              <a:r>
                <a:rPr kumimoji="0" lang="en-GB" sz="1600" b="1" i="0" u="none" strike="noStrike" kern="1200" cap="none" spc="0" normalizeH="0" baseline="0" noProof="0" dirty="0">
                  <a:ln>
                    <a:noFill/>
                  </a:ln>
                  <a:solidFill>
                    <a:srgbClr val="000000"/>
                  </a:solidFill>
                  <a:effectLst/>
                  <a:uLnTx/>
                  <a:uFillTx/>
                  <a:latin typeface="Arial" panose="020B0604020202020204"/>
                  <a:ea typeface="+mn-ea"/>
                  <a:cs typeface="+mn-cs"/>
                </a:rPr>
                <a:t>B</a:t>
              </a:r>
            </a:p>
          </p:txBody>
        </p:sp>
      </p:grpSp>
      <p:cxnSp>
        <p:nvCxnSpPr>
          <p:cNvPr id="56" name="Straight Connector 55">
            <a:extLst>
              <a:ext uri="{FF2B5EF4-FFF2-40B4-BE49-F238E27FC236}">
                <a16:creationId xmlns:a16="http://schemas.microsoft.com/office/drawing/2014/main" id="{571BB836-1FC4-49D6-BBF0-015638A16B3F}"/>
              </a:ext>
            </a:extLst>
          </p:cNvPr>
          <p:cNvCxnSpPr>
            <a:cxnSpLocks/>
          </p:cNvCxnSpPr>
          <p:nvPr/>
        </p:nvCxnSpPr>
        <p:spPr>
          <a:xfrm flipH="1">
            <a:off x="604842" y="4561830"/>
            <a:ext cx="10982321" cy="0"/>
          </a:xfrm>
          <a:prstGeom prst="line">
            <a:avLst/>
          </a:prstGeom>
        </p:spPr>
        <p:style>
          <a:lnRef idx="1">
            <a:schemeClr val="accent1"/>
          </a:lnRef>
          <a:fillRef idx="0">
            <a:schemeClr val="accent1"/>
          </a:fillRef>
          <a:effectRef idx="0">
            <a:schemeClr val="accent1"/>
          </a:effectRef>
          <a:fontRef idx="minor">
            <a:schemeClr val="tx1"/>
          </a:fontRef>
        </p:style>
      </p:cxnSp>
      <p:sp>
        <p:nvSpPr>
          <p:cNvPr id="57" name="Content Placeholder 1">
            <a:extLst>
              <a:ext uri="{FF2B5EF4-FFF2-40B4-BE49-F238E27FC236}">
                <a16:creationId xmlns:a16="http://schemas.microsoft.com/office/drawing/2014/main" id="{FACE07D4-8656-411F-967E-F0401F82CE88}"/>
              </a:ext>
            </a:extLst>
          </p:cNvPr>
          <p:cNvSpPr txBox="1">
            <a:spLocks/>
          </p:cNvSpPr>
          <p:nvPr/>
        </p:nvSpPr>
        <p:spPr>
          <a:xfrm>
            <a:off x="423864" y="4635300"/>
            <a:ext cx="11342686" cy="1631216"/>
          </a:xfrm>
          <a:prstGeom prst="rect">
            <a:avLst/>
          </a:prstGeom>
          <a:ln>
            <a:noFill/>
          </a:ln>
        </p:spPr>
        <p:txBody>
          <a:bodyPr vert="horz" wrap="square" lIns="91440" tIns="45720" rIns="91440" bIns="45720" rtlCol="0">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r>
              <a:rPr kumimoji="0" lang="en-US" sz="2000" b="1" i="0" u="none" strike="noStrike" kern="1200" cap="none" spc="0" normalizeH="0" baseline="0" noProof="0" dirty="0">
                <a:ln>
                  <a:noFill/>
                </a:ln>
                <a:solidFill>
                  <a:srgbClr val="FFFFFF"/>
                </a:solidFill>
                <a:effectLst/>
                <a:highlight>
                  <a:srgbClr val="004A86"/>
                </a:highlight>
                <a:uLnTx/>
                <a:uFillTx/>
                <a:latin typeface="Arial" panose="020B0604020202020204" pitchFamily="34" charset="0"/>
                <a:ea typeface="+mn-ea"/>
                <a:cs typeface="Arial" panose="020B0604020202020204" pitchFamily="34" charset="0"/>
              </a:rPr>
              <a:t> CONCLUSIONS ‌</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Evidence of spatial clustering in PBC, AIH and PSC implies exposure to an environmental agent may influence pathogenesis. Evidence of spatial clustering but not temporal clustering supports the environmental agent being a persistent, low-level trigger not a more transient factor, such as infection. Varying peak distances of clustering between diseases</a:t>
            </a:r>
            <a:b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suggest different environmental factors</a:t>
            </a:r>
            <a:endPar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12304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About these slides</a:t>
            </a:r>
            <a:endParaRPr lang="en-GB" dirty="0"/>
          </a:p>
        </p:txBody>
      </p:sp>
      <p:sp>
        <p:nvSpPr>
          <p:cNvPr id="3" name="Content Placeholder 2"/>
          <p:cNvSpPr>
            <a:spLocks noGrp="1"/>
          </p:cNvSpPr>
          <p:nvPr>
            <p:ph idx="1"/>
          </p:nvPr>
        </p:nvSpPr>
        <p:spPr>
          <a:xfrm>
            <a:off x="604837" y="1340768"/>
            <a:ext cx="10982325" cy="4622400"/>
          </a:xfrm>
        </p:spPr>
        <p:txBody>
          <a:bodyPr/>
          <a:lstStyle/>
          <a:p>
            <a:pPr lvl="0"/>
            <a:r>
              <a:rPr lang="it-IT" dirty="0"/>
              <a:t>These slides provide highlights of new data presented at the International Liver Congress 2019</a:t>
            </a:r>
            <a:endParaRPr lang="it-IT" strike="sngStrike" dirty="0"/>
          </a:p>
          <a:p>
            <a:pPr lvl="0"/>
            <a:endParaRPr lang="en-GB" dirty="0"/>
          </a:p>
          <a:p>
            <a:r>
              <a:rPr lang="en-US" altLang="en-US" dirty="0"/>
              <a:t>Please feel free to use, adapt, and share these slides for your own personal use; however, please acknowledge EASL as the source</a:t>
            </a:r>
          </a:p>
          <a:p>
            <a:endParaRPr lang="en-US" altLang="en-US" dirty="0"/>
          </a:p>
          <a:p>
            <a:r>
              <a:rPr lang="en-GB" dirty="0"/>
              <a:t>Definitions of all abbreviations shown in these slides, and a full copy of the original abstract text, are provided within the slide notes</a:t>
            </a:r>
          </a:p>
          <a:p>
            <a:endParaRPr lang="en-US" dirty="0"/>
          </a:p>
          <a:p>
            <a:r>
              <a:rPr lang="en-US" dirty="0"/>
              <a:t>Submitted abstracts are included in the slide notes, but data may not be identical to the final presented data shown on the slides</a:t>
            </a:r>
            <a:endParaRPr lang="en-GB" dirty="0"/>
          </a:p>
          <a:p>
            <a:endParaRPr lang="en-GB" dirty="0"/>
          </a:p>
          <a:p>
            <a:endParaRPr lang="en-US" altLang="en-US" dirty="0"/>
          </a:p>
        </p:txBody>
      </p:sp>
      <p:sp>
        <p:nvSpPr>
          <p:cNvPr id="5" name="TextBox 4">
            <a:extLst>
              <a:ext uri="{FF2B5EF4-FFF2-40B4-BE49-F238E27FC236}">
                <a16:creationId xmlns:a16="http://schemas.microsoft.com/office/drawing/2014/main" id="{A36DBDB3-C5DF-470E-94A1-685594144E61}"/>
              </a:ext>
            </a:extLst>
          </p:cNvPr>
          <p:cNvSpPr txBox="1"/>
          <p:nvPr/>
        </p:nvSpPr>
        <p:spPr>
          <a:xfrm>
            <a:off x="2279576" y="5301448"/>
            <a:ext cx="7416824" cy="1323439"/>
          </a:xfrm>
          <a:prstGeom prst="rect">
            <a:avLst/>
          </a:prstGeom>
          <a:noFill/>
          <a:ln w="28575">
            <a:solidFill>
              <a:schemeClr val="tx2"/>
            </a:solidFill>
          </a:ln>
        </p:spPr>
        <p:txBody>
          <a:bodyPr wrap="square" rtlCol="0">
            <a:spAutoFit/>
          </a:bodyPr>
          <a:lstStyle/>
          <a:p>
            <a:pPr algn="ctr">
              <a:defRPr/>
            </a:pPr>
            <a:r>
              <a:rPr lang="en-GB" sz="2000" dirty="0">
                <a:solidFill>
                  <a:prstClr val="black"/>
                </a:solidFill>
                <a:latin typeface="Arial" panose="020B0604020202020204"/>
              </a:rPr>
              <a:t>These slides are intended for use as an educational resource and should not be used to make patient management decisions. All information included should be verified before treating patients or using any therapies described in these materials</a:t>
            </a:r>
          </a:p>
        </p:txBody>
      </p:sp>
    </p:spTree>
    <p:extLst>
      <p:ext uri="{BB962C8B-B14F-4D97-AF65-F5344CB8AC3E}">
        <p14:creationId xmlns:p14="http://schemas.microsoft.com/office/powerpoint/2010/main" val="30050951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ontent Placeholder 1">
            <a:extLst>
              <a:ext uri="{FF2B5EF4-FFF2-40B4-BE49-F238E27FC236}">
                <a16:creationId xmlns:a16="http://schemas.microsoft.com/office/drawing/2014/main" id="{F697C200-7883-440E-AB3C-BA1133080980}"/>
              </a:ext>
            </a:extLst>
          </p:cNvPr>
          <p:cNvSpPr txBox="1">
            <a:spLocks/>
          </p:cNvSpPr>
          <p:nvPr/>
        </p:nvSpPr>
        <p:spPr>
          <a:xfrm>
            <a:off x="422275" y="3805047"/>
            <a:ext cx="5232400" cy="400110"/>
          </a:xfrm>
          <a:prstGeom prst="rect">
            <a:avLst/>
          </a:prstGeom>
          <a:ln>
            <a:noFill/>
          </a:ln>
        </p:spPr>
        <p:txBody>
          <a:bodyPr vert="horz" wrap="square" lIns="91440" tIns="45720" rIns="91440" bIns="45720" rtlCol="0">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r>
              <a:rPr kumimoji="0" lang="en-US" sz="2000" b="1" i="0" u="none" strike="noStrike" kern="1200" cap="none" spc="0" normalizeH="0" baseline="0" noProof="0" dirty="0">
                <a:ln>
                  <a:noFill/>
                </a:ln>
                <a:solidFill>
                  <a:srgbClr val="FFFFFF"/>
                </a:solidFill>
                <a:effectLst/>
                <a:highlight>
                  <a:srgbClr val="004A86"/>
                </a:highlight>
                <a:uLnTx/>
                <a:uFillTx/>
                <a:latin typeface="Arial" panose="020B0604020202020204" pitchFamily="34" charset="0"/>
                <a:ea typeface="+mn-ea"/>
                <a:cs typeface="Arial" panose="020B0604020202020204" pitchFamily="34" charset="0"/>
              </a:rPr>
              <a:t> METHODS </a:t>
            </a:r>
            <a:r>
              <a:rPr kumimoji="0" lang="en-US" sz="2000" b="1" i="0" u="none" strike="noStrike" kern="1200" cap="none" spc="0" normalizeH="0" baseline="0" noProof="0" dirty="0">
                <a:ln>
                  <a:noFill/>
                </a:ln>
                <a:solidFill>
                  <a:srgbClr val="FFFFFF"/>
                </a:solidFill>
                <a:effectLst/>
                <a:highlight>
                  <a:srgbClr val="FEFCFC"/>
                </a:highlight>
                <a:uLnTx/>
                <a:uFillTx/>
                <a:latin typeface="Arial" panose="020B0604020202020204" pitchFamily="34" charset="0"/>
                <a:ea typeface="+mn-ea"/>
                <a:cs typeface="Arial" panose="020B0604020202020204" pitchFamily="34" charset="0"/>
              </a:rPr>
              <a:t>​</a:t>
            </a:r>
          </a:p>
        </p:txBody>
      </p:sp>
      <p:sp>
        <p:nvSpPr>
          <p:cNvPr id="4" name="Title 3">
            <a:extLst>
              <a:ext uri="{FF2B5EF4-FFF2-40B4-BE49-F238E27FC236}">
                <a16:creationId xmlns:a16="http://schemas.microsoft.com/office/drawing/2014/main" id="{33A11FB3-1515-484C-8D98-85CA55BD8349}"/>
              </a:ext>
            </a:extLst>
          </p:cNvPr>
          <p:cNvSpPr>
            <a:spLocks noGrp="1"/>
          </p:cNvSpPr>
          <p:nvPr>
            <p:ph type="title"/>
          </p:nvPr>
        </p:nvSpPr>
        <p:spPr/>
        <p:txBody>
          <a:bodyPr>
            <a:noAutofit/>
          </a:bodyPr>
          <a:lstStyle/>
          <a:p>
            <a:r>
              <a:rPr lang="en-GB" dirty="0"/>
              <a:t>Prospective evaluation of serum alkaline phosphatase variability and prognostic utility in primary sclerosing cholangitis</a:t>
            </a:r>
          </a:p>
        </p:txBody>
      </p:sp>
      <p:sp>
        <p:nvSpPr>
          <p:cNvPr id="5" name="Text Placeholder 4">
            <a:extLst>
              <a:ext uri="{FF2B5EF4-FFF2-40B4-BE49-F238E27FC236}">
                <a16:creationId xmlns:a16="http://schemas.microsoft.com/office/drawing/2014/main" id="{DFF8B8FC-2D2A-4148-9E89-CC1689F2AE8A}"/>
              </a:ext>
            </a:extLst>
          </p:cNvPr>
          <p:cNvSpPr>
            <a:spLocks noGrp="1"/>
          </p:cNvSpPr>
          <p:nvPr>
            <p:ph type="body" sz="quarter" idx="10"/>
          </p:nvPr>
        </p:nvSpPr>
        <p:spPr/>
        <p:txBody>
          <a:bodyPr/>
          <a:lstStyle/>
          <a:p>
            <a:br>
              <a:rPr lang="en-GB" dirty="0"/>
            </a:br>
            <a:r>
              <a:rPr lang="en-GB" dirty="0"/>
              <a:t>Trivedi P, et al. ILC 2019; </a:t>
            </a:r>
            <a:r>
              <a:rPr lang="en-GB" dirty="0">
                <a:solidFill>
                  <a:srgbClr val="000000"/>
                </a:solidFill>
              </a:rPr>
              <a:t>PS-016</a:t>
            </a:r>
          </a:p>
        </p:txBody>
      </p:sp>
      <p:sp>
        <p:nvSpPr>
          <p:cNvPr id="7" name="Content Placeholder 1">
            <a:extLst>
              <a:ext uri="{FF2B5EF4-FFF2-40B4-BE49-F238E27FC236}">
                <a16:creationId xmlns:a16="http://schemas.microsoft.com/office/drawing/2014/main" id="{CC4C50C9-F396-47A7-A176-B34C102FA5B4}"/>
              </a:ext>
            </a:extLst>
          </p:cNvPr>
          <p:cNvSpPr txBox="1">
            <a:spLocks/>
          </p:cNvSpPr>
          <p:nvPr/>
        </p:nvSpPr>
        <p:spPr>
          <a:xfrm>
            <a:off x="425752" y="3022085"/>
            <a:ext cx="5090145" cy="2228341"/>
          </a:xfrm>
          <a:prstGeom prst="rect">
            <a:avLst/>
          </a:prstGeom>
          <a:ln>
            <a:noFill/>
          </a:ln>
        </p:spPr>
        <p:txBody>
          <a:bodyPr vert="horz" lIns="91440" tIns="45720" rIns="91440" bIns="45720" rtlCol="0">
            <a:no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b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endPar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cxnSp>
        <p:nvCxnSpPr>
          <p:cNvPr id="17" name="Straight Connector 16">
            <a:extLst>
              <a:ext uri="{FF2B5EF4-FFF2-40B4-BE49-F238E27FC236}">
                <a16:creationId xmlns:a16="http://schemas.microsoft.com/office/drawing/2014/main" id="{34759AD4-1D38-4DEC-9CAD-E4DE2CF70C76}"/>
              </a:ext>
            </a:extLst>
          </p:cNvPr>
          <p:cNvCxnSpPr>
            <a:cxnSpLocks/>
          </p:cNvCxnSpPr>
          <p:nvPr/>
        </p:nvCxnSpPr>
        <p:spPr>
          <a:xfrm>
            <a:off x="7232191" y="1519238"/>
            <a:ext cx="0" cy="4810125"/>
          </a:xfrm>
          <a:prstGeom prst="line">
            <a:avLst/>
          </a:prstGeom>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C1847B1C-5184-48D3-B014-FC0C4BAD6A1C}"/>
              </a:ext>
            </a:extLst>
          </p:cNvPr>
          <p:cNvGrpSpPr/>
          <p:nvPr/>
        </p:nvGrpSpPr>
        <p:grpSpPr>
          <a:xfrm>
            <a:off x="263352" y="3861048"/>
            <a:ext cx="6696676" cy="2585323"/>
            <a:chOff x="4882534" y="3203268"/>
            <a:chExt cx="4938299" cy="2585323"/>
          </a:xfrm>
        </p:grpSpPr>
        <p:sp>
          <p:nvSpPr>
            <p:cNvPr id="21" name="TextBox 20">
              <a:extLst>
                <a:ext uri="{FF2B5EF4-FFF2-40B4-BE49-F238E27FC236}">
                  <a16:creationId xmlns:a16="http://schemas.microsoft.com/office/drawing/2014/main" id="{6B553C98-E1E0-457D-850A-F533A16AC67E}"/>
                </a:ext>
              </a:extLst>
            </p:cNvPr>
            <p:cNvSpPr txBox="1"/>
            <p:nvPr/>
          </p:nvSpPr>
          <p:spPr>
            <a:xfrm>
              <a:off x="4882534" y="3803432"/>
              <a:ext cx="1669215" cy="1384995"/>
            </a:xfrm>
            <a:prstGeom prst="rect">
              <a:avLst/>
            </a:prstGeom>
            <a:noFill/>
            <a:ln w="19050">
              <a:solidFill>
                <a:schemeClr val="accent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a:ea typeface="+mn-ea"/>
                  <a:cs typeface="+mn-cs"/>
                </a:rPr>
                <a:t>Patients with PSC (N=234)</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64% male</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45 years median age</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61% taking UDCA</a:t>
              </a:r>
            </a:p>
          </p:txBody>
        </p:sp>
        <p:sp>
          <p:nvSpPr>
            <p:cNvPr id="23" name="TextBox 22">
              <a:extLst>
                <a:ext uri="{FF2B5EF4-FFF2-40B4-BE49-F238E27FC236}">
                  <a16:creationId xmlns:a16="http://schemas.microsoft.com/office/drawing/2014/main" id="{9A5D8938-D2B4-4C72-A3C9-E30E52848207}"/>
                </a:ext>
              </a:extLst>
            </p:cNvPr>
            <p:cNvSpPr txBox="1"/>
            <p:nvPr/>
          </p:nvSpPr>
          <p:spPr>
            <a:xfrm>
              <a:off x="6789469" y="3708181"/>
              <a:ext cx="1155054" cy="325890"/>
            </a:xfrm>
            <a:prstGeom prst="rect">
              <a:avLst/>
            </a:prstGeom>
            <a:solidFill>
              <a:schemeClr val="accent1"/>
            </a:solidFill>
            <a:ln>
              <a:solidFill>
                <a:schemeClr val="accent1"/>
              </a:solid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FFFFFF"/>
                  </a:solidFill>
                  <a:effectLst/>
                  <a:uLnTx/>
                  <a:uFillTx/>
                  <a:latin typeface="Arial" panose="020B0604020202020204"/>
                  <a:ea typeface="+mn-ea"/>
                  <a:cs typeface="+mn-cs"/>
                </a:rPr>
                <a:t>Simtuzumab</a:t>
              </a:r>
              <a:endParaRPr kumimoji="0" lang="en-GB" sz="18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7" name="TextBox 26">
              <a:extLst>
                <a:ext uri="{FF2B5EF4-FFF2-40B4-BE49-F238E27FC236}">
                  <a16:creationId xmlns:a16="http://schemas.microsoft.com/office/drawing/2014/main" id="{3BDCAB1B-EBE9-4418-A020-78144DE41EDB}"/>
                </a:ext>
              </a:extLst>
            </p:cNvPr>
            <p:cNvSpPr txBox="1"/>
            <p:nvPr/>
          </p:nvSpPr>
          <p:spPr>
            <a:xfrm>
              <a:off x="6789469" y="4957788"/>
              <a:ext cx="1154808" cy="325914"/>
            </a:xfrm>
            <a:prstGeom prst="rect">
              <a:avLst/>
            </a:prstGeom>
            <a:solidFill>
              <a:schemeClr val="bg1">
                <a:lumMod val="50000"/>
              </a:schemeClr>
            </a:solidFill>
            <a:ln>
              <a:solidFill>
                <a:schemeClr val="bg1">
                  <a:lumMod val="50000"/>
                </a:schemeClr>
              </a:solid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Arial" panose="020B0604020202020204"/>
                  <a:ea typeface="+mn-ea"/>
                  <a:cs typeface="+mn-cs"/>
                </a:rPr>
                <a:t>Placebo</a:t>
              </a:r>
              <a:endParaRPr kumimoji="0" lang="en-GB"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29" name="Connector: Elbow 28">
              <a:extLst>
                <a:ext uri="{FF2B5EF4-FFF2-40B4-BE49-F238E27FC236}">
                  <a16:creationId xmlns:a16="http://schemas.microsoft.com/office/drawing/2014/main" id="{AB7662E8-D00A-4562-8322-088E9572D3B0}"/>
                </a:ext>
              </a:extLst>
            </p:cNvPr>
            <p:cNvCxnSpPr>
              <a:cxnSpLocks/>
              <a:stCxn id="21" idx="3"/>
              <a:endCxn id="23" idx="1"/>
            </p:cNvCxnSpPr>
            <p:nvPr/>
          </p:nvCxnSpPr>
          <p:spPr>
            <a:xfrm flipV="1">
              <a:off x="6551749" y="3871126"/>
              <a:ext cx="237720" cy="624804"/>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or: Elbow 29">
              <a:extLst>
                <a:ext uri="{FF2B5EF4-FFF2-40B4-BE49-F238E27FC236}">
                  <a16:creationId xmlns:a16="http://schemas.microsoft.com/office/drawing/2014/main" id="{FF04998D-A427-4F4B-BF4F-5103B2BFBB8C}"/>
                </a:ext>
              </a:extLst>
            </p:cNvPr>
            <p:cNvCxnSpPr>
              <a:cxnSpLocks/>
              <a:stCxn id="21" idx="3"/>
              <a:endCxn id="27" idx="1"/>
            </p:cNvCxnSpPr>
            <p:nvPr/>
          </p:nvCxnSpPr>
          <p:spPr>
            <a:xfrm>
              <a:off x="6551749" y="4495930"/>
              <a:ext cx="237720" cy="624815"/>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E7C15F37-31FD-41B7-B5FB-BFB12AC0DA94}"/>
                </a:ext>
              </a:extLst>
            </p:cNvPr>
            <p:cNvSpPr/>
            <p:nvPr/>
          </p:nvSpPr>
          <p:spPr>
            <a:xfrm>
              <a:off x="6569108" y="4324480"/>
              <a:ext cx="252199" cy="3429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Arial" panose="020B0604020202020204"/>
                  <a:ea typeface="+mn-ea"/>
                  <a:cs typeface="+mn-cs"/>
                </a:rPr>
                <a:t>R</a:t>
              </a:r>
            </a:p>
          </p:txBody>
        </p:sp>
        <p:sp>
          <p:nvSpPr>
            <p:cNvPr id="32" name="TextBox 31">
              <a:extLst>
                <a:ext uri="{FF2B5EF4-FFF2-40B4-BE49-F238E27FC236}">
                  <a16:creationId xmlns:a16="http://schemas.microsoft.com/office/drawing/2014/main" id="{BE8A7928-B432-4E13-90F7-48B6CCCBAA5D}"/>
                </a:ext>
              </a:extLst>
            </p:cNvPr>
            <p:cNvSpPr txBox="1"/>
            <p:nvPr/>
          </p:nvSpPr>
          <p:spPr>
            <a:xfrm>
              <a:off x="6990383" y="5367335"/>
              <a:ext cx="658978" cy="272704"/>
            </a:xfrm>
            <a:prstGeom prst="rect">
              <a:avLst/>
            </a:prstGeom>
            <a:noFill/>
            <a:ln>
              <a:no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96W</a:t>
              </a:r>
              <a:endPar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 name="TextBox 32">
              <a:extLst>
                <a:ext uri="{FF2B5EF4-FFF2-40B4-BE49-F238E27FC236}">
                  <a16:creationId xmlns:a16="http://schemas.microsoft.com/office/drawing/2014/main" id="{F6E8DEA1-E958-44E7-AD24-2F31D465FA91}"/>
                </a:ext>
              </a:extLst>
            </p:cNvPr>
            <p:cNvSpPr txBox="1"/>
            <p:nvPr/>
          </p:nvSpPr>
          <p:spPr>
            <a:xfrm>
              <a:off x="8098625" y="3203268"/>
              <a:ext cx="1722208" cy="2585323"/>
            </a:xfrm>
            <a:prstGeom prst="rect">
              <a:avLst/>
            </a:prstGeom>
            <a:noFill/>
            <a:ln w="19050">
              <a:solidFill>
                <a:schemeClr val="accent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a:ea typeface="+mn-ea"/>
                  <a:cs typeface="+mn-cs"/>
                </a:rPr>
                <a:t>Data analysis</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Treatment arms combined</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Cumulative follow-up: 371 patient years</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Magnitude of ALP fluctuation and associations with clinical outcome evaluated</a:t>
              </a:r>
            </a:p>
          </p:txBody>
        </p:sp>
        <p:cxnSp>
          <p:nvCxnSpPr>
            <p:cNvPr id="37" name="Connector: Elbow 36">
              <a:extLst>
                <a:ext uri="{FF2B5EF4-FFF2-40B4-BE49-F238E27FC236}">
                  <a16:creationId xmlns:a16="http://schemas.microsoft.com/office/drawing/2014/main" id="{866E2DA0-5861-43CA-A167-8A02DD950A42}"/>
                </a:ext>
              </a:extLst>
            </p:cNvPr>
            <p:cNvCxnSpPr>
              <a:cxnSpLocks/>
              <a:stCxn id="23" idx="3"/>
              <a:endCxn id="33" idx="1"/>
            </p:cNvCxnSpPr>
            <p:nvPr/>
          </p:nvCxnSpPr>
          <p:spPr>
            <a:xfrm>
              <a:off x="7944523" y="3871126"/>
              <a:ext cx="154102" cy="624804"/>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Connector: Elbow 41">
              <a:extLst>
                <a:ext uri="{FF2B5EF4-FFF2-40B4-BE49-F238E27FC236}">
                  <a16:creationId xmlns:a16="http://schemas.microsoft.com/office/drawing/2014/main" id="{D6A6C157-C708-4C7D-BE7F-D185A5144E84}"/>
                </a:ext>
              </a:extLst>
            </p:cNvPr>
            <p:cNvCxnSpPr>
              <a:cxnSpLocks/>
              <a:stCxn id="27" idx="3"/>
              <a:endCxn id="33" idx="1"/>
            </p:cNvCxnSpPr>
            <p:nvPr/>
          </p:nvCxnSpPr>
          <p:spPr>
            <a:xfrm flipV="1">
              <a:off x="7944277" y="4495930"/>
              <a:ext cx="154348" cy="624815"/>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4" name="Content Placeholder 1">
            <a:extLst>
              <a:ext uri="{FF2B5EF4-FFF2-40B4-BE49-F238E27FC236}">
                <a16:creationId xmlns:a16="http://schemas.microsoft.com/office/drawing/2014/main" id="{D6F1A039-A09D-4BC4-AEB2-ECBFF821DBF4}"/>
              </a:ext>
            </a:extLst>
          </p:cNvPr>
          <p:cNvSpPr>
            <a:spLocks noGrp="1"/>
          </p:cNvSpPr>
          <p:nvPr>
            <p:ph sz="half" idx="1"/>
          </p:nvPr>
        </p:nvSpPr>
        <p:spPr>
          <a:xfrm>
            <a:off x="422274" y="1340769"/>
            <a:ext cx="6811645" cy="2228302"/>
          </a:xfrm>
          <a:ln>
            <a:noFill/>
          </a:ln>
        </p:spPr>
        <p:txBody>
          <a:bodyPr wrap="square">
            <a:spAutoFit/>
          </a:bodyPr>
          <a:lstStyle/>
          <a:p>
            <a:pPr marL="0" indent="0">
              <a:buNone/>
            </a:pPr>
            <a:r>
              <a:rPr lang="en-US" b="1" dirty="0">
                <a:solidFill>
                  <a:schemeClr val="bg1"/>
                </a:solidFill>
                <a:highlight>
                  <a:srgbClr val="004A86"/>
                </a:highlight>
                <a:latin typeface="Arial" panose="020B0604020202020204" pitchFamily="34" charset="0"/>
                <a:cs typeface="Arial" panose="020B0604020202020204" pitchFamily="34" charset="0"/>
              </a:rPr>
              <a:t> BACKGROUND &amp; AIMS </a:t>
            </a:r>
            <a:r>
              <a:rPr lang="en-US" b="1" dirty="0">
                <a:solidFill>
                  <a:schemeClr val="bg1"/>
                </a:solidFill>
                <a:highlight>
                  <a:srgbClr val="FEFCFC"/>
                </a:highlight>
                <a:latin typeface="Arial" panose="020B0604020202020204" pitchFamily="34" charset="0"/>
                <a:cs typeface="Arial" panose="020B0604020202020204" pitchFamily="34" charset="0"/>
              </a:rPr>
              <a:t>​</a:t>
            </a:r>
          </a:p>
          <a:p>
            <a:r>
              <a:rPr lang="en-GB" sz="1800" dirty="0">
                <a:highlight>
                  <a:srgbClr val="FEFCFC"/>
                </a:highlight>
              </a:rPr>
              <a:t>ALP is a putative surrogate for estimating prognosis in PSC</a:t>
            </a:r>
          </a:p>
          <a:p>
            <a:r>
              <a:rPr lang="en-US" sz="1800" dirty="0"/>
              <a:t>Variability over time is likely to impact utility, yet has not been defined for individual patients </a:t>
            </a:r>
          </a:p>
          <a:p>
            <a:r>
              <a:rPr lang="en-US" sz="1800" dirty="0"/>
              <a:t>ALP fluctuations were quantified through analysis of a published prospective clinical trial cohort dataset, wherein there was no demonstrable efficacy of the intervention</a:t>
            </a:r>
            <a:endParaRPr lang="en-GB" sz="1800" dirty="0">
              <a:highlight>
                <a:srgbClr val="FEFCFC"/>
              </a:highlight>
            </a:endParaRPr>
          </a:p>
        </p:txBody>
      </p:sp>
      <p:grpSp>
        <p:nvGrpSpPr>
          <p:cNvPr id="59" name="Group 58" hidden="1">
            <a:extLst>
              <a:ext uri="{FF2B5EF4-FFF2-40B4-BE49-F238E27FC236}">
                <a16:creationId xmlns:a16="http://schemas.microsoft.com/office/drawing/2014/main" id="{80BC31B8-9683-4348-B8D0-616F8CFDDB4E}"/>
              </a:ext>
            </a:extLst>
          </p:cNvPr>
          <p:cNvGrpSpPr/>
          <p:nvPr/>
        </p:nvGrpSpPr>
        <p:grpSpPr>
          <a:xfrm>
            <a:off x="6704579" y="2071790"/>
            <a:ext cx="4999477" cy="3739463"/>
            <a:chOff x="7245214" y="1819275"/>
            <a:chExt cx="3686741" cy="3739463"/>
          </a:xfrm>
        </p:grpSpPr>
        <p:sp>
          <p:nvSpPr>
            <p:cNvPr id="60" name="TextBox 59">
              <a:extLst>
                <a:ext uri="{FF2B5EF4-FFF2-40B4-BE49-F238E27FC236}">
                  <a16:creationId xmlns:a16="http://schemas.microsoft.com/office/drawing/2014/main" id="{449E1014-B142-4C59-969B-81B794D5F9AC}"/>
                </a:ext>
              </a:extLst>
            </p:cNvPr>
            <p:cNvSpPr txBox="1"/>
            <p:nvPr/>
          </p:nvSpPr>
          <p:spPr>
            <a:xfrm>
              <a:off x="7733379" y="1819275"/>
              <a:ext cx="3198576" cy="1107996"/>
            </a:xfrm>
            <a:prstGeom prst="rect">
              <a:avLst/>
            </a:prstGeom>
            <a:noFill/>
            <a:ln w="19050">
              <a:solidFill>
                <a:schemeClr val="accent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a:ea typeface="+mn-ea"/>
                  <a:cs typeface="+mn-cs"/>
                </a:rPr>
                <a:t>Patients with PSC (N=234)</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64% male</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45 years median age</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61% taking </a:t>
              </a:r>
              <a:r>
                <a:rPr kumimoji="0" lang="en-GB" sz="1600" b="0" i="0" u="none" strike="noStrike" kern="1200" cap="none" spc="0" normalizeH="0" baseline="0" noProof="0" dirty="0" err="1">
                  <a:ln>
                    <a:noFill/>
                  </a:ln>
                  <a:solidFill>
                    <a:prstClr val="black"/>
                  </a:solidFill>
                  <a:effectLst/>
                  <a:uLnTx/>
                  <a:uFillTx/>
                  <a:latin typeface="Arial" panose="020B0604020202020204"/>
                  <a:ea typeface="+mn-ea"/>
                  <a:cs typeface="+mn-cs"/>
                </a:rPr>
                <a:t>ursodeoxycholic</a:t>
              </a: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 acid</a:t>
              </a:r>
            </a:p>
          </p:txBody>
        </p:sp>
        <p:sp>
          <p:nvSpPr>
            <p:cNvPr id="61" name="TextBox 60">
              <a:extLst>
                <a:ext uri="{FF2B5EF4-FFF2-40B4-BE49-F238E27FC236}">
                  <a16:creationId xmlns:a16="http://schemas.microsoft.com/office/drawing/2014/main" id="{64FE3EC1-8B3B-4991-BBB5-3BD654ABB09C}"/>
                </a:ext>
              </a:extLst>
            </p:cNvPr>
            <p:cNvSpPr txBox="1"/>
            <p:nvPr/>
          </p:nvSpPr>
          <p:spPr>
            <a:xfrm>
              <a:off x="7839206" y="3453538"/>
              <a:ext cx="1300975" cy="325890"/>
            </a:xfrm>
            <a:prstGeom prst="rect">
              <a:avLst/>
            </a:prstGeom>
            <a:solidFill>
              <a:schemeClr val="accent1"/>
            </a:solidFill>
            <a:ln>
              <a:solidFill>
                <a:schemeClr val="accent1"/>
              </a:solid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FFFFFF"/>
                  </a:solidFill>
                  <a:effectLst/>
                  <a:uLnTx/>
                  <a:uFillTx/>
                  <a:latin typeface="Arial" panose="020B0604020202020204"/>
                  <a:ea typeface="+mn-ea"/>
                  <a:cs typeface="+mn-cs"/>
                </a:rPr>
                <a:t>Simtuzumab</a:t>
              </a:r>
              <a:endParaRPr kumimoji="0" lang="en-GB" sz="18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2" name="TextBox 61">
              <a:extLst>
                <a:ext uri="{FF2B5EF4-FFF2-40B4-BE49-F238E27FC236}">
                  <a16:creationId xmlns:a16="http://schemas.microsoft.com/office/drawing/2014/main" id="{998B399C-ED06-4B1B-8A88-B35CE84339E7}"/>
                </a:ext>
              </a:extLst>
            </p:cNvPr>
            <p:cNvSpPr txBox="1"/>
            <p:nvPr/>
          </p:nvSpPr>
          <p:spPr>
            <a:xfrm>
              <a:off x="9525152" y="3453549"/>
              <a:ext cx="1205145" cy="325914"/>
            </a:xfrm>
            <a:prstGeom prst="rect">
              <a:avLst/>
            </a:prstGeom>
            <a:solidFill>
              <a:schemeClr val="bg1">
                <a:lumMod val="50000"/>
              </a:schemeClr>
            </a:solidFill>
            <a:ln>
              <a:solidFill>
                <a:schemeClr val="bg1">
                  <a:lumMod val="50000"/>
                </a:schemeClr>
              </a:solid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Arial" panose="020B0604020202020204"/>
                  <a:ea typeface="+mn-ea"/>
                  <a:cs typeface="+mn-cs"/>
                </a:rPr>
                <a:t>Placebo</a:t>
              </a:r>
              <a:endParaRPr kumimoji="0" lang="en-GB"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63" name="Connector: Elbow 62">
              <a:extLst>
                <a:ext uri="{FF2B5EF4-FFF2-40B4-BE49-F238E27FC236}">
                  <a16:creationId xmlns:a16="http://schemas.microsoft.com/office/drawing/2014/main" id="{15F7C97B-D257-4776-9C8A-77B8C5CC2F97}"/>
                </a:ext>
              </a:extLst>
            </p:cNvPr>
            <p:cNvCxnSpPr>
              <a:cxnSpLocks/>
              <a:stCxn id="60" idx="2"/>
              <a:endCxn id="61" idx="0"/>
            </p:cNvCxnSpPr>
            <p:nvPr/>
          </p:nvCxnSpPr>
          <p:spPr>
            <a:xfrm rot="5400000">
              <a:off x="8648048" y="2768918"/>
              <a:ext cx="526267" cy="842974"/>
            </a:xfrm>
            <a:prstGeom prst="bentConnector3">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Connector: Elbow 63">
              <a:extLst>
                <a:ext uri="{FF2B5EF4-FFF2-40B4-BE49-F238E27FC236}">
                  <a16:creationId xmlns:a16="http://schemas.microsoft.com/office/drawing/2014/main" id="{CEF90342-58A9-4C98-978C-DA1846A4E6E5}"/>
                </a:ext>
              </a:extLst>
            </p:cNvPr>
            <p:cNvCxnSpPr>
              <a:cxnSpLocks/>
              <a:stCxn id="60" idx="2"/>
              <a:endCxn id="62" idx="0"/>
            </p:cNvCxnSpPr>
            <p:nvPr/>
          </p:nvCxnSpPr>
          <p:spPr>
            <a:xfrm rot="16200000" flipH="1">
              <a:off x="9467057" y="2792882"/>
              <a:ext cx="526278" cy="795057"/>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5" name="Oval 64">
              <a:extLst>
                <a:ext uri="{FF2B5EF4-FFF2-40B4-BE49-F238E27FC236}">
                  <a16:creationId xmlns:a16="http://schemas.microsoft.com/office/drawing/2014/main" id="{0175BEE7-3111-49ED-9A20-2E9D5F0613C0}"/>
                </a:ext>
              </a:extLst>
            </p:cNvPr>
            <p:cNvSpPr/>
            <p:nvPr/>
          </p:nvSpPr>
          <p:spPr>
            <a:xfrm>
              <a:off x="9206567" y="2978224"/>
              <a:ext cx="252199" cy="3429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Arial" panose="020B0604020202020204"/>
                  <a:ea typeface="+mn-ea"/>
                  <a:cs typeface="+mn-cs"/>
                </a:rPr>
                <a:t>R</a:t>
              </a:r>
            </a:p>
          </p:txBody>
        </p:sp>
        <p:sp>
          <p:nvSpPr>
            <p:cNvPr id="66" name="TextBox 65">
              <a:extLst>
                <a:ext uri="{FF2B5EF4-FFF2-40B4-BE49-F238E27FC236}">
                  <a16:creationId xmlns:a16="http://schemas.microsoft.com/office/drawing/2014/main" id="{69CC942B-2BDD-4392-8B81-708E6B71F648}"/>
                </a:ext>
              </a:extLst>
            </p:cNvPr>
            <p:cNvSpPr txBox="1"/>
            <p:nvPr/>
          </p:nvSpPr>
          <p:spPr>
            <a:xfrm>
              <a:off x="7245214" y="3489921"/>
              <a:ext cx="658978" cy="272704"/>
            </a:xfrm>
            <a:prstGeom prst="rect">
              <a:avLst/>
            </a:prstGeom>
            <a:noFill/>
            <a:ln>
              <a:no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96W</a:t>
              </a:r>
              <a:endPar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7" name="TextBox 66">
              <a:extLst>
                <a:ext uri="{FF2B5EF4-FFF2-40B4-BE49-F238E27FC236}">
                  <a16:creationId xmlns:a16="http://schemas.microsoft.com/office/drawing/2014/main" id="{3DBC39DA-0F4B-4A72-BB4A-43BBFE308653}"/>
                </a:ext>
              </a:extLst>
            </p:cNvPr>
            <p:cNvSpPr txBox="1"/>
            <p:nvPr/>
          </p:nvSpPr>
          <p:spPr>
            <a:xfrm>
              <a:off x="7733379" y="4204521"/>
              <a:ext cx="3198576" cy="1354217"/>
            </a:xfrm>
            <a:prstGeom prst="rect">
              <a:avLst/>
            </a:prstGeom>
            <a:noFill/>
            <a:ln w="19050">
              <a:solidFill>
                <a:schemeClr val="accent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a:ea typeface="+mn-ea"/>
                  <a:cs typeface="+mn-cs"/>
                </a:rPr>
                <a:t>Data analysis</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Treatment arms combined*</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Cumulative follow-up: 371 patient years</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Magnitude of ALP fluctuation and associations with clinical outcome evaluated</a:t>
              </a:r>
            </a:p>
          </p:txBody>
        </p:sp>
        <p:cxnSp>
          <p:nvCxnSpPr>
            <p:cNvPr id="68" name="Connector: Elbow 67">
              <a:extLst>
                <a:ext uri="{FF2B5EF4-FFF2-40B4-BE49-F238E27FC236}">
                  <a16:creationId xmlns:a16="http://schemas.microsoft.com/office/drawing/2014/main" id="{911A3ABA-91C0-4F6E-A713-706B288BECB4}"/>
                </a:ext>
              </a:extLst>
            </p:cNvPr>
            <p:cNvCxnSpPr>
              <a:cxnSpLocks/>
              <a:stCxn id="61" idx="2"/>
              <a:endCxn id="67" idx="0"/>
            </p:cNvCxnSpPr>
            <p:nvPr/>
          </p:nvCxnSpPr>
          <p:spPr>
            <a:xfrm rot="16200000" flipH="1">
              <a:off x="8698634" y="3570487"/>
              <a:ext cx="425093" cy="842974"/>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Connector: Elbow 68">
              <a:extLst>
                <a:ext uri="{FF2B5EF4-FFF2-40B4-BE49-F238E27FC236}">
                  <a16:creationId xmlns:a16="http://schemas.microsoft.com/office/drawing/2014/main" id="{EDD83C20-3290-4E48-B200-C79767365C1A}"/>
                </a:ext>
              </a:extLst>
            </p:cNvPr>
            <p:cNvCxnSpPr>
              <a:cxnSpLocks/>
              <a:stCxn id="62" idx="2"/>
              <a:endCxn id="67" idx="0"/>
            </p:cNvCxnSpPr>
            <p:nvPr/>
          </p:nvCxnSpPr>
          <p:spPr>
            <a:xfrm rot="5400000">
              <a:off x="9517667" y="3594464"/>
              <a:ext cx="425058" cy="795057"/>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18" name="Straight Connector 117">
            <a:extLst>
              <a:ext uri="{FF2B5EF4-FFF2-40B4-BE49-F238E27FC236}">
                <a16:creationId xmlns:a16="http://schemas.microsoft.com/office/drawing/2014/main" id="{0D974334-2BCB-4AC0-833E-171D3C3464B5}"/>
              </a:ext>
            </a:extLst>
          </p:cNvPr>
          <p:cNvCxnSpPr>
            <a:cxnSpLocks/>
          </p:cNvCxnSpPr>
          <p:nvPr/>
        </p:nvCxnSpPr>
        <p:spPr>
          <a:xfrm flipH="1">
            <a:off x="604840" y="3625371"/>
            <a:ext cx="6621460" cy="0"/>
          </a:xfrm>
          <a:prstGeom prst="line">
            <a:avLst/>
          </a:prstGeom>
        </p:spPr>
        <p:style>
          <a:lnRef idx="1">
            <a:schemeClr val="accent1"/>
          </a:lnRef>
          <a:fillRef idx="0">
            <a:schemeClr val="accent1"/>
          </a:fillRef>
          <a:effectRef idx="0">
            <a:schemeClr val="accent1"/>
          </a:effectRef>
          <a:fontRef idx="minor">
            <a:schemeClr val="tx1"/>
          </a:fontRef>
        </p:style>
      </p:cxnSp>
      <p:sp>
        <p:nvSpPr>
          <p:cNvPr id="120" name="Content Placeholder 1">
            <a:extLst>
              <a:ext uri="{FF2B5EF4-FFF2-40B4-BE49-F238E27FC236}">
                <a16:creationId xmlns:a16="http://schemas.microsoft.com/office/drawing/2014/main" id="{87A1223C-239D-491F-80F2-676144BACB05}"/>
              </a:ext>
            </a:extLst>
          </p:cNvPr>
          <p:cNvSpPr txBox="1">
            <a:spLocks/>
          </p:cNvSpPr>
          <p:nvPr/>
        </p:nvSpPr>
        <p:spPr>
          <a:xfrm>
            <a:off x="7239000" y="1340769"/>
            <a:ext cx="4689645" cy="5281446"/>
          </a:xfrm>
          <a:prstGeom prst="rect">
            <a:avLst/>
          </a:prstGeom>
          <a:ln>
            <a:noFill/>
          </a:ln>
        </p:spPr>
        <p:txBody>
          <a:bodyPr vert="horz" wrap="square" lIns="91440" tIns="45720" rIns="91440" bIns="45720" rtlCol="0">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r>
              <a:rPr kumimoji="0" lang="en-US" sz="1800" b="1" i="0" u="none" strike="noStrike" kern="1200" cap="none" spc="0" normalizeH="0" baseline="0" noProof="0" dirty="0">
                <a:ln>
                  <a:noFill/>
                </a:ln>
                <a:solidFill>
                  <a:srgbClr val="FFFFFF"/>
                </a:solidFill>
                <a:effectLst/>
                <a:highlight>
                  <a:srgbClr val="004A86"/>
                </a:highlight>
                <a:uLnTx/>
                <a:uFillTx/>
                <a:latin typeface="Arial" panose="020B0604020202020204" pitchFamily="34" charset="0"/>
                <a:ea typeface="+mn-ea"/>
                <a:cs typeface="Arial" panose="020B0604020202020204" pitchFamily="34" charset="0"/>
              </a:rPr>
              <a:t> RESULTS </a:t>
            </a:r>
            <a:r>
              <a:rPr kumimoji="0" lang="en-US" sz="1800" b="1" i="0" u="none" strike="noStrike" kern="1200" cap="none" spc="0" normalizeH="0" baseline="0" noProof="0" dirty="0">
                <a:ln>
                  <a:noFill/>
                </a:ln>
                <a:solidFill>
                  <a:srgbClr val="FFFFFF"/>
                </a:solidFill>
                <a:effectLst/>
                <a:highlight>
                  <a:srgbClr val="FEFCFC"/>
                </a:highlight>
                <a:uLnTx/>
                <a:uFillTx/>
                <a:latin typeface="Arial" panose="020B0604020202020204" pitchFamily="34" charset="0"/>
                <a:ea typeface="+mn-ea"/>
                <a:cs typeface="Arial" panose="020B0604020202020204" pitchFamily="34" charset="0"/>
              </a:rPr>
              <a:t>​</a:t>
            </a: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mn-cs"/>
              </a:rPr>
              <a:t>26% </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of patients with values in the</a:t>
            </a:r>
            <a:b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normal range developed elevations &gt;ULN by Week 96 </a:t>
            </a: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Spontaneous reduction in ALP by &gt;40% occurred in </a:t>
            </a: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12.2% of patients with BL values &gt;1x ULN</a:t>
            </a: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13.9% of patients with BL values &gt;1.5x ULN</a:t>
            </a: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15.8% of patients with BL values &gt;2x ULN</a:t>
            </a: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17.9% of patients with BL values &gt;3× ULN</a:t>
            </a: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Overall proportion spontaneously lowering ALP to &lt;1.5x ULN was 10.4% </a:t>
            </a: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Median per-patient coefficients of variation [CV] approximated 12%</a:t>
            </a: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CV range exceeded 30% at all time points irrespective of baseline ALP, fibrosis stage, UDCA exposure</a:t>
            </a:r>
            <a:b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and IBD phenotype</a:t>
            </a:r>
            <a:endParaRPr kumimoji="0" lang="en-GB" sz="16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mn-cs"/>
            </a:endParaRPr>
          </a:p>
        </p:txBody>
      </p:sp>
    </p:spTree>
    <p:extLst>
      <p:ext uri="{BB962C8B-B14F-4D97-AF65-F5344CB8AC3E}">
        <p14:creationId xmlns:p14="http://schemas.microsoft.com/office/powerpoint/2010/main" val="88312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ontent Placeholder 1">
            <a:extLst>
              <a:ext uri="{FF2B5EF4-FFF2-40B4-BE49-F238E27FC236}">
                <a16:creationId xmlns:a16="http://schemas.microsoft.com/office/drawing/2014/main" id="{F697C200-7883-440E-AB3C-BA1133080980}"/>
              </a:ext>
            </a:extLst>
          </p:cNvPr>
          <p:cNvSpPr txBox="1">
            <a:spLocks/>
          </p:cNvSpPr>
          <p:nvPr/>
        </p:nvSpPr>
        <p:spPr>
          <a:xfrm>
            <a:off x="4728117" y="4889465"/>
            <a:ext cx="7038433" cy="1508105"/>
          </a:xfrm>
          <a:prstGeom prst="rect">
            <a:avLst/>
          </a:prstGeom>
          <a:ln>
            <a:noFill/>
          </a:ln>
        </p:spPr>
        <p:txBody>
          <a:bodyPr vert="horz" wrap="square" lIns="91440" tIns="45720" rIns="91440" bIns="45720" rtlCol="0">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r>
              <a:rPr kumimoji="0" lang="en-US" sz="2000" b="1" i="0" u="none" strike="noStrike" kern="1200" cap="none" spc="0" normalizeH="0" baseline="0" noProof="0" dirty="0">
                <a:ln>
                  <a:noFill/>
                </a:ln>
                <a:solidFill>
                  <a:srgbClr val="FFFFFF"/>
                </a:solidFill>
                <a:effectLst/>
                <a:highlight>
                  <a:srgbClr val="004A86"/>
                </a:highlight>
                <a:uLnTx/>
                <a:uFillTx/>
                <a:latin typeface="Arial" panose="020B0604020202020204" pitchFamily="34" charset="0"/>
                <a:ea typeface="+mn-ea"/>
                <a:cs typeface="Arial" panose="020B0604020202020204" pitchFamily="34" charset="0"/>
              </a:rPr>
              <a:t> CONCLUSIONS ‌</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t>
            </a:r>
            <a:r>
              <a:rPr kumimoji="0" lang="en-US" sz="1800" b="0" i="0" u="none" strike="noStrike" kern="1200" cap="none" spc="0" normalizeH="0" baseline="0" noProof="0" dirty="0" err="1">
                <a:ln>
                  <a:noFill/>
                </a:ln>
                <a:solidFill>
                  <a:prstClr val="black"/>
                </a:solidFill>
                <a:effectLst/>
                <a:uLnTx/>
                <a:uFillTx/>
                <a:latin typeface="Arial" panose="020B0604020202020204"/>
                <a:ea typeface="+mn-ea"/>
                <a:cs typeface="+mn-cs"/>
              </a:rPr>
              <a:t>egree</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of fluctuation in ALP associated with percentage change, wide per-patient CV, and sizeable proportion</a:t>
            </a:r>
            <a:b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of patients who spontaneously attain specific thresholds as part</a:t>
            </a:r>
            <a:b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of their natural history, highlight significant challenges with</a:t>
            </a:r>
            <a:b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use of ALP as an endpoint in PSC clinical trials</a:t>
            </a:r>
            <a:endPar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33A11FB3-1515-484C-8D98-85CA55BD8349}"/>
              </a:ext>
            </a:extLst>
          </p:cNvPr>
          <p:cNvSpPr>
            <a:spLocks noGrp="1"/>
          </p:cNvSpPr>
          <p:nvPr>
            <p:ph type="title"/>
          </p:nvPr>
        </p:nvSpPr>
        <p:spPr/>
        <p:txBody>
          <a:bodyPr>
            <a:noAutofit/>
          </a:bodyPr>
          <a:lstStyle/>
          <a:p>
            <a:r>
              <a:rPr lang="en-GB" dirty="0"/>
              <a:t>Prospective evaluation of serum alkaline phosphatase variability and prognostic utility in primary sclerosing cholangitis</a:t>
            </a:r>
          </a:p>
        </p:txBody>
      </p:sp>
      <p:sp>
        <p:nvSpPr>
          <p:cNvPr id="5" name="Text Placeholder 4">
            <a:extLst>
              <a:ext uri="{FF2B5EF4-FFF2-40B4-BE49-F238E27FC236}">
                <a16:creationId xmlns:a16="http://schemas.microsoft.com/office/drawing/2014/main" id="{DFF8B8FC-2D2A-4148-9E89-CC1689F2AE8A}"/>
              </a:ext>
            </a:extLst>
          </p:cNvPr>
          <p:cNvSpPr>
            <a:spLocks noGrp="1"/>
          </p:cNvSpPr>
          <p:nvPr>
            <p:ph type="body" sz="quarter" idx="10"/>
          </p:nvPr>
        </p:nvSpPr>
        <p:spPr/>
        <p:txBody>
          <a:bodyPr/>
          <a:lstStyle/>
          <a:p>
            <a:br>
              <a:rPr lang="en-GB" dirty="0"/>
            </a:br>
            <a:r>
              <a:rPr lang="en-GB" dirty="0"/>
              <a:t>Trivedi P, et al. ILC 2019; </a:t>
            </a:r>
            <a:r>
              <a:rPr lang="en-GB" dirty="0">
                <a:solidFill>
                  <a:srgbClr val="000000"/>
                </a:solidFill>
              </a:rPr>
              <a:t>PS-016</a:t>
            </a:r>
          </a:p>
        </p:txBody>
      </p:sp>
      <p:sp>
        <p:nvSpPr>
          <p:cNvPr id="20" name="TextBox 19">
            <a:extLst>
              <a:ext uri="{FF2B5EF4-FFF2-40B4-BE49-F238E27FC236}">
                <a16:creationId xmlns:a16="http://schemas.microsoft.com/office/drawing/2014/main" id="{7D922459-6FC6-4394-88AA-203ACD6C2A39}"/>
              </a:ext>
            </a:extLst>
          </p:cNvPr>
          <p:cNvSpPr txBox="1"/>
          <p:nvPr/>
        </p:nvSpPr>
        <p:spPr>
          <a:xfrm>
            <a:off x="4737426" y="1340769"/>
            <a:ext cx="572118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highlight>
                  <a:srgbClr val="004A86"/>
                </a:highlight>
                <a:uLnTx/>
                <a:uFillTx/>
                <a:latin typeface="Arial" panose="020B0604020202020204"/>
                <a:ea typeface="+mn-ea"/>
                <a:cs typeface="+mn-cs"/>
              </a:rPr>
              <a:t> RESULTS: powering trials using ALP ‌</a:t>
            </a:r>
            <a:r>
              <a:rPr kumimoji="0" lang="en-GB" sz="2000" b="1" i="0" u="none" strike="noStrike" kern="1200" cap="none" spc="0" normalizeH="0" baseline="0" noProof="0" dirty="0">
                <a:ln>
                  <a:noFill/>
                </a:ln>
                <a:solidFill>
                  <a:srgbClr val="FFFFFF"/>
                </a:solidFill>
                <a:effectLst/>
                <a:uLnTx/>
                <a:uFillTx/>
                <a:latin typeface="Arial" panose="020B0604020202020204"/>
                <a:ea typeface="+mn-ea"/>
                <a:cs typeface="+mn-cs"/>
              </a:rPr>
              <a:t> </a:t>
            </a:r>
            <a:endPar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cxnSp>
        <p:nvCxnSpPr>
          <p:cNvPr id="21" name="Straight Connector 20">
            <a:extLst>
              <a:ext uri="{FF2B5EF4-FFF2-40B4-BE49-F238E27FC236}">
                <a16:creationId xmlns:a16="http://schemas.microsoft.com/office/drawing/2014/main" id="{CF302921-A074-4AA4-B069-143EDA71BD07}"/>
              </a:ext>
            </a:extLst>
          </p:cNvPr>
          <p:cNvCxnSpPr>
            <a:cxnSpLocks/>
          </p:cNvCxnSpPr>
          <p:nvPr/>
        </p:nvCxnSpPr>
        <p:spPr>
          <a:xfrm flipH="1">
            <a:off x="4719638" y="4793512"/>
            <a:ext cx="686752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C01BCC9-3A2C-48CE-958E-8500E6C41A6F}"/>
              </a:ext>
            </a:extLst>
          </p:cNvPr>
          <p:cNvCxnSpPr>
            <a:cxnSpLocks/>
          </p:cNvCxnSpPr>
          <p:nvPr/>
        </p:nvCxnSpPr>
        <p:spPr>
          <a:xfrm>
            <a:off x="4721800" y="1524000"/>
            <a:ext cx="0" cy="4805363"/>
          </a:xfrm>
          <a:prstGeom prst="line">
            <a:avLst/>
          </a:prstGeom>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8B36ECB1-9EC8-474F-9056-6D3921BB55CB}"/>
              </a:ext>
            </a:extLst>
          </p:cNvPr>
          <p:cNvPicPr>
            <a:picLocks noChangeAspect="1"/>
          </p:cNvPicPr>
          <p:nvPr/>
        </p:nvPicPr>
        <p:blipFill>
          <a:blip r:embed="rId3"/>
          <a:stretch>
            <a:fillRect/>
          </a:stretch>
        </p:blipFill>
        <p:spPr>
          <a:xfrm>
            <a:off x="606237" y="1621801"/>
            <a:ext cx="3555965" cy="2128324"/>
          </a:xfrm>
          <a:prstGeom prst="rect">
            <a:avLst/>
          </a:prstGeom>
        </p:spPr>
      </p:pic>
      <p:pic>
        <p:nvPicPr>
          <p:cNvPr id="22" name="Picture 21">
            <a:extLst>
              <a:ext uri="{FF2B5EF4-FFF2-40B4-BE49-F238E27FC236}">
                <a16:creationId xmlns:a16="http://schemas.microsoft.com/office/drawing/2014/main" id="{223BBFC3-F936-412B-9CA7-AB2304AF7FB8}"/>
              </a:ext>
            </a:extLst>
          </p:cNvPr>
          <p:cNvPicPr>
            <a:picLocks noChangeAspect="1"/>
          </p:cNvPicPr>
          <p:nvPr/>
        </p:nvPicPr>
        <p:blipFill>
          <a:blip r:embed="rId4"/>
          <a:stretch>
            <a:fillRect/>
          </a:stretch>
        </p:blipFill>
        <p:spPr>
          <a:xfrm>
            <a:off x="435130" y="3676778"/>
            <a:ext cx="3155773" cy="2174512"/>
          </a:xfrm>
          <a:prstGeom prst="rect">
            <a:avLst/>
          </a:prstGeom>
        </p:spPr>
      </p:pic>
      <p:sp>
        <p:nvSpPr>
          <p:cNvPr id="2" name="TextBox 1">
            <a:extLst>
              <a:ext uri="{FF2B5EF4-FFF2-40B4-BE49-F238E27FC236}">
                <a16:creationId xmlns:a16="http://schemas.microsoft.com/office/drawing/2014/main" id="{681339FC-9FD7-406A-8775-A12DC47CD5AE}"/>
              </a:ext>
            </a:extLst>
          </p:cNvPr>
          <p:cNvSpPr txBox="1"/>
          <p:nvPr/>
        </p:nvSpPr>
        <p:spPr>
          <a:xfrm>
            <a:off x="435130" y="1688773"/>
            <a:ext cx="2996227"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A. Inter-individual variability</a:t>
            </a:r>
          </a:p>
        </p:txBody>
      </p:sp>
      <p:sp>
        <p:nvSpPr>
          <p:cNvPr id="23" name="TextBox 22">
            <a:extLst>
              <a:ext uri="{FF2B5EF4-FFF2-40B4-BE49-F238E27FC236}">
                <a16:creationId xmlns:a16="http://schemas.microsoft.com/office/drawing/2014/main" id="{979A02AD-BB76-46E8-AAC1-CE4F505AE2F8}"/>
              </a:ext>
            </a:extLst>
          </p:cNvPr>
          <p:cNvSpPr txBox="1"/>
          <p:nvPr/>
        </p:nvSpPr>
        <p:spPr>
          <a:xfrm>
            <a:off x="522874" y="3714886"/>
            <a:ext cx="2606825"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B. Intra-individual variability</a:t>
            </a:r>
          </a:p>
        </p:txBody>
      </p:sp>
      <p:sp>
        <p:nvSpPr>
          <p:cNvPr id="24" name="Rectangle 23">
            <a:extLst>
              <a:ext uri="{FF2B5EF4-FFF2-40B4-BE49-F238E27FC236}">
                <a16:creationId xmlns:a16="http://schemas.microsoft.com/office/drawing/2014/main" id="{C4F2EF7E-CBEF-4F44-AD90-96C557CCA110}"/>
              </a:ext>
            </a:extLst>
          </p:cNvPr>
          <p:cNvSpPr/>
          <p:nvPr/>
        </p:nvSpPr>
        <p:spPr>
          <a:xfrm>
            <a:off x="1" y="5794728"/>
            <a:ext cx="4705816"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prstClr val="black"/>
                </a:solidFill>
                <a:effectLst/>
                <a:uLnTx/>
                <a:uFillTx/>
                <a:latin typeface="Arial" panose="020B0604020202020204"/>
                <a:ea typeface="MS Mincho" panose="02020609040205080304" pitchFamily="49" charset="-128"/>
                <a:cs typeface="+mn-cs"/>
              </a:rPr>
              <a:t>Variability in serum ALP for the study group overall. Inter-individual variability from baseline to Week 96 is expressed as the median and IQR (A); and at the intra-individual level according to the coefficient of variation (B)</a:t>
            </a:r>
            <a:endParaRPr kumimoji="0" lang="en-US" sz="1200" b="0" i="1"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 name="Content Placeholder 1">
            <a:extLst>
              <a:ext uri="{FF2B5EF4-FFF2-40B4-BE49-F238E27FC236}">
                <a16:creationId xmlns:a16="http://schemas.microsoft.com/office/drawing/2014/main" id="{760BDF2A-AAFE-42F1-BB8E-12EDF7054F11}"/>
              </a:ext>
            </a:extLst>
          </p:cNvPr>
          <p:cNvSpPr>
            <a:spLocks noGrp="1"/>
          </p:cNvSpPr>
          <p:nvPr>
            <p:ph sz="half" idx="1"/>
          </p:nvPr>
        </p:nvSpPr>
        <p:spPr>
          <a:xfrm>
            <a:off x="422276" y="1340769"/>
            <a:ext cx="4283540" cy="400110"/>
          </a:xfrm>
          <a:ln>
            <a:noFill/>
          </a:ln>
        </p:spPr>
        <p:txBody>
          <a:bodyPr wrap="square">
            <a:spAutoFit/>
          </a:bodyPr>
          <a:lstStyle/>
          <a:p>
            <a:pPr marL="0" indent="0">
              <a:buNone/>
            </a:pPr>
            <a:r>
              <a:rPr lang="en-US" b="1" dirty="0">
                <a:solidFill>
                  <a:schemeClr val="bg1"/>
                </a:solidFill>
                <a:highlight>
                  <a:srgbClr val="004A86"/>
                </a:highlight>
                <a:latin typeface="Arial" panose="020B0604020202020204" pitchFamily="34" charset="0"/>
                <a:cs typeface="Arial" panose="020B0604020202020204" pitchFamily="34" charset="0"/>
              </a:rPr>
              <a:t> RESULTS: ALP variability ‌</a:t>
            </a:r>
            <a:endParaRPr lang="en-US" b="1" dirty="0">
              <a:solidFill>
                <a:schemeClr val="bg1"/>
              </a:solidFill>
              <a:highlight>
                <a:srgbClr val="FEFCFC"/>
              </a:highlight>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A49635B3-C03B-43AB-9EF7-1347EA1DAB8E}"/>
              </a:ext>
            </a:extLst>
          </p:cNvPr>
          <p:cNvSpPr txBox="1"/>
          <p:nvPr/>
        </p:nvSpPr>
        <p:spPr>
          <a:xfrm rot="16200000">
            <a:off x="96752" y="2455159"/>
            <a:ext cx="1383712" cy="430887"/>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a:ea typeface="+mn-ea"/>
                <a:cs typeface="+mn-cs"/>
              </a:rPr>
              <a:t>Median serum ALP</a:t>
            </a:r>
            <a:br>
              <a:rPr kumimoji="0" lang="en-GB" sz="11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GB" sz="1100" b="0" i="0" u="none" strike="noStrike" kern="1200" cap="none" spc="0" normalizeH="0" baseline="0" noProof="0" dirty="0">
                <a:ln>
                  <a:noFill/>
                </a:ln>
                <a:solidFill>
                  <a:prstClr val="black"/>
                </a:solidFill>
                <a:effectLst/>
                <a:uLnTx/>
                <a:uFillTx/>
                <a:latin typeface="Arial" panose="020B0604020202020204"/>
                <a:ea typeface="+mn-ea"/>
                <a:cs typeface="+mn-cs"/>
              </a:rPr>
              <a:t>(U/L)</a:t>
            </a:r>
          </a:p>
        </p:txBody>
      </p:sp>
      <p:sp>
        <p:nvSpPr>
          <p:cNvPr id="25" name="TextBox 24">
            <a:extLst>
              <a:ext uri="{FF2B5EF4-FFF2-40B4-BE49-F238E27FC236}">
                <a16:creationId xmlns:a16="http://schemas.microsoft.com/office/drawing/2014/main" id="{2C7700D2-055C-44A9-B5D4-118467FDC164}"/>
              </a:ext>
            </a:extLst>
          </p:cNvPr>
          <p:cNvSpPr txBox="1"/>
          <p:nvPr/>
        </p:nvSpPr>
        <p:spPr>
          <a:xfrm rot="16200000">
            <a:off x="59192" y="4508398"/>
            <a:ext cx="1266693" cy="430887"/>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a:ea typeface="+mn-ea"/>
                <a:cs typeface="+mn-cs"/>
              </a:rPr>
              <a:t>CV in serum ALP</a:t>
            </a:r>
            <a:br>
              <a:rPr kumimoji="0" lang="en-GB" sz="11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GB" sz="1100" b="0" i="0" u="none" strike="noStrike" kern="1200" cap="none" spc="0" normalizeH="0" baseline="0" noProof="0" dirty="0">
                <a:ln>
                  <a:noFill/>
                </a:ln>
                <a:solidFill>
                  <a:prstClr val="black"/>
                </a:solidFill>
                <a:effectLst/>
                <a:uLnTx/>
                <a:uFillTx/>
                <a:latin typeface="Arial" panose="020B0604020202020204"/>
                <a:ea typeface="+mn-ea"/>
                <a:cs typeface="+mn-cs"/>
              </a:rPr>
              <a:t>(%)</a:t>
            </a:r>
          </a:p>
        </p:txBody>
      </p:sp>
      <p:sp>
        <p:nvSpPr>
          <p:cNvPr id="29" name="Rectangle 28">
            <a:extLst>
              <a:ext uri="{FF2B5EF4-FFF2-40B4-BE49-F238E27FC236}">
                <a16:creationId xmlns:a16="http://schemas.microsoft.com/office/drawing/2014/main" id="{9D444EF0-71A7-4629-A390-4CE6A9B82429}"/>
              </a:ext>
            </a:extLst>
          </p:cNvPr>
          <p:cNvSpPr/>
          <p:nvPr/>
        </p:nvSpPr>
        <p:spPr>
          <a:xfrm>
            <a:off x="4541283" y="4292127"/>
            <a:ext cx="7582911"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prstClr val="black"/>
                </a:solidFill>
                <a:effectLst/>
                <a:uLnTx/>
                <a:uFillTx/>
                <a:latin typeface="Arial" panose="020B0604020202020204"/>
                <a:ea typeface="MS Mincho" panose="02020609040205080304" pitchFamily="49" charset="-128"/>
                <a:cs typeface="+mn-cs"/>
              </a:rPr>
              <a:t>Line graphs demonstrating the required sample size for a 1:1 randomised placebo-controlled trial according </a:t>
            </a:r>
            <a:br>
              <a:rPr kumimoji="0" lang="en-GB" sz="1200" b="0" i="1" u="none" strike="noStrike" kern="1200" cap="none" spc="0" normalizeH="0" baseline="0" noProof="0" dirty="0">
                <a:ln>
                  <a:noFill/>
                </a:ln>
                <a:solidFill>
                  <a:prstClr val="black"/>
                </a:solidFill>
                <a:effectLst/>
                <a:uLnTx/>
                <a:uFillTx/>
                <a:latin typeface="Arial" panose="020B0604020202020204"/>
                <a:ea typeface="MS Mincho" panose="02020609040205080304" pitchFamily="49" charset="-128"/>
                <a:cs typeface="+mn-cs"/>
              </a:rPr>
            </a:br>
            <a:r>
              <a:rPr kumimoji="0" lang="en-GB" sz="1200" b="0" i="1" u="none" strike="noStrike" kern="1200" cap="none" spc="0" normalizeH="0" baseline="0" noProof="0" dirty="0">
                <a:ln>
                  <a:noFill/>
                </a:ln>
                <a:solidFill>
                  <a:prstClr val="black"/>
                </a:solidFill>
                <a:effectLst/>
                <a:uLnTx/>
                <a:uFillTx/>
                <a:latin typeface="Arial" panose="020B0604020202020204"/>
                <a:ea typeface="MS Mincho" panose="02020609040205080304" pitchFamily="49" charset="-128"/>
                <a:cs typeface="+mn-cs"/>
              </a:rPr>
              <a:t>to specific ALP inclusion criteria relative to ULN and study duration of 48 or 96 weeks </a:t>
            </a:r>
            <a:endParaRPr kumimoji="0" lang="en-US" sz="1200" b="0" i="1"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1024" name="Picture 1023">
            <a:extLst>
              <a:ext uri="{FF2B5EF4-FFF2-40B4-BE49-F238E27FC236}">
                <a16:creationId xmlns:a16="http://schemas.microsoft.com/office/drawing/2014/main" id="{3C6840BE-6764-4F52-ADA8-F35449D21F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2399" y="2215491"/>
            <a:ext cx="5701286" cy="2084341"/>
          </a:xfrm>
          <a:prstGeom prst="rect">
            <a:avLst/>
          </a:prstGeom>
        </p:spPr>
      </p:pic>
      <p:sp>
        <p:nvSpPr>
          <p:cNvPr id="34" name="TextBox 33">
            <a:extLst>
              <a:ext uri="{FF2B5EF4-FFF2-40B4-BE49-F238E27FC236}">
                <a16:creationId xmlns:a16="http://schemas.microsoft.com/office/drawing/2014/main" id="{CB5F63BA-3D0D-482F-8590-911684374413}"/>
              </a:ext>
            </a:extLst>
          </p:cNvPr>
          <p:cNvSpPr txBox="1"/>
          <p:nvPr/>
        </p:nvSpPr>
        <p:spPr>
          <a:xfrm>
            <a:off x="4880564" y="1876552"/>
            <a:ext cx="2996227"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A. Trial endpoint:</a:t>
            </a:r>
            <a:b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ALP ≤1.5x ULN</a:t>
            </a:r>
          </a:p>
        </p:txBody>
      </p:sp>
      <p:sp>
        <p:nvSpPr>
          <p:cNvPr id="35" name="TextBox 34">
            <a:extLst>
              <a:ext uri="{FF2B5EF4-FFF2-40B4-BE49-F238E27FC236}">
                <a16:creationId xmlns:a16="http://schemas.microsoft.com/office/drawing/2014/main" id="{4FEBAA91-5DD7-4984-AF9A-7A88148D2F03}"/>
              </a:ext>
            </a:extLst>
          </p:cNvPr>
          <p:cNvSpPr txBox="1"/>
          <p:nvPr/>
        </p:nvSpPr>
        <p:spPr>
          <a:xfrm>
            <a:off x="7984603" y="1876552"/>
            <a:ext cx="2996227"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B. Trial endpoint:</a:t>
            </a:r>
            <a:b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ALP reduction ≥40% from baseline</a:t>
            </a:r>
          </a:p>
        </p:txBody>
      </p:sp>
      <p:sp>
        <p:nvSpPr>
          <p:cNvPr id="36" name="TextBox 35">
            <a:extLst>
              <a:ext uri="{FF2B5EF4-FFF2-40B4-BE49-F238E27FC236}">
                <a16:creationId xmlns:a16="http://schemas.microsoft.com/office/drawing/2014/main" id="{2A993C6D-52F9-4540-8919-B9326A745270}"/>
              </a:ext>
            </a:extLst>
          </p:cNvPr>
          <p:cNvSpPr txBox="1"/>
          <p:nvPr/>
        </p:nvSpPr>
        <p:spPr>
          <a:xfrm>
            <a:off x="5251106" y="4001886"/>
            <a:ext cx="2996227" cy="276999"/>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Starting ALP value (ratio &gt;ULN)</a:t>
            </a:r>
          </a:p>
        </p:txBody>
      </p:sp>
      <p:sp>
        <p:nvSpPr>
          <p:cNvPr id="37" name="TextBox 36">
            <a:extLst>
              <a:ext uri="{FF2B5EF4-FFF2-40B4-BE49-F238E27FC236}">
                <a16:creationId xmlns:a16="http://schemas.microsoft.com/office/drawing/2014/main" id="{93376E63-A32B-45FB-A664-35BCE3BF0EE2}"/>
              </a:ext>
            </a:extLst>
          </p:cNvPr>
          <p:cNvSpPr txBox="1"/>
          <p:nvPr/>
        </p:nvSpPr>
        <p:spPr>
          <a:xfrm>
            <a:off x="7980295" y="4001886"/>
            <a:ext cx="2996227" cy="276999"/>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Starting ALP value (ratio &gt;ULN)</a:t>
            </a:r>
          </a:p>
        </p:txBody>
      </p:sp>
      <p:pic>
        <p:nvPicPr>
          <p:cNvPr id="15" name="Picture 1">
            <a:extLst>
              <a:ext uri="{FF2B5EF4-FFF2-40B4-BE49-F238E27FC236}">
                <a16:creationId xmlns:a16="http://schemas.microsoft.com/office/drawing/2014/main" id="{043F2998-B5C1-4F9C-AB5F-6C2D6FEE00C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5951" t="58162" b="32109"/>
          <a:stretch/>
        </p:blipFill>
        <p:spPr bwMode="auto">
          <a:xfrm>
            <a:off x="10617371" y="1833061"/>
            <a:ext cx="1220356" cy="610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
            <a:extLst>
              <a:ext uri="{FF2B5EF4-FFF2-40B4-BE49-F238E27FC236}">
                <a16:creationId xmlns:a16="http://schemas.microsoft.com/office/drawing/2014/main" id="{E72D52BE-DDBB-47D0-AE5D-9EC728A988D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5951" t="70733" b="20744"/>
          <a:stretch/>
        </p:blipFill>
        <p:spPr bwMode="auto">
          <a:xfrm>
            <a:off x="10617371" y="2598709"/>
            <a:ext cx="1220356" cy="535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
            <a:extLst>
              <a:ext uri="{FF2B5EF4-FFF2-40B4-BE49-F238E27FC236}">
                <a16:creationId xmlns:a16="http://schemas.microsoft.com/office/drawing/2014/main" id="{37D66D86-0720-4235-BE8E-D6C386B19B3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5951" t="81563" b="8671"/>
          <a:stretch/>
        </p:blipFill>
        <p:spPr bwMode="auto">
          <a:xfrm>
            <a:off x="10617371" y="3288620"/>
            <a:ext cx="1220356" cy="613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extBox 37">
            <a:extLst>
              <a:ext uri="{FF2B5EF4-FFF2-40B4-BE49-F238E27FC236}">
                <a16:creationId xmlns:a16="http://schemas.microsoft.com/office/drawing/2014/main" id="{67D1EEB7-B8EB-4337-BAD6-EAE98E61F939}"/>
              </a:ext>
            </a:extLst>
          </p:cNvPr>
          <p:cNvSpPr txBox="1"/>
          <p:nvPr/>
        </p:nvSpPr>
        <p:spPr>
          <a:xfrm rot="16200000">
            <a:off x="4182142" y="2930831"/>
            <a:ext cx="1760249"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Required patients</a:t>
            </a:r>
            <a:b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per treatment arm (N)</a:t>
            </a:r>
          </a:p>
        </p:txBody>
      </p:sp>
    </p:spTree>
    <p:extLst>
      <p:ext uri="{BB962C8B-B14F-4D97-AF65-F5344CB8AC3E}">
        <p14:creationId xmlns:p14="http://schemas.microsoft.com/office/powerpoint/2010/main" val="18080870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A11FB3-1515-484C-8D98-85CA55BD8349}"/>
              </a:ext>
            </a:extLst>
          </p:cNvPr>
          <p:cNvSpPr>
            <a:spLocks noGrp="1"/>
          </p:cNvSpPr>
          <p:nvPr>
            <p:ph type="title"/>
          </p:nvPr>
        </p:nvSpPr>
        <p:spPr>
          <a:xfrm>
            <a:off x="425752" y="140970"/>
            <a:ext cx="10494038" cy="769620"/>
          </a:xfrm>
        </p:spPr>
        <p:txBody>
          <a:bodyPr>
            <a:noAutofit/>
          </a:bodyPr>
          <a:lstStyle/>
          <a:p>
            <a:r>
              <a:rPr lang="en-US" dirty="0"/>
              <a:t>A phase 2 study of the ileal bile acid transport inhibitor A4250 on serum bile acids, pruritus and sleep in patients with Alagille syndrome</a:t>
            </a:r>
          </a:p>
        </p:txBody>
      </p:sp>
      <p:sp>
        <p:nvSpPr>
          <p:cNvPr id="5" name="Text Placeholder 4">
            <a:extLst>
              <a:ext uri="{FF2B5EF4-FFF2-40B4-BE49-F238E27FC236}">
                <a16:creationId xmlns:a16="http://schemas.microsoft.com/office/drawing/2014/main" id="{DFF8B8FC-2D2A-4148-9E89-CC1689F2AE8A}"/>
              </a:ext>
            </a:extLst>
          </p:cNvPr>
          <p:cNvSpPr>
            <a:spLocks noGrp="1"/>
          </p:cNvSpPr>
          <p:nvPr>
            <p:ph type="body" sz="quarter" idx="10"/>
          </p:nvPr>
        </p:nvSpPr>
        <p:spPr/>
        <p:txBody>
          <a:bodyPr/>
          <a:lstStyle/>
          <a:p>
            <a:br>
              <a:rPr lang="en-GB" dirty="0"/>
            </a:br>
            <a:r>
              <a:rPr lang="en-GB" dirty="0"/>
              <a:t>*A4250 is </a:t>
            </a:r>
            <a:r>
              <a:rPr lang="en-US" dirty="0"/>
              <a:t>a potent, selective, reversible ileal bile acid transporter inhibitor that decreases bile acid reuptake with minimal systemic exposure.</a:t>
            </a:r>
            <a:br>
              <a:rPr lang="en-GB" dirty="0"/>
            </a:br>
            <a:r>
              <a:rPr lang="en-GB" dirty="0"/>
              <a:t>Baumann U, et al. ILC 2019; </a:t>
            </a:r>
            <a:r>
              <a:rPr lang="en-GB" dirty="0">
                <a:solidFill>
                  <a:srgbClr val="000000"/>
                </a:solidFill>
              </a:rPr>
              <a:t>PS-194</a:t>
            </a:r>
          </a:p>
        </p:txBody>
      </p:sp>
      <p:sp>
        <p:nvSpPr>
          <p:cNvPr id="24" name="Content Placeholder 1">
            <a:extLst>
              <a:ext uri="{FF2B5EF4-FFF2-40B4-BE49-F238E27FC236}">
                <a16:creationId xmlns:a16="http://schemas.microsoft.com/office/drawing/2014/main" id="{D6F1A039-A09D-4BC4-AEB2-ECBFF821DBF4}"/>
              </a:ext>
            </a:extLst>
          </p:cNvPr>
          <p:cNvSpPr>
            <a:spLocks noGrp="1"/>
          </p:cNvSpPr>
          <p:nvPr>
            <p:ph sz="half" idx="1"/>
          </p:nvPr>
        </p:nvSpPr>
        <p:spPr>
          <a:xfrm>
            <a:off x="423863" y="1340769"/>
            <a:ext cx="11136078" cy="1446550"/>
          </a:xfrm>
          <a:ln>
            <a:noFill/>
          </a:ln>
        </p:spPr>
        <p:txBody>
          <a:bodyPr wrap="square">
            <a:spAutoFit/>
          </a:bodyPr>
          <a:lstStyle/>
          <a:p>
            <a:pPr marL="0" indent="0">
              <a:buNone/>
            </a:pPr>
            <a:r>
              <a:rPr lang="en-US" b="1" dirty="0">
                <a:solidFill>
                  <a:schemeClr val="bg1"/>
                </a:solidFill>
                <a:highlight>
                  <a:srgbClr val="004A86"/>
                </a:highlight>
                <a:latin typeface="Arial" panose="020B0604020202020204" pitchFamily="34" charset="0"/>
                <a:cs typeface="Arial" panose="020B0604020202020204" pitchFamily="34" charset="0"/>
              </a:rPr>
              <a:t> BACKGROUND &amp; AIMS </a:t>
            </a:r>
            <a:r>
              <a:rPr lang="en-US" b="1" dirty="0">
                <a:solidFill>
                  <a:schemeClr val="bg1"/>
                </a:solidFill>
                <a:highlight>
                  <a:srgbClr val="FEFCFC"/>
                </a:highlight>
                <a:latin typeface="Arial" panose="020B0604020202020204" pitchFamily="34" charset="0"/>
                <a:cs typeface="Arial" panose="020B0604020202020204" pitchFamily="34" charset="0"/>
              </a:rPr>
              <a:t>​</a:t>
            </a:r>
          </a:p>
          <a:p>
            <a:r>
              <a:rPr lang="en-US" dirty="0"/>
              <a:t>ALGS may include chronic cholestatic liver disease with intractable pruritus and progression</a:t>
            </a:r>
            <a:br>
              <a:rPr lang="en-US" dirty="0"/>
            </a:br>
            <a:r>
              <a:rPr lang="en-US" dirty="0"/>
              <a:t>to end-stage cirrhosis</a:t>
            </a:r>
          </a:p>
          <a:p>
            <a:r>
              <a:rPr lang="en-US" dirty="0"/>
              <a:t>Effects of A4250* are reported in patients with ALGS</a:t>
            </a:r>
            <a:endParaRPr lang="en-GB" dirty="0">
              <a:highlight>
                <a:srgbClr val="FEFCFC"/>
              </a:highlight>
            </a:endParaRPr>
          </a:p>
        </p:txBody>
      </p:sp>
      <p:grpSp>
        <p:nvGrpSpPr>
          <p:cNvPr id="59" name="Group 58" hidden="1">
            <a:extLst>
              <a:ext uri="{FF2B5EF4-FFF2-40B4-BE49-F238E27FC236}">
                <a16:creationId xmlns:a16="http://schemas.microsoft.com/office/drawing/2014/main" id="{80BC31B8-9683-4348-B8D0-616F8CFDDB4E}"/>
              </a:ext>
            </a:extLst>
          </p:cNvPr>
          <p:cNvGrpSpPr/>
          <p:nvPr/>
        </p:nvGrpSpPr>
        <p:grpSpPr>
          <a:xfrm>
            <a:off x="6704579" y="2071790"/>
            <a:ext cx="4999477" cy="3739463"/>
            <a:chOff x="7245214" y="1819275"/>
            <a:chExt cx="3686741" cy="3739463"/>
          </a:xfrm>
        </p:grpSpPr>
        <p:sp>
          <p:nvSpPr>
            <p:cNvPr id="60" name="TextBox 59">
              <a:extLst>
                <a:ext uri="{FF2B5EF4-FFF2-40B4-BE49-F238E27FC236}">
                  <a16:creationId xmlns:a16="http://schemas.microsoft.com/office/drawing/2014/main" id="{449E1014-B142-4C59-969B-81B794D5F9AC}"/>
                </a:ext>
              </a:extLst>
            </p:cNvPr>
            <p:cNvSpPr txBox="1"/>
            <p:nvPr/>
          </p:nvSpPr>
          <p:spPr>
            <a:xfrm>
              <a:off x="7733379" y="1819275"/>
              <a:ext cx="3198576" cy="1107996"/>
            </a:xfrm>
            <a:prstGeom prst="rect">
              <a:avLst/>
            </a:prstGeom>
            <a:noFill/>
            <a:ln w="19050">
              <a:solidFill>
                <a:schemeClr val="accent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a:ea typeface="+mn-ea"/>
                  <a:cs typeface="+mn-cs"/>
                </a:rPr>
                <a:t>Patients with PSC (N=234)</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64% male</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45 years median age</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61% taking </a:t>
              </a:r>
              <a:r>
                <a:rPr kumimoji="0" lang="en-GB" sz="1600" b="0" i="0" u="none" strike="noStrike" kern="1200" cap="none" spc="0" normalizeH="0" baseline="0" noProof="0" dirty="0" err="1">
                  <a:ln>
                    <a:noFill/>
                  </a:ln>
                  <a:solidFill>
                    <a:prstClr val="black"/>
                  </a:solidFill>
                  <a:effectLst/>
                  <a:uLnTx/>
                  <a:uFillTx/>
                  <a:latin typeface="Arial" panose="020B0604020202020204"/>
                  <a:ea typeface="+mn-ea"/>
                  <a:cs typeface="+mn-cs"/>
                </a:rPr>
                <a:t>ursodeoxycholic</a:t>
              </a: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 acid</a:t>
              </a:r>
            </a:p>
          </p:txBody>
        </p:sp>
        <p:sp>
          <p:nvSpPr>
            <p:cNvPr id="61" name="TextBox 60">
              <a:extLst>
                <a:ext uri="{FF2B5EF4-FFF2-40B4-BE49-F238E27FC236}">
                  <a16:creationId xmlns:a16="http://schemas.microsoft.com/office/drawing/2014/main" id="{64FE3EC1-8B3B-4991-BBB5-3BD654ABB09C}"/>
                </a:ext>
              </a:extLst>
            </p:cNvPr>
            <p:cNvSpPr txBox="1"/>
            <p:nvPr/>
          </p:nvSpPr>
          <p:spPr>
            <a:xfrm>
              <a:off x="7839206" y="3453538"/>
              <a:ext cx="1300975" cy="325890"/>
            </a:xfrm>
            <a:prstGeom prst="rect">
              <a:avLst/>
            </a:prstGeom>
            <a:solidFill>
              <a:schemeClr val="accent1"/>
            </a:solidFill>
            <a:ln>
              <a:solidFill>
                <a:schemeClr val="accent1"/>
              </a:solid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FFFFFF"/>
                  </a:solidFill>
                  <a:effectLst/>
                  <a:uLnTx/>
                  <a:uFillTx/>
                  <a:latin typeface="Arial" panose="020B0604020202020204"/>
                  <a:ea typeface="+mn-ea"/>
                  <a:cs typeface="+mn-cs"/>
                </a:rPr>
                <a:t>Simtuzumab</a:t>
              </a:r>
              <a:endParaRPr kumimoji="0" lang="en-GB" sz="18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2" name="TextBox 61">
              <a:extLst>
                <a:ext uri="{FF2B5EF4-FFF2-40B4-BE49-F238E27FC236}">
                  <a16:creationId xmlns:a16="http://schemas.microsoft.com/office/drawing/2014/main" id="{998B399C-ED06-4B1B-8A88-B35CE84339E7}"/>
                </a:ext>
              </a:extLst>
            </p:cNvPr>
            <p:cNvSpPr txBox="1"/>
            <p:nvPr/>
          </p:nvSpPr>
          <p:spPr>
            <a:xfrm>
              <a:off x="9525152" y="3453549"/>
              <a:ext cx="1205145" cy="325914"/>
            </a:xfrm>
            <a:prstGeom prst="rect">
              <a:avLst/>
            </a:prstGeom>
            <a:solidFill>
              <a:schemeClr val="bg1">
                <a:lumMod val="50000"/>
              </a:schemeClr>
            </a:solidFill>
            <a:ln>
              <a:solidFill>
                <a:schemeClr val="bg1">
                  <a:lumMod val="50000"/>
                </a:schemeClr>
              </a:solid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Arial" panose="020B0604020202020204"/>
                  <a:ea typeface="+mn-ea"/>
                  <a:cs typeface="+mn-cs"/>
                </a:rPr>
                <a:t>Placebo</a:t>
              </a:r>
              <a:endParaRPr kumimoji="0" lang="en-GB"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63" name="Connector: Elbow 62">
              <a:extLst>
                <a:ext uri="{FF2B5EF4-FFF2-40B4-BE49-F238E27FC236}">
                  <a16:creationId xmlns:a16="http://schemas.microsoft.com/office/drawing/2014/main" id="{15F7C97B-D257-4776-9C8A-77B8C5CC2F97}"/>
                </a:ext>
              </a:extLst>
            </p:cNvPr>
            <p:cNvCxnSpPr>
              <a:cxnSpLocks/>
              <a:stCxn id="60" idx="2"/>
              <a:endCxn id="61" idx="0"/>
            </p:cNvCxnSpPr>
            <p:nvPr/>
          </p:nvCxnSpPr>
          <p:spPr>
            <a:xfrm rot="5400000">
              <a:off x="8648048" y="2768918"/>
              <a:ext cx="526267" cy="842974"/>
            </a:xfrm>
            <a:prstGeom prst="bentConnector3">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Connector: Elbow 63">
              <a:extLst>
                <a:ext uri="{FF2B5EF4-FFF2-40B4-BE49-F238E27FC236}">
                  <a16:creationId xmlns:a16="http://schemas.microsoft.com/office/drawing/2014/main" id="{CEF90342-58A9-4C98-978C-DA1846A4E6E5}"/>
                </a:ext>
              </a:extLst>
            </p:cNvPr>
            <p:cNvCxnSpPr>
              <a:cxnSpLocks/>
              <a:stCxn id="60" idx="2"/>
              <a:endCxn id="62" idx="0"/>
            </p:cNvCxnSpPr>
            <p:nvPr/>
          </p:nvCxnSpPr>
          <p:spPr>
            <a:xfrm rot="16200000" flipH="1">
              <a:off x="9467057" y="2792882"/>
              <a:ext cx="526278" cy="795057"/>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5" name="Oval 64">
              <a:extLst>
                <a:ext uri="{FF2B5EF4-FFF2-40B4-BE49-F238E27FC236}">
                  <a16:creationId xmlns:a16="http://schemas.microsoft.com/office/drawing/2014/main" id="{0175BEE7-3111-49ED-9A20-2E9D5F0613C0}"/>
                </a:ext>
              </a:extLst>
            </p:cNvPr>
            <p:cNvSpPr/>
            <p:nvPr/>
          </p:nvSpPr>
          <p:spPr>
            <a:xfrm>
              <a:off x="9206567" y="2978224"/>
              <a:ext cx="252199" cy="3429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Arial" panose="020B0604020202020204"/>
                  <a:ea typeface="+mn-ea"/>
                  <a:cs typeface="+mn-cs"/>
                </a:rPr>
                <a:t>R</a:t>
              </a:r>
            </a:p>
          </p:txBody>
        </p:sp>
        <p:sp>
          <p:nvSpPr>
            <p:cNvPr id="66" name="TextBox 65">
              <a:extLst>
                <a:ext uri="{FF2B5EF4-FFF2-40B4-BE49-F238E27FC236}">
                  <a16:creationId xmlns:a16="http://schemas.microsoft.com/office/drawing/2014/main" id="{69CC942B-2BDD-4392-8B81-708E6B71F648}"/>
                </a:ext>
              </a:extLst>
            </p:cNvPr>
            <p:cNvSpPr txBox="1"/>
            <p:nvPr/>
          </p:nvSpPr>
          <p:spPr>
            <a:xfrm>
              <a:off x="7245214" y="3489921"/>
              <a:ext cx="658978" cy="272704"/>
            </a:xfrm>
            <a:prstGeom prst="rect">
              <a:avLst/>
            </a:prstGeom>
            <a:noFill/>
            <a:ln>
              <a:no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96W</a:t>
              </a:r>
              <a:endPar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7" name="TextBox 66">
              <a:extLst>
                <a:ext uri="{FF2B5EF4-FFF2-40B4-BE49-F238E27FC236}">
                  <a16:creationId xmlns:a16="http://schemas.microsoft.com/office/drawing/2014/main" id="{3DBC39DA-0F4B-4A72-BB4A-43BBFE308653}"/>
                </a:ext>
              </a:extLst>
            </p:cNvPr>
            <p:cNvSpPr txBox="1"/>
            <p:nvPr/>
          </p:nvSpPr>
          <p:spPr>
            <a:xfrm>
              <a:off x="7733379" y="4204521"/>
              <a:ext cx="3198576" cy="1354217"/>
            </a:xfrm>
            <a:prstGeom prst="rect">
              <a:avLst/>
            </a:prstGeom>
            <a:noFill/>
            <a:ln w="19050">
              <a:solidFill>
                <a:schemeClr val="accent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a:ea typeface="+mn-ea"/>
                  <a:cs typeface="+mn-cs"/>
                </a:rPr>
                <a:t>Data analysis</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Treatment arms combined*</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Cumulative follow-up: 371 patient years</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Magnitude of ALP fluctuation and associations with clinical outcome evaluated</a:t>
              </a:r>
            </a:p>
          </p:txBody>
        </p:sp>
        <p:cxnSp>
          <p:nvCxnSpPr>
            <p:cNvPr id="68" name="Connector: Elbow 67">
              <a:extLst>
                <a:ext uri="{FF2B5EF4-FFF2-40B4-BE49-F238E27FC236}">
                  <a16:creationId xmlns:a16="http://schemas.microsoft.com/office/drawing/2014/main" id="{911A3ABA-91C0-4F6E-A713-706B288BECB4}"/>
                </a:ext>
              </a:extLst>
            </p:cNvPr>
            <p:cNvCxnSpPr>
              <a:cxnSpLocks/>
              <a:stCxn id="61" idx="2"/>
              <a:endCxn id="67" idx="0"/>
            </p:cNvCxnSpPr>
            <p:nvPr/>
          </p:nvCxnSpPr>
          <p:spPr>
            <a:xfrm rot="16200000" flipH="1">
              <a:off x="8698634" y="3570487"/>
              <a:ext cx="425093" cy="842974"/>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Connector: Elbow 68">
              <a:extLst>
                <a:ext uri="{FF2B5EF4-FFF2-40B4-BE49-F238E27FC236}">
                  <a16:creationId xmlns:a16="http://schemas.microsoft.com/office/drawing/2014/main" id="{EDD83C20-3290-4E48-B200-C79767365C1A}"/>
                </a:ext>
              </a:extLst>
            </p:cNvPr>
            <p:cNvCxnSpPr>
              <a:cxnSpLocks/>
              <a:stCxn id="62" idx="2"/>
              <a:endCxn id="67" idx="0"/>
            </p:cNvCxnSpPr>
            <p:nvPr/>
          </p:nvCxnSpPr>
          <p:spPr>
            <a:xfrm rot="5400000">
              <a:off x="9517667" y="3594464"/>
              <a:ext cx="425058" cy="795057"/>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18" name="Straight Connector 117">
            <a:extLst>
              <a:ext uri="{FF2B5EF4-FFF2-40B4-BE49-F238E27FC236}">
                <a16:creationId xmlns:a16="http://schemas.microsoft.com/office/drawing/2014/main" id="{0D974334-2BCB-4AC0-833E-171D3C3464B5}"/>
              </a:ext>
            </a:extLst>
          </p:cNvPr>
          <p:cNvCxnSpPr>
            <a:cxnSpLocks/>
          </p:cNvCxnSpPr>
          <p:nvPr/>
        </p:nvCxnSpPr>
        <p:spPr>
          <a:xfrm flipH="1">
            <a:off x="317635" y="4644958"/>
            <a:ext cx="11448914" cy="0"/>
          </a:xfrm>
          <a:prstGeom prst="line">
            <a:avLst/>
          </a:prstGeom>
        </p:spPr>
        <p:style>
          <a:lnRef idx="1">
            <a:schemeClr val="accent1"/>
          </a:lnRef>
          <a:fillRef idx="0">
            <a:schemeClr val="accent1"/>
          </a:fillRef>
          <a:effectRef idx="0">
            <a:schemeClr val="accent1"/>
          </a:effectRef>
          <a:fontRef idx="minor">
            <a:schemeClr val="tx1"/>
          </a:fontRef>
        </p:style>
      </p:cxnSp>
      <p:sp>
        <p:nvSpPr>
          <p:cNvPr id="120" name="Content Placeholder 1">
            <a:extLst>
              <a:ext uri="{FF2B5EF4-FFF2-40B4-BE49-F238E27FC236}">
                <a16:creationId xmlns:a16="http://schemas.microsoft.com/office/drawing/2014/main" id="{87A1223C-239D-491F-80F2-676144BACB05}"/>
              </a:ext>
            </a:extLst>
          </p:cNvPr>
          <p:cNvSpPr txBox="1">
            <a:spLocks/>
          </p:cNvSpPr>
          <p:nvPr/>
        </p:nvSpPr>
        <p:spPr>
          <a:xfrm>
            <a:off x="422273" y="4681888"/>
            <a:ext cx="11344276" cy="1815882"/>
          </a:xfrm>
          <a:prstGeom prst="rect">
            <a:avLst/>
          </a:prstGeom>
          <a:ln>
            <a:noFill/>
          </a:ln>
        </p:spPr>
        <p:txBody>
          <a:bodyPr vert="horz" wrap="square" lIns="91440" tIns="45720" rIns="91440" bIns="45720" rtlCol="0">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r>
              <a:rPr kumimoji="0" lang="en-US" sz="2000" b="1" i="0" u="none" strike="noStrike" kern="1200" cap="none" spc="0" normalizeH="0" baseline="0" noProof="0" dirty="0">
                <a:ln>
                  <a:noFill/>
                </a:ln>
                <a:solidFill>
                  <a:srgbClr val="FFFFFF"/>
                </a:solidFill>
                <a:effectLst/>
                <a:highlight>
                  <a:srgbClr val="004A86"/>
                </a:highlight>
                <a:uLnTx/>
                <a:uFillTx/>
                <a:latin typeface="Arial" panose="020B0604020202020204" pitchFamily="34" charset="0"/>
                <a:ea typeface="+mn-ea"/>
                <a:cs typeface="Arial" panose="020B0604020202020204" pitchFamily="34" charset="0"/>
              </a:rPr>
              <a:t> RESULTS </a:t>
            </a:r>
            <a:r>
              <a:rPr kumimoji="0" lang="en-US" sz="2000" b="1" i="0" u="none" strike="noStrike" kern="1200" cap="none" spc="0" normalizeH="0" baseline="0" noProof="0" dirty="0">
                <a:ln>
                  <a:noFill/>
                </a:ln>
                <a:solidFill>
                  <a:srgbClr val="FFFFFF"/>
                </a:solidFill>
                <a:effectLst/>
                <a:highlight>
                  <a:srgbClr val="FEFCFC"/>
                </a:highlight>
                <a:uLnTx/>
                <a:uFillTx/>
                <a:latin typeface="Arial" panose="020B0604020202020204" pitchFamily="34" charset="0"/>
                <a:ea typeface="+mn-ea"/>
                <a:cs typeface="Arial" panose="020B0604020202020204" pitchFamily="34" charset="0"/>
              </a:rPr>
              <a:t>​</a:t>
            </a: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lang="en-US" dirty="0">
                <a:solidFill>
                  <a:prstClr val="black"/>
                </a:solidFill>
                <a:latin typeface="Arial" panose="020B0604020202020204"/>
              </a:rPr>
              <a:t>6</a:t>
            </a: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 patients were enrolled, all with elevated baseline serum bile acids (~2 to &gt;40x ULN)</a:t>
            </a: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After 4 weeks of treatment:</a:t>
            </a: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5 patients had marked reductions in serum bile acids (range: -39% to -92%)</a:t>
            </a: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1 patient assigned to the lowest A4250 dose had a slight increase of 4%</a:t>
            </a:r>
          </a:p>
        </p:txBody>
      </p:sp>
      <p:sp>
        <p:nvSpPr>
          <p:cNvPr id="84" name="Content Placeholder 1">
            <a:extLst>
              <a:ext uri="{FF2B5EF4-FFF2-40B4-BE49-F238E27FC236}">
                <a16:creationId xmlns:a16="http://schemas.microsoft.com/office/drawing/2014/main" id="{0254FAF6-35CD-4D87-BF6B-6D45295442FD}"/>
              </a:ext>
            </a:extLst>
          </p:cNvPr>
          <p:cNvSpPr txBox="1">
            <a:spLocks/>
          </p:cNvSpPr>
          <p:nvPr/>
        </p:nvSpPr>
        <p:spPr>
          <a:xfrm>
            <a:off x="422274" y="2836667"/>
            <a:ext cx="11281781" cy="2246769"/>
          </a:xfrm>
          <a:prstGeom prst="rect">
            <a:avLst/>
          </a:prstGeom>
          <a:ln>
            <a:noFill/>
          </a:ln>
        </p:spPr>
        <p:txBody>
          <a:bodyPr vert="horz" wrap="square" lIns="91440" tIns="45720" rIns="91440" bIns="45720" rtlCol="0">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r>
              <a:rPr kumimoji="0" lang="en-US" sz="2000" b="1" i="0" u="none" strike="noStrike" kern="1200" cap="none" spc="0" normalizeH="0" baseline="0" noProof="0" dirty="0">
                <a:ln>
                  <a:noFill/>
                </a:ln>
                <a:solidFill>
                  <a:srgbClr val="FFFFFF"/>
                </a:solidFill>
                <a:effectLst/>
                <a:highlight>
                  <a:srgbClr val="004A86"/>
                </a:highlight>
                <a:uLnTx/>
                <a:uFillTx/>
                <a:latin typeface="Arial" panose="020B0604020202020204" pitchFamily="34" charset="0"/>
                <a:ea typeface="+mn-ea"/>
                <a:cs typeface="Arial" panose="020B0604020202020204" pitchFamily="34" charset="0"/>
              </a:rPr>
              <a:t> METHODS ‌</a:t>
            </a: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Phase 2, open-label, </a:t>
            </a:r>
            <a:r>
              <a:rPr kumimoji="0" lang="en-US" sz="2000" b="0" i="0" u="none" strike="noStrike" kern="1200" cap="none" spc="0" normalizeH="0" baseline="0" noProof="0" dirty="0" err="1">
                <a:ln>
                  <a:noFill/>
                </a:ln>
                <a:solidFill>
                  <a:prstClr val="black"/>
                </a:solidFill>
                <a:effectLst/>
                <a:uLnTx/>
                <a:uFillTx/>
                <a:latin typeface="Arial" panose="020B0604020202020204"/>
                <a:ea typeface="+mn-ea"/>
                <a:cs typeface="+mn-cs"/>
              </a:rPr>
              <a:t>multicentre</a:t>
            </a: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 study</a:t>
            </a: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2000" b="0" i="0" u="none" strike="noStrike" kern="1200" cap="none" spc="0" normalizeH="0" baseline="0" noProof="0" dirty="0" err="1">
                <a:ln>
                  <a:noFill/>
                </a:ln>
                <a:solidFill>
                  <a:prstClr val="black"/>
                </a:solidFill>
                <a:effectLst/>
                <a:uLnTx/>
                <a:uFillTx/>
                <a:latin typeface="Arial" panose="020B0604020202020204"/>
                <a:ea typeface="+mn-ea"/>
                <a:cs typeface="+mn-cs"/>
              </a:rPr>
              <a:t>Paediatric</a:t>
            </a: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 patients with cholestatic liver diseases (including ALGS) with pruritus received oral A4250 10–200 µg/kg/day for 4 weeks</a:t>
            </a: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Efficacy endpoints: change in serum bile acid levels and pruritus</a:t>
            </a: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cxnSp>
        <p:nvCxnSpPr>
          <p:cNvPr id="27" name="Straight Connector 26">
            <a:extLst>
              <a:ext uri="{FF2B5EF4-FFF2-40B4-BE49-F238E27FC236}">
                <a16:creationId xmlns:a16="http://schemas.microsoft.com/office/drawing/2014/main" id="{41415A2B-21CA-48B6-AFA0-15E2BD23F0C3}"/>
              </a:ext>
            </a:extLst>
          </p:cNvPr>
          <p:cNvCxnSpPr>
            <a:cxnSpLocks/>
          </p:cNvCxnSpPr>
          <p:nvPr/>
        </p:nvCxnSpPr>
        <p:spPr>
          <a:xfrm flipH="1">
            <a:off x="317635" y="2796288"/>
            <a:ext cx="11448914"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31327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
            <a:extLst>
              <a:ext uri="{FF2B5EF4-FFF2-40B4-BE49-F238E27FC236}">
                <a16:creationId xmlns:a16="http://schemas.microsoft.com/office/drawing/2014/main" id="{760BDF2A-AAFE-42F1-BB8E-12EDF7054F11}"/>
              </a:ext>
            </a:extLst>
          </p:cNvPr>
          <p:cNvSpPr>
            <a:spLocks noGrp="1"/>
          </p:cNvSpPr>
          <p:nvPr>
            <p:ph sz="half" idx="1"/>
          </p:nvPr>
        </p:nvSpPr>
        <p:spPr>
          <a:xfrm>
            <a:off x="423864" y="1340769"/>
            <a:ext cx="4721552" cy="5084469"/>
          </a:xfrm>
          <a:ln>
            <a:noFill/>
          </a:ln>
        </p:spPr>
        <p:txBody>
          <a:bodyPr wrap="square">
            <a:spAutoFit/>
          </a:bodyPr>
          <a:lstStyle/>
          <a:p>
            <a:pPr marL="0" indent="0">
              <a:buNone/>
            </a:pPr>
            <a:r>
              <a:rPr lang="en-US" b="1" dirty="0">
                <a:solidFill>
                  <a:schemeClr val="bg1"/>
                </a:solidFill>
                <a:highlight>
                  <a:srgbClr val="004A86"/>
                </a:highlight>
                <a:latin typeface="Arial" panose="020B0604020202020204" pitchFamily="34" charset="0"/>
                <a:cs typeface="Arial" panose="020B0604020202020204" pitchFamily="34" charset="0"/>
              </a:rPr>
              <a:t> RESULTS (Cont.) ‌</a:t>
            </a:r>
          </a:p>
          <a:p>
            <a:r>
              <a:rPr lang="en-US" dirty="0">
                <a:latin typeface="Arial" panose="020B0604020202020204" pitchFamily="34" charset="0"/>
                <a:cs typeface="Arial" panose="020B0604020202020204" pitchFamily="34" charset="0"/>
              </a:rPr>
              <a:t>Pruritus and PO-SCORAD sleep scores improved (</a:t>
            </a:r>
            <a:r>
              <a:rPr lang="en-US" i="1" dirty="0">
                <a:latin typeface="Arial" panose="020B0604020202020204" pitchFamily="34" charset="0"/>
                <a:cs typeface="Arial" panose="020B0604020202020204" pitchFamily="34" charset="0"/>
              </a:rPr>
              <a:t>Table</a:t>
            </a:r>
            <a:r>
              <a:rPr lang="en-US" dirty="0">
                <a:latin typeface="Arial" panose="020B0604020202020204" pitchFamily="34" charset="0"/>
                <a:cs typeface="Arial" panose="020B0604020202020204" pitchFamily="34" charset="0"/>
              </a:rPr>
              <a:t>)</a:t>
            </a:r>
          </a:p>
          <a:p>
            <a:r>
              <a:rPr lang="en-US" dirty="0">
                <a:latin typeface="Arial" panose="020B0604020202020204" pitchFamily="34" charset="0"/>
                <a:cs typeface="Arial" panose="020B0604020202020204" pitchFamily="34" charset="0"/>
              </a:rPr>
              <a:t>A4250 was generally well tolerated</a:t>
            </a:r>
          </a:p>
          <a:p>
            <a:r>
              <a:rPr lang="en-US" dirty="0">
                <a:latin typeface="Arial" panose="020B0604020202020204" pitchFamily="34" charset="0"/>
                <a:cs typeface="Arial" panose="020B0604020202020204" pitchFamily="34" charset="0"/>
              </a:rPr>
              <a:t>Liver enzymes varied</a:t>
            </a:r>
          </a:p>
          <a:p>
            <a:pPr lvl="1"/>
            <a:r>
              <a:rPr lang="en-US" dirty="0">
                <a:latin typeface="Arial" panose="020B0604020202020204" pitchFamily="34" charset="0"/>
                <a:cs typeface="Arial" panose="020B0604020202020204" pitchFamily="34" charset="0"/>
              </a:rPr>
              <a:t>2 patients in 200 µg/kg/day group had elevated liver transaminases at baseline that increased during treatment</a:t>
            </a:r>
          </a:p>
          <a:p>
            <a:pPr lvl="1"/>
            <a:r>
              <a:rPr lang="en-US" dirty="0">
                <a:latin typeface="Arial" panose="020B0604020202020204" pitchFamily="34" charset="0"/>
                <a:cs typeface="Arial" panose="020B0604020202020204" pitchFamily="34" charset="0"/>
              </a:rPr>
              <a:t>Despite levels being within baseline variability, the DSMB halted dose escalation</a:t>
            </a:r>
          </a:p>
          <a:p>
            <a:pPr lvl="2"/>
            <a:r>
              <a:rPr lang="en-US" dirty="0">
                <a:latin typeface="Arial" panose="020B0604020202020204" pitchFamily="34" charset="0"/>
                <a:cs typeface="Arial" panose="020B0604020202020204" pitchFamily="34" charset="0"/>
              </a:rPr>
              <a:t>Planned 300 µg/kg/day dose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not used</a:t>
            </a:r>
          </a:p>
          <a:p>
            <a:r>
              <a:rPr lang="en-US" dirty="0">
                <a:latin typeface="Arial" panose="020B0604020202020204" pitchFamily="34" charset="0"/>
                <a:cs typeface="Arial" panose="020B0604020202020204" pitchFamily="34" charset="0"/>
              </a:rPr>
              <a:t>No serious TEAEs, deaths or discontinuations were reported</a:t>
            </a:r>
          </a:p>
        </p:txBody>
      </p:sp>
      <p:sp>
        <p:nvSpPr>
          <p:cNvPr id="26" name="Content Placeholder 1">
            <a:extLst>
              <a:ext uri="{FF2B5EF4-FFF2-40B4-BE49-F238E27FC236}">
                <a16:creationId xmlns:a16="http://schemas.microsoft.com/office/drawing/2014/main" id="{F697C200-7883-440E-AB3C-BA1133080980}"/>
              </a:ext>
            </a:extLst>
          </p:cNvPr>
          <p:cNvSpPr txBox="1">
            <a:spLocks/>
          </p:cNvSpPr>
          <p:nvPr/>
        </p:nvSpPr>
        <p:spPr>
          <a:xfrm>
            <a:off x="5145415" y="4781711"/>
            <a:ext cx="7040018" cy="1323439"/>
          </a:xfrm>
          <a:prstGeom prst="rect">
            <a:avLst/>
          </a:prstGeom>
          <a:ln>
            <a:noFill/>
          </a:ln>
        </p:spPr>
        <p:txBody>
          <a:bodyPr vert="horz" wrap="square" lIns="91440" tIns="45720" rIns="91440" bIns="45720" rtlCol="0">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r>
              <a:rPr kumimoji="0" lang="en-US" sz="2000" b="1" i="0" u="none" strike="noStrike" kern="1200" cap="none" spc="0" normalizeH="0" baseline="0" noProof="0" dirty="0">
                <a:ln>
                  <a:noFill/>
                </a:ln>
                <a:solidFill>
                  <a:srgbClr val="FFFFFF"/>
                </a:solidFill>
                <a:effectLst/>
                <a:highlight>
                  <a:srgbClr val="004A86"/>
                </a:highlight>
                <a:uLnTx/>
                <a:uFillTx/>
                <a:latin typeface="Arial" panose="020B0604020202020204" pitchFamily="34" charset="0"/>
                <a:ea typeface="+mn-ea"/>
                <a:cs typeface="Arial" panose="020B0604020202020204" pitchFamily="34" charset="0"/>
              </a:rPr>
              <a:t> CONCLUSIONS ‌</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Oral A4250 was generally well tolerated; reductions in serum bile acids and improved pruritus and sleep scores suggest that further investigation </a:t>
            </a:r>
            <a:b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is warranted</a:t>
            </a:r>
            <a:endPar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33A11FB3-1515-484C-8D98-85CA55BD8349}"/>
              </a:ext>
            </a:extLst>
          </p:cNvPr>
          <p:cNvSpPr>
            <a:spLocks noGrp="1"/>
          </p:cNvSpPr>
          <p:nvPr>
            <p:ph type="title"/>
          </p:nvPr>
        </p:nvSpPr>
        <p:spPr>
          <a:xfrm>
            <a:off x="425752" y="140970"/>
            <a:ext cx="10712700" cy="769620"/>
          </a:xfrm>
        </p:spPr>
        <p:txBody>
          <a:bodyPr>
            <a:noAutofit/>
          </a:bodyPr>
          <a:lstStyle/>
          <a:p>
            <a:r>
              <a:rPr lang="en-US" dirty="0"/>
              <a:t>A phase 2 study of the ileal bile acid transport inhibitor A4250 on serum bile acids, pruritus and sleep in patients with Alagille syndrome</a:t>
            </a:r>
          </a:p>
        </p:txBody>
      </p:sp>
      <p:sp>
        <p:nvSpPr>
          <p:cNvPr id="5" name="Text Placeholder 4">
            <a:extLst>
              <a:ext uri="{FF2B5EF4-FFF2-40B4-BE49-F238E27FC236}">
                <a16:creationId xmlns:a16="http://schemas.microsoft.com/office/drawing/2014/main" id="{DFF8B8FC-2D2A-4148-9E89-CC1689F2AE8A}"/>
              </a:ext>
            </a:extLst>
          </p:cNvPr>
          <p:cNvSpPr>
            <a:spLocks noGrp="1"/>
          </p:cNvSpPr>
          <p:nvPr>
            <p:ph type="body" sz="quarter" idx="10"/>
          </p:nvPr>
        </p:nvSpPr>
        <p:spPr/>
        <p:txBody>
          <a:bodyPr/>
          <a:lstStyle/>
          <a:p>
            <a:r>
              <a:rPr lang="en-GB" dirty="0"/>
              <a:t>*Values represent mean ± standard error (min, max); </a:t>
            </a:r>
            <a:r>
              <a:rPr lang="en-GB" baseline="30000" dirty="0"/>
              <a:t>†</a:t>
            </a:r>
            <a:r>
              <a:rPr lang="en-GB" dirty="0"/>
              <a:t>VAS 0–10; </a:t>
            </a:r>
            <a:r>
              <a:rPr lang="en-GB" baseline="30000" dirty="0"/>
              <a:t>‡</a:t>
            </a:r>
            <a:r>
              <a:rPr lang="en-GB" dirty="0"/>
              <a:t>VAS 0–4.</a:t>
            </a:r>
          </a:p>
          <a:p>
            <a:r>
              <a:rPr lang="en-GB" dirty="0"/>
              <a:t>Baumann U, et al. ILC 2019; </a:t>
            </a:r>
            <a:r>
              <a:rPr lang="en-GB" dirty="0">
                <a:solidFill>
                  <a:srgbClr val="000000"/>
                </a:solidFill>
              </a:rPr>
              <a:t>PS-194</a:t>
            </a:r>
          </a:p>
        </p:txBody>
      </p:sp>
      <p:cxnSp>
        <p:nvCxnSpPr>
          <p:cNvPr id="21" name="Straight Connector 20">
            <a:extLst>
              <a:ext uri="{FF2B5EF4-FFF2-40B4-BE49-F238E27FC236}">
                <a16:creationId xmlns:a16="http://schemas.microsoft.com/office/drawing/2014/main" id="{CF302921-A074-4AA4-B069-143EDA71BD07}"/>
              </a:ext>
            </a:extLst>
          </p:cNvPr>
          <p:cNvCxnSpPr>
            <a:cxnSpLocks/>
          </p:cNvCxnSpPr>
          <p:nvPr/>
        </p:nvCxnSpPr>
        <p:spPr>
          <a:xfrm flipH="1">
            <a:off x="5118287" y="4674461"/>
            <a:ext cx="677669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C01BCC9-3A2C-48CE-958E-8500E6C41A6F}"/>
              </a:ext>
            </a:extLst>
          </p:cNvPr>
          <p:cNvCxnSpPr>
            <a:cxnSpLocks/>
          </p:cNvCxnSpPr>
          <p:nvPr/>
        </p:nvCxnSpPr>
        <p:spPr>
          <a:xfrm>
            <a:off x="5118287" y="1524000"/>
            <a:ext cx="0" cy="4805363"/>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14" name="Table 13">
            <a:extLst>
              <a:ext uri="{FF2B5EF4-FFF2-40B4-BE49-F238E27FC236}">
                <a16:creationId xmlns:a16="http://schemas.microsoft.com/office/drawing/2014/main" id="{0CCB2EAA-0CD5-45F1-9D75-7E87AFFFF115}"/>
              </a:ext>
            </a:extLst>
          </p:cNvPr>
          <p:cNvGraphicFramePr>
            <a:graphicFrameLocks noGrp="1"/>
          </p:cNvGraphicFramePr>
          <p:nvPr>
            <p:extLst/>
          </p:nvPr>
        </p:nvGraphicFramePr>
        <p:xfrm>
          <a:off x="5231718" y="1373432"/>
          <a:ext cx="6663266" cy="3114240"/>
        </p:xfrm>
        <a:graphic>
          <a:graphicData uri="http://schemas.openxmlformats.org/drawingml/2006/table">
            <a:tbl>
              <a:tblPr firstRow="1" bandRow="1">
                <a:tableStyleId>{5C22544A-7EE6-4342-B048-85BDC9FD1C3A}</a:tableStyleId>
              </a:tblPr>
              <a:tblGrid>
                <a:gridCol w="2144542">
                  <a:extLst>
                    <a:ext uri="{9D8B030D-6E8A-4147-A177-3AD203B41FA5}">
                      <a16:colId xmlns:a16="http://schemas.microsoft.com/office/drawing/2014/main" val="121751975"/>
                    </a:ext>
                  </a:extLst>
                </a:gridCol>
                <a:gridCol w="1487658">
                  <a:extLst>
                    <a:ext uri="{9D8B030D-6E8A-4147-A177-3AD203B41FA5}">
                      <a16:colId xmlns:a16="http://schemas.microsoft.com/office/drawing/2014/main" val="2247688814"/>
                    </a:ext>
                  </a:extLst>
                </a:gridCol>
                <a:gridCol w="1438071">
                  <a:extLst>
                    <a:ext uri="{9D8B030D-6E8A-4147-A177-3AD203B41FA5}">
                      <a16:colId xmlns:a16="http://schemas.microsoft.com/office/drawing/2014/main" val="151786040"/>
                    </a:ext>
                  </a:extLst>
                </a:gridCol>
                <a:gridCol w="1592995">
                  <a:extLst>
                    <a:ext uri="{9D8B030D-6E8A-4147-A177-3AD203B41FA5}">
                      <a16:colId xmlns:a16="http://schemas.microsoft.com/office/drawing/2014/main" val="1919570432"/>
                    </a:ext>
                  </a:extLst>
                </a:gridCol>
              </a:tblGrid>
              <a:tr h="274509">
                <a:tc>
                  <a:txBody>
                    <a:bodyPr/>
                    <a:lstStyle/>
                    <a:p>
                      <a:pPr algn="l"/>
                      <a:r>
                        <a:rPr lang="en-US" sz="1600" b="1" dirty="0">
                          <a:solidFill>
                            <a:schemeClr val="bg1"/>
                          </a:solidFill>
                        </a:rPr>
                        <a:t>Scale*</a:t>
                      </a:r>
                      <a:endParaRPr lang="en-GB" sz="1600" b="1" dirty="0">
                        <a:solidFill>
                          <a:schemeClr val="bg1"/>
                        </a:solidFill>
                      </a:endParaRPr>
                    </a:p>
                  </a:txBody>
                  <a:tcPr marL="36000" marR="36000" marT="36000" marB="36000" anchor="b">
                    <a:lnT w="9525"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a:r>
                        <a:rPr lang="en-GB" sz="1600" b="1" dirty="0">
                          <a:solidFill>
                            <a:schemeClr val="bg1"/>
                          </a:solidFill>
                        </a:rPr>
                        <a:t>Baseline</a:t>
                      </a:r>
                    </a:p>
                  </a:txBody>
                  <a:tcPr marL="36000" marR="36000" marT="36000" marB="36000" anchor="b">
                    <a:lnT w="9525"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a:r>
                        <a:rPr lang="en-GB" sz="1600" b="1" dirty="0">
                          <a:solidFill>
                            <a:schemeClr val="bg1"/>
                          </a:solidFill>
                        </a:rPr>
                        <a:t>EOT</a:t>
                      </a:r>
                    </a:p>
                  </a:txBody>
                  <a:tcPr marL="36000" marR="36000" marT="36000" marB="36000" anchor="b">
                    <a:lnT w="9525"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a:r>
                        <a:rPr lang="en-GB" sz="1600" b="1" dirty="0">
                          <a:solidFill>
                            <a:schemeClr val="bg1"/>
                          </a:solidFill>
                        </a:rPr>
                        <a:t>Change</a:t>
                      </a:r>
                    </a:p>
                  </a:txBody>
                  <a:tcPr marL="36000" marR="36000" marT="36000" marB="36000" anchor="b">
                    <a:lnT w="9525"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3745098304"/>
                  </a:ext>
                </a:extLst>
              </a:tr>
              <a:tr h="153177">
                <a:tc>
                  <a:txBody>
                    <a:bodyPr/>
                    <a:lstStyle/>
                    <a:p>
                      <a:pPr algn="l"/>
                      <a:r>
                        <a:rPr lang="en-GB" sz="1600" b="1" dirty="0"/>
                        <a:t>Bile acids, µmol/L</a:t>
                      </a: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algn="ctr"/>
                      <a:r>
                        <a:rPr lang="en-GB" sz="1600" dirty="0"/>
                        <a:t>237.5±79.7</a:t>
                      </a:r>
                    </a:p>
                    <a:p>
                      <a:pPr algn="ctr"/>
                      <a:r>
                        <a:rPr lang="en-GB" sz="1600" dirty="0"/>
                        <a:t>(25.7, 563.8)</a:t>
                      </a: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algn="ctr"/>
                      <a:r>
                        <a:rPr lang="en-GB" sz="1600" dirty="0"/>
                        <a:t>139.8±64.4</a:t>
                      </a:r>
                    </a:p>
                    <a:p>
                      <a:pPr algn="ctr"/>
                      <a:r>
                        <a:rPr lang="en-GB" sz="1600" dirty="0"/>
                        <a:t>(12.2, 352.7)</a:t>
                      </a: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algn="ctr"/>
                      <a:r>
                        <a:rPr lang="en-GB" sz="1600" dirty="0"/>
                        <a:t>-46.3±12.8%</a:t>
                      </a:r>
                    </a:p>
                    <a:p>
                      <a:pPr algn="ctr"/>
                      <a:r>
                        <a:rPr lang="en-GB" sz="1600" dirty="0"/>
                        <a:t>(-92%, 4.3%)</a:t>
                      </a:r>
                    </a:p>
                  </a:txBody>
                  <a:tcPr marL="36000" marR="36000" marT="36000" marB="36000" anchor="ctr">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2780965467"/>
                  </a:ext>
                </a:extLst>
              </a:tr>
              <a:tr h="153177">
                <a:tc>
                  <a:txBody>
                    <a:bodyPr/>
                    <a:lstStyle/>
                    <a:p>
                      <a:pPr algn="l"/>
                      <a:r>
                        <a:rPr lang="en-GB" sz="1600" b="1" dirty="0"/>
                        <a:t>VAS-Itch</a:t>
                      </a:r>
                      <a:r>
                        <a:rPr lang="en-GB" sz="1600" b="1" baseline="30000" dirty="0"/>
                        <a:t>†</a:t>
                      </a:r>
                    </a:p>
                  </a:txBody>
                  <a:tcPr marL="36000" marR="36000" marT="36000" marB="36000" anchor="ctr"/>
                </a:tc>
                <a:tc>
                  <a:txBody>
                    <a:bodyPr/>
                    <a:lstStyle/>
                    <a:p>
                      <a:pPr algn="ctr"/>
                      <a:r>
                        <a:rPr lang="en-GB" sz="1600" dirty="0"/>
                        <a:t>5.5±0.8</a:t>
                      </a:r>
                    </a:p>
                    <a:p>
                      <a:pPr algn="ctr"/>
                      <a:r>
                        <a:rPr lang="en-GB" sz="1600" dirty="0"/>
                        <a:t>(3.5, 8.1)</a:t>
                      </a:r>
                    </a:p>
                  </a:txBody>
                  <a:tcPr marL="36000" marR="36000" marT="36000" marB="36000" anchor="ctr"/>
                </a:tc>
                <a:tc>
                  <a:txBody>
                    <a:bodyPr/>
                    <a:lstStyle/>
                    <a:p>
                      <a:pPr algn="ctr"/>
                      <a:r>
                        <a:rPr lang="en-GB" sz="1600" dirty="0"/>
                        <a:t>3.2±1.0</a:t>
                      </a:r>
                    </a:p>
                    <a:p>
                      <a:pPr algn="ctr"/>
                      <a:r>
                        <a:rPr lang="en-GB" sz="1600" dirty="0"/>
                        <a:t>(0.2, 6.9)</a:t>
                      </a:r>
                    </a:p>
                  </a:txBody>
                  <a:tcPr marL="36000" marR="36000" marT="36000" marB="36000" anchor="ctr"/>
                </a:tc>
                <a:tc>
                  <a:txBody>
                    <a:bodyPr/>
                    <a:lstStyle/>
                    <a:p>
                      <a:pPr algn="ctr"/>
                      <a:r>
                        <a:rPr lang="en-GB" sz="1600" dirty="0"/>
                        <a:t>-2.3±1.0</a:t>
                      </a:r>
                    </a:p>
                    <a:p>
                      <a:pPr algn="ctr"/>
                      <a:r>
                        <a:rPr lang="en-GB" sz="1600" dirty="0"/>
                        <a:t>(-6.1, 0.7)</a:t>
                      </a:r>
                    </a:p>
                  </a:txBody>
                  <a:tcPr marL="36000" marR="36000" marT="36000" marB="36000" anchor="ctr"/>
                </a:tc>
                <a:extLst>
                  <a:ext uri="{0D108BD9-81ED-4DB2-BD59-A6C34878D82A}">
                    <a16:rowId xmlns:a16="http://schemas.microsoft.com/office/drawing/2014/main" val="2927189985"/>
                  </a:ext>
                </a:extLst>
              </a:tr>
              <a:tr h="153177">
                <a:tc>
                  <a:txBody>
                    <a:bodyPr/>
                    <a:lstStyle/>
                    <a:p>
                      <a:pPr algn="l"/>
                      <a:r>
                        <a:rPr lang="en-GB" sz="1600" b="1" dirty="0" err="1"/>
                        <a:t>Whitington</a:t>
                      </a:r>
                      <a:r>
                        <a:rPr lang="en-GB" sz="1600" b="1" dirty="0"/>
                        <a:t>-Itch</a:t>
                      </a:r>
                      <a:r>
                        <a:rPr lang="en-GB" sz="1600" b="1" baseline="30000" dirty="0"/>
                        <a:t>‡</a:t>
                      </a:r>
                    </a:p>
                  </a:txBody>
                  <a:tcPr marL="36000" marR="36000" marT="36000" marB="36000" anchor="ctr"/>
                </a:tc>
                <a:tc>
                  <a:txBody>
                    <a:bodyPr/>
                    <a:lstStyle/>
                    <a:p>
                      <a:pPr algn="ctr"/>
                      <a:r>
                        <a:rPr lang="en-GB" sz="1600" dirty="0"/>
                        <a:t>2.0±0.2</a:t>
                      </a:r>
                    </a:p>
                    <a:p>
                      <a:pPr algn="ctr"/>
                      <a:r>
                        <a:rPr lang="en-GB" sz="1600" dirty="0"/>
                        <a:t>(1.0, 2.6)</a:t>
                      </a:r>
                    </a:p>
                  </a:txBody>
                  <a:tcPr marL="36000" marR="36000" marT="36000" marB="36000" anchor="ctr"/>
                </a:tc>
                <a:tc>
                  <a:txBody>
                    <a:bodyPr/>
                    <a:lstStyle/>
                    <a:p>
                      <a:pPr algn="ctr"/>
                      <a:r>
                        <a:rPr lang="en-GB" sz="1600" dirty="0"/>
                        <a:t>1.6±0.4</a:t>
                      </a:r>
                    </a:p>
                    <a:p>
                      <a:pPr algn="ctr"/>
                      <a:r>
                        <a:rPr lang="en-GB" sz="1600" dirty="0"/>
                        <a:t>(0.5, 3.0)</a:t>
                      </a:r>
                    </a:p>
                  </a:txBody>
                  <a:tcPr marL="36000" marR="36000" marT="36000" marB="36000" anchor="ctr"/>
                </a:tc>
                <a:tc>
                  <a:txBody>
                    <a:bodyPr/>
                    <a:lstStyle/>
                    <a:p>
                      <a:pPr algn="ctr"/>
                      <a:r>
                        <a:rPr lang="en-GB" sz="1600" kern="1200" dirty="0">
                          <a:solidFill>
                            <a:schemeClr val="dk1"/>
                          </a:solidFill>
                          <a:latin typeface="+mn-lt"/>
                          <a:ea typeface="+mn-ea"/>
                          <a:cs typeface="+mn-cs"/>
                        </a:rPr>
                        <a:t>-0.5±0.4</a:t>
                      </a:r>
                    </a:p>
                    <a:p>
                      <a:pPr algn="ctr"/>
                      <a:r>
                        <a:rPr lang="en-GB" sz="1600" kern="1200" dirty="0">
                          <a:solidFill>
                            <a:schemeClr val="dk1"/>
                          </a:solidFill>
                          <a:latin typeface="+mn-lt"/>
                          <a:ea typeface="+mn-ea"/>
                          <a:cs typeface="+mn-cs"/>
                        </a:rPr>
                        <a:t>(-1.6, 0.8)</a:t>
                      </a:r>
                    </a:p>
                  </a:txBody>
                  <a:tcPr marL="36000" marR="36000" marT="36000" marB="36000" anchor="ctr"/>
                </a:tc>
                <a:extLst>
                  <a:ext uri="{0D108BD9-81ED-4DB2-BD59-A6C34878D82A}">
                    <a16:rowId xmlns:a16="http://schemas.microsoft.com/office/drawing/2014/main" val="2331108502"/>
                  </a:ext>
                </a:extLst>
              </a:tr>
              <a:tr h="153177">
                <a:tc>
                  <a:txBody>
                    <a:bodyPr/>
                    <a:lstStyle/>
                    <a:p>
                      <a:pPr algn="l"/>
                      <a:r>
                        <a:rPr lang="en-GB" sz="1600" b="1" dirty="0"/>
                        <a:t>PO-SCORAD-Itch</a:t>
                      </a:r>
                      <a:r>
                        <a:rPr lang="en-GB" sz="1600" b="1" baseline="30000" dirty="0"/>
                        <a:t>†</a:t>
                      </a:r>
                      <a:endParaRPr lang="en-GB" sz="1600" b="1" dirty="0"/>
                    </a:p>
                  </a:txBody>
                  <a:tcPr marL="36000" marR="36000" marT="36000" marB="36000" anchor="ctr"/>
                </a:tc>
                <a:tc>
                  <a:txBody>
                    <a:bodyPr/>
                    <a:lstStyle/>
                    <a:p>
                      <a:pPr algn="ctr"/>
                      <a:r>
                        <a:rPr lang="en-GB" sz="1600" dirty="0"/>
                        <a:t>5.0±1.0</a:t>
                      </a:r>
                    </a:p>
                    <a:p>
                      <a:pPr algn="ctr"/>
                      <a:r>
                        <a:rPr lang="en-GB" sz="1600" dirty="0"/>
                        <a:t>(1.8, 8.3)</a:t>
                      </a:r>
                    </a:p>
                  </a:txBody>
                  <a:tcPr marL="36000" marR="36000" marT="36000" marB="36000" anchor="ctr"/>
                </a:tc>
                <a:tc>
                  <a:txBody>
                    <a:bodyPr/>
                    <a:lstStyle/>
                    <a:p>
                      <a:pPr algn="ctr"/>
                      <a:r>
                        <a:rPr lang="en-GB" sz="1600" dirty="0"/>
                        <a:t>2.8±0.8</a:t>
                      </a:r>
                    </a:p>
                    <a:p>
                      <a:pPr algn="ctr"/>
                      <a:r>
                        <a:rPr lang="en-GB" sz="1600" dirty="0"/>
                        <a:t>(0.1, 5.5)</a:t>
                      </a:r>
                    </a:p>
                  </a:txBody>
                  <a:tcPr marL="36000" marR="36000" marT="36000" marB="36000" anchor="ctr"/>
                </a:tc>
                <a:tc>
                  <a:txBody>
                    <a:bodyPr/>
                    <a:lstStyle/>
                    <a:p>
                      <a:pPr algn="ctr"/>
                      <a:r>
                        <a:rPr lang="en-GB" sz="1600" kern="1200" dirty="0">
                          <a:solidFill>
                            <a:schemeClr val="dk1"/>
                          </a:solidFill>
                          <a:latin typeface="+mn-lt"/>
                          <a:ea typeface="+mn-ea"/>
                          <a:cs typeface="+mn-cs"/>
                        </a:rPr>
                        <a:t>-2.3±1.0</a:t>
                      </a:r>
                    </a:p>
                    <a:p>
                      <a:pPr algn="ctr"/>
                      <a:r>
                        <a:rPr lang="en-GB" sz="1600" kern="1200" dirty="0">
                          <a:solidFill>
                            <a:schemeClr val="dk1"/>
                          </a:solidFill>
                          <a:latin typeface="+mn-lt"/>
                          <a:ea typeface="+mn-ea"/>
                          <a:cs typeface="+mn-cs"/>
                        </a:rPr>
                        <a:t>(-6.7, 0.2)</a:t>
                      </a:r>
                    </a:p>
                  </a:txBody>
                  <a:tcPr marL="36000" marR="36000" marT="36000" marB="36000" anchor="ctr"/>
                </a:tc>
                <a:extLst>
                  <a:ext uri="{0D108BD9-81ED-4DB2-BD59-A6C34878D82A}">
                    <a16:rowId xmlns:a16="http://schemas.microsoft.com/office/drawing/2014/main" val="2436446636"/>
                  </a:ext>
                </a:extLst>
              </a:tr>
              <a:tr h="153177">
                <a:tc>
                  <a:txBody>
                    <a:bodyPr/>
                    <a:lstStyle/>
                    <a:p>
                      <a:pPr algn="l"/>
                      <a:r>
                        <a:rPr lang="en-GB" sz="1600" b="1" dirty="0"/>
                        <a:t>PO-SCORAD-Sleep</a:t>
                      </a:r>
                    </a:p>
                  </a:txBody>
                  <a:tcPr marL="36000" marR="36000" marT="36000" marB="36000" anchor="ctr"/>
                </a:tc>
                <a:tc>
                  <a:txBody>
                    <a:bodyPr/>
                    <a:lstStyle/>
                    <a:p>
                      <a:pPr algn="ctr"/>
                      <a:r>
                        <a:rPr lang="en-GB" sz="1600" dirty="0"/>
                        <a:t>3.8±1.0</a:t>
                      </a:r>
                    </a:p>
                    <a:p>
                      <a:pPr algn="ctr"/>
                      <a:r>
                        <a:rPr lang="en-GB" sz="1600" dirty="0"/>
                        <a:t>(0.8, 6.3)</a:t>
                      </a:r>
                    </a:p>
                  </a:txBody>
                  <a:tcPr marL="36000" marR="36000" marT="36000" marB="36000" anchor="ctr"/>
                </a:tc>
                <a:tc>
                  <a:txBody>
                    <a:bodyPr/>
                    <a:lstStyle/>
                    <a:p>
                      <a:pPr algn="ctr"/>
                      <a:r>
                        <a:rPr lang="en-GB" sz="1600" dirty="0"/>
                        <a:t>2.4±0.8</a:t>
                      </a:r>
                    </a:p>
                    <a:p>
                      <a:pPr algn="ctr"/>
                      <a:r>
                        <a:rPr lang="en-GB" sz="1600" dirty="0"/>
                        <a:t>(0.8, 5.0)</a:t>
                      </a:r>
                    </a:p>
                  </a:txBody>
                  <a:tcPr marL="36000" marR="36000" marT="36000" marB="36000" anchor="ctr"/>
                </a:tc>
                <a:tc>
                  <a:txBody>
                    <a:bodyPr/>
                    <a:lstStyle/>
                    <a:p>
                      <a:pPr algn="ctr"/>
                      <a:r>
                        <a:rPr lang="en-GB" sz="1600" kern="1200" dirty="0">
                          <a:solidFill>
                            <a:schemeClr val="dk1"/>
                          </a:solidFill>
                          <a:latin typeface="+mn-lt"/>
                          <a:ea typeface="+mn-ea"/>
                          <a:cs typeface="+mn-cs"/>
                        </a:rPr>
                        <a:t>-1.5±1.0</a:t>
                      </a:r>
                    </a:p>
                    <a:p>
                      <a:pPr algn="ctr"/>
                      <a:r>
                        <a:rPr lang="en-GB" sz="1600" kern="1200" dirty="0">
                          <a:solidFill>
                            <a:schemeClr val="dk1"/>
                          </a:solidFill>
                          <a:latin typeface="+mn-lt"/>
                          <a:ea typeface="+mn-ea"/>
                          <a:cs typeface="+mn-cs"/>
                        </a:rPr>
                        <a:t>(-5.4, 0.7)</a:t>
                      </a:r>
                    </a:p>
                  </a:txBody>
                  <a:tcPr marL="36000" marR="36000" marT="36000" marB="36000" anchor="ctr"/>
                </a:tc>
                <a:extLst>
                  <a:ext uri="{0D108BD9-81ED-4DB2-BD59-A6C34878D82A}">
                    <a16:rowId xmlns:a16="http://schemas.microsoft.com/office/drawing/2014/main" val="4353698"/>
                  </a:ext>
                </a:extLst>
              </a:tr>
            </a:tbl>
          </a:graphicData>
        </a:graphic>
      </p:graphicFrame>
    </p:spTree>
    <p:extLst>
      <p:ext uri="{BB962C8B-B14F-4D97-AF65-F5344CB8AC3E}">
        <p14:creationId xmlns:p14="http://schemas.microsoft.com/office/powerpoint/2010/main" val="1748612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A11FB3-1515-484C-8D98-85CA55BD8349}"/>
              </a:ext>
            </a:extLst>
          </p:cNvPr>
          <p:cNvSpPr>
            <a:spLocks noGrp="1"/>
          </p:cNvSpPr>
          <p:nvPr>
            <p:ph type="title"/>
          </p:nvPr>
        </p:nvSpPr>
        <p:spPr/>
        <p:txBody>
          <a:bodyPr>
            <a:noAutofit/>
          </a:bodyPr>
          <a:lstStyle/>
          <a:p>
            <a:r>
              <a:rPr lang="en-GB" dirty="0"/>
              <a:t>Bezafibrate add-on therapy in high-risk primary biliary cholangitis is associated with prolonged predicted survival</a:t>
            </a:r>
          </a:p>
        </p:txBody>
      </p:sp>
      <p:sp>
        <p:nvSpPr>
          <p:cNvPr id="5" name="Text Placeholder 4">
            <a:extLst>
              <a:ext uri="{FF2B5EF4-FFF2-40B4-BE49-F238E27FC236}">
                <a16:creationId xmlns:a16="http://schemas.microsoft.com/office/drawing/2014/main" id="{DFF8B8FC-2D2A-4148-9E89-CC1689F2AE8A}"/>
              </a:ext>
            </a:extLst>
          </p:cNvPr>
          <p:cNvSpPr>
            <a:spLocks noGrp="1"/>
          </p:cNvSpPr>
          <p:nvPr>
            <p:ph type="body" sz="quarter" idx="10"/>
          </p:nvPr>
        </p:nvSpPr>
        <p:spPr/>
        <p:txBody>
          <a:bodyPr/>
          <a:lstStyle/>
          <a:p>
            <a:r>
              <a:rPr lang="en-GB" dirty="0"/>
              <a:t>*Defined by Paris-2 criteria; </a:t>
            </a:r>
            <a:r>
              <a:rPr lang="en-US" baseline="30000" dirty="0"/>
              <a:t>†</a:t>
            </a:r>
            <a:r>
              <a:rPr lang="en-US" dirty="0"/>
              <a:t>Group comparison by Kruskal–Wallis and </a:t>
            </a:r>
            <a:r>
              <a:rPr lang="en-US" dirty="0" err="1"/>
              <a:t>Dwas</a:t>
            </a:r>
            <a:r>
              <a:rPr lang="en-US" dirty="0"/>
              <a:t>–Steel–Critchlow–</a:t>
            </a:r>
            <a:r>
              <a:rPr lang="en-US" dirty="0" err="1"/>
              <a:t>Fligner</a:t>
            </a:r>
            <a:r>
              <a:rPr lang="en-US" dirty="0"/>
              <a:t> tests.</a:t>
            </a:r>
            <a:br>
              <a:rPr lang="en-GB" dirty="0"/>
            </a:br>
            <a:r>
              <a:rPr lang="en-GB" dirty="0" err="1"/>
              <a:t>Corpechot</a:t>
            </a:r>
            <a:r>
              <a:rPr lang="en-GB" dirty="0"/>
              <a:t> C, et al. ILC 2019; </a:t>
            </a:r>
            <a:r>
              <a:rPr lang="en-GB" dirty="0">
                <a:solidFill>
                  <a:srgbClr val="000000"/>
                </a:solidFill>
              </a:rPr>
              <a:t>FRI-009</a:t>
            </a:r>
          </a:p>
        </p:txBody>
      </p:sp>
      <p:cxnSp>
        <p:nvCxnSpPr>
          <p:cNvPr id="17" name="Straight Connector 16">
            <a:extLst>
              <a:ext uri="{FF2B5EF4-FFF2-40B4-BE49-F238E27FC236}">
                <a16:creationId xmlns:a16="http://schemas.microsoft.com/office/drawing/2014/main" id="{34759AD4-1D38-4DEC-9CAD-E4DE2CF70C76}"/>
              </a:ext>
            </a:extLst>
          </p:cNvPr>
          <p:cNvCxnSpPr>
            <a:cxnSpLocks/>
          </p:cNvCxnSpPr>
          <p:nvPr/>
        </p:nvCxnSpPr>
        <p:spPr>
          <a:xfrm>
            <a:off x="8521520" y="1519238"/>
            <a:ext cx="0" cy="4810125"/>
          </a:xfrm>
          <a:prstGeom prst="line">
            <a:avLst/>
          </a:prstGeom>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C1847B1C-5184-48D3-B014-FC0C4BAD6A1C}"/>
              </a:ext>
            </a:extLst>
          </p:cNvPr>
          <p:cNvGrpSpPr/>
          <p:nvPr/>
        </p:nvGrpSpPr>
        <p:grpSpPr>
          <a:xfrm>
            <a:off x="423748" y="4220612"/>
            <a:ext cx="7694341" cy="2186986"/>
            <a:chOff x="4078994" y="3301397"/>
            <a:chExt cx="5674002" cy="2186986"/>
          </a:xfrm>
        </p:grpSpPr>
        <p:sp>
          <p:nvSpPr>
            <p:cNvPr id="21" name="TextBox 20">
              <a:extLst>
                <a:ext uri="{FF2B5EF4-FFF2-40B4-BE49-F238E27FC236}">
                  <a16:creationId xmlns:a16="http://schemas.microsoft.com/office/drawing/2014/main" id="{6B553C98-E1E0-457D-850A-F533A16AC67E}"/>
                </a:ext>
              </a:extLst>
            </p:cNvPr>
            <p:cNvSpPr txBox="1"/>
            <p:nvPr/>
          </p:nvSpPr>
          <p:spPr>
            <a:xfrm>
              <a:off x="4078994" y="3371320"/>
              <a:ext cx="1192362" cy="1754326"/>
            </a:xfrm>
            <a:prstGeom prst="rect">
              <a:avLst/>
            </a:prstGeom>
            <a:noFill/>
            <a:ln w="19050">
              <a:solidFill>
                <a:schemeClr val="accent3"/>
              </a:solidFill>
            </a:ln>
          </p:spPr>
          <p:txBody>
            <a:bodyPr wrap="square" rtlCol="0">
              <a:spAutoFit/>
            </a:bodyPr>
            <a:lstStyle/>
            <a:p>
              <a:pPr algn="ctr"/>
              <a:r>
                <a:rPr lang="en-GB" b="1" dirty="0"/>
                <a:t>Patients with PBC with incomplete UDCA response* (N=100)</a:t>
              </a:r>
            </a:p>
          </p:txBody>
        </p:sp>
        <p:sp>
          <p:nvSpPr>
            <p:cNvPr id="23" name="TextBox 22">
              <a:extLst>
                <a:ext uri="{FF2B5EF4-FFF2-40B4-BE49-F238E27FC236}">
                  <a16:creationId xmlns:a16="http://schemas.microsoft.com/office/drawing/2014/main" id="{9A5D8938-D2B4-4C72-A3C9-E30E52848207}"/>
                </a:ext>
              </a:extLst>
            </p:cNvPr>
            <p:cNvSpPr txBox="1"/>
            <p:nvPr/>
          </p:nvSpPr>
          <p:spPr>
            <a:xfrm>
              <a:off x="5628535" y="3301397"/>
              <a:ext cx="1155054" cy="916430"/>
            </a:xfrm>
            <a:prstGeom prst="rect">
              <a:avLst/>
            </a:prstGeom>
            <a:solidFill>
              <a:schemeClr val="accent1"/>
            </a:solidFill>
            <a:ln>
              <a:solidFill>
                <a:schemeClr val="accent1"/>
              </a:solidFill>
            </a:ln>
          </p:spPr>
          <p:txBody>
            <a:bodyPr wrap="square" rtlCol="0" anchor="ctr">
              <a:noAutofit/>
            </a:bodyPr>
            <a:lstStyle/>
            <a:p>
              <a:pPr algn="ctr"/>
              <a:r>
                <a:rPr lang="en-GB" b="1" dirty="0">
                  <a:solidFill>
                    <a:schemeClr val="bg1"/>
                  </a:solidFill>
                </a:rPr>
                <a:t>UDCA + Bezafibrate </a:t>
              </a:r>
              <a:r>
                <a:rPr lang="en-GB" dirty="0">
                  <a:solidFill>
                    <a:schemeClr val="bg1"/>
                  </a:solidFill>
                </a:rPr>
                <a:t>400 mg/d</a:t>
              </a:r>
            </a:p>
          </p:txBody>
        </p:sp>
        <p:sp>
          <p:nvSpPr>
            <p:cNvPr id="27" name="TextBox 26">
              <a:extLst>
                <a:ext uri="{FF2B5EF4-FFF2-40B4-BE49-F238E27FC236}">
                  <a16:creationId xmlns:a16="http://schemas.microsoft.com/office/drawing/2014/main" id="{3BDCAB1B-EBE9-4418-A020-78144DE41EDB}"/>
                </a:ext>
              </a:extLst>
            </p:cNvPr>
            <p:cNvSpPr txBox="1"/>
            <p:nvPr/>
          </p:nvSpPr>
          <p:spPr>
            <a:xfrm>
              <a:off x="5628535" y="4279140"/>
              <a:ext cx="1154808" cy="917124"/>
            </a:xfrm>
            <a:prstGeom prst="rect">
              <a:avLst/>
            </a:prstGeom>
            <a:solidFill>
              <a:schemeClr val="bg1">
                <a:lumMod val="50000"/>
              </a:schemeClr>
            </a:solidFill>
            <a:ln>
              <a:solidFill>
                <a:schemeClr val="bg1">
                  <a:lumMod val="50000"/>
                </a:schemeClr>
              </a:solidFill>
            </a:ln>
          </p:spPr>
          <p:txBody>
            <a:bodyPr wrap="square" rtlCol="0" anchor="ctr">
              <a:noAutofit/>
            </a:bodyPr>
            <a:lstStyle/>
            <a:p>
              <a:pPr algn="ctr"/>
              <a:r>
                <a:rPr lang="en-GB" b="1" dirty="0">
                  <a:solidFill>
                    <a:schemeClr val="bg1"/>
                  </a:solidFill>
                </a:rPr>
                <a:t>UDCA + Placebo</a:t>
              </a:r>
              <a:endParaRPr lang="en-GB" sz="1600" dirty="0">
                <a:solidFill>
                  <a:schemeClr val="bg1"/>
                </a:solidFill>
              </a:endParaRPr>
            </a:p>
          </p:txBody>
        </p:sp>
        <p:cxnSp>
          <p:nvCxnSpPr>
            <p:cNvPr id="29" name="Connector: Elbow 28">
              <a:extLst>
                <a:ext uri="{FF2B5EF4-FFF2-40B4-BE49-F238E27FC236}">
                  <a16:creationId xmlns:a16="http://schemas.microsoft.com/office/drawing/2014/main" id="{AB7662E8-D00A-4562-8322-088E9572D3B0}"/>
                </a:ext>
              </a:extLst>
            </p:cNvPr>
            <p:cNvCxnSpPr>
              <a:cxnSpLocks/>
              <a:stCxn id="21" idx="3"/>
              <a:endCxn id="23" idx="1"/>
            </p:cNvCxnSpPr>
            <p:nvPr/>
          </p:nvCxnSpPr>
          <p:spPr>
            <a:xfrm flipV="1">
              <a:off x="5271356" y="3759612"/>
              <a:ext cx="357179" cy="488871"/>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or: Elbow 29">
              <a:extLst>
                <a:ext uri="{FF2B5EF4-FFF2-40B4-BE49-F238E27FC236}">
                  <a16:creationId xmlns:a16="http://schemas.microsoft.com/office/drawing/2014/main" id="{FF04998D-A427-4F4B-BF4F-5103B2BFBB8C}"/>
                </a:ext>
              </a:extLst>
            </p:cNvPr>
            <p:cNvCxnSpPr>
              <a:cxnSpLocks/>
              <a:stCxn id="21" idx="3"/>
              <a:endCxn id="27" idx="1"/>
            </p:cNvCxnSpPr>
            <p:nvPr/>
          </p:nvCxnSpPr>
          <p:spPr>
            <a:xfrm>
              <a:off x="5271356" y="4248483"/>
              <a:ext cx="357179" cy="489219"/>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E7C15F37-31FD-41B7-B5FB-BFB12AC0DA94}"/>
                </a:ext>
              </a:extLst>
            </p:cNvPr>
            <p:cNvSpPr/>
            <p:nvPr/>
          </p:nvSpPr>
          <p:spPr>
            <a:xfrm>
              <a:off x="5342600" y="4083947"/>
              <a:ext cx="252199" cy="3429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R</a:t>
              </a:r>
            </a:p>
          </p:txBody>
        </p:sp>
        <p:sp>
          <p:nvSpPr>
            <p:cNvPr id="32" name="TextBox 31">
              <a:extLst>
                <a:ext uri="{FF2B5EF4-FFF2-40B4-BE49-F238E27FC236}">
                  <a16:creationId xmlns:a16="http://schemas.microsoft.com/office/drawing/2014/main" id="{BE8A7928-B432-4E13-90F7-48B6CCCBAA5D}"/>
                </a:ext>
              </a:extLst>
            </p:cNvPr>
            <p:cNvSpPr txBox="1"/>
            <p:nvPr/>
          </p:nvSpPr>
          <p:spPr>
            <a:xfrm>
              <a:off x="5879518" y="5215679"/>
              <a:ext cx="658978" cy="272704"/>
            </a:xfrm>
            <a:prstGeom prst="rect">
              <a:avLst/>
            </a:prstGeom>
            <a:noFill/>
            <a:ln>
              <a:noFill/>
            </a:ln>
          </p:spPr>
          <p:txBody>
            <a:bodyPr wrap="square" rtlCol="0" anchor="ctr">
              <a:noAutofit/>
            </a:bodyPr>
            <a:lstStyle/>
            <a:p>
              <a:pPr algn="ctr"/>
              <a:r>
                <a:rPr lang="en-GB" sz="1600" dirty="0"/>
                <a:t>24M</a:t>
              </a:r>
            </a:p>
          </p:txBody>
        </p:sp>
        <p:sp>
          <p:nvSpPr>
            <p:cNvPr id="33" name="TextBox 32">
              <a:extLst>
                <a:ext uri="{FF2B5EF4-FFF2-40B4-BE49-F238E27FC236}">
                  <a16:creationId xmlns:a16="http://schemas.microsoft.com/office/drawing/2014/main" id="{F6E8DEA1-E958-44E7-AD24-2F31D465FA91}"/>
                </a:ext>
              </a:extLst>
            </p:cNvPr>
            <p:cNvSpPr txBox="1"/>
            <p:nvPr/>
          </p:nvSpPr>
          <p:spPr>
            <a:xfrm>
              <a:off x="7039342" y="3448264"/>
              <a:ext cx="2713654" cy="1600438"/>
            </a:xfrm>
            <a:prstGeom prst="rect">
              <a:avLst/>
            </a:prstGeom>
            <a:noFill/>
            <a:ln w="19050">
              <a:solidFill>
                <a:schemeClr val="accent3"/>
              </a:solidFill>
            </a:ln>
          </p:spPr>
          <p:txBody>
            <a:bodyPr wrap="square" rtlCol="0">
              <a:spAutoFit/>
            </a:bodyPr>
            <a:lstStyle/>
            <a:p>
              <a:pPr algn="ctr"/>
              <a:r>
                <a:rPr lang="en-GB" b="1" dirty="0"/>
                <a:t>Data analysis</a:t>
              </a:r>
              <a:r>
                <a:rPr lang="en-US" baseline="30000" dirty="0"/>
                <a:t>†</a:t>
              </a:r>
              <a:endParaRPr lang="en-GB" b="1" baseline="30000" dirty="0"/>
            </a:p>
            <a:p>
              <a:pPr marL="180975" indent="-180975">
                <a:buFont typeface="Arial" panose="020B0604020202020204" pitchFamily="34" charset="0"/>
                <a:buChar char="•"/>
              </a:pPr>
              <a:r>
                <a:rPr lang="en-GB" sz="1600" dirty="0"/>
                <a:t>Predictive factors of incomplete response using logistic regression</a:t>
              </a:r>
            </a:p>
            <a:p>
              <a:pPr marL="180975" indent="-180975">
                <a:buFont typeface="Arial" panose="020B0604020202020204" pitchFamily="34" charset="0"/>
                <a:buChar char="•"/>
              </a:pPr>
              <a:r>
                <a:rPr lang="en-GB" sz="1600" dirty="0"/>
                <a:t>Globe and UK-PBC risk scores for predicted mortality or LT in complete and incomplete responders</a:t>
              </a:r>
            </a:p>
          </p:txBody>
        </p:sp>
        <p:cxnSp>
          <p:nvCxnSpPr>
            <p:cNvPr id="37" name="Connector: Elbow 36">
              <a:extLst>
                <a:ext uri="{FF2B5EF4-FFF2-40B4-BE49-F238E27FC236}">
                  <a16:creationId xmlns:a16="http://schemas.microsoft.com/office/drawing/2014/main" id="{866E2DA0-5861-43CA-A167-8A02DD950A42}"/>
                </a:ext>
              </a:extLst>
            </p:cNvPr>
            <p:cNvCxnSpPr>
              <a:cxnSpLocks/>
              <a:stCxn id="23" idx="3"/>
              <a:endCxn id="33" idx="1"/>
            </p:cNvCxnSpPr>
            <p:nvPr/>
          </p:nvCxnSpPr>
          <p:spPr>
            <a:xfrm>
              <a:off x="6783588" y="3759612"/>
              <a:ext cx="255754" cy="488871"/>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Connector: Elbow 41">
              <a:extLst>
                <a:ext uri="{FF2B5EF4-FFF2-40B4-BE49-F238E27FC236}">
                  <a16:creationId xmlns:a16="http://schemas.microsoft.com/office/drawing/2014/main" id="{D6A6C157-C708-4C7D-BE7F-D185A5144E84}"/>
                </a:ext>
              </a:extLst>
            </p:cNvPr>
            <p:cNvCxnSpPr>
              <a:cxnSpLocks/>
              <a:stCxn id="27" idx="3"/>
              <a:endCxn id="33" idx="1"/>
            </p:cNvCxnSpPr>
            <p:nvPr/>
          </p:nvCxnSpPr>
          <p:spPr>
            <a:xfrm flipV="1">
              <a:off x="6783343" y="4248483"/>
              <a:ext cx="255999" cy="489219"/>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4" name="Content Placeholder 1">
            <a:extLst>
              <a:ext uri="{FF2B5EF4-FFF2-40B4-BE49-F238E27FC236}">
                <a16:creationId xmlns:a16="http://schemas.microsoft.com/office/drawing/2014/main" id="{D6F1A039-A09D-4BC4-AEB2-ECBFF821DBF4}"/>
              </a:ext>
            </a:extLst>
          </p:cNvPr>
          <p:cNvSpPr>
            <a:spLocks noGrp="1"/>
          </p:cNvSpPr>
          <p:nvPr>
            <p:ph sz="half" idx="1"/>
          </p:nvPr>
        </p:nvSpPr>
        <p:spPr>
          <a:xfrm>
            <a:off x="422274" y="1340769"/>
            <a:ext cx="7963443" cy="2123658"/>
          </a:xfrm>
          <a:ln>
            <a:noFill/>
          </a:ln>
        </p:spPr>
        <p:txBody>
          <a:bodyPr wrap="square">
            <a:spAutoFit/>
          </a:bodyPr>
          <a:lstStyle/>
          <a:p>
            <a:pPr marL="0" indent="0">
              <a:buNone/>
            </a:pPr>
            <a:r>
              <a:rPr lang="en-US" b="1" dirty="0">
                <a:solidFill>
                  <a:schemeClr val="bg1"/>
                </a:solidFill>
                <a:highlight>
                  <a:srgbClr val="004A86"/>
                </a:highlight>
                <a:latin typeface="Arial" panose="020B0604020202020204" pitchFamily="34" charset="0"/>
                <a:cs typeface="Arial" panose="020B0604020202020204" pitchFamily="34" charset="0"/>
              </a:rPr>
              <a:t> BACKGROUND &amp; AIMS </a:t>
            </a:r>
            <a:r>
              <a:rPr lang="en-US" b="1" dirty="0">
                <a:solidFill>
                  <a:schemeClr val="bg1"/>
                </a:solidFill>
                <a:highlight>
                  <a:srgbClr val="FEFCFC"/>
                </a:highlight>
                <a:latin typeface="Arial" panose="020B0604020202020204" pitchFamily="34" charset="0"/>
                <a:cs typeface="Arial" panose="020B0604020202020204" pitchFamily="34" charset="0"/>
              </a:rPr>
              <a:t>​</a:t>
            </a:r>
          </a:p>
          <a:p>
            <a:r>
              <a:rPr lang="en-US" dirty="0">
                <a:highlight>
                  <a:srgbClr val="FEFCFC"/>
                </a:highlight>
              </a:rPr>
              <a:t>In the BEZURSO trial bezafibrate + UDCA increased the rate of complete biochemical response in patients with high-risk PBC</a:t>
            </a:r>
          </a:p>
          <a:p>
            <a:pPr lvl="1"/>
            <a:r>
              <a:rPr lang="en-US" dirty="0">
                <a:highlight>
                  <a:srgbClr val="FEFCFC"/>
                </a:highlight>
              </a:rPr>
              <a:t>Benefit of add-on therapy in incomplete responders is uncertain</a:t>
            </a:r>
          </a:p>
          <a:p>
            <a:r>
              <a:rPr lang="en-US" b="1" dirty="0">
                <a:highlight>
                  <a:srgbClr val="FEFCFC"/>
                </a:highlight>
              </a:rPr>
              <a:t>Aim:</a:t>
            </a:r>
            <a:r>
              <a:rPr lang="en-US" dirty="0">
                <a:highlight>
                  <a:srgbClr val="FEFCFC"/>
                </a:highlight>
              </a:rPr>
              <a:t> Post-hoc analysis to characterize predictive factors and outcomes associated with incomplete response to bezafibrate</a:t>
            </a:r>
            <a:endParaRPr lang="en-GB" dirty="0">
              <a:highlight>
                <a:srgbClr val="FEFCFC"/>
              </a:highlight>
            </a:endParaRPr>
          </a:p>
        </p:txBody>
      </p:sp>
      <p:grpSp>
        <p:nvGrpSpPr>
          <p:cNvPr id="59" name="Group 58" hidden="1">
            <a:extLst>
              <a:ext uri="{FF2B5EF4-FFF2-40B4-BE49-F238E27FC236}">
                <a16:creationId xmlns:a16="http://schemas.microsoft.com/office/drawing/2014/main" id="{80BC31B8-9683-4348-B8D0-616F8CFDDB4E}"/>
              </a:ext>
            </a:extLst>
          </p:cNvPr>
          <p:cNvGrpSpPr/>
          <p:nvPr/>
        </p:nvGrpSpPr>
        <p:grpSpPr>
          <a:xfrm>
            <a:off x="6704579" y="2071790"/>
            <a:ext cx="4999477" cy="3739463"/>
            <a:chOff x="7245214" y="1819275"/>
            <a:chExt cx="3686741" cy="3739463"/>
          </a:xfrm>
        </p:grpSpPr>
        <p:sp>
          <p:nvSpPr>
            <p:cNvPr id="60" name="TextBox 59">
              <a:extLst>
                <a:ext uri="{FF2B5EF4-FFF2-40B4-BE49-F238E27FC236}">
                  <a16:creationId xmlns:a16="http://schemas.microsoft.com/office/drawing/2014/main" id="{449E1014-B142-4C59-969B-81B794D5F9AC}"/>
                </a:ext>
              </a:extLst>
            </p:cNvPr>
            <p:cNvSpPr txBox="1"/>
            <p:nvPr/>
          </p:nvSpPr>
          <p:spPr>
            <a:xfrm>
              <a:off x="7733379" y="1819275"/>
              <a:ext cx="3198576" cy="1107996"/>
            </a:xfrm>
            <a:prstGeom prst="rect">
              <a:avLst/>
            </a:prstGeom>
            <a:noFill/>
            <a:ln w="19050">
              <a:solidFill>
                <a:schemeClr val="accent3"/>
              </a:solidFill>
            </a:ln>
          </p:spPr>
          <p:txBody>
            <a:bodyPr wrap="square" rtlCol="0">
              <a:spAutoFit/>
            </a:bodyPr>
            <a:lstStyle/>
            <a:p>
              <a:pPr algn="ctr"/>
              <a:r>
                <a:rPr lang="en-GB" b="1" dirty="0"/>
                <a:t>Patients with PSC (N=234)</a:t>
              </a:r>
            </a:p>
            <a:p>
              <a:pPr marL="180975" indent="-180975">
                <a:buFont typeface="Arial" panose="020B0604020202020204" pitchFamily="34" charset="0"/>
                <a:buChar char="•"/>
              </a:pPr>
              <a:r>
                <a:rPr lang="en-GB" sz="1600" dirty="0"/>
                <a:t>64% male</a:t>
              </a:r>
            </a:p>
            <a:p>
              <a:pPr marL="180975" indent="-180975">
                <a:buFont typeface="Arial" panose="020B0604020202020204" pitchFamily="34" charset="0"/>
                <a:buChar char="•"/>
              </a:pPr>
              <a:r>
                <a:rPr lang="en-GB" sz="1600" dirty="0"/>
                <a:t>45 years median age</a:t>
              </a:r>
            </a:p>
            <a:p>
              <a:pPr marL="180975" indent="-180975">
                <a:buFont typeface="Arial" panose="020B0604020202020204" pitchFamily="34" charset="0"/>
                <a:buChar char="•"/>
              </a:pPr>
              <a:r>
                <a:rPr lang="en-GB" sz="1600" dirty="0"/>
                <a:t>61% taking </a:t>
              </a:r>
              <a:r>
                <a:rPr lang="en-GB" sz="1600" dirty="0" err="1"/>
                <a:t>ursodeoxycholic</a:t>
              </a:r>
              <a:r>
                <a:rPr lang="en-GB" sz="1600" dirty="0"/>
                <a:t> acid</a:t>
              </a:r>
            </a:p>
          </p:txBody>
        </p:sp>
        <p:sp>
          <p:nvSpPr>
            <p:cNvPr id="61" name="TextBox 60">
              <a:extLst>
                <a:ext uri="{FF2B5EF4-FFF2-40B4-BE49-F238E27FC236}">
                  <a16:creationId xmlns:a16="http://schemas.microsoft.com/office/drawing/2014/main" id="{64FE3EC1-8B3B-4991-BBB5-3BD654ABB09C}"/>
                </a:ext>
              </a:extLst>
            </p:cNvPr>
            <p:cNvSpPr txBox="1"/>
            <p:nvPr/>
          </p:nvSpPr>
          <p:spPr>
            <a:xfrm>
              <a:off x="7839206" y="3453538"/>
              <a:ext cx="1300975" cy="325890"/>
            </a:xfrm>
            <a:prstGeom prst="rect">
              <a:avLst/>
            </a:prstGeom>
            <a:solidFill>
              <a:schemeClr val="accent1"/>
            </a:solidFill>
            <a:ln>
              <a:solidFill>
                <a:schemeClr val="accent1"/>
              </a:solidFill>
            </a:ln>
          </p:spPr>
          <p:txBody>
            <a:bodyPr wrap="square" rtlCol="0" anchor="ctr">
              <a:noAutofit/>
            </a:bodyPr>
            <a:lstStyle/>
            <a:p>
              <a:pPr algn="ctr"/>
              <a:r>
                <a:rPr lang="en-GB" b="1" dirty="0" err="1">
                  <a:solidFill>
                    <a:schemeClr val="bg1"/>
                  </a:solidFill>
                </a:rPr>
                <a:t>Simtuzumab</a:t>
              </a:r>
              <a:endParaRPr lang="en-GB" b="1" dirty="0">
                <a:solidFill>
                  <a:schemeClr val="bg1"/>
                </a:solidFill>
              </a:endParaRPr>
            </a:p>
          </p:txBody>
        </p:sp>
        <p:sp>
          <p:nvSpPr>
            <p:cNvPr id="62" name="TextBox 61">
              <a:extLst>
                <a:ext uri="{FF2B5EF4-FFF2-40B4-BE49-F238E27FC236}">
                  <a16:creationId xmlns:a16="http://schemas.microsoft.com/office/drawing/2014/main" id="{998B399C-ED06-4B1B-8A88-B35CE84339E7}"/>
                </a:ext>
              </a:extLst>
            </p:cNvPr>
            <p:cNvSpPr txBox="1"/>
            <p:nvPr/>
          </p:nvSpPr>
          <p:spPr>
            <a:xfrm>
              <a:off x="9525152" y="3453549"/>
              <a:ext cx="1205145" cy="325914"/>
            </a:xfrm>
            <a:prstGeom prst="rect">
              <a:avLst/>
            </a:prstGeom>
            <a:solidFill>
              <a:schemeClr val="bg1">
                <a:lumMod val="50000"/>
              </a:schemeClr>
            </a:solidFill>
            <a:ln>
              <a:solidFill>
                <a:schemeClr val="bg1">
                  <a:lumMod val="50000"/>
                </a:schemeClr>
              </a:solidFill>
            </a:ln>
          </p:spPr>
          <p:txBody>
            <a:bodyPr wrap="square" rtlCol="0" anchor="ctr">
              <a:noAutofit/>
            </a:bodyPr>
            <a:lstStyle/>
            <a:p>
              <a:pPr algn="ctr"/>
              <a:r>
                <a:rPr lang="en-GB" b="1" dirty="0">
                  <a:solidFill>
                    <a:schemeClr val="bg1"/>
                  </a:solidFill>
                </a:rPr>
                <a:t>Placebo</a:t>
              </a:r>
              <a:endParaRPr lang="en-GB" sz="1600" dirty="0">
                <a:solidFill>
                  <a:schemeClr val="bg1"/>
                </a:solidFill>
              </a:endParaRPr>
            </a:p>
          </p:txBody>
        </p:sp>
        <p:cxnSp>
          <p:nvCxnSpPr>
            <p:cNvPr id="63" name="Connector: Elbow 62">
              <a:extLst>
                <a:ext uri="{FF2B5EF4-FFF2-40B4-BE49-F238E27FC236}">
                  <a16:creationId xmlns:a16="http://schemas.microsoft.com/office/drawing/2014/main" id="{15F7C97B-D257-4776-9C8A-77B8C5CC2F97}"/>
                </a:ext>
              </a:extLst>
            </p:cNvPr>
            <p:cNvCxnSpPr>
              <a:cxnSpLocks/>
              <a:stCxn id="60" idx="2"/>
              <a:endCxn id="61" idx="0"/>
            </p:cNvCxnSpPr>
            <p:nvPr/>
          </p:nvCxnSpPr>
          <p:spPr>
            <a:xfrm rot="5400000">
              <a:off x="8648048" y="2768918"/>
              <a:ext cx="526267" cy="842974"/>
            </a:xfrm>
            <a:prstGeom prst="bentConnector3">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Connector: Elbow 63">
              <a:extLst>
                <a:ext uri="{FF2B5EF4-FFF2-40B4-BE49-F238E27FC236}">
                  <a16:creationId xmlns:a16="http://schemas.microsoft.com/office/drawing/2014/main" id="{CEF90342-58A9-4C98-978C-DA1846A4E6E5}"/>
                </a:ext>
              </a:extLst>
            </p:cNvPr>
            <p:cNvCxnSpPr>
              <a:cxnSpLocks/>
              <a:stCxn id="60" idx="2"/>
              <a:endCxn id="62" idx="0"/>
            </p:cNvCxnSpPr>
            <p:nvPr/>
          </p:nvCxnSpPr>
          <p:spPr>
            <a:xfrm rot="16200000" flipH="1">
              <a:off x="9467057" y="2792882"/>
              <a:ext cx="526278" cy="795057"/>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5" name="Oval 64">
              <a:extLst>
                <a:ext uri="{FF2B5EF4-FFF2-40B4-BE49-F238E27FC236}">
                  <a16:creationId xmlns:a16="http://schemas.microsoft.com/office/drawing/2014/main" id="{0175BEE7-3111-49ED-9A20-2E9D5F0613C0}"/>
                </a:ext>
              </a:extLst>
            </p:cNvPr>
            <p:cNvSpPr/>
            <p:nvPr/>
          </p:nvSpPr>
          <p:spPr>
            <a:xfrm>
              <a:off x="9206567" y="2978224"/>
              <a:ext cx="252199" cy="3429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R</a:t>
              </a:r>
            </a:p>
          </p:txBody>
        </p:sp>
        <p:sp>
          <p:nvSpPr>
            <p:cNvPr id="66" name="TextBox 65">
              <a:extLst>
                <a:ext uri="{FF2B5EF4-FFF2-40B4-BE49-F238E27FC236}">
                  <a16:creationId xmlns:a16="http://schemas.microsoft.com/office/drawing/2014/main" id="{69CC942B-2BDD-4392-8B81-708E6B71F648}"/>
                </a:ext>
              </a:extLst>
            </p:cNvPr>
            <p:cNvSpPr txBox="1"/>
            <p:nvPr/>
          </p:nvSpPr>
          <p:spPr>
            <a:xfrm>
              <a:off x="7245214" y="3489921"/>
              <a:ext cx="658978" cy="272704"/>
            </a:xfrm>
            <a:prstGeom prst="rect">
              <a:avLst/>
            </a:prstGeom>
            <a:noFill/>
            <a:ln>
              <a:noFill/>
            </a:ln>
          </p:spPr>
          <p:txBody>
            <a:bodyPr wrap="square" rtlCol="0" anchor="ctr">
              <a:noAutofit/>
            </a:bodyPr>
            <a:lstStyle/>
            <a:p>
              <a:pPr algn="ctr"/>
              <a:r>
                <a:rPr lang="en-GB" dirty="0"/>
                <a:t>96W</a:t>
              </a:r>
              <a:endParaRPr lang="en-GB" sz="1600" dirty="0"/>
            </a:p>
          </p:txBody>
        </p:sp>
        <p:sp>
          <p:nvSpPr>
            <p:cNvPr id="67" name="TextBox 66">
              <a:extLst>
                <a:ext uri="{FF2B5EF4-FFF2-40B4-BE49-F238E27FC236}">
                  <a16:creationId xmlns:a16="http://schemas.microsoft.com/office/drawing/2014/main" id="{3DBC39DA-0F4B-4A72-BB4A-43BBFE308653}"/>
                </a:ext>
              </a:extLst>
            </p:cNvPr>
            <p:cNvSpPr txBox="1"/>
            <p:nvPr/>
          </p:nvSpPr>
          <p:spPr>
            <a:xfrm>
              <a:off x="7733379" y="4204521"/>
              <a:ext cx="3198576" cy="1354217"/>
            </a:xfrm>
            <a:prstGeom prst="rect">
              <a:avLst/>
            </a:prstGeom>
            <a:noFill/>
            <a:ln w="19050">
              <a:solidFill>
                <a:schemeClr val="accent3"/>
              </a:solidFill>
            </a:ln>
          </p:spPr>
          <p:txBody>
            <a:bodyPr wrap="square" rtlCol="0">
              <a:spAutoFit/>
            </a:bodyPr>
            <a:lstStyle/>
            <a:p>
              <a:pPr algn="ctr"/>
              <a:r>
                <a:rPr lang="en-GB" b="1" dirty="0"/>
                <a:t>Data analysis</a:t>
              </a:r>
            </a:p>
            <a:p>
              <a:pPr marL="180975" indent="-180975">
                <a:buFont typeface="Arial" panose="020B0604020202020204" pitchFamily="34" charset="0"/>
                <a:buChar char="•"/>
              </a:pPr>
              <a:r>
                <a:rPr lang="en-GB" sz="1600" dirty="0"/>
                <a:t>Treatment arms combined*</a:t>
              </a:r>
            </a:p>
            <a:p>
              <a:pPr marL="180975" indent="-180975">
                <a:buFont typeface="Arial" panose="020B0604020202020204" pitchFamily="34" charset="0"/>
                <a:buChar char="•"/>
              </a:pPr>
              <a:r>
                <a:rPr lang="en-GB" sz="1600" dirty="0"/>
                <a:t>Cumulative follow-up: 371 patient years</a:t>
              </a:r>
            </a:p>
            <a:p>
              <a:pPr marL="180975" indent="-180975">
                <a:buFont typeface="Arial" panose="020B0604020202020204" pitchFamily="34" charset="0"/>
                <a:buChar char="•"/>
              </a:pPr>
              <a:r>
                <a:rPr lang="en-GB" sz="1600" dirty="0"/>
                <a:t>Magnitude of ALP fluctuation and associations with clinical outcome evaluated</a:t>
              </a:r>
            </a:p>
          </p:txBody>
        </p:sp>
        <p:cxnSp>
          <p:nvCxnSpPr>
            <p:cNvPr id="68" name="Connector: Elbow 67">
              <a:extLst>
                <a:ext uri="{FF2B5EF4-FFF2-40B4-BE49-F238E27FC236}">
                  <a16:creationId xmlns:a16="http://schemas.microsoft.com/office/drawing/2014/main" id="{911A3ABA-91C0-4F6E-A713-706B288BECB4}"/>
                </a:ext>
              </a:extLst>
            </p:cNvPr>
            <p:cNvCxnSpPr>
              <a:cxnSpLocks/>
              <a:stCxn id="61" idx="2"/>
              <a:endCxn id="67" idx="0"/>
            </p:cNvCxnSpPr>
            <p:nvPr/>
          </p:nvCxnSpPr>
          <p:spPr>
            <a:xfrm rot="16200000" flipH="1">
              <a:off x="8698634" y="3570487"/>
              <a:ext cx="425093" cy="842974"/>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Connector: Elbow 68">
              <a:extLst>
                <a:ext uri="{FF2B5EF4-FFF2-40B4-BE49-F238E27FC236}">
                  <a16:creationId xmlns:a16="http://schemas.microsoft.com/office/drawing/2014/main" id="{EDD83C20-3290-4E48-B200-C79767365C1A}"/>
                </a:ext>
              </a:extLst>
            </p:cNvPr>
            <p:cNvCxnSpPr>
              <a:cxnSpLocks/>
              <a:stCxn id="62" idx="2"/>
              <a:endCxn id="67" idx="0"/>
            </p:cNvCxnSpPr>
            <p:nvPr/>
          </p:nvCxnSpPr>
          <p:spPr>
            <a:xfrm rot="5400000">
              <a:off x="9517667" y="3594464"/>
              <a:ext cx="425058" cy="795057"/>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18" name="Straight Connector 117">
            <a:extLst>
              <a:ext uri="{FF2B5EF4-FFF2-40B4-BE49-F238E27FC236}">
                <a16:creationId xmlns:a16="http://schemas.microsoft.com/office/drawing/2014/main" id="{0D974334-2BCB-4AC0-833E-171D3C3464B5}"/>
              </a:ext>
            </a:extLst>
          </p:cNvPr>
          <p:cNvCxnSpPr>
            <a:cxnSpLocks/>
          </p:cNvCxnSpPr>
          <p:nvPr/>
        </p:nvCxnSpPr>
        <p:spPr>
          <a:xfrm flipH="1">
            <a:off x="604840" y="3467958"/>
            <a:ext cx="7910510" cy="0"/>
          </a:xfrm>
          <a:prstGeom prst="line">
            <a:avLst/>
          </a:prstGeom>
        </p:spPr>
        <p:style>
          <a:lnRef idx="1">
            <a:schemeClr val="accent1"/>
          </a:lnRef>
          <a:fillRef idx="0">
            <a:schemeClr val="accent1"/>
          </a:fillRef>
          <a:effectRef idx="0">
            <a:schemeClr val="accent1"/>
          </a:effectRef>
          <a:fontRef idx="minor">
            <a:schemeClr val="tx1"/>
          </a:fontRef>
        </p:style>
      </p:cxnSp>
      <p:sp>
        <p:nvSpPr>
          <p:cNvPr id="120" name="Content Placeholder 1">
            <a:extLst>
              <a:ext uri="{FF2B5EF4-FFF2-40B4-BE49-F238E27FC236}">
                <a16:creationId xmlns:a16="http://schemas.microsoft.com/office/drawing/2014/main" id="{87A1223C-239D-491F-80F2-676144BACB05}"/>
              </a:ext>
            </a:extLst>
          </p:cNvPr>
          <p:cNvSpPr txBox="1">
            <a:spLocks/>
          </p:cNvSpPr>
          <p:nvPr/>
        </p:nvSpPr>
        <p:spPr>
          <a:xfrm>
            <a:off x="8519533" y="1340769"/>
            <a:ext cx="3247018" cy="5189113"/>
          </a:xfrm>
          <a:prstGeom prst="rect">
            <a:avLst/>
          </a:prstGeom>
          <a:ln>
            <a:noFill/>
          </a:ln>
        </p:spPr>
        <p:txBody>
          <a:bodyPr vert="horz" wrap="square" lIns="91440" tIns="45720" rIns="91440" bIns="45720" rtlCol="0" anchor="t">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solidFill>
                  <a:schemeClr val="bg1"/>
                </a:solidFill>
                <a:highlight>
                  <a:srgbClr val="004A86"/>
                </a:highlight>
                <a:latin typeface="Arial" panose="020B0604020202020204" pitchFamily="34" charset="0"/>
                <a:cs typeface="Arial" panose="020B0604020202020204" pitchFamily="34" charset="0"/>
              </a:rPr>
              <a:t> RESULTS </a:t>
            </a:r>
            <a:r>
              <a:rPr lang="en-US" b="1" dirty="0">
                <a:solidFill>
                  <a:schemeClr val="bg1"/>
                </a:solidFill>
                <a:highlight>
                  <a:srgbClr val="FEFCFC"/>
                </a:highlight>
                <a:latin typeface="Arial" panose="020B0604020202020204" pitchFamily="34" charset="0"/>
                <a:cs typeface="Arial" panose="020B0604020202020204" pitchFamily="34" charset="0"/>
              </a:rPr>
              <a:t>​</a:t>
            </a:r>
          </a:p>
          <a:p>
            <a:r>
              <a:rPr lang="en-US" dirty="0">
                <a:highlight>
                  <a:srgbClr val="FEFCFC"/>
                </a:highlight>
              </a:rPr>
              <a:t>Rate of incomplete bezafibrate response was 30%</a:t>
            </a:r>
          </a:p>
          <a:p>
            <a:pPr lvl="1"/>
            <a:r>
              <a:rPr lang="en-US" dirty="0">
                <a:highlight>
                  <a:srgbClr val="FEFCFC"/>
                </a:highlight>
              </a:rPr>
              <a:t>Associated baseline factors included significant pruritus, portal hypertension (PH), and high values of liver stiffness, total bilirubin, ALP, or AST</a:t>
            </a:r>
            <a:endParaRPr lang="en-US" dirty="0">
              <a:highlight>
                <a:srgbClr val="FEFCFC"/>
              </a:highlight>
              <a:cs typeface="Arial"/>
            </a:endParaRPr>
          </a:p>
          <a:p>
            <a:pPr lvl="1"/>
            <a:r>
              <a:rPr lang="en-US" dirty="0">
                <a:highlight>
                  <a:srgbClr val="FEFCFC"/>
                </a:highlight>
              </a:rPr>
              <a:t>Multivariate analysis showed PH and high ALP (&gt; 2.53x ULN) to be independent predictors </a:t>
            </a:r>
          </a:p>
          <a:p>
            <a:endParaRPr lang="en-US" dirty="0">
              <a:highlight>
                <a:srgbClr val="FEFCFC"/>
              </a:highlight>
            </a:endParaRPr>
          </a:p>
        </p:txBody>
      </p:sp>
      <p:sp>
        <p:nvSpPr>
          <p:cNvPr id="84" name="Content Placeholder 1">
            <a:extLst>
              <a:ext uri="{FF2B5EF4-FFF2-40B4-BE49-F238E27FC236}">
                <a16:creationId xmlns:a16="http://schemas.microsoft.com/office/drawing/2014/main" id="{0254FAF6-35CD-4D87-BF6B-6D45295442FD}"/>
              </a:ext>
            </a:extLst>
          </p:cNvPr>
          <p:cNvSpPr txBox="1">
            <a:spLocks/>
          </p:cNvSpPr>
          <p:nvPr/>
        </p:nvSpPr>
        <p:spPr>
          <a:xfrm>
            <a:off x="422275" y="3553556"/>
            <a:ext cx="1752214" cy="400110"/>
          </a:xfrm>
          <a:prstGeom prst="rect">
            <a:avLst/>
          </a:prstGeom>
          <a:ln>
            <a:noFill/>
          </a:ln>
        </p:spPr>
        <p:txBody>
          <a:bodyPr vert="horz" wrap="square" lIns="91440" tIns="45720" rIns="91440" bIns="45720" rtlCol="0">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solidFill>
                  <a:schemeClr val="bg1"/>
                </a:solidFill>
                <a:highlight>
                  <a:srgbClr val="004A86"/>
                </a:highlight>
                <a:latin typeface="Arial" panose="020B0604020202020204" pitchFamily="34" charset="0"/>
                <a:cs typeface="Arial" panose="020B0604020202020204" pitchFamily="34" charset="0"/>
              </a:rPr>
              <a:t> METHODS </a:t>
            </a:r>
            <a:r>
              <a:rPr lang="en-US" b="1" dirty="0">
                <a:solidFill>
                  <a:schemeClr val="bg1"/>
                </a:solidFill>
                <a:highlight>
                  <a:srgbClr val="FEFCFC"/>
                </a:highligh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7679559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
            <a:extLst>
              <a:ext uri="{FF2B5EF4-FFF2-40B4-BE49-F238E27FC236}">
                <a16:creationId xmlns:a16="http://schemas.microsoft.com/office/drawing/2014/main" id="{760BDF2A-AAFE-42F1-BB8E-12EDF7054F11}"/>
              </a:ext>
            </a:extLst>
          </p:cNvPr>
          <p:cNvSpPr>
            <a:spLocks noGrp="1"/>
          </p:cNvSpPr>
          <p:nvPr>
            <p:ph sz="half" idx="1"/>
          </p:nvPr>
        </p:nvSpPr>
        <p:spPr>
          <a:xfrm>
            <a:off x="423863" y="1340769"/>
            <a:ext cx="4270800" cy="3668697"/>
          </a:xfrm>
          <a:ln>
            <a:noFill/>
          </a:ln>
        </p:spPr>
        <p:txBody>
          <a:bodyPr wrap="square">
            <a:spAutoFit/>
          </a:bodyPr>
          <a:lstStyle/>
          <a:p>
            <a:pPr marL="0" indent="0">
              <a:buNone/>
            </a:pPr>
            <a:r>
              <a:rPr lang="en-US" b="1" dirty="0">
                <a:solidFill>
                  <a:schemeClr val="bg1"/>
                </a:solidFill>
                <a:highlight>
                  <a:srgbClr val="004A86"/>
                </a:highlight>
                <a:latin typeface="Arial" panose="020B0604020202020204" pitchFamily="34" charset="0"/>
                <a:cs typeface="Arial" panose="020B0604020202020204" pitchFamily="34" charset="0"/>
              </a:rPr>
              <a:t> RESULTS (Cont.) ‌</a:t>
            </a:r>
          </a:p>
          <a:p>
            <a:r>
              <a:rPr lang="en-US" dirty="0">
                <a:highlight>
                  <a:srgbClr val="FEFCFC"/>
                </a:highlight>
              </a:rPr>
              <a:t>Median ALP at EOS</a:t>
            </a:r>
          </a:p>
          <a:p>
            <a:pPr lvl="1"/>
            <a:r>
              <a:rPr lang="en-US" sz="1700" dirty="0">
                <a:highlight>
                  <a:srgbClr val="FEFCFC"/>
                </a:highlight>
              </a:rPr>
              <a:t>Complete responders: 0.90x ULN</a:t>
            </a:r>
          </a:p>
          <a:p>
            <a:pPr lvl="1"/>
            <a:r>
              <a:rPr lang="en-US" sz="1700" dirty="0">
                <a:highlight>
                  <a:srgbClr val="FEFCFC"/>
                </a:highlight>
              </a:rPr>
              <a:t>Incomplete responders: 1.52x ULN</a:t>
            </a:r>
          </a:p>
          <a:p>
            <a:pPr lvl="1"/>
            <a:r>
              <a:rPr lang="en-US" sz="1700" dirty="0">
                <a:highlight>
                  <a:srgbClr val="FEFCFC"/>
                </a:highlight>
              </a:rPr>
              <a:t>Placebo patients: 2.62x ULN</a:t>
            </a:r>
          </a:p>
          <a:p>
            <a:r>
              <a:rPr lang="en-US" dirty="0">
                <a:highlight>
                  <a:srgbClr val="FEFCFC"/>
                </a:highlight>
              </a:rPr>
              <a:t>Predicted mortality or need for LT was significantly reduced in incomplete responders vs. placebo</a:t>
            </a:r>
          </a:p>
          <a:p>
            <a:pPr lvl="1"/>
            <a:r>
              <a:rPr lang="en-US" dirty="0">
                <a:highlight>
                  <a:srgbClr val="FEFCFC"/>
                </a:highlight>
              </a:rPr>
              <a:t>Globe model: p&lt;0.01</a:t>
            </a:r>
          </a:p>
          <a:p>
            <a:pPr lvl="1"/>
            <a:r>
              <a:rPr lang="en-US" dirty="0">
                <a:highlight>
                  <a:srgbClr val="FEFCFC"/>
                </a:highlight>
              </a:rPr>
              <a:t>UK-PBC model: p&lt;0.05</a:t>
            </a:r>
            <a:endParaRPr lang="en-US" b="1" dirty="0">
              <a:solidFill>
                <a:schemeClr val="bg1"/>
              </a:solidFill>
              <a:highlight>
                <a:srgbClr val="FEFCFC"/>
              </a:highlight>
              <a:latin typeface="Arial" panose="020B0604020202020204" pitchFamily="34" charset="0"/>
              <a:cs typeface="Arial" panose="020B0604020202020204" pitchFamily="34" charset="0"/>
            </a:endParaRPr>
          </a:p>
        </p:txBody>
      </p:sp>
      <p:sp>
        <p:nvSpPr>
          <p:cNvPr id="26" name="Content Placeholder 1">
            <a:extLst>
              <a:ext uri="{FF2B5EF4-FFF2-40B4-BE49-F238E27FC236}">
                <a16:creationId xmlns:a16="http://schemas.microsoft.com/office/drawing/2014/main" id="{F697C200-7883-440E-AB3C-BA1133080980}"/>
              </a:ext>
            </a:extLst>
          </p:cNvPr>
          <p:cNvSpPr txBox="1">
            <a:spLocks/>
          </p:cNvSpPr>
          <p:nvPr/>
        </p:nvSpPr>
        <p:spPr>
          <a:xfrm>
            <a:off x="423863" y="5276739"/>
            <a:ext cx="11342688" cy="1015663"/>
          </a:xfrm>
          <a:prstGeom prst="rect">
            <a:avLst/>
          </a:prstGeom>
          <a:ln>
            <a:noFill/>
          </a:ln>
        </p:spPr>
        <p:txBody>
          <a:bodyPr vert="horz" wrap="square" lIns="91440" tIns="45720" rIns="91440" bIns="45720" rtlCol="0">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bg1"/>
                </a:solidFill>
                <a:highlight>
                  <a:srgbClr val="004A86"/>
                </a:highlight>
                <a:latin typeface="Arial" panose="020B0604020202020204" pitchFamily="34" charset="0"/>
                <a:cs typeface="Arial" panose="020B0604020202020204" pitchFamily="34" charset="0"/>
              </a:rPr>
              <a:t> CONCLUSIONS ‌</a:t>
            </a:r>
            <a:r>
              <a:rPr lang="en-US" b="1" dirty="0">
                <a:solidFill>
                  <a:schemeClr val="bg1"/>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P</a:t>
            </a:r>
            <a:r>
              <a:rPr lang="en-US" dirty="0"/>
              <a:t>redicted mortality or need for LT in PBC patients on UDCA who have an incomplete response after 24 months of add-on therapy with bezafibrate is lower than that of UDCA plus placebo-treated patients; bezafibrate therapy should be continued in these patients</a:t>
            </a:r>
            <a:endParaRPr lang="en-GB" dirty="0"/>
          </a:p>
        </p:txBody>
      </p:sp>
      <p:sp>
        <p:nvSpPr>
          <p:cNvPr id="4" name="Title 3">
            <a:extLst>
              <a:ext uri="{FF2B5EF4-FFF2-40B4-BE49-F238E27FC236}">
                <a16:creationId xmlns:a16="http://schemas.microsoft.com/office/drawing/2014/main" id="{33A11FB3-1515-484C-8D98-85CA55BD8349}"/>
              </a:ext>
            </a:extLst>
          </p:cNvPr>
          <p:cNvSpPr>
            <a:spLocks noGrp="1"/>
          </p:cNvSpPr>
          <p:nvPr>
            <p:ph type="title"/>
          </p:nvPr>
        </p:nvSpPr>
        <p:spPr/>
        <p:txBody>
          <a:bodyPr>
            <a:noAutofit/>
          </a:bodyPr>
          <a:lstStyle/>
          <a:p>
            <a:r>
              <a:rPr lang="en-GB" dirty="0"/>
              <a:t>Bezafibrate add-on therapy in high-risk primary biliary cholangitis is associated with prolonged predicted survival</a:t>
            </a:r>
          </a:p>
        </p:txBody>
      </p:sp>
      <p:sp>
        <p:nvSpPr>
          <p:cNvPr id="5" name="Text Placeholder 4">
            <a:extLst>
              <a:ext uri="{FF2B5EF4-FFF2-40B4-BE49-F238E27FC236}">
                <a16:creationId xmlns:a16="http://schemas.microsoft.com/office/drawing/2014/main" id="{DFF8B8FC-2D2A-4148-9E89-CC1689F2AE8A}"/>
              </a:ext>
            </a:extLst>
          </p:cNvPr>
          <p:cNvSpPr>
            <a:spLocks noGrp="1"/>
          </p:cNvSpPr>
          <p:nvPr>
            <p:ph type="body" sz="quarter" idx="10"/>
          </p:nvPr>
        </p:nvSpPr>
        <p:spPr/>
        <p:txBody>
          <a:bodyPr/>
          <a:lstStyle/>
          <a:p>
            <a:br>
              <a:rPr lang="en-GB" dirty="0"/>
            </a:br>
            <a:r>
              <a:rPr lang="en-GB" dirty="0" err="1"/>
              <a:t>Corpechot</a:t>
            </a:r>
            <a:r>
              <a:rPr lang="en-GB" dirty="0"/>
              <a:t> C, et al. ILC 2019; </a:t>
            </a:r>
            <a:r>
              <a:rPr lang="en-GB" dirty="0">
                <a:solidFill>
                  <a:srgbClr val="000000"/>
                </a:solidFill>
              </a:rPr>
              <a:t>FRI-009</a:t>
            </a:r>
          </a:p>
        </p:txBody>
      </p:sp>
      <p:sp>
        <p:nvSpPr>
          <p:cNvPr id="20" name="TextBox 19">
            <a:extLst>
              <a:ext uri="{FF2B5EF4-FFF2-40B4-BE49-F238E27FC236}">
                <a16:creationId xmlns:a16="http://schemas.microsoft.com/office/drawing/2014/main" id="{7D922459-6FC6-4394-88AA-203ACD6C2A39}"/>
              </a:ext>
            </a:extLst>
          </p:cNvPr>
          <p:cNvSpPr txBox="1"/>
          <p:nvPr/>
        </p:nvSpPr>
        <p:spPr>
          <a:xfrm>
            <a:off x="4683512" y="1340769"/>
            <a:ext cx="7083038" cy="707886"/>
          </a:xfrm>
          <a:prstGeom prst="rect">
            <a:avLst/>
          </a:prstGeom>
          <a:noFill/>
        </p:spPr>
        <p:txBody>
          <a:bodyPr wrap="square" rtlCol="0">
            <a:spAutoFit/>
          </a:bodyPr>
          <a:lstStyle/>
          <a:p>
            <a:r>
              <a:rPr lang="en-GB" sz="2000" b="1" dirty="0">
                <a:solidFill>
                  <a:schemeClr val="bg1"/>
                </a:solidFill>
                <a:highlight>
                  <a:srgbClr val="004A86"/>
                </a:highlight>
              </a:rPr>
              <a:t> FIGURE </a:t>
            </a:r>
            <a:r>
              <a:rPr lang="en-GB" sz="2000" b="1" dirty="0">
                <a:solidFill>
                  <a:schemeClr val="bg1"/>
                </a:solidFill>
                <a:highlight>
                  <a:srgbClr val="FEFCFC"/>
                </a:highlight>
              </a:rPr>
              <a:t> </a:t>
            </a:r>
            <a:r>
              <a:rPr lang="en-US" dirty="0">
                <a:highlight>
                  <a:srgbClr val="FEFCFC"/>
                </a:highlight>
              </a:rPr>
              <a:t>Predicted changes in 15-year mortality or need </a:t>
            </a:r>
            <a:r>
              <a:rPr lang="en-US">
                <a:highlight>
                  <a:srgbClr val="FEFCFC"/>
                </a:highlight>
              </a:rPr>
              <a:t>for LT</a:t>
            </a:r>
            <a:endParaRPr lang="en-GB" dirty="0">
              <a:highlight>
                <a:srgbClr val="FEFCFC"/>
              </a:highlight>
            </a:endParaRPr>
          </a:p>
          <a:p>
            <a:r>
              <a:rPr lang="en-GB" sz="2000" b="1" dirty="0">
                <a:solidFill>
                  <a:schemeClr val="bg1"/>
                </a:solidFill>
                <a:highlight>
                  <a:srgbClr val="FEFCFC"/>
                </a:highlight>
              </a:rPr>
              <a:t>‌ </a:t>
            </a:r>
            <a:endParaRPr lang="en-GB" sz="2000" dirty="0">
              <a:highlight>
                <a:srgbClr val="FEFCFC"/>
              </a:highlight>
            </a:endParaRPr>
          </a:p>
        </p:txBody>
      </p:sp>
      <p:cxnSp>
        <p:nvCxnSpPr>
          <p:cNvPr id="21" name="Straight Connector 20">
            <a:extLst>
              <a:ext uri="{FF2B5EF4-FFF2-40B4-BE49-F238E27FC236}">
                <a16:creationId xmlns:a16="http://schemas.microsoft.com/office/drawing/2014/main" id="{CF302921-A074-4AA4-B069-143EDA71BD07}"/>
              </a:ext>
            </a:extLst>
          </p:cNvPr>
          <p:cNvCxnSpPr>
            <a:cxnSpLocks/>
          </p:cNvCxnSpPr>
          <p:nvPr/>
        </p:nvCxnSpPr>
        <p:spPr>
          <a:xfrm flipH="1">
            <a:off x="604838" y="5205964"/>
            <a:ext cx="1098232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C01BCC9-3A2C-48CE-958E-8500E6C41A6F}"/>
              </a:ext>
            </a:extLst>
          </p:cNvPr>
          <p:cNvCxnSpPr>
            <a:cxnSpLocks/>
          </p:cNvCxnSpPr>
          <p:nvPr/>
        </p:nvCxnSpPr>
        <p:spPr>
          <a:xfrm>
            <a:off x="4695482" y="1524000"/>
            <a:ext cx="0" cy="3676650"/>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Image 1">
            <a:extLst>
              <a:ext uri="{FF2B5EF4-FFF2-40B4-BE49-F238E27FC236}">
                <a16:creationId xmlns:a16="http://schemas.microsoft.com/office/drawing/2014/main" id="{207E779F-332F-422F-80B6-AB18554D173F}"/>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856430" y="1884556"/>
            <a:ext cx="7017432" cy="3146741"/>
          </a:xfrm>
          <a:prstGeom prst="rect">
            <a:avLst/>
          </a:prstGeom>
        </p:spPr>
      </p:pic>
    </p:spTree>
    <p:extLst>
      <p:ext uri="{BB962C8B-B14F-4D97-AF65-F5344CB8AC3E}">
        <p14:creationId xmlns:p14="http://schemas.microsoft.com/office/powerpoint/2010/main" val="17058829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A11FB3-1515-484C-8D98-85CA55BD8349}"/>
              </a:ext>
            </a:extLst>
          </p:cNvPr>
          <p:cNvSpPr>
            <a:spLocks noGrp="1"/>
          </p:cNvSpPr>
          <p:nvPr>
            <p:ph type="title"/>
          </p:nvPr>
        </p:nvSpPr>
        <p:spPr/>
        <p:txBody>
          <a:bodyPr>
            <a:noAutofit/>
          </a:bodyPr>
          <a:lstStyle/>
          <a:p>
            <a:r>
              <a:rPr lang="en-GB" dirty="0"/>
              <a:t>Bezafibrate add-on therapy in high-risk primary biliary cholangitis is associated with an improvement of </a:t>
            </a:r>
            <a:r>
              <a:rPr lang="en-GB" dirty="0" err="1"/>
              <a:t>FibroMeter</a:t>
            </a:r>
            <a:r>
              <a:rPr lang="en-GB" dirty="0"/>
              <a:t> and </a:t>
            </a:r>
            <a:r>
              <a:rPr lang="en-GB" dirty="0" err="1"/>
              <a:t>FibroMeter</a:t>
            </a:r>
            <a:r>
              <a:rPr lang="en-GB" dirty="0"/>
              <a:t>-VCTE</a:t>
            </a:r>
          </a:p>
        </p:txBody>
      </p:sp>
      <p:sp>
        <p:nvSpPr>
          <p:cNvPr id="5" name="Text Placeholder 4">
            <a:extLst>
              <a:ext uri="{FF2B5EF4-FFF2-40B4-BE49-F238E27FC236}">
                <a16:creationId xmlns:a16="http://schemas.microsoft.com/office/drawing/2014/main" id="{DFF8B8FC-2D2A-4148-9E89-CC1689F2AE8A}"/>
              </a:ext>
            </a:extLst>
          </p:cNvPr>
          <p:cNvSpPr>
            <a:spLocks noGrp="1"/>
          </p:cNvSpPr>
          <p:nvPr>
            <p:ph type="body" sz="quarter" idx="10"/>
          </p:nvPr>
        </p:nvSpPr>
        <p:spPr>
          <a:xfrm>
            <a:off x="6567" y="6308333"/>
            <a:ext cx="10025871" cy="548588"/>
          </a:xfrm>
        </p:spPr>
        <p:txBody>
          <a:bodyPr/>
          <a:lstStyle/>
          <a:p>
            <a:br>
              <a:rPr lang="en-GB" dirty="0"/>
            </a:br>
            <a:r>
              <a:rPr lang="en-GB" dirty="0"/>
              <a:t>*Defined by Paris-2 criteria; </a:t>
            </a:r>
            <a:r>
              <a:rPr lang="en-GB" baseline="30000" dirty="0"/>
              <a:t>†</a:t>
            </a:r>
            <a:r>
              <a:rPr lang="en-GB" dirty="0"/>
              <a:t>Performance for the diagnosis of cirrhosis was determined using the C-statistic.</a:t>
            </a:r>
            <a:br>
              <a:rPr lang="en-GB" dirty="0"/>
            </a:br>
            <a:r>
              <a:rPr lang="en-GB" dirty="0"/>
              <a:t>1. </a:t>
            </a:r>
            <a:r>
              <a:rPr lang="en-GB" dirty="0" err="1"/>
              <a:t>Cales</a:t>
            </a:r>
            <a:r>
              <a:rPr lang="en-GB" dirty="0"/>
              <a:t> P, et al. Clin </a:t>
            </a:r>
            <a:r>
              <a:rPr lang="en-GB" dirty="0" err="1"/>
              <a:t>Biochem</a:t>
            </a:r>
            <a:r>
              <a:rPr lang="en-GB" dirty="0"/>
              <a:t> 2010;43:1315–22; 2. </a:t>
            </a:r>
            <a:r>
              <a:rPr lang="en-GB" dirty="0" err="1"/>
              <a:t>Boursier</a:t>
            </a:r>
            <a:r>
              <a:rPr lang="en-GB" dirty="0"/>
              <a:t> J, et al. Am J Gastroenterol 2011;106:1255–63.</a:t>
            </a:r>
            <a:br>
              <a:rPr lang="en-GB" dirty="0"/>
            </a:br>
            <a:r>
              <a:rPr lang="en-GB" dirty="0" err="1"/>
              <a:t>Corpechot</a:t>
            </a:r>
            <a:r>
              <a:rPr lang="en-GB" dirty="0"/>
              <a:t> C, et al. ILC 2019; </a:t>
            </a:r>
            <a:r>
              <a:rPr lang="en-GB" dirty="0">
                <a:solidFill>
                  <a:srgbClr val="000000"/>
                </a:solidFill>
              </a:rPr>
              <a:t>FRI-010</a:t>
            </a:r>
          </a:p>
        </p:txBody>
      </p:sp>
      <p:cxnSp>
        <p:nvCxnSpPr>
          <p:cNvPr id="17" name="Straight Connector 16">
            <a:extLst>
              <a:ext uri="{FF2B5EF4-FFF2-40B4-BE49-F238E27FC236}">
                <a16:creationId xmlns:a16="http://schemas.microsoft.com/office/drawing/2014/main" id="{34759AD4-1D38-4DEC-9CAD-E4DE2CF70C76}"/>
              </a:ext>
            </a:extLst>
          </p:cNvPr>
          <p:cNvCxnSpPr>
            <a:cxnSpLocks/>
          </p:cNvCxnSpPr>
          <p:nvPr/>
        </p:nvCxnSpPr>
        <p:spPr>
          <a:xfrm>
            <a:off x="7788542" y="3438525"/>
            <a:ext cx="0" cy="2890838"/>
          </a:xfrm>
          <a:prstGeom prst="line">
            <a:avLst/>
          </a:prstGeom>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C1847B1C-5184-48D3-B014-FC0C4BAD6A1C}"/>
              </a:ext>
            </a:extLst>
          </p:cNvPr>
          <p:cNvGrpSpPr/>
          <p:nvPr/>
        </p:nvGrpSpPr>
        <p:grpSpPr>
          <a:xfrm>
            <a:off x="362103" y="3643716"/>
            <a:ext cx="7302419" cy="2585323"/>
            <a:chOff x="4078994" y="2955822"/>
            <a:chExt cx="5384988" cy="2585323"/>
          </a:xfrm>
        </p:grpSpPr>
        <p:sp>
          <p:nvSpPr>
            <p:cNvPr id="21" name="TextBox 20">
              <a:extLst>
                <a:ext uri="{FF2B5EF4-FFF2-40B4-BE49-F238E27FC236}">
                  <a16:creationId xmlns:a16="http://schemas.microsoft.com/office/drawing/2014/main" id="{6B553C98-E1E0-457D-850A-F533A16AC67E}"/>
                </a:ext>
              </a:extLst>
            </p:cNvPr>
            <p:cNvSpPr txBox="1"/>
            <p:nvPr/>
          </p:nvSpPr>
          <p:spPr>
            <a:xfrm>
              <a:off x="4078994" y="3371320"/>
              <a:ext cx="1192362" cy="1754326"/>
            </a:xfrm>
            <a:prstGeom prst="rect">
              <a:avLst/>
            </a:prstGeom>
            <a:noFill/>
            <a:ln w="19050">
              <a:solidFill>
                <a:schemeClr val="accent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a:ea typeface="+mn-ea"/>
                  <a:cs typeface="+mn-cs"/>
                </a:rPr>
                <a:t>Patients with PBC with incomplete UDCA response* (N=100)</a:t>
              </a:r>
            </a:p>
          </p:txBody>
        </p:sp>
        <p:sp>
          <p:nvSpPr>
            <p:cNvPr id="23" name="TextBox 22">
              <a:extLst>
                <a:ext uri="{FF2B5EF4-FFF2-40B4-BE49-F238E27FC236}">
                  <a16:creationId xmlns:a16="http://schemas.microsoft.com/office/drawing/2014/main" id="{9A5D8938-D2B4-4C72-A3C9-E30E52848207}"/>
                </a:ext>
              </a:extLst>
            </p:cNvPr>
            <p:cNvSpPr txBox="1"/>
            <p:nvPr/>
          </p:nvSpPr>
          <p:spPr>
            <a:xfrm>
              <a:off x="5628535" y="3301397"/>
              <a:ext cx="1070281" cy="916430"/>
            </a:xfrm>
            <a:prstGeom prst="rect">
              <a:avLst/>
            </a:prstGeom>
            <a:solidFill>
              <a:schemeClr val="accent1"/>
            </a:solidFill>
            <a:ln>
              <a:solidFill>
                <a:schemeClr val="accent1"/>
              </a:solid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Arial" panose="020B0604020202020204"/>
                  <a:ea typeface="+mn-ea"/>
                  <a:cs typeface="+mn-cs"/>
                </a:rPr>
                <a:t>UDCA + Bezafibrate </a:t>
              </a:r>
              <a:r>
                <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rPr>
                <a:t>400 mg/d</a:t>
              </a:r>
            </a:p>
          </p:txBody>
        </p:sp>
        <p:sp>
          <p:nvSpPr>
            <p:cNvPr id="27" name="TextBox 26">
              <a:extLst>
                <a:ext uri="{FF2B5EF4-FFF2-40B4-BE49-F238E27FC236}">
                  <a16:creationId xmlns:a16="http://schemas.microsoft.com/office/drawing/2014/main" id="{3BDCAB1B-EBE9-4418-A020-78144DE41EDB}"/>
                </a:ext>
              </a:extLst>
            </p:cNvPr>
            <p:cNvSpPr txBox="1"/>
            <p:nvPr/>
          </p:nvSpPr>
          <p:spPr>
            <a:xfrm>
              <a:off x="5628535" y="4279140"/>
              <a:ext cx="1070053" cy="917124"/>
            </a:xfrm>
            <a:prstGeom prst="rect">
              <a:avLst/>
            </a:prstGeom>
            <a:solidFill>
              <a:schemeClr val="bg1">
                <a:lumMod val="50000"/>
              </a:schemeClr>
            </a:solidFill>
            <a:ln>
              <a:solidFill>
                <a:schemeClr val="bg1">
                  <a:lumMod val="50000"/>
                </a:schemeClr>
              </a:solid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Arial" panose="020B0604020202020204"/>
                  <a:ea typeface="+mn-ea"/>
                  <a:cs typeface="+mn-cs"/>
                </a:rPr>
                <a:t>UDCA + Placebo</a:t>
              </a:r>
              <a:endParaRPr kumimoji="0" lang="en-GB"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29" name="Connector: Elbow 28">
              <a:extLst>
                <a:ext uri="{FF2B5EF4-FFF2-40B4-BE49-F238E27FC236}">
                  <a16:creationId xmlns:a16="http://schemas.microsoft.com/office/drawing/2014/main" id="{AB7662E8-D00A-4562-8322-088E9572D3B0}"/>
                </a:ext>
              </a:extLst>
            </p:cNvPr>
            <p:cNvCxnSpPr>
              <a:cxnSpLocks/>
              <a:stCxn id="21" idx="3"/>
              <a:endCxn id="23" idx="1"/>
            </p:cNvCxnSpPr>
            <p:nvPr/>
          </p:nvCxnSpPr>
          <p:spPr>
            <a:xfrm flipV="1">
              <a:off x="5271356" y="3759612"/>
              <a:ext cx="357179" cy="488871"/>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or: Elbow 29">
              <a:extLst>
                <a:ext uri="{FF2B5EF4-FFF2-40B4-BE49-F238E27FC236}">
                  <a16:creationId xmlns:a16="http://schemas.microsoft.com/office/drawing/2014/main" id="{FF04998D-A427-4F4B-BF4F-5103B2BFBB8C}"/>
                </a:ext>
              </a:extLst>
            </p:cNvPr>
            <p:cNvCxnSpPr>
              <a:cxnSpLocks/>
              <a:stCxn id="21" idx="3"/>
              <a:endCxn id="27" idx="1"/>
            </p:cNvCxnSpPr>
            <p:nvPr/>
          </p:nvCxnSpPr>
          <p:spPr>
            <a:xfrm>
              <a:off x="5271356" y="4248483"/>
              <a:ext cx="357179" cy="489219"/>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E7C15F37-31FD-41B7-B5FB-BFB12AC0DA94}"/>
                </a:ext>
              </a:extLst>
            </p:cNvPr>
            <p:cNvSpPr/>
            <p:nvPr/>
          </p:nvSpPr>
          <p:spPr>
            <a:xfrm>
              <a:off x="5342600" y="4083947"/>
              <a:ext cx="252199" cy="3429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Arial" panose="020B0604020202020204"/>
                  <a:ea typeface="+mn-ea"/>
                  <a:cs typeface="+mn-cs"/>
                </a:rPr>
                <a:t>R</a:t>
              </a:r>
            </a:p>
          </p:txBody>
        </p:sp>
        <p:sp>
          <p:nvSpPr>
            <p:cNvPr id="32" name="TextBox 31">
              <a:extLst>
                <a:ext uri="{FF2B5EF4-FFF2-40B4-BE49-F238E27FC236}">
                  <a16:creationId xmlns:a16="http://schemas.microsoft.com/office/drawing/2014/main" id="{BE8A7928-B432-4E13-90F7-48B6CCCBAA5D}"/>
                </a:ext>
              </a:extLst>
            </p:cNvPr>
            <p:cNvSpPr txBox="1"/>
            <p:nvPr/>
          </p:nvSpPr>
          <p:spPr>
            <a:xfrm>
              <a:off x="5834059" y="5215679"/>
              <a:ext cx="658978" cy="272704"/>
            </a:xfrm>
            <a:prstGeom prst="rect">
              <a:avLst/>
            </a:prstGeom>
            <a:noFill/>
            <a:ln>
              <a:no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24M</a:t>
              </a:r>
            </a:p>
          </p:txBody>
        </p:sp>
        <p:sp>
          <p:nvSpPr>
            <p:cNvPr id="33" name="TextBox 32">
              <a:extLst>
                <a:ext uri="{FF2B5EF4-FFF2-40B4-BE49-F238E27FC236}">
                  <a16:creationId xmlns:a16="http://schemas.microsoft.com/office/drawing/2014/main" id="{F6E8DEA1-E958-44E7-AD24-2F31D465FA91}"/>
                </a:ext>
              </a:extLst>
            </p:cNvPr>
            <p:cNvSpPr txBox="1"/>
            <p:nvPr/>
          </p:nvSpPr>
          <p:spPr>
            <a:xfrm>
              <a:off x="6933271" y="2955822"/>
              <a:ext cx="2530711" cy="2585323"/>
            </a:xfrm>
            <a:prstGeom prst="rect">
              <a:avLst/>
            </a:prstGeom>
            <a:noFill/>
            <a:ln w="19050">
              <a:solidFill>
                <a:schemeClr val="accent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a:ea typeface="+mn-ea"/>
                  <a:cs typeface="+mn-cs"/>
                </a:rPr>
                <a:t>Data analysis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Measures taken at BL, </a:t>
              </a:r>
              <a:b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12 months and EOS</a:t>
              </a:r>
              <a:r>
                <a:rPr kumimoji="0" lang="en-GB" sz="1600" b="1" i="0" u="none" strike="noStrike" kern="1200" cap="none" spc="0" normalizeH="0" baseline="0" noProof="0" dirty="0">
                  <a:ln>
                    <a:noFill/>
                  </a:ln>
                  <a:solidFill>
                    <a:prstClr val="black"/>
                  </a:solidFill>
                  <a:effectLst/>
                  <a:uLnTx/>
                  <a:uFillTx/>
                  <a:latin typeface="Arial" panose="020B060402020202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Associations with histological fibrosis stage or METAVIR evaluated using Kruskal–Wallis test</a:t>
              </a:r>
              <a:r>
                <a:rPr kumimoji="0" lang="en-GB" sz="1600" b="0" i="0" u="none" strike="noStrike" kern="1200" cap="none" spc="0" normalizeH="0" baseline="30000" noProof="0" dirty="0">
                  <a:ln>
                    <a:noFill/>
                  </a:ln>
                  <a:solidFill>
                    <a:prstClr val="black"/>
                  </a:solidFill>
                  <a:effectLst/>
                  <a:uLnTx/>
                  <a:uFillTx/>
                  <a:latin typeface="Arial" panose="020B060402020202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Longitudinal changes analyzed in each group using linear mixed models</a:t>
              </a:r>
              <a:endPar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cxnSp>
          <p:nvCxnSpPr>
            <p:cNvPr id="37" name="Connector: Elbow 36">
              <a:extLst>
                <a:ext uri="{FF2B5EF4-FFF2-40B4-BE49-F238E27FC236}">
                  <a16:creationId xmlns:a16="http://schemas.microsoft.com/office/drawing/2014/main" id="{866E2DA0-5861-43CA-A167-8A02DD950A42}"/>
                </a:ext>
              </a:extLst>
            </p:cNvPr>
            <p:cNvCxnSpPr>
              <a:cxnSpLocks/>
              <a:stCxn id="23" idx="3"/>
              <a:endCxn id="33" idx="1"/>
            </p:cNvCxnSpPr>
            <p:nvPr/>
          </p:nvCxnSpPr>
          <p:spPr>
            <a:xfrm>
              <a:off x="6698817" y="3759612"/>
              <a:ext cx="234455" cy="488872"/>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Connector: Elbow 41">
              <a:extLst>
                <a:ext uri="{FF2B5EF4-FFF2-40B4-BE49-F238E27FC236}">
                  <a16:creationId xmlns:a16="http://schemas.microsoft.com/office/drawing/2014/main" id="{D6A6C157-C708-4C7D-BE7F-D185A5144E84}"/>
                </a:ext>
              </a:extLst>
            </p:cNvPr>
            <p:cNvCxnSpPr>
              <a:cxnSpLocks/>
              <a:stCxn id="27" idx="3"/>
              <a:endCxn id="33" idx="1"/>
            </p:cNvCxnSpPr>
            <p:nvPr/>
          </p:nvCxnSpPr>
          <p:spPr>
            <a:xfrm flipV="1">
              <a:off x="6698588" y="4248484"/>
              <a:ext cx="234683" cy="489218"/>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4" name="Content Placeholder 1">
            <a:extLst>
              <a:ext uri="{FF2B5EF4-FFF2-40B4-BE49-F238E27FC236}">
                <a16:creationId xmlns:a16="http://schemas.microsoft.com/office/drawing/2014/main" id="{D6F1A039-A09D-4BC4-AEB2-ECBFF821DBF4}"/>
              </a:ext>
            </a:extLst>
          </p:cNvPr>
          <p:cNvSpPr>
            <a:spLocks noGrp="1"/>
          </p:cNvSpPr>
          <p:nvPr>
            <p:ph sz="half" idx="1"/>
          </p:nvPr>
        </p:nvSpPr>
        <p:spPr>
          <a:xfrm>
            <a:off x="422274" y="1340769"/>
            <a:ext cx="11344276" cy="2062103"/>
          </a:xfrm>
          <a:ln>
            <a:noFill/>
          </a:ln>
        </p:spPr>
        <p:txBody>
          <a:bodyPr wrap="square">
            <a:spAutoFit/>
          </a:bodyPr>
          <a:lstStyle/>
          <a:p>
            <a:pPr marL="0" indent="0">
              <a:buNone/>
            </a:pPr>
            <a:r>
              <a:rPr lang="en-US" b="1" dirty="0">
                <a:solidFill>
                  <a:schemeClr val="bg1"/>
                </a:solidFill>
                <a:highlight>
                  <a:srgbClr val="004A86"/>
                </a:highlight>
                <a:latin typeface="Arial" panose="020B0604020202020204" pitchFamily="34" charset="0"/>
                <a:cs typeface="Arial" panose="020B0604020202020204" pitchFamily="34" charset="0"/>
              </a:rPr>
              <a:t> BACKGROUND &amp; AIMS </a:t>
            </a:r>
            <a:r>
              <a:rPr lang="en-US" b="1" dirty="0">
                <a:solidFill>
                  <a:schemeClr val="bg1"/>
                </a:solidFill>
                <a:highlight>
                  <a:srgbClr val="FEFCFC"/>
                </a:highlight>
                <a:latin typeface="Arial" panose="020B0604020202020204" pitchFamily="34" charset="0"/>
                <a:cs typeface="Arial" panose="020B0604020202020204" pitchFamily="34" charset="0"/>
              </a:rPr>
              <a:t>​</a:t>
            </a:r>
          </a:p>
          <a:p>
            <a:r>
              <a:rPr lang="en-US" dirty="0">
                <a:highlight>
                  <a:srgbClr val="FEFCFC"/>
                </a:highlight>
              </a:rPr>
              <a:t>The BEZURSO trial showed that 2 years of bezafibrate added to UDCA </a:t>
            </a:r>
            <a:r>
              <a:rPr lang="en-GB" dirty="0"/>
              <a:t>improved measures</a:t>
            </a:r>
            <a:br>
              <a:rPr lang="en-GB" dirty="0"/>
            </a:br>
            <a:r>
              <a:rPr lang="en-GB" dirty="0"/>
              <a:t>of VCTE and ELF score in patients with high-risk PBC </a:t>
            </a:r>
          </a:p>
          <a:p>
            <a:r>
              <a:rPr lang="en-US" b="1" dirty="0">
                <a:highlight>
                  <a:srgbClr val="FEFCFC"/>
                </a:highlight>
              </a:rPr>
              <a:t>Aim:</a:t>
            </a:r>
            <a:r>
              <a:rPr lang="en-US" dirty="0">
                <a:highlight>
                  <a:srgbClr val="FEFCFC"/>
                </a:highlight>
              </a:rPr>
              <a:t> Post-hoc analysis to </a:t>
            </a:r>
            <a:r>
              <a:rPr lang="en-GB" dirty="0"/>
              <a:t>assess effect of bezafibrate add-on therapy on measures of FibroMeter</a:t>
            </a:r>
            <a:r>
              <a:rPr lang="en-GB" baseline="30000" dirty="0"/>
              <a:t>2G</a:t>
            </a:r>
            <a:r>
              <a:rPr lang="en-GB" dirty="0"/>
              <a:t> and FibroMeter</a:t>
            </a:r>
            <a:r>
              <a:rPr lang="en-GB" baseline="30000" dirty="0"/>
              <a:t>2G</a:t>
            </a:r>
            <a:r>
              <a:rPr lang="en-GB" dirty="0"/>
              <a:t>-VCTE, two high-accuracy non-invasive fibrosis tests,</a:t>
            </a:r>
            <a:r>
              <a:rPr lang="en-GB" baseline="30000" dirty="0"/>
              <a:t>1,2</a:t>
            </a:r>
            <a:r>
              <a:rPr lang="en-GB" dirty="0"/>
              <a:t> </a:t>
            </a:r>
            <a:br>
              <a:rPr lang="en-GB" dirty="0"/>
            </a:br>
            <a:r>
              <a:rPr lang="en-GB" dirty="0"/>
              <a:t>and </a:t>
            </a:r>
            <a:r>
              <a:rPr lang="en-GB" dirty="0" err="1"/>
              <a:t>InflaMeter</a:t>
            </a:r>
            <a:r>
              <a:rPr lang="en-GB" dirty="0"/>
              <a:t>, a necro-inflammatory activity score</a:t>
            </a:r>
            <a:endParaRPr lang="en-GB" dirty="0">
              <a:highlight>
                <a:srgbClr val="FEFCFC"/>
              </a:highlight>
            </a:endParaRPr>
          </a:p>
        </p:txBody>
      </p:sp>
      <p:grpSp>
        <p:nvGrpSpPr>
          <p:cNvPr id="59" name="Group 58" hidden="1">
            <a:extLst>
              <a:ext uri="{FF2B5EF4-FFF2-40B4-BE49-F238E27FC236}">
                <a16:creationId xmlns:a16="http://schemas.microsoft.com/office/drawing/2014/main" id="{80BC31B8-9683-4348-B8D0-616F8CFDDB4E}"/>
              </a:ext>
            </a:extLst>
          </p:cNvPr>
          <p:cNvGrpSpPr/>
          <p:nvPr/>
        </p:nvGrpSpPr>
        <p:grpSpPr>
          <a:xfrm>
            <a:off x="6704579" y="2071790"/>
            <a:ext cx="4999477" cy="3739463"/>
            <a:chOff x="7245214" y="1819275"/>
            <a:chExt cx="3686741" cy="3739463"/>
          </a:xfrm>
        </p:grpSpPr>
        <p:sp>
          <p:nvSpPr>
            <p:cNvPr id="60" name="TextBox 59">
              <a:extLst>
                <a:ext uri="{FF2B5EF4-FFF2-40B4-BE49-F238E27FC236}">
                  <a16:creationId xmlns:a16="http://schemas.microsoft.com/office/drawing/2014/main" id="{449E1014-B142-4C59-969B-81B794D5F9AC}"/>
                </a:ext>
              </a:extLst>
            </p:cNvPr>
            <p:cNvSpPr txBox="1"/>
            <p:nvPr/>
          </p:nvSpPr>
          <p:spPr>
            <a:xfrm>
              <a:off x="7733379" y="1819275"/>
              <a:ext cx="3198576" cy="1107996"/>
            </a:xfrm>
            <a:prstGeom prst="rect">
              <a:avLst/>
            </a:prstGeom>
            <a:noFill/>
            <a:ln w="19050">
              <a:solidFill>
                <a:schemeClr val="accent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a:ea typeface="+mn-ea"/>
                  <a:cs typeface="+mn-cs"/>
                </a:rPr>
                <a:t>Patients with PSC (N=234)</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64% male</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45 years median age</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61% taking </a:t>
              </a:r>
              <a:r>
                <a:rPr kumimoji="0" lang="en-GB" sz="1600" b="0" i="0" u="none" strike="noStrike" kern="1200" cap="none" spc="0" normalizeH="0" baseline="0" noProof="0" dirty="0" err="1">
                  <a:ln>
                    <a:noFill/>
                  </a:ln>
                  <a:solidFill>
                    <a:prstClr val="black"/>
                  </a:solidFill>
                  <a:effectLst/>
                  <a:uLnTx/>
                  <a:uFillTx/>
                  <a:latin typeface="Arial" panose="020B0604020202020204"/>
                  <a:ea typeface="+mn-ea"/>
                  <a:cs typeface="+mn-cs"/>
                </a:rPr>
                <a:t>ursodeoxycholic</a:t>
              </a: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 acid</a:t>
              </a:r>
            </a:p>
          </p:txBody>
        </p:sp>
        <p:sp>
          <p:nvSpPr>
            <p:cNvPr id="61" name="TextBox 60">
              <a:extLst>
                <a:ext uri="{FF2B5EF4-FFF2-40B4-BE49-F238E27FC236}">
                  <a16:creationId xmlns:a16="http://schemas.microsoft.com/office/drawing/2014/main" id="{64FE3EC1-8B3B-4991-BBB5-3BD654ABB09C}"/>
                </a:ext>
              </a:extLst>
            </p:cNvPr>
            <p:cNvSpPr txBox="1"/>
            <p:nvPr/>
          </p:nvSpPr>
          <p:spPr>
            <a:xfrm>
              <a:off x="7839206" y="3453538"/>
              <a:ext cx="1300975" cy="325890"/>
            </a:xfrm>
            <a:prstGeom prst="rect">
              <a:avLst/>
            </a:prstGeom>
            <a:solidFill>
              <a:schemeClr val="accent1"/>
            </a:solidFill>
            <a:ln>
              <a:solidFill>
                <a:schemeClr val="accent1"/>
              </a:solid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FFFFFF"/>
                  </a:solidFill>
                  <a:effectLst/>
                  <a:uLnTx/>
                  <a:uFillTx/>
                  <a:latin typeface="Arial" panose="020B0604020202020204"/>
                  <a:ea typeface="+mn-ea"/>
                  <a:cs typeface="+mn-cs"/>
                </a:rPr>
                <a:t>Simtuzumab</a:t>
              </a:r>
              <a:endParaRPr kumimoji="0" lang="en-GB" sz="18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2" name="TextBox 61">
              <a:extLst>
                <a:ext uri="{FF2B5EF4-FFF2-40B4-BE49-F238E27FC236}">
                  <a16:creationId xmlns:a16="http://schemas.microsoft.com/office/drawing/2014/main" id="{998B399C-ED06-4B1B-8A88-B35CE84339E7}"/>
                </a:ext>
              </a:extLst>
            </p:cNvPr>
            <p:cNvSpPr txBox="1"/>
            <p:nvPr/>
          </p:nvSpPr>
          <p:spPr>
            <a:xfrm>
              <a:off x="9525152" y="3453549"/>
              <a:ext cx="1205145" cy="325914"/>
            </a:xfrm>
            <a:prstGeom prst="rect">
              <a:avLst/>
            </a:prstGeom>
            <a:solidFill>
              <a:schemeClr val="bg1">
                <a:lumMod val="50000"/>
              </a:schemeClr>
            </a:solidFill>
            <a:ln>
              <a:solidFill>
                <a:schemeClr val="bg1">
                  <a:lumMod val="50000"/>
                </a:schemeClr>
              </a:solid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Arial" panose="020B0604020202020204"/>
                  <a:ea typeface="+mn-ea"/>
                  <a:cs typeface="+mn-cs"/>
                </a:rPr>
                <a:t>Placebo</a:t>
              </a:r>
              <a:endParaRPr kumimoji="0" lang="en-GB"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63" name="Connector: Elbow 62">
              <a:extLst>
                <a:ext uri="{FF2B5EF4-FFF2-40B4-BE49-F238E27FC236}">
                  <a16:creationId xmlns:a16="http://schemas.microsoft.com/office/drawing/2014/main" id="{15F7C97B-D257-4776-9C8A-77B8C5CC2F97}"/>
                </a:ext>
              </a:extLst>
            </p:cNvPr>
            <p:cNvCxnSpPr>
              <a:cxnSpLocks/>
              <a:stCxn id="60" idx="2"/>
              <a:endCxn id="61" idx="0"/>
            </p:cNvCxnSpPr>
            <p:nvPr/>
          </p:nvCxnSpPr>
          <p:spPr>
            <a:xfrm rot="5400000">
              <a:off x="8648048" y="2768918"/>
              <a:ext cx="526267" cy="842974"/>
            </a:xfrm>
            <a:prstGeom prst="bentConnector3">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Connector: Elbow 63">
              <a:extLst>
                <a:ext uri="{FF2B5EF4-FFF2-40B4-BE49-F238E27FC236}">
                  <a16:creationId xmlns:a16="http://schemas.microsoft.com/office/drawing/2014/main" id="{CEF90342-58A9-4C98-978C-DA1846A4E6E5}"/>
                </a:ext>
              </a:extLst>
            </p:cNvPr>
            <p:cNvCxnSpPr>
              <a:cxnSpLocks/>
              <a:stCxn id="60" idx="2"/>
              <a:endCxn id="62" idx="0"/>
            </p:cNvCxnSpPr>
            <p:nvPr/>
          </p:nvCxnSpPr>
          <p:spPr>
            <a:xfrm rot="16200000" flipH="1">
              <a:off x="9467057" y="2792882"/>
              <a:ext cx="526278" cy="795057"/>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5" name="Oval 64">
              <a:extLst>
                <a:ext uri="{FF2B5EF4-FFF2-40B4-BE49-F238E27FC236}">
                  <a16:creationId xmlns:a16="http://schemas.microsoft.com/office/drawing/2014/main" id="{0175BEE7-3111-49ED-9A20-2E9D5F0613C0}"/>
                </a:ext>
              </a:extLst>
            </p:cNvPr>
            <p:cNvSpPr/>
            <p:nvPr/>
          </p:nvSpPr>
          <p:spPr>
            <a:xfrm>
              <a:off x="9206567" y="2978224"/>
              <a:ext cx="252199" cy="3429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Arial" panose="020B0604020202020204"/>
                  <a:ea typeface="+mn-ea"/>
                  <a:cs typeface="+mn-cs"/>
                </a:rPr>
                <a:t>R</a:t>
              </a:r>
            </a:p>
          </p:txBody>
        </p:sp>
        <p:sp>
          <p:nvSpPr>
            <p:cNvPr id="66" name="TextBox 65">
              <a:extLst>
                <a:ext uri="{FF2B5EF4-FFF2-40B4-BE49-F238E27FC236}">
                  <a16:creationId xmlns:a16="http://schemas.microsoft.com/office/drawing/2014/main" id="{69CC942B-2BDD-4392-8B81-708E6B71F648}"/>
                </a:ext>
              </a:extLst>
            </p:cNvPr>
            <p:cNvSpPr txBox="1"/>
            <p:nvPr/>
          </p:nvSpPr>
          <p:spPr>
            <a:xfrm>
              <a:off x="7245214" y="3489921"/>
              <a:ext cx="658978" cy="272704"/>
            </a:xfrm>
            <a:prstGeom prst="rect">
              <a:avLst/>
            </a:prstGeom>
            <a:noFill/>
            <a:ln>
              <a:no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96W</a:t>
              </a:r>
              <a:endPar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7" name="TextBox 66">
              <a:extLst>
                <a:ext uri="{FF2B5EF4-FFF2-40B4-BE49-F238E27FC236}">
                  <a16:creationId xmlns:a16="http://schemas.microsoft.com/office/drawing/2014/main" id="{3DBC39DA-0F4B-4A72-BB4A-43BBFE308653}"/>
                </a:ext>
              </a:extLst>
            </p:cNvPr>
            <p:cNvSpPr txBox="1"/>
            <p:nvPr/>
          </p:nvSpPr>
          <p:spPr>
            <a:xfrm>
              <a:off x="7733379" y="4204521"/>
              <a:ext cx="3198576" cy="1354217"/>
            </a:xfrm>
            <a:prstGeom prst="rect">
              <a:avLst/>
            </a:prstGeom>
            <a:noFill/>
            <a:ln w="19050">
              <a:solidFill>
                <a:schemeClr val="accent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a:ea typeface="+mn-ea"/>
                  <a:cs typeface="+mn-cs"/>
                </a:rPr>
                <a:t>Data analysis</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Treatment arms combined*</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Cumulative follow-up: 371 patient years</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Magnitude of ALP fluctuation and associations with clinical outcome evaluated</a:t>
              </a:r>
            </a:p>
          </p:txBody>
        </p:sp>
        <p:cxnSp>
          <p:nvCxnSpPr>
            <p:cNvPr id="68" name="Connector: Elbow 67">
              <a:extLst>
                <a:ext uri="{FF2B5EF4-FFF2-40B4-BE49-F238E27FC236}">
                  <a16:creationId xmlns:a16="http://schemas.microsoft.com/office/drawing/2014/main" id="{911A3ABA-91C0-4F6E-A713-706B288BECB4}"/>
                </a:ext>
              </a:extLst>
            </p:cNvPr>
            <p:cNvCxnSpPr>
              <a:cxnSpLocks/>
              <a:stCxn id="61" idx="2"/>
              <a:endCxn id="67" idx="0"/>
            </p:cNvCxnSpPr>
            <p:nvPr/>
          </p:nvCxnSpPr>
          <p:spPr>
            <a:xfrm rot="16200000" flipH="1">
              <a:off x="8698634" y="3570487"/>
              <a:ext cx="425093" cy="842974"/>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Connector: Elbow 68">
              <a:extLst>
                <a:ext uri="{FF2B5EF4-FFF2-40B4-BE49-F238E27FC236}">
                  <a16:creationId xmlns:a16="http://schemas.microsoft.com/office/drawing/2014/main" id="{EDD83C20-3290-4E48-B200-C79767365C1A}"/>
                </a:ext>
              </a:extLst>
            </p:cNvPr>
            <p:cNvCxnSpPr>
              <a:cxnSpLocks/>
              <a:stCxn id="62" idx="2"/>
              <a:endCxn id="67" idx="0"/>
            </p:cNvCxnSpPr>
            <p:nvPr/>
          </p:nvCxnSpPr>
          <p:spPr>
            <a:xfrm rot="5400000">
              <a:off x="9517667" y="3594464"/>
              <a:ext cx="425058" cy="795057"/>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18" name="Straight Connector 117">
            <a:extLst>
              <a:ext uri="{FF2B5EF4-FFF2-40B4-BE49-F238E27FC236}">
                <a16:creationId xmlns:a16="http://schemas.microsoft.com/office/drawing/2014/main" id="{0D974334-2BCB-4AC0-833E-171D3C3464B5}"/>
              </a:ext>
            </a:extLst>
          </p:cNvPr>
          <p:cNvCxnSpPr>
            <a:cxnSpLocks/>
          </p:cNvCxnSpPr>
          <p:nvPr/>
        </p:nvCxnSpPr>
        <p:spPr>
          <a:xfrm flipH="1">
            <a:off x="604842" y="3436973"/>
            <a:ext cx="10982321" cy="0"/>
          </a:xfrm>
          <a:prstGeom prst="line">
            <a:avLst/>
          </a:prstGeom>
        </p:spPr>
        <p:style>
          <a:lnRef idx="1">
            <a:schemeClr val="accent1"/>
          </a:lnRef>
          <a:fillRef idx="0">
            <a:schemeClr val="accent1"/>
          </a:fillRef>
          <a:effectRef idx="0">
            <a:schemeClr val="accent1"/>
          </a:effectRef>
          <a:fontRef idx="minor">
            <a:schemeClr val="tx1"/>
          </a:fontRef>
        </p:style>
      </p:cxnSp>
      <p:sp>
        <p:nvSpPr>
          <p:cNvPr id="120" name="Content Placeholder 1">
            <a:extLst>
              <a:ext uri="{FF2B5EF4-FFF2-40B4-BE49-F238E27FC236}">
                <a16:creationId xmlns:a16="http://schemas.microsoft.com/office/drawing/2014/main" id="{87A1223C-239D-491F-80F2-676144BACB05}"/>
              </a:ext>
            </a:extLst>
          </p:cNvPr>
          <p:cNvSpPr txBox="1">
            <a:spLocks/>
          </p:cNvSpPr>
          <p:nvPr/>
        </p:nvSpPr>
        <p:spPr>
          <a:xfrm>
            <a:off x="7786554" y="3489790"/>
            <a:ext cx="3979996" cy="2886944"/>
          </a:xfrm>
          <a:prstGeom prst="rect">
            <a:avLst/>
          </a:prstGeom>
          <a:ln>
            <a:noFill/>
          </a:ln>
        </p:spPr>
        <p:txBody>
          <a:bodyPr vert="horz" wrap="square" lIns="91440" tIns="45720" rIns="91440" bIns="45720" rtlCol="0">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r>
              <a:rPr kumimoji="0" lang="en-US" sz="2000" b="1" i="0" u="none" strike="noStrike" kern="1200" cap="none" spc="0" normalizeH="0" baseline="0" noProof="0" dirty="0">
                <a:ln>
                  <a:noFill/>
                </a:ln>
                <a:solidFill>
                  <a:srgbClr val="FFFFFF"/>
                </a:solidFill>
                <a:effectLst/>
                <a:highlight>
                  <a:srgbClr val="004A86"/>
                </a:highlight>
                <a:uLnTx/>
                <a:uFillTx/>
                <a:latin typeface="Arial" panose="020B0604020202020204" pitchFamily="34" charset="0"/>
                <a:ea typeface="+mn-ea"/>
                <a:cs typeface="Arial" panose="020B0604020202020204" pitchFamily="34" charset="0"/>
              </a:rPr>
              <a:t> RESULTS </a:t>
            </a:r>
            <a:r>
              <a:rPr kumimoji="0" lang="en-US" sz="2000" b="1" i="0" u="none" strike="noStrike" kern="1200" cap="none" spc="0" normalizeH="0" baseline="0" noProof="0" dirty="0">
                <a:ln>
                  <a:noFill/>
                </a:ln>
                <a:solidFill>
                  <a:srgbClr val="FFFFFF"/>
                </a:solidFill>
                <a:effectLst/>
                <a:highlight>
                  <a:srgbClr val="FEFCFC"/>
                </a:highlight>
                <a:uLnTx/>
                <a:uFillTx/>
                <a:latin typeface="Arial" panose="020B0604020202020204" pitchFamily="34" charset="0"/>
                <a:ea typeface="+mn-ea"/>
                <a:cs typeface="Arial" panose="020B0604020202020204" pitchFamily="34" charset="0"/>
              </a:rPr>
              <a:t>​</a:t>
            </a: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mn-cs"/>
              </a:rPr>
              <a:t>235, 210, and 235 measures of FibroMeter</a:t>
            </a:r>
            <a:r>
              <a:rPr kumimoji="0" lang="en-GB" sz="2000" b="0" i="0" u="none" strike="noStrike" kern="1200" cap="none" spc="0" normalizeH="0" baseline="30000" noProof="0" dirty="0">
                <a:ln>
                  <a:noFill/>
                </a:ln>
                <a:solidFill>
                  <a:prstClr val="black"/>
                </a:solidFill>
                <a:effectLst/>
                <a:highlight>
                  <a:srgbClr val="FEFCFC"/>
                </a:highlight>
                <a:uLnTx/>
                <a:uFillTx/>
                <a:latin typeface="Arial" panose="020B0604020202020204"/>
                <a:ea typeface="+mn-ea"/>
                <a:cs typeface="+mn-cs"/>
              </a:rPr>
              <a:t>2G</a:t>
            </a:r>
            <a:r>
              <a:rPr kumimoji="0" lang="en-GB" sz="20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mn-cs"/>
              </a:rPr>
              <a:t>, FibroMeter</a:t>
            </a:r>
            <a:r>
              <a:rPr kumimoji="0" lang="en-GB" sz="2000" b="0" i="0" u="none" strike="noStrike" kern="1200" cap="none" spc="0" normalizeH="0" baseline="30000" noProof="0" dirty="0">
                <a:ln>
                  <a:noFill/>
                </a:ln>
                <a:solidFill>
                  <a:prstClr val="black"/>
                </a:solidFill>
                <a:effectLst/>
                <a:highlight>
                  <a:srgbClr val="FEFCFC"/>
                </a:highlight>
                <a:uLnTx/>
                <a:uFillTx/>
                <a:latin typeface="Arial" panose="020B0604020202020204"/>
                <a:ea typeface="+mn-ea"/>
                <a:cs typeface="+mn-cs"/>
              </a:rPr>
              <a:t>2G</a:t>
            </a:r>
            <a:r>
              <a:rPr kumimoji="0" lang="en-GB" sz="20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mn-cs"/>
              </a:rPr>
              <a:t>-VCTE, and </a:t>
            </a:r>
            <a:r>
              <a:rPr kumimoji="0" lang="en-GB" sz="2000" b="0" i="0" u="none" strike="noStrike" kern="1200" cap="none" spc="0" normalizeH="0" baseline="0" noProof="0" dirty="0" err="1">
                <a:ln>
                  <a:noFill/>
                </a:ln>
                <a:solidFill>
                  <a:prstClr val="black"/>
                </a:solidFill>
                <a:effectLst/>
                <a:highlight>
                  <a:srgbClr val="FEFCFC"/>
                </a:highlight>
                <a:uLnTx/>
                <a:uFillTx/>
                <a:latin typeface="Arial" panose="020B0604020202020204"/>
                <a:ea typeface="+mn-ea"/>
                <a:cs typeface="+mn-cs"/>
              </a:rPr>
              <a:t>InflaMeter</a:t>
            </a:r>
            <a:r>
              <a:rPr kumimoji="0" lang="en-GB" sz="20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mn-cs"/>
              </a:rPr>
              <a:t> were </a:t>
            </a:r>
            <a:r>
              <a:rPr kumimoji="0" lang="en-GB" sz="2000" b="0" i="0" u="none" strike="noStrike" kern="1200" cap="none" spc="0" normalizeH="0" baseline="0" noProof="0" dirty="0" err="1">
                <a:ln>
                  <a:noFill/>
                </a:ln>
                <a:solidFill>
                  <a:prstClr val="black"/>
                </a:solidFill>
                <a:effectLst/>
                <a:highlight>
                  <a:srgbClr val="FEFCFC"/>
                </a:highlight>
                <a:uLnTx/>
                <a:uFillTx/>
                <a:latin typeface="Arial" panose="020B0604020202020204"/>
                <a:ea typeface="+mn-ea"/>
                <a:cs typeface="+mn-cs"/>
              </a:rPr>
              <a:t>analyzed</a:t>
            </a:r>
            <a:r>
              <a:rPr kumimoji="0" lang="en-GB" sz="20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mn-cs"/>
              </a:rPr>
              <a:t> in 82, 75, and 82 patients, respectively</a:t>
            </a: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mn-cs"/>
              </a:rPr>
              <a:t>Concordance analysis made on 105 liver biopsies </a:t>
            </a:r>
            <a:br>
              <a:rPr kumimoji="0" lang="en-GB" sz="18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mn-cs"/>
              </a:rPr>
            </a:br>
            <a:r>
              <a:rPr kumimoji="0" lang="en-GB" sz="18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mn-cs"/>
              </a:rPr>
              <a:t>from 82 patients</a:t>
            </a:r>
          </a:p>
        </p:txBody>
      </p:sp>
      <p:sp>
        <p:nvSpPr>
          <p:cNvPr id="84" name="Content Placeholder 1">
            <a:extLst>
              <a:ext uri="{FF2B5EF4-FFF2-40B4-BE49-F238E27FC236}">
                <a16:creationId xmlns:a16="http://schemas.microsoft.com/office/drawing/2014/main" id="{0254FAF6-35CD-4D87-BF6B-6D45295442FD}"/>
              </a:ext>
            </a:extLst>
          </p:cNvPr>
          <p:cNvSpPr txBox="1">
            <a:spLocks/>
          </p:cNvSpPr>
          <p:nvPr/>
        </p:nvSpPr>
        <p:spPr>
          <a:xfrm>
            <a:off x="422275" y="3466074"/>
            <a:ext cx="1752214" cy="400110"/>
          </a:xfrm>
          <a:prstGeom prst="rect">
            <a:avLst/>
          </a:prstGeom>
          <a:ln>
            <a:noFill/>
          </a:ln>
        </p:spPr>
        <p:txBody>
          <a:bodyPr vert="horz" wrap="square" lIns="91440" tIns="45720" rIns="91440" bIns="45720" rtlCol="0">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r>
              <a:rPr kumimoji="0" lang="en-US" sz="2000" b="1" i="0" u="none" strike="noStrike" kern="1200" cap="none" spc="0" normalizeH="0" baseline="0" noProof="0" dirty="0">
                <a:ln>
                  <a:noFill/>
                </a:ln>
                <a:solidFill>
                  <a:srgbClr val="FFFFFF"/>
                </a:solidFill>
                <a:effectLst/>
                <a:highlight>
                  <a:srgbClr val="004A86"/>
                </a:highlight>
                <a:uLnTx/>
                <a:uFillTx/>
                <a:latin typeface="Arial" panose="020B0604020202020204" pitchFamily="34" charset="0"/>
                <a:ea typeface="+mn-ea"/>
                <a:cs typeface="Arial" panose="020B0604020202020204" pitchFamily="34" charset="0"/>
              </a:rPr>
              <a:t> METHODS </a:t>
            </a:r>
            <a:r>
              <a:rPr kumimoji="0" lang="en-US" sz="2000" b="1" i="0" u="none" strike="noStrike" kern="1200" cap="none" spc="0" normalizeH="0" baseline="0" noProof="0" dirty="0">
                <a:ln>
                  <a:noFill/>
                </a:ln>
                <a:solidFill>
                  <a:srgbClr val="FFFFFF"/>
                </a:solidFill>
                <a:effectLst/>
                <a:highlight>
                  <a:srgbClr val="FEFCFC"/>
                </a:highligh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16119510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
            <a:extLst>
              <a:ext uri="{FF2B5EF4-FFF2-40B4-BE49-F238E27FC236}">
                <a16:creationId xmlns:a16="http://schemas.microsoft.com/office/drawing/2014/main" id="{760BDF2A-AAFE-42F1-BB8E-12EDF7054F11}"/>
              </a:ext>
            </a:extLst>
          </p:cNvPr>
          <p:cNvSpPr>
            <a:spLocks noGrp="1"/>
          </p:cNvSpPr>
          <p:nvPr>
            <p:ph sz="half" idx="1"/>
          </p:nvPr>
        </p:nvSpPr>
        <p:spPr>
          <a:xfrm>
            <a:off x="425752" y="1340769"/>
            <a:ext cx="5297146" cy="4102662"/>
          </a:xfrm>
          <a:ln>
            <a:noFill/>
          </a:ln>
        </p:spPr>
        <p:txBody>
          <a:bodyPr vert="horz" wrap="square" lIns="91440" tIns="45720" rIns="91440" bIns="45720" rtlCol="0" anchor="t">
            <a:spAutoFit/>
          </a:bodyPr>
          <a:lstStyle/>
          <a:p>
            <a:pPr marL="0" indent="0">
              <a:buNone/>
            </a:pPr>
            <a:r>
              <a:rPr lang="en-US" b="1" dirty="0">
                <a:solidFill>
                  <a:schemeClr val="bg1"/>
                </a:solidFill>
                <a:highlight>
                  <a:srgbClr val="004A86"/>
                </a:highlight>
                <a:latin typeface="Arial" panose="020B0604020202020204" pitchFamily="34" charset="0"/>
                <a:cs typeface="Arial" panose="020B0604020202020204" pitchFamily="34" charset="0"/>
              </a:rPr>
              <a:t> RESULTS (Cont.) ‌</a:t>
            </a:r>
          </a:p>
          <a:p>
            <a:r>
              <a:rPr lang="en-GB" sz="1500" dirty="0">
                <a:highlight>
                  <a:srgbClr val="FEFCFC"/>
                </a:highlight>
              </a:rPr>
              <a:t>FibroMeter</a:t>
            </a:r>
            <a:r>
              <a:rPr lang="en-GB" sz="1500" baseline="30000" dirty="0">
                <a:highlight>
                  <a:srgbClr val="FEFCFC"/>
                </a:highlight>
              </a:rPr>
              <a:t>2G</a:t>
            </a:r>
            <a:r>
              <a:rPr lang="en-GB" sz="1500" dirty="0">
                <a:highlight>
                  <a:srgbClr val="FEFCFC"/>
                </a:highlight>
              </a:rPr>
              <a:t> and FibroMeter</a:t>
            </a:r>
            <a:r>
              <a:rPr lang="en-GB" sz="1500" baseline="30000" dirty="0">
                <a:highlight>
                  <a:srgbClr val="FEFCFC"/>
                </a:highlight>
              </a:rPr>
              <a:t>2G</a:t>
            </a:r>
            <a:r>
              <a:rPr lang="en-GB" sz="1500" dirty="0">
                <a:highlight>
                  <a:srgbClr val="FEFCFC"/>
                </a:highlight>
              </a:rPr>
              <a:t>-VCTE associated with histological fibrosis stage (both p&lt;0.001)</a:t>
            </a:r>
            <a:endParaRPr lang="en-GB" sz="1500" dirty="0">
              <a:highlight>
                <a:srgbClr val="FEFCFC"/>
              </a:highlight>
              <a:cs typeface="Arial"/>
            </a:endParaRPr>
          </a:p>
          <a:p>
            <a:r>
              <a:rPr lang="en-GB" sz="1500" dirty="0" err="1">
                <a:highlight>
                  <a:srgbClr val="FEFCFC"/>
                </a:highlight>
              </a:rPr>
              <a:t>InflaMeter</a:t>
            </a:r>
            <a:r>
              <a:rPr lang="en-GB" sz="1500" dirty="0">
                <a:highlight>
                  <a:srgbClr val="FEFCFC"/>
                </a:highlight>
              </a:rPr>
              <a:t> associated with high hepatitis activity grade (p=0.07) </a:t>
            </a:r>
            <a:endParaRPr lang="en-GB" sz="1500" dirty="0">
              <a:highlight>
                <a:srgbClr val="FEFCFC"/>
              </a:highlight>
              <a:cs typeface="Arial"/>
            </a:endParaRPr>
          </a:p>
          <a:p>
            <a:r>
              <a:rPr lang="en-GB" sz="1500" dirty="0"/>
              <a:t>Diagnostic performance for cirrhosis:</a:t>
            </a:r>
            <a:endParaRPr lang="en-GB" sz="1500" dirty="0">
              <a:cs typeface="Arial"/>
            </a:endParaRPr>
          </a:p>
          <a:p>
            <a:pPr lvl="1"/>
            <a:r>
              <a:rPr lang="en-GB" sz="1300" dirty="0"/>
              <a:t>FibroMeter</a:t>
            </a:r>
            <a:r>
              <a:rPr lang="en-GB" sz="1300" baseline="30000" dirty="0"/>
              <a:t>2G</a:t>
            </a:r>
            <a:r>
              <a:rPr lang="en-GB" sz="1300" dirty="0"/>
              <a:t>: 0.83</a:t>
            </a:r>
            <a:endParaRPr lang="en-GB" sz="1300" dirty="0">
              <a:cs typeface="Arial"/>
            </a:endParaRPr>
          </a:p>
          <a:p>
            <a:pPr lvl="1"/>
            <a:r>
              <a:rPr lang="en-GB" sz="1300" dirty="0"/>
              <a:t>FibroMeter</a:t>
            </a:r>
            <a:r>
              <a:rPr lang="en-GB" sz="1300" baseline="30000" dirty="0"/>
              <a:t>2G</a:t>
            </a:r>
            <a:r>
              <a:rPr lang="en-GB" sz="1300" dirty="0"/>
              <a:t>-VCTE: 0.92</a:t>
            </a:r>
            <a:endParaRPr lang="en-GB" sz="1300" dirty="0">
              <a:cs typeface="Arial"/>
            </a:endParaRPr>
          </a:p>
          <a:p>
            <a:r>
              <a:rPr lang="en-GB" sz="1500" dirty="0"/>
              <a:t>Longitudinal analysis showed significant reduction in FibroMeter</a:t>
            </a:r>
            <a:r>
              <a:rPr lang="en-GB" sz="1500" baseline="30000" dirty="0"/>
              <a:t>2G</a:t>
            </a:r>
            <a:r>
              <a:rPr lang="en-GB" sz="1500" dirty="0"/>
              <a:t>, FibroMeter</a:t>
            </a:r>
            <a:r>
              <a:rPr lang="en-GB" sz="1500" baseline="30000" dirty="0"/>
              <a:t>2G</a:t>
            </a:r>
            <a:r>
              <a:rPr lang="en-GB" sz="1500" dirty="0"/>
              <a:t>-VCTE, and </a:t>
            </a:r>
            <a:r>
              <a:rPr lang="en-GB" sz="1500" dirty="0" err="1"/>
              <a:t>InflaMeter</a:t>
            </a:r>
            <a:r>
              <a:rPr lang="en-GB" sz="1500" dirty="0"/>
              <a:t> in the bezafibrate group vs. placebo (all p&lt;0.001) </a:t>
            </a:r>
            <a:endParaRPr lang="en-GB" sz="1500" dirty="0">
              <a:cs typeface="Arial"/>
            </a:endParaRPr>
          </a:p>
          <a:p>
            <a:r>
              <a:rPr lang="en-GB" sz="1500" dirty="0"/>
              <a:t>Median differences (95% CI) between bezafibrate and placebo groups from BL to EOS</a:t>
            </a:r>
            <a:endParaRPr lang="en-GB" sz="1500" dirty="0">
              <a:cs typeface="Arial"/>
            </a:endParaRPr>
          </a:p>
          <a:p>
            <a:pPr lvl="1"/>
            <a:r>
              <a:rPr lang="en-GB" sz="1300" dirty="0"/>
              <a:t>FibroMeter</a:t>
            </a:r>
            <a:r>
              <a:rPr lang="en-GB" sz="1300" baseline="30000" dirty="0"/>
              <a:t>2G</a:t>
            </a:r>
            <a:r>
              <a:rPr lang="en-GB" sz="1300" dirty="0"/>
              <a:t>: -42% (-69%, -14%) </a:t>
            </a:r>
            <a:endParaRPr lang="en-GB" sz="1300" dirty="0">
              <a:cs typeface="Arial"/>
            </a:endParaRPr>
          </a:p>
          <a:p>
            <a:pPr lvl="1"/>
            <a:r>
              <a:rPr lang="en-GB" sz="1300" dirty="0"/>
              <a:t>FibroMeter</a:t>
            </a:r>
            <a:r>
              <a:rPr lang="en-GB" sz="1300" baseline="30000" dirty="0"/>
              <a:t>2G</a:t>
            </a:r>
            <a:r>
              <a:rPr lang="en-GB" sz="1300" dirty="0"/>
              <a:t>-VCTE: -37% (-83%, 8%) </a:t>
            </a:r>
            <a:endParaRPr lang="en-GB" sz="1300" dirty="0">
              <a:cs typeface="Arial"/>
            </a:endParaRPr>
          </a:p>
          <a:p>
            <a:pPr lvl="1"/>
            <a:r>
              <a:rPr lang="en-GB" sz="1300" dirty="0" err="1"/>
              <a:t>InflaMeter</a:t>
            </a:r>
            <a:r>
              <a:rPr lang="en-GB" sz="1300" dirty="0"/>
              <a:t>: -35% (-52%, -17%)</a:t>
            </a:r>
            <a:endParaRPr lang="en-US" sz="1300" b="1" dirty="0">
              <a:highlight>
                <a:srgbClr val="FEFCFC"/>
              </a:highlight>
              <a:latin typeface="Arial" panose="020B0604020202020204" pitchFamily="34" charset="0"/>
              <a:cs typeface="Arial" panose="020B0604020202020204" pitchFamily="34" charset="0"/>
            </a:endParaRPr>
          </a:p>
        </p:txBody>
      </p:sp>
      <p:pic>
        <p:nvPicPr>
          <p:cNvPr id="3" name="Picture 5">
            <a:extLst>
              <a:ext uri="{FF2B5EF4-FFF2-40B4-BE49-F238E27FC236}">
                <a16:creationId xmlns:a16="http://schemas.microsoft.com/office/drawing/2014/main" id="{C82D868E-8D19-46B4-818A-69F635755FB9}"/>
              </a:ext>
            </a:extLst>
          </p:cNvPr>
          <p:cNvPicPr>
            <a:picLocks noGrp="1" noChangeAspect="1"/>
          </p:cNvPicPr>
          <p:nvPr>
            <p:ph sz="half" idx="2"/>
          </p:nvPr>
        </p:nvPicPr>
        <p:blipFill>
          <a:blip r:embed="rId3"/>
          <a:stretch>
            <a:fillRect/>
          </a:stretch>
        </p:blipFill>
        <p:spPr>
          <a:xfrm>
            <a:off x="5718435" y="2313964"/>
            <a:ext cx="6433761" cy="2497880"/>
          </a:xfrm>
          <a:prstGeom prst="rect">
            <a:avLst/>
          </a:prstGeom>
        </p:spPr>
      </p:pic>
      <p:sp>
        <p:nvSpPr>
          <p:cNvPr id="4" name="Title 3">
            <a:extLst>
              <a:ext uri="{FF2B5EF4-FFF2-40B4-BE49-F238E27FC236}">
                <a16:creationId xmlns:a16="http://schemas.microsoft.com/office/drawing/2014/main" id="{33A11FB3-1515-484C-8D98-85CA55BD8349}"/>
              </a:ext>
            </a:extLst>
          </p:cNvPr>
          <p:cNvSpPr>
            <a:spLocks noGrp="1"/>
          </p:cNvSpPr>
          <p:nvPr>
            <p:ph type="title"/>
          </p:nvPr>
        </p:nvSpPr>
        <p:spPr/>
        <p:txBody>
          <a:bodyPr>
            <a:noAutofit/>
          </a:bodyPr>
          <a:lstStyle/>
          <a:p>
            <a:r>
              <a:rPr lang="en-GB" dirty="0"/>
              <a:t>Bezafibrate add-on therapy in high-risk primary biliary cholangitis is associated with an improvement of </a:t>
            </a:r>
            <a:r>
              <a:rPr lang="en-GB" dirty="0" err="1"/>
              <a:t>FibroMeter</a:t>
            </a:r>
            <a:r>
              <a:rPr lang="en-GB" dirty="0"/>
              <a:t> and </a:t>
            </a:r>
            <a:r>
              <a:rPr lang="en-GB" dirty="0" err="1"/>
              <a:t>FibroMeter</a:t>
            </a:r>
            <a:r>
              <a:rPr lang="en-GB" dirty="0"/>
              <a:t>-VCTE</a:t>
            </a:r>
          </a:p>
        </p:txBody>
      </p:sp>
      <p:sp>
        <p:nvSpPr>
          <p:cNvPr id="5" name="Text Placeholder 4">
            <a:extLst>
              <a:ext uri="{FF2B5EF4-FFF2-40B4-BE49-F238E27FC236}">
                <a16:creationId xmlns:a16="http://schemas.microsoft.com/office/drawing/2014/main" id="{DFF8B8FC-2D2A-4148-9E89-CC1689F2AE8A}"/>
              </a:ext>
            </a:extLst>
          </p:cNvPr>
          <p:cNvSpPr>
            <a:spLocks noGrp="1"/>
          </p:cNvSpPr>
          <p:nvPr>
            <p:ph type="body" sz="quarter" idx="10"/>
          </p:nvPr>
        </p:nvSpPr>
        <p:spPr/>
        <p:txBody>
          <a:bodyPr/>
          <a:lstStyle/>
          <a:p>
            <a:br>
              <a:rPr lang="en-GB" dirty="0"/>
            </a:br>
            <a:r>
              <a:rPr lang="en-GB" dirty="0" err="1"/>
              <a:t>Corpechot</a:t>
            </a:r>
            <a:r>
              <a:rPr lang="en-GB" dirty="0"/>
              <a:t> C, et al. ILC 2019; </a:t>
            </a:r>
            <a:r>
              <a:rPr lang="en-GB" dirty="0">
                <a:solidFill>
                  <a:srgbClr val="000000"/>
                </a:solidFill>
              </a:rPr>
              <a:t>FRI-010</a:t>
            </a:r>
          </a:p>
        </p:txBody>
      </p:sp>
      <p:sp>
        <p:nvSpPr>
          <p:cNvPr id="26" name="Content Placeholder 1">
            <a:extLst>
              <a:ext uri="{FF2B5EF4-FFF2-40B4-BE49-F238E27FC236}">
                <a16:creationId xmlns:a16="http://schemas.microsoft.com/office/drawing/2014/main" id="{F697C200-7883-440E-AB3C-BA1133080980}"/>
              </a:ext>
            </a:extLst>
          </p:cNvPr>
          <p:cNvSpPr txBox="1">
            <a:spLocks/>
          </p:cNvSpPr>
          <p:nvPr/>
        </p:nvSpPr>
        <p:spPr>
          <a:xfrm>
            <a:off x="423863" y="5636334"/>
            <a:ext cx="11342688" cy="1015663"/>
          </a:xfrm>
          <a:prstGeom prst="rect">
            <a:avLst/>
          </a:prstGeom>
          <a:ln>
            <a:noFill/>
          </a:ln>
        </p:spPr>
        <p:txBody>
          <a:bodyPr vert="horz" wrap="square" lIns="91440" tIns="45720" rIns="91440" bIns="45720" rtlCol="0">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r>
              <a:rPr kumimoji="0" lang="en-US" sz="2000" b="1" i="0" u="none" strike="noStrike" kern="1200" cap="none" spc="0" normalizeH="0" baseline="0" noProof="0" dirty="0">
                <a:ln>
                  <a:noFill/>
                </a:ln>
                <a:solidFill>
                  <a:srgbClr val="FFFFFF"/>
                </a:solidFill>
                <a:effectLst/>
                <a:highlight>
                  <a:srgbClr val="004A86"/>
                </a:highlight>
                <a:uLnTx/>
                <a:uFillTx/>
                <a:latin typeface="Arial" panose="020B0604020202020204" pitchFamily="34" charset="0"/>
                <a:ea typeface="+mn-ea"/>
                <a:cs typeface="Arial" panose="020B0604020202020204" pitchFamily="34" charset="0"/>
              </a:rPr>
              <a:t> CONCLUSIONS ‌</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2 years of bezafibrate add-on therapy in high-risk PBC associates with significant improvements of </a:t>
            </a:r>
            <a:r>
              <a:rPr kumimoji="0" lang="en-US" sz="2000" b="0" i="0" u="none" strike="noStrike" kern="1200" cap="none" spc="0" normalizeH="0" baseline="0" noProof="0" dirty="0" err="1">
                <a:ln>
                  <a:noFill/>
                </a:ln>
                <a:solidFill>
                  <a:prstClr val="black"/>
                </a:solidFill>
                <a:effectLst/>
                <a:uLnTx/>
                <a:uFillTx/>
                <a:latin typeface="Arial" panose="020B0604020202020204"/>
                <a:ea typeface="+mn-ea"/>
                <a:cs typeface="+mn-cs"/>
              </a:rPr>
              <a:t>InflaMeter</a:t>
            </a: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2000" b="0" i="0" u="none" strike="noStrike" kern="1200" cap="none" spc="0" normalizeH="0" baseline="0" noProof="0" dirty="0" err="1">
                <a:ln>
                  <a:noFill/>
                </a:ln>
                <a:solidFill>
                  <a:prstClr val="black"/>
                </a:solidFill>
                <a:effectLst/>
                <a:uLnTx/>
                <a:uFillTx/>
                <a:latin typeface="Arial" panose="020B0604020202020204"/>
                <a:ea typeface="+mn-ea"/>
                <a:cs typeface="+mn-cs"/>
              </a:rPr>
              <a:t>FibroMeter</a:t>
            </a: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 and </a:t>
            </a:r>
            <a:r>
              <a:rPr kumimoji="0" lang="en-US" sz="2000" b="0" i="0" u="none" strike="noStrike" kern="1200" cap="none" spc="0" normalizeH="0" baseline="0" noProof="0" dirty="0" err="1">
                <a:ln>
                  <a:noFill/>
                </a:ln>
                <a:solidFill>
                  <a:prstClr val="black"/>
                </a:solidFill>
                <a:effectLst/>
                <a:uLnTx/>
                <a:uFillTx/>
                <a:latin typeface="Arial" panose="020B0604020202020204"/>
                <a:ea typeface="+mn-ea"/>
                <a:cs typeface="+mn-cs"/>
              </a:rPr>
              <a:t>FibroMeter</a:t>
            </a: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-VCTE, thus </a:t>
            </a:r>
            <a:b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supporting a long-term beneficial effect on hepatic inflammation and fibrosis</a:t>
            </a:r>
            <a:endPar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cxnSp>
        <p:nvCxnSpPr>
          <p:cNvPr id="21" name="Straight Connector 20">
            <a:extLst>
              <a:ext uri="{FF2B5EF4-FFF2-40B4-BE49-F238E27FC236}">
                <a16:creationId xmlns:a16="http://schemas.microsoft.com/office/drawing/2014/main" id="{CF302921-A074-4AA4-B069-143EDA71BD07}"/>
              </a:ext>
            </a:extLst>
          </p:cNvPr>
          <p:cNvCxnSpPr>
            <a:cxnSpLocks/>
          </p:cNvCxnSpPr>
          <p:nvPr/>
        </p:nvCxnSpPr>
        <p:spPr>
          <a:xfrm flipH="1">
            <a:off x="604838" y="5565559"/>
            <a:ext cx="1098232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E5084F3D-3913-4540-AEF2-1CC489B4AAF3}"/>
              </a:ext>
            </a:extLst>
          </p:cNvPr>
          <p:cNvCxnSpPr/>
          <p:nvPr/>
        </p:nvCxnSpPr>
        <p:spPr>
          <a:xfrm>
            <a:off x="5658592" y="1625929"/>
            <a:ext cx="13855" cy="3932711"/>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12" name="TextBox 1">
            <a:extLst>
              <a:ext uri="{FF2B5EF4-FFF2-40B4-BE49-F238E27FC236}">
                <a16:creationId xmlns:a16="http://schemas.microsoft.com/office/drawing/2014/main" id="{A0C3A092-EE14-4769-A078-B3B3C3C58F5F}"/>
              </a:ext>
            </a:extLst>
          </p:cNvPr>
          <p:cNvSpPr txBox="1"/>
          <p:nvPr/>
        </p:nvSpPr>
        <p:spPr>
          <a:xfrm>
            <a:off x="5772083" y="1311081"/>
            <a:ext cx="5667896" cy="98488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highlight>
                  <a:srgbClr val="004A86"/>
                </a:highlight>
                <a:uLnTx/>
                <a:uFillTx/>
                <a:latin typeface="Arial" panose="020B0604020202020204"/>
                <a:ea typeface="+mn-ea"/>
                <a:cs typeface="+mn-cs"/>
              </a:rPr>
              <a:t> FIGURE </a:t>
            </a:r>
            <a:r>
              <a:rPr kumimoji="0" lang="en-GB" sz="2000" b="1" i="0" u="none" strike="noStrike" kern="1200" cap="none" spc="0" normalizeH="0" baseline="0" noProof="0" dirty="0">
                <a:ln>
                  <a:noFill/>
                </a:ln>
                <a:solidFill>
                  <a:srgbClr val="FFFFFF"/>
                </a:solidFill>
                <a:effectLst/>
                <a:highlight>
                  <a:srgbClr val="FEFCFC"/>
                </a:highlight>
                <a:uLnTx/>
                <a:uFillTx/>
                <a:latin typeface="Arial" panose="020B0604020202020204"/>
                <a:ea typeface="+mn-ea"/>
                <a:cs typeface="+mn-cs"/>
              </a:rPr>
              <a:t> </a:t>
            </a:r>
            <a:r>
              <a:rPr kumimoji="0" lang="en-US" sz="18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mn-cs"/>
              </a:rPr>
              <a:t>Changes from BL to EOS in </a:t>
            </a:r>
            <a:r>
              <a:rPr kumimoji="0" lang="en-US" sz="1800" b="0" i="0" u="none" strike="noStrike" kern="1200" cap="none" spc="0" normalizeH="0" baseline="0" noProof="0" dirty="0" err="1">
                <a:ln>
                  <a:noFill/>
                </a:ln>
                <a:solidFill>
                  <a:prstClr val="black"/>
                </a:solidFill>
                <a:effectLst/>
                <a:highlight>
                  <a:srgbClr val="FEFCFC"/>
                </a:highlight>
                <a:uLnTx/>
                <a:uFillTx/>
                <a:latin typeface="Arial" panose="020B0604020202020204"/>
                <a:ea typeface="+mn-ea"/>
                <a:cs typeface="+mn-cs"/>
              </a:rPr>
              <a:t>InflaMeter</a:t>
            </a:r>
            <a:r>
              <a:rPr kumimoji="0" lang="en-US" sz="18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mn-cs"/>
              </a:rPr>
              <a:t>, </a:t>
            </a:r>
            <a:r>
              <a:rPr kumimoji="0" lang="en-US" sz="1800" b="0" i="0" u="none" strike="noStrike" kern="1200" cap="none" spc="0" normalizeH="0" baseline="0" noProof="0" dirty="0" err="1">
                <a:ln>
                  <a:noFill/>
                </a:ln>
                <a:solidFill>
                  <a:prstClr val="black"/>
                </a:solidFill>
                <a:effectLst/>
                <a:highlight>
                  <a:srgbClr val="FEFCFC"/>
                </a:highlight>
                <a:uLnTx/>
                <a:uFillTx/>
                <a:latin typeface="Arial" panose="020B0604020202020204"/>
                <a:ea typeface="+mn-ea"/>
                <a:cs typeface="+mn-cs"/>
              </a:rPr>
              <a:t>FibroMeter</a:t>
            </a:r>
            <a:r>
              <a:rPr kumimoji="0" lang="en-US" sz="18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mn-cs"/>
              </a:rPr>
              <a:t>, and </a:t>
            </a:r>
            <a:r>
              <a:rPr kumimoji="0" lang="en-US" sz="1800" b="0" i="0" u="none" strike="noStrike" kern="1200" cap="none" spc="0" normalizeH="0" baseline="0" noProof="0" dirty="0" err="1">
                <a:ln>
                  <a:noFill/>
                </a:ln>
                <a:solidFill>
                  <a:prstClr val="black"/>
                </a:solidFill>
                <a:effectLst/>
                <a:highlight>
                  <a:srgbClr val="FEFCFC"/>
                </a:highlight>
                <a:uLnTx/>
                <a:uFillTx/>
                <a:latin typeface="Arial" panose="020B0604020202020204"/>
                <a:ea typeface="+mn-ea"/>
                <a:cs typeface="+mn-cs"/>
              </a:rPr>
              <a:t>FibroMeter</a:t>
            </a:r>
            <a:r>
              <a:rPr kumimoji="0" lang="en-US" sz="18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mn-cs"/>
              </a:rPr>
              <a:t>-VCTE</a:t>
            </a:r>
            <a:endParaRPr kumimoji="0" lang="en-GB" sz="18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Arial" panose="020B0604020202020204"/>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highlight>
                  <a:srgbClr val="FEFCFC"/>
                </a:highlight>
                <a:uLnTx/>
                <a:uFillTx/>
                <a:latin typeface="Arial" panose="020B0604020202020204"/>
                <a:ea typeface="+mn-ea"/>
                <a:cs typeface="+mn-cs"/>
              </a:rPr>
              <a:t>‌ </a:t>
            </a:r>
            <a:endParaRPr kumimoji="0" lang="en-GB" sz="20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Arial" panose="020B0604020202020204"/>
            </a:endParaRPr>
          </a:p>
        </p:txBody>
      </p:sp>
      <p:sp>
        <p:nvSpPr>
          <p:cNvPr id="9" name="TextBox 8">
            <a:extLst>
              <a:ext uri="{FF2B5EF4-FFF2-40B4-BE49-F238E27FC236}">
                <a16:creationId xmlns:a16="http://schemas.microsoft.com/office/drawing/2014/main" id="{30488F72-6240-4742-BA74-607BBB7565CF}"/>
              </a:ext>
            </a:extLst>
          </p:cNvPr>
          <p:cNvSpPr txBox="1"/>
          <p:nvPr/>
        </p:nvSpPr>
        <p:spPr>
          <a:xfrm>
            <a:off x="7766833" y="5075093"/>
            <a:ext cx="2842160" cy="30777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Median % (Interquartile)</a:t>
            </a:r>
          </a:p>
        </p:txBody>
      </p:sp>
    </p:spTree>
    <p:extLst>
      <p:ext uri="{BB962C8B-B14F-4D97-AF65-F5344CB8AC3E}">
        <p14:creationId xmlns:p14="http://schemas.microsoft.com/office/powerpoint/2010/main" val="19666528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ontent Placeholder 1">
            <a:extLst>
              <a:ext uri="{FF2B5EF4-FFF2-40B4-BE49-F238E27FC236}">
                <a16:creationId xmlns:a16="http://schemas.microsoft.com/office/drawing/2014/main" id="{F697C200-7883-440E-AB3C-BA1133080980}"/>
              </a:ext>
            </a:extLst>
          </p:cNvPr>
          <p:cNvSpPr txBox="1">
            <a:spLocks/>
          </p:cNvSpPr>
          <p:nvPr/>
        </p:nvSpPr>
        <p:spPr>
          <a:xfrm>
            <a:off x="422274" y="4632856"/>
            <a:ext cx="4702849" cy="1754326"/>
          </a:xfrm>
          <a:prstGeom prst="rect">
            <a:avLst/>
          </a:prstGeom>
          <a:ln>
            <a:noFill/>
          </a:ln>
        </p:spPr>
        <p:txBody>
          <a:bodyPr vert="horz" wrap="square" lIns="91440" tIns="45720" rIns="91440" bIns="45720" rtlCol="0">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r>
              <a:rPr kumimoji="0" lang="en-US" sz="2000" b="1" i="0" u="none" strike="noStrike" kern="1200" cap="none" spc="0" normalizeH="0" baseline="0" noProof="0" dirty="0">
                <a:ln>
                  <a:noFill/>
                </a:ln>
                <a:solidFill>
                  <a:srgbClr val="FFFFFF"/>
                </a:solidFill>
                <a:effectLst/>
                <a:highlight>
                  <a:srgbClr val="004A86"/>
                </a:highlight>
                <a:uLnTx/>
                <a:uFillTx/>
                <a:latin typeface="Arial" panose="020B0604020202020204" pitchFamily="34" charset="0"/>
                <a:ea typeface="+mn-ea"/>
                <a:cs typeface="Arial" panose="020B0604020202020204" pitchFamily="34" charset="0"/>
              </a:rPr>
              <a:t> METHODS ‌</a:t>
            </a:r>
          </a:p>
          <a:p>
            <a:pPr lvl="0">
              <a:defRPr/>
            </a:pPr>
            <a:r>
              <a:rPr lang="en-US" dirty="0">
                <a:solidFill>
                  <a:prstClr val="black"/>
                </a:solidFill>
              </a:rPr>
              <a:t>Survival analysis with </a:t>
            </a:r>
            <a:r>
              <a:rPr lang="en-US" dirty="0" err="1">
                <a:solidFill>
                  <a:prstClr val="black"/>
                </a:solidFill>
              </a:rPr>
              <a:t>Kaplan</a:t>
            </a:r>
            <a:r>
              <a:rPr lang="en-US" dirty="0" err="1">
                <a:solidFill>
                  <a:prstClr val="black"/>
                </a:solidFill>
                <a:sym typeface="Symbol" panose="05050102010706020507" pitchFamily="18" charset="2"/>
              </a:rPr>
              <a:t></a:t>
            </a:r>
            <a:r>
              <a:rPr lang="en-US" dirty="0" err="1">
                <a:solidFill>
                  <a:prstClr val="black"/>
                </a:solidFill>
              </a:rPr>
              <a:t>Meier</a:t>
            </a:r>
            <a:r>
              <a:rPr lang="en-US" dirty="0">
                <a:solidFill>
                  <a:prstClr val="black"/>
                </a:solidFill>
              </a:rPr>
              <a:t> comparisons, Cox regression analysis, calculation of standardized mortality ratios (SMR)</a:t>
            </a:r>
            <a:r>
              <a:rPr kumimoji="0" lang="en-US" sz="2000" b="1" i="0" u="none" strike="noStrike" kern="1200" cap="none" spc="0" normalizeH="0" baseline="0" noProof="0" dirty="0">
                <a:ln>
                  <a:noFill/>
                </a:ln>
                <a:solidFill>
                  <a:srgbClr val="FFFFFF"/>
                </a:solidFill>
                <a:effectLst/>
                <a:highlight>
                  <a:srgbClr val="FEFCFC"/>
                </a:highlight>
                <a:uLnTx/>
                <a:uFillTx/>
                <a:latin typeface="Arial" panose="020B0604020202020204" pitchFamily="34" charset="0"/>
                <a:ea typeface="+mn-ea"/>
                <a:cs typeface="Arial" panose="020B0604020202020204" pitchFamily="34" charset="0"/>
              </a:rPr>
              <a:t>​</a:t>
            </a:r>
          </a:p>
        </p:txBody>
      </p:sp>
      <p:sp>
        <p:nvSpPr>
          <p:cNvPr id="4" name="Title 3">
            <a:extLst>
              <a:ext uri="{FF2B5EF4-FFF2-40B4-BE49-F238E27FC236}">
                <a16:creationId xmlns:a16="http://schemas.microsoft.com/office/drawing/2014/main" id="{33A11FB3-1515-484C-8D98-85CA55BD8349}"/>
              </a:ext>
            </a:extLst>
          </p:cNvPr>
          <p:cNvSpPr>
            <a:spLocks noGrp="1"/>
          </p:cNvSpPr>
          <p:nvPr>
            <p:ph type="title"/>
          </p:nvPr>
        </p:nvSpPr>
        <p:spPr/>
        <p:txBody>
          <a:bodyPr>
            <a:noAutofit/>
          </a:bodyPr>
          <a:lstStyle/>
          <a:p>
            <a:r>
              <a:rPr lang="en-US" dirty="0"/>
              <a:t>Long-term outcome in autoimmune hepatitis: </a:t>
            </a:r>
            <a:br>
              <a:rPr lang="en-US" dirty="0"/>
            </a:br>
            <a:r>
              <a:rPr lang="en-US" dirty="0"/>
              <a:t>The second 20 years of follow-up</a:t>
            </a:r>
          </a:p>
        </p:txBody>
      </p:sp>
      <p:sp>
        <p:nvSpPr>
          <p:cNvPr id="5" name="Text Placeholder 4">
            <a:extLst>
              <a:ext uri="{FF2B5EF4-FFF2-40B4-BE49-F238E27FC236}">
                <a16:creationId xmlns:a16="http://schemas.microsoft.com/office/drawing/2014/main" id="{DFF8B8FC-2D2A-4148-9E89-CC1689F2AE8A}"/>
              </a:ext>
            </a:extLst>
          </p:cNvPr>
          <p:cNvSpPr>
            <a:spLocks noGrp="1"/>
          </p:cNvSpPr>
          <p:nvPr>
            <p:ph type="body" sz="quarter" idx="10"/>
          </p:nvPr>
        </p:nvSpPr>
        <p:spPr/>
        <p:txBody>
          <a:bodyPr/>
          <a:lstStyle/>
          <a:p>
            <a:r>
              <a:rPr lang="en-GB" dirty="0"/>
              <a:t>*</a:t>
            </a:r>
            <a:r>
              <a:rPr lang="en-US" dirty="0"/>
              <a:t>7 malignancy, 6 infection and 4 other.</a:t>
            </a:r>
            <a:endParaRPr lang="en-GB" dirty="0"/>
          </a:p>
          <a:p>
            <a:r>
              <a:rPr lang="en-GB" dirty="0"/>
              <a:t>Harrison L, et al. ILC 2019; </a:t>
            </a:r>
            <a:r>
              <a:rPr lang="en-GB" dirty="0">
                <a:solidFill>
                  <a:srgbClr val="000000"/>
                </a:solidFill>
              </a:rPr>
              <a:t>FRI-025</a:t>
            </a:r>
          </a:p>
        </p:txBody>
      </p:sp>
      <p:sp>
        <p:nvSpPr>
          <p:cNvPr id="7" name="Content Placeholder 1">
            <a:extLst>
              <a:ext uri="{FF2B5EF4-FFF2-40B4-BE49-F238E27FC236}">
                <a16:creationId xmlns:a16="http://schemas.microsoft.com/office/drawing/2014/main" id="{CC4C50C9-F396-47A7-A176-B34C102FA5B4}"/>
              </a:ext>
            </a:extLst>
          </p:cNvPr>
          <p:cNvSpPr txBox="1">
            <a:spLocks/>
          </p:cNvSpPr>
          <p:nvPr/>
        </p:nvSpPr>
        <p:spPr>
          <a:xfrm>
            <a:off x="425752" y="3022085"/>
            <a:ext cx="5090145" cy="2228341"/>
          </a:xfrm>
          <a:prstGeom prst="rect">
            <a:avLst/>
          </a:prstGeom>
          <a:ln>
            <a:noFill/>
          </a:ln>
        </p:spPr>
        <p:txBody>
          <a:bodyPr vert="horz" lIns="91440" tIns="45720" rIns="91440" bIns="45720" rtlCol="0">
            <a:no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b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endPar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cxnSp>
        <p:nvCxnSpPr>
          <p:cNvPr id="17" name="Straight Connector 16">
            <a:extLst>
              <a:ext uri="{FF2B5EF4-FFF2-40B4-BE49-F238E27FC236}">
                <a16:creationId xmlns:a16="http://schemas.microsoft.com/office/drawing/2014/main" id="{34759AD4-1D38-4DEC-9CAD-E4DE2CF70C76}"/>
              </a:ext>
            </a:extLst>
          </p:cNvPr>
          <p:cNvCxnSpPr>
            <a:cxnSpLocks/>
          </p:cNvCxnSpPr>
          <p:nvPr/>
        </p:nvCxnSpPr>
        <p:spPr>
          <a:xfrm>
            <a:off x="5155294" y="1519238"/>
            <a:ext cx="0" cy="4810125"/>
          </a:xfrm>
          <a:prstGeom prst="line">
            <a:avLst/>
          </a:prstGeom>
        </p:spPr>
        <p:style>
          <a:lnRef idx="1">
            <a:schemeClr val="accent1"/>
          </a:lnRef>
          <a:fillRef idx="0">
            <a:schemeClr val="accent1"/>
          </a:fillRef>
          <a:effectRef idx="0">
            <a:schemeClr val="accent1"/>
          </a:effectRef>
          <a:fontRef idx="minor">
            <a:schemeClr val="tx1"/>
          </a:fontRef>
        </p:style>
      </p:cxnSp>
      <p:sp>
        <p:nvSpPr>
          <p:cNvPr id="24" name="Content Placeholder 1">
            <a:extLst>
              <a:ext uri="{FF2B5EF4-FFF2-40B4-BE49-F238E27FC236}">
                <a16:creationId xmlns:a16="http://schemas.microsoft.com/office/drawing/2014/main" id="{D6F1A039-A09D-4BC4-AEB2-ECBFF821DBF4}"/>
              </a:ext>
            </a:extLst>
          </p:cNvPr>
          <p:cNvSpPr>
            <a:spLocks noGrp="1"/>
          </p:cNvSpPr>
          <p:nvPr>
            <p:ph sz="half" idx="1"/>
          </p:nvPr>
        </p:nvSpPr>
        <p:spPr>
          <a:xfrm>
            <a:off x="422274" y="1340769"/>
            <a:ext cx="4766411" cy="3046988"/>
          </a:xfrm>
          <a:ln>
            <a:noFill/>
          </a:ln>
        </p:spPr>
        <p:txBody>
          <a:bodyPr wrap="square">
            <a:spAutoFit/>
          </a:bodyPr>
          <a:lstStyle/>
          <a:p>
            <a:pPr marL="0" indent="0">
              <a:buNone/>
            </a:pPr>
            <a:r>
              <a:rPr lang="en-US" b="1" dirty="0">
                <a:solidFill>
                  <a:schemeClr val="bg1"/>
                </a:solidFill>
                <a:highlight>
                  <a:srgbClr val="004A86"/>
                </a:highlight>
                <a:latin typeface="Arial" panose="020B0604020202020204" pitchFamily="34" charset="0"/>
                <a:cs typeface="Arial" panose="020B0604020202020204" pitchFamily="34" charset="0"/>
              </a:rPr>
              <a:t> BACKGROUND &amp; AIMS </a:t>
            </a:r>
            <a:r>
              <a:rPr lang="en-US" b="1" dirty="0">
                <a:solidFill>
                  <a:schemeClr val="bg1"/>
                </a:solidFill>
                <a:highlight>
                  <a:srgbClr val="FEFCFC"/>
                </a:highlight>
                <a:latin typeface="Arial" panose="020B0604020202020204" pitchFamily="34" charset="0"/>
                <a:cs typeface="Arial" panose="020B0604020202020204" pitchFamily="34" charset="0"/>
              </a:rPr>
              <a:t>​</a:t>
            </a:r>
          </a:p>
          <a:p>
            <a:r>
              <a:rPr lang="en-US" dirty="0">
                <a:highlight>
                  <a:srgbClr val="FEFCFC"/>
                </a:highlight>
              </a:rPr>
              <a:t>Despite immunosuppressive therapy, liver disease can progress in AIH</a:t>
            </a:r>
          </a:p>
          <a:p>
            <a:r>
              <a:rPr lang="en-US" dirty="0">
                <a:highlight>
                  <a:srgbClr val="FEFCFC"/>
                </a:highlight>
              </a:rPr>
              <a:t>Follow-up data beyond 20 </a:t>
            </a:r>
            <a:r>
              <a:rPr lang="en-US" dirty="0" err="1">
                <a:highlight>
                  <a:srgbClr val="FEFCFC"/>
                </a:highlight>
              </a:rPr>
              <a:t>yrs</a:t>
            </a:r>
            <a:br>
              <a:rPr lang="en-US" dirty="0">
                <a:highlight>
                  <a:srgbClr val="FEFCFC"/>
                </a:highlight>
              </a:rPr>
            </a:br>
            <a:r>
              <a:rPr lang="en-US" dirty="0">
                <a:highlight>
                  <a:srgbClr val="FEFCFC"/>
                </a:highlight>
              </a:rPr>
              <a:t>are sparse</a:t>
            </a:r>
          </a:p>
          <a:p>
            <a:r>
              <a:rPr lang="en-GB" dirty="0">
                <a:highlight>
                  <a:srgbClr val="FEFCFC"/>
                </a:highlight>
              </a:rPr>
              <a:t>Patient outcomes were compared over the second 20 </a:t>
            </a:r>
            <a:r>
              <a:rPr lang="en-GB" dirty="0" err="1">
                <a:highlight>
                  <a:srgbClr val="FEFCFC"/>
                </a:highlight>
              </a:rPr>
              <a:t>yrs</a:t>
            </a:r>
            <a:r>
              <a:rPr lang="en-GB" dirty="0">
                <a:highlight>
                  <a:srgbClr val="FEFCFC"/>
                </a:highlight>
              </a:rPr>
              <a:t> of follow-up with those in 327 patients followed up from initial diagnosis</a:t>
            </a:r>
          </a:p>
        </p:txBody>
      </p:sp>
      <p:grpSp>
        <p:nvGrpSpPr>
          <p:cNvPr id="59" name="Group 58" hidden="1">
            <a:extLst>
              <a:ext uri="{FF2B5EF4-FFF2-40B4-BE49-F238E27FC236}">
                <a16:creationId xmlns:a16="http://schemas.microsoft.com/office/drawing/2014/main" id="{80BC31B8-9683-4348-B8D0-616F8CFDDB4E}"/>
              </a:ext>
            </a:extLst>
          </p:cNvPr>
          <p:cNvGrpSpPr/>
          <p:nvPr/>
        </p:nvGrpSpPr>
        <p:grpSpPr>
          <a:xfrm>
            <a:off x="6704580" y="3230739"/>
            <a:ext cx="4726015" cy="4322902"/>
            <a:chOff x="7245214" y="2978224"/>
            <a:chExt cx="3485083" cy="4322902"/>
          </a:xfrm>
        </p:grpSpPr>
        <p:sp>
          <p:nvSpPr>
            <p:cNvPr id="61" name="TextBox 60">
              <a:extLst>
                <a:ext uri="{FF2B5EF4-FFF2-40B4-BE49-F238E27FC236}">
                  <a16:creationId xmlns:a16="http://schemas.microsoft.com/office/drawing/2014/main" id="{64FE3EC1-8B3B-4991-BBB5-3BD654ABB09C}"/>
                </a:ext>
              </a:extLst>
            </p:cNvPr>
            <p:cNvSpPr txBox="1"/>
            <p:nvPr/>
          </p:nvSpPr>
          <p:spPr>
            <a:xfrm>
              <a:off x="7839206" y="3453538"/>
              <a:ext cx="1300975" cy="325890"/>
            </a:xfrm>
            <a:prstGeom prst="rect">
              <a:avLst/>
            </a:prstGeom>
            <a:solidFill>
              <a:schemeClr val="accent1"/>
            </a:solidFill>
            <a:ln>
              <a:solidFill>
                <a:schemeClr val="accent1"/>
              </a:solid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FFFFFF"/>
                  </a:solidFill>
                  <a:effectLst/>
                  <a:uLnTx/>
                  <a:uFillTx/>
                  <a:latin typeface="Arial" panose="020B0604020202020204"/>
                  <a:ea typeface="+mn-ea"/>
                  <a:cs typeface="+mn-cs"/>
                </a:rPr>
                <a:t>Simtuzumab</a:t>
              </a:r>
              <a:endParaRPr kumimoji="0" lang="en-GB" sz="18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2" name="TextBox 61">
              <a:extLst>
                <a:ext uri="{FF2B5EF4-FFF2-40B4-BE49-F238E27FC236}">
                  <a16:creationId xmlns:a16="http://schemas.microsoft.com/office/drawing/2014/main" id="{998B399C-ED06-4B1B-8A88-B35CE84339E7}"/>
                </a:ext>
              </a:extLst>
            </p:cNvPr>
            <p:cNvSpPr txBox="1"/>
            <p:nvPr/>
          </p:nvSpPr>
          <p:spPr>
            <a:xfrm>
              <a:off x="9525152" y="3453549"/>
              <a:ext cx="1205145" cy="325914"/>
            </a:xfrm>
            <a:prstGeom prst="rect">
              <a:avLst/>
            </a:prstGeom>
            <a:solidFill>
              <a:schemeClr val="bg1">
                <a:lumMod val="50000"/>
              </a:schemeClr>
            </a:solidFill>
            <a:ln>
              <a:solidFill>
                <a:schemeClr val="bg1">
                  <a:lumMod val="50000"/>
                </a:schemeClr>
              </a:solid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Arial" panose="020B0604020202020204"/>
                  <a:ea typeface="+mn-ea"/>
                  <a:cs typeface="+mn-cs"/>
                </a:rPr>
                <a:t>Placebo</a:t>
              </a:r>
              <a:endParaRPr kumimoji="0" lang="en-GB"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63" name="Connector: Elbow 62">
              <a:extLst>
                <a:ext uri="{FF2B5EF4-FFF2-40B4-BE49-F238E27FC236}">
                  <a16:creationId xmlns:a16="http://schemas.microsoft.com/office/drawing/2014/main" id="{15F7C97B-D257-4776-9C8A-77B8C5CC2F97}"/>
                </a:ext>
              </a:extLst>
            </p:cNvPr>
            <p:cNvCxnSpPr>
              <a:cxnSpLocks/>
              <a:endCxn id="61" idx="0"/>
            </p:cNvCxnSpPr>
            <p:nvPr/>
          </p:nvCxnSpPr>
          <p:spPr>
            <a:xfrm rot="5400000" flipH="1">
              <a:off x="6891143" y="5052088"/>
              <a:ext cx="3847588" cy="650487"/>
            </a:xfrm>
            <a:prstGeom prst="bentConnector5">
              <a:avLst>
                <a:gd name="adj1" fmla="val -5941"/>
                <a:gd name="adj2" fmla="val 271775"/>
                <a:gd name="adj3" fmla="val 10594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Connector: Elbow 63">
              <a:extLst>
                <a:ext uri="{FF2B5EF4-FFF2-40B4-BE49-F238E27FC236}">
                  <a16:creationId xmlns:a16="http://schemas.microsoft.com/office/drawing/2014/main" id="{CEF90342-58A9-4C98-978C-DA1846A4E6E5}"/>
                </a:ext>
              </a:extLst>
            </p:cNvPr>
            <p:cNvCxnSpPr>
              <a:cxnSpLocks/>
              <a:endCxn id="62" idx="0"/>
            </p:cNvCxnSpPr>
            <p:nvPr/>
          </p:nvCxnSpPr>
          <p:spPr>
            <a:xfrm rot="5400000" flipH="1" flipV="1">
              <a:off x="7710163" y="4883566"/>
              <a:ext cx="3847577" cy="987543"/>
            </a:xfrm>
            <a:prstGeom prst="bentConnector5">
              <a:avLst>
                <a:gd name="adj1" fmla="val -5941"/>
                <a:gd name="adj2" fmla="val 179016"/>
                <a:gd name="adj3" fmla="val 10594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5" name="Oval 64">
              <a:extLst>
                <a:ext uri="{FF2B5EF4-FFF2-40B4-BE49-F238E27FC236}">
                  <a16:creationId xmlns:a16="http://schemas.microsoft.com/office/drawing/2014/main" id="{0175BEE7-3111-49ED-9A20-2E9D5F0613C0}"/>
                </a:ext>
              </a:extLst>
            </p:cNvPr>
            <p:cNvSpPr/>
            <p:nvPr/>
          </p:nvSpPr>
          <p:spPr>
            <a:xfrm>
              <a:off x="9206567" y="2978224"/>
              <a:ext cx="252199" cy="3429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Arial" panose="020B0604020202020204"/>
                  <a:ea typeface="+mn-ea"/>
                  <a:cs typeface="+mn-cs"/>
                </a:rPr>
                <a:t>R</a:t>
              </a:r>
            </a:p>
          </p:txBody>
        </p:sp>
        <p:sp>
          <p:nvSpPr>
            <p:cNvPr id="66" name="TextBox 65">
              <a:extLst>
                <a:ext uri="{FF2B5EF4-FFF2-40B4-BE49-F238E27FC236}">
                  <a16:creationId xmlns:a16="http://schemas.microsoft.com/office/drawing/2014/main" id="{69CC942B-2BDD-4392-8B81-708E6B71F648}"/>
                </a:ext>
              </a:extLst>
            </p:cNvPr>
            <p:cNvSpPr txBox="1"/>
            <p:nvPr/>
          </p:nvSpPr>
          <p:spPr>
            <a:xfrm>
              <a:off x="7245214" y="3489921"/>
              <a:ext cx="658978" cy="272704"/>
            </a:xfrm>
            <a:prstGeom prst="rect">
              <a:avLst/>
            </a:prstGeom>
            <a:noFill/>
            <a:ln>
              <a:no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96W</a:t>
              </a:r>
              <a:endPar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cxnSp>
          <p:nvCxnSpPr>
            <p:cNvPr id="68" name="Connector: Elbow 67">
              <a:extLst>
                <a:ext uri="{FF2B5EF4-FFF2-40B4-BE49-F238E27FC236}">
                  <a16:creationId xmlns:a16="http://schemas.microsoft.com/office/drawing/2014/main" id="{911A3ABA-91C0-4F6E-A713-706B288BECB4}"/>
                </a:ext>
              </a:extLst>
            </p:cNvPr>
            <p:cNvCxnSpPr>
              <a:cxnSpLocks/>
              <a:stCxn id="61" idx="2"/>
            </p:cNvCxnSpPr>
            <p:nvPr/>
          </p:nvCxnSpPr>
          <p:spPr>
            <a:xfrm rot="16200000" flipH="1">
              <a:off x="8698634" y="3570487"/>
              <a:ext cx="425093" cy="842974"/>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Connector: Elbow 68">
              <a:extLst>
                <a:ext uri="{FF2B5EF4-FFF2-40B4-BE49-F238E27FC236}">
                  <a16:creationId xmlns:a16="http://schemas.microsoft.com/office/drawing/2014/main" id="{EDD83C20-3290-4E48-B200-C79767365C1A}"/>
                </a:ext>
              </a:extLst>
            </p:cNvPr>
            <p:cNvCxnSpPr>
              <a:cxnSpLocks/>
              <a:stCxn id="62" idx="2"/>
            </p:cNvCxnSpPr>
            <p:nvPr/>
          </p:nvCxnSpPr>
          <p:spPr>
            <a:xfrm rot="5400000">
              <a:off x="9517667" y="3594464"/>
              <a:ext cx="425058" cy="795057"/>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18" name="Straight Connector 117">
            <a:extLst>
              <a:ext uri="{FF2B5EF4-FFF2-40B4-BE49-F238E27FC236}">
                <a16:creationId xmlns:a16="http://schemas.microsoft.com/office/drawing/2014/main" id="{0D974334-2BCB-4AC0-833E-171D3C3464B5}"/>
              </a:ext>
            </a:extLst>
          </p:cNvPr>
          <p:cNvCxnSpPr>
            <a:cxnSpLocks/>
          </p:cNvCxnSpPr>
          <p:nvPr/>
        </p:nvCxnSpPr>
        <p:spPr>
          <a:xfrm flipH="1">
            <a:off x="452441" y="4491876"/>
            <a:ext cx="4702853" cy="0"/>
          </a:xfrm>
          <a:prstGeom prst="line">
            <a:avLst/>
          </a:prstGeom>
        </p:spPr>
        <p:style>
          <a:lnRef idx="1">
            <a:schemeClr val="accent1"/>
          </a:lnRef>
          <a:fillRef idx="0">
            <a:schemeClr val="accent1"/>
          </a:fillRef>
          <a:effectRef idx="0">
            <a:schemeClr val="accent1"/>
          </a:effectRef>
          <a:fontRef idx="minor">
            <a:schemeClr val="tx1"/>
          </a:fontRef>
        </p:style>
      </p:cxnSp>
      <p:sp>
        <p:nvSpPr>
          <p:cNvPr id="120" name="Content Placeholder 1">
            <a:extLst>
              <a:ext uri="{FF2B5EF4-FFF2-40B4-BE49-F238E27FC236}">
                <a16:creationId xmlns:a16="http://schemas.microsoft.com/office/drawing/2014/main" id="{87A1223C-239D-491F-80F2-676144BACB05}"/>
              </a:ext>
            </a:extLst>
          </p:cNvPr>
          <p:cNvSpPr txBox="1">
            <a:spLocks/>
          </p:cNvSpPr>
          <p:nvPr/>
        </p:nvSpPr>
        <p:spPr>
          <a:xfrm>
            <a:off x="5187502" y="1340769"/>
            <a:ext cx="6712393" cy="5176802"/>
          </a:xfrm>
          <a:prstGeom prst="rect">
            <a:avLst/>
          </a:prstGeom>
          <a:ln>
            <a:noFill/>
          </a:ln>
        </p:spPr>
        <p:txBody>
          <a:bodyPr vert="horz" wrap="square" lIns="91440" tIns="45720" rIns="91440" bIns="45720" rtlCol="0">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r>
              <a:rPr kumimoji="0" lang="en-US" sz="2000" b="1" i="0" u="none" strike="noStrike" kern="1200" cap="none" spc="0" normalizeH="0" baseline="0" noProof="0" dirty="0">
                <a:ln>
                  <a:noFill/>
                </a:ln>
                <a:solidFill>
                  <a:srgbClr val="FFFFFF"/>
                </a:solidFill>
                <a:effectLst/>
                <a:highlight>
                  <a:srgbClr val="004A86"/>
                </a:highlight>
                <a:uLnTx/>
                <a:uFillTx/>
                <a:latin typeface="Arial" panose="020B0604020202020204" pitchFamily="34" charset="0"/>
                <a:ea typeface="+mn-ea"/>
                <a:cs typeface="Arial" panose="020B0604020202020204" pitchFamily="34" charset="0"/>
              </a:rPr>
              <a:t> RESULTS </a:t>
            </a:r>
            <a:r>
              <a:rPr kumimoji="0" lang="en-US" sz="2000" b="1" i="0" u="none" strike="noStrike" kern="1200" cap="none" spc="0" normalizeH="0" baseline="0" noProof="0" dirty="0">
                <a:ln>
                  <a:noFill/>
                </a:ln>
                <a:solidFill>
                  <a:srgbClr val="FFFFFF"/>
                </a:solidFill>
                <a:effectLst/>
                <a:highlight>
                  <a:srgbClr val="FEFCFC"/>
                </a:highlight>
                <a:uLnTx/>
                <a:uFillTx/>
                <a:latin typeface="Arial" panose="020B0604020202020204" pitchFamily="34" charset="0"/>
                <a:ea typeface="+mn-ea"/>
                <a:cs typeface="Arial" panose="020B0604020202020204" pitchFamily="34" charset="0"/>
              </a:rPr>
              <a:t>​</a:t>
            </a: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mn-cs"/>
              </a:rPr>
              <a:t>65 patients diagnosed 1971–1996 and already followed up for 20 </a:t>
            </a:r>
            <a:r>
              <a:rPr kumimoji="0" lang="en-GB" sz="2000" b="0" i="0" u="none" strike="noStrike" kern="1200" cap="none" spc="0" normalizeH="0" baseline="0" noProof="0" dirty="0" err="1">
                <a:ln>
                  <a:noFill/>
                </a:ln>
                <a:solidFill>
                  <a:prstClr val="black"/>
                </a:solidFill>
                <a:effectLst/>
                <a:highlight>
                  <a:srgbClr val="FEFCFC"/>
                </a:highlight>
                <a:uLnTx/>
                <a:uFillTx/>
                <a:latin typeface="Arial" panose="020B0604020202020204"/>
                <a:ea typeface="+mn-ea"/>
                <a:cs typeface="+mn-cs"/>
              </a:rPr>
              <a:t>yrs</a:t>
            </a:r>
            <a:r>
              <a:rPr kumimoji="0" lang="en-GB" sz="20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mn-cs"/>
              </a:rPr>
              <a:t>, followed-up for a further</a:t>
            </a:r>
            <a:br>
              <a:rPr kumimoji="0" lang="en-GB" sz="20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mn-cs"/>
              </a:rPr>
            </a:br>
            <a:r>
              <a:rPr kumimoji="0" lang="en-GB" sz="20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mn-cs"/>
              </a:rPr>
              <a:t>median 6.1 </a:t>
            </a:r>
            <a:r>
              <a:rPr kumimoji="0" lang="en-GB" sz="2000" b="0" i="0" u="none" strike="noStrike" kern="1200" cap="none" spc="0" normalizeH="0" baseline="0" noProof="0" dirty="0" err="1">
                <a:ln>
                  <a:noFill/>
                </a:ln>
                <a:solidFill>
                  <a:prstClr val="black"/>
                </a:solidFill>
                <a:effectLst/>
                <a:highlight>
                  <a:srgbClr val="FEFCFC"/>
                </a:highlight>
                <a:uLnTx/>
                <a:uFillTx/>
                <a:latin typeface="Arial" panose="020B0604020202020204"/>
                <a:ea typeface="+mn-ea"/>
                <a:cs typeface="+mn-cs"/>
              </a:rPr>
              <a:t>yrs</a:t>
            </a:r>
            <a:r>
              <a:rPr kumimoji="0" lang="en-GB" sz="20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mn-cs"/>
              </a:rPr>
              <a:t> (range 0.3–26)</a:t>
            </a:r>
          </a:p>
          <a:p>
            <a:pPr lvl="0">
              <a:defRPr/>
            </a:pPr>
            <a:r>
              <a:rPr lang="en-US" dirty="0">
                <a:solidFill>
                  <a:prstClr val="black"/>
                </a:solidFill>
              </a:rPr>
              <a:t>40 patients remained on treatment until end</a:t>
            </a:r>
            <a:br>
              <a:rPr lang="en-US" dirty="0">
                <a:solidFill>
                  <a:prstClr val="black"/>
                </a:solidFill>
              </a:rPr>
            </a:br>
            <a:r>
              <a:rPr lang="en-US" dirty="0">
                <a:solidFill>
                  <a:prstClr val="black"/>
                </a:solidFill>
              </a:rPr>
              <a:t>of follow-up</a:t>
            </a:r>
          </a:p>
          <a:p>
            <a:pPr lvl="0">
              <a:defRPr/>
            </a:pPr>
            <a:r>
              <a:rPr lang="en-US" dirty="0">
                <a:solidFill>
                  <a:prstClr val="black"/>
                </a:solidFill>
              </a:rPr>
              <a:t>5 patients (4 on treatment) relapsed for the first time</a:t>
            </a:r>
            <a:br>
              <a:rPr lang="en-US" dirty="0">
                <a:solidFill>
                  <a:prstClr val="black"/>
                </a:solidFill>
              </a:rPr>
            </a:br>
            <a:r>
              <a:rPr lang="en-US" dirty="0">
                <a:solidFill>
                  <a:prstClr val="black"/>
                </a:solidFill>
              </a:rPr>
              <a:t>after 20 </a:t>
            </a:r>
            <a:r>
              <a:rPr lang="en-US" dirty="0" err="1">
                <a:solidFill>
                  <a:prstClr val="black"/>
                </a:solidFill>
              </a:rPr>
              <a:t>yrs</a:t>
            </a:r>
            <a:endParaRPr lang="en-US" dirty="0">
              <a:solidFill>
                <a:prstClr val="black"/>
              </a:solidFill>
            </a:endParaRPr>
          </a:p>
          <a:p>
            <a:pPr lvl="0">
              <a:defRPr/>
            </a:pPr>
            <a:r>
              <a:rPr lang="en-US" dirty="0">
                <a:solidFill>
                  <a:prstClr val="black"/>
                </a:solidFill>
              </a:rPr>
              <a:t>22 patients had cirrhosis at diagnosis</a:t>
            </a:r>
          </a:p>
          <a:p>
            <a:pPr lvl="1">
              <a:defRPr/>
            </a:pPr>
            <a:r>
              <a:rPr lang="en-US" dirty="0">
                <a:solidFill>
                  <a:prstClr val="black"/>
                </a:solidFill>
              </a:rPr>
              <a:t>Cirrhosis developed in a further 12 within 20 </a:t>
            </a:r>
            <a:r>
              <a:rPr lang="en-US" dirty="0" err="1">
                <a:solidFill>
                  <a:prstClr val="black"/>
                </a:solidFill>
              </a:rPr>
              <a:t>yrs</a:t>
            </a:r>
            <a:endParaRPr lang="en-US" dirty="0">
              <a:solidFill>
                <a:prstClr val="black"/>
              </a:solidFill>
            </a:endParaRPr>
          </a:p>
          <a:p>
            <a:pPr lvl="1">
              <a:defRPr/>
            </a:pPr>
            <a:r>
              <a:rPr lang="en-US" dirty="0">
                <a:solidFill>
                  <a:prstClr val="black"/>
                </a:solidFill>
              </a:rPr>
              <a:t>Cirrhosis developed in 5 more after 20 </a:t>
            </a:r>
            <a:r>
              <a:rPr lang="en-US" dirty="0" err="1">
                <a:solidFill>
                  <a:prstClr val="black"/>
                </a:solidFill>
              </a:rPr>
              <a:t>yrs</a:t>
            </a:r>
            <a:endParaRPr lang="en-US" dirty="0">
              <a:solidFill>
                <a:prstClr val="black"/>
              </a:solidFill>
            </a:endParaRPr>
          </a:p>
          <a:p>
            <a:pPr lvl="0">
              <a:defRPr/>
            </a:pPr>
            <a:r>
              <a:rPr lang="en-US" dirty="0">
                <a:solidFill>
                  <a:prstClr val="black"/>
                </a:solidFill>
              </a:rPr>
              <a:t>42 patients were alive at end of follow-up</a:t>
            </a:r>
          </a:p>
          <a:p>
            <a:pPr lvl="1">
              <a:defRPr/>
            </a:pPr>
            <a:r>
              <a:rPr lang="en-US" dirty="0">
                <a:solidFill>
                  <a:prstClr val="black"/>
                </a:solidFill>
              </a:rPr>
              <a:t>3 underwent liver transplantation</a:t>
            </a:r>
          </a:p>
          <a:p>
            <a:pPr lvl="0">
              <a:defRPr/>
            </a:pPr>
            <a:r>
              <a:rPr lang="en-US" dirty="0">
                <a:solidFill>
                  <a:prstClr val="black"/>
                </a:solidFill>
              </a:rPr>
              <a:t>20 patients died</a:t>
            </a:r>
          </a:p>
          <a:p>
            <a:pPr lvl="1">
              <a:defRPr/>
            </a:pPr>
            <a:r>
              <a:rPr lang="en-US" dirty="0">
                <a:solidFill>
                  <a:prstClr val="black"/>
                </a:solidFill>
              </a:rPr>
              <a:t>3 liver related and 17 due to other causes*</a:t>
            </a:r>
          </a:p>
        </p:txBody>
      </p:sp>
    </p:spTree>
    <p:extLst>
      <p:ext uri="{BB962C8B-B14F-4D97-AF65-F5344CB8AC3E}">
        <p14:creationId xmlns:p14="http://schemas.microsoft.com/office/powerpoint/2010/main" val="35952570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5" descr="A close up of a map&#10;&#10;Description generated with high confidence">
            <a:extLst>
              <a:ext uri="{FF2B5EF4-FFF2-40B4-BE49-F238E27FC236}">
                <a16:creationId xmlns:a16="http://schemas.microsoft.com/office/drawing/2014/main" id="{61BDA5C3-9E04-4BB9-B8A6-0C88FB2A750B}"/>
              </a:ext>
            </a:extLst>
          </p:cNvPr>
          <p:cNvPicPr>
            <a:picLocks noChangeAspect="1"/>
          </p:cNvPicPr>
          <p:nvPr/>
        </p:nvPicPr>
        <p:blipFill>
          <a:blip r:embed="rId3"/>
          <a:stretch>
            <a:fillRect/>
          </a:stretch>
        </p:blipFill>
        <p:spPr>
          <a:xfrm>
            <a:off x="585316" y="2020805"/>
            <a:ext cx="5090388" cy="2963557"/>
          </a:xfrm>
          <a:prstGeom prst="rect">
            <a:avLst/>
          </a:prstGeom>
        </p:spPr>
      </p:pic>
      <p:sp>
        <p:nvSpPr>
          <p:cNvPr id="26" name="Content Placeholder 1">
            <a:extLst>
              <a:ext uri="{FF2B5EF4-FFF2-40B4-BE49-F238E27FC236}">
                <a16:creationId xmlns:a16="http://schemas.microsoft.com/office/drawing/2014/main" id="{F697C200-7883-440E-AB3C-BA1133080980}"/>
              </a:ext>
            </a:extLst>
          </p:cNvPr>
          <p:cNvSpPr txBox="1">
            <a:spLocks/>
          </p:cNvSpPr>
          <p:nvPr/>
        </p:nvSpPr>
        <p:spPr>
          <a:xfrm>
            <a:off x="6474823" y="4683725"/>
            <a:ext cx="5830010" cy="1938992"/>
          </a:xfrm>
          <a:prstGeom prst="rect">
            <a:avLst/>
          </a:prstGeom>
          <a:ln>
            <a:noFill/>
          </a:ln>
        </p:spPr>
        <p:txBody>
          <a:bodyPr vert="horz" wrap="square" lIns="91440" tIns="45720" rIns="91440" bIns="45720" rtlCol="0">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r>
              <a:rPr kumimoji="0" lang="en-US" sz="2000" b="1" i="0" u="none" strike="noStrike" kern="1200" cap="none" spc="0" normalizeH="0" baseline="0" noProof="0" dirty="0">
                <a:ln>
                  <a:noFill/>
                </a:ln>
                <a:solidFill>
                  <a:srgbClr val="FFFFFF"/>
                </a:solidFill>
                <a:effectLst/>
                <a:highlight>
                  <a:srgbClr val="004A86"/>
                </a:highlight>
                <a:uLnTx/>
                <a:uFillTx/>
                <a:latin typeface="Arial" panose="020B0604020202020204" pitchFamily="34" charset="0"/>
                <a:ea typeface="+mn-ea"/>
                <a:cs typeface="Arial" panose="020B0604020202020204" pitchFamily="34" charset="0"/>
              </a:rPr>
              <a:t> CONCLUSIONS ‌</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During the </a:t>
            </a:r>
            <a:r>
              <a:rPr lang="en-GB" dirty="0">
                <a:solidFill>
                  <a:prstClr val="black"/>
                </a:solidFill>
                <a:latin typeface="Arial" panose="020B0604020202020204"/>
              </a:rPr>
              <a:t>second</a:t>
            </a: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 20 </a:t>
            </a:r>
            <a:r>
              <a:rPr kumimoji="0" lang="en-GB" sz="2000" b="0" i="0" u="none" strike="noStrike" kern="1200" cap="none" spc="0" normalizeH="0" baseline="0" noProof="0" dirty="0" err="1">
                <a:ln>
                  <a:noFill/>
                </a:ln>
                <a:solidFill>
                  <a:prstClr val="black"/>
                </a:solidFill>
                <a:effectLst/>
                <a:uLnTx/>
                <a:uFillTx/>
                <a:latin typeface="Arial" panose="020B0604020202020204"/>
                <a:ea typeface="+mn-ea"/>
                <a:cs typeface="+mn-cs"/>
              </a:rPr>
              <a:t>yrs</a:t>
            </a: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 of</a:t>
            </a:r>
            <a:b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follow-up, patients with AIH continue to have disease relapse and to develop cirrhosis.</a:t>
            </a:r>
            <a:b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They have similar age-adjusted</a:t>
            </a:r>
            <a:b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survival to patients followed from</a:t>
            </a:r>
            <a:b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initial diagnosis </a:t>
            </a:r>
            <a:endPar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33A11FB3-1515-484C-8D98-85CA55BD8349}"/>
              </a:ext>
            </a:extLst>
          </p:cNvPr>
          <p:cNvSpPr>
            <a:spLocks noGrp="1"/>
          </p:cNvSpPr>
          <p:nvPr>
            <p:ph type="title"/>
          </p:nvPr>
        </p:nvSpPr>
        <p:spPr/>
        <p:txBody>
          <a:bodyPr>
            <a:noAutofit/>
          </a:bodyPr>
          <a:lstStyle/>
          <a:p>
            <a:r>
              <a:rPr lang="en-US" dirty="0"/>
              <a:t>Long-term outcome in autoimmune hepatitis: </a:t>
            </a:r>
            <a:br>
              <a:rPr lang="en-US" dirty="0"/>
            </a:br>
            <a:r>
              <a:rPr lang="en-US" dirty="0"/>
              <a:t>The second 20 years of follow-up</a:t>
            </a:r>
          </a:p>
        </p:txBody>
      </p:sp>
      <p:sp>
        <p:nvSpPr>
          <p:cNvPr id="5" name="Text Placeholder 4">
            <a:extLst>
              <a:ext uri="{FF2B5EF4-FFF2-40B4-BE49-F238E27FC236}">
                <a16:creationId xmlns:a16="http://schemas.microsoft.com/office/drawing/2014/main" id="{DFF8B8FC-2D2A-4148-9E89-CC1689F2AE8A}"/>
              </a:ext>
            </a:extLst>
          </p:cNvPr>
          <p:cNvSpPr>
            <a:spLocks noGrp="1"/>
          </p:cNvSpPr>
          <p:nvPr>
            <p:ph type="body" sz="quarter" idx="10"/>
          </p:nvPr>
        </p:nvSpPr>
        <p:spPr/>
        <p:txBody>
          <a:bodyPr/>
          <a:lstStyle/>
          <a:p>
            <a:endParaRPr lang="en-GB" dirty="0"/>
          </a:p>
          <a:p>
            <a:r>
              <a:rPr lang="en-GB" dirty="0"/>
              <a:t>Harrison L, et al. ILC 2019; </a:t>
            </a:r>
            <a:r>
              <a:rPr lang="en-GB" dirty="0">
                <a:solidFill>
                  <a:srgbClr val="000000"/>
                </a:solidFill>
              </a:rPr>
              <a:t>FRI-025</a:t>
            </a:r>
          </a:p>
        </p:txBody>
      </p:sp>
      <p:cxnSp>
        <p:nvCxnSpPr>
          <p:cNvPr id="21" name="Straight Connector 20">
            <a:extLst>
              <a:ext uri="{FF2B5EF4-FFF2-40B4-BE49-F238E27FC236}">
                <a16:creationId xmlns:a16="http://schemas.microsoft.com/office/drawing/2014/main" id="{CF302921-A074-4AA4-B069-143EDA71BD07}"/>
              </a:ext>
            </a:extLst>
          </p:cNvPr>
          <p:cNvCxnSpPr>
            <a:cxnSpLocks/>
          </p:cNvCxnSpPr>
          <p:nvPr/>
        </p:nvCxnSpPr>
        <p:spPr>
          <a:xfrm flipH="1">
            <a:off x="6400282" y="4587772"/>
            <a:ext cx="526599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C01BCC9-3A2C-48CE-958E-8500E6C41A6F}"/>
              </a:ext>
            </a:extLst>
          </p:cNvPr>
          <p:cNvCxnSpPr>
            <a:cxnSpLocks/>
          </p:cNvCxnSpPr>
          <p:nvPr/>
        </p:nvCxnSpPr>
        <p:spPr>
          <a:xfrm>
            <a:off x="6400282" y="1524000"/>
            <a:ext cx="0" cy="4805363"/>
          </a:xfrm>
          <a:prstGeom prst="line">
            <a:avLst/>
          </a:prstGeom>
        </p:spPr>
        <p:style>
          <a:lnRef idx="1">
            <a:schemeClr val="accent1"/>
          </a:lnRef>
          <a:fillRef idx="0">
            <a:schemeClr val="accent1"/>
          </a:fillRef>
          <a:effectRef idx="0">
            <a:schemeClr val="accent1"/>
          </a:effectRef>
          <a:fontRef idx="minor">
            <a:schemeClr val="tx1"/>
          </a:fontRef>
        </p:style>
      </p:cxnSp>
      <p:sp>
        <p:nvSpPr>
          <p:cNvPr id="13" name="Content Placeholder 1">
            <a:extLst>
              <a:ext uri="{FF2B5EF4-FFF2-40B4-BE49-F238E27FC236}">
                <a16:creationId xmlns:a16="http://schemas.microsoft.com/office/drawing/2014/main" id="{760BDF2A-AAFE-42F1-BB8E-12EDF7054F11}"/>
              </a:ext>
            </a:extLst>
          </p:cNvPr>
          <p:cNvSpPr>
            <a:spLocks noGrp="1"/>
          </p:cNvSpPr>
          <p:nvPr>
            <p:ph sz="half" idx="1"/>
          </p:nvPr>
        </p:nvSpPr>
        <p:spPr>
          <a:xfrm>
            <a:off x="422276" y="1340769"/>
            <a:ext cx="4283540" cy="769441"/>
          </a:xfrm>
          <a:ln>
            <a:noFill/>
          </a:ln>
        </p:spPr>
        <p:txBody>
          <a:bodyPr wrap="square">
            <a:spAutoFit/>
          </a:bodyPr>
          <a:lstStyle/>
          <a:p>
            <a:pPr marL="0" indent="0">
              <a:buNone/>
            </a:pPr>
            <a:r>
              <a:rPr lang="en-US" b="1" dirty="0">
                <a:solidFill>
                  <a:schemeClr val="bg1"/>
                </a:solidFill>
                <a:highlight>
                  <a:srgbClr val="004A86"/>
                </a:highlight>
                <a:latin typeface="Arial" panose="020B0604020202020204" pitchFamily="34" charset="0"/>
                <a:cs typeface="Arial" panose="020B0604020202020204" pitchFamily="34" charset="0"/>
              </a:rPr>
              <a:t> RESULTS (Cont.) ‌</a:t>
            </a:r>
            <a:endParaRPr lang="en-US" b="1" dirty="0">
              <a:solidFill>
                <a:schemeClr val="bg1"/>
              </a:solidFill>
              <a:highlight>
                <a:srgbClr val="FEFCFC"/>
              </a:highlight>
              <a:latin typeface="Arial" panose="020B0604020202020204" pitchFamily="34" charset="0"/>
              <a:cs typeface="Arial" panose="020B0604020202020204" pitchFamily="34" charset="0"/>
            </a:endParaRPr>
          </a:p>
          <a:p>
            <a:pPr marL="0" indent="0">
              <a:buNone/>
            </a:pPr>
            <a:endParaRPr lang="en-US" dirty="0">
              <a:highlight>
                <a:srgbClr val="FEFCFC"/>
              </a:highlight>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792EAC88-8EC0-4430-B020-0313E3FB6BEE}"/>
              </a:ext>
            </a:extLst>
          </p:cNvPr>
          <p:cNvSpPr/>
          <p:nvPr/>
        </p:nvSpPr>
        <p:spPr>
          <a:xfrm>
            <a:off x="61322" y="4869735"/>
            <a:ext cx="6367984" cy="1323439"/>
          </a:xfrm>
          <a:prstGeom prst="rect">
            <a:avLst/>
          </a:prstGeom>
        </p:spPr>
        <p:txBody>
          <a:bodyPr wrap="square">
            <a:spAutoFit/>
          </a:bodyPr>
          <a:lstStyle/>
          <a:p>
            <a:pPr marL="342900" lvl="0" indent="-342900">
              <a:spcBef>
                <a:spcPct val="20000"/>
              </a:spcBef>
              <a:buClr>
                <a:srgbClr val="004B87"/>
              </a:buClr>
              <a:buFont typeface="Arial" panose="020B0604020202020204" pitchFamily="34" charset="0"/>
              <a:buChar char="•"/>
              <a:defRPr/>
            </a:pPr>
            <a:r>
              <a:rPr lang="en-US" sz="2000" dirty="0">
                <a:solidFill>
                  <a:prstClr val="black"/>
                </a:solidFill>
              </a:rPr>
              <a:t>SMRs did not differ significantly between those followed over the second 20 </a:t>
            </a:r>
            <a:r>
              <a:rPr lang="en-US" sz="2000" dirty="0" err="1">
                <a:solidFill>
                  <a:prstClr val="black"/>
                </a:solidFill>
              </a:rPr>
              <a:t>yrs</a:t>
            </a:r>
            <a:r>
              <a:rPr lang="en-US" sz="2000" dirty="0">
                <a:solidFill>
                  <a:prstClr val="black"/>
                </a:solidFill>
              </a:rPr>
              <a:t> (1.45 [0.84–2.65]) and those followed from diagnosis</a:t>
            </a:r>
            <a:br>
              <a:rPr lang="en-US" sz="2000" dirty="0">
                <a:solidFill>
                  <a:prstClr val="black"/>
                </a:solidFill>
              </a:rPr>
            </a:br>
            <a:r>
              <a:rPr lang="en-US" sz="2000" dirty="0">
                <a:solidFill>
                  <a:prstClr val="black"/>
                </a:solidFill>
              </a:rPr>
              <a:t>(1.60 [1.21–1.91])</a:t>
            </a:r>
          </a:p>
        </p:txBody>
      </p:sp>
      <p:sp>
        <p:nvSpPr>
          <p:cNvPr id="25" name="TextBox 24">
            <a:extLst>
              <a:ext uri="{FF2B5EF4-FFF2-40B4-BE49-F238E27FC236}">
                <a16:creationId xmlns:a16="http://schemas.microsoft.com/office/drawing/2014/main" id="{244042D8-B671-4026-857D-1698598A0ED1}"/>
              </a:ext>
            </a:extLst>
          </p:cNvPr>
          <p:cNvSpPr txBox="1"/>
          <p:nvPr/>
        </p:nvSpPr>
        <p:spPr>
          <a:xfrm>
            <a:off x="410549" y="1789469"/>
            <a:ext cx="5578612" cy="30777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cs typeface="Arial"/>
              </a:rPr>
              <a:t>Figure 1. Survival from any death/transplant</a:t>
            </a:r>
          </a:p>
        </p:txBody>
      </p:sp>
      <p:sp>
        <p:nvSpPr>
          <p:cNvPr id="27" name="TextBox 26">
            <a:extLst>
              <a:ext uri="{FF2B5EF4-FFF2-40B4-BE49-F238E27FC236}">
                <a16:creationId xmlns:a16="http://schemas.microsoft.com/office/drawing/2014/main" id="{3DFDEF07-A332-4B6F-8D7A-62531CF8A4D8}"/>
              </a:ext>
            </a:extLst>
          </p:cNvPr>
          <p:cNvSpPr txBox="1"/>
          <p:nvPr/>
        </p:nvSpPr>
        <p:spPr>
          <a:xfrm>
            <a:off x="6601623" y="1356960"/>
            <a:ext cx="5578612" cy="30777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cs typeface="Arial"/>
              </a:rPr>
              <a:t>Figure 2. Survival from liver-related death/transplant</a:t>
            </a:r>
          </a:p>
        </p:txBody>
      </p:sp>
      <p:pic>
        <p:nvPicPr>
          <p:cNvPr id="28" name="Picture 2" descr="A screenshot of a cell phone&#10;&#10;Description generated with high confidence">
            <a:extLst>
              <a:ext uri="{FF2B5EF4-FFF2-40B4-BE49-F238E27FC236}">
                <a16:creationId xmlns:a16="http://schemas.microsoft.com/office/drawing/2014/main" id="{63F2821B-E870-4AF6-A693-2D2451FD9CC4}"/>
              </a:ext>
            </a:extLst>
          </p:cNvPr>
          <p:cNvPicPr>
            <a:picLocks noChangeAspect="1"/>
          </p:cNvPicPr>
          <p:nvPr/>
        </p:nvPicPr>
        <p:blipFill>
          <a:blip r:embed="rId4"/>
          <a:stretch>
            <a:fillRect/>
          </a:stretch>
        </p:blipFill>
        <p:spPr>
          <a:xfrm>
            <a:off x="6513155" y="1696063"/>
            <a:ext cx="4882328" cy="2882926"/>
          </a:xfrm>
          <a:prstGeom prst="rect">
            <a:avLst/>
          </a:prstGeom>
        </p:spPr>
      </p:pic>
      <p:sp>
        <p:nvSpPr>
          <p:cNvPr id="7" name="TextBox 6">
            <a:extLst>
              <a:ext uri="{FF2B5EF4-FFF2-40B4-BE49-F238E27FC236}">
                <a16:creationId xmlns:a16="http://schemas.microsoft.com/office/drawing/2014/main" id="{E75EB64B-BD6C-4877-B206-65848402883C}"/>
              </a:ext>
            </a:extLst>
          </p:cNvPr>
          <p:cNvSpPr txBox="1"/>
          <p:nvPr/>
        </p:nvSpPr>
        <p:spPr>
          <a:xfrm>
            <a:off x="10138468" y="3748208"/>
            <a:ext cx="1117136" cy="276999"/>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P=0.515</a:t>
            </a:r>
          </a:p>
        </p:txBody>
      </p:sp>
      <p:cxnSp>
        <p:nvCxnSpPr>
          <p:cNvPr id="3" name="Straight Connector 2">
            <a:extLst>
              <a:ext uri="{FF2B5EF4-FFF2-40B4-BE49-F238E27FC236}">
                <a16:creationId xmlns:a16="http://schemas.microsoft.com/office/drawing/2014/main" id="{5FA643AC-C391-4332-80B6-BD6AF8C79366}"/>
              </a:ext>
            </a:extLst>
          </p:cNvPr>
          <p:cNvCxnSpPr/>
          <p:nvPr/>
        </p:nvCxnSpPr>
        <p:spPr>
          <a:xfrm>
            <a:off x="4550165" y="4377668"/>
            <a:ext cx="820132" cy="0"/>
          </a:xfrm>
          <a:prstGeom prst="line">
            <a:avLst/>
          </a:prstGeom>
          <a:ln w="13970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B503073A-FBA7-4C4C-8B47-148D9AD4A35B}"/>
              </a:ext>
            </a:extLst>
          </p:cNvPr>
          <p:cNvSpPr txBox="1"/>
          <p:nvPr/>
        </p:nvSpPr>
        <p:spPr>
          <a:xfrm>
            <a:off x="3786372" y="4117825"/>
            <a:ext cx="1117136" cy="276999"/>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P=0.029</a:t>
            </a:r>
          </a:p>
        </p:txBody>
      </p:sp>
    </p:spTree>
    <p:extLst>
      <p:ext uri="{BB962C8B-B14F-4D97-AF65-F5344CB8AC3E}">
        <p14:creationId xmlns:p14="http://schemas.microsoft.com/office/powerpoint/2010/main" val="15601334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07D37E-AD84-4D62-B1E7-063D6CF0E040}"/>
              </a:ext>
            </a:extLst>
          </p:cNvPr>
          <p:cNvSpPr>
            <a:spLocks noGrp="1"/>
          </p:cNvSpPr>
          <p:nvPr>
            <p:ph type="title"/>
          </p:nvPr>
        </p:nvSpPr>
        <p:spPr/>
        <p:txBody>
          <a:bodyPr/>
          <a:lstStyle/>
          <a:p>
            <a:r>
              <a:rPr lang="en-GB" dirty="0"/>
              <a:t>Contents</a:t>
            </a:r>
          </a:p>
        </p:txBody>
      </p:sp>
      <p:sp>
        <p:nvSpPr>
          <p:cNvPr id="6" name="Text Placeholder 5">
            <a:extLst>
              <a:ext uri="{FF2B5EF4-FFF2-40B4-BE49-F238E27FC236}">
                <a16:creationId xmlns:a16="http://schemas.microsoft.com/office/drawing/2014/main" id="{6BAF401A-216F-4956-B1D7-28A56A19DDE3}"/>
              </a:ext>
            </a:extLst>
          </p:cNvPr>
          <p:cNvSpPr>
            <a:spLocks noGrp="1"/>
          </p:cNvSpPr>
          <p:nvPr>
            <p:ph type="body" sz="quarter" idx="10"/>
          </p:nvPr>
        </p:nvSpPr>
        <p:spPr/>
        <p:txBody>
          <a:bodyPr/>
          <a:lstStyle/>
          <a:p>
            <a:endParaRPr lang="en-GB"/>
          </a:p>
        </p:txBody>
      </p:sp>
      <p:graphicFrame>
        <p:nvGraphicFramePr>
          <p:cNvPr id="7" name="Content Placeholder 10">
            <a:extLst>
              <a:ext uri="{FF2B5EF4-FFF2-40B4-BE49-F238E27FC236}">
                <a16:creationId xmlns:a16="http://schemas.microsoft.com/office/drawing/2014/main" id="{F102B586-5288-4B7C-BAF5-03FAA42D329B}"/>
              </a:ext>
            </a:extLst>
          </p:cNvPr>
          <p:cNvGraphicFramePr>
            <a:graphicFrameLocks noGrp="1"/>
          </p:cNvGraphicFramePr>
          <p:nvPr>
            <p:ph sz="half" idx="1"/>
            <p:extLst>
              <p:ext uri="{D42A27DB-BD31-4B8C-83A1-F6EECF244321}">
                <p14:modId xmlns:p14="http://schemas.microsoft.com/office/powerpoint/2010/main" val="1165434755"/>
              </p:ext>
            </p:extLst>
          </p:nvPr>
        </p:nvGraphicFramePr>
        <p:xfrm>
          <a:off x="604838" y="1198411"/>
          <a:ext cx="10982325" cy="3989076"/>
        </p:xfrm>
        <a:graphic>
          <a:graphicData uri="http://schemas.openxmlformats.org/drawingml/2006/table">
            <a:tbl>
              <a:tblPr firstRow="1" bandRow="1">
                <a:tableStyleId>{5C22544A-7EE6-4342-B048-85BDC9FD1C3A}</a:tableStyleId>
              </a:tblPr>
              <a:tblGrid>
                <a:gridCol w="819776">
                  <a:extLst>
                    <a:ext uri="{9D8B030D-6E8A-4147-A177-3AD203B41FA5}">
                      <a16:colId xmlns:a16="http://schemas.microsoft.com/office/drawing/2014/main" val="20001"/>
                    </a:ext>
                  </a:extLst>
                </a:gridCol>
                <a:gridCol w="10162549">
                  <a:extLst>
                    <a:ext uri="{9D8B030D-6E8A-4147-A177-3AD203B41FA5}">
                      <a16:colId xmlns:a16="http://schemas.microsoft.com/office/drawing/2014/main" val="20002"/>
                    </a:ext>
                  </a:extLst>
                </a:gridCol>
              </a:tblGrid>
              <a:tr h="202566">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mj-lt"/>
                          <a:cs typeface="Arial" panose="020B0604020202020204" pitchFamily="34" charset="0"/>
                        </a:rPr>
                        <a:t>1. Autoimmune and chronic cholestatic liver disease: Clinical aspects</a:t>
                      </a: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hMerge="1">
                  <a:txBody>
                    <a:bodyPr/>
                    <a:lstStyle/>
                    <a:p>
                      <a:endParaRPr lang="en-GB" sz="1400" dirty="0">
                        <a:latin typeface="Arial" panose="020B0604020202020204" pitchFamily="34" charset="0"/>
                        <a:cs typeface="Arial" panose="020B0604020202020204" pitchFamily="34" charset="0"/>
                      </a:endParaRPr>
                    </a:p>
                  </a:txBody>
                  <a:tcPr anchor="b">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126330">
                <a:tc>
                  <a:txBody>
                    <a:bodyPr/>
                    <a:lstStyle/>
                    <a:p>
                      <a:pPr marL="36000" algn="l" fontAlgn="t"/>
                      <a:r>
                        <a:rPr lang="en-GB" sz="1400" b="0" i="0" u="none" strike="noStrike" dirty="0">
                          <a:solidFill>
                            <a:schemeClr val="tx1"/>
                          </a:solidFill>
                          <a:effectLst/>
                          <a:latin typeface="+mj-lt"/>
                        </a:rPr>
                        <a:t>LB-02</a:t>
                      </a:r>
                    </a:p>
                  </a:txBody>
                  <a:tcPr marL="4763" marR="4763" marT="4763" marB="0" anchor="ctr">
                    <a:lnL w="635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rgbClr val="BEE5F5"/>
                    </a:solidFill>
                  </a:tcPr>
                </a:tc>
                <a:tc>
                  <a:txBody>
                    <a:bodyPr/>
                    <a:lstStyle/>
                    <a:p>
                      <a:pPr marL="36000" algn="l" fontAlgn="t"/>
                      <a:r>
                        <a:rPr lang="en-GB" sz="1400" b="0" i="0" u="none" strike="noStrike" dirty="0" err="1">
                          <a:solidFill>
                            <a:schemeClr val="tx1"/>
                          </a:solidFill>
                          <a:effectLst/>
                          <a:latin typeface="+mj-lt"/>
                        </a:rPr>
                        <a:t>Elafibranor</a:t>
                      </a:r>
                      <a:r>
                        <a:rPr lang="en-GB" sz="1400" b="0" i="0" u="none" strike="noStrike" dirty="0">
                          <a:solidFill>
                            <a:schemeClr val="tx1"/>
                          </a:solidFill>
                          <a:effectLst/>
                          <a:latin typeface="+mj-lt"/>
                        </a:rPr>
                        <a:t> demonstrates favourable efficacy and safety in patients with primary biliary cholangitis and inadequate response to UDCA</a:t>
                      </a:r>
                    </a:p>
                  </a:txBody>
                  <a:tcPr marL="4763" marR="4763" marT="4763" marB="0" anchor="ctr">
                    <a:lnL w="6350" cap="flat" cmpd="sng" algn="ctr">
                      <a:solidFill>
                        <a:schemeClr val="bg1"/>
                      </a:solidFill>
                      <a:prstDash val="solid"/>
                      <a:round/>
                      <a:headEnd type="none" w="med" len="med"/>
                      <a:tailEnd type="none" w="med" len="med"/>
                    </a:lnL>
                    <a:lnR w="6350" cap="flat" cmpd="sng" algn="ctr">
                      <a:solidFill>
                        <a:schemeClr val="tx2"/>
                      </a:solidFill>
                      <a:prstDash val="solid"/>
                      <a:round/>
                      <a:headEnd type="none" w="med" len="med"/>
                      <a:tailEnd type="none" w="med" len="med"/>
                    </a:lnR>
                    <a:lnT w="38100" cap="flat" cmpd="sng" algn="ctr">
                      <a:solidFill>
                        <a:schemeClr val="bg1"/>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3310111515"/>
                  </a:ext>
                </a:extLst>
              </a:tr>
              <a:tr h="73791">
                <a:tc>
                  <a:txBody>
                    <a:bodyPr/>
                    <a:lstStyle/>
                    <a:p>
                      <a:pPr marL="36000" algn="l" fontAlgn="t"/>
                      <a:r>
                        <a:rPr lang="en-GB" sz="1400" b="0" i="0" u="none" strike="noStrike" dirty="0">
                          <a:solidFill>
                            <a:schemeClr val="tx1"/>
                          </a:solidFill>
                          <a:effectLst/>
                          <a:latin typeface="+mj-lt"/>
                        </a:rPr>
                        <a:t>LB-05</a:t>
                      </a:r>
                    </a:p>
                  </a:txBody>
                  <a:tcPr marL="4763" marR="4763" marT="4763" marB="0" anchor="ctr">
                    <a:lnL w="635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rgbClr val="BEE5F5"/>
                    </a:solidFill>
                  </a:tcPr>
                </a:tc>
                <a:tc>
                  <a:txBody>
                    <a:bodyPr/>
                    <a:lstStyle/>
                    <a:p>
                      <a:pPr marL="36000" algn="l" fontAlgn="t"/>
                      <a:r>
                        <a:rPr lang="en-GB" sz="1400" b="0" i="0" u="none" strike="noStrike" dirty="0">
                          <a:solidFill>
                            <a:schemeClr val="tx1"/>
                          </a:solidFill>
                          <a:effectLst/>
                          <a:latin typeface="+mj-lt"/>
                        </a:rPr>
                        <a:t>Bezafibrate improves the effect of </a:t>
                      </a:r>
                      <a:r>
                        <a:rPr lang="en-GB" sz="1400" b="0" i="0" u="none" strike="noStrike" dirty="0" err="1">
                          <a:solidFill>
                            <a:schemeClr val="tx1"/>
                          </a:solidFill>
                          <a:effectLst/>
                          <a:latin typeface="+mj-lt"/>
                        </a:rPr>
                        <a:t>obeticholic</a:t>
                      </a:r>
                      <a:r>
                        <a:rPr lang="en-GB" sz="1400" b="0" i="0" u="none" strike="noStrike" dirty="0">
                          <a:solidFill>
                            <a:schemeClr val="tx1"/>
                          </a:solidFill>
                          <a:effectLst/>
                          <a:latin typeface="+mj-lt"/>
                        </a:rPr>
                        <a:t> acid on cholestasis in patients with primary biliary cholangitis</a:t>
                      </a:r>
                    </a:p>
                  </a:txBody>
                  <a:tcPr marL="4763" marR="4763" marT="4763" marB="0" anchor="ctr">
                    <a:lnL w="6350" cap="flat" cmpd="sng" algn="ctr">
                      <a:solidFill>
                        <a:schemeClr val="bg1"/>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2448503086"/>
                  </a:ext>
                </a:extLst>
              </a:tr>
              <a:tr h="73791">
                <a:tc>
                  <a:txBody>
                    <a:bodyPr/>
                    <a:lstStyle/>
                    <a:p>
                      <a:pPr marL="36000" algn="l" fontAlgn="t"/>
                      <a:r>
                        <a:rPr lang="en-GB" sz="1400" b="0" i="0" u="none" strike="noStrike" dirty="0">
                          <a:solidFill>
                            <a:schemeClr val="tx1"/>
                          </a:solidFill>
                          <a:effectLst/>
                          <a:latin typeface="+mj-lt"/>
                        </a:rPr>
                        <a:t>LB-08</a:t>
                      </a:r>
                    </a:p>
                  </a:txBody>
                  <a:tcPr marL="4763" marR="4763" marT="4763" marB="0" anchor="ctr">
                    <a:lnL w="635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rgbClr val="BEE5F5"/>
                    </a:solidFill>
                  </a:tcPr>
                </a:tc>
                <a:tc>
                  <a:txBody>
                    <a:bodyPr/>
                    <a:lstStyle/>
                    <a:p>
                      <a:pPr marL="36000" algn="l" fontAlgn="t"/>
                      <a:r>
                        <a:rPr lang="en-GB" sz="1400" b="0" i="0" u="none" strike="noStrike" dirty="0">
                          <a:solidFill>
                            <a:schemeClr val="tx1"/>
                          </a:solidFill>
                          <a:effectLst/>
                          <a:latin typeface="+mj-lt"/>
                        </a:rPr>
                        <a:t>Growth analysis in children with progressive familial intrahepatic cholestasis treated with </a:t>
                      </a:r>
                      <a:r>
                        <a:rPr lang="en-GB" sz="1400" b="0" i="0" u="none" strike="noStrike" dirty="0" err="1">
                          <a:solidFill>
                            <a:schemeClr val="tx1"/>
                          </a:solidFill>
                          <a:effectLst/>
                          <a:latin typeface="+mj-lt"/>
                        </a:rPr>
                        <a:t>maralixibat</a:t>
                      </a:r>
                      <a:endParaRPr lang="en-GB" sz="1400" b="0" i="0" u="none" strike="noStrike" dirty="0">
                        <a:solidFill>
                          <a:schemeClr val="tx1"/>
                        </a:solidFill>
                        <a:effectLst/>
                        <a:latin typeface="+mj-lt"/>
                      </a:endParaRPr>
                    </a:p>
                  </a:txBody>
                  <a:tcPr marL="4763" marR="4763" marT="4763" marB="0" anchor="ctr">
                    <a:lnL w="6350" cap="flat" cmpd="sng" algn="ctr">
                      <a:solidFill>
                        <a:schemeClr val="bg1"/>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3724062774"/>
                  </a:ext>
                </a:extLst>
              </a:tr>
              <a:tr h="73791">
                <a:tc>
                  <a:txBody>
                    <a:bodyPr/>
                    <a:lstStyle/>
                    <a:p>
                      <a:pPr marL="36000" algn="l" fontAlgn="t"/>
                      <a:r>
                        <a:rPr lang="en-GB" sz="1400" b="0" i="0" u="none" strike="noStrike" dirty="0">
                          <a:solidFill>
                            <a:srgbClr val="000000"/>
                          </a:solidFill>
                          <a:effectLst/>
                          <a:latin typeface="+mj-lt"/>
                        </a:rPr>
                        <a:t>GS-02</a:t>
                      </a:r>
                    </a:p>
                  </a:txBody>
                  <a:tcPr marL="4763" marR="4763" marT="4763" marB="0" anchor="ctr">
                    <a:lnL w="635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rgbClr val="BEE5F5"/>
                    </a:solidFill>
                  </a:tcPr>
                </a:tc>
                <a:tc>
                  <a:txBody>
                    <a:bodyPr/>
                    <a:lstStyle/>
                    <a:p>
                      <a:pPr marL="36000" algn="l" fontAlgn="t"/>
                      <a:r>
                        <a:rPr lang="en-GB" sz="1400" b="0" i="0" u="none" strike="noStrike" dirty="0">
                          <a:solidFill>
                            <a:srgbClr val="000000"/>
                          </a:solidFill>
                          <a:effectLst/>
                          <a:latin typeface="+mj-lt"/>
                        </a:rPr>
                        <a:t>GKT831 in patients with primary biliary cholangitis and inadequate response to </a:t>
                      </a:r>
                      <a:r>
                        <a:rPr lang="en-GB" sz="1400" b="0" i="0" u="none" strike="noStrike" dirty="0" err="1">
                          <a:solidFill>
                            <a:srgbClr val="000000"/>
                          </a:solidFill>
                          <a:effectLst/>
                          <a:latin typeface="+mj-lt"/>
                        </a:rPr>
                        <a:t>ursodeoxycholic</a:t>
                      </a:r>
                      <a:r>
                        <a:rPr lang="en-GB" sz="1400" b="0" i="0" u="none" strike="noStrike" dirty="0">
                          <a:solidFill>
                            <a:srgbClr val="000000"/>
                          </a:solidFill>
                          <a:effectLst/>
                          <a:latin typeface="+mj-lt"/>
                        </a:rPr>
                        <a:t> acid: Interim phase 2 efficacy results</a:t>
                      </a:r>
                    </a:p>
                  </a:txBody>
                  <a:tcPr marL="4763" marR="4763" marT="4763" marB="0" anchor="ctr">
                    <a:lnL w="6350" cap="flat" cmpd="sng" algn="ctr">
                      <a:solidFill>
                        <a:schemeClr val="bg1"/>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3475964880"/>
                  </a:ext>
                </a:extLst>
              </a:tr>
              <a:tr h="73791">
                <a:tc>
                  <a:txBody>
                    <a:bodyPr/>
                    <a:lstStyle/>
                    <a:p>
                      <a:pPr marL="36000" algn="l" fontAlgn="t"/>
                      <a:r>
                        <a:rPr lang="en-GB" sz="1400" b="0" i="0" u="none" strike="noStrike" dirty="0">
                          <a:solidFill>
                            <a:srgbClr val="000000"/>
                          </a:solidFill>
                          <a:effectLst/>
                          <a:latin typeface="+mj-lt"/>
                        </a:rPr>
                        <a:t>GS-18</a:t>
                      </a:r>
                    </a:p>
                  </a:txBody>
                  <a:tcPr marL="4763" marR="4763" marT="4763" marB="0" anchor="ctr">
                    <a:lnL w="635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rgbClr val="BEE5F5"/>
                    </a:solidFill>
                  </a:tcPr>
                </a:tc>
                <a:tc>
                  <a:txBody>
                    <a:bodyPr/>
                    <a:lstStyle/>
                    <a:p>
                      <a:pPr marL="36000" algn="l" fontAlgn="t"/>
                      <a:r>
                        <a:rPr lang="en-GB" sz="1400" b="0" i="0" u="none" strike="noStrike" dirty="0">
                          <a:solidFill>
                            <a:srgbClr val="000000"/>
                          </a:solidFill>
                          <a:effectLst/>
                          <a:latin typeface="+mj-lt"/>
                        </a:rPr>
                        <a:t>Preventive </a:t>
                      </a:r>
                      <a:r>
                        <a:rPr lang="en-GB" sz="1400" b="0" i="0" u="none" strike="noStrike" dirty="0" err="1">
                          <a:solidFill>
                            <a:srgbClr val="000000"/>
                          </a:solidFill>
                          <a:effectLst/>
                          <a:latin typeface="+mj-lt"/>
                        </a:rPr>
                        <a:t>ursodeoxycholic</a:t>
                      </a:r>
                      <a:r>
                        <a:rPr lang="en-GB" sz="1400" b="0" i="0" u="none" strike="noStrike" dirty="0">
                          <a:solidFill>
                            <a:srgbClr val="000000"/>
                          </a:solidFill>
                          <a:effectLst/>
                          <a:latin typeface="+mj-lt"/>
                        </a:rPr>
                        <a:t> acid after liver transplantation for primary biliary cholangitis prevents disease recurrence and prolongs graft survival</a:t>
                      </a:r>
                    </a:p>
                  </a:txBody>
                  <a:tcPr marL="4763" marR="4763" marT="4763" marB="0" anchor="ctr">
                    <a:lnL w="6350" cap="flat" cmpd="sng" algn="ctr">
                      <a:solidFill>
                        <a:schemeClr val="bg1"/>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1156259974"/>
                  </a:ext>
                </a:extLst>
              </a:tr>
              <a:tr h="73791">
                <a:tc>
                  <a:txBody>
                    <a:bodyPr/>
                    <a:lstStyle/>
                    <a:p>
                      <a:pPr marL="36000" algn="l" fontAlgn="t"/>
                      <a:r>
                        <a:rPr lang="en-GB" sz="1400" b="0" i="0" u="none" strike="noStrike" dirty="0">
                          <a:solidFill>
                            <a:srgbClr val="000000"/>
                          </a:solidFill>
                          <a:effectLst/>
                          <a:latin typeface="+mj-lt"/>
                        </a:rPr>
                        <a:t>PS-009</a:t>
                      </a:r>
                    </a:p>
                  </a:txBody>
                  <a:tcPr marL="4763" marR="4763" marT="4763" marB="0" anchor="ctr">
                    <a:lnL w="635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rgbClr val="BEE5F5"/>
                    </a:solidFill>
                  </a:tcPr>
                </a:tc>
                <a:tc>
                  <a:txBody>
                    <a:bodyPr/>
                    <a:lstStyle/>
                    <a:p>
                      <a:pPr marL="36000" algn="l" fontAlgn="t"/>
                      <a:r>
                        <a:rPr lang="en-GB" sz="1400" b="0" i="0" u="none" strike="noStrike" dirty="0">
                          <a:solidFill>
                            <a:srgbClr val="000000"/>
                          </a:solidFill>
                          <a:effectLst/>
                          <a:latin typeface="+mj-lt"/>
                        </a:rPr>
                        <a:t>Proteome of primary biliary cholangitis (PBC) in naïve and </a:t>
                      </a:r>
                      <a:r>
                        <a:rPr lang="en-GB" sz="1400" b="0" i="0" u="none" strike="noStrike" dirty="0" err="1">
                          <a:solidFill>
                            <a:srgbClr val="000000"/>
                          </a:solidFill>
                          <a:effectLst/>
                          <a:latin typeface="+mj-lt"/>
                        </a:rPr>
                        <a:t>ursodeoxycholic</a:t>
                      </a:r>
                      <a:r>
                        <a:rPr lang="en-GB" sz="1400" b="0" i="0" u="none" strike="noStrike" dirty="0">
                          <a:solidFill>
                            <a:srgbClr val="000000"/>
                          </a:solidFill>
                          <a:effectLst/>
                          <a:latin typeface="+mj-lt"/>
                        </a:rPr>
                        <a:t> acid (UDCA)-treated patients</a:t>
                      </a:r>
                    </a:p>
                  </a:txBody>
                  <a:tcPr marL="4763" marR="4763" marT="4763" marB="0" anchor="ctr">
                    <a:lnL w="6350" cap="flat" cmpd="sng" algn="ctr">
                      <a:solidFill>
                        <a:schemeClr val="bg1"/>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2877187343"/>
                  </a:ext>
                </a:extLst>
              </a:tr>
              <a:tr h="73791">
                <a:tc>
                  <a:txBody>
                    <a:bodyPr/>
                    <a:lstStyle/>
                    <a:p>
                      <a:pPr marL="36000" algn="l" fontAlgn="t"/>
                      <a:r>
                        <a:rPr lang="en-GB" sz="1400" b="0" i="0" u="none" strike="noStrike" dirty="0">
                          <a:solidFill>
                            <a:srgbClr val="000000"/>
                          </a:solidFill>
                          <a:effectLst/>
                          <a:latin typeface="+mj-lt"/>
                        </a:rPr>
                        <a:t>PS-014</a:t>
                      </a:r>
                    </a:p>
                  </a:txBody>
                  <a:tcPr marL="4763" marR="4763" marT="4763" marB="0" anchor="ctr">
                    <a:lnL w="635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rgbClr val="BEE5F5"/>
                    </a:solidFill>
                  </a:tcPr>
                </a:tc>
                <a:tc>
                  <a:txBody>
                    <a:bodyPr/>
                    <a:lstStyle/>
                    <a:p>
                      <a:pPr marL="36000" algn="l" fontAlgn="t"/>
                      <a:r>
                        <a:rPr lang="en-GB" sz="1400" b="0" i="0" u="none" strike="noStrike" dirty="0">
                          <a:solidFill>
                            <a:srgbClr val="000000"/>
                          </a:solidFill>
                          <a:effectLst/>
                          <a:latin typeface="+mj-lt"/>
                        </a:rPr>
                        <a:t>Disease clustering in autoimmune liver diseases points towards environmental factors being important in their aetiology</a:t>
                      </a:r>
                    </a:p>
                  </a:txBody>
                  <a:tcPr marL="4763" marR="4763" marT="4763" marB="0" anchor="ctr">
                    <a:lnL w="6350" cap="flat" cmpd="sng" algn="ctr">
                      <a:solidFill>
                        <a:schemeClr val="bg1"/>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1658043175"/>
                  </a:ext>
                </a:extLst>
              </a:tr>
              <a:tr h="73791">
                <a:tc>
                  <a:txBody>
                    <a:bodyPr/>
                    <a:lstStyle/>
                    <a:p>
                      <a:pPr marL="36000" algn="l" fontAlgn="t"/>
                      <a:r>
                        <a:rPr lang="en-GB" sz="1400" b="0" i="0" u="none" strike="noStrike" dirty="0">
                          <a:solidFill>
                            <a:srgbClr val="000000"/>
                          </a:solidFill>
                          <a:effectLst/>
                          <a:latin typeface="+mj-lt"/>
                        </a:rPr>
                        <a:t>PS-016</a:t>
                      </a:r>
                    </a:p>
                  </a:txBody>
                  <a:tcPr marL="4763" marR="4763" marT="4763" marB="0" anchor="ctr">
                    <a:lnL w="635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rgbClr val="BEE5F5"/>
                    </a:solidFill>
                  </a:tcPr>
                </a:tc>
                <a:tc>
                  <a:txBody>
                    <a:bodyPr/>
                    <a:lstStyle/>
                    <a:p>
                      <a:pPr marL="36000" algn="l" fontAlgn="t"/>
                      <a:r>
                        <a:rPr lang="en-GB" sz="1400" b="0" i="0" u="none" strike="noStrike" dirty="0">
                          <a:solidFill>
                            <a:srgbClr val="000000"/>
                          </a:solidFill>
                          <a:effectLst/>
                          <a:latin typeface="+mj-lt"/>
                        </a:rPr>
                        <a:t>Prospective evaluation of serum alkaline phosphatase variability and prognostic utility in primary sclerosing cholangitis</a:t>
                      </a:r>
                    </a:p>
                  </a:txBody>
                  <a:tcPr marL="4763" marR="4763" marT="4763" marB="0" anchor="ctr">
                    <a:lnL w="6350" cap="flat" cmpd="sng" algn="ctr">
                      <a:solidFill>
                        <a:schemeClr val="bg1"/>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3775083920"/>
                  </a:ext>
                </a:extLst>
              </a:tr>
              <a:tr h="73791">
                <a:tc>
                  <a:txBody>
                    <a:bodyPr/>
                    <a:lstStyle/>
                    <a:p>
                      <a:pPr marL="36000" algn="l" fontAlgn="t"/>
                      <a:r>
                        <a:rPr lang="en-GB" sz="1400" b="0" i="0" u="none" strike="noStrike" dirty="0">
                          <a:solidFill>
                            <a:srgbClr val="000000"/>
                          </a:solidFill>
                          <a:effectLst/>
                          <a:latin typeface="+mj-lt"/>
                        </a:rPr>
                        <a:t>PS-194</a:t>
                      </a:r>
                    </a:p>
                  </a:txBody>
                  <a:tcPr marL="4763" marR="4763" marT="4763" marB="0" anchor="ctr">
                    <a:lnL w="635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rgbClr val="BEE5F5"/>
                    </a:solidFill>
                  </a:tcPr>
                </a:tc>
                <a:tc>
                  <a:txBody>
                    <a:bodyPr/>
                    <a:lstStyle/>
                    <a:p>
                      <a:pPr marL="36000" algn="l" fontAlgn="t"/>
                      <a:r>
                        <a:rPr lang="en-GB" sz="1400" b="0" i="0" u="none" strike="noStrike" dirty="0">
                          <a:solidFill>
                            <a:srgbClr val="000000"/>
                          </a:solidFill>
                          <a:effectLst/>
                          <a:latin typeface="+mj-lt"/>
                        </a:rPr>
                        <a:t>A phase 2 study of the ileal bile acid transport inhibitor A4250 on serum bile acids, pruritus and sleep in patients with Alagille syndrome (ALGS)</a:t>
                      </a:r>
                    </a:p>
                  </a:txBody>
                  <a:tcPr marL="4763" marR="4763" marT="4763" marB="0" anchor="ctr">
                    <a:lnL w="6350" cap="flat" cmpd="sng" algn="ctr">
                      <a:solidFill>
                        <a:schemeClr val="bg1"/>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1884120607"/>
                  </a:ext>
                </a:extLst>
              </a:tr>
              <a:tr h="73791">
                <a:tc>
                  <a:txBody>
                    <a:bodyPr/>
                    <a:lstStyle/>
                    <a:p>
                      <a:pPr marL="36000" algn="l" fontAlgn="t"/>
                      <a:r>
                        <a:rPr lang="en-GB" sz="1400" b="0" i="0" u="none" strike="noStrike" dirty="0">
                          <a:solidFill>
                            <a:srgbClr val="000000"/>
                          </a:solidFill>
                          <a:effectLst/>
                          <a:latin typeface="+mj-lt"/>
                        </a:rPr>
                        <a:t>FRI-009</a:t>
                      </a:r>
                    </a:p>
                  </a:txBody>
                  <a:tcPr marL="4763" marR="4763" marT="4763" marB="0" anchor="ctr">
                    <a:lnL w="635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rgbClr val="BEE5F5"/>
                    </a:solidFill>
                  </a:tcPr>
                </a:tc>
                <a:tc>
                  <a:txBody>
                    <a:bodyPr/>
                    <a:lstStyle/>
                    <a:p>
                      <a:pPr marL="36000" algn="l" fontAlgn="t"/>
                      <a:r>
                        <a:rPr lang="en-GB" sz="1400" b="0" i="0" u="none" strike="noStrike" dirty="0">
                          <a:solidFill>
                            <a:srgbClr val="000000"/>
                          </a:solidFill>
                          <a:effectLst/>
                          <a:latin typeface="+mj-lt"/>
                        </a:rPr>
                        <a:t>Bezafibrate add-on therapy in high-risk primary biliary cholangitis is associated with prolonged predicted survival</a:t>
                      </a:r>
                    </a:p>
                  </a:txBody>
                  <a:tcPr marL="4763" marR="4763" marT="4763" marB="0" anchor="ctr">
                    <a:lnL w="6350" cap="flat" cmpd="sng" algn="ctr">
                      <a:solidFill>
                        <a:schemeClr val="bg1"/>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1037326755"/>
                  </a:ext>
                </a:extLst>
              </a:tr>
              <a:tr h="73791">
                <a:tc>
                  <a:txBody>
                    <a:bodyPr/>
                    <a:lstStyle/>
                    <a:p>
                      <a:pPr marL="36000" algn="l" fontAlgn="t"/>
                      <a:r>
                        <a:rPr lang="en-GB" sz="1400" b="0" i="0" u="none" strike="noStrike" dirty="0">
                          <a:solidFill>
                            <a:srgbClr val="000000"/>
                          </a:solidFill>
                          <a:effectLst/>
                          <a:latin typeface="+mj-lt"/>
                        </a:rPr>
                        <a:t>FRI-010</a:t>
                      </a:r>
                    </a:p>
                  </a:txBody>
                  <a:tcPr marL="4763" marR="4763" marT="4763" marB="0" anchor="ctr">
                    <a:lnL w="635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rgbClr val="BEE5F5"/>
                    </a:solidFill>
                  </a:tcPr>
                </a:tc>
                <a:tc>
                  <a:txBody>
                    <a:bodyPr/>
                    <a:lstStyle/>
                    <a:p>
                      <a:pPr marL="36000" algn="l" fontAlgn="t"/>
                      <a:r>
                        <a:rPr lang="en-GB" sz="1400" b="0" i="0" u="none" strike="noStrike" dirty="0">
                          <a:solidFill>
                            <a:srgbClr val="000000"/>
                          </a:solidFill>
                          <a:effectLst/>
                          <a:latin typeface="+mj-lt"/>
                        </a:rPr>
                        <a:t>Bezafibrate add-on therapy in high-risk primary biliary cholangitis is associated with an improvement of </a:t>
                      </a:r>
                      <a:r>
                        <a:rPr lang="en-GB" sz="1400" b="0" i="0" u="none" strike="noStrike" dirty="0" err="1">
                          <a:solidFill>
                            <a:srgbClr val="000000"/>
                          </a:solidFill>
                          <a:effectLst/>
                          <a:latin typeface="+mj-lt"/>
                        </a:rPr>
                        <a:t>FibroMeter</a:t>
                      </a:r>
                      <a:r>
                        <a:rPr lang="en-GB" sz="1400" b="0" i="0" u="none" strike="noStrike" dirty="0">
                          <a:solidFill>
                            <a:srgbClr val="000000"/>
                          </a:solidFill>
                          <a:effectLst/>
                          <a:latin typeface="+mj-lt"/>
                        </a:rPr>
                        <a:t> and </a:t>
                      </a:r>
                      <a:r>
                        <a:rPr lang="en-GB" sz="1400" b="0" i="0" u="none" strike="noStrike" dirty="0" err="1">
                          <a:solidFill>
                            <a:srgbClr val="000000"/>
                          </a:solidFill>
                          <a:effectLst/>
                          <a:latin typeface="+mj-lt"/>
                        </a:rPr>
                        <a:t>FibroMeter</a:t>
                      </a:r>
                      <a:r>
                        <a:rPr lang="en-GB" sz="1400" b="0" i="0" u="none" strike="noStrike" dirty="0">
                          <a:solidFill>
                            <a:srgbClr val="000000"/>
                          </a:solidFill>
                          <a:effectLst/>
                          <a:latin typeface="+mj-lt"/>
                        </a:rPr>
                        <a:t>-VCTE </a:t>
                      </a:r>
                    </a:p>
                  </a:txBody>
                  <a:tcPr marL="4763" marR="4763" marT="4763" marB="0" anchor="ctr">
                    <a:lnL w="6350" cap="flat" cmpd="sng" algn="ctr">
                      <a:solidFill>
                        <a:schemeClr val="bg1"/>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308003972"/>
                  </a:ext>
                </a:extLst>
              </a:tr>
              <a:tr h="126330">
                <a:tc>
                  <a:txBody>
                    <a:bodyPr/>
                    <a:lstStyle/>
                    <a:p>
                      <a:pPr marL="36000" algn="l" fontAlgn="t"/>
                      <a:r>
                        <a:rPr lang="en-GB" sz="1400" b="0" i="0" u="none" strike="noStrike" dirty="0">
                          <a:solidFill>
                            <a:srgbClr val="000000"/>
                          </a:solidFill>
                          <a:effectLst/>
                          <a:latin typeface="+mj-lt"/>
                        </a:rPr>
                        <a:t>FRI-025</a:t>
                      </a:r>
                    </a:p>
                  </a:txBody>
                  <a:tcPr marL="4763" marR="4763" marT="4763" marB="0" anchor="ctr">
                    <a:lnL w="635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rgbClr val="BEE5F5"/>
                    </a:solidFill>
                  </a:tcPr>
                </a:tc>
                <a:tc>
                  <a:txBody>
                    <a:bodyPr/>
                    <a:lstStyle/>
                    <a:p>
                      <a:pPr marL="36000" algn="l" fontAlgn="t"/>
                      <a:r>
                        <a:rPr lang="en-GB" sz="1400" b="0" i="0" u="none" strike="noStrike" dirty="0">
                          <a:solidFill>
                            <a:srgbClr val="000000"/>
                          </a:solidFill>
                          <a:effectLst/>
                          <a:latin typeface="+mj-lt"/>
                        </a:rPr>
                        <a:t>Long-term outcome in autoimmune hepatitis (AIH): The second 20 years of follow-up</a:t>
                      </a:r>
                    </a:p>
                  </a:txBody>
                  <a:tcPr marL="4763" marR="4763" marT="4763" marB="0" anchor="ctr">
                    <a:lnL w="6350" cap="flat" cmpd="sng" algn="ctr">
                      <a:solidFill>
                        <a:schemeClr val="bg1"/>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1994093947"/>
                  </a:ext>
                </a:extLst>
              </a:tr>
            </a:tbl>
          </a:graphicData>
        </a:graphic>
      </p:graphicFrame>
      <p:sp>
        <p:nvSpPr>
          <p:cNvPr id="5" name="TextBox 8">
            <a:hlinkClick r:id="rId3" action="ppaction://hlinksldjump"/>
            <a:extLst>
              <a:ext uri="{FF2B5EF4-FFF2-40B4-BE49-F238E27FC236}">
                <a16:creationId xmlns:a16="http://schemas.microsoft.com/office/drawing/2014/main" id="{554D135F-529B-49A9-AB9A-12772AF122F2}"/>
              </a:ext>
            </a:extLst>
          </p:cNvPr>
          <p:cNvSpPr txBox="1">
            <a:spLocks/>
          </p:cNvSpPr>
          <p:nvPr/>
        </p:nvSpPr>
        <p:spPr>
          <a:xfrm>
            <a:off x="4241319" y="5486601"/>
            <a:ext cx="3709361" cy="574528"/>
          </a:xfrm>
          <a:prstGeom prst="rect">
            <a:avLst/>
          </a:prstGeom>
          <a:noFill/>
          <a:ln w="38100">
            <a:solidFill>
              <a:srgbClr val="004A86"/>
            </a:solidFill>
          </a:ln>
        </p:spPr>
        <p:txBody>
          <a:bodyPr wrap="squar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ysClr val="windowText" lastClr="000000"/>
                </a:solidFill>
                <a:effectLst/>
                <a:uLnTx/>
                <a:uFillTx/>
                <a:latin typeface="Arial" panose="020B0604020202020204"/>
                <a:ea typeface="+mn-ea"/>
                <a:cs typeface="+mn-cs"/>
              </a:rPr>
              <a:t>Click here to skip to this section</a:t>
            </a:r>
          </a:p>
        </p:txBody>
      </p:sp>
    </p:spTree>
    <p:extLst>
      <p:ext uri="{BB962C8B-B14F-4D97-AF65-F5344CB8AC3E}">
        <p14:creationId xmlns:p14="http://schemas.microsoft.com/office/powerpoint/2010/main" val="36879667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66228C-F4F4-42DA-B821-15A085277B56}"/>
              </a:ext>
            </a:extLst>
          </p:cNvPr>
          <p:cNvSpPr>
            <a:spLocks noGrp="1"/>
          </p:cNvSpPr>
          <p:nvPr>
            <p:ph type="title"/>
          </p:nvPr>
        </p:nvSpPr>
        <p:spPr/>
        <p:txBody>
          <a:bodyPr>
            <a:normAutofit/>
          </a:bodyPr>
          <a:lstStyle/>
          <a:p>
            <a:r>
              <a:rPr lang="en-GB" dirty="0"/>
              <a:t>2. Autoimmune and chronic cholestatic liver disease: Experimental and pathophysiology</a:t>
            </a:r>
          </a:p>
        </p:txBody>
      </p:sp>
      <p:sp>
        <p:nvSpPr>
          <p:cNvPr id="6" name="Text Placeholder 5">
            <a:extLst>
              <a:ext uri="{FF2B5EF4-FFF2-40B4-BE49-F238E27FC236}">
                <a16:creationId xmlns:a16="http://schemas.microsoft.com/office/drawing/2014/main" id="{06A7CB33-D084-4659-83F4-C72D38C66F22}"/>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18808362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A11FB3-1515-484C-8D98-85CA55BD8349}"/>
              </a:ext>
            </a:extLst>
          </p:cNvPr>
          <p:cNvSpPr>
            <a:spLocks noGrp="1"/>
          </p:cNvSpPr>
          <p:nvPr>
            <p:ph type="title"/>
          </p:nvPr>
        </p:nvSpPr>
        <p:spPr>
          <a:xfrm>
            <a:off x="425752" y="140970"/>
            <a:ext cx="10290194" cy="769620"/>
          </a:xfrm>
        </p:spPr>
        <p:txBody>
          <a:bodyPr>
            <a:noAutofit/>
          </a:bodyPr>
          <a:lstStyle/>
          <a:p>
            <a:r>
              <a:rPr lang="en-GB" dirty="0"/>
              <a:t>24-nor-ursodeoxycholic acid ameliorates inflammation by reshaping mTOR proteome and immunometabolism sensing programmes in CD8 T cells</a:t>
            </a:r>
          </a:p>
        </p:txBody>
      </p:sp>
      <p:sp>
        <p:nvSpPr>
          <p:cNvPr id="5" name="Text Placeholder 4">
            <a:extLst>
              <a:ext uri="{FF2B5EF4-FFF2-40B4-BE49-F238E27FC236}">
                <a16:creationId xmlns:a16="http://schemas.microsoft.com/office/drawing/2014/main" id="{DFF8B8FC-2D2A-4148-9E89-CC1689F2AE8A}"/>
              </a:ext>
            </a:extLst>
          </p:cNvPr>
          <p:cNvSpPr>
            <a:spLocks noGrp="1"/>
          </p:cNvSpPr>
          <p:nvPr>
            <p:ph type="body" sz="quarter" idx="10"/>
          </p:nvPr>
        </p:nvSpPr>
        <p:spPr/>
        <p:txBody>
          <a:bodyPr/>
          <a:lstStyle/>
          <a:p>
            <a:r>
              <a:rPr lang="en-GB" dirty="0"/>
              <a:t>*(Ser235/236). </a:t>
            </a:r>
            <a:br>
              <a:rPr lang="en-GB" dirty="0"/>
            </a:br>
            <a:r>
              <a:rPr lang="en-GB" dirty="0"/>
              <a:t>Zhu C, et al. ILC 2019; </a:t>
            </a:r>
            <a:r>
              <a:rPr lang="en-GB" dirty="0">
                <a:solidFill>
                  <a:srgbClr val="000000"/>
                </a:solidFill>
              </a:rPr>
              <a:t>PS-010</a:t>
            </a:r>
          </a:p>
        </p:txBody>
      </p:sp>
      <p:cxnSp>
        <p:nvCxnSpPr>
          <p:cNvPr id="17" name="Straight Connector 16">
            <a:extLst>
              <a:ext uri="{FF2B5EF4-FFF2-40B4-BE49-F238E27FC236}">
                <a16:creationId xmlns:a16="http://schemas.microsoft.com/office/drawing/2014/main" id="{34759AD4-1D38-4DEC-9CAD-E4DE2CF70C76}"/>
              </a:ext>
            </a:extLst>
          </p:cNvPr>
          <p:cNvCxnSpPr>
            <a:cxnSpLocks/>
          </p:cNvCxnSpPr>
          <p:nvPr/>
        </p:nvCxnSpPr>
        <p:spPr>
          <a:xfrm>
            <a:off x="6718059" y="1519238"/>
            <a:ext cx="0" cy="4810125"/>
          </a:xfrm>
          <a:prstGeom prst="line">
            <a:avLst/>
          </a:prstGeom>
        </p:spPr>
        <p:style>
          <a:lnRef idx="1">
            <a:schemeClr val="accent1"/>
          </a:lnRef>
          <a:fillRef idx="0">
            <a:schemeClr val="accent1"/>
          </a:fillRef>
          <a:effectRef idx="0">
            <a:schemeClr val="accent1"/>
          </a:effectRef>
          <a:fontRef idx="minor">
            <a:schemeClr val="tx1"/>
          </a:fontRef>
        </p:style>
      </p:cxnSp>
      <p:sp>
        <p:nvSpPr>
          <p:cNvPr id="24" name="Content Placeholder 1">
            <a:extLst>
              <a:ext uri="{FF2B5EF4-FFF2-40B4-BE49-F238E27FC236}">
                <a16:creationId xmlns:a16="http://schemas.microsoft.com/office/drawing/2014/main" id="{D6F1A039-A09D-4BC4-AEB2-ECBFF821DBF4}"/>
              </a:ext>
            </a:extLst>
          </p:cNvPr>
          <p:cNvSpPr>
            <a:spLocks noGrp="1"/>
          </p:cNvSpPr>
          <p:nvPr>
            <p:ph sz="half" idx="1"/>
          </p:nvPr>
        </p:nvSpPr>
        <p:spPr>
          <a:xfrm>
            <a:off x="423862" y="1340769"/>
            <a:ext cx="6281738" cy="2640723"/>
          </a:xfrm>
          <a:ln>
            <a:noFill/>
          </a:ln>
        </p:spPr>
        <p:txBody>
          <a:bodyPr wrap="square">
            <a:spAutoFit/>
          </a:bodyPr>
          <a:lstStyle/>
          <a:p>
            <a:pPr marL="0" indent="0">
              <a:buNone/>
            </a:pPr>
            <a:r>
              <a:rPr lang="en-US" b="1" dirty="0">
                <a:solidFill>
                  <a:schemeClr val="bg1"/>
                </a:solidFill>
                <a:highlight>
                  <a:srgbClr val="004A86"/>
                </a:highlight>
                <a:latin typeface="Arial" panose="020B0604020202020204" pitchFamily="34" charset="0"/>
                <a:cs typeface="Arial" panose="020B0604020202020204" pitchFamily="34" charset="0"/>
              </a:rPr>
              <a:t> BACKGROUND &amp; AIMS </a:t>
            </a:r>
            <a:r>
              <a:rPr lang="en-US" b="1" dirty="0">
                <a:solidFill>
                  <a:schemeClr val="bg1"/>
                </a:solidFill>
                <a:highlight>
                  <a:srgbClr val="FEFCFC"/>
                </a:highlight>
                <a:latin typeface="Arial" panose="020B0604020202020204" pitchFamily="34" charset="0"/>
                <a:cs typeface="Arial" panose="020B0604020202020204" pitchFamily="34" charset="0"/>
              </a:rPr>
              <a:t>​</a:t>
            </a:r>
          </a:p>
          <a:p>
            <a:r>
              <a:rPr lang="en-US" i="1" dirty="0" err="1">
                <a:highlight>
                  <a:srgbClr val="FEFCFC"/>
                </a:highlight>
              </a:rPr>
              <a:t>nor</a:t>
            </a:r>
            <a:r>
              <a:rPr lang="en-US" dirty="0" err="1">
                <a:highlight>
                  <a:srgbClr val="FEFCFC"/>
                </a:highlight>
              </a:rPr>
              <a:t>UDCA</a:t>
            </a:r>
            <a:r>
              <a:rPr lang="en-US" dirty="0">
                <a:highlight>
                  <a:srgbClr val="FEFCFC"/>
                </a:highlight>
              </a:rPr>
              <a:t> mediates anti-inflammatory mechanisms via mTOR in CD8 T cells</a:t>
            </a:r>
          </a:p>
          <a:p>
            <a:pPr lvl="1"/>
            <a:r>
              <a:rPr lang="en-US" dirty="0"/>
              <a:t>Promising results in PSC, where h</a:t>
            </a:r>
            <a:r>
              <a:rPr lang="en-US" dirty="0">
                <a:highlight>
                  <a:srgbClr val="FEFCFC"/>
                </a:highlight>
              </a:rPr>
              <a:t>epatic lymphocyte accumulation is a common immunopathological feature </a:t>
            </a:r>
          </a:p>
          <a:p>
            <a:r>
              <a:rPr lang="en-US" b="1" dirty="0">
                <a:highlight>
                  <a:srgbClr val="FEFCFC"/>
                </a:highlight>
              </a:rPr>
              <a:t>Aim:</a:t>
            </a:r>
            <a:r>
              <a:rPr lang="en-US" dirty="0">
                <a:highlight>
                  <a:srgbClr val="FEFCFC"/>
                </a:highlight>
              </a:rPr>
              <a:t> To explore how </a:t>
            </a:r>
            <a:r>
              <a:rPr lang="en-US" i="1" dirty="0" err="1">
                <a:highlight>
                  <a:srgbClr val="FEFCFC"/>
                </a:highlight>
              </a:rPr>
              <a:t>nor</a:t>
            </a:r>
            <a:r>
              <a:rPr lang="en-US" dirty="0" err="1">
                <a:highlight>
                  <a:srgbClr val="FEFCFC"/>
                </a:highlight>
              </a:rPr>
              <a:t>UDCA</a:t>
            </a:r>
            <a:r>
              <a:rPr lang="en-US" dirty="0">
                <a:highlight>
                  <a:srgbClr val="FEFCFC"/>
                </a:highlight>
              </a:rPr>
              <a:t> impacts on CD8 </a:t>
            </a:r>
            <a:br>
              <a:rPr lang="en-US" dirty="0">
                <a:highlight>
                  <a:srgbClr val="FEFCFC"/>
                </a:highlight>
              </a:rPr>
            </a:br>
            <a:r>
              <a:rPr lang="en-US" dirty="0">
                <a:highlight>
                  <a:srgbClr val="FEFCFC"/>
                </a:highlight>
              </a:rPr>
              <a:t>T-cell mediated immune response</a:t>
            </a:r>
            <a:endParaRPr lang="en-GB" dirty="0">
              <a:highlight>
                <a:srgbClr val="FEFCFC"/>
              </a:highlight>
            </a:endParaRPr>
          </a:p>
        </p:txBody>
      </p:sp>
      <p:grpSp>
        <p:nvGrpSpPr>
          <p:cNvPr id="59" name="Group 58" hidden="1">
            <a:extLst>
              <a:ext uri="{FF2B5EF4-FFF2-40B4-BE49-F238E27FC236}">
                <a16:creationId xmlns:a16="http://schemas.microsoft.com/office/drawing/2014/main" id="{80BC31B8-9683-4348-B8D0-616F8CFDDB4E}"/>
              </a:ext>
            </a:extLst>
          </p:cNvPr>
          <p:cNvGrpSpPr/>
          <p:nvPr/>
        </p:nvGrpSpPr>
        <p:grpSpPr>
          <a:xfrm>
            <a:off x="6704579" y="2071790"/>
            <a:ext cx="4999477" cy="3739463"/>
            <a:chOff x="7245214" y="1819275"/>
            <a:chExt cx="3686741" cy="3739463"/>
          </a:xfrm>
        </p:grpSpPr>
        <p:sp>
          <p:nvSpPr>
            <p:cNvPr id="60" name="TextBox 59">
              <a:extLst>
                <a:ext uri="{FF2B5EF4-FFF2-40B4-BE49-F238E27FC236}">
                  <a16:creationId xmlns:a16="http://schemas.microsoft.com/office/drawing/2014/main" id="{449E1014-B142-4C59-969B-81B794D5F9AC}"/>
                </a:ext>
              </a:extLst>
            </p:cNvPr>
            <p:cNvSpPr txBox="1"/>
            <p:nvPr/>
          </p:nvSpPr>
          <p:spPr>
            <a:xfrm>
              <a:off x="7733379" y="1819275"/>
              <a:ext cx="3198576" cy="1107996"/>
            </a:xfrm>
            <a:prstGeom prst="rect">
              <a:avLst/>
            </a:prstGeom>
            <a:noFill/>
            <a:ln w="19050">
              <a:solidFill>
                <a:schemeClr val="accent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a:ea typeface="+mn-ea"/>
                  <a:cs typeface="+mn-cs"/>
                </a:rPr>
                <a:t>Patients with PSC (N=234)</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64% male</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45 years median age</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61% taking </a:t>
              </a:r>
              <a:r>
                <a:rPr kumimoji="0" lang="en-GB" sz="1600" b="0" i="0" u="none" strike="noStrike" kern="1200" cap="none" spc="0" normalizeH="0" baseline="0" noProof="0" dirty="0" err="1">
                  <a:ln>
                    <a:noFill/>
                  </a:ln>
                  <a:solidFill>
                    <a:prstClr val="black"/>
                  </a:solidFill>
                  <a:effectLst/>
                  <a:uLnTx/>
                  <a:uFillTx/>
                  <a:latin typeface="Arial" panose="020B0604020202020204"/>
                  <a:ea typeface="+mn-ea"/>
                  <a:cs typeface="+mn-cs"/>
                </a:rPr>
                <a:t>ursodeoxycholic</a:t>
              </a: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 acid</a:t>
              </a:r>
            </a:p>
          </p:txBody>
        </p:sp>
        <p:sp>
          <p:nvSpPr>
            <p:cNvPr id="61" name="TextBox 60">
              <a:extLst>
                <a:ext uri="{FF2B5EF4-FFF2-40B4-BE49-F238E27FC236}">
                  <a16:creationId xmlns:a16="http://schemas.microsoft.com/office/drawing/2014/main" id="{64FE3EC1-8B3B-4991-BBB5-3BD654ABB09C}"/>
                </a:ext>
              </a:extLst>
            </p:cNvPr>
            <p:cNvSpPr txBox="1"/>
            <p:nvPr/>
          </p:nvSpPr>
          <p:spPr>
            <a:xfrm>
              <a:off x="7839206" y="3453538"/>
              <a:ext cx="1300975" cy="325890"/>
            </a:xfrm>
            <a:prstGeom prst="rect">
              <a:avLst/>
            </a:prstGeom>
            <a:solidFill>
              <a:schemeClr val="accent1"/>
            </a:solidFill>
            <a:ln>
              <a:solidFill>
                <a:schemeClr val="accent1"/>
              </a:solid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FFFFFF"/>
                  </a:solidFill>
                  <a:effectLst/>
                  <a:uLnTx/>
                  <a:uFillTx/>
                  <a:latin typeface="Arial" panose="020B0604020202020204"/>
                  <a:ea typeface="+mn-ea"/>
                  <a:cs typeface="+mn-cs"/>
                </a:rPr>
                <a:t>Simtuzumab</a:t>
              </a:r>
              <a:endParaRPr kumimoji="0" lang="en-GB" sz="18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2" name="TextBox 61">
              <a:extLst>
                <a:ext uri="{FF2B5EF4-FFF2-40B4-BE49-F238E27FC236}">
                  <a16:creationId xmlns:a16="http://schemas.microsoft.com/office/drawing/2014/main" id="{998B399C-ED06-4B1B-8A88-B35CE84339E7}"/>
                </a:ext>
              </a:extLst>
            </p:cNvPr>
            <p:cNvSpPr txBox="1"/>
            <p:nvPr/>
          </p:nvSpPr>
          <p:spPr>
            <a:xfrm>
              <a:off x="9525152" y="3453549"/>
              <a:ext cx="1205145" cy="325914"/>
            </a:xfrm>
            <a:prstGeom prst="rect">
              <a:avLst/>
            </a:prstGeom>
            <a:solidFill>
              <a:schemeClr val="bg1">
                <a:lumMod val="50000"/>
              </a:schemeClr>
            </a:solidFill>
            <a:ln>
              <a:solidFill>
                <a:schemeClr val="bg1">
                  <a:lumMod val="50000"/>
                </a:schemeClr>
              </a:solid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Arial" panose="020B0604020202020204"/>
                  <a:ea typeface="+mn-ea"/>
                  <a:cs typeface="+mn-cs"/>
                </a:rPr>
                <a:t>Placebo</a:t>
              </a:r>
              <a:endParaRPr kumimoji="0" lang="en-GB"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63" name="Connector: Elbow 62">
              <a:extLst>
                <a:ext uri="{FF2B5EF4-FFF2-40B4-BE49-F238E27FC236}">
                  <a16:creationId xmlns:a16="http://schemas.microsoft.com/office/drawing/2014/main" id="{15F7C97B-D257-4776-9C8A-77B8C5CC2F97}"/>
                </a:ext>
              </a:extLst>
            </p:cNvPr>
            <p:cNvCxnSpPr>
              <a:cxnSpLocks/>
              <a:stCxn id="60" idx="2"/>
              <a:endCxn id="61" idx="0"/>
            </p:cNvCxnSpPr>
            <p:nvPr/>
          </p:nvCxnSpPr>
          <p:spPr>
            <a:xfrm rot="5400000">
              <a:off x="8648048" y="2768918"/>
              <a:ext cx="526267" cy="842974"/>
            </a:xfrm>
            <a:prstGeom prst="bentConnector3">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Connector: Elbow 63">
              <a:extLst>
                <a:ext uri="{FF2B5EF4-FFF2-40B4-BE49-F238E27FC236}">
                  <a16:creationId xmlns:a16="http://schemas.microsoft.com/office/drawing/2014/main" id="{CEF90342-58A9-4C98-978C-DA1846A4E6E5}"/>
                </a:ext>
              </a:extLst>
            </p:cNvPr>
            <p:cNvCxnSpPr>
              <a:cxnSpLocks/>
              <a:stCxn id="60" idx="2"/>
              <a:endCxn id="62" idx="0"/>
            </p:cNvCxnSpPr>
            <p:nvPr/>
          </p:nvCxnSpPr>
          <p:spPr>
            <a:xfrm rot="16200000" flipH="1">
              <a:off x="9467057" y="2792882"/>
              <a:ext cx="526278" cy="795057"/>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5" name="Oval 64">
              <a:extLst>
                <a:ext uri="{FF2B5EF4-FFF2-40B4-BE49-F238E27FC236}">
                  <a16:creationId xmlns:a16="http://schemas.microsoft.com/office/drawing/2014/main" id="{0175BEE7-3111-49ED-9A20-2E9D5F0613C0}"/>
                </a:ext>
              </a:extLst>
            </p:cNvPr>
            <p:cNvSpPr/>
            <p:nvPr/>
          </p:nvSpPr>
          <p:spPr>
            <a:xfrm>
              <a:off x="9206567" y="2978224"/>
              <a:ext cx="252199" cy="3429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Arial" panose="020B0604020202020204"/>
                  <a:ea typeface="+mn-ea"/>
                  <a:cs typeface="+mn-cs"/>
                </a:rPr>
                <a:t>R</a:t>
              </a:r>
            </a:p>
          </p:txBody>
        </p:sp>
        <p:sp>
          <p:nvSpPr>
            <p:cNvPr id="66" name="TextBox 65">
              <a:extLst>
                <a:ext uri="{FF2B5EF4-FFF2-40B4-BE49-F238E27FC236}">
                  <a16:creationId xmlns:a16="http://schemas.microsoft.com/office/drawing/2014/main" id="{69CC942B-2BDD-4392-8B81-708E6B71F648}"/>
                </a:ext>
              </a:extLst>
            </p:cNvPr>
            <p:cNvSpPr txBox="1"/>
            <p:nvPr/>
          </p:nvSpPr>
          <p:spPr>
            <a:xfrm>
              <a:off x="7245214" y="3489921"/>
              <a:ext cx="658978" cy="272704"/>
            </a:xfrm>
            <a:prstGeom prst="rect">
              <a:avLst/>
            </a:prstGeom>
            <a:noFill/>
            <a:ln>
              <a:no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96W</a:t>
              </a:r>
              <a:endPar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7" name="TextBox 66">
              <a:extLst>
                <a:ext uri="{FF2B5EF4-FFF2-40B4-BE49-F238E27FC236}">
                  <a16:creationId xmlns:a16="http://schemas.microsoft.com/office/drawing/2014/main" id="{3DBC39DA-0F4B-4A72-BB4A-43BBFE308653}"/>
                </a:ext>
              </a:extLst>
            </p:cNvPr>
            <p:cNvSpPr txBox="1"/>
            <p:nvPr/>
          </p:nvSpPr>
          <p:spPr>
            <a:xfrm>
              <a:off x="7733379" y="4204521"/>
              <a:ext cx="3198576" cy="1354217"/>
            </a:xfrm>
            <a:prstGeom prst="rect">
              <a:avLst/>
            </a:prstGeom>
            <a:noFill/>
            <a:ln w="19050">
              <a:solidFill>
                <a:schemeClr val="accent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a:ea typeface="+mn-ea"/>
                  <a:cs typeface="+mn-cs"/>
                </a:rPr>
                <a:t>Data analysis</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Treatment arms combined*</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Cumulative follow-up: 371 patient years</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Magnitude of ALP fluctuation and associations with clinical outcome evaluated</a:t>
              </a:r>
            </a:p>
          </p:txBody>
        </p:sp>
        <p:cxnSp>
          <p:nvCxnSpPr>
            <p:cNvPr id="68" name="Connector: Elbow 67">
              <a:extLst>
                <a:ext uri="{FF2B5EF4-FFF2-40B4-BE49-F238E27FC236}">
                  <a16:creationId xmlns:a16="http://schemas.microsoft.com/office/drawing/2014/main" id="{911A3ABA-91C0-4F6E-A713-706B288BECB4}"/>
                </a:ext>
              </a:extLst>
            </p:cNvPr>
            <p:cNvCxnSpPr>
              <a:cxnSpLocks/>
              <a:stCxn id="61" idx="2"/>
              <a:endCxn id="67" idx="0"/>
            </p:cNvCxnSpPr>
            <p:nvPr/>
          </p:nvCxnSpPr>
          <p:spPr>
            <a:xfrm rot="16200000" flipH="1">
              <a:off x="8698634" y="3570487"/>
              <a:ext cx="425093" cy="842974"/>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Connector: Elbow 68">
              <a:extLst>
                <a:ext uri="{FF2B5EF4-FFF2-40B4-BE49-F238E27FC236}">
                  <a16:creationId xmlns:a16="http://schemas.microsoft.com/office/drawing/2014/main" id="{EDD83C20-3290-4E48-B200-C79767365C1A}"/>
                </a:ext>
              </a:extLst>
            </p:cNvPr>
            <p:cNvCxnSpPr>
              <a:cxnSpLocks/>
              <a:stCxn id="62" idx="2"/>
              <a:endCxn id="67" idx="0"/>
            </p:cNvCxnSpPr>
            <p:nvPr/>
          </p:nvCxnSpPr>
          <p:spPr>
            <a:xfrm rot="5400000">
              <a:off x="9517667" y="3594464"/>
              <a:ext cx="425058" cy="795057"/>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18" name="Straight Connector 117">
            <a:extLst>
              <a:ext uri="{FF2B5EF4-FFF2-40B4-BE49-F238E27FC236}">
                <a16:creationId xmlns:a16="http://schemas.microsoft.com/office/drawing/2014/main" id="{0D974334-2BCB-4AC0-833E-171D3C3464B5}"/>
              </a:ext>
            </a:extLst>
          </p:cNvPr>
          <p:cNvCxnSpPr>
            <a:cxnSpLocks/>
          </p:cNvCxnSpPr>
          <p:nvPr/>
        </p:nvCxnSpPr>
        <p:spPr>
          <a:xfrm flipH="1">
            <a:off x="604842" y="4251703"/>
            <a:ext cx="6119808" cy="0"/>
          </a:xfrm>
          <a:prstGeom prst="line">
            <a:avLst/>
          </a:prstGeom>
        </p:spPr>
        <p:style>
          <a:lnRef idx="1">
            <a:schemeClr val="accent1"/>
          </a:lnRef>
          <a:fillRef idx="0">
            <a:schemeClr val="accent1"/>
          </a:fillRef>
          <a:effectRef idx="0">
            <a:schemeClr val="accent1"/>
          </a:effectRef>
          <a:fontRef idx="minor">
            <a:schemeClr val="tx1"/>
          </a:fontRef>
        </p:style>
      </p:cxnSp>
      <p:sp>
        <p:nvSpPr>
          <p:cNvPr id="120" name="Content Placeholder 1">
            <a:extLst>
              <a:ext uri="{FF2B5EF4-FFF2-40B4-BE49-F238E27FC236}">
                <a16:creationId xmlns:a16="http://schemas.microsoft.com/office/drawing/2014/main" id="{87A1223C-239D-491F-80F2-676144BACB05}"/>
              </a:ext>
            </a:extLst>
          </p:cNvPr>
          <p:cNvSpPr txBox="1">
            <a:spLocks/>
          </p:cNvSpPr>
          <p:nvPr/>
        </p:nvSpPr>
        <p:spPr>
          <a:xfrm>
            <a:off x="6741903" y="1340769"/>
            <a:ext cx="5024647" cy="2671501"/>
          </a:xfrm>
          <a:prstGeom prst="rect">
            <a:avLst/>
          </a:prstGeom>
          <a:ln>
            <a:noFill/>
          </a:ln>
        </p:spPr>
        <p:txBody>
          <a:bodyPr vert="horz" wrap="square" lIns="91440" tIns="45720" rIns="91440" bIns="45720" rtlCol="0">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r>
              <a:rPr kumimoji="0" lang="en-US" sz="2000" b="1" i="0" u="none" strike="noStrike" kern="1200" cap="none" spc="0" normalizeH="0" baseline="0" noProof="0" dirty="0">
                <a:ln>
                  <a:noFill/>
                </a:ln>
                <a:solidFill>
                  <a:srgbClr val="FFFFFF"/>
                </a:solidFill>
                <a:effectLst/>
                <a:highlight>
                  <a:srgbClr val="004A86"/>
                </a:highlight>
                <a:uLnTx/>
                <a:uFillTx/>
                <a:latin typeface="Arial" panose="020B0604020202020204" pitchFamily="34" charset="0"/>
                <a:ea typeface="+mn-ea"/>
                <a:cs typeface="Arial" panose="020B0604020202020204" pitchFamily="34" charset="0"/>
              </a:rPr>
              <a:t> RESULTS </a:t>
            </a:r>
            <a:r>
              <a:rPr kumimoji="0" lang="en-US" sz="2000" b="1" i="0" u="none" strike="noStrike" kern="1200" cap="none" spc="0" normalizeH="0" baseline="0" noProof="0" dirty="0">
                <a:ln>
                  <a:noFill/>
                </a:ln>
                <a:solidFill>
                  <a:srgbClr val="FFFFFF"/>
                </a:solidFill>
                <a:effectLst/>
                <a:highlight>
                  <a:srgbClr val="FEFCFC"/>
                </a:highlight>
                <a:uLnTx/>
                <a:uFillTx/>
                <a:latin typeface="Arial" panose="020B0604020202020204" pitchFamily="34" charset="0"/>
                <a:ea typeface="+mn-ea"/>
                <a:cs typeface="Arial" panose="020B0604020202020204" pitchFamily="34" charset="0"/>
              </a:rPr>
              <a:t>​</a:t>
            </a: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mn-cs"/>
              </a:rPr>
              <a:t>MS data confirmed previous findings of </a:t>
            </a:r>
            <a:r>
              <a:rPr kumimoji="0" lang="en-US" sz="2000" b="0" i="1" u="none" strike="noStrike" kern="1200" cap="none" spc="0" normalizeH="0" baseline="0" noProof="0" dirty="0" err="1">
                <a:ln>
                  <a:noFill/>
                </a:ln>
                <a:solidFill>
                  <a:prstClr val="black"/>
                </a:solidFill>
                <a:effectLst/>
                <a:highlight>
                  <a:srgbClr val="FEFCFC"/>
                </a:highlight>
                <a:uLnTx/>
                <a:uFillTx/>
                <a:latin typeface="Arial" panose="020B0604020202020204"/>
                <a:ea typeface="+mn-ea"/>
                <a:cs typeface="+mn-cs"/>
              </a:rPr>
              <a:t>nor</a:t>
            </a:r>
            <a:r>
              <a:rPr kumimoji="0" lang="en-US" sz="2000" b="0" i="0" u="none" strike="noStrike" kern="1200" cap="none" spc="0" normalizeH="0" baseline="0" noProof="0" dirty="0" err="1">
                <a:ln>
                  <a:noFill/>
                </a:ln>
                <a:solidFill>
                  <a:prstClr val="black"/>
                </a:solidFill>
                <a:effectLst/>
                <a:highlight>
                  <a:srgbClr val="FEFCFC"/>
                </a:highlight>
                <a:uLnTx/>
                <a:uFillTx/>
                <a:latin typeface="Arial" panose="020B0604020202020204"/>
                <a:ea typeface="+mn-ea"/>
                <a:cs typeface="+mn-cs"/>
              </a:rPr>
              <a:t>UDCA</a:t>
            </a:r>
            <a:r>
              <a:rPr kumimoji="0" lang="en-US" sz="20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mn-cs"/>
              </a:rPr>
              <a:t> inhibitory effects</a:t>
            </a: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mn-cs"/>
              </a:rPr>
              <a:t>Reduced phosphorylation of mTOR substrate S6* kinase by 43% (p&lt;0.05)</a:t>
            </a: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mn-cs"/>
              </a:rPr>
              <a:t>Proteome of </a:t>
            </a:r>
            <a:r>
              <a:rPr kumimoji="0" lang="en-US" sz="2000" b="0" i="1" u="none" strike="noStrike" kern="1200" cap="none" spc="0" normalizeH="0" baseline="0" noProof="0" dirty="0" err="1">
                <a:ln>
                  <a:noFill/>
                </a:ln>
                <a:solidFill>
                  <a:prstClr val="black"/>
                </a:solidFill>
                <a:effectLst/>
                <a:highlight>
                  <a:srgbClr val="FEFCFC"/>
                </a:highlight>
                <a:uLnTx/>
                <a:uFillTx/>
                <a:latin typeface="Arial" panose="020B0604020202020204"/>
                <a:ea typeface="+mn-ea"/>
                <a:cs typeface="+mn-cs"/>
              </a:rPr>
              <a:t>nor</a:t>
            </a:r>
            <a:r>
              <a:rPr kumimoji="0" lang="en-US" sz="2000" b="0" i="0" u="none" strike="noStrike" kern="1200" cap="none" spc="0" normalizeH="0" baseline="0" noProof="0" dirty="0" err="1">
                <a:ln>
                  <a:noFill/>
                </a:ln>
                <a:solidFill>
                  <a:prstClr val="black"/>
                </a:solidFill>
                <a:effectLst/>
                <a:highlight>
                  <a:srgbClr val="FEFCFC"/>
                </a:highlight>
                <a:uLnTx/>
                <a:uFillTx/>
                <a:latin typeface="Arial" panose="020B0604020202020204"/>
                <a:ea typeface="+mn-ea"/>
                <a:cs typeface="+mn-cs"/>
              </a:rPr>
              <a:t>UDCA</a:t>
            </a:r>
            <a:r>
              <a:rPr kumimoji="0" lang="en-US" sz="20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mn-cs"/>
              </a:rPr>
              <a:t>-treated CD8 </a:t>
            </a:r>
            <a:br>
              <a:rPr kumimoji="0" lang="en-US" sz="20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mn-cs"/>
              </a:rPr>
            </a:br>
            <a:r>
              <a:rPr kumimoji="0" lang="en-US" sz="20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mn-cs"/>
              </a:rPr>
              <a:t>T cells shows similarity as well as specificity vs. rapamycin</a:t>
            </a:r>
          </a:p>
        </p:txBody>
      </p:sp>
      <p:sp>
        <p:nvSpPr>
          <p:cNvPr id="84" name="Content Placeholder 1">
            <a:extLst>
              <a:ext uri="{FF2B5EF4-FFF2-40B4-BE49-F238E27FC236}">
                <a16:creationId xmlns:a16="http://schemas.microsoft.com/office/drawing/2014/main" id="{0254FAF6-35CD-4D87-BF6B-6D45295442FD}"/>
              </a:ext>
            </a:extLst>
          </p:cNvPr>
          <p:cNvSpPr txBox="1">
            <a:spLocks/>
          </p:cNvSpPr>
          <p:nvPr/>
        </p:nvSpPr>
        <p:spPr>
          <a:xfrm>
            <a:off x="422273" y="4329248"/>
            <a:ext cx="6282617" cy="2271391"/>
          </a:xfrm>
          <a:prstGeom prst="rect">
            <a:avLst/>
          </a:prstGeom>
          <a:ln>
            <a:noFill/>
          </a:ln>
        </p:spPr>
        <p:txBody>
          <a:bodyPr vert="horz" wrap="square" lIns="91440" tIns="45720" rIns="91440" bIns="45720" rtlCol="0">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r>
              <a:rPr kumimoji="0" lang="en-US" sz="2000" b="1" i="0" u="none" strike="noStrike" kern="1200" cap="none" spc="0" normalizeH="0" baseline="0" noProof="0" dirty="0">
                <a:ln>
                  <a:noFill/>
                </a:ln>
                <a:solidFill>
                  <a:srgbClr val="FFFFFF"/>
                </a:solidFill>
                <a:effectLst/>
                <a:highlight>
                  <a:srgbClr val="004A86"/>
                </a:highlight>
                <a:uLnTx/>
                <a:uFillTx/>
                <a:latin typeface="Arial" panose="020B0604020202020204" pitchFamily="34" charset="0"/>
                <a:ea typeface="+mn-ea"/>
                <a:cs typeface="Arial" panose="020B0604020202020204" pitchFamily="34" charset="0"/>
              </a:rPr>
              <a:t> METHODS ‌</a:t>
            </a: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Mass spectrometry (MS) used for in-depth profiling of </a:t>
            </a:r>
            <a:r>
              <a:rPr kumimoji="0" lang="en-US" sz="2000" b="0" i="1" u="none" strike="noStrike" kern="1200" cap="none" spc="0" normalizeH="0" baseline="0" noProof="0" dirty="0" err="1">
                <a:ln>
                  <a:noFill/>
                </a:ln>
                <a:solidFill>
                  <a:prstClr val="black"/>
                </a:solidFill>
                <a:effectLst/>
                <a:uLnTx/>
                <a:uFillTx/>
                <a:latin typeface="Arial" panose="020B0604020202020204"/>
                <a:ea typeface="+mn-ea"/>
                <a:cs typeface="+mn-cs"/>
              </a:rPr>
              <a:t>nor</a:t>
            </a:r>
            <a:r>
              <a:rPr kumimoji="0" lang="en-US" sz="2000" b="0" i="0" u="none" strike="noStrike" kern="1200" cap="none" spc="0" normalizeH="0" baseline="0" noProof="0" dirty="0" err="1">
                <a:ln>
                  <a:noFill/>
                </a:ln>
                <a:solidFill>
                  <a:prstClr val="black"/>
                </a:solidFill>
                <a:effectLst/>
                <a:uLnTx/>
                <a:uFillTx/>
                <a:latin typeface="Arial" panose="020B0604020202020204"/>
                <a:ea typeface="+mn-ea"/>
                <a:cs typeface="+mn-cs"/>
              </a:rPr>
              <a:t>UDCA</a:t>
            </a: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 shaped CD8 T-cell proteome and </a:t>
            </a:r>
            <a:r>
              <a:rPr kumimoji="0" lang="en-US" sz="2000" b="0" i="0" u="none" strike="noStrike" kern="1200" cap="none" spc="0" normalizeH="0" baseline="0" noProof="0" dirty="0" err="1">
                <a:ln>
                  <a:noFill/>
                </a:ln>
                <a:solidFill>
                  <a:prstClr val="black"/>
                </a:solidFill>
                <a:effectLst/>
                <a:uLnTx/>
                <a:uFillTx/>
                <a:latin typeface="Arial" panose="020B0604020202020204"/>
                <a:ea typeface="+mn-ea"/>
                <a:cs typeface="+mn-cs"/>
              </a:rPr>
              <a:t>phosphoproteome</a:t>
            </a: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 </a:t>
            </a: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Data further validated </a:t>
            </a:r>
            <a:r>
              <a:rPr kumimoji="0" lang="en-US" sz="1800" b="0" i="1" u="none" strike="noStrike" kern="1200" cap="none" spc="0" normalizeH="0" baseline="0" noProof="0" dirty="0">
                <a:ln>
                  <a:noFill/>
                </a:ln>
                <a:solidFill>
                  <a:prstClr val="black"/>
                </a:solidFill>
                <a:effectLst/>
                <a:uLnTx/>
                <a:uFillTx/>
                <a:latin typeface="Arial" panose="020B0604020202020204"/>
                <a:ea typeface="+mn-ea"/>
                <a:cs typeface="+mn-cs"/>
              </a:rPr>
              <a:t>in vivo</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in an LCMV model of CD8 T-cell driven hepatic immunopathology and an Mdr2 (Abcb4) KO PSC model</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20" name="Picture 2">
            <a:extLst>
              <a:ext uri="{FF2B5EF4-FFF2-40B4-BE49-F238E27FC236}">
                <a16:creationId xmlns:a16="http://schemas.microsoft.com/office/drawing/2014/main" id="{5C6231AA-DC99-40CD-B2CA-57526138247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434" t="28233" r="67200" b="43639"/>
          <a:stretch/>
        </p:blipFill>
        <p:spPr bwMode="auto">
          <a:xfrm>
            <a:off x="6899442" y="4121596"/>
            <a:ext cx="2241740" cy="1830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D3FC405A-F7DC-4DC8-A5C4-670DF4FF81AF}"/>
              </a:ext>
            </a:extLst>
          </p:cNvPr>
          <p:cNvSpPr txBox="1"/>
          <p:nvPr/>
        </p:nvSpPr>
        <p:spPr>
          <a:xfrm>
            <a:off x="9117038" y="4065387"/>
            <a:ext cx="82586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a:ea typeface="+mn-ea"/>
                <a:cs typeface="+mn-cs"/>
              </a:rPr>
              <a:t>Peptides</a:t>
            </a:r>
          </a:p>
        </p:txBody>
      </p:sp>
      <p:grpSp>
        <p:nvGrpSpPr>
          <p:cNvPr id="7" name="Group 6">
            <a:extLst>
              <a:ext uri="{FF2B5EF4-FFF2-40B4-BE49-F238E27FC236}">
                <a16:creationId xmlns:a16="http://schemas.microsoft.com/office/drawing/2014/main" id="{F9589FE0-2851-4BB2-AAA9-B036AAAE4566}"/>
              </a:ext>
            </a:extLst>
          </p:cNvPr>
          <p:cNvGrpSpPr/>
          <p:nvPr/>
        </p:nvGrpSpPr>
        <p:grpSpPr>
          <a:xfrm>
            <a:off x="9254824" y="4342386"/>
            <a:ext cx="2511726" cy="276999"/>
            <a:chOff x="9603220" y="4642903"/>
            <a:chExt cx="2511726" cy="276999"/>
          </a:xfrm>
        </p:grpSpPr>
        <p:sp>
          <p:nvSpPr>
            <p:cNvPr id="2" name="Rectangle 1">
              <a:extLst>
                <a:ext uri="{FF2B5EF4-FFF2-40B4-BE49-F238E27FC236}">
                  <a16:creationId xmlns:a16="http://schemas.microsoft.com/office/drawing/2014/main" id="{7BF32FF2-ED52-4AF7-8CB3-2E14A84D91D8}"/>
                </a:ext>
              </a:extLst>
            </p:cNvPr>
            <p:cNvSpPr/>
            <p:nvPr/>
          </p:nvSpPr>
          <p:spPr>
            <a:xfrm>
              <a:off x="9603220" y="4699499"/>
              <a:ext cx="165600" cy="166902"/>
            </a:xfrm>
            <a:prstGeom prst="rect">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72015E1B-5536-4532-9B31-3624234B861A}"/>
                </a:ext>
              </a:extLst>
            </p:cNvPr>
            <p:cNvSpPr txBox="1"/>
            <p:nvPr/>
          </p:nvSpPr>
          <p:spPr>
            <a:xfrm>
              <a:off x="9750196" y="4642903"/>
              <a:ext cx="236475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Uniquely regulated by </a:t>
              </a:r>
              <a:r>
                <a:rPr kumimoji="0" lang="en-GB" sz="1200" b="0" i="1" u="none" strike="noStrike" kern="1200" cap="none" spc="0" normalizeH="0" baseline="0" noProof="0" dirty="0" err="1">
                  <a:ln>
                    <a:noFill/>
                  </a:ln>
                  <a:solidFill>
                    <a:prstClr val="black"/>
                  </a:solidFill>
                  <a:effectLst/>
                  <a:uLnTx/>
                  <a:uFillTx/>
                  <a:latin typeface="Arial" panose="020B0604020202020204"/>
                  <a:ea typeface="+mn-ea"/>
                  <a:cs typeface="+mn-cs"/>
                </a:rPr>
                <a:t>nor</a:t>
              </a:r>
              <a:r>
                <a:rPr kumimoji="0" lang="en-GB" sz="1200" b="0" i="0" u="none" strike="noStrike" kern="1200" cap="none" spc="0" normalizeH="0" baseline="0" noProof="0" dirty="0" err="1">
                  <a:ln>
                    <a:noFill/>
                  </a:ln>
                  <a:solidFill>
                    <a:prstClr val="black"/>
                  </a:solidFill>
                  <a:effectLst/>
                  <a:uLnTx/>
                  <a:uFillTx/>
                  <a:latin typeface="Arial" panose="020B0604020202020204"/>
                  <a:ea typeface="+mn-ea"/>
                  <a:cs typeface="+mn-cs"/>
                </a:rPr>
                <a:t>UDCA</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9" name="Group 28">
            <a:extLst>
              <a:ext uri="{FF2B5EF4-FFF2-40B4-BE49-F238E27FC236}">
                <a16:creationId xmlns:a16="http://schemas.microsoft.com/office/drawing/2014/main" id="{E2AAD0EC-D3AA-4D2C-95DA-96792CE633EF}"/>
              </a:ext>
            </a:extLst>
          </p:cNvPr>
          <p:cNvGrpSpPr/>
          <p:nvPr/>
        </p:nvGrpSpPr>
        <p:grpSpPr>
          <a:xfrm>
            <a:off x="9254824" y="4630306"/>
            <a:ext cx="2563022" cy="276999"/>
            <a:chOff x="9603220" y="4642903"/>
            <a:chExt cx="2563022" cy="276999"/>
          </a:xfrm>
        </p:grpSpPr>
        <p:sp>
          <p:nvSpPr>
            <p:cNvPr id="30" name="Rectangle 29">
              <a:extLst>
                <a:ext uri="{FF2B5EF4-FFF2-40B4-BE49-F238E27FC236}">
                  <a16:creationId xmlns:a16="http://schemas.microsoft.com/office/drawing/2014/main" id="{B08CD0B3-22D4-4299-A345-5BF3004CA805}"/>
                </a:ext>
              </a:extLst>
            </p:cNvPr>
            <p:cNvSpPr/>
            <p:nvPr/>
          </p:nvSpPr>
          <p:spPr>
            <a:xfrm>
              <a:off x="9603220" y="4699499"/>
              <a:ext cx="165600" cy="166902"/>
            </a:xfrm>
            <a:prstGeom prst="rect">
              <a:avLst/>
            </a:prstGeom>
            <a:solidFill>
              <a:srgbClr val="FF99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1" name="TextBox 30">
              <a:extLst>
                <a:ext uri="{FF2B5EF4-FFF2-40B4-BE49-F238E27FC236}">
                  <a16:creationId xmlns:a16="http://schemas.microsoft.com/office/drawing/2014/main" id="{36277AE8-C511-4B70-8762-A393F49CF1E1}"/>
                </a:ext>
              </a:extLst>
            </p:cNvPr>
            <p:cNvSpPr txBox="1"/>
            <p:nvPr/>
          </p:nvSpPr>
          <p:spPr>
            <a:xfrm>
              <a:off x="9750196" y="4642903"/>
              <a:ext cx="241604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Uniquely regulated by rapamycin</a:t>
              </a:r>
            </a:p>
          </p:txBody>
        </p:sp>
      </p:grpSp>
      <p:grpSp>
        <p:nvGrpSpPr>
          <p:cNvPr id="32" name="Group 31">
            <a:extLst>
              <a:ext uri="{FF2B5EF4-FFF2-40B4-BE49-F238E27FC236}">
                <a16:creationId xmlns:a16="http://schemas.microsoft.com/office/drawing/2014/main" id="{D1B20C69-BAFA-4EB6-86E0-143DBD66C25F}"/>
              </a:ext>
            </a:extLst>
          </p:cNvPr>
          <p:cNvGrpSpPr/>
          <p:nvPr/>
        </p:nvGrpSpPr>
        <p:grpSpPr>
          <a:xfrm>
            <a:off x="9254824" y="4918226"/>
            <a:ext cx="2222737" cy="461665"/>
            <a:chOff x="9603220" y="4642903"/>
            <a:chExt cx="2222737" cy="461665"/>
          </a:xfrm>
        </p:grpSpPr>
        <p:sp>
          <p:nvSpPr>
            <p:cNvPr id="33" name="Rectangle 32">
              <a:extLst>
                <a:ext uri="{FF2B5EF4-FFF2-40B4-BE49-F238E27FC236}">
                  <a16:creationId xmlns:a16="http://schemas.microsoft.com/office/drawing/2014/main" id="{AD66F6CC-3F69-416B-BD48-4B11DAC92849}"/>
                </a:ext>
              </a:extLst>
            </p:cNvPr>
            <p:cNvSpPr/>
            <p:nvPr/>
          </p:nvSpPr>
          <p:spPr>
            <a:xfrm>
              <a:off x="9603220" y="4699499"/>
              <a:ext cx="165600" cy="166902"/>
            </a:xfrm>
            <a:prstGeom prst="rect">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4" name="TextBox 33">
              <a:extLst>
                <a:ext uri="{FF2B5EF4-FFF2-40B4-BE49-F238E27FC236}">
                  <a16:creationId xmlns:a16="http://schemas.microsoft.com/office/drawing/2014/main" id="{3125527C-8C53-4F73-941A-6A23A7210139}"/>
                </a:ext>
              </a:extLst>
            </p:cNvPr>
            <p:cNvSpPr txBox="1"/>
            <p:nvPr/>
          </p:nvSpPr>
          <p:spPr>
            <a:xfrm>
              <a:off x="9750196" y="4642903"/>
              <a:ext cx="207576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Regulated by </a:t>
              </a:r>
              <a:r>
                <a:rPr kumimoji="0" lang="en-GB" sz="1200" b="0" i="1" u="none" strike="noStrike" kern="1200" cap="none" spc="0" normalizeH="0" baseline="0" noProof="0" dirty="0" err="1">
                  <a:ln>
                    <a:noFill/>
                  </a:ln>
                  <a:solidFill>
                    <a:prstClr val="black"/>
                  </a:solidFill>
                  <a:effectLst/>
                  <a:uLnTx/>
                  <a:uFillTx/>
                  <a:latin typeface="Arial" panose="020B0604020202020204"/>
                  <a:ea typeface="+mn-ea"/>
                  <a:cs typeface="+mn-cs"/>
                </a:rPr>
                <a:t>nor</a:t>
              </a:r>
              <a:r>
                <a:rPr kumimoji="0" lang="en-GB" sz="1200" b="0" i="0" u="none" strike="noStrike" kern="1200" cap="none" spc="0" normalizeH="0" baseline="0" noProof="0" dirty="0" err="1">
                  <a:ln>
                    <a:noFill/>
                  </a:ln>
                  <a:solidFill>
                    <a:prstClr val="black"/>
                  </a:solidFill>
                  <a:effectLst/>
                  <a:uLnTx/>
                  <a:uFillTx/>
                  <a:latin typeface="Arial" panose="020B0604020202020204"/>
                  <a:ea typeface="+mn-ea"/>
                  <a:cs typeface="+mn-cs"/>
                </a:rPr>
                <a:t>UDCA</a:t>
              </a: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 and</a:t>
              </a:r>
              <a:b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rapamycin (same direction)</a:t>
              </a:r>
            </a:p>
          </p:txBody>
        </p:sp>
      </p:grpSp>
      <p:grpSp>
        <p:nvGrpSpPr>
          <p:cNvPr id="35" name="Group 34">
            <a:extLst>
              <a:ext uri="{FF2B5EF4-FFF2-40B4-BE49-F238E27FC236}">
                <a16:creationId xmlns:a16="http://schemas.microsoft.com/office/drawing/2014/main" id="{3275ECCD-3B97-4E04-8548-ED7983ECA2E9}"/>
              </a:ext>
            </a:extLst>
          </p:cNvPr>
          <p:cNvGrpSpPr/>
          <p:nvPr/>
        </p:nvGrpSpPr>
        <p:grpSpPr>
          <a:xfrm>
            <a:off x="9254824" y="5390811"/>
            <a:ext cx="2358287" cy="461665"/>
            <a:chOff x="9603220" y="4642903"/>
            <a:chExt cx="2358287" cy="461665"/>
          </a:xfrm>
        </p:grpSpPr>
        <p:sp>
          <p:nvSpPr>
            <p:cNvPr id="36" name="Rectangle 35">
              <a:extLst>
                <a:ext uri="{FF2B5EF4-FFF2-40B4-BE49-F238E27FC236}">
                  <a16:creationId xmlns:a16="http://schemas.microsoft.com/office/drawing/2014/main" id="{01DDB9E6-8DAC-4EBD-9262-3A2292582F04}"/>
                </a:ext>
              </a:extLst>
            </p:cNvPr>
            <p:cNvSpPr/>
            <p:nvPr/>
          </p:nvSpPr>
          <p:spPr>
            <a:xfrm>
              <a:off x="9603220" y="4699499"/>
              <a:ext cx="165600" cy="166902"/>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7" name="TextBox 36">
              <a:extLst>
                <a:ext uri="{FF2B5EF4-FFF2-40B4-BE49-F238E27FC236}">
                  <a16:creationId xmlns:a16="http://schemas.microsoft.com/office/drawing/2014/main" id="{37A3DE52-95F9-4388-B151-B985D12AD9BB}"/>
                </a:ext>
              </a:extLst>
            </p:cNvPr>
            <p:cNvSpPr txBox="1"/>
            <p:nvPr/>
          </p:nvSpPr>
          <p:spPr>
            <a:xfrm>
              <a:off x="9750196" y="4642903"/>
              <a:ext cx="221131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Regulated by </a:t>
              </a:r>
              <a:r>
                <a:rPr kumimoji="0" lang="en-GB" sz="1200" b="0" i="1" u="none" strike="noStrike" kern="1200" cap="none" spc="0" normalizeH="0" baseline="0" noProof="0" dirty="0" err="1">
                  <a:ln>
                    <a:noFill/>
                  </a:ln>
                  <a:solidFill>
                    <a:prstClr val="black"/>
                  </a:solidFill>
                  <a:effectLst/>
                  <a:uLnTx/>
                  <a:uFillTx/>
                  <a:latin typeface="Arial" panose="020B0604020202020204"/>
                  <a:ea typeface="+mn-ea"/>
                  <a:cs typeface="+mn-cs"/>
                </a:rPr>
                <a:t>nor</a:t>
              </a:r>
              <a:r>
                <a:rPr kumimoji="0" lang="en-GB" sz="1200" b="0" i="0" u="none" strike="noStrike" kern="1200" cap="none" spc="0" normalizeH="0" baseline="0" noProof="0" dirty="0" err="1">
                  <a:ln>
                    <a:noFill/>
                  </a:ln>
                  <a:solidFill>
                    <a:prstClr val="black"/>
                  </a:solidFill>
                  <a:effectLst/>
                  <a:uLnTx/>
                  <a:uFillTx/>
                  <a:latin typeface="Arial" panose="020B0604020202020204"/>
                  <a:ea typeface="+mn-ea"/>
                  <a:cs typeface="+mn-cs"/>
                </a:rPr>
                <a:t>UDCA</a:t>
              </a: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 and </a:t>
              </a:r>
              <a:b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rapamycin (different direction)</a:t>
              </a:r>
            </a:p>
          </p:txBody>
        </p:sp>
      </p:grpSp>
    </p:spTree>
    <p:extLst>
      <p:ext uri="{BB962C8B-B14F-4D97-AF65-F5344CB8AC3E}">
        <p14:creationId xmlns:p14="http://schemas.microsoft.com/office/powerpoint/2010/main" val="35469553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
            <a:extLst>
              <a:ext uri="{FF2B5EF4-FFF2-40B4-BE49-F238E27FC236}">
                <a16:creationId xmlns:a16="http://schemas.microsoft.com/office/drawing/2014/main" id="{760BDF2A-AAFE-42F1-BB8E-12EDF7054F11}"/>
              </a:ext>
            </a:extLst>
          </p:cNvPr>
          <p:cNvSpPr>
            <a:spLocks noGrp="1"/>
          </p:cNvSpPr>
          <p:nvPr>
            <p:ph sz="half" idx="1"/>
          </p:nvPr>
        </p:nvSpPr>
        <p:spPr>
          <a:xfrm>
            <a:off x="423863" y="1340769"/>
            <a:ext cx="11342687" cy="3367076"/>
          </a:xfrm>
          <a:ln>
            <a:noFill/>
          </a:ln>
        </p:spPr>
        <p:txBody>
          <a:bodyPr wrap="square">
            <a:spAutoFit/>
          </a:bodyPr>
          <a:lstStyle/>
          <a:p>
            <a:pPr marL="0" indent="0">
              <a:buNone/>
            </a:pPr>
            <a:r>
              <a:rPr lang="en-US" b="1" dirty="0">
                <a:solidFill>
                  <a:schemeClr val="bg1"/>
                </a:solidFill>
                <a:highlight>
                  <a:srgbClr val="004A86"/>
                </a:highlight>
                <a:latin typeface="Arial" panose="020B0604020202020204" pitchFamily="34" charset="0"/>
                <a:cs typeface="Arial" panose="020B0604020202020204" pitchFamily="34" charset="0"/>
              </a:rPr>
              <a:t> RESULTS (Cont.) ‌</a:t>
            </a:r>
          </a:p>
          <a:p>
            <a:r>
              <a:rPr lang="en-US" dirty="0"/>
              <a:t>In CD8 T cells </a:t>
            </a:r>
            <a:r>
              <a:rPr lang="en-US" i="1" dirty="0" err="1"/>
              <a:t>nor</a:t>
            </a:r>
            <a:r>
              <a:rPr lang="en-US" dirty="0" err="1"/>
              <a:t>UDCA</a:t>
            </a:r>
            <a:endParaRPr lang="en-US" dirty="0"/>
          </a:p>
          <a:p>
            <a:pPr lvl="1"/>
            <a:r>
              <a:rPr lang="en-US" b="1" dirty="0"/>
              <a:t>Reduced</a:t>
            </a:r>
            <a:r>
              <a:rPr lang="en-US" dirty="0"/>
              <a:t> mTOR-dependent glycolysis</a:t>
            </a:r>
          </a:p>
          <a:p>
            <a:pPr lvl="1"/>
            <a:r>
              <a:rPr lang="en-US" b="1" dirty="0"/>
              <a:t>Reduced</a:t>
            </a:r>
            <a:r>
              <a:rPr lang="en-US" dirty="0"/>
              <a:t> effector molecules</a:t>
            </a:r>
          </a:p>
          <a:p>
            <a:pPr lvl="2"/>
            <a:r>
              <a:rPr lang="en-US" dirty="0"/>
              <a:t>Granzyme B by 43% (p&lt;0.005)</a:t>
            </a:r>
          </a:p>
          <a:p>
            <a:pPr lvl="2"/>
            <a:r>
              <a:rPr lang="en-US" dirty="0"/>
              <a:t>IFN</a:t>
            </a:r>
            <a:r>
              <a:rPr lang="el-GR" dirty="0"/>
              <a:t>γ </a:t>
            </a:r>
            <a:r>
              <a:rPr lang="en-US" dirty="0"/>
              <a:t>by 21% (p&lt;0.05)</a:t>
            </a:r>
          </a:p>
          <a:p>
            <a:pPr lvl="1"/>
            <a:r>
              <a:rPr lang="en-US" b="1" dirty="0"/>
              <a:t>Promoted</a:t>
            </a:r>
            <a:r>
              <a:rPr lang="en-US" dirty="0"/>
              <a:t> fatty acid oxidation</a:t>
            </a:r>
          </a:p>
          <a:p>
            <a:pPr lvl="1"/>
            <a:r>
              <a:rPr lang="en-US" b="1" dirty="0"/>
              <a:t>Reduced</a:t>
            </a:r>
            <a:r>
              <a:rPr lang="en-US" dirty="0"/>
              <a:t> fatty acid synthesis</a:t>
            </a:r>
          </a:p>
          <a:p>
            <a:r>
              <a:rPr lang="en-US" i="1" dirty="0" err="1">
                <a:highlight>
                  <a:srgbClr val="FEFCFC"/>
                </a:highlight>
              </a:rPr>
              <a:t>nor</a:t>
            </a:r>
            <a:r>
              <a:rPr lang="en-US" dirty="0" err="1">
                <a:highlight>
                  <a:srgbClr val="FEFCFC"/>
                </a:highlight>
              </a:rPr>
              <a:t>UDCA</a:t>
            </a:r>
            <a:r>
              <a:rPr lang="en-US" dirty="0">
                <a:highlight>
                  <a:srgbClr val="FEFCFC"/>
                </a:highlight>
              </a:rPr>
              <a:t> suppressed mTOR-dependent cytokines and enhanced lymphatic retention patterns of CD8 T cells</a:t>
            </a:r>
            <a:endParaRPr lang="en-GB" dirty="0">
              <a:highlight>
                <a:srgbClr val="FEFCFC"/>
              </a:highlight>
            </a:endParaRPr>
          </a:p>
        </p:txBody>
      </p:sp>
      <p:sp>
        <p:nvSpPr>
          <p:cNvPr id="26" name="Content Placeholder 1">
            <a:extLst>
              <a:ext uri="{FF2B5EF4-FFF2-40B4-BE49-F238E27FC236}">
                <a16:creationId xmlns:a16="http://schemas.microsoft.com/office/drawing/2014/main" id="{F697C200-7883-440E-AB3C-BA1133080980}"/>
              </a:ext>
            </a:extLst>
          </p:cNvPr>
          <p:cNvSpPr txBox="1">
            <a:spLocks/>
          </p:cNvSpPr>
          <p:nvPr/>
        </p:nvSpPr>
        <p:spPr>
          <a:xfrm>
            <a:off x="423864" y="5122170"/>
            <a:ext cx="11342686" cy="707886"/>
          </a:xfrm>
          <a:prstGeom prst="rect">
            <a:avLst/>
          </a:prstGeom>
          <a:ln>
            <a:noFill/>
          </a:ln>
        </p:spPr>
        <p:txBody>
          <a:bodyPr vert="horz" wrap="square" lIns="91440" tIns="45720" rIns="91440" bIns="45720" rtlCol="0">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r>
              <a:rPr kumimoji="0" lang="en-US" sz="2000" b="1" i="0" u="none" strike="noStrike" kern="1200" cap="none" spc="0" normalizeH="0" baseline="0" noProof="0" dirty="0">
                <a:ln>
                  <a:noFill/>
                </a:ln>
                <a:solidFill>
                  <a:srgbClr val="FFFFFF"/>
                </a:solidFill>
                <a:effectLst/>
                <a:highlight>
                  <a:srgbClr val="004A86"/>
                </a:highlight>
                <a:uLnTx/>
                <a:uFillTx/>
                <a:latin typeface="Arial" panose="020B0604020202020204" pitchFamily="34" charset="0"/>
                <a:ea typeface="+mn-ea"/>
                <a:cs typeface="Arial" panose="020B0604020202020204" pitchFamily="34" charset="0"/>
              </a:rPr>
              <a:t> CONCLUSIONS ‌</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000" b="0" i="1" u="none" strike="noStrike" kern="1200" cap="none" spc="0" normalizeH="0" baseline="0" noProof="0" dirty="0" err="1">
                <a:ln>
                  <a:noFill/>
                </a:ln>
                <a:solidFill>
                  <a:prstClr val="black"/>
                </a:solidFill>
                <a:effectLst/>
                <a:uLnTx/>
                <a:uFillTx/>
                <a:latin typeface="Arial" panose="020B0604020202020204"/>
                <a:ea typeface="+mn-ea"/>
                <a:cs typeface="+mn-cs"/>
              </a:rPr>
              <a:t>nor</a:t>
            </a:r>
            <a:r>
              <a:rPr kumimoji="0" lang="en-US" sz="2000" b="0" i="0" u="none" strike="noStrike" kern="1200" cap="none" spc="0" normalizeH="0" baseline="0" noProof="0" dirty="0" err="1">
                <a:ln>
                  <a:noFill/>
                </a:ln>
                <a:solidFill>
                  <a:prstClr val="black"/>
                </a:solidFill>
                <a:effectLst/>
                <a:uLnTx/>
                <a:uFillTx/>
                <a:latin typeface="Arial" panose="020B0604020202020204"/>
                <a:ea typeface="+mn-ea"/>
                <a:cs typeface="+mn-cs"/>
              </a:rPr>
              <a:t>UDCA</a:t>
            </a: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 modulates mTOR proteome to redirect metabolic sensing </a:t>
            </a:r>
            <a:b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US" sz="2000" b="0" i="0" u="none" strike="noStrike" kern="1200" cap="none" spc="0" normalizeH="0" baseline="0" noProof="0" dirty="0" err="1">
                <a:ln>
                  <a:noFill/>
                </a:ln>
                <a:solidFill>
                  <a:prstClr val="black"/>
                </a:solidFill>
                <a:effectLst/>
                <a:uLnTx/>
                <a:uFillTx/>
                <a:latin typeface="Arial" panose="020B0604020202020204"/>
                <a:ea typeface="+mn-ea"/>
                <a:cs typeface="+mn-cs"/>
              </a:rPr>
              <a:t>programmes</a:t>
            </a: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 and suppress effector functions in CD8 T cells </a:t>
            </a:r>
            <a:endPar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33A11FB3-1515-484C-8D98-85CA55BD8349}"/>
              </a:ext>
            </a:extLst>
          </p:cNvPr>
          <p:cNvSpPr>
            <a:spLocks noGrp="1"/>
          </p:cNvSpPr>
          <p:nvPr>
            <p:ph type="title"/>
          </p:nvPr>
        </p:nvSpPr>
        <p:spPr>
          <a:xfrm>
            <a:off x="425752" y="140970"/>
            <a:ext cx="10290194" cy="769620"/>
          </a:xfrm>
        </p:spPr>
        <p:txBody>
          <a:bodyPr>
            <a:noAutofit/>
          </a:bodyPr>
          <a:lstStyle/>
          <a:p>
            <a:r>
              <a:rPr lang="en-GB" dirty="0"/>
              <a:t>24-nor-ursodeoxycholic acid ameliorates inflammation by reshaping mTOR proteome and immunometabolism sensing programmes in CD8 T cells</a:t>
            </a:r>
          </a:p>
        </p:txBody>
      </p:sp>
      <p:sp>
        <p:nvSpPr>
          <p:cNvPr id="5" name="Text Placeholder 4">
            <a:extLst>
              <a:ext uri="{FF2B5EF4-FFF2-40B4-BE49-F238E27FC236}">
                <a16:creationId xmlns:a16="http://schemas.microsoft.com/office/drawing/2014/main" id="{DFF8B8FC-2D2A-4148-9E89-CC1689F2AE8A}"/>
              </a:ext>
            </a:extLst>
          </p:cNvPr>
          <p:cNvSpPr>
            <a:spLocks noGrp="1"/>
          </p:cNvSpPr>
          <p:nvPr>
            <p:ph type="body" sz="quarter" idx="10"/>
          </p:nvPr>
        </p:nvSpPr>
        <p:spPr/>
        <p:txBody>
          <a:bodyPr/>
          <a:lstStyle/>
          <a:p>
            <a:r>
              <a:rPr lang="en-GB" dirty="0"/>
              <a:t>Zhu C, et al. ILC 2019; </a:t>
            </a:r>
            <a:r>
              <a:rPr lang="en-GB" dirty="0">
                <a:solidFill>
                  <a:srgbClr val="000000"/>
                </a:solidFill>
              </a:rPr>
              <a:t>PS-010</a:t>
            </a:r>
          </a:p>
        </p:txBody>
      </p:sp>
      <p:cxnSp>
        <p:nvCxnSpPr>
          <p:cNvPr id="21" name="Straight Connector 20">
            <a:extLst>
              <a:ext uri="{FF2B5EF4-FFF2-40B4-BE49-F238E27FC236}">
                <a16:creationId xmlns:a16="http://schemas.microsoft.com/office/drawing/2014/main" id="{CF302921-A074-4AA4-B069-143EDA71BD07}"/>
              </a:ext>
            </a:extLst>
          </p:cNvPr>
          <p:cNvCxnSpPr>
            <a:cxnSpLocks/>
          </p:cNvCxnSpPr>
          <p:nvPr/>
        </p:nvCxnSpPr>
        <p:spPr>
          <a:xfrm flipH="1">
            <a:off x="512956" y="5062546"/>
            <a:ext cx="11074207"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32091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24C28-925C-4930-B8D0-5D550D04AACB}"/>
              </a:ext>
            </a:extLst>
          </p:cNvPr>
          <p:cNvSpPr>
            <a:spLocks noGrp="1"/>
          </p:cNvSpPr>
          <p:nvPr>
            <p:ph type="title"/>
          </p:nvPr>
        </p:nvSpPr>
        <p:spPr/>
        <p:txBody>
          <a:bodyPr>
            <a:normAutofit/>
          </a:bodyPr>
          <a:lstStyle/>
          <a:p>
            <a:r>
              <a:rPr lang="en-GB" dirty="0">
                <a:cs typeface="Arial" panose="020B0604020202020204" pitchFamily="34" charset="0"/>
              </a:rPr>
              <a:t>3. Rare liver diseases</a:t>
            </a:r>
            <a:br>
              <a:rPr lang="en-GB" dirty="0">
                <a:cs typeface="Arial" panose="020B0604020202020204" pitchFamily="34" charset="0"/>
              </a:rPr>
            </a:br>
            <a:r>
              <a:rPr lang="en-GB" dirty="0">
                <a:cs typeface="Arial" panose="020B0604020202020204" pitchFamily="34" charset="0"/>
              </a:rPr>
              <a:t>(including paediatric and genetic)</a:t>
            </a:r>
            <a:endParaRPr lang="en-GB" dirty="0"/>
          </a:p>
        </p:txBody>
      </p:sp>
      <p:sp>
        <p:nvSpPr>
          <p:cNvPr id="3" name="Text Placeholder 2">
            <a:extLst>
              <a:ext uri="{FF2B5EF4-FFF2-40B4-BE49-F238E27FC236}">
                <a16:creationId xmlns:a16="http://schemas.microsoft.com/office/drawing/2014/main" id="{0D5802E7-C9BB-4E1A-8A6F-6AB398C3ED21}"/>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103654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333043C-CFE1-4B3B-A281-D1FE9202561E}"/>
              </a:ext>
            </a:extLst>
          </p:cNvPr>
          <p:cNvSpPr>
            <a:spLocks noGrp="1"/>
          </p:cNvSpPr>
          <p:nvPr>
            <p:ph sz="half" idx="1"/>
          </p:nvPr>
        </p:nvSpPr>
        <p:spPr>
          <a:xfrm>
            <a:off x="425751" y="1340769"/>
            <a:ext cx="5413074" cy="2425279"/>
          </a:xfrm>
          <a:ln>
            <a:noFill/>
          </a:ln>
        </p:spPr>
        <p:txBody>
          <a:bodyPr vert="horz" wrap="square" lIns="91440" tIns="45720" rIns="91440" bIns="45720" rtlCol="0" anchor="t">
            <a:spAutoFit/>
          </a:bodyPr>
          <a:lstStyle/>
          <a:p>
            <a:pPr marL="0" indent="0">
              <a:buNone/>
            </a:pPr>
            <a:r>
              <a:rPr lang="en-US" sz="1800" b="1">
                <a:solidFill>
                  <a:schemeClr val="bg1"/>
                </a:solidFill>
                <a:highlight>
                  <a:srgbClr val="004A86"/>
                </a:highlight>
                <a:latin typeface="Arial" panose="020B0604020202020204" pitchFamily="34" charset="0"/>
                <a:cs typeface="Arial" panose="020B0604020202020204" pitchFamily="34" charset="0"/>
              </a:rPr>
              <a:t> BACKGROUND &amp; AIMS </a:t>
            </a:r>
            <a:r>
              <a:rPr lang="en-US" sz="1800" b="1">
                <a:solidFill>
                  <a:schemeClr val="bg1"/>
                </a:solidFill>
                <a:highlight>
                  <a:srgbClr val="FEFCFC"/>
                </a:highlight>
                <a:latin typeface="Arial" panose="020B0604020202020204" pitchFamily="34" charset="0"/>
                <a:cs typeface="Arial" panose="020B0604020202020204" pitchFamily="34" charset="0"/>
              </a:rPr>
              <a:t>​ </a:t>
            </a:r>
          </a:p>
          <a:p>
            <a:r>
              <a:rPr lang="en-GB" sz="1800">
                <a:highlight>
                  <a:srgbClr val="FEFCFC"/>
                </a:highlight>
              </a:rPr>
              <a:t>Angioplasty (AP) is recommended as first-line interventional treatment for BCS</a:t>
            </a:r>
            <a:endParaRPr lang="en-GB" sz="1800">
              <a:highlight>
                <a:srgbClr val="FEFCFC"/>
              </a:highlight>
              <a:cs typeface="Arial"/>
            </a:endParaRPr>
          </a:p>
          <a:p>
            <a:r>
              <a:rPr lang="en-GB" sz="1800">
                <a:highlight>
                  <a:srgbClr val="FEFCFC"/>
                </a:highlight>
              </a:rPr>
              <a:t>This prospective RCT assessed whether addition of </a:t>
            </a:r>
            <a:r>
              <a:rPr lang="en-GB" sz="1800"/>
              <a:t>metal stent placement (SP):</a:t>
            </a:r>
          </a:p>
          <a:p>
            <a:pPr lvl="1"/>
            <a:r>
              <a:rPr lang="en-GB" sz="1600"/>
              <a:t>Could improve patency and reduce symptom recurrence in BCS</a:t>
            </a:r>
          </a:p>
          <a:p>
            <a:pPr lvl="1"/>
            <a:r>
              <a:rPr lang="en-GB" sz="1600"/>
              <a:t>Had acceptable safety</a:t>
            </a:r>
            <a:endParaRPr lang="en-GB" sz="1600" dirty="0">
              <a:highlight>
                <a:srgbClr val="FEFCFC"/>
              </a:highlight>
            </a:endParaRPr>
          </a:p>
        </p:txBody>
      </p:sp>
      <p:sp>
        <p:nvSpPr>
          <p:cNvPr id="4" name="Title 3">
            <a:extLst>
              <a:ext uri="{FF2B5EF4-FFF2-40B4-BE49-F238E27FC236}">
                <a16:creationId xmlns:a16="http://schemas.microsoft.com/office/drawing/2014/main" id="{33A11FB3-1515-484C-8D98-85CA55BD8349}"/>
              </a:ext>
            </a:extLst>
          </p:cNvPr>
          <p:cNvSpPr>
            <a:spLocks noGrp="1"/>
          </p:cNvSpPr>
          <p:nvPr>
            <p:ph type="title"/>
          </p:nvPr>
        </p:nvSpPr>
        <p:spPr>
          <a:xfrm>
            <a:off x="425752" y="140970"/>
            <a:ext cx="10264019" cy="769620"/>
          </a:xfrm>
        </p:spPr>
        <p:txBody>
          <a:bodyPr>
            <a:noAutofit/>
          </a:bodyPr>
          <a:lstStyle/>
          <a:p>
            <a:r>
              <a:rPr lang="en-GB" dirty="0"/>
              <a:t>Adding stent placement to angioplasty for Budd–Chiari syndrome improves recanalization patency and symptom recurrence</a:t>
            </a:r>
          </a:p>
        </p:txBody>
      </p:sp>
      <p:sp>
        <p:nvSpPr>
          <p:cNvPr id="5" name="Text Placeholder 4">
            <a:extLst>
              <a:ext uri="{FF2B5EF4-FFF2-40B4-BE49-F238E27FC236}">
                <a16:creationId xmlns:a16="http://schemas.microsoft.com/office/drawing/2014/main" id="{DFF8B8FC-2D2A-4148-9E89-CC1689F2AE8A}"/>
              </a:ext>
            </a:extLst>
          </p:cNvPr>
          <p:cNvSpPr>
            <a:spLocks noGrp="1"/>
          </p:cNvSpPr>
          <p:nvPr>
            <p:ph type="body" sz="quarter" idx="10"/>
          </p:nvPr>
        </p:nvSpPr>
        <p:spPr/>
        <p:txBody>
          <a:bodyPr/>
          <a:lstStyle/>
          <a:p>
            <a:r>
              <a:rPr lang="en-GB" dirty="0"/>
              <a:t>Wang Q, et al. ILC 2019; </a:t>
            </a:r>
            <a:r>
              <a:rPr lang="en-GB" dirty="0">
                <a:solidFill>
                  <a:srgbClr val="000000"/>
                </a:solidFill>
              </a:rPr>
              <a:t>GS-04</a:t>
            </a:r>
          </a:p>
        </p:txBody>
      </p:sp>
      <p:sp>
        <p:nvSpPr>
          <p:cNvPr id="7" name="Content Placeholder 1">
            <a:extLst>
              <a:ext uri="{FF2B5EF4-FFF2-40B4-BE49-F238E27FC236}">
                <a16:creationId xmlns:a16="http://schemas.microsoft.com/office/drawing/2014/main" id="{CC4C50C9-F396-47A7-A176-B34C102FA5B4}"/>
              </a:ext>
            </a:extLst>
          </p:cNvPr>
          <p:cNvSpPr txBox="1">
            <a:spLocks/>
          </p:cNvSpPr>
          <p:nvPr/>
        </p:nvSpPr>
        <p:spPr>
          <a:xfrm>
            <a:off x="425752" y="3022085"/>
            <a:ext cx="5090145" cy="2228341"/>
          </a:xfrm>
          <a:prstGeom prst="rect">
            <a:avLst/>
          </a:prstGeom>
          <a:ln>
            <a:noFill/>
          </a:ln>
        </p:spPr>
        <p:txBody>
          <a:bodyPr vert="horz" lIns="91440" tIns="45720" rIns="91440" bIns="45720" rtlCol="0">
            <a:no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b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endPar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D2B86140-97E6-46B7-8229-551B269BB0D7}"/>
              </a:ext>
            </a:extLst>
          </p:cNvPr>
          <p:cNvSpPr txBox="1"/>
          <p:nvPr/>
        </p:nvSpPr>
        <p:spPr>
          <a:xfrm>
            <a:off x="422785" y="3999560"/>
            <a:ext cx="5414400" cy="250068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48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highlight>
                  <a:srgbClr val="004A86"/>
                </a:highlight>
                <a:uLnTx/>
                <a:uFillTx/>
                <a:latin typeface="Arial" panose="020B0604020202020204"/>
                <a:ea typeface="+mn-ea"/>
                <a:cs typeface="+mn-cs"/>
              </a:rPr>
              <a:t> METHODS ​</a:t>
            </a:r>
            <a:r>
              <a:rPr kumimoji="0" lang="en-GB" sz="1800" b="1" i="0" u="none" strike="noStrike" kern="1200" cap="none" spc="0" normalizeH="0" baseline="0" noProof="0" dirty="0">
                <a:ln>
                  <a:noFill/>
                </a:ln>
                <a:solidFill>
                  <a:srgbClr val="FFFFFF"/>
                </a:solidFill>
                <a:effectLst/>
                <a:uLnTx/>
                <a:uFillTx/>
                <a:latin typeface="Arial" panose="020B0604020202020204"/>
                <a:ea typeface="+mn-ea"/>
                <a:cs typeface="+mn-cs"/>
              </a:rPr>
              <a:t> </a:t>
            </a:r>
          </a:p>
          <a:p>
            <a:pPr marL="342900" marR="0" lvl="0" indent="-342900" algn="l" defTabSz="914400" rtl="0" eaLnBrk="1" fontAlgn="auto" latinLnBrk="0" hangingPunct="1">
              <a:lnSpc>
                <a:spcPct val="100000"/>
              </a:lnSpc>
              <a:spcBef>
                <a:spcPts val="480"/>
              </a:spcBef>
              <a:spcAft>
                <a:spcPts val="0"/>
              </a:spcAft>
              <a:buClr>
                <a:srgbClr val="1D498B"/>
              </a:buClr>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Between 07/2014–09/2017, BCS patients were randomly assigned to AP (n=45) or AP+SP (n=43)</a:t>
            </a: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Arial"/>
            </a:endParaRPr>
          </a:p>
          <a:p>
            <a:pPr marL="342900" marR="0" lvl="0" indent="-342900" algn="l" defTabSz="914400" rtl="0" eaLnBrk="1" fontAlgn="auto" latinLnBrk="0" hangingPunct="1">
              <a:lnSpc>
                <a:spcPct val="100000"/>
              </a:lnSpc>
              <a:spcBef>
                <a:spcPts val="480"/>
              </a:spcBef>
              <a:spcAft>
                <a:spcPts val="0"/>
              </a:spcAft>
              <a:buClr>
                <a:srgbClr val="1D498B"/>
              </a:buClr>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Primary endpoint: patency of recanalized veins</a:t>
            </a:r>
          </a:p>
          <a:p>
            <a:pPr marL="342900" marR="0" lvl="0" indent="-342900" algn="l" defTabSz="914400" rtl="0" eaLnBrk="1" fontAlgn="auto" latinLnBrk="0" hangingPunct="1">
              <a:lnSpc>
                <a:spcPct val="100000"/>
              </a:lnSpc>
              <a:spcBef>
                <a:spcPts val="480"/>
              </a:spcBef>
              <a:spcAft>
                <a:spcPts val="0"/>
              </a:spcAft>
              <a:buClr>
                <a:srgbClr val="1D498B"/>
              </a:buClr>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Secondary endpoints: symptom recurrence, procedure-related complications, HCC incidence, survival</a:t>
            </a:r>
          </a:p>
        </p:txBody>
      </p:sp>
      <p:cxnSp>
        <p:nvCxnSpPr>
          <p:cNvPr id="113" name="Straight Connector 112">
            <a:extLst>
              <a:ext uri="{FF2B5EF4-FFF2-40B4-BE49-F238E27FC236}">
                <a16:creationId xmlns:a16="http://schemas.microsoft.com/office/drawing/2014/main" id="{E67BBDA7-DBA8-43E9-8CA9-1B71D1099368}"/>
              </a:ext>
            </a:extLst>
          </p:cNvPr>
          <p:cNvCxnSpPr>
            <a:cxnSpLocks/>
          </p:cNvCxnSpPr>
          <p:nvPr/>
        </p:nvCxnSpPr>
        <p:spPr>
          <a:xfrm flipH="1">
            <a:off x="608824" y="3957786"/>
            <a:ext cx="5227002"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67BEEE7-BF32-404E-825A-965400CC2D05}"/>
              </a:ext>
            </a:extLst>
          </p:cNvPr>
          <p:cNvSpPr txBox="1"/>
          <p:nvPr/>
        </p:nvSpPr>
        <p:spPr>
          <a:xfrm>
            <a:off x="5831840" y="1340769"/>
            <a:ext cx="5755323" cy="4670509"/>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48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highlight>
                  <a:srgbClr val="004A86"/>
                </a:highlight>
                <a:uLnTx/>
                <a:uFillTx/>
                <a:latin typeface="Arial" panose="020B0604020202020204"/>
                <a:ea typeface="+mn-ea"/>
                <a:cs typeface="+mn-cs"/>
              </a:rPr>
              <a:t> RESULTS ​</a:t>
            </a:r>
            <a:r>
              <a:rPr kumimoji="0" lang="en-GB" sz="1800" b="1" i="0" u="none" strike="noStrike" kern="1200" cap="none" spc="0" normalizeH="0" baseline="0" noProof="0" dirty="0">
                <a:ln>
                  <a:noFill/>
                </a:ln>
                <a:solidFill>
                  <a:srgbClr val="FFFFFF"/>
                </a:solidFill>
                <a:effectLst/>
                <a:uLnTx/>
                <a:uFillTx/>
                <a:latin typeface="Arial" panose="020B0604020202020204"/>
                <a:ea typeface="+mn-ea"/>
                <a:cs typeface="+mn-cs"/>
              </a:rPr>
              <a:t> </a:t>
            </a:r>
          </a:p>
          <a:p>
            <a:pPr marL="342900" marR="0" lvl="0" indent="-342900" algn="l" defTabSz="914400" rtl="0" eaLnBrk="1" fontAlgn="auto" latinLnBrk="0" hangingPunct="1">
              <a:lnSpc>
                <a:spcPct val="100000"/>
              </a:lnSpc>
              <a:spcBef>
                <a:spcPts val="480"/>
              </a:spcBef>
              <a:spcAft>
                <a:spcPts val="0"/>
              </a:spcAft>
              <a:buClr>
                <a:srgbClr val="1D498B"/>
              </a:buClr>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Median follow-up: 27 months in the entire cohort</a:t>
            </a:r>
          </a:p>
          <a:p>
            <a:pPr marL="342900" marR="0" lvl="0" indent="-342900" algn="l" defTabSz="914400" rtl="0" eaLnBrk="1" fontAlgn="auto" latinLnBrk="0" hangingPunct="1">
              <a:lnSpc>
                <a:spcPct val="100000"/>
              </a:lnSpc>
              <a:spcBef>
                <a:spcPts val="480"/>
              </a:spcBef>
              <a:spcAft>
                <a:spcPts val="0"/>
              </a:spcAft>
              <a:buClr>
                <a:srgbClr val="1D498B"/>
              </a:buClr>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Recanalized vein stenosis incidence was lower in the AP+SP group than in the AP group</a:t>
            </a: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Arial"/>
            </a:endParaRPr>
          </a:p>
          <a:p>
            <a:pPr marL="800100" marR="0" lvl="1" indent="-342900" algn="l" defTabSz="914400" rtl="0" eaLnBrk="1" fontAlgn="auto" latinLnBrk="0" hangingPunct="1">
              <a:lnSpc>
                <a:spcPct val="100000"/>
              </a:lnSpc>
              <a:spcBef>
                <a:spcPts val="480"/>
              </a:spcBef>
              <a:spcAft>
                <a:spcPts val="0"/>
              </a:spcAft>
              <a:buClr>
                <a:srgbClr val="1D498B"/>
              </a:buClr>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0% vs. 24% at 1 year; 4% vs. 40% at 3 years</a:t>
            </a:r>
          </a:p>
          <a:p>
            <a:pPr marL="1257300" marR="0" lvl="2" indent="-342900" algn="l" defTabSz="914400" rtl="0" eaLnBrk="1" fontAlgn="auto" latinLnBrk="0" hangingPunct="1">
              <a:lnSpc>
                <a:spcPct val="100000"/>
              </a:lnSpc>
              <a:spcBef>
                <a:spcPts val="480"/>
              </a:spcBef>
              <a:spcAft>
                <a:spcPts val="0"/>
              </a:spcAft>
              <a:buClr>
                <a:srgbClr val="1D498B"/>
              </a:buClr>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HR 0.04; 95% CI 0.01, 0.31, p&lt;0.001</a:t>
            </a:r>
            <a:endParaRPr kumimoji="0" lang="en-GB" sz="1600" b="0" i="0" u="none" strike="noStrike" kern="1200" cap="none" spc="0" normalizeH="0" baseline="0" noProof="0" dirty="0">
              <a:ln>
                <a:noFill/>
              </a:ln>
              <a:solidFill>
                <a:prstClr val="black"/>
              </a:solidFill>
              <a:effectLst/>
              <a:uLnTx/>
              <a:uFillTx/>
              <a:latin typeface="Arial" panose="020B0604020202020204"/>
              <a:ea typeface="+mn-ea"/>
              <a:cs typeface="Arial"/>
            </a:endParaRPr>
          </a:p>
          <a:p>
            <a:pPr marL="342900" marR="0" lvl="0" indent="-342900" algn="l" defTabSz="914400" rtl="0" eaLnBrk="1" fontAlgn="auto" latinLnBrk="0" hangingPunct="1">
              <a:lnSpc>
                <a:spcPct val="100000"/>
              </a:lnSpc>
              <a:spcBef>
                <a:spcPts val="480"/>
              </a:spcBef>
              <a:spcAft>
                <a:spcPts val="0"/>
              </a:spcAft>
              <a:buClr>
                <a:srgbClr val="1D498B"/>
              </a:buClr>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Symptom recurrence-free survival was higher in the AP+SP group</a:t>
            </a:r>
          </a:p>
          <a:p>
            <a:pPr marL="800100" marR="0" lvl="1" indent="-342900" algn="l" defTabSz="914400" rtl="0" eaLnBrk="1" fontAlgn="auto" latinLnBrk="0" hangingPunct="1">
              <a:lnSpc>
                <a:spcPct val="100000"/>
              </a:lnSpc>
              <a:spcBef>
                <a:spcPts val="480"/>
              </a:spcBef>
              <a:spcAft>
                <a:spcPts val="0"/>
              </a:spcAft>
              <a:buClr>
                <a:srgbClr val="1D498B"/>
              </a:buClr>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5% vs. 33% at 1 year; 11% vs. 60% at 3 years</a:t>
            </a:r>
          </a:p>
          <a:p>
            <a:pPr marL="1257300" marR="0" lvl="2" indent="-342900" algn="l" defTabSz="914400" rtl="0" eaLnBrk="1" fontAlgn="auto" latinLnBrk="0" hangingPunct="1">
              <a:lnSpc>
                <a:spcPct val="100000"/>
              </a:lnSpc>
              <a:spcBef>
                <a:spcPts val="480"/>
              </a:spcBef>
              <a:spcAft>
                <a:spcPts val="0"/>
              </a:spcAft>
              <a:buClr>
                <a:srgbClr val="1D498B"/>
              </a:buClr>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HR 0.23; 95% CI 0.1, 0.5, p&lt;0.001</a:t>
            </a:r>
            <a:endParaRPr kumimoji="0" lang="en-GB" sz="1600" b="0" i="0" u="none" strike="noStrike" kern="1200" cap="none" spc="0" normalizeH="0" baseline="0" noProof="0" dirty="0">
              <a:ln>
                <a:noFill/>
              </a:ln>
              <a:solidFill>
                <a:prstClr val="black"/>
              </a:solidFill>
              <a:effectLst/>
              <a:uLnTx/>
              <a:uFillTx/>
              <a:latin typeface="Arial" panose="020B0604020202020204"/>
              <a:ea typeface="+mn-ea"/>
              <a:cs typeface="Arial"/>
            </a:endParaRPr>
          </a:p>
          <a:p>
            <a:pPr marL="342900" marR="0" lvl="0" indent="-342900" algn="l" defTabSz="914400" rtl="0" eaLnBrk="1" fontAlgn="auto" latinLnBrk="0" hangingPunct="1">
              <a:lnSpc>
                <a:spcPct val="100000"/>
              </a:lnSpc>
              <a:spcBef>
                <a:spcPts val="480"/>
              </a:spcBef>
              <a:spcAft>
                <a:spcPts val="0"/>
              </a:spcAft>
              <a:buClr>
                <a:srgbClr val="1D498B"/>
              </a:buClr>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Procedure-related complications (</a:t>
            </a:r>
            <a:r>
              <a:rPr kumimoji="0" lang="sv-SE" sz="1800" b="0" i="0" u="none" strike="noStrike" kern="1200" cap="none" spc="0" normalizeH="0" baseline="0" noProof="0" dirty="0">
                <a:ln>
                  <a:noFill/>
                </a:ln>
                <a:solidFill>
                  <a:prstClr val="black"/>
                </a:solidFill>
                <a:effectLst/>
                <a:uLnTx/>
                <a:uFillTx/>
                <a:latin typeface="Arial" panose="020B0604020202020204"/>
                <a:ea typeface="+mn-ea"/>
                <a:cs typeface="+mn-cs"/>
              </a:rPr>
              <a:t>2% vs. 0%, p=0.489), </a:t>
            </a: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HCC incidence (4.6% vs. 2.2%, p=0.612) and 3-year survival (97% vs. 98%, p=0.550) were not significantly different between the groups</a:t>
            </a:r>
          </a:p>
          <a:p>
            <a:pPr marL="800100" marR="0" lvl="1" indent="-342900" algn="l" defTabSz="914400" rtl="0" eaLnBrk="1" fontAlgn="auto" latinLnBrk="0" hangingPunct="1">
              <a:lnSpc>
                <a:spcPct val="100000"/>
              </a:lnSpc>
              <a:spcBef>
                <a:spcPts val="480"/>
              </a:spcBef>
              <a:spcAft>
                <a:spcPts val="0"/>
              </a:spcAft>
              <a:buClr>
                <a:srgbClr val="1D498B"/>
              </a:buClr>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No cases of stent fracture or migration</a:t>
            </a:r>
          </a:p>
        </p:txBody>
      </p:sp>
      <p:cxnSp>
        <p:nvCxnSpPr>
          <p:cNvPr id="11" name="Straight Connector 10">
            <a:extLst>
              <a:ext uri="{FF2B5EF4-FFF2-40B4-BE49-F238E27FC236}">
                <a16:creationId xmlns:a16="http://schemas.microsoft.com/office/drawing/2014/main" id="{0BFEDEF5-64CC-4C4D-A8DF-1354E90A03FE}"/>
              </a:ext>
            </a:extLst>
          </p:cNvPr>
          <p:cNvCxnSpPr>
            <a:cxnSpLocks/>
          </p:cNvCxnSpPr>
          <p:nvPr/>
        </p:nvCxnSpPr>
        <p:spPr>
          <a:xfrm>
            <a:off x="5835826" y="1519238"/>
            <a:ext cx="0" cy="481012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39500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333043C-CFE1-4B3B-A281-D1FE9202561E}"/>
              </a:ext>
            </a:extLst>
          </p:cNvPr>
          <p:cNvSpPr>
            <a:spLocks noGrp="1"/>
          </p:cNvSpPr>
          <p:nvPr>
            <p:ph sz="half" idx="1"/>
          </p:nvPr>
        </p:nvSpPr>
        <p:spPr>
          <a:xfrm>
            <a:off x="425751" y="1340769"/>
            <a:ext cx="11207449" cy="369332"/>
          </a:xfrm>
          <a:ln>
            <a:noFill/>
          </a:ln>
        </p:spPr>
        <p:txBody>
          <a:bodyPr wrap="square">
            <a:spAutoFit/>
          </a:bodyPr>
          <a:lstStyle/>
          <a:p>
            <a:pPr marL="0" indent="0">
              <a:buNone/>
            </a:pPr>
            <a:r>
              <a:rPr lang="en-US" sz="1800" b="1" dirty="0">
                <a:solidFill>
                  <a:schemeClr val="bg1"/>
                </a:solidFill>
                <a:highlight>
                  <a:srgbClr val="004A86"/>
                </a:highlight>
                <a:latin typeface="Arial" panose="020B0604020202020204" pitchFamily="34" charset="0"/>
                <a:cs typeface="Arial" panose="020B0604020202020204" pitchFamily="34" charset="0"/>
              </a:rPr>
              <a:t> FIGURES </a:t>
            </a:r>
            <a:r>
              <a:rPr lang="en-US" sz="1800" b="1" dirty="0">
                <a:solidFill>
                  <a:schemeClr val="bg1"/>
                </a:solidFill>
                <a:highlight>
                  <a:srgbClr val="FEFCFC"/>
                </a:highlight>
                <a:latin typeface="Arial" panose="020B0604020202020204" pitchFamily="34" charset="0"/>
                <a:cs typeface="Arial" panose="020B0604020202020204" pitchFamily="34" charset="0"/>
              </a:rPr>
              <a:t>​</a:t>
            </a:r>
          </a:p>
        </p:txBody>
      </p:sp>
      <p:sp>
        <p:nvSpPr>
          <p:cNvPr id="4" name="Title 3">
            <a:extLst>
              <a:ext uri="{FF2B5EF4-FFF2-40B4-BE49-F238E27FC236}">
                <a16:creationId xmlns:a16="http://schemas.microsoft.com/office/drawing/2014/main" id="{33A11FB3-1515-484C-8D98-85CA55BD8349}"/>
              </a:ext>
            </a:extLst>
          </p:cNvPr>
          <p:cNvSpPr>
            <a:spLocks noGrp="1"/>
          </p:cNvSpPr>
          <p:nvPr>
            <p:ph type="title"/>
          </p:nvPr>
        </p:nvSpPr>
        <p:spPr>
          <a:xfrm>
            <a:off x="425752" y="140970"/>
            <a:ext cx="10264019" cy="769620"/>
          </a:xfrm>
        </p:spPr>
        <p:txBody>
          <a:bodyPr>
            <a:noAutofit/>
          </a:bodyPr>
          <a:lstStyle/>
          <a:p>
            <a:r>
              <a:rPr lang="en-GB" dirty="0"/>
              <a:t>Adding stent placement to angioplasty for Budd–Chiari syndrome improves recanalization patency and symptom recurrence</a:t>
            </a:r>
          </a:p>
        </p:txBody>
      </p:sp>
      <p:sp>
        <p:nvSpPr>
          <p:cNvPr id="5" name="Text Placeholder 4">
            <a:extLst>
              <a:ext uri="{FF2B5EF4-FFF2-40B4-BE49-F238E27FC236}">
                <a16:creationId xmlns:a16="http://schemas.microsoft.com/office/drawing/2014/main" id="{DFF8B8FC-2D2A-4148-9E89-CC1689F2AE8A}"/>
              </a:ext>
            </a:extLst>
          </p:cNvPr>
          <p:cNvSpPr>
            <a:spLocks noGrp="1"/>
          </p:cNvSpPr>
          <p:nvPr>
            <p:ph type="body" sz="quarter" idx="10"/>
          </p:nvPr>
        </p:nvSpPr>
        <p:spPr/>
        <p:txBody>
          <a:bodyPr/>
          <a:lstStyle/>
          <a:p>
            <a:r>
              <a:rPr lang="en-GB" dirty="0"/>
              <a:t>Wang Q, et al. ILC 2019; </a:t>
            </a:r>
            <a:r>
              <a:rPr lang="en-GB" dirty="0">
                <a:solidFill>
                  <a:srgbClr val="000000"/>
                </a:solidFill>
              </a:rPr>
              <a:t>GS-04</a:t>
            </a:r>
          </a:p>
        </p:txBody>
      </p:sp>
      <p:sp>
        <p:nvSpPr>
          <p:cNvPr id="7" name="Content Placeholder 1">
            <a:extLst>
              <a:ext uri="{FF2B5EF4-FFF2-40B4-BE49-F238E27FC236}">
                <a16:creationId xmlns:a16="http://schemas.microsoft.com/office/drawing/2014/main" id="{CC4C50C9-F396-47A7-A176-B34C102FA5B4}"/>
              </a:ext>
            </a:extLst>
          </p:cNvPr>
          <p:cNvSpPr txBox="1">
            <a:spLocks/>
          </p:cNvSpPr>
          <p:nvPr/>
        </p:nvSpPr>
        <p:spPr>
          <a:xfrm>
            <a:off x="425752" y="3022085"/>
            <a:ext cx="5090145" cy="2228341"/>
          </a:xfrm>
          <a:prstGeom prst="rect">
            <a:avLst/>
          </a:prstGeom>
          <a:ln>
            <a:noFill/>
          </a:ln>
        </p:spPr>
        <p:txBody>
          <a:bodyPr vert="horz" lIns="91440" tIns="45720" rIns="91440" bIns="45720" rtlCol="0">
            <a:no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b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endPar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cxnSp>
        <p:nvCxnSpPr>
          <p:cNvPr id="14" name="Straight Connector 13">
            <a:extLst>
              <a:ext uri="{FF2B5EF4-FFF2-40B4-BE49-F238E27FC236}">
                <a16:creationId xmlns:a16="http://schemas.microsoft.com/office/drawing/2014/main" id="{C1CBDDB4-CABE-47ED-AD8F-169738827404}"/>
              </a:ext>
            </a:extLst>
          </p:cNvPr>
          <p:cNvCxnSpPr>
            <a:cxnSpLocks/>
          </p:cNvCxnSpPr>
          <p:nvPr/>
        </p:nvCxnSpPr>
        <p:spPr>
          <a:xfrm flipH="1">
            <a:off x="604839" y="4759229"/>
            <a:ext cx="10982324"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Content Placeholder 1">
            <a:extLst>
              <a:ext uri="{FF2B5EF4-FFF2-40B4-BE49-F238E27FC236}">
                <a16:creationId xmlns:a16="http://schemas.microsoft.com/office/drawing/2014/main" id="{A7A82F5C-4A08-4852-919E-895ABB0024B3}"/>
              </a:ext>
            </a:extLst>
          </p:cNvPr>
          <p:cNvSpPr txBox="1">
            <a:spLocks/>
          </p:cNvSpPr>
          <p:nvPr/>
        </p:nvSpPr>
        <p:spPr>
          <a:xfrm>
            <a:off x="313152" y="4852598"/>
            <a:ext cx="11453398" cy="1255728"/>
          </a:xfrm>
          <a:prstGeom prst="rect">
            <a:avLst/>
          </a:prstGeom>
          <a:ln>
            <a:noFill/>
          </a:ln>
        </p:spPr>
        <p:txBody>
          <a:bodyPr vert="horz" wrap="square" lIns="91440" tIns="45720" rIns="91440" bIns="45720" rtlCol="0" anchor="t">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r>
              <a:rPr kumimoji="0" lang="en-US" sz="1800" b="1" i="0" u="none" strike="noStrike" kern="1200" cap="none" spc="0" normalizeH="0" baseline="0" noProof="0" dirty="0">
                <a:ln>
                  <a:noFill/>
                </a:ln>
                <a:solidFill>
                  <a:srgbClr val="FFFFFF"/>
                </a:solidFill>
                <a:effectLst/>
                <a:highlight>
                  <a:srgbClr val="004A86"/>
                </a:highlight>
                <a:uLnTx/>
                <a:uFillTx/>
                <a:latin typeface="Arial" panose="020B0604020202020204" pitchFamily="34" charset="0"/>
                <a:ea typeface="+mn-ea"/>
                <a:cs typeface="Arial" panose="020B0604020202020204" pitchFamily="34" charset="0"/>
              </a:rPr>
              <a:t> CONCLUSIONS </a:t>
            </a:r>
            <a:r>
              <a:rPr lang="en-US" sz="1800" dirty="0">
                <a:solidFill>
                  <a:prstClr val="black"/>
                </a:solidFill>
                <a:highlight>
                  <a:srgbClr val="FEFCFC"/>
                </a:highlight>
                <a:latin typeface="Arial" panose="020B0604020202020204" pitchFamily="34" charset="0"/>
                <a:cs typeface="Arial" panose="020B0604020202020204" pitchFamily="34" charset="0"/>
              </a:rPr>
              <a:t>‌</a:t>
            </a:r>
            <a:endParaRPr kumimoji="0" lang="en-US" sz="1800" b="0" i="0" u="none" strike="noStrike" kern="1200" cap="none" spc="0" normalizeH="0" baseline="0" noProof="0" dirty="0">
              <a:ln>
                <a:noFill/>
              </a:ln>
              <a:solidFill>
                <a:prstClr val="black"/>
              </a:solidFill>
              <a:effectLst/>
              <a:highlight>
                <a:srgbClr val="FEFCFC"/>
              </a:highligh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
                <a:srgbClr val="004B87"/>
              </a:buClr>
              <a:buSz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Addition of metal stents to AP significantly improved patency of recanalized veins and, more importantly, reduced symptom recurrence without increasing risk of procedure-related complications. This reduces disease relapse and relieves the burden of revision. SP should be added to AP for BCS patients</a:t>
            </a: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Arial"/>
            </a:endParaRPr>
          </a:p>
        </p:txBody>
      </p:sp>
      <p:pic>
        <p:nvPicPr>
          <p:cNvPr id="3" name="Picture 7" descr="A screenshot of a cell phone&#10;&#10;Description generated with high confidence">
            <a:extLst>
              <a:ext uri="{FF2B5EF4-FFF2-40B4-BE49-F238E27FC236}">
                <a16:creationId xmlns:a16="http://schemas.microsoft.com/office/drawing/2014/main" id="{91BCB094-ED0C-4BEE-A26B-45E61C4CD473}"/>
              </a:ext>
            </a:extLst>
          </p:cNvPr>
          <p:cNvPicPr>
            <a:picLocks noChangeAspect="1"/>
          </p:cNvPicPr>
          <p:nvPr/>
        </p:nvPicPr>
        <p:blipFill rotWithShape="1">
          <a:blip r:embed="rId3"/>
          <a:srcRect t="1529" r="282" b="51484"/>
          <a:stretch/>
        </p:blipFill>
        <p:spPr>
          <a:xfrm>
            <a:off x="813758" y="1716300"/>
            <a:ext cx="5086722" cy="2917591"/>
          </a:xfrm>
          <a:prstGeom prst="rect">
            <a:avLst/>
          </a:prstGeom>
        </p:spPr>
      </p:pic>
      <p:sp>
        <p:nvSpPr>
          <p:cNvPr id="6" name="TextBox 5">
            <a:extLst>
              <a:ext uri="{FF2B5EF4-FFF2-40B4-BE49-F238E27FC236}">
                <a16:creationId xmlns:a16="http://schemas.microsoft.com/office/drawing/2014/main" id="{1805ED18-D7A5-488D-A1C7-2BC9A578DD03}"/>
              </a:ext>
            </a:extLst>
          </p:cNvPr>
          <p:cNvSpPr txBox="1"/>
          <p:nvPr/>
        </p:nvSpPr>
        <p:spPr>
          <a:xfrm>
            <a:off x="1814407" y="1446550"/>
            <a:ext cx="2763898" cy="338554"/>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Proportion free of restenosis</a:t>
            </a:r>
          </a:p>
        </p:txBody>
      </p:sp>
      <p:pic>
        <p:nvPicPr>
          <p:cNvPr id="16" name="Picture 7" descr="A screenshot of a cell phone&#10;&#10;Description generated with high confidence">
            <a:extLst>
              <a:ext uri="{FF2B5EF4-FFF2-40B4-BE49-F238E27FC236}">
                <a16:creationId xmlns:a16="http://schemas.microsoft.com/office/drawing/2014/main" id="{0862444C-264E-4CA2-A0BA-97B1E2F7BEEF}"/>
              </a:ext>
            </a:extLst>
          </p:cNvPr>
          <p:cNvPicPr>
            <a:picLocks noChangeAspect="1"/>
          </p:cNvPicPr>
          <p:nvPr/>
        </p:nvPicPr>
        <p:blipFill rotWithShape="1">
          <a:blip r:embed="rId3"/>
          <a:srcRect l="-374" t="50615" r="935" b="3091"/>
          <a:stretch/>
        </p:blipFill>
        <p:spPr>
          <a:xfrm>
            <a:off x="6521570" y="1716300"/>
            <a:ext cx="5072494" cy="2917374"/>
          </a:xfrm>
          <a:prstGeom prst="rect">
            <a:avLst/>
          </a:prstGeom>
        </p:spPr>
      </p:pic>
      <p:sp>
        <p:nvSpPr>
          <p:cNvPr id="13" name="TextBox 12">
            <a:extLst>
              <a:ext uri="{FF2B5EF4-FFF2-40B4-BE49-F238E27FC236}">
                <a16:creationId xmlns:a16="http://schemas.microsoft.com/office/drawing/2014/main" id="{9EA344DD-149B-446D-8D2A-F864F8593CBA}"/>
              </a:ext>
            </a:extLst>
          </p:cNvPr>
          <p:cNvSpPr txBox="1"/>
          <p:nvPr/>
        </p:nvSpPr>
        <p:spPr>
          <a:xfrm>
            <a:off x="7287014" y="1446550"/>
            <a:ext cx="3265638" cy="338554"/>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Symptom recurrence-free survival</a:t>
            </a:r>
          </a:p>
        </p:txBody>
      </p:sp>
    </p:spTree>
    <p:extLst>
      <p:ext uri="{BB962C8B-B14F-4D97-AF65-F5344CB8AC3E}">
        <p14:creationId xmlns:p14="http://schemas.microsoft.com/office/powerpoint/2010/main" val="31801969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A11FB3-1515-484C-8D98-85CA55BD8349}"/>
              </a:ext>
            </a:extLst>
          </p:cNvPr>
          <p:cNvSpPr>
            <a:spLocks noGrp="1"/>
          </p:cNvSpPr>
          <p:nvPr>
            <p:ph type="title"/>
          </p:nvPr>
        </p:nvSpPr>
        <p:spPr/>
        <p:txBody>
          <a:bodyPr>
            <a:noAutofit/>
          </a:bodyPr>
          <a:lstStyle/>
          <a:p>
            <a:r>
              <a:rPr lang="en-GB" sz="2400" dirty="0"/>
              <a:t>ENVISION, a phase 3 study to evaluate the investigational RNAi therapy </a:t>
            </a:r>
            <a:r>
              <a:rPr lang="en-GB" sz="2400" dirty="0" err="1"/>
              <a:t>givosiran</a:t>
            </a:r>
            <a:r>
              <a:rPr lang="en-GB" sz="2400" dirty="0"/>
              <a:t> in acute hepatic porphyria patients</a:t>
            </a:r>
          </a:p>
        </p:txBody>
      </p:sp>
      <p:sp>
        <p:nvSpPr>
          <p:cNvPr id="5" name="Text Placeholder 4">
            <a:extLst>
              <a:ext uri="{FF2B5EF4-FFF2-40B4-BE49-F238E27FC236}">
                <a16:creationId xmlns:a16="http://schemas.microsoft.com/office/drawing/2014/main" id="{DFF8B8FC-2D2A-4148-9E89-CC1689F2AE8A}"/>
              </a:ext>
            </a:extLst>
          </p:cNvPr>
          <p:cNvSpPr>
            <a:spLocks noGrp="1"/>
          </p:cNvSpPr>
          <p:nvPr>
            <p:ph type="body" sz="quarter" idx="10"/>
          </p:nvPr>
        </p:nvSpPr>
        <p:spPr/>
        <p:txBody>
          <a:bodyPr/>
          <a:lstStyle/>
          <a:p>
            <a:r>
              <a:rPr lang="en-US" dirty="0"/>
              <a:t>*</a:t>
            </a:r>
            <a:r>
              <a:rPr lang="en-GB" dirty="0">
                <a:highlight>
                  <a:srgbClr val="FEFCFC"/>
                </a:highlight>
              </a:rPr>
              <a:t>NCT03338816.</a:t>
            </a:r>
            <a:br>
              <a:rPr lang="en-US" dirty="0"/>
            </a:br>
            <a:r>
              <a:rPr lang="en-US" dirty="0"/>
              <a:t>Balwani M</a:t>
            </a:r>
            <a:r>
              <a:rPr lang="en-GB" dirty="0"/>
              <a:t>, et al. ILC 2019; </a:t>
            </a:r>
            <a:r>
              <a:rPr lang="en-GB" dirty="0">
                <a:solidFill>
                  <a:srgbClr val="000000"/>
                </a:solidFill>
              </a:rPr>
              <a:t>GS-14</a:t>
            </a:r>
            <a:endParaRPr lang="en-GB" dirty="0"/>
          </a:p>
        </p:txBody>
      </p:sp>
      <p:sp>
        <p:nvSpPr>
          <p:cNvPr id="19" name="Content Placeholder 1">
            <a:extLst>
              <a:ext uri="{FF2B5EF4-FFF2-40B4-BE49-F238E27FC236}">
                <a16:creationId xmlns:a16="http://schemas.microsoft.com/office/drawing/2014/main" id="{6694EDF5-2FCE-48D2-8BBB-78FEA85A577E}"/>
              </a:ext>
            </a:extLst>
          </p:cNvPr>
          <p:cNvSpPr txBox="1">
            <a:spLocks/>
          </p:cNvSpPr>
          <p:nvPr/>
        </p:nvSpPr>
        <p:spPr>
          <a:xfrm>
            <a:off x="423863" y="1162413"/>
            <a:ext cx="4846780" cy="49084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r>
              <a:rPr kumimoji="0" lang="en-US" sz="1800" b="1" i="0" u="none" strike="noStrike" kern="1200" cap="none" spc="0" normalizeH="0" baseline="0" noProof="0" dirty="0">
                <a:ln>
                  <a:noFill/>
                </a:ln>
                <a:solidFill>
                  <a:srgbClr val="FFFFFF"/>
                </a:solidFill>
                <a:effectLst/>
                <a:highlight>
                  <a:srgbClr val="004A86"/>
                </a:highlight>
                <a:uLnTx/>
                <a:uFillTx/>
                <a:latin typeface="Arial" panose="020B0604020202020204" pitchFamily="34" charset="0"/>
                <a:ea typeface="+mn-ea"/>
                <a:cs typeface="Arial" panose="020B0604020202020204" pitchFamily="34" charset="0"/>
              </a:rPr>
              <a:t> BACKGROUND &amp; AIMS </a:t>
            </a:r>
            <a:r>
              <a:rPr kumimoji="0" lang="en-US" sz="1800" b="1" i="0" u="none" strike="noStrike" kern="1200" cap="none" spc="0" normalizeH="0" baseline="0" noProof="0" dirty="0">
                <a:ln>
                  <a:noFill/>
                </a:ln>
                <a:solidFill>
                  <a:srgbClr val="FFFFFF"/>
                </a:solidFill>
                <a:effectLst/>
                <a:highlight>
                  <a:srgbClr val="FEFCFC"/>
                </a:highlight>
                <a:uLnTx/>
                <a:uFillTx/>
                <a:latin typeface="Arial" panose="020B0604020202020204" pitchFamily="34" charset="0"/>
                <a:ea typeface="+mn-ea"/>
                <a:cs typeface="Arial" panose="020B0604020202020204" pitchFamily="34" charset="0"/>
              </a:rPr>
              <a:t>​ </a:t>
            </a: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2000" b="0" i="0" u="none" strike="noStrike" kern="1200" cap="none" spc="0" normalizeH="0" baseline="0" noProof="0" dirty="0">
                <a:ln>
                  <a:noFill/>
                </a:ln>
                <a:solidFill>
                  <a:sysClr val="windowText" lastClr="000000"/>
                </a:solidFill>
                <a:effectLst/>
                <a:highlight>
                  <a:srgbClr val="FEFCFC"/>
                </a:highlight>
                <a:uLnTx/>
                <a:uFillTx/>
                <a:latin typeface="Arial" panose="020B0604020202020204"/>
                <a:ea typeface="+mn-ea"/>
                <a:cs typeface="+mn-cs"/>
              </a:rPr>
              <a:t>AHP is a family of rare genetic diseases </a:t>
            </a:r>
            <a:r>
              <a:rPr kumimoji="0" lang="en-US" sz="2000" b="0" i="0" u="none" strike="noStrike" kern="1200" cap="none" spc="0" normalizeH="0" baseline="0" noProof="0" dirty="0">
                <a:ln>
                  <a:noFill/>
                </a:ln>
                <a:solidFill>
                  <a:sysClr val="windowText" lastClr="000000"/>
                </a:solidFill>
                <a:effectLst/>
                <a:highlight>
                  <a:srgbClr val="FEFCFC"/>
                </a:highlight>
                <a:uLnTx/>
                <a:uFillTx/>
                <a:latin typeface="Arial" panose="020B0604020202020204"/>
                <a:ea typeface="+mn-ea"/>
                <a:cs typeface="+mn-cs"/>
              </a:rPr>
              <a:t>due to a deficiency in one of the enzymes in heme biosynthesis in the liver</a:t>
            </a:r>
            <a:endParaRPr kumimoji="0" lang="en-GB" sz="2000" b="0" i="0" u="none" strike="noStrike" kern="1200" cap="none" spc="0" normalizeH="0" baseline="0" noProof="0" dirty="0">
              <a:ln>
                <a:noFill/>
              </a:ln>
              <a:solidFill>
                <a:sysClr val="windowText" lastClr="000000"/>
              </a:solidFill>
              <a:effectLst/>
              <a:highlight>
                <a:srgbClr val="FEFCFC"/>
              </a:highlight>
              <a:uLnTx/>
              <a:uFillTx/>
              <a:latin typeface="Arial" panose="020B0604020202020204"/>
              <a:ea typeface="+mn-ea"/>
              <a:cs typeface="+mn-cs"/>
            </a:endParaRP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2000" b="0" i="0" u="none" strike="noStrike" kern="1200" cap="none" spc="0" normalizeH="0" baseline="0" noProof="0" dirty="0">
                <a:ln>
                  <a:noFill/>
                </a:ln>
                <a:solidFill>
                  <a:sysClr val="windowText" lastClr="000000"/>
                </a:solidFill>
                <a:effectLst/>
                <a:highlight>
                  <a:srgbClr val="FEFCFC"/>
                </a:highlight>
                <a:uLnTx/>
                <a:uFillTx/>
                <a:latin typeface="Arial" panose="020B0604020202020204"/>
                <a:ea typeface="+mn-ea"/>
                <a:cs typeface="+mn-cs"/>
              </a:rPr>
              <a:t>Induction of ALAS1 can lead to accumulation of the neurotoxic </a:t>
            </a:r>
            <a:r>
              <a:rPr kumimoji="0" lang="en-GB" sz="2000" b="0" i="0" u="none" strike="noStrike" kern="1200" cap="none" spc="0" normalizeH="0" baseline="0" noProof="0" dirty="0" err="1">
                <a:ln>
                  <a:noFill/>
                </a:ln>
                <a:solidFill>
                  <a:sysClr val="windowText" lastClr="000000"/>
                </a:solidFill>
                <a:effectLst/>
                <a:highlight>
                  <a:srgbClr val="FEFCFC"/>
                </a:highlight>
                <a:uLnTx/>
                <a:uFillTx/>
                <a:latin typeface="Arial" panose="020B0604020202020204"/>
                <a:ea typeface="+mn-ea"/>
                <a:cs typeface="+mn-cs"/>
              </a:rPr>
              <a:t>heme</a:t>
            </a:r>
            <a:r>
              <a:rPr kumimoji="0" lang="en-GB" sz="2000" b="0" i="0" u="none" strike="noStrike" kern="1200" cap="none" spc="0" normalizeH="0" baseline="0" noProof="0" dirty="0">
                <a:ln>
                  <a:noFill/>
                </a:ln>
                <a:solidFill>
                  <a:sysClr val="windowText" lastClr="000000"/>
                </a:solidFill>
                <a:effectLst/>
                <a:highlight>
                  <a:srgbClr val="FEFCFC"/>
                </a:highlight>
                <a:uLnTx/>
                <a:uFillTx/>
                <a:latin typeface="Arial" panose="020B0604020202020204"/>
                <a:ea typeface="+mn-ea"/>
                <a:cs typeface="+mn-cs"/>
              </a:rPr>
              <a:t> intermediates ALA and PBG</a:t>
            </a: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1800" b="0" i="0" u="none" strike="noStrike" kern="1200" cap="none" spc="0" normalizeH="0" baseline="0" noProof="0" dirty="0">
                <a:ln>
                  <a:noFill/>
                </a:ln>
                <a:solidFill>
                  <a:sysClr val="windowText" lastClr="000000"/>
                </a:solidFill>
                <a:effectLst/>
                <a:highlight>
                  <a:srgbClr val="FEFCFC"/>
                </a:highlight>
                <a:uLnTx/>
                <a:uFillTx/>
                <a:latin typeface="Arial" panose="020B0604020202020204"/>
                <a:ea typeface="+mn-ea"/>
                <a:cs typeface="+mn-cs"/>
              </a:rPr>
              <a:t>Potentially life-threatening, neurovisceral attacks and debilitating chronic symptoms</a:t>
            </a: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2000" b="0" i="0" u="none" strike="noStrike" kern="1200" cap="none" spc="0" normalizeH="0" baseline="0" noProof="0" dirty="0">
                <a:ln>
                  <a:noFill/>
                </a:ln>
                <a:solidFill>
                  <a:sysClr val="windowText" lastClr="000000"/>
                </a:solidFill>
                <a:effectLst/>
                <a:highlight>
                  <a:srgbClr val="FEFCFC"/>
                </a:highlight>
                <a:uLnTx/>
                <a:uFillTx/>
                <a:latin typeface="Arial" panose="020B0604020202020204"/>
                <a:ea typeface="+mn-ea"/>
                <a:cs typeface="+mn-cs"/>
              </a:rPr>
              <a:t>Givosiran is an investigational RNAi therapy targeting ALAS1 to reduce ALA and PBG, thereby ameliorating disease manifestations</a:t>
            </a:r>
            <a:endParaRPr kumimoji="0" lang="en-GB" sz="2000" b="0" i="0" u="none" strike="noStrike" kern="1200" cap="none" spc="0" normalizeH="0" baseline="0" noProof="0" dirty="0">
              <a:ln>
                <a:noFill/>
              </a:ln>
              <a:solidFill>
                <a:sysClr val="windowText" lastClr="000000"/>
              </a:solidFill>
              <a:effectLst/>
              <a:uLnTx/>
              <a:uFillTx/>
              <a:latin typeface="Arial" panose="020B0604020202020204"/>
              <a:ea typeface="+mn-ea"/>
              <a:cs typeface="+mn-cs"/>
            </a:endParaRPr>
          </a:p>
        </p:txBody>
      </p:sp>
      <p:sp>
        <p:nvSpPr>
          <p:cNvPr id="24" name="Content Placeholder 8">
            <a:extLst>
              <a:ext uri="{FF2B5EF4-FFF2-40B4-BE49-F238E27FC236}">
                <a16:creationId xmlns:a16="http://schemas.microsoft.com/office/drawing/2014/main" id="{5DB7BA08-F70F-48C6-BA9F-74FD0B23BA74}"/>
              </a:ext>
            </a:extLst>
          </p:cNvPr>
          <p:cNvSpPr txBox="1">
            <a:spLocks/>
          </p:cNvSpPr>
          <p:nvPr/>
        </p:nvSpPr>
        <p:spPr>
          <a:xfrm>
            <a:off x="5270643" y="1182504"/>
            <a:ext cx="6495908" cy="360830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r>
              <a:rPr kumimoji="0" lang="en-US" sz="1800" b="1" i="0" u="none" strike="noStrike" kern="1200" cap="none" spc="0" normalizeH="0" baseline="0" noProof="0" dirty="0">
                <a:ln>
                  <a:noFill/>
                </a:ln>
                <a:solidFill>
                  <a:srgbClr val="FFFFFF"/>
                </a:solidFill>
                <a:effectLst/>
                <a:highlight>
                  <a:srgbClr val="004A86"/>
                </a:highlight>
                <a:uLnTx/>
                <a:uFillTx/>
                <a:latin typeface="Arial" panose="020B0604020202020204" pitchFamily="34" charset="0"/>
                <a:ea typeface="+mn-ea"/>
                <a:cs typeface="Arial" panose="020B0604020202020204" pitchFamily="34" charset="0"/>
              </a:rPr>
              <a:t> METHODS </a:t>
            </a:r>
            <a:r>
              <a:rPr kumimoji="0" lang="en-US" sz="1800" b="1" i="0" u="none" strike="noStrike" kern="1200" cap="none" spc="0" normalizeH="0" baseline="0" noProof="0" dirty="0">
                <a:ln>
                  <a:noFill/>
                </a:ln>
                <a:solidFill>
                  <a:srgbClr val="FFFFFF"/>
                </a:solidFill>
                <a:effectLst/>
                <a:highlight>
                  <a:srgbClr val="FEFCFC"/>
                </a:highlight>
                <a:uLnTx/>
                <a:uFillTx/>
                <a:latin typeface="Arial" panose="020B0604020202020204" pitchFamily="34" charset="0"/>
                <a:ea typeface="+mn-ea"/>
                <a:cs typeface="Arial" panose="020B0604020202020204" pitchFamily="34" charset="0"/>
              </a:rPr>
              <a:t>​ </a:t>
            </a: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2000" b="0" i="0" u="none" strike="noStrike" kern="1200" cap="none" spc="0" normalizeH="0" baseline="0" noProof="0" dirty="0">
                <a:ln>
                  <a:noFill/>
                </a:ln>
                <a:solidFill>
                  <a:sysClr val="windowText" lastClr="000000"/>
                </a:solidFill>
                <a:effectLst/>
                <a:highlight>
                  <a:srgbClr val="FEFCFC"/>
                </a:highlight>
                <a:uLnTx/>
                <a:uFillTx/>
                <a:latin typeface="Arial" panose="020B0604020202020204"/>
                <a:ea typeface="+mn-ea"/>
                <a:cs typeface="+mn-cs"/>
              </a:rPr>
              <a:t>ENVISION* is a phase 3 global, multicentre, randomized, double-blind trial to evaluate the efficacy and safety of </a:t>
            </a:r>
            <a:r>
              <a:rPr kumimoji="0" lang="en-GB" sz="2000" b="0" i="0" u="none" strike="noStrike" kern="1200" cap="none" spc="0" normalizeH="0" baseline="0" noProof="0" dirty="0" err="1">
                <a:ln>
                  <a:noFill/>
                </a:ln>
                <a:solidFill>
                  <a:sysClr val="windowText" lastClr="000000"/>
                </a:solidFill>
                <a:effectLst/>
                <a:highlight>
                  <a:srgbClr val="FEFCFC"/>
                </a:highlight>
                <a:uLnTx/>
                <a:uFillTx/>
                <a:latin typeface="Arial" panose="020B0604020202020204"/>
                <a:ea typeface="+mn-ea"/>
                <a:cs typeface="+mn-cs"/>
              </a:rPr>
              <a:t>givosiran</a:t>
            </a:r>
            <a:r>
              <a:rPr kumimoji="0" lang="en-GB" sz="2000" b="0" i="0" u="none" strike="noStrike" kern="1200" cap="none" spc="0" normalizeH="0" baseline="0" noProof="0" dirty="0">
                <a:ln>
                  <a:noFill/>
                </a:ln>
                <a:solidFill>
                  <a:sysClr val="windowText" lastClr="000000"/>
                </a:solidFill>
                <a:effectLst/>
                <a:highlight>
                  <a:srgbClr val="FEFCFC"/>
                </a:highlight>
                <a:uLnTx/>
                <a:uFillTx/>
                <a:latin typeface="Arial" panose="020B0604020202020204"/>
                <a:ea typeface="+mn-ea"/>
                <a:cs typeface="+mn-cs"/>
              </a:rPr>
              <a:t> in patients with AHP</a:t>
            </a: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1800" b="0" i="0" u="none" strike="noStrike" kern="1200" cap="none" spc="0" normalizeH="0" baseline="0" noProof="0" dirty="0">
                <a:ln>
                  <a:noFill/>
                </a:ln>
                <a:solidFill>
                  <a:sysClr val="windowText" lastClr="000000"/>
                </a:solidFill>
                <a:effectLst/>
                <a:highlight>
                  <a:srgbClr val="FEFCFC"/>
                </a:highlight>
                <a:uLnTx/>
                <a:uFillTx/>
                <a:latin typeface="Arial" panose="020B0604020202020204"/>
                <a:ea typeface="+mn-ea"/>
                <a:cs typeface="+mn-cs"/>
              </a:rPr>
              <a:t>Primary endpoint: annualized rate of </a:t>
            </a:r>
            <a:r>
              <a:rPr kumimoji="0" lang="en-GB" sz="18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composite attacks (i.e., requiring hospitalization, urgent care, or home intravenous hemin) in AIP patients</a:t>
            </a: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1800" b="0" i="0" u="none" strike="noStrike" kern="1200" cap="none" spc="0" normalizeH="0" baseline="0" noProof="0" dirty="0">
                <a:ln>
                  <a:noFill/>
                </a:ln>
                <a:solidFill>
                  <a:sysClr val="windowText" lastClr="000000"/>
                </a:solidFill>
                <a:effectLst/>
                <a:highlight>
                  <a:srgbClr val="FEFCFC"/>
                </a:highlight>
                <a:uLnTx/>
                <a:uFillTx/>
                <a:latin typeface="Arial" panose="020B0604020202020204"/>
                <a:ea typeface="+mn-ea"/>
                <a:cs typeface="+mn-cs"/>
              </a:rPr>
              <a:t>Secondary endpoints: ALA/PBG levels, hemin usage, symptoms, attack rate in all AHP patients, and </a:t>
            </a:r>
            <a:br>
              <a:rPr kumimoji="0" lang="en-GB" sz="1800" b="0" i="0" u="none" strike="noStrike" kern="1200" cap="none" spc="0" normalizeH="0" baseline="0" noProof="0" dirty="0">
                <a:ln>
                  <a:noFill/>
                </a:ln>
                <a:solidFill>
                  <a:sysClr val="windowText" lastClr="000000"/>
                </a:solidFill>
                <a:effectLst/>
                <a:highlight>
                  <a:srgbClr val="FEFCFC"/>
                </a:highlight>
                <a:uLnTx/>
                <a:uFillTx/>
                <a:latin typeface="Arial" panose="020B0604020202020204"/>
                <a:ea typeface="+mn-ea"/>
                <a:cs typeface="+mn-cs"/>
              </a:rPr>
            </a:br>
            <a:r>
              <a:rPr kumimoji="0" lang="en-GB" sz="1800" b="0" i="0" u="none" strike="noStrike" kern="1200" cap="none" spc="0" normalizeH="0" baseline="0" noProof="0" dirty="0">
                <a:ln>
                  <a:noFill/>
                </a:ln>
                <a:solidFill>
                  <a:sysClr val="windowText" lastClr="000000"/>
                </a:solidFill>
                <a:effectLst/>
                <a:highlight>
                  <a:srgbClr val="FEFCFC"/>
                </a:highlight>
                <a:uLnTx/>
                <a:uFillTx/>
                <a:latin typeface="Arial" panose="020B0604020202020204"/>
                <a:ea typeface="+mn-ea"/>
                <a:cs typeface="+mn-cs"/>
              </a:rPr>
              <a:t>quality of life</a:t>
            </a:r>
            <a:endParaRPr kumimoji="0" lang="en-US" sz="1800" b="0" i="0" u="none" strike="noStrike" kern="1200" cap="none" spc="0" normalizeH="0" baseline="0" noProof="0" dirty="0">
              <a:ln>
                <a:noFill/>
              </a:ln>
              <a:solidFill>
                <a:sysClr val="windowText" lastClr="000000"/>
              </a:solidFill>
              <a:effectLst/>
              <a:highlight>
                <a:srgbClr val="FEFCFC"/>
              </a:highlight>
              <a:uLnTx/>
              <a:uFillTx/>
              <a:latin typeface="Arial" panose="020B0604020202020204"/>
              <a:ea typeface="+mn-ea"/>
              <a:cs typeface="+mn-cs"/>
            </a:endParaRPr>
          </a:p>
        </p:txBody>
      </p:sp>
      <p:cxnSp>
        <p:nvCxnSpPr>
          <p:cNvPr id="25" name="Straight Connector 24">
            <a:extLst>
              <a:ext uri="{FF2B5EF4-FFF2-40B4-BE49-F238E27FC236}">
                <a16:creationId xmlns:a16="http://schemas.microsoft.com/office/drawing/2014/main" id="{5C3C2275-B0FA-447E-BCFA-FF27E5A077CD}"/>
              </a:ext>
            </a:extLst>
          </p:cNvPr>
          <p:cNvCxnSpPr>
            <a:cxnSpLocks/>
          </p:cNvCxnSpPr>
          <p:nvPr/>
        </p:nvCxnSpPr>
        <p:spPr>
          <a:xfrm>
            <a:off x="5266235" y="1519238"/>
            <a:ext cx="0" cy="4810125"/>
          </a:xfrm>
          <a:prstGeom prst="line">
            <a:avLst/>
          </a:prstGeom>
          <a:noFill/>
          <a:ln w="9525" cap="flat" cmpd="sng" algn="ctr">
            <a:solidFill>
              <a:srgbClr val="1D498B">
                <a:shade val="95000"/>
                <a:satMod val="105000"/>
              </a:srgbClr>
            </a:solidFill>
            <a:prstDash val="solid"/>
          </a:ln>
          <a:effectLst/>
        </p:spPr>
      </p:cxnSp>
      <p:grpSp>
        <p:nvGrpSpPr>
          <p:cNvPr id="26" name="Group 25">
            <a:extLst>
              <a:ext uri="{FF2B5EF4-FFF2-40B4-BE49-F238E27FC236}">
                <a16:creationId xmlns:a16="http://schemas.microsoft.com/office/drawing/2014/main" id="{FB4D19D9-61A9-440D-B977-5627A52473DB}"/>
              </a:ext>
            </a:extLst>
          </p:cNvPr>
          <p:cNvGrpSpPr/>
          <p:nvPr/>
        </p:nvGrpSpPr>
        <p:grpSpPr>
          <a:xfrm>
            <a:off x="5811835" y="4241679"/>
            <a:ext cx="5347765" cy="2238251"/>
            <a:chOff x="5811835" y="4241680"/>
            <a:chExt cx="5347765" cy="2149944"/>
          </a:xfrm>
        </p:grpSpPr>
        <p:sp>
          <p:nvSpPr>
            <p:cNvPr id="27" name="TextBox 26">
              <a:extLst>
                <a:ext uri="{FF2B5EF4-FFF2-40B4-BE49-F238E27FC236}">
                  <a16:creationId xmlns:a16="http://schemas.microsoft.com/office/drawing/2014/main" id="{CE9EF446-36EF-463D-A439-CD7E6FE833D7}"/>
                </a:ext>
              </a:extLst>
            </p:cNvPr>
            <p:cNvSpPr txBox="1"/>
            <p:nvPr/>
          </p:nvSpPr>
          <p:spPr>
            <a:xfrm>
              <a:off x="5811835" y="4241680"/>
              <a:ext cx="5347765" cy="1064282"/>
            </a:xfrm>
            <a:prstGeom prst="rect">
              <a:avLst/>
            </a:prstGeom>
            <a:noFill/>
            <a:ln w="19050">
              <a:solidFill>
                <a:srgbClr val="25374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prstClr val="black"/>
                  </a:solidFill>
                  <a:effectLst/>
                  <a:uLnTx/>
                  <a:uFillTx/>
                  <a:latin typeface="Arial" panose="020B0604020202020204"/>
                  <a:ea typeface="+mn-ea"/>
                  <a:cs typeface="+mn-cs"/>
                </a:rPr>
                <a:t>Patients with AHP</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mn-cs"/>
                </a:rPr>
                <a:t>Aged ≥12 years </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mn-cs"/>
                </a:rPr>
                <a:t>History of ≥2 attacks in 6 months before enrolment</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mn-cs"/>
                </a:rPr>
                <a:t>Willing to discontinue or not initiate hemin prophylaxis</a:t>
              </a:r>
            </a:p>
          </p:txBody>
        </p:sp>
        <p:sp>
          <p:nvSpPr>
            <p:cNvPr id="28" name="TextBox 27">
              <a:extLst>
                <a:ext uri="{FF2B5EF4-FFF2-40B4-BE49-F238E27FC236}">
                  <a16:creationId xmlns:a16="http://schemas.microsoft.com/office/drawing/2014/main" id="{F61E6263-4A47-450C-B608-3BD0E7F2D81C}"/>
                </a:ext>
              </a:extLst>
            </p:cNvPr>
            <p:cNvSpPr txBox="1"/>
            <p:nvPr/>
          </p:nvSpPr>
          <p:spPr>
            <a:xfrm>
              <a:off x="6371972" y="5814060"/>
              <a:ext cx="1880488" cy="577504"/>
            </a:xfrm>
            <a:prstGeom prst="rect">
              <a:avLst/>
            </a:prstGeom>
            <a:solidFill>
              <a:srgbClr val="1D498B"/>
            </a:solidFill>
            <a:ln>
              <a:solidFill>
                <a:srgbClr val="1D498B"/>
              </a:solid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FFFFFF"/>
                  </a:solidFill>
                  <a:effectLst/>
                  <a:uLnTx/>
                  <a:uFillTx/>
                  <a:latin typeface="Arial" panose="020B0604020202020204"/>
                  <a:ea typeface="+mn-ea"/>
                  <a:cs typeface="+mn-cs"/>
                </a:rPr>
                <a:t>Givosiran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FFFFFF"/>
                  </a:solidFill>
                  <a:effectLst/>
                  <a:uLnTx/>
                  <a:uFillTx/>
                  <a:latin typeface="Arial" panose="020B0604020202020204"/>
                  <a:ea typeface="+mn-ea"/>
                  <a:cs typeface="+mn-cs"/>
                </a:rPr>
                <a:t>2.5 mg/kg QM s.c. </a:t>
              </a:r>
            </a:p>
          </p:txBody>
        </p:sp>
        <p:sp>
          <p:nvSpPr>
            <p:cNvPr id="29" name="TextBox 28">
              <a:extLst>
                <a:ext uri="{FF2B5EF4-FFF2-40B4-BE49-F238E27FC236}">
                  <a16:creationId xmlns:a16="http://schemas.microsoft.com/office/drawing/2014/main" id="{7B53BA09-63E4-49F1-8F08-E323CA5AAE5B}"/>
                </a:ext>
              </a:extLst>
            </p:cNvPr>
            <p:cNvSpPr txBox="1"/>
            <p:nvPr/>
          </p:nvSpPr>
          <p:spPr>
            <a:xfrm>
              <a:off x="8719679" y="5814076"/>
              <a:ext cx="1881268" cy="577548"/>
            </a:xfrm>
            <a:prstGeom prst="rect">
              <a:avLst/>
            </a:prstGeom>
            <a:solidFill>
              <a:srgbClr val="FFFFFF">
                <a:lumMod val="50000"/>
              </a:srgbClr>
            </a:solidFill>
            <a:ln>
              <a:solidFill>
                <a:srgbClr val="FFFFFF">
                  <a:lumMod val="50000"/>
                </a:srgbClr>
              </a:solid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FFFFFF"/>
                  </a:solidFill>
                  <a:effectLst/>
                  <a:uLnTx/>
                  <a:uFillTx/>
                  <a:latin typeface="Arial" panose="020B0604020202020204"/>
                  <a:ea typeface="+mn-ea"/>
                  <a:cs typeface="+mn-cs"/>
                </a:rPr>
                <a:t>Placebo</a:t>
              </a:r>
              <a:endParaRPr kumimoji="0" lang="en-GB" sz="16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cxnSp>
          <p:nvCxnSpPr>
            <p:cNvPr id="30" name="Connector: Elbow 29">
              <a:extLst>
                <a:ext uri="{FF2B5EF4-FFF2-40B4-BE49-F238E27FC236}">
                  <a16:creationId xmlns:a16="http://schemas.microsoft.com/office/drawing/2014/main" id="{6759283C-4107-414D-84B4-A002F3D08781}"/>
                </a:ext>
              </a:extLst>
            </p:cNvPr>
            <p:cNvCxnSpPr>
              <a:cxnSpLocks/>
              <a:stCxn id="27" idx="2"/>
              <a:endCxn id="28" idx="0"/>
            </p:cNvCxnSpPr>
            <p:nvPr/>
          </p:nvCxnSpPr>
          <p:spPr>
            <a:xfrm rot="5400000">
              <a:off x="7644918" y="4973260"/>
              <a:ext cx="508098" cy="1173502"/>
            </a:xfrm>
            <a:prstGeom prst="bentConnector3">
              <a:avLst>
                <a:gd name="adj1" fmla="val 50000"/>
              </a:avLst>
            </a:prstGeom>
            <a:noFill/>
            <a:ln w="19050" cap="flat" cmpd="sng" algn="ctr">
              <a:solidFill>
                <a:sysClr val="windowText" lastClr="000000"/>
              </a:solidFill>
              <a:prstDash val="solid"/>
              <a:tailEnd type="triangle"/>
            </a:ln>
            <a:effectLst/>
          </p:spPr>
        </p:cxnSp>
        <p:cxnSp>
          <p:nvCxnSpPr>
            <p:cNvPr id="31" name="Connector: Elbow 30">
              <a:extLst>
                <a:ext uri="{FF2B5EF4-FFF2-40B4-BE49-F238E27FC236}">
                  <a16:creationId xmlns:a16="http://schemas.microsoft.com/office/drawing/2014/main" id="{FD6E8960-75C9-496A-84F5-A3640B0C9C27}"/>
                </a:ext>
              </a:extLst>
            </p:cNvPr>
            <p:cNvCxnSpPr>
              <a:cxnSpLocks/>
              <a:stCxn id="27" idx="2"/>
              <a:endCxn id="29" idx="0"/>
            </p:cNvCxnSpPr>
            <p:nvPr/>
          </p:nvCxnSpPr>
          <p:spPr>
            <a:xfrm rot="16200000" flipH="1">
              <a:off x="8818958" y="4972720"/>
              <a:ext cx="508115" cy="1174595"/>
            </a:xfrm>
            <a:prstGeom prst="bentConnector3">
              <a:avLst>
                <a:gd name="adj1" fmla="val 50000"/>
              </a:avLst>
            </a:prstGeom>
            <a:noFill/>
            <a:ln w="19050" cap="flat" cmpd="sng" algn="ctr">
              <a:solidFill>
                <a:sysClr val="windowText" lastClr="000000"/>
              </a:solidFill>
              <a:prstDash val="solid"/>
              <a:tailEnd type="triangle"/>
            </a:ln>
            <a:effectLst/>
          </p:spPr>
        </p:cxnSp>
        <p:sp>
          <p:nvSpPr>
            <p:cNvPr id="32" name="Oval 31">
              <a:extLst>
                <a:ext uri="{FF2B5EF4-FFF2-40B4-BE49-F238E27FC236}">
                  <a16:creationId xmlns:a16="http://schemas.microsoft.com/office/drawing/2014/main" id="{05F31185-8F16-4EB5-82A6-0B2E8C08AC53}"/>
                </a:ext>
              </a:extLst>
            </p:cNvPr>
            <p:cNvSpPr/>
            <p:nvPr/>
          </p:nvSpPr>
          <p:spPr>
            <a:xfrm>
              <a:off x="8314540" y="5387340"/>
              <a:ext cx="343059" cy="342900"/>
            </a:xfrm>
            <a:prstGeom prst="ellipse">
              <a:avLst/>
            </a:prstGeom>
            <a:solidFill>
              <a:srgbClr val="976CA4"/>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FFFFFF"/>
                  </a:solidFill>
                  <a:effectLst/>
                  <a:uLnTx/>
                  <a:uFillTx/>
                  <a:latin typeface="Arial" panose="020B0604020202020204"/>
                  <a:ea typeface="+mn-ea"/>
                  <a:cs typeface="+mn-cs"/>
                </a:rPr>
                <a:t>R</a:t>
              </a:r>
            </a:p>
          </p:txBody>
        </p:sp>
        <p:sp>
          <p:nvSpPr>
            <p:cNvPr id="33" name="TextBox 32">
              <a:extLst>
                <a:ext uri="{FF2B5EF4-FFF2-40B4-BE49-F238E27FC236}">
                  <a16:creationId xmlns:a16="http://schemas.microsoft.com/office/drawing/2014/main" id="{BC89EF01-F444-4672-9B8D-1A0AB0995AC4}"/>
                </a:ext>
              </a:extLst>
            </p:cNvPr>
            <p:cNvSpPr txBox="1"/>
            <p:nvPr/>
          </p:nvSpPr>
          <p:spPr>
            <a:xfrm>
              <a:off x="5829300" y="5966460"/>
              <a:ext cx="557912" cy="272704"/>
            </a:xfrm>
            <a:prstGeom prst="rect">
              <a:avLst/>
            </a:prstGeom>
            <a:noFill/>
            <a:ln>
              <a:no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black"/>
                  </a:solidFill>
                  <a:effectLst/>
                  <a:uLnTx/>
                  <a:uFillTx/>
                  <a:latin typeface="Arial" panose="020B0604020202020204"/>
                  <a:ea typeface="+mn-ea"/>
                  <a:cs typeface="+mn-cs"/>
                </a:rPr>
                <a:t>6M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prstClr val="black"/>
                </a:solidFill>
                <a:effectLst/>
                <a:uLnTx/>
                <a:uFillTx/>
                <a:latin typeface="Arial" panose="020B0604020202020204"/>
                <a:ea typeface="+mn-ea"/>
                <a:cs typeface="+mn-cs"/>
              </a:endParaRPr>
            </a:p>
          </p:txBody>
        </p:sp>
      </p:grpSp>
      <p:sp>
        <p:nvSpPr>
          <p:cNvPr id="10" name="TextBox 9">
            <a:extLst>
              <a:ext uri="{FF2B5EF4-FFF2-40B4-BE49-F238E27FC236}">
                <a16:creationId xmlns:a16="http://schemas.microsoft.com/office/drawing/2014/main" id="{3CC2F058-FF0F-4424-BAB7-91D67D5662FF}"/>
              </a:ext>
            </a:extLst>
          </p:cNvPr>
          <p:cNvSpPr txBox="1"/>
          <p:nvPr/>
        </p:nvSpPr>
        <p:spPr>
          <a:xfrm>
            <a:off x="5787274" y="6422236"/>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OLE</a:t>
            </a:r>
          </a:p>
        </p:txBody>
      </p:sp>
      <p:sp>
        <p:nvSpPr>
          <p:cNvPr id="13" name="Arrow: Down 12">
            <a:extLst>
              <a:ext uri="{FF2B5EF4-FFF2-40B4-BE49-F238E27FC236}">
                <a16:creationId xmlns:a16="http://schemas.microsoft.com/office/drawing/2014/main" id="{3BC8F8D0-300B-4D29-B7B8-22C9B7CCC91D}"/>
              </a:ext>
            </a:extLst>
          </p:cNvPr>
          <p:cNvSpPr/>
          <p:nvPr/>
        </p:nvSpPr>
        <p:spPr>
          <a:xfrm>
            <a:off x="6090671" y="6196840"/>
            <a:ext cx="45719" cy="24298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431732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A11FB3-1515-484C-8D98-85CA55BD8349}"/>
              </a:ext>
            </a:extLst>
          </p:cNvPr>
          <p:cNvSpPr>
            <a:spLocks noGrp="1"/>
          </p:cNvSpPr>
          <p:nvPr>
            <p:ph type="title"/>
          </p:nvPr>
        </p:nvSpPr>
        <p:spPr/>
        <p:txBody>
          <a:bodyPr>
            <a:noAutofit/>
          </a:bodyPr>
          <a:lstStyle/>
          <a:p>
            <a:r>
              <a:rPr lang="en-GB" sz="2400" dirty="0"/>
              <a:t>ENVISION, a phase 3 study to evaluate the investigational RNAi therapy </a:t>
            </a:r>
            <a:r>
              <a:rPr lang="en-GB" sz="2400" dirty="0" err="1"/>
              <a:t>givosiran</a:t>
            </a:r>
            <a:r>
              <a:rPr lang="en-GB" sz="2400" dirty="0"/>
              <a:t> in acute hepatic porphyria patients</a:t>
            </a:r>
          </a:p>
        </p:txBody>
      </p:sp>
      <p:sp>
        <p:nvSpPr>
          <p:cNvPr id="5" name="Text Placeholder 4">
            <a:extLst>
              <a:ext uri="{FF2B5EF4-FFF2-40B4-BE49-F238E27FC236}">
                <a16:creationId xmlns:a16="http://schemas.microsoft.com/office/drawing/2014/main" id="{DFF8B8FC-2D2A-4148-9E89-CC1689F2AE8A}"/>
              </a:ext>
            </a:extLst>
          </p:cNvPr>
          <p:cNvSpPr>
            <a:spLocks noGrp="1"/>
          </p:cNvSpPr>
          <p:nvPr>
            <p:ph type="body" sz="quarter" idx="10"/>
          </p:nvPr>
        </p:nvSpPr>
        <p:spPr/>
        <p:txBody>
          <a:bodyPr/>
          <a:lstStyle/>
          <a:p>
            <a:r>
              <a:rPr lang="en-US" dirty="0"/>
              <a:t>Balwani M</a:t>
            </a:r>
            <a:r>
              <a:rPr lang="en-GB" dirty="0"/>
              <a:t>, et al. ILC 2019; </a:t>
            </a:r>
            <a:r>
              <a:rPr lang="en-GB" dirty="0">
                <a:solidFill>
                  <a:srgbClr val="000000"/>
                </a:solidFill>
              </a:rPr>
              <a:t>GS-14</a:t>
            </a:r>
            <a:endParaRPr lang="en-GB" dirty="0"/>
          </a:p>
        </p:txBody>
      </p:sp>
      <p:sp>
        <p:nvSpPr>
          <p:cNvPr id="11" name="Content Placeholder 1">
            <a:extLst>
              <a:ext uri="{FF2B5EF4-FFF2-40B4-BE49-F238E27FC236}">
                <a16:creationId xmlns:a16="http://schemas.microsoft.com/office/drawing/2014/main" id="{7587E35C-CC32-4DAF-8F8A-1BC7FC607C69}"/>
              </a:ext>
            </a:extLst>
          </p:cNvPr>
          <p:cNvSpPr txBox="1">
            <a:spLocks/>
          </p:cNvSpPr>
          <p:nvPr/>
        </p:nvSpPr>
        <p:spPr>
          <a:xfrm>
            <a:off x="423863" y="1165686"/>
            <a:ext cx="5449033" cy="425993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r>
              <a:rPr kumimoji="0" lang="en-US" sz="1800" b="1" i="0" u="none" strike="noStrike" kern="1200" cap="none" spc="0" normalizeH="0" baseline="0" noProof="0" dirty="0">
                <a:ln>
                  <a:noFill/>
                </a:ln>
                <a:solidFill>
                  <a:srgbClr val="FFFFFF"/>
                </a:solidFill>
                <a:effectLst/>
                <a:highlight>
                  <a:srgbClr val="004A86"/>
                </a:highlight>
                <a:uLnTx/>
                <a:uFillTx/>
                <a:latin typeface="Arial" panose="020B0604020202020204" pitchFamily="34" charset="0"/>
                <a:ea typeface="+mn-ea"/>
                <a:cs typeface="Arial" panose="020B0604020202020204" pitchFamily="34" charset="0"/>
              </a:rPr>
              <a:t> RESULTS </a:t>
            </a:r>
            <a:r>
              <a:rPr kumimoji="0" lang="en-US" sz="1800" b="1" i="0" u="none" strike="noStrike" kern="1200" cap="none" spc="0" normalizeH="0" baseline="0" noProof="0" dirty="0">
                <a:ln>
                  <a:noFill/>
                </a:ln>
                <a:solidFill>
                  <a:srgbClr val="FFFFFF"/>
                </a:solidFill>
                <a:effectLst/>
                <a:highlight>
                  <a:srgbClr val="FEFCFC"/>
                </a:highlight>
                <a:uLnTx/>
                <a:uFillTx/>
                <a:latin typeface="Arial" panose="020B0604020202020204" pitchFamily="34" charset="0"/>
                <a:ea typeface="+mn-ea"/>
                <a:cs typeface="Arial" panose="020B0604020202020204" pitchFamily="34" charset="0"/>
              </a:rPr>
              <a:t>​ </a:t>
            </a:r>
            <a:endParaRPr kumimoji="0" lang="en-GB" sz="1800" b="0" i="0" u="none" strike="noStrike" kern="1200" cap="none" spc="0" normalizeH="0" baseline="0" noProof="0" dirty="0">
              <a:ln>
                <a:noFill/>
              </a:ln>
              <a:solidFill>
                <a:sysClr val="windowText" lastClr="000000"/>
              </a:solidFill>
              <a:effectLst/>
              <a:highlight>
                <a:srgbClr val="FEFCFC"/>
              </a:highlight>
              <a:uLnTx/>
              <a:uFillTx/>
              <a:latin typeface="Arial" panose="020B0604020202020204"/>
              <a:ea typeface="+mn-ea"/>
              <a:cs typeface="+mn-cs"/>
            </a:endParaRP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1800" b="0" i="0" u="none" strike="noStrike" kern="1200" cap="none" spc="0" normalizeH="0" baseline="0" noProof="0" dirty="0">
                <a:ln>
                  <a:noFill/>
                </a:ln>
                <a:solidFill>
                  <a:sysClr val="windowText" lastClr="000000"/>
                </a:solidFill>
                <a:effectLst/>
                <a:highlight>
                  <a:srgbClr val="FEFCFC"/>
                </a:highlight>
                <a:uLnTx/>
                <a:uFillTx/>
                <a:latin typeface="Arial" panose="020B0604020202020204"/>
                <a:ea typeface="+mn-ea"/>
                <a:cs typeface="+mn-cs"/>
              </a:rPr>
              <a:t>Study enrolled 94 patients (48 </a:t>
            </a:r>
            <a:r>
              <a:rPr kumimoji="0" lang="en-GB" sz="1800" b="0" i="0" u="none" strike="noStrike" kern="1200" cap="none" spc="0" normalizeH="0" baseline="0" noProof="0" dirty="0" err="1">
                <a:ln>
                  <a:noFill/>
                </a:ln>
                <a:solidFill>
                  <a:sysClr val="windowText" lastClr="000000"/>
                </a:solidFill>
                <a:effectLst/>
                <a:highlight>
                  <a:srgbClr val="FEFCFC"/>
                </a:highlight>
                <a:uLnTx/>
                <a:uFillTx/>
                <a:latin typeface="Arial" panose="020B0604020202020204"/>
                <a:ea typeface="+mn-ea"/>
                <a:cs typeface="+mn-cs"/>
              </a:rPr>
              <a:t>givosiran</a:t>
            </a:r>
            <a:r>
              <a:rPr kumimoji="0" lang="en-GB" sz="1800" b="0" i="0" u="none" strike="noStrike" kern="1200" cap="none" spc="0" normalizeH="0" baseline="0" noProof="0" dirty="0">
                <a:ln>
                  <a:noFill/>
                </a:ln>
                <a:solidFill>
                  <a:sysClr val="windowText" lastClr="000000"/>
                </a:solidFill>
                <a:effectLst/>
                <a:highlight>
                  <a:srgbClr val="FEFCFC"/>
                </a:highlight>
                <a:uLnTx/>
                <a:uFillTx/>
                <a:latin typeface="Arial" panose="020B0604020202020204"/>
                <a:ea typeface="+mn-ea"/>
                <a:cs typeface="+mn-cs"/>
              </a:rPr>
              <a:t>; </a:t>
            </a:r>
            <a:br>
              <a:rPr kumimoji="0" lang="en-GB" sz="1800" b="0" i="0" u="none" strike="noStrike" kern="1200" cap="none" spc="0" normalizeH="0" baseline="0" noProof="0" dirty="0">
                <a:ln>
                  <a:noFill/>
                </a:ln>
                <a:solidFill>
                  <a:sysClr val="windowText" lastClr="000000"/>
                </a:solidFill>
                <a:effectLst/>
                <a:highlight>
                  <a:srgbClr val="FEFCFC"/>
                </a:highlight>
                <a:uLnTx/>
                <a:uFillTx/>
                <a:latin typeface="Arial" panose="020B0604020202020204"/>
                <a:ea typeface="+mn-ea"/>
                <a:cs typeface="+mn-cs"/>
              </a:rPr>
            </a:br>
            <a:r>
              <a:rPr kumimoji="0" lang="en-GB" sz="1800" b="0" i="0" u="none" strike="noStrike" kern="1200" cap="none" spc="0" normalizeH="0" baseline="0" noProof="0" dirty="0">
                <a:ln>
                  <a:noFill/>
                </a:ln>
                <a:solidFill>
                  <a:sysClr val="windowText" lastClr="000000"/>
                </a:solidFill>
                <a:effectLst/>
                <a:highlight>
                  <a:srgbClr val="FEFCFC"/>
                </a:highlight>
                <a:uLnTx/>
                <a:uFillTx/>
                <a:latin typeface="Arial" panose="020B0604020202020204"/>
                <a:ea typeface="+mn-ea"/>
                <a:cs typeface="+mn-cs"/>
              </a:rPr>
              <a:t>46 placebo) from 18 countries, 36 sites</a:t>
            </a: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mn-cs"/>
              </a:rPr>
              <a:t>Givosiran significantly lowered </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mean </a:t>
            </a:r>
            <a:r>
              <a:rPr kumimoji="0" lang="en-US" sz="18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mn-cs"/>
              </a:rPr>
              <a:t>composite attacks by 74% in AIP patients relative to placebo, with rate ratio of 0.26 (p=6.04 x 10</a:t>
            </a:r>
            <a:r>
              <a:rPr kumimoji="0" lang="en-US" sz="1800" b="0" i="0" u="none" strike="noStrike" kern="1200" cap="none" spc="0" normalizeH="0" baseline="30000" noProof="0" dirty="0">
                <a:ln>
                  <a:noFill/>
                </a:ln>
                <a:solidFill>
                  <a:prstClr val="black"/>
                </a:solidFill>
                <a:effectLst/>
                <a:highlight>
                  <a:srgbClr val="FEFCFC"/>
                </a:highlight>
                <a:uLnTx/>
                <a:uFillTx/>
                <a:latin typeface="Arial" panose="020B0604020202020204"/>
                <a:ea typeface="+mn-ea"/>
                <a:cs typeface="+mn-cs"/>
              </a:rPr>
              <a:t>-9</a:t>
            </a:r>
            <a:r>
              <a:rPr kumimoji="0" lang="en-US" sz="18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mn-cs"/>
              </a:rPr>
              <a:t>) </a:t>
            </a: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1800" b="0" i="0" u="none" strike="noStrike" kern="1200" cap="none" spc="0" normalizeH="0" baseline="0" noProof="0" dirty="0" err="1">
                <a:ln>
                  <a:noFill/>
                </a:ln>
                <a:solidFill>
                  <a:prstClr val="black"/>
                </a:solidFill>
                <a:effectLst/>
                <a:highlight>
                  <a:srgbClr val="FEFCFC"/>
                </a:highlight>
                <a:uLnTx/>
                <a:uFillTx/>
                <a:latin typeface="Arial" panose="020B0604020202020204"/>
                <a:ea typeface="+mn-ea"/>
                <a:cs typeface="+mn-cs"/>
              </a:rPr>
              <a:t>Givosiran</a:t>
            </a:r>
            <a:r>
              <a:rPr kumimoji="0" lang="en-US" sz="18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mn-cs"/>
              </a:rPr>
              <a:t> reduced median composite attacks by 90%, compared </a:t>
            </a:r>
            <a:r>
              <a:rPr lang="en-US" sz="1800" dirty="0">
                <a:solidFill>
                  <a:prstClr val="black"/>
                </a:solidFill>
                <a:highlight>
                  <a:srgbClr val="FEFCFC"/>
                </a:highlight>
                <a:latin typeface="Arial" panose="020B0604020202020204"/>
              </a:rPr>
              <a:t>with</a:t>
            </a:r>
            <a:r>
              <a:rPr kumimoji="0" lang="en-US" sz="18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mn-cs"/>
              </a:rPr>
              <a:t> placebo</a:t>
            </a: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mn-cs"/>
              </a:rPr>
              <a:t>50% of patients on </a:t>
            </a:r>
            <a:r>
              <a:rPr kumimoji="0" lang="en-US" sz="1800" b="0" i="0" u="none" strike="noStrike" kern="1200" cap="none" spc="0" normalizeH="0" baseline="0" noProof="0" dirty="0" err="1">
                <a:ln>
                  <a:noFill/>
                </a:ln>
                <a:solidFill>
                  <a:prstClr val="black"/>
                </a:solidFill>
                <a:effectLst/>
                <a:highlight>
                  <a:srgbClr val="FEFCFC"/>
                </a:highlight>
                <a:uLnTx/>
                <a:uFillTx/>
                <a:latin typeface="Arial" panose="020B0604020202020204"/>
                <a:ea typeface="+mn-ea"/>
                <a:cs typeface="+mn-cs"/>
              </a:rPr>
              <a:t>givosiran</a:t>
            </a:r>
            <a:r>
              <a:rPr kumimoji="0" lang="en-US" sz="18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mn-cs"/>
              </a:rPr>
              <a:t> were attack-free, compared </a:t>
            </a:r>
            <a:r>
              <a:rPr lang="en-US" sz="1800" dirty="0">
                <a:solidFill>
                  <a:prstClr val="black"/>
                </a:solidFill>
                <a:highlight>
                  <a:srgbClr val="FEFCFC"/>
                </a:highlight>
                <a:latin typeface="Arial" panose="020B0604020202020204"/>
              </a:rPr>
              <a:t>with</a:t>
            </a:r>
            <a:r>
              <a:rPr kumimoji="0" lang="en-US" sz="18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mn-cs"/>
              </a:rPr>
              <a:t> 16% on placebo </a:t>
            </a: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1800" b="0" i="0" u="none" strike="noStrike" kern="1200" cap="none" spc="0" normalizeH="0" baseline="0" noProof="0" dirty="0" err="1">
                <a:ln>
                  <a:noFill/>
                </a:ln>
                <a:solidFill>
                  <a:prstClr val="black"/>
                </a:solidFill>
                <a:effectLst/>
                <a:highlight>
                  <a:srgbClr val="FEFCFC"/>
                </a:highlight>
                <a:uLnTx/>
                <a:uFillTx/>
                <a:latin typeface="Arial" panose="020B0604020202020204"/>
                <a:ea typeface="+mn-ea"/>
                <a:cs typeface="+mn-cs"/>
              </a:rPr>
              <a:t>Givosiran</a:t>
            </a:r>
            <a:r>
              <a:rPr kumimoji="0" lang="en-US" sz="18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mn-cs"/>
              </a:rPr>
              <a:t> significantly reduced ALA/PBG, hemin use, and composite attacks in all AHP patients (p&lt;0.0001) </a:t>
            </a: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mn-cs"/>
              </a:rPr>
              <a:t>AEs were reported for most patients (placebo=80.4%; </a:t>
            </a:r>
            <a:r>
              <a:rPr kumimoji="0" lang="en-US" sz="1800" b="0" i="0" u="none" strike="noStrike" kern="1200" cap="none" spc="0" normalizeH="0" baseline="0" noProof="0" dirty="0" err="1">
                <a:ln>
                  <a:noFill/>
                </a:ln>
                <a:solidFill>
                  <a:prstClr val="black"/>
                </a:solidFill>
                <a:effectLst/>
                <a:highlight>
                  <a:srgbClr val="FEFCFC"/>
                </a:highlight>
                <a:uLnTx/>
                <a:uFillTx/>
                <a:latin typeface="Arial" panose="020B0604020202020204"/>
                <a:ea typeface="+mn-ea"/>
                <a:cs typeface="+mn-cs"/>
              </a:rPr>
              <a:t>givosiran</a:t>
            </a:r>
            <a:r>
              <a:rPr kumimoji="0" lang="en-US" sz="18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mn-cs"/>
              </a:rPr>
              <a:t>=89.6%) </a:t>
            </a: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mn-cs"/>
            </a:endParaRPr>
          </a:p>
        </p:txBody>
      </p:sp>
      <p:sp>
        <p:nvSpPr>
          <p:cNvPr id="12" name="Content Placeholder 8">
            <a:extLst>
              <a:ext uri="{FF2B5EF4-FFF2-40B4-BE49-F238E27FC236}">
                <a16:creationId xmlns:a16="http://schemas.microsoft.com/office/drawing/2014/main" id="{C40A3ACF-AFD2-48B2-AC38-A17EA73D1170}"/>
              </a:ext>
            </a:extLst>
          </p:cNvPr>
          <p:cNvSpPr txBox="1">
            <a:spLocks/>
          </p:cNvSpPr>
          <p:nvPr/>
        </p:nvSpPr>
        <p:spPr>
          <a:xfrm>
            <a:off x="423863" y="5798403"/>
            <a:ext cx="11342687" cy="103667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r>
              <a:rPr kumimoji="0" lang="en-US" sz="1800" b="1" i="0" u="none" strike="noStrike" kern="1200" cap="none" spc="0" normalizeH="0" baseline="0" noProof="0" dirty="0">
                <a:ln>
                  <a:noFill/>
                </a:ln>
                <a:solidFill>
                  <a:srgbClr val="FFFFFF"/>
                </a:solidFill>
                <a:effectLst/>
                <a:highlight>
                  <a:srgbClr val="004A86"/>
                </a:highlight>
                <a:uLnTx/>
                <a:uFillTx/>
                <a:latin typeface="Arial" panose="020B0604020202020204" pitchFamily="34" charset="0"/>
                <a:ea typeface="+mn-ea"/>
                <a:cs typeface="Arial" panose="020B0604020202020204" pitchFamily="34" charset="0"/>
              </a:rPr>
              <a:t> CONCLUSIONS </a:t>
            </a:r>
            <a:r>
              <a:rPr kumimoji="0" lang="en-US" sz="1800" b="1" i="0" u="none" strike="noStrike" kern="1200" cap="none" spc="0" normalizeH="0" baseline="0" noProof="0" dirty="0">
                <a:ln>
                  <a:noFill/>
                </a:ln>
                <a:solidFill>
                  <a:srgbClr val="FFFFFF"/>
                </a:solidFill>
                <a:effectLst/>
                <a:highlight>
                  <a:srgbClr val="FEFCFC"/>
                </a:highligh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mn-cs"/>
              </a:rPr>
              <a:t>In a phase 3 study, </a:t>
            </a:r>
            <a:r>
              <a:rPr kumimoji="0" lang="en-US" sz="2000" b="0" i="0" u="none" strike="noStrike" kern="1200" cap="none" spc="0" normalizeH="0" baseline="0" noProof="0" dirty="0" err="1">
                <a:ln>
                  <a:noFill/>
                </a:ln>
                <a:solidFill>
                  <a:prstClr val="black"/>
                </a:solidFill>
                <a:effectLst/>
                <a:highlight>
                  <a:srgbClr val="FEFCFC"/>
                </a:highlight>
                <a:uLnTx/>
                <a:uFillTx/>
                <a:latin typeface="Arial" panose="020B0604020202020204"/>
                <a:ea typeface="+mn-ea"/>
                <a:cs typeface="+mn-cs"/>
              </a:rPr>
              <a:t>givosiran</a:t>
            </a:r>
            <a:r>
              <a:rPr kumimoji="0" lang="en-US" sz="20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mn-cs"/>
              </a:rPr>
              <a:t> treatment led to clinically meaningful efficacy with an acceptable tolerability profile </a:t>
            </a:r>
          </a:p>
        </p:txBody>
      </p:sp>
      <p:cxnSp>
        <p:nvCxnSpPr>
          <p:cNvPr id="13" name="Straight Connector 12">
            <a:extLst>
              <a:ext uri="{FF2B5EF4-FFF2-40B4-BE49-F238E27FC236}">
                <a16:creationId xmlns:a16="http://schemas.microsoft.com/office/drawing/2014/main" id="{19E1A6AA-13E3-41AB-8C76-15F9FA54159B}"/>
              </a:ext>
            </a:extLst>
          </p:cNvPr>
          <p:cNvCxnSpPr>
            <a:cxnSpLocks/>
          </p:cNvCxnSpPr>
          <p:nvPr/>
        </p:nvCxnSpPr>
        <p:spPr>
          <a:xfrm flipH="1">
            <a:off x="604043" y="5763233"/>
            <a:ext cx="10982325" cy="0"/>
          </a:xfrm>
          <a:prstGeom prst="line">
            <a:avLst/>
          </a:prstGeom>
          <a:noFill/>
          <a:ln w="9525" cap="flat" cmpd="sng" algn="ctr">
            <a:solidFill>
              <a:srgbClr val="1D498B">
                <a:shade val="95000"/>
                <a:satMod val="105000"/>
              </a:srgbClr>
            </a:solidFill>
            <a:prstDash val="solid"/>
          </a:ln>
          <a:effectLst/>
        </p:spPr>
      </p:cxnSp>
      <p:sp>
        <p:nvSpPr>
          <p:cNvPr id="14" name="Content Placeholder 1">
            <a:extLst>
              <a:ext uri="{FF2B5EF4-FFF2-40B4-BE49-F238E27FC236}">
                <a16:creationId xmlns:a16="http://schemas.microsoft.com/office/drawing/2014/main" id="{67B3B98B-95BE-437D-BE4B-F9DB70B86AF1}"/>
              </a:ext>
            </a:extLst>
          </p:cNvPr>
          <p:cNvSpPr txBox="1">
            <a:spLocks/>
          </p:cNvSpPr>
          <p:nvPr/>
        </p:nvSpPr>
        <p:spPr>
          <a:xfrm>
            <a:off x="5570220" y="1340769"/>
            <a:ext cx="6196330" cy="398307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endParaRPr kumimoji="0" lang="en-US" sz="1600" b="0" i="0" u="none" strike="noStrike" kern="1200" cap="none" spc="0" normalizeH="0" baseline="0" noProof="0" dirty="0">
              <a:ln>
                <a:noFill/>
              </a:ln>
              <a:solidFill>
                <a:srgbClr val="FFFFFF">
                  <a:lumMod val="10000"/>
                </a:srgbClr>
              </a:solidFill>
              <a:effectLst/>
              <a:highlight>
                <a:srgbClr val="FEFCFC"/>
              </a:highlight>
              <a:uLnTx/>
              <a:uFillTx/>
              <a:latin typeface="Arial" panose="020B0604020202020204"/>
              <a:ea typeface="+mn-ea"/>
              <a:cs typeface="+mn-cs"/>
            </a:endParaRPr>
          </a:p>
        </p:txBody>
      </p:sp>
      <p:graphicFrame>
        <p:nvGraphicFramePr>
          <p:cNvPr id="9" name="Chart 8">
            <a:extLst>
              <a:ext uri="{FF2B5EF4-FFF2-40B4-BE49-F238E27FC236}">
                <a16:creationId xmlns:a16="http://schemas.microsoft.com/office/drawing/2014/main" id="{D528FB16-AEB4-4AC9-8C58-0AC3CB47C159}"/>
              </a:ext>
            </a:extLst>
          </p:cNvPr>
          <p:cNvGraphicFramePr>
            <a:graphicFrameLocks/>
          </p:cNvGraphicFramePr>
          <p:nvPr>
            <p:extLst/>
          </p:nvPr>
        </p:nvGraphicFramePr>
        <p:xfrm>
          <a:off x="7262078" y="1121378"/>
          <a:ext cx="3305175" cy="3009900"/>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a:extLst>
              <a:ext uri="{FF2B5EF4-FFF2-40B4-BE49-F238E27FC236}">
                <a16:creationId xmlns:a16="http://schemas.microsoft.com/office/drawing/2014/main" id="{12AFB86E-0280-4D88-BE1B-961229241548}"/>
              </a:ext>
            </a:extLst>
          </p:cNvPr>
          <p:cNvSpPr/>
          <p:nvPr/>
        </p:nvSpPr>
        <p:spPr>
          <a:xfrm>
            <a:off x="5872896" y="4002327"/>
            <a:ext cx="6310950" cy="1754326"/>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mn-cs"/>
              </a:rPr>
              <a:t>Serious adverse events were reported in 20.8% of </a:t>
            </a:r>
            <a:r>
              <a:rPr kumimoji="0" lang="en-US" sz="1800" b="0" i="0" u="none" strike="noStrike" kern="1200" cap="none" spc="0" normalizeH="0" baseline="0" noProof="0" dirty="0" err="1">
                <a:ln>
                  <a:noFill/>
                </a:ln>
                <a:solidFill>
                  <a:prstClr val="black"/>
                </a:solidFill>
                <a:effectLst/>
                <a:highlight>
                  <a:srgbClr val="FEFCFC"/>
                </a:highlight>
                <a:uLnTx/>
                <a:uFillTx/>
                <a:latin typeface="Arial" panose="020B0604020202020204"/>
                <a:ea typeface="+mn-ea"/>
                <a:cs typeface="+mn-cs"/>
              </a:rPr>
              <a:t>givosiran</a:t>
            </a:r>
            <a:r>
              <a:rPr kumimoji="0" lang="en-US" sz="18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mn-cs"/>
              </a:rPr>
              <a:t> and 8.7% of placebo patients </a:t>
            </a:r>
          </a:p>
          <a:p>
            <a:pPr marL="285750" marR="0" lvl="0" indent="-285750" algn="l" defTabSz="914400" rtl="0" eaLnBrk="1" fontAlgn="auto" latinLnBrk="0" hangingPunct="1">
              <a:lnSpc>
                <a:spcPct val="100000"/>
              </a:lnSpc>
              <a:spcBef>
                <a:spcPts val="0"/>
              </a:spcBef>
              <a:spcAft>
                <a:spcPts val="0"/>
              </a:spcAft>
              <a:buClr>
                <a:srgbClr val="004A86"/>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mn-cs"/>
              </a:rPr>
              <a:t>There was one discontinuation from treatment in a </a:t>
            </a:r>
            <a:br>
              <a:rPr kumimoji="0" lang="en-US" sz="18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mn-cs"/>
              </a:rPr>
            </a:br>
            <a:r>
              <a:rPr kumimoji="0" lang="en-US" sz="18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mn-cs"/>
              </a:rPr>
              <a:t>patient on </a:t>
            </a:r>
            <a:r>
              <a:rPr kumimoji="0" lang="en-US" sz="1800" b="0" i="0" u="none" strike="noStrike" kern="1200" cap="none" spc="0" normalizeH="0" baseline="0" noProof="0" dirty="0" err="1">
                <a:ln>
                  <a:noFill/>
                </a:ln>
                <a:solidFill>
                  <a:prstClr val="black"/>
                </a:solidFill>
                <a:effectLst/>
                <a:highlight>
                  <a:srgbClr val="FEFCFC"/>
                </a:highlight>
                <a:uLnTx/>
                <a:uFillTx/>
                <a:latin typeface="Arial" panose="020B0604020202020204"/>
                <a:ea typeface="+mn-ea"/>
                <a:cs typeface="+mn-cs"/>
              </a:rPr>
              <a:t>givosiran</a:t>
            </a:r>
            <a:r>
              <a:rPr kumimoji="0" lang="en-US" sz="18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mn-cs"/>
              </a:rPr>
              <a:t> due to a transaminase elevation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ysClr val="windowText" lastClr="000000"/>
                </a:solidFill>
                <a:effectLst/>
                <a:highlight>
                  <a:srgbClr val="FEFCFC"/>
                </a:highlight>
                <a:uLnTx/>
                <a:uFillTx/>
                <a:latin typeface="Arial" panose="020B0604020202020204"/>
                <a:ea typeface="+mn-ea"/>
                <a:cs typeface="+mn-cs"/>
              </a:rPr>
              <a:t>No deaths reported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mn-cs"/>
              </a:rPr>
              <a:t>93/94 patients continued in the OLE phase</a:t>
            </a:r>
            <a:endParaRPr kumimoji="0" lang="en-US" sz="1800" b="0" i="0" u="none" strike="sngStrike" kern="1200" cap="none" spc="0" normalizeH="0" baseline="0" noProof="0" dirty="0">
              <a:ln>
                <a:noFill/>
              </a:ln>
              <a:solidFill>
                <a:srgbClr val="FF0000"/>
              </a:solidFill>
              <a:effectLst/>
              <a:highlight>
                <a:srgbClr val="FEFCFC"/>
              </a:highlight>
              <a:uLnTx/>
              <a:uFillTx/>
              <a:latin typeface="Arial" panose="020B0604020202020204"/>
              <a:ea typeface="+mn-ea"/>
              <a:cs typeface="+mn-cs"/>
            </a:endParaRPr>
          </a:p>
        </p:txBody>
      </p:sp>
      <p:cxnSp>
        <p:nvCxnSpPr>
          <p:cNvPr id="15" name="Straight Connector 14">
            <a:extLst>
              <a:ext uri="{FF2B5EF4-FFF2-40B4-BE49-F238E27FC236}">
                <a16:creationId xmlns:a16="http://schemas.microsoft.com/office/drawing/2014/main" id="{A2C9E705-3CB1-4943-9770-CEF12A5FF9E4}"/>
              </a:ext>
            </a:extLst>
          </p:cNvPr>
          <p:cNvCxnSpPr>
            <a:cxnSpLocks/>
          </p:cNvCxnSpPr>
          <p:nvPr/>
        </p:nvCxnSpPr>
        <p:spPr>
          <a:xfrm>
            <a:off x="8349482" y="1664967"/>
            <a:ext cx="1357778" cy="0"/>
          </a:xfrm>
          <a:prstGeom prst="line">
            <a:avLst/>
          </a:prstGeom>
          <a:ln w="15875" cmpd="sng">
            <a:solidFill>
              <a:srgbClr val="B3B3B3"/>
            </a:solidFill>
            <a:prstDash val="dash"/>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725214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A11FB3-1515-484C-8D98-85CA55BD8349}"/>
              </a:ext>
            </a:extLst>
          </p:cNvPr>
          <p:cNvSpPr>
            <a:spLocks noGrp="1"/>
          </p:cNvSpPr>
          <p:nvPr>
            <p:ph type="title"/>
          </p:nvPr>
        </p:nvSpPr>
        <p:spPr/>
        <p:txBody>
          <a:bodyPr>
            <a:noAutofit/>
          </a:bodyPr>
          <a:lstStyle/>
          <a:p>
            <a:r>
              <a:rPr lang="en-GB" dirty="0"/>
              <a:t>Deficiency of </a:t>
            </a:r>
            <a:r>
              <a:rPr lang="en-GB" i="1" dirty="0"/>
              <a:t>ABCC12</a:t>
            </a:r>
            <a:r>
              <a:rPr lang="en-GB" dirty="0"/>
              <a:t>/MRP9 associates with chronic cholestasis syndromes and causes bile duct paucity in animal models</a:t>
            </a:r>
          </a:p>
        </p:txBody>
      </p:sp>
      <p:sp>
        <p:nvSpPr>
          <p:cNvPr id="5" name="Text Placeholder 4">
            <a:extLst>
              <a:ext uri="{FF2B5EF4-FFF2-40B4-BE49-F238E27FC236}">
                <a16:creationId xmlns:a16="http://schemas.microsoft.com/office/drawing/2014/main" id="{DFF8B8FC-2D2A-4148-9E89-CC1689F2AE8A}"/>
              </a:ext>
            </a:extLst>
          </p:cNvPr>
          <p:cNvSpPr>
            <a:spLocks noGrp="1"/>
          </p:cNvSpPr>
          <p:nvPr>
            <p:ph type="body" sz="quarter" idx="10"/>
          </p:nvPr>
        </p:nvSpPr>
        <p:spPr/>
        <p:txBody>
          <a:bodyPr/>
          <a:lstStyle/>
          <a:p>
            <a:r>
              <a:rPr lang="en-US" dirty="0"/>
              <a:t>*Due to a 100 bp deletion in exon 3.</a:t>
            </a:r>
            <a:br>
              <a:rPr lang="en-US" dirty="0"/>
            </a:br>
            <a:r>
              <a:rPr lang="en-US" dirty="0"/>
              <a:t>Xu L</a:t>
            </a:r>
            <a:r>
              <a:rPr lang="en-GB" dirty="0"/>
              <a:t>, et al. ILC 2019; </a:t>
            </a:r>
            <a:r>
              <a:rPr lang="en-GB" dirty="0">
                <a:solidFill>
                  <a:srgbClr val="000000"/>
                </a:solidFill>
              </a:rPr>
              <a:t>GS-15</a:t>
            </a:r>
            <a:endParaRPr lang="en-GB" dirty="0"/>
          </a:p>
        </p:txBody>
      </p:sp>
      <p:sp>
        <p:nvSpPr>
          <p:cNvPr id="11" name="Content Placeholder 1">
            <a:extLst>
              <a:ext uri="{FF2B5EF4-FFF2-40B4-BE49-F238E27FC236}">
                <a16:creationId xmlns:a16="http://schemas.microsoft.com/office/drawing/2014/main" id="{98F59741-1A6E-4C42-AF39-24D52CD2DD46}"/>
              </a:ext>
            </a:extLst>
          </p:cNvPr>
          <p:cNvSpPr txBox="1">
            <a:spLocks/>
          </p:cNvSpPr>
          <p:nvPr/>
        </p:nvSpPr>
        <p:spPr>
          <a:xfrm>
            <a:off x="425752" y="1340769"/>
            <a:ext cx="11340798" cy="1006191"/>
          </a:xfrm>
          <a:prstGeom prst="rect">
            <a:avLst/>
          </a:prstGeom>
        </p:spPr>
        <p:txBody>
          <a:bodyPr/>
          <a:lstStyle>
            <a:lvl1pPr marL="342900" indent="-342900" algn="l" defTabSz="914400" rtl="0" eaLnBrk="1" latinLnBrk="0" hangingPunct="1">
              <a:spcBef>
                <a:spcPct val="20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1D498B"/>
              </a:buClr>
              <a:buSzTx/>
              <a:buFont typeface="Arial" panose="020B0604020202020204" pitchFamily="34" charset="0"/>
              <a:buNone/>
              <a:tabLst/>
              <a:defRPr/>
            </a:pPr>
            <a:r>
              <a:rPr kumimoji="0" lang="en-US" sz="1800" b="1" i="0" u="none" strike="noStrike" kern="1200" cap="none" spc="0" normalizeH="0" baseline="0" noProof="0" dirty="0">
                <a:ln>
                  <a:noFill/>
                </a:ln>
                <a:solidFill>
                  <a:srgbClr val="FFFFFF"/>
                </a:solidFill>
                <a:effectLst/>
                <a:highlight>
                  <a:srgbClr val="004A86"/>
                </a:highlight>
                <a:uLnTx/>
                <a:uFillTx/>
                <a:latin typeface="Arial" panose="020B0604020202020204" pitchFamily="34" charset="0"/>
                <a:ea typeface="+mn-ea"/>
                <a:cs typeface="Arial" panose="020B0604020202020204" pitchFamily="34" charset="0"/>
              </a:rPr>
              <a:t> BACKGROUND &amp; AIMS </a:t>
            </a:r>
            <a:r>
              <a:rPr kumimoji="0" lang="en-US" sz="1800" b="1" i="0" u="none" strike="noStrike" kern="1200" cap="none" spc="0" normalizeH="0" baseline="0" noProof="0" dirty="0">
                <a:ln>
                  <a:noFill/>
                </a:ln>
                <a:solidFill>
                  <a:srgbClr val="FFFFFF"/>
                </a:solidFill>
                <a:effectLst/>
                <a:highlight>
                  <a:srgbClr val="FEFCFC"/>
                </a:highligh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highlight>
                  <a:srgbClr val="FEFCFC"/>
                </a:highlight>
                <a:uLnTx/>
                <a:uFillTx/>
                <a:latin typeface="Arial" panose="020B0604020202020204" pitchFamily="34" charset="0"/>
                <a:ea typeface="+mn-ea"/>
                <a:cs typeface="Arial" panose="020B0604020202020204" pitchFamily="34" charset="0"/>
              </a:rPr>
              <a:t>A</a:t>
            </a:r>
            <a:r>
              <a:rPr kumimoji="0" lang="en-US" sz="2000" b="0" i="0" u="none" strike="noStrike" kern="1200" cap="none" spc="0" normalizeH="0" baseline="0" noProof="0" dirty="0" err="1">
                <a:ln>
                  <a:noFill/>
                </a:ln>
                <a:solidFill>
                  <a:prstClr val="black"/>
                </a:solidFill>
                <a:effectLst/>
                <a:uLnTx/>
                <a:uFillTx/>
                <a:latin typeface="Arial" panose="020B0604020202020204"/>
                <a:ea typeface="+mn-ea"/>
                <a:cs typeface="+mn-cs"/>
              </a:rPr>
              <a:t>etiology</a:t>
            </a: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 for cholestasis in PFIC remains unknown. </a:t>
            </a:r>
            <a:r>
              <a:rPr kumimoji="0" lang="en-US" sz="2000" b="1" i="0" u="none" strike="noStrike" kern="1200" cap="none" spc="0" normalizeH="0" baseline="0" noProof="0" dirty="0">
                <a:ln>
                  <a:noFill/>
                </a:ln>
                <a:solidFill>
                  <a:prstClr val="black"/>
                </a:solidFill>
                <a:effectLst/>
                <a:uLnTx/>
                <a:uFillTx/>
                <a:latin typeface="Arial" panose="020B0604020202020204"/>
                <a:ea typeface="+mn-ea"/>
                <a:cs typeface="+mn-cs"/>
              </a:rPr>
              <a:t>Aim:</a:t>
            </a: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 To investigate children with chronic cholestasis for novel genetic variants, and validate their biological relevance in zebrafish and murine models</a:t>
            </a:r>
            <a:endPar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 name="Content Placeholder 8">
            <a:extLst>
              <a:ext uri="{FF2B5EF4-FFF2-40B4-BE49-F238E27FC236}">
                <a16:creationId xmlns:a16="http://schemas.microsoft.com/office/drawing/2014/main" id="{0C314E32-5AB6-402B-964E-EB7A5D0A2B68}"/>
              </a:ext>
            </a:extLst>
          </p:cNvPr>
          <p:cNvSpPr txBox="1">
            <a:spLocks/>
          </p:cNvSpPr>
          <p:nvPr/>
        </p:nvSpPr>
        <p:spPr>
          <a:xfrm>
            <a:off x="423864" y="2417729"/>
            <a:ext cx="4101838" cy="4103144"/>
          </a:xfrm>
          <a:prstGeom prst="rect">
            <a:avLst/>
          </a:prstGeom>
        </p:spPr>
        <p:txBody>
          <a:bodyPr/>
          <a:lstStyle>
            <a:lvl1pPr marL="342900" indent="-342900" algn="l" defTabSz="914400" rtl="0" eaLnBrk="1" latinLnBrk="0" hangingPunct="1">
              <a:spcBef>
                <a:spcPct val="20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1D498B"/>
              </a:buClr>
              <a:buSzTx/>
              <a:buFont typeface="Arial" panose="020B0604020202020204" pitchFamily="34" charset="0"/>
              <a:buNone/>
              <a:tabLst/>
              <a:defRPr/>
            </a:pPr>
            <a:r>
              <a:rPr kumimoji="0" lang="en-US" sz="1800" b="1" i="0" u="none" strike="noStrike" kern="1200" cap="none" spc="0" normalizeH="0" baseline="0" noProof="0" dirty="0">
                <a:ln>
                  <a:noFill/>
                </a:ln>
                <a:solidFill>
                  <a:srgbClr val="FFFFFF"/>
                </a:solidFill>
                <a:effectLst/>
                <a:highlight>
                  <a:srgbClr val="004A86"/>
                </a:highlight>
                <a:uLnTx/>
                <a:uFillTx/>
                <a:latin typeface="Arial" panose="020B0604020202020204" pitchFamily="34" charset="0"/>
                <a:ea typeface="+mn-ea"/>
                <a:cs typeface="Arial" panose="020B0604020202020204" pitchFamily="34" charset="0"/>
              </a:rPr>
              <a:t> METHODS </a:t>
            </a:r>
            <a:r>
              <a:rPr kumimoji="0" lang="en-US" sz="1800" b="1" i="0" u="none" strike="noStrike" kern="1200" cap="none" spc="0" normalizeH="0" baseline="0" noProof="0" dirty="0">
                <a:ln>
                  <a:noFill/>
                </a:ln>
                <a:solidFill>
                  <a:srgbClr val="FFFFFF"/>
                </a:solidFill>
                <a:effectLst/>
                <a:highlight>
                  <a:srgbClr val="FEFCFC"/>
                </a:highlight>
                <a:uLnTx/>
                <a:uFillTx/>
                <a:latin typeface="Arial" panose="020B0604020202020204" pitchFamily="34" charset="0"/>
                <a:ea typeface="+mn-ea"/>
                <a:cs typeface="Arial" panose="020B0604020202020204" pitchFamily="34" charset="0"/>
              </a:rPr>
              <a:t>​ </a:t>
            </a:r>
          </a:p>
          <a:p>
            <a:pPr marL="342900" marR="0" lvl="0" indent="-342900" algn="l" defTabSz="914400" rtl="0" eaLnBrk="1" fontAlgn="auto" latinLnBrk="0" hangingPunct="1">
              <a:lnSpc>
                <a:spcPct val="100000"/>
              </a:lnSpc>
              <a:spcBef>
                <a:spcPct val="20000"/>
              </a:spcBef>
              <a:spcAft>
                <a:spcPts val="0"/>
              </a:spcAft>
              <a:buClr>
                <a:srgbClr val="1D498B"/>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mn-cs"/>
              </a:rPr>
              <a:t>Whole exome and candidate gene sequencing in 38 children with normal GGT cholestasis without disease-causing mutations in </a:t>
            </a:r>
            <a:r>
              <a:rPr kumimoji="0" lang="en-US" sz="2000" b="0" i="1"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mn-cs"/>
              </a:rPr>
              <a:t>ABCB11, ATP8B1,</a:t>
            </a:r>
            <a:r>
              <a:rPr kumimoji="0" lang="en-US" sz="20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mn-cs"/>
              </a:rPr>
              <a:t> or</a:t>
            </a:r>
            <a:r>
              <a:rPr kumimoji="0" lang="en-US" sz="2000" b="0" i="1"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mn-cs"/>
              </a:rPr>
              <a:t> ABCB4</a:t>
            </a:r>
            <a:r>
              <a:rPr kumimoji="0" lang="en-US" sz="20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mn-cs"/>
              </a:rPr>
              <a:t> </a:t>
            </a:r>
          </a:p>
          <a:p>
            <a:pPr marL="342900" marR="0" lvl="0" indent="-342900" algn="l" defTabSz="914400" rtl="0" eaLnBrk="1" fontAlgn="auto" latinLnBrk="0" hangingPunct="1">
              <a:lnSpc>
                <a:spcPct val="100000"/>
              </a:lnSpc>
              <a:spcBef>
                <a:spcPct val="20000"/>
              </a:spcBef>
              <a:spcAft>
                <a:spcPts val="0"/>
              </a:spcAft>
              <a:buClr>
                <a:srgbClr val="1D498B"/>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mn-cs"/>
              </a:rPr>
              <a:t>In C57BL/6 mice and zebrafish, truncating mutations were induced via CRISPR in the candidate gene</a:t>
            </a:r>
            <a:r>
              <a:rPr kumimoji="0" lang="en-GB" sz="2000" b="0" i="1"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mn-cs"/>
              </a:rPr>
              <a:t> ABCC12,</a:t>
            </a:r>
            <a:r>
              <a:rPr kumimoji="0" lang="en-GB" sz="20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mn-cs"/>
              </a:rPr>
              <a:t> encoding MRP9</a:t>
            </a:r>
            <a:endParaRPr kumimoji="0" lang="en-US" sz="20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mn-cs"/>
            </a:endParaRPr>
          </a:p>
        </p:txBody>
      </p:sp>
      <p:cxnSp>
        <p:nvCxnSpPr>
          <p:cNvPr id="15" name="Straight Connector 14">
            <a:extLst>
              <a:ext uri="{FF2B5EF4-FFF2-40B4-BE49-F238E27FC236}">
                <a16:creationId xmlns:a16="http://schemas.microsoft.com/office/drawing/2014/main" id="{2E9C8E0C-E887-4D2C-8BA9-23D0A2DF38A0}"/>
              </a:ext>
            </a:extLst>
          </p:cNvPr>
          <p:cNvCxnSpPr>
            <a:cxnSpLocks/>
          </p:cNvCxnSpPr>
          <p:nvPr/>
        </p:nvCxnSpPr>
        <p:spPr>
          <a:xfrm>
            <a:off x="4525702" y="2371497"/>
            <a:ext cx="8690" cy="3957866"/>
          </a:xfrm>
          <a:prstGeom prst="line">
            <a:avLst/>
          </a:prstGeom>
        </p:spPr>
        <p:style>
          <a:lnRef idx="1">
            <a:schemeClr val="accent1"/>
          </a:lnRef>
          <a:fillRef idx="0">
            <a:schemeClr val="accent1"/>
          </a:fillRef>
          <a:effectRef idx="0">
            <a:schemeClr val="accent1"/>
          </a:effectRef>
          <a:fontRef idx="minor">
            <a:schemeClr val="tx1"/>
          </a:fontRef>
        </p:style>
      </p:cxnSp>
      <p:sp>
        <p:nvSpPr>
          <p:cNvPr id="17" name="Content Placeholder 8">
            <a:extLst>
              <a:ext uri="{FF2B5EF4-FFF2-40B4-BE49-F238E27FC236}">
                <a16:creationId xmlns:a16="http://schemas.microsoft.com/office/drawing/2014/main" id="{A76C15B4-D762-4B2A-9BC8-D6BB27873252}"/>
              </a:ext>
            </a:extLst>
          </p:cNvPr>
          <p:cNvSpPr txBox="1">
            <a:spLocks/>
          </p:cNvSpPr>
          <p:nvPr/>
        </p:nvSpPr>
        <p:spPr>
          <a:xfrm>
            <a:off x="4548851" y="2417729"/>
            <a:ext cx="7217699" cy="424611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r>
              <a:rPr kumimoji="0" lang="en-US" sz="1800" b="1" i="0" u="none" strike="noStrike" kern="1200" cap="none" spc="0" normalizeH="0" baseline="0" noProof="0" dirty="0">
                <a:ln>
                  <a:noFill/>
                </a:ln>
                <a:solidFill>
                  <a:srgbClr val="FFFFFF"/>
                </a:solidFill>
                <a:effectLst/>
                <a:highlight>
                  <a:srgbClr val="004A86"/>
                </a:highlight>
                <a:uLnTx/>
                <a:uFillTx/>
                <a:latin typeface="Arial" panose="020B0604020202020204" pitchFamily="34" charset="0"/>
                <a:ea typeface="+mn-ea"/>
                <a:cs typeface="Arial" panose="020B0604020202020204" pitchFamily="34" charset="0"/>
              </a:rPr>
              <a:t> RESULTS </a:t>
            </a:r>
            <a:r>
              <a:rPr kumimoji="0" lang="en-US" sz="1800" b="1" i="0" u="none" strike="noStrike" kern="1200" cap="none" spc="0" normalizeH="0" baseline="0" noProof="0" dirty="0">
                <a:ln>
                  <a:noFill/>
                </a:ln>
                <a:solidFill>
                  <a:srgbClr val="FFFFFF"/>
                </a:solidFill>
                <a:effectLst/>
                <a:highlight>
                  <a:srgbClr val="FEFCFC"/>
                </a:highlight>
                <a:uLnTx/>
                <a:uFillTx/>
                <a:latin typeface="Arial" panose="020B0604020202020204" pitchFamily="34" charset="0"/>
                <a:ea typeface="+mn-ea"/>
                <a:cs typeface="Arial" panose="020B0604020202020204" pitchFamily="34" charset="0"/>
              </a:rPr>
              <a:t>​ </a:t>
            </a: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A homozygous, truncating mutation in </a:t>
            </a:r>
            <a:r>
              <a:rPr kumimoji="0" lang="en-US" sz="2000" b="0" i="1" u="none" strike="noStrike" kern="1200" cap="none" spc="0" normalizeH="0" baseline="0" noProof="0" dirty="0">
                <a:ln>
                  <a:noFill/>
                </a:ln>
                <a:solidFill>
                  <a:prstClr val="black"/>
                </a:solidFill>
                <a:effectLst/>
                <a:uLnTx/>
                <a:uFillTx/>
                <a:latin typeface="Arial" panose="020B0604020202020204"/>
                <a:ea typeface="+mn-ea"/>
                <a:cs typeface="+mn-cs"/>
              </a:rPr>
              <a:t>ABCC12</a:t>
            </a: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 (c.198del.Gly67Alafs*6) was detected in a 1-year-old female patient with normal GGT cholestasis and bile duct paucity by liver histopathology </a:t>
            </a: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3 more subjects had heterozygous </a:t>
            </a:r>
            <a:r>
              <a:rPr kumimoji="0" lang="en-US" sz="1800" b="0" i="1" u="none" strike="noStrike" kern="1200" cap="none" spc="0" normalizeH="0" baseline="0" noProof="0" dirty="0">
                <a:ln>
                  <a:noFill/>
                </a:ln>
                <a:solidFill>
                  <a:prstClr val="black"/>
                </a:solidFill>
                <a:effectLst/>
                <a:uLnTx/>
                <a:uFillTx/>
                <a:latin typeface="Arial" panose="020B0604020202020204"/>
                <a:ea typeface="+mn-ea"/>
                <a:cs typeface="+mn-cs"/>
              </a:rPr>
              <a:t>ABCC12 </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mutations</a:t>
            </a: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IHC found </a:t>
            </a:r>
            <a:r>
              <a:rPr kumimoji="0" lang="en-GB" sz="2000" b="0" i="1" u="none" strike="noStrike" kern="1200" cap="none" spc="0" normalizeH="0" baseline="0" noProof="0" dirty="0">
                <a:ln>
                  <a:noFill/>
                </a:ln>
                <a:solidFill>
                  <a:prstClr val="black"/>
                </a:solidFill>
                <a:effectLst/>
                <a:uLnTx/>
                <a:uFillTx/>
                <a:latin typeface="Arial" panose="020B0604020202020204"/>
                <a:ea typeface="+mn-ea"/>
                <a:cs typeface="+mn-cs"/>
              </a:rPr>
              <a:t>ABCC12</a:t>
            </a: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 to be expressed in bile duct epithelial cells (</a:t>
            </a:r>
            <a:r>
              <a:rPr kumimoji="0" lang="en-GB" sz="2000" b="0" i="1" u="none" strike="noStrike" kern="1200" cap="none" spc="0" normalizeH="0" baseline="0" noProof="0" dirty="0">
                <a:ln>
                  <a:noFill/>
                </a:ln>
                <a:solidFill>
                  <a:prstClr val="black"/>
                </a:solidFill>
                <a:effectLst/>
                <a:uLnTx/>
                <a:uFillTx/>
                <a:latin typeface="Arial" panose="020B0604020202020204"/>
                <a:ea typeface="+mn-ea"/>
                <a:cs typeface="+mn-cs"/>
              </a:rPr>
              <a:t>Figure A</a:t>
            </a: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a:t>
            </a: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Adult, male mice lacking </a:t>
            </a:r>
            <a:r>
              <a:rPr kumimoji="0" lang="en-US" sz="2000" b="0" i="1" u="none" strike="noStrike" kern="1200" cap="none" spc="0" normalizeH="0" baseline="0" noProof="0" dirty="0">
                <a:ln>
                  <a:noFill/>
                </a:ln>
                <a:solidFill>
                  <a:prstClr val="black"/>
                </a:solidFill>
                <a:effectLst/>
                <a:uLnTx/>
                <a:uFillTx/>
                <a:latin typeface="Arial" panose="020B0604020202020204"/>
                <a:ea typeface="+mn-ea"/>
                <a:cs typeface="+mn-cs"/>
              </a:rPr>
              <a:t>ABCC12*</a:t>
            </a: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 had higher mean levels of liver enzymes vs. age-matched, wild-type controls</a:t>
            </a: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ALP: 180 vs. 86 IU/L, p&lt;0.01</a:t>
            </a: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ALT: 77 vs. 37 IU/L, p&lt;0.01</a:t>
            </a:r>
            <a:endParaRPr kumimoji="0" lang="en-GB" sz="18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mn-cs"/>
            </a:endParaRPr>
          </a:p>
        </p:txBody>
      </p:sp>
      <p:cxnSp>
        <p:nvCxnSpPr>
          <p:cNvPr id="18" name="Straight Connector 17">
            <a:extLst>
              <a:ext uri="{FF2B5EF4-FFF2-40B4-BE49-F238E27FC236}">
                <a16:creationId xmlns:a16="http://schemas.microsoft.com/office/drawing/2014/main" id="{0A2034B6-8DE5-4A3A-97E8-A5843EAC8435}"/>
              </a:ext>
            </a:extLst>
          </p:cNvPr>
          <p:cNvCxnSpPr>
            <a:cxnSpLocks/>
          </p:cNvCxnSpPr>
          <p:nvPr/>
        </p:nvCxnSpPr>
        <p:spPr>
          <a:xfrm flipH="1">
            <a:off x="604838" y="2371497"/>
            <a:ext cx="10982325"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33252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A11FB3-1515-484C-8D98-85CA55BD8349}"/>
              </a:ext>
            </a:extLst>
          </p:cNvPr>
          <p:cNvSpPr>
            <a:spLocks noGrp="1"/>
          </p:cNvSpPr>
          <p:nvPr>
            <p:ph type="title"/>
          </p:nvPr>
        </p:nvSpPr>
        <p:spPr/>
        <p:txBody>
          <a:bodyPr>
            <a:noAutofit/>
          </a:bodyPr>
          <a:lstStyle/>
          <a:p>
            <a:r>
              <a:rPr lang="en-GB" dirty="0"/>
              <a:t>Deficiency of </a:t>
            </a:r>
            <a:r>
              <a:rPr lang="en-GB" i="1" dirty="0"/>
              <a:t>ABCC12</a:t>
            </a:r>
            <a:r>
              <a:rPr lang="en-GB" dirty="0"/>
              <a:t>/MRP9 associates with chronic cholestasis syndromes and causes bile duct paucity in animal models</a:t>
            </a:r>
          </a:p>
        </p:txBody>
      </p:sp>
      <p:sp>
        <p:nvSpPr>
          <p:cNvPr id="5" name="Text Placeholder 4">
            <a:extLst>
              <a:ext uri="{FF2B5EF4-FFF2-40B4-BE49-F238E27FC236}">
                <a16:creationId xmlns:a16="http://schemas.microsoft.com/office/drawing/2014/main" id="{DFF8B8FC-2D2A-4148-9E89-CC1689F2AE8A}"/>
              </a:ext>
            </a:extLst>
          </p:cNvPr>
          <p:cNvSpPr>
            <a:spLocks noGrp="1"/>
          </p:cNvSpPr>
          <p:nvPr>
            <p:ph type="body" sz="quarter" idx="10"/>
          </p:nvPr>
        </p:nvSpPr>
        <p:spPr/>
        <p:txBody>
          <a:bodyPr/>
          <a:lstStyle/>
          <a:p>
            <a:r>
              <a:rPr lang="en-US" dirty="0"/>
              <a:t>Xu L</a:t>
            </a:r>
            <a:r>
              <a:rPr lang="en-GB" dirty="0"/>
              <a:t>, et al. ILC 2019; </a:t>
            </a:r>
            <a:r>
              <a:rPr lang="en-GB" dirty="0">
                <a:solidFill>
                  <a:srgbClr val="000000"/>
                </a:solidFill>
              </a:rPr>
              <a:t>GS-15</a:t>
            </a:r>
            <a:endParaRPr lang="en-GB" dirty="0"/>
          </a:p>
        </p:txBody>
      </p:sp>
      <p:sp>
        <p:nvSpPr>
          <p:cNvPr id="12" name="Content Placeholder 1">
            <a:extLst>
              <a:ext uri="{FF2B5EF4-FFF2-40B4-BE49-F238E27FC236}">
                <a16:creationId xmlns:a16="http://schemas.microsoft.com/office/drawing/2014/main" id="{3F1E8CA2-7D50-41E1-9DB4-2BCA0A7EAB01}"/>
              </a:ext>
            </a:extLst>
          </p:cNvPr>
          <p:cNvSpPr txBox="1">
            <a:spLocks/>
          </p:cNvSpPr>
          <p:nvPr/>
        </p:nvSpPr>
        <p:spPr>
          <a:xfrm>
            <a:off x="425752" y="1340769"/>
            <a:ext cx="4246609" cy="4622400"/>
          </a:xfrm>
          <a:prstGeom prst="rect">
            <a:avLst/>
          </a:prstGeom>
        </p:spPr>
        <p:txBody>
          <a:bodyPr/>
          <a:lstStyle>
            <a:lvl1pPr marL="342900" indent="-342900" algn="l" defTabSz="914400" rtl="0" eaLnBrk="1" latinLnBrk="0" hangingPunct="1">
              <a:spcBef>
                <a:spcPct val="20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1D498B"/>
              </a:buClr>
              <a:buSzTx/>
              <a:buFont typeface="Arial" panose="020B0604020202020204" pitchFamily="34" charset="0"/>
              <a:buNone/>
              <a:tabLst/>
              <a:defRPr/>
            </a:pPr>
            <a:r>
              <a:rPr kumimoji="0" lang="en-US" sz="1800" b="1" i="0" u="none" strike="noStrike" kern="1200" cap="none" spc="0" normalizeH="0" baseline="0" noProof="0" dirty="0">
                <a:ln>
                  <a:noFill/>
                </a:ln>
                <a:solidFill>
                  <a:srgbClr val="FFFFFF"/>
                </a:solidFill>
                <a:effectLst/>
                <a:highlight>
                  <a:srgbClr val="004A86"/>
                </a:highlight>
                <a:uLnTx/>
                <a:uFillTx/>
                <a:latin typeface="Arial" panose="020B0604020202020204"/>
                <a:ea typeface="+mn-ea"/>
                <a:cs typeface="Arial" panose="020B0604020202020204" pitchFamily="34" charset="0"/>
              </a:rPr>
              <a:t> RESULTS (Cont.) </a:t>
            </a:r>
            <a:r>
              <a:rPr kumimoji="0" lang="en-US" sz="1800" b="1" i="0" u="none" strike="noStrike" kern="1200" cap="none" spc="0" normalizeH="0" baseline="0" noProof="0" dirty="0">
                <a:ln>
                  <a:noFill/>
                </a:ln>
                <a:solidFill>
                  <a:srgbClr val="FFFFFF"/>
                </a:solidFill>
                <a:effectLst/>
                <a:highlight>
                  <a:srgbClr val="FEFCFC"/>
                </a:highlight>
                <a:uLnTx/>
                <a:uFillTx/>
                <a:latin typeface="Arial" panose="020B0604020202020204"/>
                <a:ea typeface="+mn-ea"/>
                <a:cs typeface="Arial" panose="020B0604020202020204" pitchFamily="34" charset="0"/>
              </a:rPr>
              <a:t>​ </a:t>
            </a:r>
          </a:p>
          <a:p>
            <a:pPr marL="342900" marR="0" lvl="0" indent="-342900" algn="l" defTabSz="914400" rtl="0" eaLnBrk="1" fontAlgn="base" latinLnBrk="0" hangingPunct="1">
              <a:lnSpc>
                <a:spcPct val="100000"/>
              </a:lnSpc>
              <a:spcBef>
                <a:spcPct val="20000"/>
              </a:spcBef>
              <a:spcAft>
                <a:spcPts val="0"/>
              </a:spcAft>
              <a:buClr>
                <a:srgbClr val="1D498B"/>
              </a:buClr>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IHC for </a:t>
            </a:r>
            <a:r>
              <a:rPr kumimoji="0" lang="en-GB" sz="2000" b="0" i="0" u="none" strike="noStrike" kern="1200" cap="none" spc="0" normalizeH="0" baseline="0" noProof="0" dirty="0" err="1">
                <a:ln>
                  <a:noFill/>
                </a:ln>
                <a:solidFill>
                  <a:prstClr val="black"/>
                </a:solidFill>
                <a:effectLst/>
                <a:uLnTx/>
                <a:uFillTx/>
                <a:latin typeface="Arial" panose="020B0604020202020204"/>
                <a:ea typeface="+mn-ea"/>
                <a:cs typeface="+mn-cs"/>
              </a:rPr>
              <a:t>panCK</a:t>
            </a: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 revealed a higher percentage of bile ducts without lumen (36 vs. 17%, p&lt;0.05)</a:t>
            </a:r>
          </a:p>
          <a:p>
            <a:pPr marL="342900" marR="0" lvl="0" indent="-342900" algn="l" defTabSz="914400" rtl="0" eaLnBrk="1" fontAlgn="base" latinLnBrk="0" hangingPunct="1">
              <a:lnSpc>
                <a:spcPct val="100000"/>
              </a:lnSpc>
              <a:spcBef>
                <a:spcPct val="20000"/>
              </a:spcBef>
              <a:spcAft>
                <a:spcPts val="0"/>
              </a:spcAft>
              <a:buClr>
                <a:srgbClr val="1D498B"/>
              </a:buClr>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Younger </a:t>
            </a:r>
            <a:r>
              <a:rPr kumimoji="0" lang="en-GB" sz="2000" b="0" i="1" u="none" strike="noStrike" kern="1200" cap="none" spc="0" normalizeH="0" baseline="0" noProof="0" dirty="0">
                <a:ln>
                  <a:noFill/>
                </a:ln>
                <a:solidFill>
                  <a:prstClr val="black"/>
                </a:solidFill>
                <a:effectLst/>
                <a:uLnTx/>
                <a:uFillTx/>
                <a:latin typeface="Arial" panose="020B0604020202020204"/>
                <a:ea typeface="+mn-ea"/>
                <a:cs typeface="+mn-cs"/>
              </a:rPr>
              <a:t>ABCC12 </a:t>
            </a: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 mice fed 1% cholic acid for 7 days had aggravated biliary injury</a:t>
            </a:r>
          </a:p>
          <a:p>
            <a:pPr marL="342900" marR="0" lvl="0" indent="-342900" algn="l" defTabSz="914400" rtl="0" eaLnBrk="1" fontAlgn="base" latinLnBrk="0" hangingPunct="1">
              <a:lnSpc>
                <a:spcPct val="100000"/>
              </a:lnSpc>
              <a:spcBef>
                <a:spcPct val="20000"/>
              </a:spcBef>
              <a:spcAft>
                <a:spcPts val="0"/>
              </a:spcAft>
              <a:buClr>
                <a:srgbClr val="1D498B"/>
              </a:buClr>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In zebrafish, a conserved homologue of </a:t>
            </a:r>
            <a:r>
              <a:rPr kumimoji="0" lang="en-GB" sz="2000" b="0" i="1" u="none" strike="noStrike" kern="1200" cap="none" spc="0" normalizeH="0" baseline="0" noProof="0" dirty="0">
                <a:ln>
                  <a:noFill/>
                </a:ln>
                <a:solidFill>
                  <a:prstClr val="black"/>
                </a:solidFill>
                <a:effectLst/>
                <a:uLnTx/>
                <a:uFillTx/>
                <a:latin typeface="Arial" panose="020B0604020202020204"/>
                <a:ea typeface="+mn-ea"/>
                <a:cs typeface="+mn-cs"/>
              </a:rPr>
              <a:t>ABCC12</a:t>
            </a: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 was detected in </a:t>
            </a:r>
            <a:r>
              <a:rPr kumimoji="0" lang="en-GB" sz="2000" b="0" i="0" u="none" strike="noStrike" kern="1200" cap="none" spc="0" normalizeH="0" baseline="0" noProof="0" dirty="0" err="1">
                <a:ln>
                  <a:noFill/>
                </a:ln>
                <a:solidFill>
                  <a:prstClr val="black"/>
                </a:solidFill>
                <a:effectLst/>
                <a:uLnTx/>
                <a:uFillTx/>
                <a:latin typeface="Arial" panose="020B0604020202020204"/>
                <a:ea typeface="+mn-ea"/>
                <a:cs typeface="+mn-cs"/>
              </a:rPr>
              <a:t>cholangiocytes</a:t>
            </a: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GB" sz="2000" b="0" i="1" u="none" strike="noStrike" kern="1200" cap="none" spc="0" normalizeH="0" baseline="0" noProof="0" dirty="0">
                <a:ln>
                  <a:noFill/>
                </a:ln>
                <a:solidFill>
                  <a:prstClr val="black"/>
                </a:solidFill>
                <a:effectLst/>
                <a:uLnTx/>
                <a:uFillTx/>
                <a:latin typeface="Arial" panose="020B0604020202020204"/>
                <a:ea typeface="+mn-ea"/>
                <a:cs typeface="+mn-cs"/>
              </a:rPr>
              <a:t>Figures B and C</a:t>
            </a: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a:t>
            </a:r>
          </a:p>
          <a:p>
            <a:pPr marL="742950" marR="0" lvl="1" indent="-285750" algn="l" defTabSz="914400" rtl="0" eaLnBrk="1" fontAlgn="base"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Mutant juvenile zebrafish with similar mutations showed significant reduction in </a:t>
            </a:r>
            <a:r>
              <a:rPr kumimoji="0" lang="en-GB" sz="1800" b="0" i="0" u="none" strike="noStrike" kern="1200" cap="none" spc="0" normalizeH="0" baseline="0" noProof="0" dirty="0" err="1">
                <a:ln>
                  <a:noFill/>
                </a:ln>
                <a:solidFill>
                  <a:prstClr val="black"/>
                </a:solidFill>
                <a:effectLst/>
                <a:uLnTx/>
                <a:uFillTx/>
                <a:latin typeface="Arial" panose="020B0604020202020204"/>
                <a:ea typeface="+mn-ea"/>
                <a:cs typeface="+mn-cs"/>
              </a:rPr>
              <a:t>cholangiocytes</a:t>
            </a: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 with elevated total bile acid and ALT in adulthood</a:t>
            </a:r>
          </a:p>
        </p:txBody>
      </p:sp>
      <p:sp>
        <p:nvSpPr>
          <p:cNvPr id="13" name="Content Placeholder 8">
            <a:extLst>
              <a:ext uri="{FF2B5EF4-FFF2-40B4-BE49-F238E27FC236}">
                <a16:creationId xmlns:a16="http://schemas.microsoft.com/office/drawing/2014/main" id="{6B0108C8-A1C6-4ADE-B36B-3EED2F75F8D4}"/>
              </a:ext>
            </a:extLst>
          </p:cNvPr>
          <p:cNvSpPr txBox="1">
            <a:spLocks/>
          </p:cNvSpPr>
          <p:nvPr/>
        </p:nvSpPr>
        <p:spPr>
          <a:xfrm>
            <a:off x="4683512" y="4979886"/>
            <a:ext cx="7082737" cy="1960129"/>
          </a:xfrm>
          <a:prstGeom prst="rect">
            <a:avLst/>
          </a:prstGeom>
        </p:spPr>
        <p:txBody>
          <a:bodyPr/>
          <a:lstStyle>
            <a:lvl1pPr marL="342900" indent="-342900" algn="l" defTabSz="914400" rtl="0" eaLnBrk="1" latinLnBrk="0" hangingPunct="1">
              <a:spcBef>
                <a:spcPct val="20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1D498B"/>
              </a:buClr>
              <a:buSzTx/>
              <a:buFont typeface="Arial" panose="020B0604020202020204" pitchFamily="34" charset="0"/>
              <a:buNone/>
              <a:tabLst/>
              <a:defRPr/>
            </a:pPr>
            <a:r>
              <a:rPr kumimoji="0" lang="en-US" sz="1800" b="1" i="0" u="none" strike="noStrike" kern="1200" cap="none" spc="0" normalizeH="0" baseline="0" noProof="0" dirty="0">
                <a:ln>
                  <a:noFill/>
                </a:ln>
                <a:solidFill>
                  <a:srgbClr val="FFFFFF"/>
                </a:solidFill>
                <a:effectLst/>
                <a:highlight>
                  <a:srgbClr val="004A86"/>
                </a:highlight>
                <a:uLnTx/>
                <a:uFillTx/>
                <a:latin typeface="Arial" panose="020B0604020202020204" pitchFamily="34" charset="0"/>
                <a:ea typeface="+mn-ea"/>
                <a:cs typeface="Arial" panose="020B0604020202020204" pitchFamily="34" charset="0"/>
              </a:rPr>
              <a:t> CONCLUSIONS </a:t>
            </a:r>
            <a:r>
              <a:rPr kumimoji="0" lang="en-US" sz="1800" b="1" i="0" u="none" strike="noStrike" kern="1200" cap="none" spc="0" normalizeH="0" baseline="0" noProof="0" dirty="0">
                <a:ln>
                  <a:noFill/>
                </a:ln>
                <a:solidFill>
                  <a:srgbClr val="FFFFFF"/>
                </a:solidFill>
                <a:effectLst/>
                <a:highlight>
                  <a:srgbClr val="FEFCFC"/>
                </a:highlight>
                <a:uLnTx/>
                <a:uFillTx/>
                <a:latin typeface="Arial" panose="020B0604020202020204" pitchFamily="34" charset="0"/>
                <a:ea typeface="+mn-ea"/>
                <a:cs typeface="Arial" panose="020B0604020202020204" pitchFamily="34" charset="0"/>
              </a:rPr>
              <a:t>​ </a:t>
            </a:r>
            <a:r>
              <a:rPr kumimoji="0" lang="en-GB" sz="2000" b="0" i="1" u="none" strike="noStrike" kern="1200" cap="none" spc="0" normalizeH="0" baseline="0" noProof="0" dirty="0">
                <a:ln>
                  <a:noFill/>
                </a:ln>
                <a:solidFill>
                  <a:prstClr val="black"/>
                </a:solidFill>
                <a:effectLst/>
                <a:uLnTx/>
                <a:uFillTx/>
                <a:latin typeface="Arial" panose="020B0604020202020204"/>
                <a:ea typeface="+mn-ea"/>
                <a:cs typeface="+mn-cs"/>
              </a:rPr>
              <a:t>ABCC12</a:t>
            </a: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/MRP9 is a novel transporter expressed by </a:t>
            </a:r>
            <a:r>
              <a:rPr kumimoji="0" lang="en-GB" sz="2000" b="0" i="0" u="none" strike="noStrike" kern="1200" cap="none" spc="0" normalizeH="0" baseline="0" noProof="0" dirty="0" err="1">
                <a:ln>
                  <a:noFill/>
                </a:ln>
                <a:solidFill>
                  <a:prstClr val="black"/>
                </a:solidFill>
                <a:effectLst/>
                <a:uLnTx/>
                <a:uFillTx/>
                <a:latin typeface="Arial" panose="020B0604020202020204"/>
                <a:ea typeface="+mn-ea"/>
                <a:cs typeface="+mn-cs"/>
              </a:rPr>
              <a:t>cholangiocytes</a:t>
            </a: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 Its loss is associated with bile duct paucity in humans, mice, and zebrafish. </a:t>
            </a:r>
            <a:b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Substrates for this transporter and mechanisms for </a:t>
            </a:r>
            <a:b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GB" sz="2000" b="0" i="0" u="none" strike="noStrike" kern="1200" cap="none" spc="0" normalizeH="0" baseline="0" noProof="0" dirty="0" err="1">
                <a:ln>
                  <a:noFill/>
                </a:ln>
                <a:solidFill>
                  <a:prstClr val="black"/>
                </a:solidFill>
                <a:effectLst/>
                <a:uLnTx/>
                <a:uFillTx/>
                <a:latin typeface="Arial" panose="020B0604020202020204"/>
                <a:ea typeface="+mn-ea"/>
                <a:cs typeface="+mn-cs"/>
              </a:rPr>
              <a:t>cholangiocyte</a:t>
            </a: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 injury are under investigation</a:t>
            </a:r>
            <a:endParaRPr kumimoji="0" lang="en-GB" sz="20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mn-cs"/>
            </a:endParaRPr>
          </a:p>
        </p:txBody>
      </p:sp>
      <p:cxnSp>
        <p:nvCxnSpPr>
          <p:cNvPr id="14" name="Straight Connector 13">
            <a:extLst>
              <a:ext uri="{FF2B5EF4-FFF2-40B4-BE49-F238E27FC236}">
                <a16:creationId xmlns:a16="http://schemas.microsoft.com/office/drawing/2014/main" id="{D1E660B9-E13A-4F1D-A069-BC2A477E9961}"/>
              </a:ext>
            </a:extLst>
          </p:cNvPr>
          <p:cNvCxnSpPr>
            <a:cxnSpLocks/>
          </p:cNvCxnSpPr>
          <p:nvPr/>
        </p:nvCxnSpPr>
        <p:spPr>
          <a:xfrm>
            <a:off x="4677227" y="1519238"/>
            <a:ext cx="0" cy="4810125"/>
          </a:xfrm>
          <a:prstGeom prst="line">
            <a:avLst/>
          </a:prstGeom>
        </p:spPr>
        <p:style>
          <a:lnRef idx="1">
            <a:schemeClr val="accent1"/>
          </a:lnRef>
          <a:fillRef idx="0">
            <a:schemeClr val="accent1"/>
          </a:fillRef>
          <a:effectRef idx="0">
            <a:schemeClr val="accent1"/>
          </a:effectRef>
          <a:fontRef idx="minor">
            <a:schemeClr val="tx1"/>
          </a:fontRef>
        </p:style>
      </p:cxnSp>
      <p:sp>
        <p:nvSpPr>
          <p:cNvPr id="15" name="Content Placeholder 8">
            <a:extLst>
              <a:ext uri="{FF2B5EF4-FFF2-40B4-BE49-F238E27FC236}">
                <a16:creationId xmlns:a16="http://schemas.microsoft.com/office/drawing/2014/main" id="{E72F97BA-56FA-47A6-9C13-571D31372CE2}"/>
              </a:ext>
            </a:extLst>
          </p:cNvPr>
          <p:cNvSpPr txBox="1">
            <a:spLocks/>
          </p:cNvSpPr>
          <p:nvPr/>
        </p:nvSpPr>
        <p:spPr>
          <a:xfrm>
            <a:off x="4683512" y="1340769"/>
            <a:ext cx="7082737" cy="196012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r>
              <a:rPr kumimoji="0" lang="en-US" sz="1800" b="1" i="0" u="none" strike="noStrike" kern="1200" cap="none" spc="0" normalizeH="0" baseline="0" noProof="0" dirty="0">
                <a:ln>
                  <a:noFill/>
                </a:ln>
                <a:solidFill>
                  <a:srgbClr val="FFFFFF"/>
                </a:solidFill>
                <a:effectLst/>
                <a:highlight>
                  <a:srgbClr val="004A86"/>
                </a:highlight>
                <a:uLnTx/>
                <a:uFillTx/>
                <a:latin typeface="Arial" panose="020B0604020202020204" pitchFamily="34" charset="0"/>
                <a:ea typeface="+mn-ea"/>
                <a:cs typeface="Arial" panose="020B0604020202020204" pitchFamily="34" charset="0"/>
              </a:rPr>
              <a:t> FIGURE </a:t>
            </a: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Liver tissue from an infant without liver disease (</a:t>
            </a:r>
            <a:r>
              <a:rPr kumimoji="0" lang="en-GB" sz="2000" b="1" i="0" u="none" strike="noStrike" kern="1200" cap="none" spc="0" normalizeH="0" baseline="0" noProof="0" dirty="0">
                <a:ln>
                  <a:noFill/>
                </a:ln>
                <a:solidFill>
                  <a:prstClr val="black"/>
                </a:solidFill>
                <a:effectLst/>
                <a:uLnTx/>
                <a:uFillTx/>
                <a:latin typeface="Arial" panose="020B0604020202020204"/>
                <a:ea typeface="+mn-ea"/>
                <a:cs typeface="+mn-cs"/>
              </a:rPr>
              <a:t>A</a:t>
            </a: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 and 5-day-old zebrafish larvae expressing the transgene Tg (Tp1bglob:GFP) in biliary epithelial cells (</a:t>
            </a:r>
            <a:r>
              <a:rPr kumimoji="0" lang="en-GB" sz="2000" b="1" i="0" u="none" strike="noStrike" kern="1200" cap="none" spc="0" normalizeH="0" baseline="0" noProof="0" dirty="0">
                <a:ln>
                  <a:noFill/>
                </a:ln>
                <a:solidFill>
                  <a:prstClr val="black"/>
                </a:solidFill>
                <a:effectLst/>
                <a:uLnTx/>
                <a:uFillTx/>
                <a:latin typeface="Arial" panose="020B0604020202020204"/>
                <a:ea typeface="+mn-ea"/>
                <a:cs typeface="+mn-cs"/>
              </a:rPr>
              <a:t>B</a:t>
            </a: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 were stained with an antibody against </a:t>
            </a:r>
            <a:r>
              <a:rPr kumimoji="0" lang="en-GB" sz="2000" b="0" i="1" u="none" strike="noStrike" kern="1200" cap="none" spc="0" normalizeH="0" baseline="0" noProof="0" dirty="0">
                <a:ln>
                  <a:noFill/>
                </a:ln>
                <a:solidFill>
                  <a:prstClr val="black"/>
                </a:solidFill>
                <a:effectLst/>
                <a:uLnTx/>
                <a:uFillTx/>
                <a:latin typeface="Arial" panose="020B0604020202020204"/>
                <a:ea typeface="+mn-ea"/>
                <a:cs typeface="+mn-cs"/>
              </a:rPr>
              <a:t>ABCC12</a:t>
            </a: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GB" sz="2000" b="1" i="0" u="none" strike="noStrike" kern="1200" cap="none" spc="0" normalizeH="0" baseline="0" noProof="0" dirty="0">
                <a:ln>
                  <a:noFill/>
                </a:ln>
                <a:solidFill>
                  <a:prstClr val="black"/>
                </a:solidFill>
                <a:effectLst/>
                <a:uLnTx/>
                <a:uFillTx/>
                <a:latin typeface="Arial" panose="020B0604020202020204"/>
                <a:ea typeface="+mn-ea"/>
                <a:cs typeface="+mn-cs"/>
              </a:rPr>
              <a:t>C</a:t>
            </a: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r>
              <a:rPr kumimoji="0" lang="en-US" sz="1800" b="1" i="0" u="none" strike="noStrike" kern="1200" cap="none" spc="0" normalizeH="0" baseline="0" noProof="0" dirty="0">
                <a:ln>
                  <a:noFill/>
                </a:ln>
                <a:solidFill>
                  <a:srgbClr val="FFFFFF"/>
                </a:solidFill>
                <a:effectLst/>
                <a:highlight>
                  <a:srgbClr val="FEFCFC"/>
                </a:highlight>
                <a:uLnTx/>
                <a:uFillTx/>
                <a:latin typeface="Arial" panose="020B0604020202020204" pitchFamily="34" charset="0"/>
                <a:ea typeface="+mn-ea"/>
                <a:cs typeface="Arial" panose="020B0604020202020204" pitchFamily="34" charset="0"/>
              </a:rPr>
              <a:t>​ </a:t>
            </a:r>
          </a:p>
        </p:txBody>
      </p:sp>
      <p:pic>
        <p:nvPicPr>
          <p:cNvPr id="17" name="Picture 16">
            <a:extLst>
              <a:ext uri="{FF2B5EF4-FFF2-40B4-BE49-F238E27FC236}">
                <a16:creationId xmlns:a16="http://schemas.microsoft.com/office/drawing/2014/main" id="{86FDB7D3-8A0C-4519-9EF7-8EFC2FCA2893}"/>
              </a:ext>
            </a:extLst>
          </p:cNvPr>
          <p:cNvPicPr/>
          <p:nvPr/>
        </p:nvPicPr>
        <p:blipFill>
          <a:blip r:embed="rId3"/>
          <a:stretch>
            <a:fillRect/>
          </a:stretch>
        </p:blipFill>
        <p:spPr>
          <a:xfrm>
            <a:off x="4860867" y="2726114"/>
            <a:ext cx="7048635" cy="1935096"/>
          </a:xfrm>
          <a:prstGeom prst="rect">
            <a:avLst/>
          </a:prstGeom>
        </p:spPr>
      </p:pic>
      <p:cxnSp>
        <p:nvCxnSpPr>
          <p:cNvPr id="18" name="Straight Connector 17">
            <a:extLst>
              <a:ext uri="{FF2B5EF4-FFF2-40B4-BE49-F238E27FC236}">
                <a16:creationId xmlns:a16="http://schemas.microsoft.com/office/drawing/2014/main" id="{74309936-8735-4F9E-A7D8-F8947B6B3FC4}"/>
              </a:ext>
            </a:extLst>
          </p:cNvPr>
          <p:cNvCxnSpPr>
            <a:cxnSpLocks/>
          </p:cNvCxnSpPr>
          <p:nvPr/>
        </p:nvCxnSpPr>
        <p:spPr>
          <a:xfrm flipH="1">
            <a:off x="4951141" y="4913975"/>
            <a:ext cx="6636023"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94357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07D37E-AD84-4D62-B1E7-063D6CF0E040}"/>
              </a:ext>
            </a:extLst>
          </p:cNvPr>
          <p:cNvSpPr>
            <a:spLocks noGrp="1"/>
          </p:cNvSpPr>
          <p:nvPr>
            <p:ph type="title"/>
          </p:nvPr>
        </p:nvSpPr>
        <p:spPr/>
        <p:txBody>
          <a:bodyPr/>
          <a:lstStyle/>
          <a:p>
            <a:r>
              <a:rPr lang="en-GB" dirty="0"/>
              <a:t>Contents</a:t>
            </a:r>
          </a:p>
        </p:txBody>
      </p:sp>
      <p:sp>
        <p:nvSpPr>
          <p:cNvPr id="6" name="Text Placeholder 5">
            <a:extLst>
              <a:ext uri="{FF2B5EF4-FFF2-40B4-BE49-F238E27FC236}">
                <a16:creationId xmlns:a16="http://schemas.microsoft.com/office/drawing/2014/main" id="{6BAF401A-216F-4956-B1D7-28A56A19DDE3}"/>
              </a:ext>
            </a:extLst>
          </p:cNvPr>
          <p:cNvSpPr>
            <a:spLocks noGrp="1"/>
          </p:cNvSpPr>
          <p:nvPr>
            <p:ph type="body" sz="quarter" idx="10"/>
          </p:nvPr>
        </p:nvSpPr>
        <p:spPr/>
        <p:txBody>
          <a:bodyPr/>
          <a:lstStyle/>
          <a:p>
            <a:endParaRPr lang="en-GB"/>
          </a:p>
        </p:txBody>
      </p:sp>
      <p:graphicFrame>
        <p:nvGraphicFramePr>
          <p:cNvPr id="7" name="Content Placeholder 10">
            <a:extLst>
              <a:ext uri="{FF2B5EF4-FFF2-40B4-BE49-F238E27FC236}">
                <a16:creationId xmlns:a16="http://schemas.microsoft.com/office/drawing/2014/main" id="{F102B586-5288-4B7C-BAF5-03FAA42D329B}"/>
              </a:ext>
            </a:extLst>
          </p:cNvPr>
          <p:cNvGraphicFramePr>
            <a:graphicFrameLocks noGrp="1"/>
          </p:cNvGraphicFramePr>
          <p:nvPr>
            <p:ph sz="half" idx="1"/>
            <p:extLst>
              <p:ext uri="{D42A27DB-BD31-4B8C-83A1-F6EECF244321}">
                <p14:modId xmlns:p14="http://schemas.microsoft.com/office/powerpoint/2010/main" val="3519798004"/>
              </p:ext>
            </p:extLst>
          </p:nvPr>
        </p:nvGraphicFramePr>
        <p:xfrm>
          <a:off x="604838" y="1341439"/>
          <a:ext cx="10982325" cy="766763"/>
        </p:xfrm>
        <a:graphic>
          <a:graphicData uri="http://schemas.openxmlformats.org/drawingml/2006/table">
            <a:tbl>
              <a:tblPr firstRow="1" bandRow="1">
                <a:tableStyleId>{5C22544A-7EE6-4342-B048-85BDC9FD1C3A}</a:tableStyleId>
              </a:tblPr>
              <a:tblGrid>
                <a:gridCol w="819776">
                  <a:extLst>
                    <a:ext uri="{9D8B030D-6E8A-4147-A177-3AD203B41FA5}">
                      <a16:colId xmlns:a16="http://schemas.microsoft.com/office/drawing/2014/main" val="20001"/>
                    </a:ext>
                  </a:extLst>
                </a:gridCol>
                <a:gridCol w="10162549">
                  <a:extLst>
                    <a:ext uri="{9D8B030D-6E8A-4147-A177-3AD203B41FA5}">
                      <a16:colId xmlns:a16="http://schemas.microsoft.com/office/drawing/2014/main" val="20002"/>
                    </a:ext>
                  </a:extLst>
                </a:gridCol>
              </a:tblGrid>
              <a:tr h="202566">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latin typeface="+mj-lt"/>
                          <a:cs typeface="Arial" panose="020B0604020202020204" pitchFamily="34" charset="0"/>
                        </a:rPr>
                        <a:t>2. Autoimmune and chronic cholestatic liver disease: Experimental and pathophysiology</a:t>
                      </a: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2"/>
                    </a:solidFill>
                  </a:tcPr>
                </a:tc>
                <a:tc hMerge="1">
                  <a:txBody>
                    <a:bodyPr/>
                    <a:lstStyle/>
                    <a:p>
                      <a:endParaRPr lang="en-GB" sz="1400" dirty="0">
                        <a:latin typeface="Arial" panose="020B0604020202020204" pitchFamily="34" charset="0"/>
                        <a:cs typeface="Arial" panose="020B0604020202020204" pitchFamily="34" charset="0"/>
                      </a:endParaRPr>
                    </a:p>
                  </a:txBody>
                  <a:tcPr anchor="b">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126330">
                <a:tc>
                  <a:txBody>
                    <a:bodyPr/>
                    <a:lstStyle/>
                    <a:p>
                      <a:pPr marL="36000" algn="l" fontAlgn="t"/>
                      <a:r>
                        <a:rPr lang="en-GB" sz="1400" b="0" i="0" u="none" strike="noStrike" dirty="0">
                          <a:solidFill>
                            <a:srgbClr val="000000"/>
                          </a:solidFill>
                          <a:effectLst/>
                          <a:latin typeface="+mj-lt"/>
                        </a:rPr>
                        <a:t>PS-010</a:t>
                      </a:r>
                    </a:p>
                  </a:txBody>
                  <a:tcPr marL="4763" marR="4763" marT="4763" marB="0" anchor="ctr">
                    <a:lnL w="635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rgbClr val="BEE5F5"/>
                    </a:solidFill>
                  </a:tcPr>
                </a:tc>
                <a:tc>
                  <a:txBody>
                    <a:bodyPr/>
                    <a:lstStyle/>
                    <a:p>
                      <a:pPr marL="36000" algn="l" fontAlgn="t"/>
                      <a:r>
                        <a:rPr lang="en-GB" sz="1400" b="0" i="0" u="none" strike="noStrike" dirty="0">
                          <a:solidFill>
                            <a:srgbClr val="000000"/>
                          </a:solidFill>
                          <a:effectLst/>
                          <a:latin typeface="+mj-lt"/>
                        </a:rPr>
                        <a:t>24-nor-ursodeoxycholic acid ameliorates inflammation by reshaping mTOR proteome and immunometabolism sensing programmes in CD8 T cells</a:t>
                      </a:r>
                    </a:p>
                  </a:txBody>
                  <a:tcPr marL="4763" marR="4763" marT="4763" marB="0" anchor="ctr">
                    <a:lnL w="6350" cap="flat" cmpd="sng" algn="ctr">
                      <a:solidFill>
                        <a:schemeClr val="bg1"/>
                      </a:solidFill>
                      <a:prstDash val="solid"/>
                      <a:round/>
                      <a:headEnd type="none" w="med" len="med"/>
                      <a:tailEnd type="none" w="med" len="med"/>
                    </a:lnL>
                    <a:lnR w="6350" cap="flat" cmpd="sng" algn="ctr">
                      <a:solidFill>
                        <a:schemeClr val="tx2"/>
                      </a:solidFill>
                      <a:prstDash val="solid"/>
                      <a:round/>
                      <a:headEnd type="none" w="med" len="med"/>
                      <a:tailEnd type="none" w="med" len="med"/>
                    </a:lnR>
                    <a:lnT w="57150" cap="flat" cmpd="sng" algn="ctr">
                      <a:solidFill>
                        <a:schemeClr val="bg1"/>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1097889818"/>
                  </a:ext>
                </a:extLst>
              </a:tr>
            </a:tbl>
          </a:graphicData>
        </a:graphic>
      </p:graphicFrame>
      <p:sp>
        <p:nvSpPr>
          <p:cNvPr id="5" name="TextBox 8">
            <a:hlinkClick r:id="rId3" action="ppaction://hlinksldjump"/>
            <a:extLst>
              <a:ext uri="{FF2B5EF4-FFF2-40B4-BE49-F238E27FC236}">
                <a16:creationId xmlns:a16="http://schemas.microsoft.com/office/drawing/2014/main" id="{253DC5BB-51B4-4EC8-B959-10D55C83DE4F}"/>
              </a:ext>
            </a:extLst>
          </p:cNvPr>
          <p:cNvSpPr txBox="1">
            <a:spLocks/>
          </p:cNvSpPr>
          <p:nvPr/>
        </p:nvSpPr>
        <p:spPr>
          <a:xfrm>
            <a:off x="4030136" y="2392671"/>
            <a:ext cx="3709361" cy="574528"/>
          </a:xfrm>
          <a:prstGeom prst="rect">
            <a:avLst/>
          </a:prstGeom>
          <a:noFill/>
          <a:ln w="38100">
            <a:solidFill>
              <a:srgbClr val="004A86"/>
            </a:solidFill>
          </a:ln>
        </p:spPr>
        <p:txBody>
          <a:bodyPr wrap="squar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ysClr val="windowText" lastClr="000000"/>
                </a:solidFill>
                <a:effectLst/>
                <a:uLnTx/>
                <a:uFillTx/>
                <a:latin typeface="Arial" panose="020B0604020202020204"/>
                <a:ea typeface="+mn-ea"/>
                <a:cs typeface="+mn-cs"/>
              </a:rPr>
              <a:t>Click here to skip to this section</a:t>
            </a:r>
          </a:p>
        </p:txBody>
      </p:sp>
      <p:graphicFrame>
        <p:nvGraphicFramePr>
          <p:cNvPr id="8" name="Content Placeholder 10">
            <a:extLst>
              <a:ext uri="{FF2B5EF4-FFF2-40B4-BE49-F238E27FC236}">
                <a16:creationId xmlns:a16="http://schemas.microsoft.com/office/drawing/2014/main" id="{B629296D-BF91-46EF-A66C-80D2F62B7FAC}"/>
              </a:ext>
            </a:extLst>
          </p:cNvPr>
          <p:cNvGraphicFramePr>
            <a:graphicFrameLocks/>
          </p:cNvGraphicFramePr>
          <p:nvPr>
            <p:extLst>
              <p:ext uri="{D42A27DB-BD31-4B8C-83A1-F6EECF244321}">
                <p14:modId xmlns:p14="http://schemas.microsoft.com/office/powerpoint/2010/main" val="1697899027"/>
              </p:ext>
            </p:extLst>
          </p:nvPr>
        </p:nvGraphicFramePr>
        <p:xfrm>
          <a:off x="604838" y="3344418"/>
          <a:ext cx="10982325" cy="1644018"/>
        </p:xfrm>
        <a:graphic>
          <a:graphicData uri="http://schemas.openxmlformats.org/drawingml/2006/table">
            <a:tbl>
              <a:tblPr firstRow="1" bandRow="1">
                <a:tableStyleId>{5C22544A-7EE6-4342-B048-85BDC9FD1C3A}</a:tableStyleId>
              </a:tblPr>
              <a:tblGrid>
                <a:gridCol w="819776">
                  <a:extLst>
                    <a:ext uri="{9D8B030D-6E8A-4147-A177-3AD203B41FA5}">
                      <a16:colId xmlns:a16="http://schemas.microsoft.com/office/drawing/2014/main" val="20001"/>
                    </a:ext>
                  </a:extLst>
                </a:gridCol>
                <a:gridCol w="10162549">
                  <a:extLst>
                    <a:ext uri="{9D8B030D-6E8A-4147-A177-3AD203B41FA5}">
                      <a16:colId xmlns:a16="http://schemas.microsoft.com/office/drawing/2014/main" val="20002"/>
                    </a:ext>
                  </a:extLst>
                </a:gridCol>
              </a:tblGrid>
              <a:tr h="202566">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latin typeface="+mj-lt"/>
                          <a:cs typeface="Arial" panose="020B0604020202020204" pitchFamily="34" charset="0"/>
                        </a:rPr>
                        <a:t>3. Rare liver diseases (including paediatric and genetic)</a:t>
                      </a: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57150" cap="flat" cmpd="sng" algn="ctr">
                      <a:solidFill>
                        <a:srgbClr val="FEFCFC"/>
                      </a:solidFill>
                      <a:prstDash val="solid"/>
                      <a:round/>
                      <a:headEnd type="none" w="med" len="med"/>
                      <a:tailEnd type="none" w="med" len="med"/>
                    </a:lnB>
                    <a:solidFill>
                      <a:schemeClr val="tx2"/>
                    </a:solidFill>
                  </a:tcPr>
                </a:tc>
                <a:tc hMerge="1">
                  <a:txBody>
                    <a:bodyPr/>
                    <a:lstStyle/>
                    <a:p>
                      <a:endParaRPr lang="en-GB" sz="1400" dirty="0">
                        <a:latin typeface="Arial" panose="020B0604020202020204" pitchFamily="34" charset="0"/>
                        <a:cs typeface="Arial" panose="020B0604020202020204" pitchFamily="34" charset="0"/>
                      </a:endParaRPr>
                    </a:p>
                  </a:txBody>
                  <a:tcPr anchor="b">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126330">
                <a:tc>
                  <a:txBody>
                    <a:bodyPr/>
                    <a:lstStyle/>
                    <a:p>
                      <a:pPr marL="36000" algn="l" fontAlgn="t"/>
                      <a:r>
                        <a:rPr lang="en-GB" sz="1400" b="0" i="0" u="none" strike="noStrike" dirty="0">
                          <a:solidFill>
                            <a:srgbClr val="000000"/>
                          </a:solidFill>
                          <a:effectLst/>
                          <a:latin typeface="+mj-lt"/>
                        </a:rPr>
                        <a:t>GS-04</a:t>
                      </a:r>
                    </a:p>
                  </a:txBody>
                  <a:tcPr marL="4763" marR="4763" marT="4763" marB="0" anchor="ctr">
                    <a:lnL w="635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57150" cap="flat" cmpd="sng" algn="ctr">
                      <a:solidFill>
                        <a:srgbClr val="FEFCFC"/>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rgbClr val="BEE5F5"/>
                    </a:solidFill>
                  </a:tcPr>
                </a:tc>
                <a:tc>
                  <a:txBody>
                    <a:bodyPr/>
                    <a:lstStyle/>
                    <a:p>
                      <a:pPr marL="36000" algn="l" fontAlgn="t"/>
                      <a:r>
                        <a:rPr lang="en-GB" sz="1400" dirty="0"/>
                        <a:t>Adding stent placement to angioplasty for Budd–Chiari syndrome improves recanalization patency and symptom recurrence</a:t>
                      </a:r>
                      <a:endParaRPr lang="en-GB" sz="1400" b="0" i="0" u="none" strike="noStrike" dirty="0">
                        <a:solidFill>
                          <a:srgbClr val="000000"/>
                        </a:solidFill>
                        <a:effectLst/>
                        <a:latin typeface="+mj-lt"/>
                      </a:endParaRPr>
                    </a:p>
                  </a:txBody>
                  <a:tcPr marL="4763" marR="4763" marT="4763" marB="0" anchor="ctr">
                    <a:lnL w="6350" cap="flat" cmpd="sng" algn="ctr">
                      <a:solidFill>
                        <a:schemeClr val="bg1"/>
                      </a:solidFill>
                      <a:prstDash val="solid"/>
                      <a:round/>
                      <a:headEnd type="none" w="med" len="med"/>
                      <a:tailEnd type="none" w="med" len="med"/>
                    </a:lnL>
                    <a:lnR w="6350" cap="flat" cmpd="sng" algn="ctr">
                      <a:solidFill>
                        <a:schemeClr val="tx2"/>
                      </a:solidFill>
                      <a:prstDash val="solid"/>
                      <a:round/>
                      <a:headEnd type="none" w="med" len="med"/>
                      <a:tailEnd type="none" w="med" len="med"/>
                    </a:lnR>
                    <a:lnT w="57150" cap="flat" cmpd="sng" algn="ctr">
                      <a:solidFill>
                        <a:srgbClr val="FEFCFC"/>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2613086941"/>
                  </a:ext>
                </a:extLst>
              </a:tr>
              <a:tr h="74129">
                <a:tc>
                  <a:txBody>
                    <a:bodyPr/>
                    <a:lstStyle/>
                    <a:p>
                      <a:pPr marL="36000" algn="l" fontAlgn="t"/>
                      <a:r>
                        <a:rPr lang="en-GB" sz="1400" b="0" i="0" u="none" strike="noStrike" dirty="0">
                          <a:solidFill>
                            <a:srgbClr val="000000"/>
                          </a:solidFill>
                          <a:effectLst/>
                          <a:latin typeface="+mj-lt"/>
                        </a:rPr>
                        <a:t>GS-14</a:t>
                      </a:r>
                    </a:p>
                  </a:txBody>
                  <a:tcPr marL="4763" marR="4763" marT="4763" marB="0" anchor="ctr">
                    <a:lnL w="635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rgbClr val="BEE5F5"/>
                    </a:solidFill>
                  </a:tcPr>
                </a:tc>
                <a:tc>
                  <a:txBody>
                    <a:bodyPr/>
                    <a:lstStyle/>
                    <a:p>
                      <a:pPr marL="36000" algn="l" fontAlgn="t"/>
                      <a:r>
                        <a:rPr lang="en-GB" sz="1400" b="0" i="0" u="none" strike="noStrike" dirty="0">
                          <a:solidFill>
                            <a:srgbClr val="000000"/>
                          </a:solidFill>
                          <a:effectLst/>
                          <a:latin typeface="+mj-lt"/>
                        </a:rPr>
                        <a:t>ENVISION, a phase 3 study to evaluate the investigational RNAi therapy </a:t>
                      </a:r>
                      <a:r>
                        <a:rPr lang="en-GB" sz="1400" b="0" i="0" u="none" strike="noStrike" dirty="0" err="1">
                          <a:solidFill>
                            <a:srgbClr val="000000"/>
                          </a:solidFill>
                          <a:effectLst/>
                          <a:latin typeface="+mj-lt"/>
                        </a:rPr>
                        <a:t>givosiran</a:t>
                      </a:r>
                      <a:r>
                        <a:rPr lang="en-GB" sz="1400" b="0" i="0" u="none" strike="noStrike" dirty="0">
                          <a:solidFill>
                            <a:srgbClr val="000000"/>
                          </a:solidFill>
                          <a:effectLst/>
                          <a:latin typeface="+mj-lt"/>
                        </a:rPr>
                        <a:t> in acute hepatic porphyria patients</a:t>
                      </a:r>
                    </a:p>
                  </a:txBody>
                  <a:tcPr marL="4763" marR="4763" marT="4763" marB="0" anchor="ctr">
                    <a:lnL w="6350" cap="flat" cmpd="sng" algn="ctr">
                      <a:solidFill>
                        <a:schemeClr val="bg1"/>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2256733305"/>
                  </a:ext>
                </a:extLst>
              </a:tr>
              <a:tr h="74129">
                <a:tc>
                  <a:txBody>
                    <a:bodyPr/>
                    <a:lstStyle/>
                    <a:p>
                      <a:pPr marL="36000" algn="l" fontAlgn="t"/>
                      <a:r>
                        <a:rPr lang="en-GB" sz="1400" b="0" i="0" u="none" strike="noStrike" dirty="0">
                          <a:solidFill>
                            <a:srgbClr val="000000"/>
                          </a:solidFill>
                          <a:effectLst/>
                          <a:latin typeface="+mj-lt"/>
                        </a:rPr>
                        <a:t>GS-15</a:t>
                      </a:r>
                    </a:p>
                  </a:txBody>
                  <a:tcPr marL="4763" marR="4763" marT="4763" marB="0" anchor="ctr">
                    <a:lnL w="635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rgbClr val="BEE5F5"/>
                    </a:solidFill>
                  </a:tcPr>
                </a:tc>
                <a:tc>
                  <a:txBody>
                    <a:bodyPr/>
                    <a:lstStyle/>
                    <a:p>
                      <a:pPr marL="36000" algn="l" fontAlgn="t"/>
                      <a:r>
                        <a:rPr lang="en-GB" sz="1400" b="0" i="0" u="none" strike="noStrike" dirty="0">
                          <a:solidFill>
                            <a:srgbClr val="000000"/>
                          </a:solidFill>
                          <a:effectLst/>
                          <a:latin typeface="+mj-lt"/>
                        </a:rPr>
                        <a:t>Deficiency of </a:t>
                      </a:r>
                      <a:r>
                        <a:rPr lang="en-GB" sz="1400" b="0" i="1" u="none" strike="noStrike" dirty="0">
                          <a:solidFill>
                            <a:srgbClr val="000000"/>
                          </a:solidFill>
                          <a:effectLst/>
                          <a:latin typeface="+mj-lt"/>
                        </a:rPr>
                        <a:t>ABCC12/</a:t>
                      </a:r>
                      <a:r>
                        <a:rPr lang="en-GB" sz="1400" b="0" i="0" u="none" strike="noStrike" dirty="0">
                          <a:solidFill>
                            <a:srgbClr val="000000"/>
                          </a:solidFill>
                          <a:effectLst/>
                          <a:latin typeface="+mj-lt"/>
                        </a:rPr>
                        <a:t>MRP9 associates with chronic cholestasis syndromes and causes bile duct paucity in animal models</a:t>
                      </a:r>
                    </a:p>
                  </a:txBody>
                  <a:tcPr marL="4763" marR="4763" marT="4763" marB="0" anchor="ctr">
                    <a:lnL w="6350" cap="flat" cmpd="sng" algn="ctr">
                      <a:solidFill>
                        <a:schemeClr val="bg1"/>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914452663"/>
                  </a:ext>
                </a:extLst>
              </a:tr>
              <a:tr h="74129">
                <a:tc>
                  <a:txBody>
                    <a:bodyPr/>
                    <a:lstStyle/>
                    <a:p>
                      <a:pPr marL="36000" algn="l" fontAlgn="t"/>
                      <a:r>
                        <a:rPr lang="en-GB" sz="1400" b="0" i="0" u="none" strike="noStrike" dirty="0">
                          <a:solidFill>
                            <a:srgbClr val="000000"/>
                          </a:solidFill>
                          <a:effectLst/>
                          <a:latin typeface="+mj-lt"/>
                        </a:rPr>
                        <a:t>PS-018</a:t>
                      </a:r>
                    </a:p>
                  </a:txBody>
                  <a:tcPr marL="4763" marR="4763" marT="4763" marB="0" anchor="ctr">
                    <a:lnL w="635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rgbClr val="BEE5F5"/>
                    </a:solidFill>
                  </a:tcPr>
                </a:tc>
                <a:tc>
                  <a:txBody>
                    <a:bodyPr/>
                    <a:lstStyle/>
                    <a:p>
                      <a:pPr marL="36000" algn="l" fontAlgn="t"/>
                      <a:r>
                        <a:rPr lang="en-GB" sz="1400" b="0" i="0" u="none" strike="noStrike" dirty="0">
                          <a:solidFill>
                            <a:srgbClr val="000000"/>
                          </a:solidFill>
                          <a:effectLst/>
                          <a:latin typeface="+mj-lt"/>
                        </a:rPr>
                        <a:t>Paroxysmal nocturnal haemoglobinuria and Budd–Chiari syndrome: Impact of eculizumab therapy on survival and liver outcome</a:t>
                      </a:r>
                    </a:p>
                  </a:txBody>
                  <a:tcPr marL="4763" marR="4763" marT="4763" marB="0" anchor="ctr">
                    <a:lnL w="6350" cap="flat" cmpd="sng" algn="ctr">
                      <a:solidFill>
                        <a:schemeClr val="bg1"/>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747334553"/>
                  </a:ext>
                </a:extLst>
              </a:tr>
              <a:tr h="74129">
                <a:tc>
                  <a:txBody>
                    <a:bodyPr/>
                    <a:lstStyle/>
                    <a:p>
                      <a:pPr marL="36000" algn="l" fontAlgn="t"/>
                      <a:r>
                        <a:rPr lang="en-GB" sz="1400" b="0" i="0" u="none" strike="noStrike" dirty="0">
                          <a:solidFill>
                            <a:srgbClr val="000000"/>
                          </a:solidFill>
                          <a:effectLst/>
                          <a:latin typeface="+mj-lt"/>
                        </a:rPr>
                        <a:t>PS-193</a:t>
                      </a:r>
                    </a:p>
                  </a:txBody>
                  <a:tcPr marL="4763" marR="4763" marT="4763" marB="0" anchor="ctr">
                    <a:lnL w="635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rgbClr val="BEE5F5"/>
                    </a:solidFill>
                  </a:tcPr>
                </a:tc>
                <a:tc>
                  <a:txBody>
                    <a:bodyPr/>
                    <a:lstStyle/>
                    <a:p>
                      <a:pPr marL="36000" algn="l" fontAlgn="t"/>
                      <a:r>
                        <a:rPr lang="en-GB" sz="1400" b="0" i="0" u="none" strike="noStrike" dirty="0">
                          <a:solidFill>
                            <a:srgbClr val="000000"/>
                          </a:solidFill>
                          <a:effectLst/>
                          <a:latin typeface="+mj-lt"/>
                        </a:rPr>
                        <a:t>Phase 2 open-label study of </a:t>
                      </a:r>
                      <a:r>
                        <a:rPr lang="en-GB" sz="1400" b="0" i="0" u="none" strike="noStrike" dirty="0" err="1">
                          <a:solidFill>
                            <a:srgbClr val="000000"/>
                          </a:solidFill>
                          <a:effectLst/>
                          <a:latin typeface="+mj-lt"/>
                        </a:rPr>
                        <a:t>maralixibat</a:t>
                      </a:r>
                      <a:r>
                        <a:rPr lang="en-GB" sz="1400" b="0" i="0" u="none" strike="noStrike" dirty="0">
                          <a:solidFill>
                            <a:srgbClr val="000000"/>
                          </a:solidFill>
                          <a:effectLst/>
                          <a:latin typeface="+mj-lt"/>
                        </a:rPr>
                        <a:t> in children with Alagille syndrome: 48-week interim efficacy analysis</a:t>
                      </a:r>
                    </a:p>
                  </a:txBody>
                  <a:tcPr marL="4763" marR="4763" marT="4763" marB="0" anchor="ctr">
                    <a:lnL w="6350" cap="flat" cmpd="sng" algn="ctr">
                      <a:solidFill>
                        <a:schemeClr val="bg1"/>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396288010"/>
                  </a:ext>
                </a:extLst>
              </a:tr>
              <a:tr h="74129">
                <a:tc>
                  <a:txBody>
                    <a:bodyPr/>
                    <a:lstStyle/>
                    <a:p>
                      <a:pPr marL="36000" algn="l" fontAlgn="t"/>
                      <a:r>
                        <a:rPr lang="en-GB" sz="1400" b="0" i="0" u="none" strike="noStrike" dirty="0">
                          <a:solidFill>
                            <a:srgbClr val="000000"/>
                          </a:solidFill>
                          <a:effectLst/>
                          <a:latin typeface="+mj-lt"/>
                        </a:rPr>
                        <a:t>PS-195</a:t>
                      </a:r>
                    </a:p>
                  </a:txBody>
                  <a:tcPr marL="4763" marR="4763" marT="4763" marB="0" anchor="ctr">
                    <a:lnL w="635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rgbClr val="BEE5F5"/>
                    </a:solidFill>
                  </a:tcPr>
                </a:tc>
                <a:tc>
                  <a:txBody>
                    <a:bodyPr/>
                    <a:lstStyle/>
                    <a:p>
                      <a:pPr marL="36000" algn="l" fontAlgn="t"/>
                      <a:r>
                        <a:rPr lang="en-GB" sz="1400" b="0" i="0" u="none" strike="noStrike" dirty="0">
                          <a:solidFill>
                            <a:srgbClr val="000000"/>
                          </a:solidFill>
                          <a:effectLst/>
                          <a:latin typeface="+mj-lt"/>
                        </a:rPr>
                        <a:t>Predicting long-term outcome after surgical biliary diversion in BSEP-deficiency patients: Results from the NAPPED consortium</a:t>
                      </a:r>
                    </a:p>
                  </a:txBody>
                  <a:tcPr marL="4763" marR="4763" marT="4763" marB="0" anchor="ctr">
                    <a:lnL w="6350" cap="flat" cmpd="sng" algn="ctr">
                      <a:solidFill>
                        <a:schemeClr val="bg1"/>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728710658"/>
                  </a:ext>
                </a:extLst>
              </a:tr>
            </a:tbl>
          </a:graphicData>
        </a:graphic>
      </p:graphicFrame>
      <p:sp>
        <p:nvSpPr>
          <p:cNvPr id="9" name="TextBox 8">
            <a:hlinkClick r:id="rId4" action="ppaction://hlinksldjump"/>
            <a:extLst>
              <a:ext uri="{FF2B5EF4-FFF2-40B4-BE49-F238E27FC236}">
                <a16:creationId xmlns:a16="http://schemas.microsoft.com/office/drawing/2014/main" id="{E8974329-08D4-47EE-9366-CFD21585CFEF}"/>
              </a:ext>
            </a:extLst>
          </p:cNvPr>
          <p:cNvSpPr txBox="1">
            <a:spLocks/>
          </p:cNvSpPr>
          <p:nvPr/>
        </p:nvSpPr>
        <p:spPr>
          <a:xfrm>
            <a:off x="4030136" y="5496443"/>
            <a:ext cx="3709361" cy="574528"/>
          </a:xfrm>
          <a:prstGeom prst="rect">
            <a:avLst/>
          </a:prstGeom>
          <a:noFill/>
          <a:ln w="38100">
            <a:solidFill>
              <a:srgbClr val="004A86"/>
            </a:solidFill>
          </a:ln>
        </p:spPr>
        <p:txBody>
          <a:bodyPr wrap="squar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ysClr val="windowText" lastClr="000000"/>
                </a:solidFill>
                <a:effectLst/>
                <a:uLnTx/>
                <a:uFillTx/>
                <a:latin typeface="Arial" panose="020B0604020202020204"/>
                <a:ea typeface="+mn-ea"/>
                <a:cs typeface="+mn-cs"/>
              </a:rPr>
              <a:t>Click here to skip to this section</a:t>
            </a:r>
          </a:p>
        </p:txBody>
      </p:sp>
    </p:spTree>
    <p:extLst>
      <p:ext uri="{BB962C8B-B14F-4D97-AF65-F5344CB8AC3E}">
        <p14:creationId xmlns:p14="http://schemas.microsoft.com/office/powerpoint/2010/main" val="12211498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A11FB3-1515-484C-8D98-85CA55BD8349}"/>
              </a:ext>
            </a:extLst>
          </p:cNvPr>
          <p:cNvSpPr>
            <a:spLocks noGrp="1"/>
          </p:cNvSpPr>
          <p:nvPr>
            <p:ph type="title"/>
          </p:nvPr>
        </p:nvSpPr>
        <p:spPr>
          <a:xfrm>
            <a:off x="425752" y="140970"/>
            <a:ext cx="10290194" cy="769620"/>
          </a:xfrm>
        </p:spPr>
        <p:txBody>
          <a:bodyPr>
            <a:noAutofit/>
          </a:bodyPr>
          <a:lstStyle/>
          <a:p>
            <a:r>
              <a:rPr lang="en-GB" dirty="0"/>
              <a:t>Paroxysmal nocturnal haemoglobinuria and Budd–Chiari syndrome: Impact of eculizumab therapy on survival and liver outcome</a:t>
            </a:r>
          </a:p>
        </p:txBody>
      </p:sp>
      <p:sp>
        <p:nvSpPr>
          <p:cNvPr id="5" name="Text Placeholder 4">
            <a:extLst>
              <a:ext uri="{FF2B5EF4-FFF2-40B4-BE49-F238E27FC236}">
                <a16:creationId xmlns:a16="http://schemas.microsoft.com/office/drawing/2014/main" id="{DFF8B8FC-2D2A-4148-9E89-CC1689F2AE8A}"/>
              </a:ext>
            </a:extLst>
          </p:cNvPr>
          <p:cNvSpPr>
            <a:spLocks noGrp="1"/>
          </p:cNvSpPr>
          <p:nvPr>
            <p:ph type="body" sz="quarter" idx="10"/>
          </p:nvPr>
        </p:nvSpPr>
        <p:spPr/>
        <p:txBody>
          <a:bodyPr/>
          <a:lstStyle/>
          <a:p>
            <a:br>
              <a:rPr lang="en-GB" dirty="0"/>
            </a:br>
            <a:r>
              <a:rPr lang="en-GB" dirty="0"/>
              <a:t>*Indicated in PNH with haemolysis with clinical symptoms indicative of high disease activity (i.e. thrombosis);</a:t>
            </a:r>
            <a:br>
              <a:rPr lang="en-GB" dirty="0"/>
            </a:br>
            <a:r>
              <a:rPr lang="en-US" baseline="30000" dirty="0"/>
              <a:t>†</a:t>
            </a:r>
            <a:r>
              <a:rPr lang="en-US" dirty="0"/>
              <a:t>16 with portal vein thrombosis.</a:t>
            </a:r>
            <a:br>
              <a:rPr lang="en-GB" dirty="0"/>
            </a:br>
            <a:r>
              <a:rPr lang="en-GB" dirty="0" err="1"/>
              <a:t>Plessier</a:t>
            </a:r>
            <a:r>
              <a:rPr lang="en-GB" dirty="0"/>
              <a:t> A, et al. ILC 2019; </a:t>
            </a:r>
            <a:r>
              <a:rPr lang="en-GB" dirty="0">
                <a:solidFill>
                  <a:srgbClr val="000000"/>
                </a:solidFill>
              </a:rPr>
              <a:t>PS-018</a:t>
            </a:r>
          </a:p>
        </p:txBody>
      </p:sp>
      <p:cxnSp>
        <p:nvCxnSpPr>
          <p:cNvPr id="17" name="Straight Connector 16">
            <a:extLst>
              <a:ext uri="{FF2B5EF4-FFF2-40B4-BE49-F238E27FC236}">
                <a16:creationId xmlns:a16="http://schemas.microsoft.com/office/drawing/2014/main" id="{34759AD4-1D38-4DEC-9CAD-E4DE2CF70C76}"/>
              </a:ext>
            </a:extLst>
          </p:cNvPr>
          <p:cNvCxnSpPr>
            <a:cxnSpLocks/>
          </p:cNvCxnSpPr>
          <p:nvPr/>
        </p:nvCxnSpPr>
        <p:spPr>
          <a:xfrm>
            <a:off x="6259855" y="1519238"/>
            <a:ext cx="0" cy="4810125"/>
          </a:xfrm>
          <a:prstGeom prst="line">
            <a:avLst/>
          </a:prstGeom>
        </p:spPr>
        <p:style>
          <a:lnRef idx="1">
            <a:schemeClr val="accent1"/>
          </a:lnRef>
          <a:fillRef idx="0">
            <a:schemeClr val="accent1"/>
          </a:fillRef>
          <a:effectRef idx="0">
            <a:schemeClr val="accent1"/>
          </a:effectRef>
          <a:fontRef idx="minor">
            <a:schemeClr val="tx1"/>
          </a:fontRef>
        </p:style>
      </p:cxnSp>
      <p:sp>
        <p:nvSpPr>
          <p:cNvPr id="24" name="Content Placeholder 1">
            <a:extLst>
              <a:ext uri="{FF2B5EF4-FFF2-40B4-BE49-F238E27FC236}">
                <a16:creationId xmlns:a16="http://schemas.microsoft.com/office/drawing/2014/main" id="{D6F1A039-A09D-4BC4-AEB2-ECBFF821DBF4}"/>
              </a:ext>
            </a:extLst>
          </p:cNvPr>
          <p:cNvSpPr>
            <a:spLocks noGrp="1"/>
          </p:cNvSpPr>
          <p:nvPr>
            <p:ph sz="half" idx="1"/>
          </p:nvPr>
        </p:nvSpPr>
        <p:spPr>
          <a:xfrm>
            <a:off x="423862" y="1340769"/>
            <a:ext cx="5830805" cy="1754326"/>
          </a:xfrm>
          <a:ln>
            <a:noFill/>
          </a:ln>
        </p:spPr>
        <p:txBody>
          <a:bodyPr wrap="square">
            <a:spAutoFit/>
          </a:bodyPr>
          <a:lstStyle/>
          <a:p>
            <a:pPr marL="0" indent="0">
              <a:buNone/>
            </a:pPr>
            <a:r>
              <a:rPr lang="en-US" b="1" dirty="0">
                <a:solidFill>
                  <a:schemeClr val="bg1"/>
                </a:solidFill>
                <a:highlight>
                  <a:srgbClr val="004A86"/>
                </a:highlight>
                <a:latin typeface="Arial" panose="020B0604020202020204" pitchFamily="34" charset="0"/>
                <a:cs typeface="Arial" panose="020B0604020202020204" pitchFamily="34" charset="0"/>
              </a:rPr>
              <a:t> BACKGROUND &amp; AIMS </a:t>
            </a:r>
            <a:r>
              <a:rPr lang="en-US" b="1" dirty="0">
                <a:solidFill>
                  <a:schemeClr val="bg1"/>
                </a:solidFill>
                <a:highlight>
                  <a:srgbClr val="FEFCFC"/>
                </a:highlight>
                <a:latin typeface="Arial" panose="020B0604020202020204" pitchFamily="34" charset="0"/>
                <a:cs typeface="Arial" panose="020B0604020202020204" pitchFamily="34" charset="0"/>
              </a:rPr>
              <a:t>​</a:t>
            </a:r>
          </a:p>
          <a:p>
            <a:r>
              <a:rPr lang="en-GB" dirty="0"/>
              <a:t>PNH is characterized by intravascular haemolysis and by BCS in 2–10% of patients </a:t>
            </a:r>
          </a:p>
          <a:p>
            <a:r>
              <a:rPr lang="en-GB" b="1" dirty="0"/>
              <a:t>Aim:</a:t>
            </a:r>
            <a:r>
              <a:rPr lang="en-GB" dirty="0"/>
              <a:t> To assess impact of eculizumab* on outcomes in patients with PNH and BCS</a:t>
            </a:r>
            <a:endParaRPr lang="en-GB" dirty="0">
              <a:highlight>
                <a:srgbClr val="FEFCFC"/>
              </a:highlight>
            </a:endParaRPr>
          </a:p>
        </p:txBody>
      </p:sp>
      <p:grpSp>
        <p:nvGrpSpPr>
          <p:cNvPr id="59" name="Group 58" hidden="1">
            <a:extLst>
              <a:ext uri="{FF2B5EF4-FFF2-40B4-BE49-F238E27FC236}">
                <a16:creationId xmlns:a16="http://schemas.microsoft.com/office/drawing/2014/main" id="{80BC31B8-9683-4348-B8D0-616F8CFDDB4E}"/>
              </a:ext>
            </a:extLst>
          </p:cNvPr>
          <p:cNvGrpSpPr/>
          <p:nvPr/>
        </p:nvGrpSpPr>
        <p:grpSpPr>
          <a:xfrm>
            <a:off x="6704579" y="2071790"/>
            <a:ext cx="4999477" cy="3739463"/>
            <a:chOff x="7245214" y="1819275"/>
            <a:chExt cx="3686741" cy="3739463"/>
          </a:xfrm>
        </p:grpSpPr>
        <p:sp>
          <p:nvSpPr>
            <p:cNvPr id="60" name="TextBox 59">
              <a:extLst>
                <a:ext uri="{FF2B5EF4-FFF2-40B4-BE49-F238E27FC236}">
                  <a16:creationId xmlns:a16="http://schemas.microsoft.com/office/drawing/2014/main" id="{449E1014-B142-4C59-969B-81B794D5F9AC}"/>
                </a:ext>
              </a:extLst>
            </p:cNvPr>
            <p:cNvSpPr txBox="1"/>
            <p:nvPr/>
          </p:nvSpPr>
          <p:spPr>
            <a:xfrm>
              <a:off x="7733379" y="1819275"/>
              <a:ext cx="3198576" cy="1107996"/>
            </a:xfrm>
            <a:prstGeom prst="rect">
              <a:avLst/>
            </a:prstGeom>
            <a:noFill/>
            <a:ln w="19050">
              <a:solidFill>
                <a:schemeClr val="accent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a:ea typeface="+mn-ea"/>
                  <a:cs typeface="+mn-cs"/>
                </a:rPr>
                <a:t>Patients with PSC (N=234)</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64% male</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45 years median age</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61% taking </a:t>
              </a:r>
              <a:r>
                <a:rPr kumimoji="0" lang="en-GB" sz="1600" b="0" i="0" u="none" strike="noStrike" kern="1200" cap="none" spc="0" normalizeH="0" baseline="0" noProof="0" dirty="0" err="1">
                  <a:ln>
                    <a:noFill/>
                  </a:ln>
                  <a:solidFill>
                    <a:prstClr val="black"/>
                  </a:solidFill>
                  <a:effectLst/>
                  <a:uLnTx/>
                  <a:uFillTx/>
                  <a:latin typeface="Arial" panose="020B0604020202020204"/>
                  <a:ea typeface="+mn-ea"/>
                  <a:cs typeface="+mn-cs"/>
                </a:rPr>
                <a:t>ursodeoxycholic</a:t>
              </a: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 acid</a:t>
              </a:r>
            </a:p>
          </p:txBody>
        </p:sp>
        <p:sp>
          <p:nvSpPr>
            <p:cNvPr id="61" name="TextBox 60">
              <a:extLst>
                <a:ext uri="{FF2B5EF4-FFF2-40B4-BE49-F238E27FC236}">
                  <a16:creationId xmlns:a16="http://schemas.microsoft.com/office/drawing/2014/main" id="{64FE3EC1-8B3B-4991-BBB5-3BD654ABB09C}"/>
                </a:ext>
              </a:extLst>
            </p:cNvPr>
            <p:cNvSpPr txBox="1"/>
            <p:nvPr/>
          </p:nvSpPr>
          <p:spPr>
            <a:xfrm>
              <a:off x="7839206" y="3453538"/>
              <a:ext cx="1300975" cy="325890"/>
            </a:xfrm>
            <a:prstGeom prst="rect">
              <a:avLst/>
            </a:prstGeom>
            <a:solidFill>
              <a:schemeClr val="accent1"/>
            </a:solidFill>
            <a:ln>
              <a:solidFill>
                <a:schemeClr val="accent1"/>
              </a:solid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FFFFFF"/>
                  </a:solidFill>
                  <a:effectLst/>
                  <a:uLnTx/>
                  <a:uFillTx/>
                  <a:latin typeface="Arial" panose="020B0604020202020204"/>
                  <a:ea typeface="+mn-ea"/>
                  <a:cs typeface="+mn-cs"/>
                </a:rPr>
                <a:t>Simtuzumab</a:t>
              </a:r>
              <a:endParaRPr kumimoji="0" lang="en-GB" sz="18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2" name="TextBox 61">
              <a:extLst>
                <a:ext uri="{FF2B5EF4-FFF2-40B4-BE49-F238E27FC236}">
                  <a16:creationId xmlns:a16="http://schemas.microsoft.com/office/drawing/2014/main" id="{998B399C-ED06-4B1B-8A88-B35CE84339E7}"/>
                </a:ext>
              </a:extLst>
            </p:cNvPr>
            <p:cNvSpPr txBox="1"/>
            <p:nvPr/>
          </p:nvSpPr>
          <p:spPr>
            <a:xfrm>
              <a:off x="9525152" y="3453549"/>
              <a:ext cx="1205145" cy="325914"/>
            </a:xfrm>
            <a:prstGeom prst="rect">
              <a:avLst/>
            </a:prstGeom>
            <a:solidFill>
              <a:schemeClr val="bg1">
                <a:lumMod val="50000"/>
              </a:schemeClr>
            </a:solidFill>
            <a:ln>
              <a:solidFill>
                <a:schemeClr val="bg1">
                  <a:lumMod val="50000"/>
                </a:schemeClr>
              </a:solid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Arial" panose="020B0604020202020204"/>
                  <a:ea typeface="+mn-ea"/>
                  <a:cs typeface="+mn-cs"/>
                </a:rPr>
                <a:t>Placebo</a:t>
              </a:r>
              <a:endParaRPr kumimoji="0" lang="en-GB"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63" name="Connector: Elbow 62">
              <a:extLst>
                <a:ext uri="{FF2B5EF4-FFF2-40B4-BE49-F238E27FC236}">
                  <a16:creationId xmlns:a16="http://schemas.microsoft.com/office/drawing/2014/main" id="{15F7C97B-D257-4776-9C8A-77B8C5CC2F97}"/>
                </a:ext>
              </a:extLst>
            </p:cNvPr>
            <p:cNvCxnSpPr>
              <a:cxnSpLocks/>
              <a:stCxn id="60" idx="2"/>
              <a:endCxn id="61" idx="0"/>
            </p:cNvCxnSpPr>
            <p:nvPr/>
          </p:nvCxnSpPr>
          <p:spPr>
            <a:xfrm rot="5400000">
              <a:off x="8648048" y="2768918"/>
              <a:ext cx="526267" cy="842974"/>
            </a:xfrm>
            <a:prstGeom prst="bentConnector3">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Connector: Elbow 63">
              <a:extLst>
                <a:ext uri="{FF2B5EF4-FFF2-40B4-BE49-F238E27FC236}">
                  <a16:creationId xmlns:a16="http://schemas.microsoft.com/office/drawing/2014/main" id="{CEF90342-58A9-4C98-978C-DA1846A4E6E5}"/>
                </a:ext>
              </a:extLst>
            </p:cNvPr>
            <p:cNvCxnSpPr>
              <a:cxnSpLocks/>
              <a:stCxn id="60" idx="2"/>
              <a:endCxn id="62" idx="0"/>
            </p:cNvCxnSpPr>
            <p:nvPr/>
          </p:nvCxnSpPr>
          <p:spPr>
            <a:xfrm rot="16200000" flipH="1">
              <a:off x="9467057" y="2792882"/>
              <a:ext cx="526278" cy="795057"/>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5" name="Oval 64">
              <a:extLst>
                <a:ext uri="{FF2B5EF4-FFF2-40B4-BE49-F238E27FC236}">
                  <a16:creationId xmlns:a16="http://schemas.microsoft.com/office/drawing/2014/main" id="{0175BEE7-3111-49ED-9A20-2E9D5F0613C0}"/>
                </a:ext>
              </a:extLst>
            </p:cNvPr>
            <p:cNvSpPr/>
            <p:nvPr/>
          </p:nvSpPr>
          <p:spPr>
            <a:xfrm>
              <a:off x="9206567" y="2978224"/>
              <a:ext cx="252199" cy="3429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Arial" panose="020B0604020202020204"/>
                  <a:ea typeface="+mn-ea"/>
                  <a:cs typeface="+mn-cs"/>
                </a:rPr>
                <a:t>R</a:t>
              </a:r>
            </a:p>
          </p:txBody>
        </p:sp>
        <p:sp>
          <p:nvSpPr>
            <p:cNvPr id="66" name="TextBox 65">
              <a:extLst>
                <a:ext uri="{FF2B5EF4-FFF2-40B4-BE49-F238E27FC236}">
                  <a16:creationId xmlns:a16="http://schemas.microsoft.com/office/drawing/2014/main" id="{69CC942B-2BDD-4392-8B81-708E6B71F648}"/>
                </a:ext>
              </a:extLst>
            </p:cNvPr>
            <p:cNvSpPr txBox="1"/>
            <p:nvPr/>
          </p:nvSpPr>
          <p:spPr>
            <a:xfrm>
              <a:off x="7245214" y="3489921"/>
              <a:ext cx="658978" cy="272704"/>
            </a:xfrm>
            <a:prstGeom prst="rect">
              <a:avLst/>
            </a:prstGeom>
            <a:noFill/>
            <a:ln>
              <a:no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96W</a:t>
              </a:r>
              <a:endPar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7" name="TextBox 66">
              <a:extLst>
                <a:ext uri="{FF2B5EF4-FFF2-40B4-BE49-F238E27FC236}">
                  <a16:creationId xmlns:a16="http://schemas.microsoft.com/office/drawing/2014/main" id="{3DBC39DA-0F4B-4A72-BB4A-43BBFE308653}"/>
                </a:ext>
              </a:extLst>
            </p:cNvPr>
            <p:cNvSpPr txBox="1"/>
            <p:nvPr/>
          </p:nvSpPr>
          <p:spPr>
            <a:xfrm>
              <a:off x="7733379" y="4204521"/>
              <a:ext cx="3198576" cy="1354217"/>
            </a:xfrm>
            <a:prstGeom prst="rect">
              <a:avLst/>
            </a:prstGeom>
            <a:noFill/>
            <a:ln w="19050">
              <a:solidFill>
                <a:schemeClr val="accent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a:ea typeface="+mn-ea"/>
                  <a:cs typeface="+mn-cs"/>
                </a:rPr>
                <a:t>Data analysis</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Treatment arms combined*</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Cumulative follow-up: 371 patient years</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Magnitude of ALP fluctuation and associations with clinical outcome evaluated</a:t>
              </a:r>
            </a:p>
          </p:txBody>
        </p:sp>
        <p:cxnSp>
          <p:nvCxnSpPr>
            <p:cNvPr id="68" name="Connector: Elbow 67">
              <a:extLst>
                <a:ext uri="{FF2B5EF4-FFF2-40B4-BE49-F238E27FC236}">
                  <a16:creationId xmlns:a16="http://schemas.microsoft.com/office/drawing/2014/main" id="{911A3ABA-91C0-4F6E-A713-706B288BECB4}"/>
                </a:ext>
              </a:extLst>
            </p:cNvPr>
            <p:cNvCxnSpPr>
              <a:cxnSpLocks/>
              <a:stCxn id="61" idx="2"/>
              <a:endCxn id="67" idx="0"/>
            </p:cNvCxnSpPr>
            <p:nvPr/>
          </p:nvCxnSpPr>
          <p:spPr>
            <a:xfrm rot="16200000" flipH="1">
              <a:off x="8698634" y="3570487"/>
              <a:ext cx="425093" cy="842974"/>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Connector: Elbow 68">
              <a:extLst>
                <a:ext uri="{FF2B5EF4-FFF2-40B4-BE49-F238E27FC236}">
                  <a16:creationId xmlns:a16="http://schemas.microsoft.com/office/drawing/2014/main" id="{EDD83C20-3290-4E48-B200-C79767365C1A}"/>
                </a:ext>
              </a:extLst>
            </p:cNvPr>
            <p:cNvCxnSpPr>
              <a:cxnSpLocks/>
              <a:stCxn id="62" idx="2"/>
              <a:endCxn id="67" idx="0"/>
            </p:cNvCxnSpPr>
            <p:nvPr/>
          </p:nvCxnSpPr>
          <p:spPr>
            <a:xfrm rot="5400000">
              <a:off x="9517667" y="3594464"/>
              <a:ext cx="425058" cy="795057"/>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18" name="Straight Connector 117">
            <a:extLst>
              <a:ext uri="{FF2B5EF4-FFF2-40B4-BE49-F238E27FC236}">
                <a16:creationId xmlns:a16="http://schemas.microsoft.com/office/drawing/2014/main" id="{0D974334-2BCB-4AC0-833E-171D3C3464B5}"/>
              </a:ext>
            </a:extLst>
          </p:cNvPr>
          <p:cNvCxnSpPr>
            <a:cxnSpLocks/>
          </p:cNvCxnSpPr>
          <p:nvPr/>
        </p:nvCxnSpPr>
        <p:spPr>
          <a:xfrm flipH="1">
            <a:off x="604843" y="3145474"/>
            <a:ext cx="5648320" cy="0"/>
          </a:xfrm>
          <a:prstGeom prst="line">
            <a:avLst/>
          </a:prstGeom>
        </p:spPr>
        <p:style>
          <a:lnRef idx="1">
            <a:schemeClr val="accent1"/>
          </a:lnRef>
          <a:fillRef idx="0">
            <a:schemeClr val="accent1"/>
          </a:fillRef>
          <a:effectRef idx="0">
            <a:schemeClr val="accent1"/>
          </a:effectRef>
          <a:fontRef idx="minor">
            <a:schemeClr val="tx1"/>
          </a:fontRef>
        </p:style>
      </p:cxnSp>
      <p:sp>
        <p:nvSpPr>
          <p:cNvPr id="84" name="Content Placeholder 1">
            <a:extLst>
              <a:ext uri="{FF2B5EF4-FFF2-40B4-BE49-F238E27FC236}">
                <a16:creationId xmlns:a16="http://schemas.microsoft.com/office/drawing/2014/main" id="{0254FAF6-35CD-4D87-BF6B-6D45295442FD}"/>
              </a:ext>
            </a:extLst>
          </p:cNvPr>
          <p:cNvSpPr txBox="1">
            <a:spLocks/>
          </p:cNvSpPr>
          <p:nvPr/>
        </p:nvSpPr>
        <p:spPr>
          <a:xfrm>
            <a:off x="423863" y="3239853"/>
            <a:ext cx="5837237" cy="2942344"/>
          </a:xfrm>
          <a:prstGeom prst="rect">
            <a:avLst/>
          </a:prstGeom>
          <a:ln>
            <a:noFill/>
          </a:ln>
        </p:spPr>
        <p:txBody>
          <a:bodyPr vert="horz" wrap="square" lIns="91440" tIns="45720" rIns="91440" bIns="45720" rtlCol="0">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r>
              <a:rPr kumimoji="0" lang="en-US" sz="2000" b="1" i="0" u="none" strike="noStrike" kern="1200" cap="none" spc="0" normalizeH="0" baseline="0" noProof="0" dirty="0">
                <a:ln>
                  <a:noFill/>
                </a:ln>
                <a:solidFill>
                  <a:srgbClr val="FFFFFF"/>
                </a:solidFill>
                <a:effectLst/>
                <a:highlight>
                  <a:srgbClr val="004A86"/>
                </a:highlight>
                <a:uLnTx/>
                <a:uFillTx/>
                <a:latin typeface="Arial" panose="020B0604020202020204" pitchFamily="34" charset="0"/>
                <a:ea typeface="+mn-ea"/>
                <a:cs typeface="Arial" panose="020B0604020202020204" pitchFamily="34" charset="0"/>
              </a:rPr>
              <a:t> METHODS ‌</a:t>
            </a: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Retrospective analysis of patients diagnosed in VALDIG centres between 1987 and 2017 </a:t>
            </a: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Primary endpoint: survival</a:t>
            </a: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Features associated with survival assessed using univariate Cox proportional hazards model</a:t>
            </a: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Survival curves obtained using Kaplan–Meier methods, and treated patients compared using the log-rank test</a:t>
            </a: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3" name="Content Placeholder 1">
            <a:extLst>
              <a:ext uri="{FF2B5EF4-FFF2-40B4-BE49-F238E27FC236}">
                <a16:creationId xmlns:a16="http://schemas.microsoft.com/office/drawing/2014/main" id="{FB3FC118-2C0A-4788-B14E-6437DB46B01C}"/>
              </a:ext>
            </a:extLst>
          </p:cNvPr>
          <p:cNvSpPr txBox="1">
            <a:spLocks/>
          </p:cNvSpPr>
          <p:nvPr/>
        </p:nvSpPr>
        <p:spPr>
          <a:xfrm>
            <a:off x="6354764" y="1340769"/>
            <a:ext cx="5411786" cy="5201424"/>
          </a:xfrm>
          <a:prstGeom prst="rect">
            <a:avLst/>
          </a:prstGeom>
          <a:ln>
            <a:noFill/>
          </a:ln>
        </p:spPr>
        <p:txBody>
          <a:bodyPr vert="horz" wrap="square" lIns="91440" tIns="45720" rIns="91440" bIns="45720" rtlCol="0">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r>
              <a:rPr kumimoji="0" lang="en-US" sz="2000" b="1" i="0" u="none" strike="noStrike" kern="1200" cap="none" spc="0" normalizeH="0" baseline="0" noProof="0" dirty="0">
                <a:ln>
                  <a:noFill/>
                </a:ln>
                <a:solidFill>
                  <a:srgbClr val="FFFFFF"/>
                </a:solidFill>
                <a:effectLst/>
                <a:highlight>
                  <a:srgbClr val="004A86"/>
                </a:highlight>
                <a:uLnTx/>
                <a:uFillTx/>
                <a:latin typeface="Arial" panose="020B0604020202020204" pitchFamily="34" charset="0"/>
                <a:ea typeface="+mn-ea"/>
                <a:cs typeface="Arial" panose="020B0604020202020204" pitchFamily="34" charset="0"/>
              </a:rPr>
              <a:t> RESULTS ‌</a:t>
            </a: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54 BCS patients</a:t>
            </a:r>
            <a:r>
              <a:rPr kumimoji="0" lang="en-US" sz="2000" b="0" i="0" u="none" strike="noStrike" kern="1200" cap="none" spc="0" normalizeH="0" baseline="30000" noProof="0" dirty="0">
                <a:ln>
                  <a:noFill/>
                </a:ln>
                <a:solidFill>
                  <a:prstClr val="black"/>
                </a:solidFill>
                <a:effectLst/>
                <a:uLnTx/>
                <a:uFillTx/>
                <a:latin typeface="Arial" panose="020B0604020202020204"/>
                <a:ea typeface="+mn-ea"/>
                <a:cs typeface="+mn-cs"/>
              </a:rPr>
              <a:t>†</a:t>
            </a:r>
            <a:endPar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52% male; median age: 40 years old</a:t>
            </a: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Median time after diagnosis: 23 months </a:t>
            </a: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Stepwise therapeutic strategy in all patients</a:t>
            </a: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Anticoagulation (92%)</a:t>
            </a: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TIPS (37%)</a:t>
            </a: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Liver transplantation (4%)</a:t>
            </a: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Venous/arterial thrombosis occurred in</a:t>
            </a: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9/8 patients at diagnosis</a:t>
            </a: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15/6 patients during follow-up</a:t>
            </a: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Complications</a:t>
            </a: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Severe bleeding n=17</a:t>
            </a: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Sepsis n=14</a:t>
            </a: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Recurrent thrombosis n=15 </a:t>
            </a: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744285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A11FB3-1515-484C-8D98-85CA55BD8349}"/>
              </a:ext>
            </a:extLst>
          </p:cNvPr>
          <p:cNvSpPr>
            <a:spLocks noGrp="1"/>
          </p:cNvSpPr>
          <p:nvPr>
            <p:ph type="title"/>
          </p:nvPr>
        </p:nvSpPr>
        <p:spPr>
          <a:xfrm>
            <a:off x="425752" y="140970"/>
            <a:ext cx="10290194" cy="769620"/>
          </a:xfrm>
        </p:spPr>
        <p:txBody>
          <a:bodyPr>
            <a:noAutofit/>
          </a:bodyPr>
          <a:lstStyle/>
          <a:p>
            <a:r>
              <a:rPr lang="en-GB" dirty="0"/>
              <a:t>Paroxysmal nocturnal haemoglobinuria and Budd–Chiari syndrome: Impact of eculizumab therapy on survival and liver outcome</a:t>
            </a:r>
          </a:p>
        </p:txBody>
      </p:sp>
      <p:sp>
        <p:nvSpPr>
          <p:cNvPr id="5" name="Text Placeholder 4">
            <a:extLst>
              <a:ext uri="{FF2B5EF4-FFF2-40B4-BE49-F238E27FC236}">
                <a16:creationId xmlns:a16="http://schemas.microsoft.com/office/drawing/2014/main" id="{DFF8B8FC-2D2A-4148-9E89-CC1689F2AE8A}"/>
              </a:ext>
            </a:extLst>
          </p:cNvPr>
          <p:cNvSpPr>
            <a:spLocks noGrp="1"/>
          </p:cNvSpPr>
          <p:nvPr>
            <p:ph type="body" sz="quarter" idx="10"/>
          </p:nvPr>
        </p:nvSpPr>
        <p:spPr>
          <a:xfrm>
            <a:off x="6567" y="6479931"/>
            <a:ext cx="10025871" cy="376990"/>
          </a:xfrm>
        </p:spPr>
        <p:txBody>
          <a:bodyPr/>
          <a:lstStyle/>
          <a:p>
            <a:r>
              <a:rPr lang="en-GB" dirty="0"/>
              <a:t>*</a:t>
            </a:r>
            <a:r>
              <a:rPr lang="en-US" dirty="0"/>
              <a:t>Infection, cancer, multiple organ failure, </a:t>
            </a:r>
            <a:r>
              <a:rPr lang="en-US" dirty="0" err="1"/>
              <a:t>haemorrhage</a:t>
            </a:r>
            <a:r>
              <a:rPr lang="en-US" dirty="0"/>
              <a:t> and other causes; </a:t>
            </a:r>
            <a:r>
              <a:rPr lang="en-US" baseline="30000" dirty="0"/>
              <a:t>†</a:t>
            </a:r>
            <a:r>
              <a:rPr lang="en-US" dirty="0"/>
              <a:t>73 days after BCS diagnosis in 31 patients.</a:t>
            </a:r>
            <a:br>
              <a:rPr lang="en-GB" dirty="0"/>
            </a:br>
            <a:r>
              <a:rPr lang="en-GB" dirty="0" err="1"/>
              <a:t>Plessier</a:t>
            </a:r>
            <a:r>
              <a:rPr lang="en-GB" dirty="0"/>
              <a:t> A, et al. ILC 2019; </a:t>
            </a:r>
            <a:r>
              <a:rPr lang="en-GB" dirty="0">
                <a:solidFill>
                  <a:srgbClr val="000000"/>
                </a:solidFill>
              </a:rPr>
              <a:t>PS-018</a:t>
            </a:r>
          </a:p>
        </p:txBody>
      </p:sp>
      <p:sp>
        <p:nvSpPr>
          <p:cNvPr id="57" name="Content Placeholder 1">
            <a:extLst>
              <a:ext uri="{FF2B5EF4-FFF2-40B4-BE49-F238E27FC236}">
                <a16:creationId xmlns:a16="http://schemas.microsoft.com/office/drawing/2014/main" id="{BA004229-2119-4960-8AC2-0F38E9DF6F63}"/>
              </a:ext>
            </a:extLst>
          </p:cNvPr>
          <p:cNvSpPr txBox="1">
            <a:spLocks/>
          </p:cNvSpPr>
          <p:nvPr/>
        </p:nvSpPr>
        <p:spPr>
          <a:xfrm>
            <a:off x="423863" y="1340769"/>
            <a:ext cx="5976931" cy="3754874"/>
          </a:xfrm>
          <a:prstGeom prst="rect">
            <a:avLst/>
          </a:prstGeom>
          <a:ln>
            <a:noFill/>
          </a:ln>
        </p:spPr>
        <p:txBody>
          <a:bodyPr vert="horz" wrap="square" lIns="91440" tIns="45720" rIns="91440" bIns="45720" rtlCol="0">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r>
              <a:rPr kumimoji="0" lang="en-US" sz="2000" b="1" i="0" u="none" strike="noStrike" kern="1200" cap="none" spc="0" normalizeH="0" baseline="0" noProof="0" dirty="0">
                <a:ln>
                  <a:noFill/>
                </a:ln>
                <a:solidFill>
                  <a:srgbClr val="FFFFFF"/>
                </a:solidFill>
                <a:effectLst/>
                <a:highlight>
                  <a:srgbClr val="004A86"/>
                </a:highlight>
                <a:uLnTx/>
                <a:uFillTx/>
                <a:latin typeface="Arial" panose="020B0604020202020204" pitchFamily="34" charset="0"/>
                <a:ea typeface="+mn-ea"/>
                <a:cs typeface="Arial" panose="020B0604020202020204" pitchFamily="34" charset="0"/>
              </a:rPr>
              <a:t> RESULTS (Cont.) </a:t>
            </a:r>
            <a:r>
              <a:rPr kumimoji="0" lang="en-US" sz="2000" b="1" i="0" u="none" strike="noStrike" kern="1200" cap="none" spc="0" normalizeH="0" baseline="0" noProof="0" dirty="0">
                <a:ln>
                  <a:noFill/>
                </a:ln>
                <a:solidFill>
                  <a:srgbClr val="FFFFFF"/>
                </a:solidFill>
                <a:effectLst/>
                <a:highlight>
                  <a:srgbClr val="FEFCFC"/>
                </a:highlight>
                <a:uLnTx/>
                <a:uFillTx/>
                <a:latin typeface="Arial" panose="020B0604020202020204" pitchFamily="34" charset="0"/>
                <a:ea typeface="+mn-ea"/>
                <a:cs typeface="Arial" panose="020B0604020202020204" pitchFamily="34" charset="0"/>
              </a:rPr>
              <a:t>​</a:t>
            </a: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17 (31%) patients died,* including</a:t>
            </a: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8 (15%) from liver complications</a:t>
            </a: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4 (7%) treated with eculizumab </a:t>
            </a: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33 (61%) patients received eculizumab</a:t>
            </a: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Median of 1,254 days</a:t>
            </a:r>
            <a:r>
              <a:rPr kumimoji="0" lang="en-US" sz="1800" b="0" i="0" u="none" strike="noStrike" kern="1200" cap="none" spc="0" normalizeH="0" baseline="30000" noProof="0" dirty="0">
                <a:ln>
                  <a:noFill/>
                </a:ln>
                <a:solidFill>
                  <a:prstClr val="black"/>
                </a:solidFill>
                <a:effectLst/>
                <a:uLnTx/>
                <a:uFillTx/>
                <a:latin typeface="Arial" panose="020B0604020202020204"/>
                <a:ea typeface="+mn-ea"/>
                <a:cs typeface="+mn-cs"/>
              </a:rPr>
              <a:t>†</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a:t>
            </a: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Eculizumab associated with better survival </a:t>
            </a: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Prognosis scores were similar with vs. without eculizumab</a:t>
            </a: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MELD 13 vs. 15; Child–Pugh 9 </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vs. 9;</a:t>
            </a:r>
            <a:b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Clichy 6 vs. 5 </a:t>
            </a: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cxnSp>
        <p:nvCxnSpPr>
          <p:cNvPr id="7" name="Straight Connector 6">
            <a:extLst>
              <a:ext uri="{FF2B5EF4-FFF2-40B4-BE49-F238E27FC236}">
                <a16:creationId xmlns:a16="http://schemas.microsoft.com/office/drawing/2014/main" id="{D9E0EFBA-E658-4EA9-A6AB-03CE88F35A6A}"/>
              </a:ext>
            </a:extLst>
          </p:cNvPr>
          <p:cNvCxnSpPr>
            <a:cxnSpLocks/>
          </p:cNvCxnSpPr>
          <p:nvPr/>
        </p:nvCxnSpPr>
        <p:spPr>
          <a:xfrm>
            <a:off x="6418879" y="1519238"/>
            <a:ext cx="0" cy="4810125"/>
          </a:xfrm>
          <a:prstGeom prst="line">
            <a:avLst/>
          </a:prstGeom>
        </p:spPr>
        <p:style>
          <a:lnRef idx="1">
            <a:schemeClr val="accent1"/>
          </a:lnRef>
          <a:fillRef idx="0">
            <a:schemeClr val="accent1"/>
          </a:fillRef>
          <a:effectRef idx="0">
            <a:schemeClr val="accent1"/>
          </a:effectRef>
          <a:fontRef idx="minor">
            <a:schemeClr val="tx1"/>
          </a:fontRef>
        </p:style>
      </p:cxnSp>
      <p:sp>
        <p:nvSpPr>
          <p:cNvPr id="8" name="Content Placeholder 1">
            <a:extLst>
              <a:ext uri="{FF2B5EF4-FFF2-40B4-BE49-F238E27FC236}">
                <a16:creationId xmlns:a16="http://schemas.microsoft.com/office/drawing/2014/main" id="{D77E9D26-31FB-4919-8440-17E7050F4BD9}"/>
              </a:ext>
            </a:extLst>
          </p:cNvPr>
          <p:cNvSpPr txBox="1">
            <a:spLocks/>
          </p:cNvSpPr>
          <p:nvPr/>
        </p:nvSpPr>
        <p:spPr>
          <a:xfrm>
            <a:off x="6447922" y="1351258"/>
            <a:ext cx="5464400" cy="400110"/>
          </a:xfrm>
          <a:prstGeom prst="rect">
            <a:avLst/>
          </a:prstGeom>
          <a:ln>
            <a:noFill/>
          </a:ln>
        </p:spPr>
        <p:txBody>
          <a:bodyPr vert="horz" wrap="square" lIns="91440" tIns="45720" rIns="91440" bIns="45720" rtlCol="0">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r>
              <a:rPr kumimoji="0" lang="en-US" sz="2000" b="1" i="0" u="none" strike="noStrike" kern="1200" cap="none" spc="0" normalizeH="0" baseline="0" noProof="0" dirty="0">
                <a:ln>
                  <a:noFill/>
                </a:ln>
                <a:solidFill>
                  <a:srgbClr val="FFFFFF"/>
                </a:solidFill>
                <a:effectLst/>
                <a:highlight>
                  <a:srgbClr val="004A86"/>
                </a:highlight>
                <a:uLnTx/>
                <a:uFillTx/>
                <a:latin typeface="Arial" panose="020B0604020202020204" pitchFamily="34" charset="0"/>
                <a:ea typeface="+mn-ea"/>
                <a:cs typeface="Arial" panose="020B0604020202020204" pitchFamily="34" charset="0"/>
              </a:rPr>
              <a:t> FIGURE </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OS according to eculizumab therapy</a:t>
            </a:r>
            <a:endPar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9" name="Image 2" descr="Rplot01.pdf">
            <a:extLst>
              <a:ext uri="{FF2B5EF4-FFF2-40B4-BE49-F238E27FC236}">
                <a16:creationId xmlns:a16="http://schemas.microsoft.com/office/drawing/2014/main" id="{B167A0D2-0DB9-4BD1-A880-EB8E6A8E3048}"/>
              </a:ext>
            </a:extLst>
          </p:cNvPr>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327" t="6075" r="6027"/>
          <a:stretch/>
        </p:blipFill>
        <p:spPr bwMode="auto">
          <a:xfrm>
            <a:off x="6732105" y="1901936"/>
            <a:ext cx="5040308" cy="4194064"/>
          </a:xfrm>
          <a:prstGeom prst="rect">
            <a:avLst/>
          </a:prstGeom>
          <a:noFill/>
          <a:ln>
            <a:noFill/>
          </a:ln>
        </p:spPr>
      </p:pic>
      <p:sp>
        <p:nvSpPr>
          <p:cNvPr id="2" name="TextBox 1">
            <a:extLst>
              <a:ext uri="{FF2B5EF4-FFF2-40B4-BE49-F238E27FC236}">
                <a16:creationId xmlns:a16="http://schemas.microsoft.com/office/drawing/2014/main" id="{810431A3-C1F2-444A-9ECC-FBD3E220EBF3}"/>
              </a:ext>
            </a:extLst>
          </p:cNvPr>
          <p:cNvSpPr txBox="1"/>
          <p:nvPr/>
        </p:nvSpPr>
        <p:spPr>
          <a:xfrm>
            <a:off x="7457694" y="4073223"/>
            <a:ext cx="2574744"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a:ea typeface="+mn-ea"/>
                <a:cs typeface="+mn-cs"/>
              </a:rPr>
              <a:t>HR 0.29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95% CI 0.09</a:t>
            </a: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sym typeface="Symbol" panose="05050102010706020507" pitchFamily="18" charset="2"/>
              </a:rPr>
              <a:t>0.90; p=0.03</a:t>
            </a:r>
            <a:endPar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 name="Content Placeholder 1">
            <a:extLst>
              <a:ext uri="{FF2B5EF4-FFF2-40B4-BE49-F238E27FC236}">
                <a16:creationId xmlns:a16="http://schemas.microsoft.com/office/drawing/2014/main" id="{A5D183A4-DE64-48E2-A5D0-BA65AB8E94C9}"/>
              </a:ext>
            </a:extLst>
          </p:cNvPr>
          <p:cNvSpPr txBox="1">
            <a:spLocks/>
          </p:cNvSpPr>
          <p:nvPr/>
        </p:nvSpPr>
        <p:spPr>
          <a:xfrm>
            <a:off x="419587" y="5279955"/>
            <a:ext cx="6024059" cy="1015663"/>
          </a:xfrm>
          <a:prstGeom prst="rect">
            <a:avLst/>
          </a:prstGeom>
          <a:ln>
            <a:noFill/>
          </a:ln>
        </p:spPr>
        <p:txBody>
          <a:bodyPr vert="horz" wrap="square" lIns="91440" tIns="45720" rIns="91440" bIns="45720" rtlCol="0">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r>
              <a:rPr kumimoji="0" lang="en-US" sz="2000" b="1" i="0" u="none" strike="noStrike" kern="1200" cap="none" spc="0" normalizeH="0" baseline="0" noProof="0" dirty="0">
                <a:ln>
                  <a:noFill/>
                </a:ln>
                <a:solidFill>
                  <a:srgbClr val="FFFFFF"/>
                </a:solidFill>
                <a:effectLst/>
                <a:highlight>
                  <a:srgbClr val="004A86"/>
                </a:highlight>
                <a:uLnTx/>
                <a:uFillTx/>
                <a:latin typeface="Arial" panose="020B0604020202020204" pitchFamily="34" charset="0"/>
                <a:ea typeface="+mn-ea"/>
                <a:cs typeface="Arial" panose="020B0604020202020204" pitchFamily="34" charset="0"/>
              </a:rPr>
              <a:t> CONCLUSIONS ‌</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Patients treated with eculizumab have significantly better survival. </a:t>
            </a: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The risk of severe, lethal complications necessitates close follow-up</a:t>
            </a:r>
            <a:endPar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cxnSp>
        <p:nvCxnSpPr>
          <p:cNvPr id="11" name="Straight Connector 10">
            <a:extLst>
              <a:ext uri="{FF2B5EF4-FFF2-40B4-BE49-F238E27FC236}">
                <a16:creationId xmlns:a16="http://schemas.microsoft.com/office/drawing/2014/main" id="{29B9BC7D-AB0C-468E-B10B-440C3237CEEE}"/>
              </a:ext>
            </a:extLst>
          </p:cNvPr>
          <p:cNvCxnSpPr>
            <a:cxnSpLocks/>
          </p:cNvCxnSpPr>
          <p:nvPr/>
        </p:nvCxnSpPr>
        <p:spPr>
          <a:xfrm flipH="1">
            <a:off x="512079" y="5186310"/>
            <a:ext cx="59068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11425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FF8B8FC-2D2A-4148-9E89-CC1689F2AE8A}"/>
              </a:ext>
            </a:extLst>
          </p:cNvPr>
          <p:cNvSpPr>
            <a:spLocks noGrp="1"/>
          </p:cNvSpPr>
          <p:nvPr>
            <p:ph type="body" sz="quarter" idx="10"/>
          </p:nvPr>
        </p:nvSpPr>
        <p:spPr>
          <a:xfrm>
            <a:off x="6567" y="6308333"/>
            <a:ext cx="10025871" cy="548588"/>
          </a:xfrm>
        </p:spPr>
        <p:txBody>
          <a:bodyPr/>
          <a:lstStyle/>
          <a:p>
            <a:r>
              <a:rPr lang="en-GB" dirty="0"/>
              <a:t>*</a:t>
            </a:r>
            <a:r>
              <a:rPr lang="en-GB" dirty="0" err="1"/>
              <a:t>ItchRO</a:t>
            </a:r>
            <a:r>
              <a:rPr lang="en-GB" dirty="0"/>
              <a:t>: Caregiver and patient reported pruritus: 0=none, 4=severe.</a:t>
            </a:r>
            <a:endParaRPr lang="en-US" dirty="0">
              <a:cs typeface="Arial" panose="020B0604020202020204"/>
            </a:endParaRPr>
          </a:p>
          <a:p>
            <a:r>
              <a:rPr lang="en-GB" dirty="0"/>
              <a:t>Gonzales E, et al. ILC 2019; </a:t>
            </a:r>
            <a:r>
              <a:rPr lang="en-GB" dirty="0">
                <a:solidFill>
                  <a:srgbClr val="000000"/>
                </a:solidFill>
              </a:rPr>
              <a:t>PS-193</a:t>
            </a:r>
          </a:p>
        </p:txBody>
      </p:sp>
      <p:sp>
        <p:nvSpPr>
          <p:cNvPr id="24" name="Content Placeholder 1">
            <a:extLst>
              <a:ext uri="{FF2B5EF4-FFF2-40B4-BE49-F238E27FC236}">
                <a16:creationId xmlns:a16="http://schemas.microsoft.com/office/drawing/2014/main" id="{D6F1A039-A09D-4BC4-AEB2-ECBFF821DBF4}"/>
              </a:ext>
            </a:extLst>
          </p:cNvPr>
          <p:cNvSpPr>
            <a:spLocks noGrp="1"/>
          </p:cNvSpPr>
          <p:nvPr>
            <p:ph sz="half" idx="1"/>
          </p:nvPr>
        </p:nvSpPr>
        <p:spPr>
          <a:xfrm>
            <a:off x="422274" y="1340769"/>
            <a:ext cx="11344276" cy="1077218"/>
          </a:xfrm>
          <a:ln>
            <a:noFill/>
          </a:ln>
        </p:spPr>
        <p:txBody>
          <a:bodyPr wrap="square">
            <a:spAutoFit/>
          </a:bodyPr>
          <a:lstStyle/>
          <a:p>
            <a:pPr marL="0" indent="0">
              <a:buNone/>
            </a:pPr>
            <a:r>
              <a:rPr lang="en-US" b="1" dirty="0">
                <a:solidFill>
                  <a:schemeClr val="bg1"/>
                </a:solidFill>
                <a:highlight>
                  <a:srgbClr val="004A86"/>
                </a:highlight>
                <a:latin typeface="Arial" panose="020B0604020202020204" pitchFamily="34" charset="0"/>
                <a:cs typeface="Arial" panose="020B0604020202020204" pitchFamily="34" charset="0"/>
              </a:rPr>
              <a:t> BACKGROUND </a:t>
            </a:r>
            <a:r>
              <a:rPr lang="en-US" b="1" dirty="0">
                <a:solidFill>
                  <a:schemeClr val="bg1"/>
                </a:solidFill>
                <a:highlight>
                  <a:srgbClr val="FEFCFC"/>
                </a:highlight>
                <a:latin typeface="Arial" panose="020B0604020202020204" pitchFamily="34" charset="0"/>
                <a:cs typeface="Arial" panose="020B0604020202020204" pitchFamily="34" charset="0"/>
              </a:rPr>
              <a:t>​</a:t>
            </a:r>
          </a:p>
          <a:p>
            <a:r>
              <a:rPr lang="en-US" dirty="0" err="1">
                <a:highlight>
                  <a:srgbClr val="FEFCFC"/>
                </a:highlight>
              </a:rPr>
              <a:t>Maralixibat</a:t>
            </a:r>
            <a:r>
              <a:rPr lang="en-US" dirty="0">
                <a:highlight>
                  <a:srgbClr val="FEFCFC"/>
                </a:highlight>
              </a:rPr>
              <a:t> is a potent, selective and minimally absorbed ileal apical sodium-dependent bile acid transporter (ASBT) inhibitor, being developed to treat pruritus in patients with ALGS</a:t>
            </a:r>
            <a:endParaRPr lang="en-GB" dirty="0">
              <a:highlight>
                <a:srgbClr val="FEFCFC"/>
              </a:highlight>
            </a:endParaRPr>
          </a:p>
        </p:txBody>
      </p:sp>
      <p:grpSp>
        <p:nvGrpSpPr>
          <p:cNvPr id="59" name="Group 58" hidden="1">
            <a:extLst>
              <a:ext uri="{FF2B5EF4-FFF2-40B4-BE49-F238E27FC236}">
                <a16:creationId xmlns:a16="http://schemas.microsoft.com/office/drawing/2014/main" id="{80BC31B8-9683-4348-B8D0-616F8CFDDB4E}"/>
              </a:ext>
            </a:extLst>
          </p:cNvPr>
          <p:cNvGrpSpPr/>
          <p:nvPr/>
        </p:nvGrpSpPr>
        <p:grpSpPr>
          <a:xfrm>
            <a:off x="6704579" y="2071790"/>
            <a:ext cx="4999477" cy="3739463"/>
            <a:chOff x="7245214" y="1819275"/>
            <a:chExt cx="3686741" cy="3739463"/>
          </a:xfrm>
        </p:grpSpPr>
        <p:sp>
          <p:nvSpPr>
            <p:cNvPr id="60" name="TextBox 59">
              <a:extLst>
                <a:ext uri="{FF2B5EF4-FFF2-40B4-BE49-F238E27FC236}">
                  <a16:creationId xmlns:a16="http://schemas.microsoft.com/office/drawing/2014/main" id="{449E1014-B142-4C59-969B-81B794D5F9AC}"/>
                </a:ext>
              </a:extLst>
            </p:cNvPr>
            <p:cNvSpPr txBox="1"/>
            <p:nvPr/>
          </p:nvSpPr>
          <p:spPr>
            <a:xfrm>
              <a:off x="7733379" y="1819275"/>
              <a:ext cx="3198576" cy="1107996"/>
            </a:xfrm>
            <a:prstGeom prst="rect">
              <a:avLst/>
            </a:prstGeom>
            <a:noFill/>
            <a:ln w="19050">
              <a:solidFill>
                <a:schemeClr val="accent3"/>
              </a:solidFill>
            </a:ln>
          </p:spPr>
          <p:txBody>
            <a:bodyPr wrap="square" rtlCol="0">
              <a:spAutoFit/>
            </a:bodyPr>
            <a:lstStyle/>
            <a:p>
              <a:pPr algn="ctr"/>
              <a:r>
                <a:rPr lang="en-GB" b="1" dirty="0"/>
                <a:t>Patients with PSC (N=234)</a:t>
              </a:r>
            </a:p>
            <a:p>
              <a:pPr marL="180975" indent="-180975">
                <a:buFont typeface="Arial" panose="020B0604020202020204" pitchFamily="34" charset="0"/>
                <a:buChar char="•"/>
              </a:pPr>
              <a:r>
                <a:rPr lang="en-GB" sz="1600" dirty="0"/>
                <a:t>64% male</a:t>
              </a:r>
            </a:p>
            <a:p>
              <a:pPr marL="180975" indent="-180975">
                <a:buFont typeface="Arial" panose="020B0604020202020204" pitchFamily="34" charset="0"/>
                <a:buChar char="•"/>
              </a:pPr>
              <a:r>
                <a:rPr lang="en-GB" sz="1600" dirty="0"/>
                <a:t>45 years median age</a:t>
              </a:r>
            </a:p>
            <a:p>
              <a:pPr marL="180975" indent="-180975">
                <a:buFont typeface="Arial" panose="020B0604020202020204" pitchFamily="34" charset="0"/>
                <a:buChar char="•"/>
              </a:pPr>
              <a:r>
                <a:rPr lang="en-GB" sz="1600" dirty="0"/>
                <a:t>61% taking </a:t>
              </a:r>
              <a:r>
                <a:rPr lang="en-GB" sz="1600" dirty="0" err="1"/>
                <a:t>ursodeoxycholic</a:t>
              </a:r>
              <a:r>
                <a:rPr lang="en-GB" sz="1600" dirty="0"/>
                <a:t> acid</a:t>
              </a:r>
            </a:p>
          </p:txBody>
        </p:sp>
        <p:sp>
          <p:nvSpPr>
            <p:cNvPr id="61" name="TextBox 60">
              <a:extLst>
                <a:ext uri="{FF2B5EF4-FFF2-40B4-BE49-F238E27FC236}">
                  <a16:creationId xmlns:a16="http://schemas.microsoft.com/office/drawing/2014/main" id="{64FE3EC1-8B3B-4991-BBB5-3BD654ABB09C}"/>
                </a:ext>
              </a:extLst>
            </p:cNvPr>
            <p:cNvSpPr txBox="1"/>
            <p:nvPr/>
          </p:nvSpPr>
          <p:spPr>
            <a:xfrm>
              <a:off x="7839206" y="3453538"/>
              <a:ext cx="1300975" cy="325890"/>
            </a:xfrm>
            <a:prstGeom prst="rect">
              <a:avLst/>
            </a:prstGeom>
            <a:solidFill>
              <a:schemeClr val="accent1"/>
            </a:solidFill>
            <a:ln>
              <a:solidFill>
                <a:schemeClr val="accent1"/>
              </a:solidFill>
            </a:ln>
          </p:spPr>
          <p:txBody>
            <a:bodyPr wrap="square" rtlCol="0" anchor="ctr">
              <a:noAutofit/>
            </a:bodyPr>
            <a:lstStyle/>
            <a:p>
              <a:pPr algn="ctr"/>
              <a:r>
                <a:rPr lang="en-GB" b="1" dirty="0" err="1">
                  <a:solidFill>
                    <a:schemeClr val="bg1"/>
                  </a:solidFill>
                </a:rPr>
                <a:t>Simtuzumab</a:t>
              </a:r>
              <a:endParaRPr lang="en-GB" b="1" dirty="0">
                <a:solidFill>
                  <a:schemeClr val="bg1"/>
                </a:solidFill>
              </a:endParaRPr>
            </a:p>
          </p:txBody>
        </p:sp>
        <p:sp>
          <p:nvSpPr>
            <p:cNvPr id="62" name="TextBox 61">
              <a:extLst>
                <a:ext uri="{FF2B5EF4-FFF2-40B4-BE49-F238E27FC236}">
                  <a16:creationId xmlns:a16="http://schemas.microsoft.com/office/drawing/2014/main" id="{998B399C-ED06-4B1B-8A88-B35CE84339E7}"/>
                </a:ext>
              </a:extLst>
            </p:cNvPr>
            <p:cNvSpPr txBox="1"/>
            <p:nvPr/>
          </p:nvSpPr>
          <p:spPr>
            <a:xfrm>
              <a:off x="9525152" y="3453549"/>
              <a:ext cx="1205145" cy="325914"/>
            </a:xfrm>
            <a:prstGeom prst="rect">
              <a:avLst/>
            </a:prstGeom>
            <a:solidFill>
              <a:schemeClr val="bg1">
                <a:lumMod val="50000"/>
              </a:schemeClr>
            </a:solidFill>
            <a:ln>
              <a:solidFill>
                <a:schemeClr val="bg1">
                  <a:lumMod val="50000"/>
                </a:schemeClr>
              </a:solidFill>
            </a:ln>
          </p:spPr>
          <p:txBody>
            <a:bodyPr wrap="square" rtlCol="0" anchor="ctr">
              <a:noAutofit/>
            </a:bodyPr>
            <a:lstStyle/>
            <a:p>
              <a:pPr algn="ctr"/>
              <a:r>
                <a:rPr lang="en-GB" b="1" dirty="0">
                  <a:solidFill>
                    <a:schemeClr val="bg1"/>
                  </a:solidFill>
                </a:rPr>
                <a:t>Placebo</a:t>
              </a:r>
              <a:endParaRPr lang="en-GB" sz="1600" dirty="0">
                <a:solidFill>
                  <a:schemeClr val="bg1"/>
                </a:solidFill>
              </a:endParaRPr>
            </a:p>
          </p:txBody>
        </p:sp>
        <p:cxnSp>
          <p:nvCxnSpPr>
            <p:cNvPr id="63" name="Connector: Elbow 62">
              <a:extLst>
                <a:ext uri="{FF2B5EF4-FFF2-40B4-BE49-F238E27FC236}">
                  <a16:creationId xmlns:a16="http://schemas.microsoft.com/office/drawing/2014/main" id="{15F7C97B-D257-4776-9C8A-77B8C5CC2F97}"/>
                </a:ext>
              </a:extLst>
            </p:cNvPr>
            <p:cNvCxnSpPr>
              <a:cxnSpLocks/>
              <a:stCxn id="60" idx="2"/>
              <a:endCxn id="61" idx="0"/>
            </p:cNvCxnSpPr>
            <p:nvPr/>
          </p:nvCxnSpPr>
          <p:spPr>
            <a:xfrm rot="5400000">
              <a:off x="8648048" y="2768918"/>
              <a:ext cx="526267" cy="842974"/>
            </a:xfrm>
            <a:prstGeom prst="bentConnector3">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Connector: Elbow 63">
              <a:extLst>
                <a:ext uri="{FF2B5EF4-FFF2-40B4-BE49-F238E27FC236}">
                  <a16:creationId xmlns:a16="http://schemas.microsoft.com/office/drawing/2014/main" id="{CEF90342-58A9-4C98-978C-DA1846A4E6E5}"/>
                </a:ext>
              </a:extLst>
            </p:cNvPr>
            <p:cNvCxnSpPr>
              <a:cxnSpLocks/>
              <a:stCxn id="60" idx="2"/>
              <a:endCxn id="62" idx="0"/>
            </p:cNvCxnSpPr>
            <p:nvPr/>
          </p:nvCxnSpPr>
          <p:spPr>
            <a:xfrm rot="16200000" flipH="1">
              <a:off x="9467057" y="2792882"/>
              <a:ext cx="526278" cy="795057"/>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5" name="Oval 64">
              <a:extLst>
                <a:ext uri="{FF2B5EF4-FFF2-40B4-BE49-F238E27FC236}">
                  <a16:creationId xmlns:a16="http://schemas.microsoft.com/office/drawing/2014/main" id="{0175BEE7-3111-49ED-9A20-2E9D5F0613C0}"/>
                </a:ext>
              </a:extLst>
            </p:cNvPr>
            <p:cNvSpPr/>
            <p:nvPr/>
          </p:nvSpPr>
          <p:spPr>
            <a:xfrm>
              <a:off x="9206567" y="2978224"/>
              <a:ext cx="252199" cy="3429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R</a:t>
              </a:r>
            </a:p>
          </p:txBody>
        </p:sp>
        <p:sp>
          <p:nvSpPr>
            <p:cNvPr id="66" name="TextBox 65">
              <a:extLst>
                <a:ext uri="{FF2B5EF4-FFF2-40B4-BE49-F238E27FC236}">
                  <a16:creationId xmlns:a16="http://schemas.microsoft.com/office/drawing/2014/main" id="{69CC942B-2BDD-4392-8B81-708E6B71F648}"/>
                </a:ext>
              </a:extLst>
            </p:cNvPr>
            <p:cNvSpPr txBox="1"/>
            <p:nvPr/>
          </p:nvSpPr>
          <p:spPr>
            <a:xfrm>
              <a:off x="7245214" y="3489921"/>
              <a:ext cx="658978" cy="272704"/>
            </a:xfrm>
            <a:prstGeom prst="rect">
              <a:avLst/>
            </a:prstGeom>
            <a:noFill/>
            <a:ln>
              <a:noFill/>
            </a:ln>
          </p:spPr>
          <p:txBody>
            <a:bodyPr wrap="square" rtlCol="0" anchor="ctr">
              <a:noAutofit/>
            </a:bodyPr>
            <a:lstStyle/>
            <a:p>
              <a:pPr algn="ctr"/>
              <a:r>
                <a:rPr lang="en-GB" dirty="0"/>
                <a:t>96W</a:t>
              </a:r>
              <a:endParaRPr lang="en-GB" sz="1600" dirty="0"/>
            </a:p>
          </p:txBody>
        </p:sp>
        <p:sp>
          <p:nvSpPr>
            <p:cNvPr id="67" name="TextBox 66">
              <a:extLst>
                <a:ext uri="{FF2B5EF4-FFF2-40B4-BE49-F238E27FC236}">
                  <a16:creationId xmlns:a16="http://schemas.microsoft.com/office/drawing/2014/main" id="{3DBC39DA-0F4B-4A72-BB4A-43BBFE308653}"/>
                </a:ext>
              </a:extLst>
            </p:cNvPr>
            <p:cNvSpPr txBox="1"/>
            <p:nvPr/>
          </p:nvSpPr>
          <p:spPr>
            <a:xfrm>
              <a:off x="7733379" y="4204521"/>
              <a:ext cx="3198576" cy="1354217"/>
            </a:xfrm>
            <a:prstGeom prst="rect">
              <a:avLst/>
            </a:prstGeom>
            <a:noFill/>
            <a:ln w="19050">
              <a:solidFill>
                <a:schemeClr val="accent3"/>
              </a:solidFill>
            </a:ln>
          </p:spPr>
          <p:txBody>
            <a:bodyPr wrap="square" rtlCol="0">
              <a:spAutoFit/>
            </a:bodyPr>
            <a:lstStyle/>
            <a:p>
              <a:pPr algn="ctr"/>
              <a:r>
                <a:rPr lang="en-GB" b="1" dirty="0"/>
                <a:t>Data analysis</a:t>
              </a:r>
            </a:p>
            <a:p>
              <a:pPr marL="180975" indent="-180975">
                <a:buFont typeface="Arial" panose="020B0604020202020204" pitchFamily="34" charset="0"/>
                <a:buChar char="•"/>
              </a:pPr>
              <a:r>
                <a:rPr lang="en-GB" sz="1600" dirty="0"/>
                <a:t>Treatment arms combined*</a:t>
              </a:r>
            </a:p>
            <a:p>
              <a:pPr marL="180975" indent="-180975">
                <a:buFont typeface="Arial" panose="020B0604020202020204" pitchFamily="34" charset="0"/>
                <a:buChar char="•"/>
              </a:pPr>
              <a:r>
                <a:rPr lang="en-GB" sz="1600" dirty="0"/>
                <a:t>Cumulative follow-up: 371 patient years</a:t>
              </a:r>
            </a:p>
            <a:p>
              <a:pPr marL="180975" indent="-180975">
                <a:buFont typeface="Arial" panose="020B0604020202020204" pitchFamily="34" charset="0"/>
                <a:buChar char="•"/>
              </a:pPr>
              <a:r>
                <a:rPr lang="en-GB" sz="1600" dirty="0"/>
                <a:t>Magnitude of ALP fluctuation and associations with clinical outcome evaluated</a:t>
              </a:r>
            </a:p>
          </p:txBody>
        </p:sp>
        <p:cxnSp>
          <p:nvCxnSpPr>
            <p:cNvPr id="68" name="Connector: Elbow 67">
              <a:extLst>
                <a:ext uri="{FF2B5EF4-FFF2-40B4-BE49-F238E27FC236}">
                  <a16:creationId xmlns:a16="http://schemas.microsoft.com/office/drawing/2014/main" id="{911A3ABA-91C0-4F6E-A713-706B288BECB4}"/>
                </a:ext>
              </a:extLst>
            </p:cNvPr>
            <p:cNvCxnSpPr>
              <a:cxnSpLocks/>
              <a:stCxn id="61" idx="2"/>
              <a:endCxn id="67" idx="0"/>
            </p:cNvCxnSpPr>
            <p:nvPr/>
          </p:nvCxnSpPr>
          <p:spPr>
            <a:xfrm rot="16200000" flipH="1">
              <a:off x="8698634" y="3570487"/>
              <a:ext cx="425093" cy="842974"/>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Connector: Elbow 68">
              <a:extLst>
                <a:ext uri="{FF2B5EF4-FFF2-40B4-BE49-F238E27FC236}">
                  <a16:creationId xmlns:a16="http://schemas.microsoft.com/office/drawing/2014/main" id="{EDD83C20-3290-4E48-B200-C79767365C1A}"/>
                </a:ext>
              </a:extLst>
            </p:cNvPr>
            <p:cNvCxnSpPr>
              <a:cxnSpLocks/>
              <a:stCxn id="62" idx="2"/>
              <a:endCxn id="67" idx="0"/>
            </p:cNvCxnSpPr>
            <p:nvPr/>
          </p:nvCxnSpPr>
          <p:spPr>
            <a:xfrm rot="5400000">
              <a:off x="9517667" y="3594464"/>
              <a:ext cx="425058" cy="795057"/>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18" name="Straight Connector 117">
            <a:extLst>
              <a:ext uri="{FF2B5EF4-FFF2-40B4-BE49-F238E27FC236}">
                <a16:creationId xmlns:a16="http://schemas.microsoft.com/office/drawing/2014/main" id="{0D974334-2BCB-4AC0-833E-171D3C3464B5}"/>
              </a:ext>
            </a:extLst>
          </p:cNvPr>
          <p:cNvCxnSpPr>
            <a:cxnSpLocks/>
          </p:cNvCxnSpPr>
          <p:nvPr/>
        </p:nvCxnSpPr>
        <p:spPr>
          <a:xfrm flipH="1">
            <a:off x="604842" y="2600819"/>
            <a:ext cx="10982321" cy="0"/>
          </a:xfrm>
          <a:prstGeom prst="line">
            <a:avLst/>
          </a:prstGeom>
        </p:spPr>
        <p:style>
          <a:lnRef idx="1">
            <a:schemeClr val="accent1"/>
          </a:lnRef>
          <a:fillRef idx="0">
            <a:schemeClr val="accent1"/>
          </a:fillRef>
          <a:effectRef idx="0">
            <a:schemeClr val="accent1"/>
          </a:effectRef>
          <a:fontRef idx="minor">
            <a:schemeClr val="tx1"/>
          </a:fontRef>
        </p:style>
      </p:cxnSp>
      <p:sp>
        <p:nvSpPr>
          <p:cNvPr id="84" name="Content Placeholder 1">
            <a:extLst>
              <a:ext uri="{FF2B5EF4-FFF2-40B4-BE49-F238E27FC236}">
                <a16:creationId xmlns:a16="http://schemas.microsoft.com/office/drawing/2014/main" id="{0254FAF6-35CD-4D87-BF6B-6D45295442FD}"/>
              </a:ext>
            </a:extLst>
          </p:cNvPr>
          <p:cNvSpPr txBox="1">
            <a:spLocks/>
          </p:cNvSpPr>
          <p:nvPr/>
        </p:nvSpPr>
        <p:spPr>
          <a:xfrm>
            <a:off x="422274" y="2802196"/>
            <a:ext cx="11164889" cy="3982629"/>
          </a:xfrm>
          <a:prstGeom prst="rect">
            <a:avLst/>
          </a:prstGeom>
          <a:ln>
            <a:noFill/>
          </a:ln>
        </p:spPr>
        <p:txBody>
          <a:bodyPr vert="horz" wrap="square" lIns="91440" tIns="45720" rIns="91440" bIns="45720" rtlCol="0" anchor="t">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bg1"/>
                </a:solidFill>
                <a:highlight>
                  <a:srgbClr val="004A86"/>
                </a:highlight>
                <a:latin typeface="Arial"/>
                <a:cs typeface="Arial"/>
              </a:rPr>
              <a:t> METHODS</a:t>
            </a:r>
          </a:p>
          <a:p>
            <a:r>
              <a:rPr lang="en-US" dirty="0">
                <a:latin typeface="Arial"/>
                <a:cs typeface="Arial"/>
              </a:rPr>
              <a:t>Pre-specified 48-week interim analysis of a phase 2 study of </a:t>
            </a:r>
            <a:r>
              <a:rPr lang="en-US" dirty="0" err="1">
                <a:latin typeface="Arial"/>
                <a:cs typeface="Arial"/>
              </a:rPr>
              <a:t>paediatric</a:t>
            </a:r>
            <a:r>
              <a:rPr lang="en-US" dirty="0">
                <a:latin typeface="Arial"/>
                <a:cs typeface="Arial"/>
              </a:rPr>
              <a:t> ALGS</a:t>
            </a:r>
          </a:p>
          <a:p>
            <a:endParaRPr lang="en-US" b="1" dirty="0">
              <a:solidFill>
                <a:schemeClr val="bg1"/>
              </a:solidFill>
              <a:highlight>
                <a:srgbClr val="FEFCFC"/>
              </a:highlight>
              <a:latin typeface="Arial" panose="020B0604020202020204" pitchFamily="34" charset="0"/>
              <a:cs typeface="Arial" panose="020B0604020202020204" pitchFamily="34" charset="0"/>
            </a:endParaRPr>
          </a:p>
          <a:p>
            <a:endParaRPr lang="en-US" b="1" dirty="0">
              <a:solidFill>
                <a:schemeClr val="bg1"/>
              </a:solidFill>
              <a:highlight>
                <a:srgbClr val="FEFCFC"/>
              </a:highlight>
              <a:latin typeface="Arial" panose="020B0604020202020204" pitchFamily="34" charset="0"/>
              <a:cs typeface="Arial" panose="020B0604020202020204" pitchFamily="34" charset="0"/>
            </a:endParaRPr>
          </a:p>
          <a:p>
            <a:endParaRPr lang="en-US" b="1" dirty="0">
              <a:solidFill>
                <a:schemeClr val="bg1"/>
              </a:solidFill>
              <a:highlight>
                <a:srgbClr val="FEFCFC"/>
              </a:highlight>
              <a:latin typeface="Arial" panose="020B0604020202020204" pitchFamily="34" charset="0"/>
              <a:cs typeface="Arial" panose="020B0604020202020204" pitchFamily="34" charset="0"/>
            </a:endParaRPr>
          </a:p>
          <a:p>
            <a:endParaRPr lang="en-US" b="1" dirty="0">
              <a:solidFill>
                <a:schemeClr val="bg1"/>
              </a:solidFill>
              <a:highlight>
                <a:srgbClr val="FEFCFC"/>
              </a:highlight>
              <a:latin typeface="Arial" panose="020B0604020202020204" pitchFamily="34" charset="0"/>
              <a:cs typeface="Arial" panose="020B0604020202020204" pitchFamily="34" charset="0"/>
            </a:endParaRPr>
          </a:p>
          <a:p>
            <a:endParaRPr lang="en-US" b="1" dirty="0">
              <a:solidFill>
                <a:schemeClr val="bg1"/>
              </a:solidFill>
              <a:highlight>
                <a:srgbClr val="FEFCFC"/>
              </a:highlight>
              <a:latin typeface="Arial" panose="020B0604020202020204" pitchFamily="34" charset="0"/>
              <a:cs typeface="Arial" panose="020B0604020202020204" pitchFamily="34" charset="0"/>
            </a:endParaRPr>
          </a:p>
          <a:p>
            <a:r>
              <a:rPr lang="en-US" dirty="0">
                <a:highlight>
                  <a:srgbClr val="FEFCFC"/>
                </a:highlight>
                <a:latin typeface="Arial" panose="020B0604020202020204" pitchFamily="34" charset="0"/>
                <a:cs typeface="Arial" panose="020B0604020202020204" pitchFamily="34" charset="0"/>
              </a:rPr>
              <a:t>31 patients were enrolled</a:t>
            </a:r>
          </a:p>
          <a:p>
            <a:pPr lvl="1"/>
            <a:r>
              <a:rPr lang="en-US" dirty="0">
                <a:highlight>
                  <a:srgbClr val="FEFCFC"/>
                </a:highlight>
                <a:latin typeface="Arial"/>
                <a:cs typeface="Arial"/>
              </a:rPr>
              <a:t>Mean age 5.4 years (1</a:t>
            </a:r>
            <a:r>
              <a:rPr lang="en-US" dirty="0">
                <a:highlight>
                  <a:srgbClr val="FEFCFC"/>
                </a:highlight>
                <a:latin typeface="Arial"/>
                <a:cs typeface="Arial"/>
                <a:sym typeface="Symbol" panose="05050102010706020507" pitchFamily="18" charset="2"/>
              </a:rPr>
              <a:t></a:t>
            </a:r>
            <a:r>
              <a:rPr lang="en-US" dirty="0">
                <a:highlight>
                  <a:srgbClr val="FEFCFC"/>
                </a:highlight>
                <a:latin typeface="Arial"/>
                <a:cs typeface="Arial"/>
              </a:rPr>
              <a:t>15</a:t>
            </a:r>
            <a:r>
              <a:rPr lang="en-US" dirty="0">
                <a:highlight>
                  <a:srgbClr val="FEFCFC"/>
                </a:highlight>
                <a:latin typeface="Arial"/>
                <a:cs typeface="Arial"/>
                <a:sym typeface="Symbol" panose="05050102010706020507" pitchFamily="18" charset="2"/>
              </a:rPr>
              <a:t> years); 61% males; all had JAGGED1 mutation</a:t>
            </a:r>
            <a:endParaRPr lang="en-US" dirty="0">
              <a:highlight>
                <a:srgbClr val="FEFCFC"/>
              </a:highlight>
              <a:latin typeface="Arial"/>
              <a:cs typeface="Arial"/>
            </a:endParaRPr>
          </a:p>
          <a:p>
            <a:pPr lvl="1"/>
            <a:r>
              <a:rPr lang="en-US" dirty="0">
                <a:latin typeface="Arial"/>
                <a:cs typeface="Arial"/>
                <a:sym typeface="Symbol" panose="05050102010706020507" pitchFamily="18" charset="2"/>
              </a:rPr>
              <a:t>29 completed withdrawal period; 28 completed 48 weeks of treatment</a:t>
            </a:r>
            <a:endParaRPr lang="en-US" dirty="0">
              <a:latin typeface="Arial"/>
              <a:cs typeface="Arial"/>
            </a:endParaRPr>
          </a:p>
          <a:p>
            <a:pPr lvl="1"/>
            <a:endParaRPr lang="en-US" dirty="0">
              <a:highlight>
                <a:srgbClr val="FEFCFC"/>
              </a:highlight>
              <a:latin typeface="Arial" panose="020B0604020202020204" pitchFamily="34" charset="0"/>
              <a:cs typeface="Arial" panose="020B0604020202020204" pitchFamily="34" charset="0"/>
            </a:endParaRPr>
          </a:p>
        </p:txBody>
      </p:sp>
      <p:sp>
        <p:nvSpPr>
          <p:cNvPr id="34" name="Title 3">
            <a:extLst>
              <a:ext uri="{FF2B5EF4-FFF2-40B4-BE49-F238E27FC236}">
                <a16:creationId xmlns:a16="http://schemas.microsoft.com/office/drawing/2014/main" id="{A01785D1-9612-4CF8-B65E-D2E3D114793F}"/>
              </a:ext>
            </a:extLst>
          </p:cNvPr>
          <p:cNvSpPr txBox="1">
            <a:spLocks/>
          </p:cNvSpPr>
          <p:nvPr/>
        </p:nvSpPr>
        <p:spPr>
          <a:xfrm>
            <a:off x="425752" y="140970"/>
            <a:ext cx="10182749" cy="7696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0" kern="1200">
                <a:solidFill>
                  <a:schemeClr val="bg1"/>
                </a:solidFill>
                <a:latin typeface="+mj-lt"/>
                <a:ea typeface="+mj-ea"/>
                <a:cs typeface="+mj-cs"/>
              </a:defRPr>
            </a:lvl1pPr>
          </a:lstStyle>
          <a:p>
            <a:r>
              <a:rPr lang="en-US" dirty="0"/>
              <a:t>Phase 2 open-label study of </a:t>
            </a:r>
            <a:r>
              <a:rPr lang="en-US" dirty="0" err="1"/>
              <a:t>maralixibat</a:t>
            </a:r>
            <a:r>
              <a:rPr lang="en-US" dirty="0"/>
              <a:t> in children with Alagille syndrome: 48-week interim efficacy analysis</a:t>
            </a:r>
            <a:endParaRPr lang="en-GB" dirty="0"/>
          </a:p>
        </p:txBody>
      </p:sp>
      <p:pic>
        <p:nvPicPr>
          <p:cNvPr id="2" name="Picture 2" descr="A close up of a sign&#10;&#10;Description generated with high confidence">
            <a:extLst>
              <a:ext uri="{FF2B5EF4-FFF2-40B4-BE49-F238E27FC236}">
                <a16:creationId xmlns:a16="http://schemas.microsoft.com/office/drawing/2014/main" id="{2D2E6CD8-1F8A-4AE6-A320-1DBBBEFD4A28}"/>
              </a:ext>
            </a:extLst>
          </p:cNvPr>
          <p:cNvPicPr>
            <a:picLocks noChangeAspect="1"/>
          </p:cNvPicPr>
          <p:nvPr/>
        </p:nvPicPr>
        <p:blipFill>
          <a:blip r:embed="rId3"/>
          <a:stretch>
            <a:fillRect/>
          </a:stretch>
        </p:blipFill>
        <p:spPr>
          <a:xfrm>
            <a:off x="873990" y="3537201"/>
            <a:ext cx="10253518" cy="1988778"/>
          </a:xfrm>
          <a:prstGeom prst="rect">
            <a:avLst/>
          </a:prstGeom>
        </p:spPr>
      </p:pic>
    </p:spTree>
    <p:extLst>
      <p:ext uri="{BB962C8B-B14F-4D97-AF65-F5344CB8AC3E}">
        <p14:creationId xmlns:p14="http://schemas.microsoft.com/office/powerpoint/2010/main" val="36713030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A11FB3-1515-484C-8D98-85CA55BD8349}"/>
              </a:ext>
            </a:extLst>
          </p:cNvPr>
          <p:cNvSpPr>
            <a:spLocks noGrp="1"/>
          </p:cNvSpPr>
          <p:nvPr>
            <p:ph type="title"/>
          </p:nvPr>
        </p:nvSpPr>
        <p:spPr/>
        <p:txBody>
          <a:bodyPr/>
          <a:lstStyle/>
          <a:p>
            <a:r>
              <a:rPr lang="en-US" dirty="0"/>
              <a:t>Phase 2 open-label study of </a:t>
            </a:r>
            <a:r>
              <a:rPr lang="en-US" dirty="0" err="1"/>
              <a:t>maralixibat</a:t>
            </a:r>
            <a:r>
              <a:rPr lang="en-US" dirty="0"/>
              <a:t> in children with Alagille syndrome: 48-week interim efficacy analysis</a:t>
            </a:r>
            <a:endParaRPr lang="en-GB" dirty="0"/>
          </a:p>
        </p:txBody>
      </p:sp>
      <p:sp>
        <p:nvSpPr>
          <p:cNvPr id="5" name="Text Placeholder 4">
            <a:extLst>
              <a:ext uri="{FF2B5EF4-FFF2-40B4-BE49-F238E27FC236}">
                <a16:creationId xmlns:a16="http://schemas.microsoft.com/office/drawing/2014/main" id="{DFF8B8FC-2D2A-4148-9E89-CC1689F2AE8A}"/>
              </a:ext>
            </a:extLst>
          </p:cNvPr>
          <p:cNvSpPr>
            <a:spLocks noGrp="1"/>
          </p:cNvSpPr>
          <p:nvPr>
            <p:ph type="body" sz="quarter" idx="10"/>
          </p:nvPr>
        </p:nvSpPr>
        <p:spPr/>
        <p:txBody>
          <a:bodyPr/>
          <a:lstStyle/>
          <a:p>
            <a:r>
              <a:rPr lang="en-GB" dirty="0"/>
              <a:t>*Change from baseline; </a:t>
            </a:r>
            <a:r>
              <a:rPr lang="en-US" baseline="30000" dirty="0"/>
              <a:t>‡</a:t>
            </a:r>
            <a:r>
              <a:rPr lang="en-US" dirty="0"/>
              <a:t>Some GI and URTI AEs and small increase in ALT (18 [84] U/L). Total bilirubin did not change.</a:t>
            </a:r>
            <a:endParaRPr lang="en-GB" dirty="0"/>
          </a:p>
          <a:p>
            <a:r>
              <a:rPr lang="en-GB" dirty="0"/>
              <a:t>Gonzales E, et al. ILC 2019; PS-193</a:t>
            </a:r>
          </a:p>
        </p:txBody>
      </p:sp>
      <p:sp>
        <p:nvSpPr>
          <p:cNvPr id="13" name="Content Placeholder 1">
            <a:extLst>
              <a:ext uri="{FF2B5EF4-FFF2-40B4-BE49-F238E27FC236}">
                <a16:creationId xmlns:a16="http://schemas.microsoft.com/office/drawing/2014/main" id="{760BDF2A-AAFE-42F1-BB8E-12EDF7054F11}"/>
              </a:ext>
            </a:extLst>
          </p:cNvPr>
          <p:cNvSpPr>
            <a:spLocks noGrp="1"/>
          </p:cNvSpPr>
          <p:nvPr>
            <p:ph sz="half" idx="1"/>
          </p:nvPr>
        </p:nvSpPr>
        <p:spPr>
          <a:xfrm>
            <a:off x="346239" y="1119900"/>
            <a:ext cx="6339705" cy="4288940"/>
          </a:xfrm>
        </p:spPr>
        <p:txBody>
          <a:bodyPr vert="horz" lIns="91440" tIns="45720" rIns="91440" bIns="45720" rtlCol="0" anchor="t">
            <a:noAutofit/>
          </a:bodyPr>
          <a:lstStyle/>
          <a:p>
            <a:pPr marL="0" indent="0">
              <a:buNone/>
            </a:pPr>
            <a:r>
              <a:rPr lang="en-US" b="1" dirty="0">
                <a:solidFill>
                  <a:schemeClr val="bg1"/>
                </a:solidFill>
                <a:highlight>
                  <a:srgbClr val="004A86"/>
                </a:highlight>
              </a:rPr>
              <a:t>RESULTS</a:t>
            </a:r>
            <a:r>
              <a:rPr lang="en-US" dirty="0"/>
              <a:t> ‌</a:t>
            </a:r>
          </a:p>
          <a:p>
            <a:r>
              <a:rPr lang="en-US" dirty="0"/>
              <a:t>Pruritus: 59% and 56% (both p&lt;0.0001) reduction* at Weeks 18 and 48</a:t>
            </a:r>
            <a:endParaRPr lang="en-US" dirty="0">
              <a:cs typeface="Arial"/>
            </a:endParaRPr>
          </a:p>
          <a:p>
            <a:pPr lvl="1"/>
            <a:r>
              <a:rPr lang="en-US" dirty="0"/>
              <a:t>Returned to baseline in placebo vs. minimal change on </a:t>
            </a:r>
            <a:r>
              <a:rPr lang="en-US" dirty="0" err="1"/>
              <a:t>maralixibat</a:t>
            </a:r>
            <a:r>
              <a:rPr lang="en-US" dirty="0"/>
              <a:t> during blinded withdrawal (p=0.0002)</a:t>
            </a:r>
            <a:endParaRPr lang="en-US" dirty="0">
              <a:cs typeface="Arial"/>
            </a:endParaRPr>
          </a:p>
          <a:p>
            <a:r>
              <a:rPr lang="en-GB" dirty="0"/>
              <a:t>Serum bile acids: </a:t>
            </a:r>
            <a:r>
              <a:rPr lang="en-US" dirty="0"/>
              <a:t>31% (p&lt;0.001) and 36% (p=0.0031) reduction* at Weeks 18 and 48</a:t>
            </a:r>
            <a:endParaRPr lang="en-US" dirty="0">
              <a:cs typeface="Arial"/>
            </a:endParaRPr>
          </a:p>
          <a:p>
            <a:pPr lvl="1"/>
            <a:r>
              <a:rPr lang="en-US" dirty="0">
                <a:cs typeface="Arial"/>
              </a:rPr>
              <a:t>Returned to baseline in placebo vs. no change on </a:t>
            </a:r>
            <a:r>
              <a:rPr lang="en-US" dirty="0" err="1">
                <a:cs typeface="Arial"/>
              </a:rPr>
              <a:t>maralixibat</a:t>
            </a:r>
            <a:r>
              <a:rPr lang="en-US" dirty="0">
                <a:cs typeface="Arial" panose="020B0604020202020204"/>
              </a:rPr>
              <a:t> during blinded withdrawal (p=0.038)</a:t>
            </a:r>
          </a:p>
          <a:p>
            <a:r>
              <a:rPr lang="en-US" dirty="0"/>
              <a:t>Reduction in xanthoma scores* -44% (p=0.023)</a:t>
            </a:r>
            <a:endParaRPr lang="en-US" dirty="0">
              <a:cs typeface="Arial"/>
            </a:endParaRPr>
          </a:p>
          <a:p>
            <a:r>
              <a:rPr lang="en-US" dirty="0" err="1"/>
              <a:t>PedsQL</a:t>
            </a:r>
            <a:r>
              <a:rPr lang="en-US" dirty="0"/>
              <a:t> scores improved by 9.5 points* (p=0.016)</a:t>
            </a:r>
            <a:endParaRPr lang="en-US" dirty="0">
              <a:cs typeface="Arial"/>
            </a:endParaRPr>
          </a:p>
          <a:p>
            <a:r>
              <a:rPr lang="en-GB" dirty="0"/>
              <a:t>G</a:t>
            </a:r>
            <a:r>
              <a:rPr lang="en-US" dirty="0" err="1"/>
              <a:t>enerally</a:t>
            </a:r>
            <a:r>
              <a:rPr lang="en-US" dirty="0"/>
              <a:t> well tolerated</a:t>
            </a:r>
            <a:r>
              <a:rPr lang="en-US" baseline="30000" dirty="0"/>
              <a:t>‡</a:t>
            </a:r>
            <a:endParaRPr lang="en-US" dirty="0"/>
          </a:p>
        </p:txBody>
      </p:sp>
      <p:sp>
        <p:nvSpPr>
          <p:cNvPr id="26" name="Content Placeholder 1">
            <a:extLst>
              <a:ext uri="{FF2B5EF4-FFF2-40B4-BE49-F238E27FC236}">
                <a16:creationId xmlns:a16="http://schemas.microsoft.com/office/drawing/2014/main" id="{F697C200-7883-440E-AB3C-BA1133080980}"/>
              </a:ext>
            </a:extLst>
          </p:cNvPr>
          <p:cNvSpPr txBox="1">
            <a:spLocks/>
          </p:cNvSpPr>
          <p:nvPr/>
        </p:nvSpPr>
        <p:spPr>
          <a:xfrm>
            <a:off x="423863" y="5530317"/>
            <a:ext cx="11342688" cy="1015663"/>
          </a:xfrm>
          <a:prstGeom prst="rect">
            <a:avLst/>
          </a:prstGeom>
          <a:ln>
            <a:noFill/>
          </a:ln>
        </p:spPr>
        <p:txBody>
          <a:bodyPr vert="horz" wrap="square" lIns="91440" tIns="45720" rIns="91440" bIns="45720" rtlCol="0" anchor="t">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bg1"/>
                </a:solidFill>
                <a:highlight>
                  <a:srgbClr val="004A86"/>
                </a:highlight>
                <a:latin typeface="Arial"/>
                <a:cs typeface="Arial"/>
              </a:rPr>
              <a:t> CONCLUSIONS ‌</a:t>
            </a:r>
            <a:r>
              <a:rPr lang="en-US" b="1" dirty="0">
                <a:solidFill>
                  <a:schemeClr val="bg1"/>
                </a:solidFill>
                <a:latin typeface="Arial"/>
                <a:cs typeface="Arial"/>
              </a:rPr>
              <a:t> </a:t>
            </a:r>
            <a:r>
              <a:rPr lang="en-US" dirty="0">
                <a:latin typeface="Arial"/>
                <a:cs typeface="Arial"/>
              </a:rPr>
              <a:t>In patients with ALGS, A</a:t>
            </a:r>
            <a:r>
              <a:rPr lang="en-US" dirty="0"/>
              <a:t>SBT inhibition with </a:t>
            </a:r>
            <a:r>
              <a:rPr lang="en-US" dirty="0" err="1"/>
              <a:t>maralixibat</a:t>
            </a:r>
            <a:r>
              <a:rPr lang="en-US" dirty="0"/>
              <a:t> led to a significant improvement in sBA and pruritus compared to placebo and improved quality of life and</a:t>
            </a:r>
            <a:br>
              <a:rPr lang="en-US" dirty="0"/>
            </a:br>
            <a:r>
              <a:rPr lang="en-US" dirty="0"/>
              <a:t>xanthomas over time</a:t>
            </a:r>
            <a:endParaRPr lang="en-US" dirty="0">
              <a:cs typeface="Arial"/>
            </a:endParaRPr>
          </a:p>
        </p:txBody>
      </p:sp>
      <p:cxnSp>
        <p:nvCxnSpPr>
          <p:cNvPr id="21" name="Straight Connector 20">
            <a:extLst>
              <a:ext uri="{FF2B5EF4-FFF2-40B4-BE49-F238E27FC236}">
                <a16:creationId xmlns:a16="http://schemas.microsoft.com/office/drawing/2014/main" id="{CF302921-A074-4AA4-B069-143EDA71BD07}"/>
              </a:ext>
            </a:extLst>
          </p:cNvPr>
          <p:cNvCxnSpPr>
            <a:cxnSpLocks/>
          </p:cNvCxnSpPr>
          <p:nvPr/>
        </p:nvCxnSpPr>
        <p:spPr>
          <a:xfrm flipH="1">
            <a:off x="604838" y="5525802"/>
            <a:ext cx="1098232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1FB607B-B58B-451C-8DE6-0FF23D5CD004}"/>
              </a:ext>
            </a:extLst>
          </p:cNvPr>
          <p:cNvCxnSpPr>
            <a:cxnSpLocks/>
          </p:cNvCxnSpPr>
          <p:nvPr/>
        </p:nvCxnSpPr>
        <p:spPr>
          <a:xfrm>
            <a:off x="6606343" y="1479482"/>
            <a:ext cx="0" cy="4046321"/>
          </a:xfrm>
          <a:prstGeom prst="line">
            <a:avLst/>
          </a:prstGeom>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146C1496-4325-4B31-AB7D-9FB4D8D196E3}"/>
              </a:ext>
            </a:extLst>
          </p:cNvPr>
          <p:cNvSpPr/>
          <p:nvPr/>
        </p:nvSpPr>
        <p:spPr>
          <a:xfrm>
            <a:off x="7352993" y="1208948"/>
            <a:ext cx="4081567" cy="646331"/>
          </a:xfrm>
          <a:prstGeom prst="rect">
            <a:avLst/>
          </a:prstGeom>
        </p:spPr>
        <p:txBody>
          <a:bodyPr wrap="none">
            <a:spAutoFit/>
          </a:bodyPr>
          <a:lstStyle/>
          <a:p>
            <a:pPr algn="ctr"/>
            <a:r>
              <a:rPr lang="en-GB" b="1" dirty="0">
                <a:highlight>
                  <a:srgbClr val="FEFCFC"/>
                </a:highlight>
                <a:latin typeface="Arial" panose="020B0604020202020204" pitchFamily="34" charset="0"/>
                <a:cs typeface="Arial" panose="020B0604020202020204" pitchFamily="34" charset="0"/>
              </a:rPr>
              <a:t>Weekly average morning itch</a:t>
            </a:r>
          </a:p>
          <a:p>
            <a:pPr algn="ctr"/>
            <a:r>
              <a:rPr lang="en-GB" dirty="0">
                <a:highlight>
                  <a:srgbClr val="FEFCFC"/>
                </a:highlight>
                <a:latin typeface="Arial" panose="020B0604020202020204" pitchFamily="34" charset="0"/>
                <a:cs typeface="Arial" panose="020B0604020202020204" pitchFamily="34" charset="0"/>
              </a:rPr>
              <a:t>(72% had </a:t>
            </a:r>
            <a:r>
              <a:rPr lang="en-US" dirty="0" err="1">
                <a:latin typeface="Arial" panose="020B0604020202020204" pitchFamily="34" charset="0"/>
                <a:cs typeface="Arial" panose="020B0604020202020204" pitchFamily="34" charset="0"/>
              </a:rPr>
              <a:t>ItchRO</a:t>
            </a:r>
            <a:r>
              <a:rPr lang="en-US" dirty="0">
                <a:latin typeface="Arial" panose="020B0604020202020204" pitchFamily="34" charset="0"/>
                <a:cs typeface="Arial" panose="020B0604020202020204" pitchFamily="34" charset="0"/>
              </a:rPr>
              <a:t> reduction* ≥1 point) </a:t>
            </a:r>
            <a:endParaRPr lang="en-GB" dirty="0">
              <a:highlight>
                <a:srgbClr val="FEFCFC"/>
              </a:highlight>
              <a:latin typeface="Arial" panose="020B0604020202020204" pitchFamily="34" charset="0"/>
              <a:cs typeface="Arial" panose="020B0604020202020204" pitchFamily="34" charset="0"/>
            </a:endParaRPr>
          </a:p>
        </p:txBody>
      </p:sp>
      <p:pic>
        <p:nvPicPr>
          <p:cNvPr id="8" name="Picture 10" descr="A close up of a map&#10;&#10;Description generated with high confidence">
            <a:extLst>
              <a:ext uri="{FF2B5EF4-FFF2-40B4-BE49-F238E27FC236}">
                <a16:creationId xmlns:a16="http://schemas.microsoft.com/office/drawing/2014/main" id="{C1E318D3-628A-432E-8421-655EFAC7535D}"/>
              </a:ext>
            </a:extLst>
          </p:cNvPr>
          <p:cNvPicPr>
            <a:picLocks noChangeAspect="1"/>
          </p:cNvPicPr>
          <p:nvPr/>
        </p:nvPicPr>
        <p:blipFill>
          <a:blip r:embed="rId3"/>
          <a:stretch>
            <a:fillRect/>
          </a:stretch>
        </p:blipFill>
        <p:spPr>
          <a:xfrm>
            <a:off x="6964017" y="1863420"/>
            <a:ext cx="4273826" cy="3628116"/>
          </a:xfrm>
          <a:prstGeom prst="rect">
            <a:avLst/>
          </a:prstGeom>
        </p:spPr>
      </p:pic>
    </p:spTree>
    <p:extLst>
      <p:ext uri="{BB962C8B-B14F-4D97-AF65-F5344CB8AC3E}">
        <p14:creationId xmlns:p14="http://schemas.microsoft.com/office/powerpoint/2010/main" val="26320899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A11FB3-1515-484C-8D98-85CA55BD8349}"/>
              </a:ext>
            </a:extLst>
          </p:cNvPr>
          <p:cNvSpPr>
            <a:spLocks noGrp="1"/>
          </p:cNvSpPr>
          <p:nvPr>
            <p:ph type="title"/>
          </p:nvPr>
        </p:nvSpPr>
        <p:spPr/>
        <p:txBody>
          <a:bodyPr>
            <a:noAutofit/>
          </a:bodyPr>
          <a:lstStyle/>
          <a:p>
            <a:r>
              <a:rPr lang="en-GB" dirty="0"/>
              <a:t>Predicting long-term outcome after surgical biliary diversion in </a:t>
            </a:r>
            <a:br>
              <a:rPr lang="en-GB" dirty="0"/>
            </a:br>
            <a:r>
              <a:rPr lang="en-GB" dirty="0"/>
              <a:t>BSEP-deficiency patients: Results from the NAPPED consortium</a:t>
            </a:r>
          </a:p>
        </p:txBody>
      </p:sp>
      <p:sp>
        <p:nvSpPr>
          <p:cNvPr id="5" name="Text Placeholder 4">
            <a:extLst>
              <a:ext uri="{FF2B5EF4-FFF2-40B4-BE49-F238E27FC236}">
                <a16:creationId xmlns:a16="http://schemas.microsoft.com/office/drawing/2014/main" id="{DFF8B8FC-2D2A-4148-9E89-CC1689F2AE8A}"/>
              </a:ext>
            </a:extLst>
          </p:cNvPr>
          <p:cNvSpPr>
            <a:spLocks noGrp="1"/>
          </p:cNvSpPr>
          <p:nvPr>
            <p:ph type="body" sz="quarter" idx="10"/>
          </p:nvPr>
        </p:nvSpPr>
        <p:spPr/>
        <p:txBody>
          <a:bodyPr/>
          <a:lstStyle/>
          <a:p>
            <a:br>
              <a:rPr lang="en-GB" dirty="0"/>
            </a:br>
            <a:r>
              <a:rPr lang="en-GB" dirty="0"/>
              <a:t>*Corrected for sex and birth year.</a:t>
            </a:r>
          </a:p>
          <a:p>
            <a:r>
              <a:rPr lang="en-GB" dirty="0"/>
              <a:t>van Wessel, et al. ILC 2019; </a:t>
            </a:r>
            <a:r>
              <a:rPr lang="en-GB" dirty="0">
                <a:solidFill>
                  <a:srgbClr val="000000"/>
                </a:solidFill>
              </a:rPr>
              <a:t>PS-195</a:t>
            </a:r>
          </a:p>
        </p:txBody>
      </p:sp>
      <p:cxnSp>
        <p:nvCxnSpPr>
          <p:cNvPr id="17" name="Straight Connector 16">
            <a:extLst>
              <a:ext uri="{FF2B5EF4-FFF2-40B4-BE49-F238E27FC236}">
                <a16:creationId xmlns:a16="http://schemas.microsoft.com/office/drawing/2014/main" id="{34759AD4-1D38-4DEC-9CAD-E4DE2CF70C76}"/>
              </a:ext>
            </a:extLst>
          </p:cNvPr>
          <p:cNvCxnSpPr>
            <a:cxnSpLocks/>
          </p:cNvCxnSpPr>
          <p:nvPr/>
        </p:nvCxnSpPr>
        <p:spPr>
          <a:xfrm>
            <a:off x="7871219" y="1519238"/>
            <a:ext cx="0" cy="4810125"/>
          </a:xfrm>
          <a:prstGeom prst="line">
            <a:avLst/>
          </a:prstGeom>
        </p:spPr>
        <p:style>
          <a:lnRef idx="1">
            <a:schemeClr val="accent1"/>
          </a:lnRef>
          <a:fillRef idx="0">
            <a:schemeClr val="accent1"/>
          </a:fillRef>
          <a:effectRef idx="0">
            <a:schemeClr val="accent1"/>
          </a:effectRef>
          <a:fontRef idx="minor">
            <a:schemeClr val="tx1"/>
          </a:fontRef>
        </p:style>
      </p:cxnSp>
      <p:sp>
        <p:nvSpPr>
          <p:cNvPr id="24" name="Content Placeholder 1">
            <a:extLst>
              <a:ext uri="{FF2B5EF4-FFF2-40B4-BE49-F238E27FC236}">
                <a16:creationId xmlns:a16="http://schemas.microsoft.com/office/drawing/2014/main" id="{D6F1A039-A09D-4BC4-AEB2-ECBFF821DBF4}"/>
              </a:ext>
            </a:extLst>
          </p:cNvPr>
          <p:cNvSpPr>
            <a:spLocks noGrp="1"/>
          </p:cNvSpPr>
          <p:nvPr>
            <p:ph sz="half" idx="1"/>
          </p:nvPr>
        </p:nvSpPr>
        <p:spPr>
          <a:xfrm>
            <a:off x="423863" y="1340769"/>
            <a:ext cx="7448898" cy="2363724"/>
          </a:xfrm>
          <a:ln>
            <a:noFill/>
          </a:ln>
        </p:spPr>
        <p:txBody>
          <a:bodyPr vert="horz" wrap="square" lIns="91440" tIns="45720" rIns="91440" bIns="45720" rtlCol="0" anchor="t">
            <a:spAutoFit/>
          </a:bodyPr>
          <a:lstStyle/>
          <a:p>
            <a:pPr marL="0" indent="0">
              <a:buNone/>
            </a:pPr>
            <a:r>
              <a:rPr lang="en-US" b="1" dirty="0">
                <a:solidFill>
                  <a:schemeClr val="bg1"/>
                </a:solidFill>
                <a:highlight>
                  <a:srgbClr val="004A86"/>
                </a:highlight>
                <a:latin typeface="Arial" panose="020B0604020202020204" pitchFamily="34" charset="0"/>
                <a:cs typeface="Arial" panose="020B0604020202020204" pitchFamily="34" charset="0"/>
              </a:rPr>
              <a:t> BACKGROUND &amp; AIMS </a:t>
            </a:r>
            <a:r>
              <a:rPr lang="en-US" b="1" dirty="0">
                <a:solidFill>
                  <a:schemeClr val="bg1"/>
                </a:solidFill>
                <a:highlight>
                  <a:srgbClr val="FEFCFC"/>
                </a:highlight>
                <a:latin typeface="Arial" panose="020B0604020202020204" pitchFamily="34" charset="0"/>
                <a:cs typeface="Arial" panose="020B0604020202020204" pitchFamily="34" charset="0"/>
              </a:rPr>
              <a:t>​</a:t>
            </a:r>
          </a:p>
          <a:p>
            <a:r>
              <a:rPr lang="en-US" dirty="0">
                <a:highlight>
                  <a:srgbClr val="FEFCFC"/>
                </a:highlight>
              </a:rPr>
              <a:t>PFIC type 2 or BSEP-deficiency due to mutations in </a:t>
            </a:r>
            <a:r>
              <a:rPr lang="en-US" i="1" dirty="0">
                <a:highlight>
                  <a:srgbClr val="FEFCFC"/>
                </a:highlight>
              </a:rPr>
              <a:t>ABCB11</a:t>
            </a:r>
          </a:p>
          <a:p>
            <a:pPr lvl="1"/>
            <a:r>
              <a:rPr lang="en-US" dirty="0">
                <a:highlight>
                  <a:srgbClr val="FEFCFC"/>
                </a:highlight>
              </a:rPr>
              <a:t>Impairment of biliary bile salt secretion, leads to progressive liver disease </a:t>
            </a:r>
            <a:endParaRPr lang="en-US" dirty="0">
              <a:highlight>
                <a:srgbClr val="FEFCFC"/>
              </a:highlight>
              <a:cs typeface="Arial"/>
            </a:endParaRPr>
          </a:p>
          <a:p>
            <a:r>
              <a:rPr lang="en-US" b="1" dirty="0">
                <a:highlight>
                  <a:srgbClr val="FEFCFC"/>
                </a:highlight>
              </a:rPr>
              <a:t>Aim:</a:t>
            </a:r>
            <a:r>
              <a:rPr lang="en-US" dirty="0">
                <a:highlight>
                  <a:srgbClr val="FEFCFC"/>
                </a:highlight>
              </a:rPr>
              <a:t> to assess whether biochemical parameters after SBD could be reliable surrogate parameters for long-term native liver survival (NLS)</a:t>
            </a:r>
            <a:r>
              <a:rPr lang="en-US" dirty="0"/>
              <a:t> in BSEP-deficient patients</a:t>
            </a:r>
            <a:endParaRPr lang="en-GB" dirty="0">
              <a:highlight>
                <a:srgbClr val="FEFCFC"/>
              </a:highlight>
            </a:endParaRPr>
          </a:p>
        </p:txBody>
      </p:sp>
      <p:grpSp>
        <p:nvGrpSpPr>
          <p:cNvPr id="59" name="Group 58" hidden="1">
            <a:extLst>
              <a:ext uri="{FF2B5EF4-FFF2-40B4-BE49-F238E27FC236}">
                <a16:creationId xmlns:a16="http://schemas.microsoft.com/office/drawing/2014/main" id="{80BC31B8-9683-4348-B8D0-616F8CFDDB4E}"/>
              </a:ext>
            </a:extLst>
          </p:cNvPr>
          <p:cNvGrpSpPr/>
          <p:nvPr/>
        </p:nvGrpSpPr>
        <p:grpSpPr>
          <a:xfrm>
            <a:off x="6704579" y="2071790"/>
            <a:ext cx="4999477" cy="3739463"/>
            <a:chOff x="7245214" y="1819275"/>
            <a:chExt cx="3686741" cy="3739463"/>
          </a:xfrm>
        </p:grpSpPr>
        <p:sp>
          <p:nvSpPr>
            <p:cNvPr id="60" name="TextBox 59">
              <a:extLst>
                <a:ext uri="{FF2B5EF4-FFF2-40B4-BE49-F238E27FC236}">
                  <a16:creationId xmlns:a16="http://schemas.microsoft.com/office/drawing/2014/main" id="{449E1014-B142-4C59-969B-81B794D5F9AC}"/>
                </a:ext>
              </a:extLst>
            </p:cNvPr>
            <p:cNvSpPr txBox="1"/>
            <p:nvPr/>
          </p:nvSpPr>
          <p:spPr>
            <a:xfrm>
              <a:off x="7733379" y="1819275"/>
              <a:ext cx="3198576" cy="1107996"/>
            </a:xfrm>
            <a:prstGeom prst="rect">
              <a:avLst/>
            </a:prstGeom>
            <a:noFill/>
            <a:ln w="19050">
              <a:solidFill>
                <a:schemeClr val="accent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a:ea typeface="+mn-ea"/>
                  <a:cs typeface="+mn-cs"/>
                </a:rPr>
                <a:t>Patients with PSC (N=234)</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64% male</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45 years median age</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61% taking </a:t>
              </a:r>
              <a:r>
                <a:rPr kumimoji="0" lang="en-GB" sz="1600" b="0" i="0" u="none" strike="noStrike" kern="1200" cap="none" spc="0" normalizeH="0" baseline="0" noProof="0" dirty="0" err="1">
                  <a:ln>
                    <a:noFill/>
                  </a:ln>
                  <a:solidFill>
                    <a:prstClr val="black"/>
                  </a:solidFill>
                  <a:effectLst/>
                  <a:uLnTx/>
                  <a:uFillTx/>
                  <a:latin typeface="Arial" panose="020B0604020202020204"/>
                  <a:ea typeface="+mn-ea"/>
                  <a:cs typeface="+mn-cs"/>
                </a:rPr>
                <a:t>ursodeoxycholic</a:t>
              </a: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 acid</a:t>
              </a:r>
            </a:p>
          </p:txBody>
        </p:sp>
        <p:sp>
          <p:nvSpPr>
            <p:cNvPr id="61" name="TextBox 60">
              <a:extLst>
                <a:ext uri="{FF2B5EF4-FFF2-40B4-BE49-F238E27FC236}">
                  <a16:creationId xmlns:a16="http://schemas.microsoft.com/office/drawing/2014/main" id="{64FE3EC1-8B3B-4991-BBB5-3BD654ABB09C}"/>
                </a:ext>
              </a:extLst>
            </p:cNvPr>
            <p:cNvSpPr txBox="1"/>
            <p:nvPr/>
          </p:nvSpPr>
          <p:spPr>
            <a:xfrm>
              <a:off x="7839206" y="3453538"/>
              <a:ext cx="1300975" cy="325890"/>
            </a:xfrm>
            <a:prstGeom prst="rect">
              <a:avLst/>
            </a:prstGeom>
            <a:solidFill>
              <a:schemeClr val="accent1"/>
            </a:solidFill>
            <a:ln>
              <a:solidFill>
                <a:schemeClr val="accent1"/>
              </a:solid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FFFFFF"/>
                  </a:solidFill>
                  <a:effectLst/>
                  <a:uLnTx/>
                  <a:uFillTx/>
                  <a:latin typeface="Arial" panose="020B0604020202020204"/>
                  <a:ea typeface="+mn-ea"/>
                  <a:cs typeface="+mn-cs"/>
                </a:rPr>
                <a:t>Simtuzumab</a:t>
              </a:r>
              <a:endParaRPr kumimoji="0" lang="en-GB" sz="18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2" name="TextBox 61">
              <a:extLst>
                <a:ext uri="{FF2B5EF4-FFF2-40B4-BE49-F238E27FC236}">
                  <a16:creationId xmlns:a16="http://schemas.microsoft.com/office/drawing/2014/main" id="{998B399C-ED06-4B1B-8A88-B35CE84339E7}"/>
                </a:ext>
              </a:extLst>
            </p:cNvPr>
            <p:cNvSpPr txBox="1"/>
            <p:nvPr/>
          </p:nvSpPr>
          <p:spPr>
            <a:xfrm>
              <a:off x="9525152" y="3453549"/>
              <a:ext cx="1205145" cy="325914"/>
            </a:xfrm>
            <a:prstGeom prst="rect">
              <a:avLst/>
            </a:prstGeom>
            <a:solidFill>
              <a:schemeClr val="bg1">
                <a:lumMod val="50000"/>
              </a:schemeClr>
            </a:solidFill>
            <a:ln>
              <a:solidFill>
                <a:schemeClr val="bg1">
                  <a:lumMod val="50000"/>
                </a:schemeClr>
              </a:solid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Arial" panose="020B0604020202020204"/>
                  <a:ea typeface="+mn-ea"/>
                  <a:cs typeface="+mn-cs"/>
                </a:rPr>
                <a:t>Placebo</a:t>
              </a:r>
              <a:endParaRPr kumimoji="0" lang="en-GB"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63" name="Connector: Elbow 62">
              <a:extLst>
                <a:ext uri="{FF2B5EF4-FFF2-40B4-BE49-F238E27FC236}">
                  <a16:creationId xmlns:a16="http://schemas.microsoft.com/office/drawing/2014/main" id="{15F7C97B-D257-4776-9C8A-77B8C5CC2F97}"/>
                </a:ext>
              </a:extLst>
            </p:cNvPr>
            <p:cNvCxnSpPr>
              <a:cxnSpLocks/>
              <a:stCxn id="60" idx="2"/>
              <a:endCxn id="61" idx="0"/>
            </p:cNvCxnSpPr>
            <p:nvPr/>
          </p:nvCxnSpPr>
          <p:spPr>
            <a:xfrm rot="5400000">
              <a:off x="8648048" y="2768918"/>
              <a:ext cx="526267" cy="842974"/>
            </a:xfrm>
            <a:prstGeom prst="bentConnector3">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Connector: Elbow 63">
              <a:extLst>
                <a:ext uri="{FF2B5EF4-FFF2-40B4-BE49-F238E27FC236}">
                  <a16:creationId xmlns:a16="http://schemas.microsoft.com/office/drawing/2014/main" id="{CEF90342-58A9-4C98-978C-DA1846A4E6E5}"/>
                </a:ext>
              </a:extLst>
            </p:cNvPr>
            <p:cNvCxnSpPr>
              <a:cxnSpLocks/>
              <a:stCxn id="60" idx="2"/>
              <a:endCxn id="62" idx="0"/>
            </p:cNvCxnSpPr>
            <p:nvPr/>
          </p:nvCxnSpPr>
          <p:spPr>
            <a:xfrm rot="16200000" flipH="1">
              <a:off x="9467057" y="2792882"/>
              <a:ext cx="526278" cy="795057"/>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5" name="Oval 64">
              <a:extLst>
                <a:ext uri="{FF2B5EF4-FFF2-40B4-BE49-F238E27FC236}">
                  <a16:creationId xmlns:a16="http://schemas.microsoft.com/office/drawing/2014/main" id="{0175BEE7-3111-49ED-9A20-2E9D5F0613C0}"/>
                </a:ext>
              </a:extLst>
            </p:cNvPr>
            <p:cNvSpPr/>
            <p:nvPr/>
          </p:nvSpPr>
          <p:spPr>
            <a:xfrm>
              <a:off x="9206567" y="2978224"/>
              <a:ext cx="252199" cy="3429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Arial" panose="020B0604020202020204"/>
                  <a:ea typeface="+mn-ea"/>
                  <a:cs typeface="+mn-cs"/>
                </a:rPr>
                <a:t>R</a:t>
              </a:r>
            </a:p>
          </p:txBody>
        </p:sp>
        <p:sp>
          <p:nvSpPr>
            <p:cNvPr id="66" name="TextBox 65">
              <a:extLst>
                <a:ext uri="{FF2B5EF4-FFF2-40B4-BE49-F238E27FC236}">
                  <a16:creationId xmlns:a16="http://schemas.microsoft.com/office/drawing/2014/main" id="{69CC942B-2BDD-4392-8B81-708E6B71F648}"/>
                </a:ext>
              </a:extLst>
            </p:cNvPr>
            <p:cNvSpPr txBox="1"/>
            <p:nvPr/>
          </p:nvSpPr>
          <p:spPr>
            <a:xfrm>
              <a:off x="7245214" y="3489921"/>
              <a:ext cx="658978" cy="272704"/>
            </a:xfrm>
            <a:prstGeom prst="rect">
              <a:avLst/>
            </a:prstGeom>
            <a:noFill/>
            <a:ln>
              <a:no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96W</a:t>
              </a:r>
              <a:endPar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7" name="TextBox 66">
              <a:extLst>
                <a:ext uri="{FF2B5EF4-FFF2-40B4-BE49-F238E27FC236}">
                  <a16:creationId xmlns:a16="http://schemas.microsoft.com/office/drawing/2014/main" id="{3DBC39DA-0F4B-4A72-BB4A-43BBFE308653}"/>
                </a:ext>
              </a:extLst>
            </p:cNvPr>
            <p:cNvSpPr txBox="1"/>
            <p:nvPr/>
          </p:nvSpPr>
          <p:spPr>
            <a:xfrm>
              <a:off x="7733379" y="4204521"/>
              <a:ext cx="3198576" cy="1354217"/>
            </a:xfrm>
            <a:prstGeom prst="rect">
              <a:avLst/>
            </a:prstGeom>
            <a:noFill/>
            <a:ln w="19050">
              <a:solidFill>
                <a:schemeClr val="accent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a:ea typeface="+mn-ea"/>
                  <a:cs typeface="+mn-cs"/>
                </a:rPr>
                <a:t>Data analysis</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Treatment arms combined*</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Cumulative follow-up: 371 patient years</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Magnitude of ALP fluctuation and associations with clinical outcome evaluated</a:t>
              </a:r>
            </a:p>
          </p:txBody>
        </p:sp>
        <p:cxnSp>
          <p:nvCxnSpPr>
            <p:cNvPr id="68" name="Connector: Elbow 67">
              <a:extLst>
                <a:ext uri="{FF2B5EF4-FFF2-40B4-BE49-F238E27FC236}">
                  <a16:creationId xmlns:a16="http://schemas.microsoft.com/office/drawing/2014/main" id="{911A3ABA-91C0-4F6E-A713-706B288BECB4}"/>
                </a:ext>
              </a:extLst>
            </p:cNvPr>
            <p:cNvCxnSpPr>
              <a:cxnSpLocks/>
              <a:stCxn id="61" idx="2"/>
              <a:endCxn id="67" idx="0"/>
            </p:cNvCxnSpPr>
            <p:nvPr/>
          </p:nvCxnSpPr>
          <p:spPr>
            <a:xfrm rot="16200000" flipH="1">
              <a:off x="8698634" y="3570487"/>
              <a:ext cx="425093" cy="842974"/>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Connector: Elbow 68">
              <a:extLst>
                <a:ext uri="{FF2B5EF4-FFF2-40B4-BE49-F238E27FC236}">
                  <a16:creationId xmlns:a16="http://schemas.microsoft.com/office/drawing/2014/main" id="{EDD83C20-3290-4E48-B200-C79767365C1A}"/>
                </a:ext>
              </a:extLst>
            </p:cNvPr>
            <p:cNvCxnSpPr>
              <a:cxnSpLocks/>
              <a:stCxn id="62" idx="2"/>
              <a:endCxn id="67" idx="0"/>
            </p:cNvCxnSpPr>
            <p:nvPr/>
          </p:nvCxnSpPr>
          <p:spPr>
            <a:xfrm rot="5400000">
              <a:off x="9517667" y="3594464"/>
              <a:ext cx="425058" cy="795057"/>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18" name="Straight Connector 117">
            <a:extLst>
              <a:ext uri="{FF2B5EF4-FFF2-40B4-BE49-F238E27FC236}">
                <a16:creationId xmlns:a16="http://schemas.microsoft.com/office/drawing/2014/main" id="{0D974334-2BCB-4AC0-833E-171D3C3464B5}"/>
              </a:ext>
            </a:extLst>
          </p:cNvPr>
          <p:cNvCxnSpPr>
            <a:cxnSpLocks/>
          </p:cNvCxnSpPr>
          <p:nvPr/>
        </p:nvCxnSpPr>
        <p:spPr>
          <a:xfrm flipH="1">
            <a:off x="604841" y="3725923"/>
            <a:ext cx="7269159" cy="0"/>
          </a:xfrm>
          <a:prstGeom prst="line">
            <a:avLst/>
          </a:prstGeom>
        </p:spPr>
        <p:style>
          <a:lnRef idx="1">
            <a:schemeClr val="accent1"/>
          </a:lnRef>
          <a:fillRef idx="0">
            <a:schemeClr val="accent1"/>
          </a:fillRef>
          <a:effectRef idx="0">
            <a:schemeClr val="accent1"/>
          </a:effectRef>
          <a:fontRef idx="minor">
            <a:schemeClr val="tx1"/>
          </a:fontRef>
        </p:style>
      </p:cxnSp>
      <p:sp>
        <p:nvSpPr>
          <p:cNvPr id="120" name="Content Placeholder 1">
            <a:extLst>
              <a:ext uri="{FF2B5EF4-FFF2-40B4-BE49-F238E27FC236}">
                <a16:creationId xmlns:a16="http://schemas.microsoft.com/office/drawing/2014/main" id="{87A1223C-239D-491F-80F2-676144BACB05}"/>
              </a:ext>
            </a:extLst>
          </p:cNvPr>
          <p:cNvSpPr txBox="1">
            <a:spLocks/>
          </p:cNvSpPr>
          <p:nvPr/>
        </p:nvSpPr>
        <p:spPr>
          <a:xfrm>
            <a:off x="7895063" y="1340769"/>
            <a:ext cx="3871486" cy="4401205"/>
          </a:xfrm>
          <a:prstGeom prst="rect">
            <a:avLst/>
          </a:prstGeom>
          <a:ln>
            <a:noFill/>
          </a:ln>
        </p:spPr>
        <p:txBody>
          <a:bodyPr vert="horz" wrap="square" lIns="91440" tIns="45720" rIns="91440" bIns="45720" rtlCol="0">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r>
              <a:rPr kumimoji="0" lang="en-US" sz="2000" b="1" i="0" u="none" strike="noStrike" kern="1200" cap="none" spc="0" normalizeH="0" baseline="0" noProof="0" dirty="0">
                <a:ln>
                  <a:noFill/>
                </a:ln>
                <a:solidFill>
                  <a:srgbClr val="FFFFFF"/>
                </a:solidFill>
                <a:effectLst/>
                <a:highlight>
                  <a:srgbClr val="004A86"/>
                </a:highlight>
                <a:uLnTx/>
                <a:uFillTx/>
                <a:latin typeface="Arial" panose="020B0604020202020204" pitchFamily="34" charset="0"/>
                <a:ea typeface="+mn-ea"/>
                <a:cs typeface="Arial" panose="020B0604020202020204" pitchFamily="34" charset="0"/>
              </a:rPr>
              <a:t> RESULTS </a:t>
            </a:r>
            <a:r>
              <a:rPr kumimoji="0" lang="en-US" sz="2000" b="1" i="0" u="none" strike="noStrike" kern="1200" cap="none" spc="0" normalizeH="0" baseline="0" noProof="0" dirty="0">
                <a:ln>
                  <a:noFill/>
                </a:ln>
                <a:solidFill>
                  <a:srgbClr val="FFFFFF"/>
                </a:solidFill>
                <a:effectLst/>
                <a:highlight>
                  <a:srgbClr val="FEFCFC"/>
                </a:highlight>
                <a:uLnTx/>
                <a:uFillTx/>
                <a:latin typeface="Arial" panose="020B0604020202020204" pitchFamily="34" charset="0"/>
                <a:ea typeface="+mn-ea"/>
                <a:cs typeface="Arial" panose="020B0604020202020204" pitchFamily="34" charset="0"/>
              </a:rPr>
              <a:t>​</a:t>
            </a: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mn-cs"/>
              </a:rPr>
              <a:t>Major indication for SBD was refractory, cholestatic pruritus (89%) </a:t>
            </a: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mn-cs"/>
              </a:rPr>
              <a:t>PEBD, n=47</a:t>
            </a: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mn-cs"/>
              </a:rPr>
              <a:t>Ileal exclusion (n=3)</a:t>
            </a: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1800" b="0" i="0" u="none" strike="noStrike" kern="1200" cap="none" spc="0" normalizeH="0" baseline="0" noProof="0" dirty="0" err="1">
                <a:ln>
                  <a:noFill/>
                </a:ln>
                <a:solidFill>
                  <a:prstClr val="black"/>
                </a:solidFill>
                <a:effectLst/>
                <a:highlight>
                  <a:srgbClr val="FEFCFC"/>
                </a:highlight>
                <a:uLnTx/>
                <a:uFillTx/>
                <a:latin typeface="Arial" panose="020B0604020202020204"/>
                <a:ea typeface="+mn-ea"/>
                <a:cs typeface="+mn-cs"/>
              </a:rPr>
              <a:t>Cholecystocolostomy</a:t>
            </a:r>
            <a:r>
              <a:rPr kumimoji="0" lang="en-GB" sz="18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mn-cs"/>
              </a:rPr>
              <a:t> (n=1) </a:t>
            </a: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mn-cs"/>
              </a:rPr>
              <a:t>Patients had SBD at 2.9 (1.3–6.0) years with follow-up for 9.5 (2.5–12.5) years </a:t>
            </a: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mn-cs"/>
              </a:rPr>
              <a:t>Presence of pruritus</a:t>
            </a: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mn-cs"/>
              </a:rPr>
              <a:t>94% pre-SBD</a:t>
            </a: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mn-cs"/>
              </a:rPr>
              <a:t>41% post-SBD (p&lt;0.001)</a:t>
            </a:r>
          </a:p>
        </p:txBody>
      </p:sp>
      <p:sp>
        <p:nvSpPr>
          <p:cNvPr id="84" name="Content Placeholder 1">
            <a:extLst>
              <a:ext uri="{FF2B5EF4-FFF2-40B4-BE49-F238E27FC236}">
                <a16:creationId xmlns:a16="http://schemas.microsoft.com/office/drawing/2014/main" id="{0254FAF6-35CD-4D87-BF6B-6D45295442FD}"/>
              </a:ext>
            </a:extLst>
          </p:cNvPr>
          <p:cNvSpPr txBox="1">
            <a:spLocks/>
          </p:cNvSpPr>
          <p:nvPr/>
        </p:nvSpPr>
        <p:spPr>
          <a:xfrm>
            <a:off x="422274" y="3778068"/>
            <a:ext cx="7450487" cy="2800767"/>
          </a:xfrm>
          <a:prstGeom prst="rect">
            <a:avLst/>
          </a:prstGeom>
          <a:ln>
            <a:noFill/>
          </a:ln>
        </p:spPr>
        <p:txBody>
          <a:bodyPr vert="horz" wrap="square" lIns="91440" tIns="45720" rIns="91440" bIns="45720" rtlCol="0">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r>
              <a:rPr kumimoji="0" lang="en-US" sz="2000" b="1" i="0" u="none" strike="noStrike" kern="1200" cap="none" spc="0" normalizeH="0" baseline="0" noProof="0" dirty="0">
                <a:ln>
                  <a:noFill/>
                </a:ln>
                <a:solidFill>
                  <a:srgbClr val="FFFFFF"/>
                </a:solidFill>
                <a:effectLst/>
                <a:highlight>
                  <a:srgbClr val="004A86"/>
                </a:highlight>
                <a:uLnTx/>
                <a:uFillTx/>
                <a:latin typeface="Arial" panose="020B0604020202020204" pitchFamily="34" charset="0"/>
                <a:ea typeface="+mn-ea"/>
                <a:cs typeface="Arial" panose="020B0604020202020204" pitchFamily="34" charset="0"/>
              </a:rPr>
              <a:t> METHODS ‌</a:t>
            </a: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Patients from the global NAPPED database with mutations in </a:t>
            </a:r>
            <a:r>
              <a:rPr kumimoji="0" lang="en-US" sz="2000" b="0" i="1" u="none" strike="noStrike" kern="1200" cap="none" spc="0" normalizeH="0" baseline="0" noProof="0" dirty="0">
                <a:ln>
                  <a:noFill/>
                </a:ln>
                <a:solidFill>
                  <a:prstClr val="black"/>
                </a:solidFill>
                <a:effectLst/>
                <a:uLnTx/>
                <a:uFillTx/>
                <a:latin typeface="Arial" panose="020B0604020202020204"/>
                <a:ea typeface="+mn-ea"/>
                <a:cs typeface="+mn-cs"/>
              </a:rPr>
              <a:t>ABCB11, </a:t>
            </a: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who had undergone SBD (n=51) were analyzed</a:t>
            </a: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B</a:t>
            </a:r>
            <a:r>
              <a:rPr kumimoji="0" lang="en-GB" sz="2000" b="0" i="0" u="none" strike="noStrike" kern="1200" cap="none" spc="0" normalizeH="0" baseline="0" noProof="0" dirty="0" err="1">
                <a:ln>
                  <a:noFill/>
                </a:ln>
                <a:solidFill>
                  <a:prstClr val="black"/>
                </a:solidFill>
                <a:effectLst/>
                <a:uLnTx/>
                <a:uFillTx/>
                <a:latin typeface="Arial" panose="020B0604020202020204"/>
                <a:ea typeface="+mn-ea"/>
                <a:cs typeface="+mn-cs"/>
              </a:rPr>
              <a:t>iochemical</a:t>
            </a: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 analyses on:</a:t>
            </a: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Most recent available sample pre-SBD </a:t>
            </a:r>
            <a:r>
              <a:rPr kumimoji="0" lang="en-GB" sz="1800" b="0" i="0" u="sng" strike="noStrike" kern="1200" cap="none" spc="0" normalizeH="0" baseline="0" noProof="0" dirty="0">
                <a:ln>
                  <a:noFill/>
                </a:ln>
                <a:solidFill>
                  <a:prstClr val="black"/>
                </a:solidFill>
                <a:effectLst/>
                <a:uLnTx/>
                <a:uFillTx/>
                <a:latin typeface="Arial" panose="020B0604020202020204"/>
                <a:ea typeface="+mn-ea"/>
                <a:cs typeface="+mn-cs"/>
              </a:rPr>
              <a:t>AND</a:t>
            </a: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 </a:t>
            </a: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First sample at ≥2 months post-SBD </a:t>
            </a: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Association between SBAs, ALT, or TSB, and NLS was analysed by Cox regression* and ROC curve analysis</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05297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CFC0DE5-265F-4982-A8D6-75F6EB134E18}"/>
              </a:ext>
            </a:extLst>
          </p:cNvPr>
          <p:cNvGrpSpPr/>
          <p:nvPr/>
        </p:nvGrpSpPr>
        <p:grpSpPr>
          <a:xfrm>
            <a:off x="5517126" y="2048655"/>
            <a:ext cx="5938889" cy="4106677"/>
            <a:chOff x="6204012" y="2129356"/>
            <a:chExt cx="5609062" cy="3878606"/>
          </a:xfrm>
        </p:grpSpPr>
        <p:pic>
          <p:nvPicPr>
            <p:cNvPr id="10" name="Afbeelding 2">
              <a:extLst>
                <a:ext uri="{FF2B5EF4-FFF2-40B4-BE49-F238E27FC236}">
                  <a16:creationId xmlns:a16="http://schemas.microsoft.com/office/drawing/2014/main" id="{6FE4F8F4-0F04-47E7-9DA8-14451075F62C}"/>
                </a:ext>
              </a:extLst>
            </p:cNvPr>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04012" y="2129356"/>
              <a:ext cx="5609062" cy="3878606"/>
            </a:xfrm>
            <a:prstGeom prst="rect">
              <a:avLst/>
            </a:prstGeom>
          </p:spPr>
        </p:pic>
        <p:sp>
          <p:nvSpPr>
            <p:cNvPr id="3" name="Rectangle 2">
              <a:extLst>
                <a:ext uri="{FF2B5EF4-FFF2-40B4-BE49-F238E27FC236}">
                  <a16:creationId xmlns:a16="http://schemas.microsoft.com/office/drawing/2014/main" id="{63E04F0D-C77A-4D89-B9A5-D210EE725686}"/>
                </a:ext>
              </a:extLst>
            </p:cNvPr>
            <p:cNvSpPr/>
            <p:nvPr/>
          </p:nvSpPr>
          <p:spPr>
            <a:xfrm>
              <a:off x="6238240" y="3373120"/>
              <a:ext cx="1899920" cy="6299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6478BCE0-E339-485C-B1DB-9226A35B2FB8}"/>
                </a:ext>
              </a:extLst>
            </p:cNvPr>
            <p:cNvSpPr txBox="1"/>
            <p:nvPr/>
          </p:nvSpPr>
          <p:spPr>
            <a:xfrm rot="16200000">
              <a:off x="6624139" y="3414672"/>
              <a:ext cx="251635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anose="020B0604020202020204"/>
                  <a:ea typeface="+mn-ea"/>
                  <a:cs typeface="+mn-cs"/>
                </a:rPr>
                <a:t>Native liver survival (%)</a:t>
              </a: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13" name="Content Placeholder 1">
            <a:extLst>
              <a:ext uri="{FF2B5EF4-FFF2-40B4-BE49-F238E27FC236}">
                <a16:creationId xmlns:a16="http://schemas.microsoft.com/office/drawing/2014/main" id="{760BDF2A-AAFE-42F1-BB8E-12EDF7054F11}"/>
              </a:ext>
            </a:extLst>
          </p:cNvPr>
          <p:cNvSpPr>
            <a:spLocks noGrp="1"/>
          </p:cNvSpPr>
          <p:nvPr>
            <p:ph sz="half" idx="1"/>
          </p:nvPr>
        </p:nvSpPr>
        <p:spPr>
          <a:xfrm>
            <a:off x="423863" y="1340769"/>
            <a:ext cx="5753913" cy="3490186"/>
          </a:xfrm>
          <a:ln>
            <a:noFill/>
          </a:ln>
        </p:spPr>
        <p:txBody>
          <a:bodyPr vert="horz" wrap="square" lIns="91440" tIns="45720" rIns="91440" bIns="45720" rtlCol="0" anchor="t">
            <a:spAutoFit/>
          </a:bodyPr>
          <a:lstStyle/>
          <a:p>
            <a:pPr marL="0" indent="0">
              <a:buNone/>
            </a:pPr>
            <a:r>
              <a:rPr lang="en-US" b="1" dirty="0">
                <a:solidFill>
                  <a:schemeClr val="bg1"/>
                </a:solidFill>
                <a:highlight>
                  <a:srgbClr val="004A86"/>
                </a:highlight>
                <a:latin typeface="Arial" panose="020B0604020202020204" pitchFamily="34" charset="0"/>
                <a:cs typeface="Arial" panose="020B0604020202020204" pitchFamily="34" charset="0"/>
              </a:rPr>
              <a:t> RESULTS (Cont.) ‌</a:t>
            </a:r>
          </a:p>
          <a:p>
            <a:r>
              <a:rPr lang="en-GB" dirty="0">
                <a:highlight>
                  <a:srgbClr val="FEFCFC"/>
                </a:highlight>
              </a:rPr>
              <a:t>Diversion closed in 6 patients at </a:t>
            </a:r>
            <a:br>
              <a:rPr lang="en-GB" dirty="0">
                <a:highlight>
                  <a:srgbClr val="FEFCFC"/>
                </a:highlight>
              </a:rPr>
            </a:br>
            <a:r>
              <a:rPr lang="en-GB" dirty="0">
                <a:highlight>
                  <a:srgbClr val="FEFCFC"/>
                </a:highlight>
              </a:rPr>
              <a:t>2.0 (0.1–4.0) years post-SBD</a:t>
            </a:r>
          </a:p>
          <a:p>
            <a:pPr lvl="1"/>
            <a:r>
              <a:rPr lang="en-GB" dirty="0">
                <a:highlight>
                  <a:srgbClr val="FEFCFC"/>
                </a:highlight>
              </a:rPr>
              <a:t>LT in 5 of 6 patients at 6.3 (0.9–10.3) years</a:t>
            </a:r>
          </a:p>
          <a:p>
            <a:r>
              <a:rPr lang="en-GB" dirty="0">
                <a:highlight>
                  <a:srgbClr val="FEFCFC"/>
                </a:highlight>
              </a:rPr>
              <a:t>LT was performed in 32% of all patients, </a:t>
            </a:r>
            <a:br>
              <a:rPr lang="en-GB" dirty="0">
                <a:highlight>
                  <a:srgbClr val="FEFCFC"/>
                </a:highlight>
              </a:rPr>
            </a:br>
            <a:r>
              <a:rPr lang="en-GB" dirty="0">
                <a:highlight>
                  <a:srgbClr val="FEFCFC"/>
                </a:highlight>
              </a:rPr>
              <a:t>2.7 (1.2–10.3) years post-SBD </a:t>
            </a:r>
          </a:p>
          <a:p>
            <a:r>
              <a:rPr lang="en-GB" dirty="0">
                <a:highlight>
                  <a:srgbClr val="FEFCFC"/>
                </a:highlight>
              </a:rPr>
              <a:t>SBD-associated decreases in</a:t>
            </a:r>
          </a:p>
          <a:p>
            <a:pPr lvl="1"/>
            <a:r>
              <a:rPr lang="en-GB" dirty="0">
                <a:highlight>
                  <a:srgbClr val="FEFCFC"/>
                </a:highlight>
              </a:rPr>
              <a:t>SBA (-91%; p&lt;0.001)</a:t>
            </a:r>
          </a:p>
          <a:p>
            <a:pPr lvl="1"/>
            <a:r>
              <a:rPr lang="en-GB" dirty="0">
                <a:highlight>
                  <a:srgbClr val="FEFCFC"/>
                </a:highlight>
              </a:rPr>
              <a:t>ALT (p&lt;0.0001) and TSB (p&lt;0.0001) </a:t>
            </a:r>
          </a:p>
          <a:p>
            <a:pPr marL="0" indent="0">
              <a:buNone/>
            </a:pPr>
            <a:endParaRPr lang="en-GB" dirty="0">
              <a:highlight>
                <a:srgbClr val="FEFCFC"/>
              </a:highlight>
              <a:latin typeface="Arial" panose="020B0604020202020204" pitchFamily="34" charset="0"/>
              <a:cs typeface="Arial" panose="020B0604020202020204" pitchFamily="34" charset="0"/>
            </a:endParaRPr>
          </a:p>
        </p:txBody>
      </p:sp>
      <p:sp>
        <p:nvSpPr>
          <p:cNvPr id="26" name="Content Placeholder 1">
            <a:extLst>
              <a:ext uri="{FF2B5EF4-FFF2-40B4-BE49-F238E27FC236}">
                <a16:creationId xmlns:a16="http://schemas.microsoft.com/office/drawing/2014/main" id="{F697C200-7883-440E-AB3C-BA1133080980}"/>
              </a:ext>
            </a:extLst>
          </p:cNvPr>
          <p:cNvSpPr txBox="1">
            <a:spLocks/>
          </p:cNvSpPr>
          <p:nvPr/>
        </p:nvSpPr>
        <p:spPr>
          <a:xfrm>
            <a:off x="524107" y="5109470"/>
            <a:ext cx="5642518" cy="1015663"/>
          </a:xfrm>
          <a:prstGeom prst="rect">
            <a:avLst/>
          </a:prstGeom>
          <a:ln>
            <a:noFill/>
          </a:ln>
        </p:spPr>
        <p:txBody>
          <a:bodyPr vert="horz" wrap="square" lIns="91440" tIns="45720" rIns="91440" bIns="45720" rtlCol="0">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r>
              <a:rPr kumimoji="0" lang="en-US" sz="2000" b="1" i="0" u="none" strike="noStrike" kern="1200" cap="none" spc="0" normalizeH="0" baseline="0" noProof="0" dirty="0">
                <a:ln>
                  <a:noFill/>
                </a:ln>
                <a:solidFill>
                  <a:srgbClr val="FFFFFF"/>
                </a:solidFill>
                <a:effectLst/>
                <a:highlight>
                  <a:srgbClr val="004A86"/>
                </a:highlight>
                <a:uLnTx/>
                <a:uFillTx/>
                <a:latin typeface="Arial" panose="020B0604020202020204" pitchFamily="34" charset="0"/>
                <a:ea typeface="+mn-ea"/>
                <a:cs typeface="Arial" panose="020B0604020202020204" pitchFamily="34" charset="0"/>
              </a:rPr>
              <a:t> CONCLUSIONS ‌</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SBD profoundly decreased SBA in BSEP deficient patients. SBA levels </a:t>
            </a:r>
            <a:b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&lt;100 </a:t>
            </a:r>
            <a:r>
              <a:rPr kumimoji="0" lang="en-GB" sz="2000" b="0" i="0" u="none" strike="noStrike" kern="1200" cap="none" spc="0" normalizeH="0" baseline="0" noProof="0" dirty="0" err="1">
                <a:ln>
                  <a:noFill/>
                </a:ln>
                <a:solidFill>
                  <a:prstClr val="black"/>
                </a:solidFill>
                <a:effectLst/>
                <a:uLnTx/>
                <a:uFillTx/>
                <a:latin typeface="Arial" panose="020B0604020202020204"/>
                <a:ea typeface="+mn-ea"/>
                <a:cs typeface="+mn-cs"/>
              </a:rPr>
              <a:t>μM</a:t>
            </a: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 post-SBD predict long-term NLS </a:t>
            </a:r>
          </a:p>
        </p:txBody>
      </p:sp>
      <p:sp>
        <p:nvSpPr>
          <p:cNvPr id="4" name="Title 3">
            <a:extLst>
              <a:ext uri="{FF2B5EF4-FFF2-40B4-BE49-F238E27FC236}">
                <a16:creationId xmlns:a16="http://schemas.microsoft.com/office/drawing/2014/main" id="{33A11FB3-1515-484C-8D98-85CA55BD8349}"/>
              </a:ext>
            </a:extLst>
          </p:cNvPr>
          <p:cNvSpPr>
            <a:spLocks noGrp="1"/>
          </p:cNvSpPr>
          <p:nvPr>
            <p:ph type="title"/>
          </p:nvPr>
        </p:nvSpPr>
        <p:spPr/>
        <p:txBody>
          <a:bodyPr>
            <a:noAutofit/>
          </a:bodyPr>
          <a:lstStyle/>
          <a:p>
            <a:r>
              <a:rPr lang="en-GB" dirty="0"/>
              <a:t>Predicting long-term outcome after surgical biliary diversion in </a:t>
            </a:r>
            <a:br>
              <a:rPr lang="en-GB" dirty="0"/>
            </a:br>
            <a:r>
              <a:rPr lang="en-GB" dirty="0"/>
              <a:t>BSEP-deficiency patients: Results from the NAPPED consortium</a:t>
            </a:r>
          </a:p>
        </p:txBody>
      </p:sp>
      <p:sp>
        <p:nvSpPr>
          <p:cNvPr id="5" name="Text Placeholder 4">
            <a:extLst>
              <a:ext uri="{FF2B5EF4-FFF2-40B4-BE49-F238E27FC236}">
                <a16:creationId xmlns:a16="http://schemas.microsoft.com/office/drawing/2014/main" id="{DFF8B8FC-2D2A-4148-9E89-CC1689F2AE8A}"/>
              </a:ext>
            </a:extLst>
          </p:cNvPr>
          <p:cNvSpPr>
            <a:spLocks noGrp="1"/>
          </p:cNvSpPr>
          <p:nvPr>
            <p:ph type="body" sz="quarter" idx="10"/>
          </p:nvPr>
        </p:nvSpPr>
        <p:spPr/>
        <p:txBody>
          <a:bodyPr/>
          <a:lstStyle/>
          <a:p>
            <a:br>
              <a:rPr lang="en-GB" dirty="0"/>
            </a:br>
            <a:r>
              <a:rPr lang="en-GB" dirty="0"/>
              <a:t>*</a:t>
            </a:r>
            <a:r>
              <a:rPr lang="en-GB" dirty="0">
                <a:highlight>
                  <a:srgbClr val="FEFCFC"/>
                </a:highlight>
              </a:rPr>
              <a:t>Arbitrary cut-off SBA level of 100 </a:t>
            </a:r>
            <a:r>
              <a:rPr lang="en-GB" dirty="0">
                <a:highlight>
                  <a:srgbClr val="FEFCFC"/>
                </a:highlight>
                <a:sym typeface="Symbol" panose="05050102010706020507" pitchFamily="18" charset="2"/>
              </a:rPr>
              <a:t></a:t>
            </a:r>
            <a:r>
              <a:rPr lang="en-GB" dirty="0">
                <a:highlight>
                  <a:srgbClr val="FEFCFC"/>
                </a:highlight>
              </a:rPr>
              <a:t>M (p&lt;0.001) with area under the ROC curve of 0.753; optimal cut-off 109 </a:t>
            </a:r>
            <a:r>
              <a:rPr lang="en-GB" dirty="0">
                <a:highlight>
                  <a:srgbClr val="FEFCFC"/>
                </a:highlight>
                <a:sym typeface="Symbol" panose="05050102010706020507" pitchFamily="18" charset="2"/>
              </a:rPr>
              <a:t></a:t>
            </a:r>
            <a:r>
              <a:rPr lang="en-GB" dirty="0">
                <a:highlight>
                  <a:srgbClr val="FEFCFC"/>
                </a:highlight>
              </a:rPr>
              <a:t>M; sensitivity and specificity was 75%.</a:t>
            </a:r>
          </a:p>
          <a:p>
            <a:r>
              <a:rPr lang="en-GB" dirty="0"/>
              <a:t>van Wessel, et al. ILC 2019; </a:t>
            </a:r>
            <a:r>
              <a:rPr lang="en-GB" dirty="0">
                <a:solidFill>
                  <a:srgbClr val="000000"/>
                </a:solidFill>
              </a:rPr>
              <a:t>PS-195</a:t>
            </a:r>
          </a:p>
        </p:txBody>
      </p:sp>
      <p:sp>
        <p:nvSpPr>
          <p:cNvPr id="20" name="TextBox 19">
            <a:extLst>
              <a:ext uri="{FF2B5EF4-FFF2-40B4-BE49-F238E27FC236}">
                <a16:creationId xmlns:a16="http://schemas.microsoft.com/office/drawing/2014/main" id="{7D922459-6FC6-4394-88AA-203ACD6C2A39}"/>
              </a:ext>
            </a:extLst>
          </p:cNvPr>
          <p:cNvSpPr txBox="1"/>
          <p:nvPr/>
        </p:nvSpPr>
        <p:spPr>
          <a:xfrm>
            <a:off x="6177776" y="1340769"/>
            <a:ext cx="558877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highlight>
                  <a:srgbClr val="004A86"/>
                </a:highlight>
                <a:uLnTx/>
                <a:uFillTx/>
                <a:latin typeface="Arial" panose="020B0604020202020204"/>
                <a:ea typeface="+mn-ea"/>
                <a:cs typeface="+mn-cs"/>
              </a:rPr>
              <a:t> FIGURE </a:t>
            </a:r>
            <a:r>
              <a:rPr kumimoji="0" lang="en-GB" sz="2000" b="1" i="0" u="none" strike="noStrike" kern="1200" cap="none" spc="0" normalizeH="0" baseline="0" noProof="0" dirty="0">
                <a:ln>
                  <a:noFill/>
                </a:ln>
                <a:solidFill>
                  <a:srgbClr val="FFFFFF"/>
                </a:solidFill>
                <a:effectLst/>
                <a:highlight>
                  <a:srgbClr val="FEFCFC"/>
                </a:highlight>
                <a:uLnTx/>
                <a:uFillTx/>
                <a:latin typeface="Arial" panose="020B0604020202020204"/>
                <a:ea typeface="+mn-ea"/>
                <a:cs typeface="+mn-cs"/>
              </a:rPr>
              <a:t> </a:t>
            </a: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NLS in patients with BSEP deficiency with post-SBD SBA concentration &lt;/≥ 100 </a:t>
            </a:r>
            <a:r>
              <a:rPr kumimoji="0" lang="en-GB" sz="2000" b="0" i="0" u="none" strike="noStrike" kern="1200" cap="none" spc="0" normalizeH="0" baseline="0" noProof="0" dirty="0" err="1">
                <a:ln>
                  <a:noFill/>
                </a:ln>
                <a:solidFill>
                  <a:prstClr val="black"/>
                </a:solidFill>
                <a:effectLst/>
                <a:uLnTx/>
                <a:uFillTx/>
                <a:latin typeface="Arial" panose="020B0604020202020204"/>
                <a:ea typeface="+mn-ea"/>
                <a:cs typeface="+mn-cs"/>
              </a:rPr>
              <a:t>μM</a:t>
            </a: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GB" sz="2000" b="1" i="0" u="none" strike="noStrike" kern="1200" cap="none" spc="0" normalizeH="0" baseline="0" noProof="0" dirty="0">
                <a:ln>
                  <a:noFill/>
                </a:ln>
                <a:solidFill>
                  <a:srgbClr val="FFFFFF"/>
                </a:solidFill>
                <a:effectLst/>
                <a:highlight>
                  <a:srgbClr val="FEFCFC"/>
                </a:highlight>
                <a:uLnTx/>
                <a:uFillTx/>
                <a:latin typeface="Arial" panose="020B0604020202020204"/>
                <a:ea typeface="+mn-ea"/>
                <a:cs typeface="+mn-cs"/>
              </a:rPr>
              <a:t>‌ </a:t>
            </a:r>
            <a:endParaRPr kumimoji="0" lang="en-GB" sz="20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mn-cs"/>
            </a:endParaRPr>
          </a:p>
        </p:txBody>
      </p:sp>
      <p:cxnSp>
        <p:nvCxnSpPr>
          <p:cNvPr id="21" name="Straight Connector 20">
            <a:extLst>
              <a:ext uri="{FF2B5EF4-FFF2-40B4-BE49-F238E27FC236}">
                <a16:creationId xmlns:a16="http://schemas.microsoft.com/office/drawing/2014/main" id="{CF302921-A074-4AA4-B069-143EDA71BD07}"/>
              </a:ext>
            </a:extLst>
          </p:cNvPr>
          <p:cNvCxnSpPr>
            <a:cxnSpLocks/>
          </p:cNvCxnSpPr>
          <p:nvPr/>
        </p:nvCxnSpPr>
        <p:spPr>
          <a:xfrm flipH="1">
            <a:off x="512956" y="5049846"/>
            <a:ext cx="564654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C01BCC9-3A2C-48CE-958E-8500E6C41A6F}"/>
              </a:ext>
            </a:extLst>
          </p:cNvPr>
          <p:cNvCxnSpPr>
            <a:cxnSpLocks/>
          </p:cNvCxnSpPr>
          <p:nvPr/>
        </p:nvCxnSpPr>
        <p:spPr>
          <a:xfrm>
            <a:off x="6167442" y="1524000"/>
            <a:ext cx="0" cy="480536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4871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1DF1E2E-64B8-4734-BCFE-E5F52468B243}"/>
              </a:ext>
            </a:extLst>
          </p:cNvPr>
          <p:cNvSpPr>
            <a:spLocks noGrp="1"/>
          </p:cNvSpPr>
          <p:nvPr>
            <p:ph type="title"/>
          </p:nvPr>
        </p:nvSpPr>
        <p:spPr/>
        <p:txBody>
          <a:bodyPr>
            <a:normAutofit/>
          </a:bodyPr>
          <a:lstStyle/>
          <a:p>
            <a:r>
              <a:rPr lang="en-GB" dirty="0"/>
              <a:t>1. Autoimmune and chronic cholestatic liver disease: </a:t>
            </a:r>
            <a:br>
              <a:rPr lang="en-GB" dirty="0"/>
            </a:br>
            <a:r>
              <a:rPr lang="en-GB" dirty="0"/>
              <a:t>Clinical aspects</a:t>
            </a:r>
          </a:p>
        </p:txBody>
      </p:sp>
      <p:sp>
        <p:nvSpPr>
          <p:cNvPr id="6" name="Text Placeholder 5">
            <a:extLst>
              <a:ext uri="{FF2B5EF4-FFF2-40B4-BE49-F238E27FC236}">
                <a16:creationId xmlns:a16="http://schemas.microsoft.com/office/drawing/2014/main" id="{240064CA-0B62-4ACD-9972-1B89E1A79959}"/>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26236912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A11FB3-1515-484C-8D98-85CA55BD8349}"/>
              </a:ext>
            </a:extLst>
          </p:cNvPr>
          <p:cNvSpPr>
            <a:spLocks noGrp="1"/>
          </p:cNvSpPr>
          <p:nvPr>
            <p:ph type="title"/>
          </p:nvPr>
        </p:nvSpPr>
        <p:spPr>
          <a:xfrm>
            <a:off x="425752" y="140970"/>
            <a:ext cx="10290194" cy="769620"/>
          </a:xfrm>
        </p:spPr>
        <p:txBody>
          <a:bodyPr>
            <a:noAutofit/>
          </a:bodyPr>
          <a:lstStyle/>
          <a:p>
            <a:r>
              <a:rPr lang="en-GB" err="1"/>
              <a:t>Elafibranor</a:t>
            </a:r>
            <a:r>
              <a:rPr lang="en-GB"/>
              <a:t> demonstrates favourable efficacy and safety in patients with primary biliary cholangitis and inadequate response to UDCA</a:t>
            </a:r>
          </a:p>
        </p:txBody>
      </p:sp>
      <p:sp>
        <p:nvSpPr>
          <p:cNvPr id="5" name="Text Placeholder 4">
            <a:extLst>
              <a:ext uri="{FF2B5EF4-FFF2-40B4-BE49-F238E27FC236}">
                <a16:creationId xmlns:a16="http://schemas.microsoft.com/office/drawing/2014/main" id="{DFF8B8FC-2D2A-4148-9E89-CC1689F2AE8A}"/>
              </a:ext>
            </a:extLst>
          </p:cNvPr>
          <p:cNvSpPr>
            <a:spLocks noGrp="1"/>
          </p:cNvSpPr>
          <p:nvPr>
            <p:ph type="body" sz="quarter" idx="10"/>
          </p:nvPr>
        </p:nvSpPr>
        <p:spPr/>
        <p:txBody>
          <a:bodyPr/>
          <a:lstStyle/>
          <a:p>
            <a:br>
              <a:rPr lang="en-GB" dirty="0"/>
            </a:br>
            <a:r>
              <a:rPr lang="en-GB" dirty="0"/>
              <a:t>*Defined as ALP &gt;1.67x ULN.</a:t>
            </a:r>
          </a:p>
          <a:p>
            <a:r>
              <a:rPr lang="en-GB" dirty="0" err="1"/>
              <a:t>Jörn</a:t>
            </a:r>
            <a:r>
              <a:rPr lang="en-GB" dirty="0"/>
              <a:t> S, et al. ILC 2019; </a:t>
            </a:r>
            <a:r>
              <a:rPr lang="en-GB" dirty="0">
                <a:solidFill>
                  <a:srgbClr val="000000"/>
                </a:solidFill>
              </a:rPr>
              <a:t>LB-02</a:t>
            </a:r>
          </a:p>
        </p:txBody>
      </p:sp>
      <p:sp>
        <p:nvSpPr>
          <p:cNvPr id="24" name="Content Placeholder 1">
            <a:extLst>
              <a:ext uri="{FF2B5EF4-FFF2-40B4-BE49-F238E27FC236}">
                <a16:creationId xmlns:a16="http://schemas.microsoft.com/office/drawing/2014/main" id="{D6F1A039-A09D-4BC4-AEB2-ECBFF821DBF4}"/>
              </a:ext>
            </a:extLst>
          </p:cNvPr>
          <p:cNvSpPr>
            <a:spLocks noGrp="1"/>
          </p:cNvSpPr>
          <p:nvPr>
            <p:ph sz="half" idx="1"/>
          </p:nvPr>
        </p:nvSpPr>
        <p:spPr>
          <a:xfrm>
            <a:off x="423862" y="1340769"/>
            <a:ext cx="6562565" cy="2062103"/>
          </a:xfrm>
          <a:ln>
            <a:noFill/>
          </a:ln>
        </p:spPr>
        <p:txBody>
          <a:bodyPr wrap="square">
            <a:spAutoFit/>
          </a:bodyPr>
          <a:lstStyle/>
          <a:p>
            <a:pPr marL="0" indent="0">
              <a:buNone/>
            </a:pPr>
            <a:r>
              <a:rPr lang="en-US" b="1" dirty="0">
                <a:solidFill>
                  <a:schemeClr val="bg1"/>
                </a:solidFill>
                <a:highlight>
                  <a:srgbClr val="004A86"/>
                </a:highlight>
                <a:latin typeface="Arial" panose="020B0604020202020204" pitchFamily="34" charset="0"/>
                <a:cs typeface="Arial" panose="020B0604020202020204" pitchFamily="34" charset="0"/>
              </a:rPr>
              <a:t> BACKGROUND &amp; AIMS </a:t>
            </a:r>
            <a:r>
              <a:rPr lang="en-US" b="1" dirty="0">
                <a:solidFill>
                  <a:schemeClr val="bg1"/>
                </a:solidFill>
                <a:highlight>
                  <a:srgbClr val="FEFCFC"/>
                </a:highlight>
                <a:latin typeface="Arial" panose="020B0604020202020204" pitchFamily="34" charset="0"/>
                <a:cs typeface="Arial" panose="020B0604020202020204" pitchFamily="34" charset="0"/>
              </a:rPr>
              <a:t>​</a:t>
            </a:r>
          </a:p>
          <a:p>
            <a:r>
              <a:rPr lang="en-GB" dirty="0"/>
              <a:t>Up to 40% of UDCA-treated patients have suboptimal response and are at high risk of disease progression </a:t>
            </a:r>
          </a:p>
          <a:p>
            <a:r>
              <a:rPr lang="en-GB" b="1" dirty="0"/>
              <a:t>Aim: </a:t>
            </a:r>
            <a:r>
              <a:rPr lang="en-GB" dirty="0"/>
              <a:t>This phase 2a, double-blind, placebo-controlled study investigated </a:t>
            </a:r>
            <a:r>
              <a:rPr lang="en-GB" dirty="0" err="1"/>
              <a:t>elafibranor</a:t>
            </a:r>
            <a:r>
              <a:rPr lang="en-GB" dirty="0"/>
              <a:t> (ELA), a dual PPAR</a:t>
            </a:r>
            <a:r>
              <a:rPr lang="el-GR" dirty="0"/>
              <a:t>α</a:t>
            </a:r>
            <a:r>
              <a:rPr lang="en-GB" dirty="0"/>
              <a:t>/</a:t>
            </a:r>
            <a:r>
              <a:rPr lang="el-GR" dirty="0"/>
              <a:t>δ</a:t>
            </a:r>
            <a:r>
              <a:rPr lang="en-GB" dirty="0"/>
              <a:t> agonist, as a new anti-cholestatic treatment for PBC</a:t>
            </a:r>
            <a:endParaRPr lang="en-GB" dirty="0">
              <a:highlight>
                <a:srgbClr val="FEFCFC"/>
              </a:highlight>
            </a:endParaRPr>
          </a:p>
        </p:txBody>
      </p:sp>
      <p:grpSp>
        <p:nvGrpSpPr>
          <p:cNvPr id="59" name="Group 58" hidden="1">
            <a:extLst>
              <a:ext uri="{FF2B5EF4-FFF2-40B4-BE49-F238E27FC236}">
                <a16:creationId xmlns:a16="http://schemas.microsoft.com/office/drawing/2014/main" id="{80BC31B8-9683-4348-B8D0-616F8CFDDB4E}"/>
              </a:ext>
            </a:extLst>
          </p:cNvPr>
          <p:cNvGrpSpPr/>
          <p:nvPr/>
        </p:nvGrpSpPr>
        <p:grpSpPr>
          <a:xfrm>
            <a:off x="6704579" y="2071790"/>
            <a:ext cx="4999477" cy="3739463"/>
            <a:chOff x="7245214" y="1819275"/>
            <a:chExt cx="3686741" cy="3739463"/>
          </a:xfrm>
        </p:grpSpPr>
        <p:sp>
          <p:nvSpPr>
            <p:cNvPr id="60" name="TextBox 59">
              <a:extLst>
                <a:ext uri="{FF2B5EF4-FFF2-40B4-BE49-F238E27FC236}">
                  <a16:creationId xmlns:a16="http://schemas.microsoft.com/office/drawing/2014/main" id="{449E1014-B142-4C59-969B-81B794D5F9AC}"/>
                </a:ext>
              </a:extLst>
            </p:cNvPr>
            <p:cNvSpPr txBox="1"/>
            <p:nvPr/>
          </p:nvSpPr>
          <p:spPr>
            <a:xfrm>
              <a:off x="7733379" y="1819275"/>
              <a:ext cx="3198576" cy="1107996"/>
            </a:xfrm>
            <a:prstGeom prst="rect">
              <a:avLst/>
            </a:prstGeom>
            <a:noFill/>
            <a:ln w="19050">
              <a:solidFill>
                <a:schemeClr val="accent3"/>
              </a:solidFill>
            </a:ln>
          </p:spPr>
          <p:txBody>
            <a:bodyPr wrap="square" rtlCol="0">
              <a:spAutoFit/>
            </a:bodyPr>
            <a:lstStyle/>
            <a:p>
              <a:pPr algn="ctr"/>
              <a:r>
                <a:rPr lang="en-GB" b="1"/>
                <a:t>Patients with PSC (N=234)</a:t>
              </a:r>
            </a:p>
            <a:p>
              <a:pPr marL="180975" indent="-180975">
                <a:buFont typeface="Arial" panose="020B0604020202020204" pitchFamily="34" charset="0"/>
                <a:buChar char="•"/>
              </a:pPr>
              <a:r>
                <a:rPr lang="en-GB" sz="1600"/>
                <a:t>64% male</a:t>
              </a:r>
            </a:p>
            <a:p>
              <a:pPr marL="180975" indent="-180975">
                <a:buFont typeface="Arial" panose="020B0604020202020204" pitchFamily="34" charset="0"/>
                <a:buChar char="•"/>
              </a:pPr>
              <a:r>
                <a:rPr lang="en-GB" sz="1600"/>
                <a:t>45 years median age</a:t>
              </a:r>
            </a:p>
            <a:p>
              <a:pPr marL="180975" indent="-180975">
                <a:buFont typeface="Arial" panose="020B0604020202020204" pitchFamily="34" charset="0"/>
                <a:buChar char="•"/>
              </a:pPr>
              <a:r>
                <a:rPr lang="en-GB" sz="1600"/>
                <a:t>61% taking </a:t>
              </a:r>
              <a:r>
                <a:rPr lang="en-GB" sz="1600" err="1"/>
                <a:t>ursodeoxycholic</a:t>
              </a:r>
              <a:r>
                <a:rPr lang="en-GB" sz="1600"/>
                <a:t> acid</a:t>
              </a:r>
            </a:p>
          </p:txBody>
        </p:sp>
        <p:sp>
          <p:nvSpPr>
            <p:cNvPr id="61" name="TextBox 60">
              <a:extLst>
                <a:ext uri="{FF2B5EF4-FFF2-40B4-BE49-F238E27FC236}">
                  <a16:creationId xmlns:a16="http://schemas.microsoft.com/office/drawing/2014/main" id="{64FE3EC1-8B3B-4991-BBB5-3BD654ABB09C}"/>
                </a:ext>
              </a:extLst>
            </p:cNvPr>
            <p:cNvSpPr txBox="1"/>
            <p:nvPr/>
          </p:nvSpPr>
          <p:spPr>
            <a:xfrm>
              <a:off x="7839206" y="3453538"/>
              <a:ext cx="1300975" cy="325890"/>
            </a:xfrm>
            <a:prstGeom prst="rect">
              <a:avLst/>
            </a:prstGeom>
            <a:solidFill>
              <a:schemeClr val="accent1"/>
            </a:solidFill>
            <a:ln>
              <a:solidFill>
                <a:schemeClr val="accent1"/>
              </a:solidFill>
            </a:ln>
          </p:spPr>
          <p:txBody>
            <a:bodyPr wrap="square" rtlCol="0" anchor="ctr">
              <a:noAutofit/>
            </a:bodyPr>
            <a:lstStyle/>
            <a:p>
              <a:pPr algn="ctr"/>
              <a:r>
                <a:rPr lang="en-GB" b="1" err="1">
                  <a:solidFill>
                    <a:schemeClr val="bg1"/>
                  </a:solidFill>
                </a:rPr>
                <a:t>Simtuzumab</a:t>
              </a:r>
              <a:endParaRPr lang="en-GB" b="1">
                <a:solidFill>
                  <a:schemeClr val="bg1"/>
                </a:solidFill>
              </a:endParaRPr>
            </a:p>
          </p:txBody>
        </p:sp>
        <p:sp>
          <p:nvSpPr>
            <p:cNvPr id="62" name="TextBox 61">
              <a:extLst>
                <a:ext uri="{FF2B5EF4-FFF2-40B4-BE49-F238E27FC236}">
                  <a16:creationId xmlns:a16="http://schemas.microsoft.com/office/drawing/2014/main" id="{998B399C-ED06-4B1B-8A88-B35CE84339E7}"/>
                </a:ext>
              </a:extLst>
            </p:cNvPr>
            <p:cNvSpPr txBox="1"/>
            <p:nvPr/>
          </p:nvSpPr>
          <p:spPr>
            <a:xfrm>
              <a:off x="9525152" y="3453549"/>
              <a:ext cx="1205145" cy="325914"/>
            </a:xfrm>
            <a:prstGeom prst="rect">
              <a:avLst/>
            </a:prstGeom>
            <a:solidFill>
              <a:schemeClr val="bg1">
                <a:lumMod val="50000"/>
              </a:schemeClr>
            </a:solidFill>
            <a:ln>
              <a:solidFill>
                <a:schemeClr val="bg1">
                  <a:lumMod val="50000"/>
                </a:schemeClr>
              </a:solidFill>
            </a:ln>
          </p:spPr>
          <p:txBody>
            <a:bodyPr wrap="square" rtlCol="0" anchor="ctr">
              <a:noAutofit/>
            </a:bodyPr>
            <a:lstStyle/>
            <a:p>
              <a:pPr algn="ctr"/>
              <a:r>
                <a:rPr lang="en-GB" b="1">
                  <a:solidFill>
                    <a:schemeClr val="bg1"/>
                  </a:solidFill>
                </a:rPr>
                <a:t>Placebo</a:t>
              </a:r>
              <a:endParaRPr lang="en-GB" sz="1600">
                <a:solidFill>
                  <a:schemeClr val="bg1"/>
                </a:solidFill>
              </a:endParaRPr>
            </a:p>
          </p:txBody>
        </p:sp>
        <p:cxnSp>
          <p:nvCxnSpPr>
            <p:cNvPr id="63" name="Connector: Elbow 62">
              <a:extLst>
                <a:ext uri="{FF2B5EF4-FFF2-40B4-BE49-F238E27FC236}">
                  <a16:creationId xmlns:a16="http://schemas.microsoft.com/office/drawing/2014/main" id="{15F7C97B-D257-4776-9C8A-77B8C5CC2F97}"/>
                </a:ext>
              </a:extLst>
            </p:cNvPr>
            <p:cNvCxnSpPr>
              <a:cxnSpLocks/>
              <a:stCxn id="60" idx="2"/>
              <a:endCxn id="61" idx="0"/>
            </p:cNvCxnSpPr>
            <p:nvPr/>
          </p:nvCxnSpPr>
          <p:spPr>
            <a:xfrm rot="5400000">
              <a:off x="8648048" y="2768918"/>
              <a:ext cx="526267" cy="842974"/>
            </a:xfrm>
            <a:prstGeom prst="bentConnector3">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Connector: Elbow 63">
              <a:extLst>
                <a:ext uri="{FF2B5EF4-FFF2-40B4-BE49-F238E27FC236}">
                  <a16:creationId xmlns:a16="http://schemas.microsoft.com/office/drawing/2014/main" id="{CEF90342-58A9-4C98-978C-DA1846A4E6E5}"/>
                </a:ext>
              </a:extLst>
            </p:cNvPr>
            <p:cNvCxnSpPr>
              <a:cxnSpLocks/>
              <a:stCxn id="60" idx="2"/>
              <a:endCxn id="62" idx="0"/>
            </p:cNvCxnSpPr>
            <p:nvPr/>
          </p:nvCxnSpPr>
          <p:spPr>
            <a:xfrm rot="16200000" flipH="1">
              <a:off x="9467057" y="2792882"/>
              <a:ext cx="526278" cy="795057"/>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5" name="Oval 64">
              <a:extLst>
                <a:ext uri="{FF2B5EF4-FFF2-40B4-BE49-F238E27FC236}">
                  <a16:creationId xmlns:a16="http://schemas.microsoft.com/office/drawing/2014/main" id="{0175BEE7-3111-49ED-9A20-2E9D5F0613C0}"/>
                </a:ext>
              </a:extLst>
            </p:cNvPr>
            <p:cNvSpPr/>
            <p:nvPr/>
          </p:nvSpPr>
          <p:spPr>
            <a:xfrm>
              <a:off x="9206567" y="2978224"/>
              <a:ext cx="252199" cy="3429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t>R</a:t>
              </a:r>
            </a:p>
          </p:txBody>
        </p:sp>
        <p:sp>
          <p:nvSpPr>
            <p:cNvPr id="66" name="TextBox 65">
              <a:extLst>
                <a:ext uri="{FF2B5EF4-FFF2-40B4-BE49-F238E27FC236}">
                  <a16:creationId xmlns:a16="http://schemas.microsoft.com/office/drawing/2014/main" id="{69CC942B-2BDD-4392-8B81-708E6B71F648}"/>
                </a:ext>
              </a:extLst>
            </p:cNvPr>
            <p:cNvSpPr txBox="1"/>
            <p:nvPr/>
          </p:nvSpPr>
          <p:spPr>
            <a:xfrm>
              <a:off x="7245214" y="3489921"/>
              <a:ext cx="658978" cy="272704"/>
            </a:xfrm>
            <a:prstGeom prst="rect">
              <a:avLst/>
            </a:prstGeom>
            <a:noFill/>
            <a:ln>
              <a:noFill/>
            </a:ln>
          </p:spPr>
          <p:txBody>
            <a:bodyPr wrap="square" rtlCol="0" anchor="ctr">
              <a:noAutofit/>
            </a:bodyPr>
            <a:lstStyle/>
            <a:p>
              <a:pPr algn="ctr"/>
              <a:r>
                <a:rPr lang="en-GB"/>
                <a:t>96W</a:t>
              </a:r>
              <a:endParaRPr lang="en-GB" sz="1600"/>
            </a:p>
          </p:txBody>
        </p:sp>
        <p:sp>
          <p:nvSpPr>
            <p:cNvPr id="67" name="TextBox 66">
              <a:extLst>
                <a:ext uri="{FF2B5EF4-FFF2-40B4-BE49-F238E27FC236}">
                  <a16:creationId xmlns:a16="http://schemas.microsoft.com/office/drawing/2014/main" id="{3DBC39DA-0F4B-4A72-BB4A-43BBFE308653}"/>
                </a:ext>
              </a:extLst>
            </p:cNvPr>
            <p:cNvSpPr txBox="1"/>
            <p:nvPr/>
          </p:nvSpPr>
          <p:spPr>
            <a:xfrm>
              <a:off x="7733379" y="4204521"/>
              <a:ext cx="3198576" cy="1354217"/>
            </a:xfrm>
            <a:prstGeom prst="rect">
              <a:avLst/>
            </a:prstGeom>
            <a:noFill/>
            <a:ln w="19050">
              <a:solidFill>
                <a:schemeClr val="accent3"/>
              </a:solidFill>
            </a:ln>
          </p:spPr>
          <p:txBody>
            <a:bodyPr wrap="square" rtlCol="0">
              <a:spAutoFit/>
            </a:bodyPr>
            <a:lstStyle/>
            <a:p>
              <a:pPr algn="ctr"/>
              <a:r>
                <a:rPr lang="en-GB" b="1"/>
                <a:t>Data analysis</a:t>
              </a:r>
            </a:p>
            <a:p>
              <a:pPr marL="180975" indent="-180975">
                <a:buFont typeface="Arial" panose="020B0604020202020204" pitchFamily="34" charset="0"/>
                <a:buChar char="•"/>
              </a:pPr>
              <a:r>
                <a:rPr lang="en-GB" sz="1600"/>
                <a:t>Treatment arms combined*</a:t>
              </a:r>
            </a:p>
            <a:p>
              <a:pPr marL="180975" indent="-180975">
                <a:buFont typeface="Arial" panose="020B0604020202020204" pitchFamily="34" charset="0"/>
                <a:buChar char="•"/>
              </a:pPr>
              <a:r>
                <a:rPr lang="en-GB" sz="1600"/>
                <a:t>Cumulative follow-up: 371 patient years</a:t>
              </a:r>
            </a:p>
            <a:p>
              <a:pPr marL="180975" indent="-180975">
                <a:buFont typeface="Arial" panose="020B0604020202020204" pitchFamily="34" charset="0"/>
                <a:buChar char="•"/>
              </a:pPr>
              <a:r>
                <a:rPr lang="en-GB" sz="1600"/>
                <a:t>Magnitude of ALP fluctuation and associations with clinical outcome evaluated</a:t>
              </a:r>
            </a:p>
          </p:txBody>
        </p:sp>
        <p:cxnSp>
          <p:nvCxnSpPr>
            <p:cNvPr id="68" name="Connector: Elbow 67">
              <a:extLst>
                <a:ext uri="{FF2B5EF4-FFF2-40B4-BE49-F238E27FC236}">
                  <a16:creationId xmlns:a16="http://schemas.microsoft.com/office/drawing/2014/main" id="{911A3ABA-91C0-4F6E-A713-706B288BECB4}"/>
                </a:ext>
              </a:extLst>
            </p:cNvPr>
            <p:cNvCxnSpPr>
              <a:cxnSpLocks/>
              <a:stCxn id="61" idx="2"/>
              <a:endCxn id="67" idx="0"/>
            </p:cNvCxnSpPr>
            <p:nvPr/>
          </p:nvCxnSpPr>
          <p:spPr>
            <a:xfrm rot="16200000" flipH="1">
              <a:off x="8698634" y="3570487"/>
              <a:ext cx="425093" cy="842974"/>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Connector: Elbow 68">
              <a:extLst>
                <a:ext uri="{FF2B5EF4-FFF2-40B4-BE49-F238E27FC236}">
                  <a16:creationId xmlns:a16="http://schemas.microsoft.com/office/drawing/2014/main" id="{EDD83C20-3290-4E48-B200-C79767365C1A}"/>
                </a:ext>
              </a:extLst>
            </p:cNvPr>
            <p:cNvCxnSpPr>
              <a:cxnSpLocks/>
              <a:stCxn id="62" idx="2"/>
              <a:endCxn id="67" idx="0"/>
            </p:cNvCxnSpPr>
            <p:nvPr/>
          </p:nvCxnSpPr>
          <p:spPr>
            <a:xfrm rot="5400000">
              <a:off x="9517667" y="3594464"/>
              <a:ext cx="425058" cy="795057"/>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18" name="Straight Connector 117">
            <a:extLst>
              <a:ext uri="{FF2B5EF4-FFF2-40B4-BE49-F238E27FC236}">
                <a16:creationId xmlns:a16="http://schemas.microsoft.com/office/drawing/2014/main" id="{0D974334-2BCB-4AC0-833E-171D3C3464B5}"/>
              </a:ext>
            </a:extLst>
          </p:cNvPr>
          <p:cNvCxnSpPr>
            <a:cxnSpLocks/>
          </p:cNvCxnSpPr>
          <p:nvPr/>
        </p:nvCxnSpPr>
        <p:spPr>
          <a:xfrm flipH="1">
            <a:off x="604843" y="3433151"/>
            <a:ext cx="6383332" cy="0"/>
          </a:xfrm>
          <a:prstGeom prst="line">
            <a:avLst/>
          </a:prstGeom>
        </p:spPr>
        <p:style>
          <a:lnRef idx="1">
            <a:schemeClr val="accent1"/>
          </a:lnRef>
          <a:fillRef idx="0">
            <a:schemeClr val="accent1"/>
          </a:fillRef>
          <a:effectRef idx="0">
            <a:schemeClr val="accent1"/>
          </a:effectRef>
          <a:fontRef idx="minor">
            <a:schemeClr val="tx1"/>
          </a:fontRef>
        </p:style>
      </p:cxnSp>
      <p:sp>
        <p:nvSpPr>
          <p:cNvPr id="84" name="Content Placeholder 1">
            <a:extLst>
              <a:ext uri="{FF2B5EF4-FFF2-40B4-BE49-F238E27FC236}">
                <a16:creationId xmlns:a16="http://schemas.microsoft.com/office/drawing/2014/main" id="{0254FAF6-35CD-4D87-BF6B-6D45295442FD}"/>
              </a:ext>
            </a:extLst>
          </p:cNvPr>
          <p:cNvSpPr txBox="1">
            <a:spLocks/>
          </p:cNvSpPr>
          <p:nvPr/>
        </p:nvSpPr>
        <p:spPr>
          <a:xfrm>
            <a:off x="423864" y="3527530"/>
            <a:ext cx="7217790" cy="400110"/>
          </a:xfrm>
          <a:prstGeom prst="rect">
            <a:avLst/>
          </a:prstGeom>
          <a:ln>
            <a:noFill/>
          </a:ln>
        </p:spPr>
        <p:txBody>
          <a:bodyPr vert="horz" wrap="square" lIns="91440" tIns="45720" rIns="91440" bIns="45720" rtlCol="0">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a:solidFill>
                  <a:schemeClr val="bg1"/>
                </a:solidFill>
                <a:highlight>
                  <a:srgbClr val="004A86"/>
                </a:highlight>
                <a:latin typeface="Arial" panose="020B0604020202020204" pitchFamily="34" charset="0"/>
                <a:cs typeface="Arial" panose="020B0604020202020204" pitchFamily="34" charset="0"/>
              </a:rPr>
              <a:t> METHODS ‌</a:t>
            </a:r>
          </a:p>
        </p:txBody>
      </p:sp>
      <p:grpSp>
        <p:nvGrpSpPr>
          <p:cNvPr id="23" name="Group 22">
            <a:extLst>
              <a:ext uri="{FF2B5EF4-FFF2-40B4-BE49-F238E27FC236}">
                <a16:creationId xmlns:a16="http://schemas.microsoft.com/office/drawing/2014/main" id="{97AC1AC8-EE4B-4023-B3E4-48B94B088A3B}"/>
              </a:ext>
            </a:extLst>
          </p:cNvPr>
          <p:cNvGrpSpPr/>
          <p:nvPr/>
        </p:nvGrpSpPr>
        <p:grpSpPr>
          <a:xfrm>
            <a:off x="523982" y="4222235"/>
            <a:ext cx="6415353" cy="1573765"/>
            <a:chOff x="1667282" y="4855503"/>
            <a:chExt cx="6415353" cy="1573765"/>
          </a:xfrm>
        </p:grpSpPr>
        <p:cxnSp>
          <p:nvCxnSpPr>
            <p:cNvPr id="58" name="Straight Arrow Connector 57">
              <a:extLst>
                <a:ext uri="{FF2B5EF4-FFF2-40B4-BE49-F238E27FC236}">
                  <a16:creationId xmlns:a16="http://schemas.microsoft.com/office/drawing/2014/main" id="{6690ECCF-29C3-415A-9F3C-8DB95166CDC1}"/>
                </a:ext>
              </a:extLst>
            </p:cNvPr>
            <p:cNvCxnSpPr>
              <a:cxnSpLocks/>
              <a:stCxn id="41" idx="3"/>
              <a:endCxn id="70" idx="1"/>
            </p:cNvCxnSpPr>
            <p:nvPr/>
          </p:nvCxnSpPr>
          <p:spPr>
            <a:xfrm>
              <a:off x="6773538" y="5568737"/>
              <a:ext cx="168549"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nector: Elbow 26">
              <a:extLst>
                <a:ext uri="{FF2B5EF4-FFF2-40B4-BE49-F238E27FC236}">
                  <a16:creationId xmlns:a16="http://schemas.microsoft.com/office/drawing/2014/main" id="{09B28D44-06C1-45D6-95AF-C033E5CED292}"/>
                </a:ext>
              </a:extLst>
            </p:cNvPr>
            <p:cNvCxnSpPr>
              <a:cxnSpLocks/>
              <a:endCxn id="33" idx="1"/>
            </p:cNvCxnSpPr>
            <p:nvPr/>
          </p:nvCxnSpPr>
          <p:spPr>
            <a:xfrm flipV="1">
              <a:off x="3020290" y="5188027"/>
              <a:ext cx="623910" cy="380938"/>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9DCDD8EF-FF67-4008-866A-47D7138C0211}"/>
                </a:ext>
              </a:extLst>
            </p:cNvPr>
            <p:cNvCxnSpPr>
              <a:cxnSpLocks/>
              <a:stCxn id="25" idx="3"/>
              <a:endCxn id="39" idx="1"/>
            </p:cNvCxnSpPr>
            <p:nvPr/>
          </p:nvCxnSpPr>
          <p:spPr>
            <a:xfrm>
              <a:off x="3020290" y="5568963"/>
              <a:ext cx="62391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02B76DCF-D058-437E-87F6-83711265CEBD}"/>
                </a:ext>
              </a:extLst>
            </p:cNvPr>
            <p:cNvSpPr txBox="1"/>
            <p:nvPr/>
          </p:nvSpPr>
          <p:spPr>
            <a:xfrm>
              <a:off x="1667282" y="4855503"/>
              <a:ext cx="1353008" cy="1426920"/>
            </a:xfrm>
            <a:prstGeom prst="rect">
              <a:avLst/>
            </a:prstGeom>
            <a:noFill/>
            <a:ln w="19050">
              <a:solidFill>
                <a:schemeClr val="accent3"/>
              </a:solidFill>
            </a:ln>
          </p:spPr>
          <p:txBody>
            <a:bodyPr wrap="square" lIns="36000" tIns="36000" rIns="36000" bIns="36000" rtlCol="0">
              <a:spAutoFit/>
            </a:bodyPr>
            <a:lstStyle/>
            <a:p>
              <a:pPr algn="ctr"/>
              <a:r>
                <a:rPr lang="en-GB" sz="1600" b="1"/>
                <a:t>Patients with PBC</a:t>
              </a:r>
            </a:p>
            <a:p>
              <a:pPr marL="180975" indent="-180975">
                <a:buFont typeface="Arial" panose="020B0604020202020204" pitchFamily="34" charset="0"/>
                <a:buChar char="•"/>
              </a:pPr>
              <a:r>
                <a:rPr lang="en-GB" sz="1400"/>
                <a:t>Non-cirrhotic</a:t>
              </a:r>
            </a:p>
            <a:p>
              <a:pPr marL="180975" indent="-180975">
                <a:buFont typeface="Arial" panose="020B0604020202020204" pitchFamily="34" charset="0"/>
                <a:buChar char="•"/>
              </a:pPr>
              <a:r>
                <a:rPr lang="en-GB" sz="1400"/>
                <a:t>Inadequate UDCA response*</a:t>
              </a:r>
            </a:p>
          </p:txBody>
        </p:sp>
        <p:cxnSp>
          <p:nvCxnSpPr>
            <p:cNvPr id="28" name="Connector: Elbow 27">
              <a:extLst>
                <a:ext uri="{FF2B5EF4-FFF2-40B4-BE49-F238E27FC236}">
                  <a16:creationId xmlns:a16="http://schemas.microsoft.com/office/drawing/2014/main" id="{B48C1B00-FBE5-4A3F-B667-C70BA6369577}"/>
                </a:ext>
              </a:extLst>
            </p:cNvPr>
            <p:cNvCxnSpPr>
              <a:cxnSpLocks/>
              <a:stCxn id="25" idx="3"/>
              <a:endCxn id="35" idx="1"/>
            </p:cNvCxnSpPr>
            <p:nvPr/>
          </p:nvCxnSpPr>
          <p:spPr>
            <a:xfrm>
              <a:off x="3020290" y="5568963"/>
              <a:ext cx="623910" cy="396075"/>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96E2D03B-2EEB-4848-9457-8B2DE22EAACE}"/>
                </a:ext>
              </a:extLst>
            </p:cNvPr>
            <p:cNvCxnSpPr>
              <a:cxnSpLocks/>
            </p:cNvCxnSpPr>
            <p:nvPr/>
          </p:nvCxnSpPr>
          <p:spPr>
            <a:xfrm rot="16200000">
              <a:off x="5651946" y="5808881"/>
              <a:ext cx="1" cy="31231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D30F0927-5339-4BAD-BB66-7575654CACF1}"/>
                </a:ext>
              </a:extLst>
            </p:cNvPr>
            <p:cNvCxnSpPr>
              <a:cxnSpLocks/>
            </p:cNvCxnSpPr>
            <p:nvPr/>
          </p:nvCxnSpPr>
          <p:spPr>
            <a:xfrm rot="16200000">
              <a:off x="5651946" y="5031870"/>
              <a:ext cx="1" cy="31231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9F31AE83-72AE-4306-8B23-51F9F9E3DC59}"/>
                </a:ext>
              </a:extLst>
            </p:cNvPr>
            <p:cNvSpPr txBox="1"/>
            <p:nvPr/>
          </p:nvSpPr>
          <p:spPr>
            <a:xfrm>
              <a:off x="3644200" y="5028565"/>
              <a:ext cx="2001821" cy="318924"/>
            </a:xfrm>
            <a:prstGeom prst="rect">
              <a:avLst/>
            </a:prstGeom>
            <a:solidFill>
              <a:schemeClr val="accent1"/>
            </a:solidFill>
            <a:ln>
              <a:solidFill>
                <a:schemeClr val="accent1"/>
              </a:solidFill>
            </a:ln>
          </p:spPr>
          <p:txBody>
            <a:bodyPr wrap="square" lIns="36000" tIns="36000" rIns="36000" bIns="36000" rtlCol="0" anchor="ctr">
              <a:spAutoFit/>
            </a:bodyPr>
            <a:lstStyle/>
            <a:p>
              <a:pPr algn="ctr"/>
              <a:r>
                <a:rPr lang="en-GB" sz="1600" b="1">
                  <a:solidFill>
                    <a:schemeClr val="bg1"/>
                  </a:solidFill>
                </a:rPr>
                <a:t>ELA </a:t>
              </a:r>
              <a:r>
                <a:rPr lang="en-GB" sz="1400">
                  <a:solidFill>
                    <a:schemeClr val="bg1"/>
                  </a:solidFill>
                </a:rPr>
                <a:t>80 mg QD (n=15)</a:t>
              </a:r>
            </a:p>
          </p:txBody>
        </p:sp>
        <p:sp>
          <p:nvSpPr>
            <p:cNvPr id="35" name="TextBox 34">
              <a:extLst>
                <a:ext uri="{FF2B5EF4-FFF2-40B4-BE49-F238E27FC236}">
                  <a16:creationId xmlns:a16="http://schemas.microsoft.com/office/drawing/2014/main" id="{E22F3610-8306-4206-9BE6-AEBC722FE2BC}"/>
                </a:ext>
              </a:extLst>
            </p:cNvPr>
            <p:cNvSpPr txBox="1"/>
            <p:nvPr/>
          </p:nvSpPr>
          <p:spPr>
            <a:xfrm>
              <a:off x="3644200" y="5790438"/>
              <a:ext cx="2001821" cy="349200"/>
            </a:xfrm>
            <a:prstGeom prst="rect">
              <a:avLst/>
            </a:prstGeom>
            <a:solidFill>
              <a:schemeClr val="bg1">
                <a:lumMod val="50000"/>
              </a:schemeClr>
            </a:solidFill>
            <a:ln>
              <a:solidFill>
                <a:schemeClr val="bg1">
                  <a:lumMod val="50000"/>
                </a:schemeClr>
              </a:solidFill>
            </a:ln>
          </p:spPr>
          <p:txBody>
            <a:bodyPr wrap="square" lIns="36000" tIns="36000" rIns="36000" bIns="36000" rtlCol="0" anchor="ctr">
              <a:noAutofit/>
            </a:bodyPr>
            <a:lstStyle/>
            <a:p>
              <a:pPr algn="ctr"/>
              <a:r>
                <a:rPr lang="en-GB" sz="1600" b="1">
                  <a:solidFill>
                    <a:schemeClr val="bg1"/>
                  </a:solidFill>
                </a:rPr>
                <a:t>Placebo </a:t>
              </a:r>
              <a:r>
                <a:rPr lang="en-GB" sz="1400">
                  <a:solidFill>
                    <a:schemeClr val="bg1"/>
                  </a:solidFill>
                </a:rPr>
                <a:t>(n=15)</a:t>
              </a:r>
            </a:p>
          </p:txBody>
        </p:sp>
        <p:sp>
          <p:nvSpPr>
            <p:cNvPr id="36" name="Oval 35">
              <a:extLst>
                <a:ext uri="{FF2B5EF4-FFF2-40B4-BE49-F238E27FC236}">
                  <a16:creationId xmlns:a16="http://schemas.microsoft.com/office/drawing/2014/main" id="{DEC3E47D-2D16-460A-8930-4BA8AFCC00D5}"/>
                </a:ext>
              </a:extLst>
            </p:cNvPr>
            <p:cNvSpPr/>
            <p:nvPr/>
          </p:nvSpPr>
          <p:spPr>
            <a:xfrm>
              <a:off x="3162836" y="5399670"/>
              <a:ext cx="343059" cy="3429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t>R</a:t>
              </a:r>
            </a:p>
          </p:txBody>
        </p:sp>
        <p:sp>
          <p:nvSpPr>
            <p:cNvPr id="37" name="TextBox 36">
              <a:extLst>
                <a:ext uri="{FF2B5EF4-FFF2-40B4-BE49-F238E27FC236}">
                  <a16:creationId xmlns:a16="http://schemas.microsoft.com/office/drawing/2014/main" id="{4A222DAB-BB35-425C-B882-C7A7B7F05039}"/>
                </a:ext>
              </a:extLst>
            </p:cNvPr>
            <p:cNvSpPr txBox="1"/>
            <p:nvPr/>
          </p:nvSpPr>
          <p:spPr>
            <a:xfrm>
              <a:off x="4315621" y="6156564"/>
              <a:ext cx="658978" cy="272704"/>
            </a:xfrm>
            <a:prstGeom prst="rect">
              <a:avLst/>
            </a:prstGeom>
            <a:noFill/>
            <a:ln>
              <a:noFill/>
            </a:ln>
          </p:spPr>
          <p:txBody>
            <a:bodyPr wrap="square" rtlCol="0" anchor="ctr">
              <a:noAutofit/>
            </a:bodyPr>
            <a:lstStyle/>
            <a:p>
              <a:pPr algn="ctr"/>
              <a:r>
                <a:rPr lang="en-GB"/>
                <a:t>12W</a:t>
              </a:r>
              <a:endParaRPr lang="en-GB" sz="1600"/>
            </a:p>
          </p:txBody>
        </p:sp>
        <p:cxnSp>
          <p:nvCxnSpPr>
            <p:cNvPr id="38" name="Straight Arrow Connector 37">
              <a:extLst>
                <a:ext uri="{FF2B5EF4-FFF2-40B4-BE49-F238E27FC236}">
                  <a16:creationId xmlns:a16="http://schemas.microsoft.com/office/drawing/2014/main" id="{0258D478-8BF8-46A4-833F-3DBF5717FBF8}"/>
                </a:ext>
              </a:extLst>
            </p:cNvPr>
            <p:cNvCxnSpPr>
              <a:cxnSpLocks/>
            </p:cNvCxnSpPr>
            <p:nvPr/>
          </p:nvCxnSpPr>
          <p:spPr>
            <a:xfrm rot="16200000">
              <a:off x="5651946" y="5420376"/>
              <a:ext cx="1" cy="31231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4EF340AE-528C-4F86-8041-7974689EFA4D}"/>
                </a:ext>
              </a:extLst>
            </p:cNvPr>
            <p:cNvSpPr txBox="1"/>
            <p:nvPr/>
          </p:nvSpPr>
          <p:spPr>
            <a:xfrm>
              <a:off x="3644200" y="5409501"/>
              <a:ext cx="2001821" cy="318924"/>
            </a:xfrm>
            <a:prstGeom prst="rect">
              <a:avLst/>
            </a:prstGeom>
            <a:solidFill>
              <a:schemeClr val="accent1"/>
            </a:solidFill>
            <a:ln>
              <a:solidFill>
                <a:schemeClr val="accent1"/>
              </a:solidFill>
            </a:ln>
          </p:spPr>
          <p:txBody>
            <a:bodyPr wrap="square" lIns="36000" tIns="36000" rIns="36000" bIns="36000" rtlCol="0" anchor="ctr">
              <a:spAutoFit/>
            </a:bodyPr>
            <a:lstStyle/>
            <a:p>
              <a:pPr algn="ctr"/>
              <a:r>
                <a:rPr lang="en-GB" sz="1600" b="1">
                  <a:solidFill>
                    <a:schemeClr val="bg1"/>
                  </a:solidFill>
                </a:rPr>
                <a:t>ELA </a:t>
              </a:r>
              <a:r>
                <a:rPr lang="en-GB" sz="1400">
                  <a:solidFill>
                    <a:schemeClr val="bg1"/>
                  </a:solidFill>
                </a:rPr>
                <a:t>120 mg QD (n=15)</a:t>
              </a:r>
            </a:p>
          </p:txBody>
        </p:sp>
        <p:sp>
          <p:nvSpPr>
            <p:cNvPr id="41" name="TextBox 40">
              <a:extLst>
                <a:ext uri="{FF2B5EF4-FFF2-40B4-BE49-F238E27FC236}">
                  <a16:creationId xmlns:a16="http://schemas.microsoft.com/office/drawing/2014/main" id="{019257E1-0B69-4A13-AA74-32EBCE1B79EE}"/>
                </a:ext>
              </a:extLst>
            </p:cNvPr>
            <p:cNvSpPr txBox="1"/>
            <p:nvPr/>
          </p:nvSpPr>
          <p:spPr>
            <a:xfrm>
              <a:off x="5822205" y="5070720"/>
              <a:ext cx="951333" cy="996033"/>
            </a:xfrm>
            <a:prstGeom prst="rect">
              <a:avLst/>
            </a:prstGeom>
            <a:noFill/>
            <a:ln w="19050">
              <a:solidFill>
                <a:schemeClr val="accent3"/>
              </a:solidFill>
            </a:ln>
          </p:spPr>
          <p:txBody>
            <a:bodyPr wrap="square" lIns="36000" tIns="36000" rIns="36000" bIns="36000" rtlCol="0" anchor="ctr">
              <a:spAutoFit/>
            </a:bodyPr>
            <a:lstStyle/>
            <a:p>
              <a:pPr algn="ctr"/>
              <a:r>
                <a:rPr lang="en-GB" sz="1600" b="1"/>
                <a:t>Primary endpoint</a:t>
              </a:r>
            </a:p>
            <a:p>
              <a:pPr algn="ctr"/>
              <a:r>
                <a:rPr lang="en-GB" sz="1400"/>
                <a:t>% ALP change</a:t>
              </a:r>
            </a:p>
          </p:txBody>
        </p:sp>
        <p:sp>
          <p:nvSpPr>
            <p:cNvPr id="70" name="TextBox 69">
              <a:extLst>
                <a:ext uri="{FF2B5EF4-FFF2-40B4-BE49-F238E27FC236}">
                  <a16:creationId xmlns:a16="http://schemas.microsoft.com/office/drawing/2014/main" id="{3B7604B3-56B1-42C9-8769-8C12FB489F56}"/>
                </a:ext>
              </a:extLst>
            </p:cNvPr>
            <p:cNvSpPr txBox="1"/>
            <p:nvPr/>
          </p:nvSpPr>
          <p:spPr>
            <a:xfrm>
              <a:off x="6942087" y="5039943"/>
              <a:ext cx="1140548" cy="1057588"/>
            </a:xfrm>
            <a:prstGeom prst="rect">
              <a:avLst/>
            </a:prstGeom>
            <a:noFill/>
            <a:ln w="19050">
              <a:noFill/>
            </a:ln>
          </p:spPr>
          <p:txBody>
            <a:bodyPr wrap="square" lIns="36000" tIns="36000" rIns="36000" bIns="36000" rtlCol="0" anchor="ctr">
              <a:spAutoFit/>
            </a:bodyPr>
            <a:lstStyle/>
            <a:p>
              <a:pPr algn="ctr"/>
              <a:r>
                <a:rPr lang="en-GB" sz="1600"/>
                <a:t>UDCA continued in all patients</a:t>
              </a:r>
              <a:endParaRPr lang="en-GB" sz="1400"/>
            </a:p>
          </p:txBody>
        </p:sp>
      </p:grpSp>
      <p:sp>
        <p:nvSpPr>
          <p:cNvPr id="34" name="Content Placeholder 1">
            <a:extLst>
              <a:ext uri="{FF2B5EF4-FFF2-40B4-BE49-F238E27FC236}">
                <a16:creationId xmlns:a16="http://schemas.microsoft.com/office/drawing/2014/main" id="{F4AC67B6-D2F1-4632-9506-8723CFED4BFC}"/>
              </a:ext>
            </a:extLst>
          </p:cNvPr>
          <p:cNvSpPr txBox="1">
            <a:spLocks/>
          </p:cNvSpPr>
          <p:nvPr/>
        </p:nvSpPr>
        <p:spPr>
          <a:xfrm>
            <a:off x="7005103" y="1340769"/>
            <a:ext cx="4761448" cy="5219891"/>
          </a:xfrm>
          <a:prstGeom prst="rect">
            <a:avLst/>
          </a:prstGeom>
          <a:ln>
            <a:noFill/>
          </a:ln>
        </p:spPr>
        <p:txBody>
          <a:bodyPr vert="horz" wrap="square" lIns="91440" tIns="45720" rIns="91440" bIns="45720" rtlCol="0">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solidFill>
                  <a:schemeClr val="bg1"/>
                </a:solidFill>
                <a:highlight>
                  <a:srgbClr val="004A86"/>
                </a:highlight>
                <a:latin typeface="Arial" panose="020B0604020202020204" pitchFamily="34" charset="0"/>
                <a:cs typeface="Arial" panose="020B0604020202020204" pitchFamily="34" charset="0"/>
              </a:rPr>
              <a:t> RESULTS </a:t>
            </a:r>
            <a:r>
              <a:rPr lang="en-US" b="1" dirty="0">
                <a:solidFill>
                  <a:schemeClr val="bg1"/>
                </a:solidFill>
                <a:highlight>
                  <a:srgbClr val="FEFCFC"/>
                </a:highlight>
                <a:latin typeface="Arial" panose="020B0604020202020204" pitchFamily="34" charset="0"/>
                <a:cs typeface="Arial" panose="020B0604020202020204" pitchFamily="34" charset="0"/>
              </a:rPr>
              <a:t>​</a:t>
            </a:r>
          </a:p>
          <a:p>
            <a:r>
              <a:rPr lang="en-GB" b="1" dirty="0"/>
              <a:t>Primary endpoint: </a:t>
            </a:r>
            <a:r>
              <a:rPr lang="en-GB" dirty="0"/>
              <a:t>ELA demonstrated significant decreases in mean ALP at Week 12</a:t>
            </a:r>
          </a:p>
          <a:p>
            <a:endParaRPr lang="en-GB" dirty="0"/>
          </a:p>
          <a:p>
            <a:endParaRPr lang="en-GB" dirty="0"/>
          </a:p>
          <a:p>
            <a:endParaRPr lang="en-GB" dirty="0"/>
          </a:p>
          <a:p>
            <a:endParaRPr lang="en-GB" dirty="0"/>
          </a:p>
          <a:p>
            <a:endParaRPr lang="en-GB" dirty="0"/>
          </a:p>
          <a:p>
            <a:endParaRPr lang="en-GB" dirty="0"/>
          </a:p>
          <a:p>
            <a:r>
              <a:rPr lang="en-GB" dirty="0"/>
              <a:t>Highly significant treatment effect vs. placebo (both p&lt;0.001)</a:t>
            </a:r>
          </a:p>
          <a:p>
            <a:pPr lvl="1"/>
            <a:r>
              <a:rPr lang="en-GB" dirty="0"/>
              <a:t>80 mg: -52% (95% CI -62.5, -41.5)</a:t>
            </a:r>
          </a:p>
          <a:p>
            <a:pPr lvl="1"/>
            <a:r>
              <a:rPr lang="en-GB" dirty="0"/>
              <a:t>120 mg: -44% </a:t>
            </a:r>
            <a:br>
              <a:rPr lang="en-GB" dirty="0"/>
            </a:br>
            <a:r>
              <a:rPr lang="en-GB" dirty="0"/>
              <a:t>(95% CI -55.7, -32.1)</a:t>
            </a:r>
          </a:p>
        </p:txBody>
      </p:sp>
      <p:cxnSp>
        <p:nvCxnSpPr>
          <p:cNvPr id="42" name="Straight Connector 41">
            <a:extLst>
              <a:ext uri="{FF2B5EF4-FFF2-40B4-BE49-F238E27FC236}">
                <a16:creationId xmlns:a16="http://schemas.microsoft.com/office/drawing/2014/main" id="{649D49D5-9F14-4691-B558-ED31FBF10C72}"/>
              </a:ext>
            </a:extLst>
          </p:cNvPr>
          <p:cNvCxnSpPr>
            <a:cxnSpLocks/>
          </p:cNvCxnSpPr>
          <p:nvPr/>
        </p:nvCxnSpPr>
        <p:spPr>
          <a:xfrm flipV="1">
            <a:off x="6987543" y="1519238"/>
            <a:ext cx="0" cy="4810125"/>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13" name="Chart 12">
            <a:extLst>
              <a:ext uri="{FF2B5EF4-FFF2-40B4-BE49-F238E27FC236}">
                <a16:creationId xmlns:a16="http://schemas.microsoft.com/office/drawing/2014/main" id="{A6352870-9E80-45E3-B064-DBDDE76714CA}"/>
              </a:ext>
            </a:extLst>
          </p:cNvPr>
          <p:cNvGraphicFramePr/>
          <p:nvPr>
            <p:extLst/>
          </p:nvPr>
        </p:nvGraphicFramePr>
        <p:xfrm>
          <a:off x="7336220" y="2708237"/>
          <a:ext cx="3846285" cy="217907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493242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FF8B8FC-2D2A-4148-9E89-CC1689F2AE8A}"/>
              </a:ext>
            </a:extLst>
          </p:cNvPr>
          <p:cNvSpPr>
            <a:spLocks noGrp="1"/>
          </p:cNvSpPr>
          <p:nvPr>
            <p:ph type="body" sz="quarter" idx="10"/>
          </p:nvPr>
        </p:nvSpPr>
        <p:spPr/>
        <p:txBody>
          <a:bodyPr/>
          <a:lstStyle/>
          <a:p>
            <a:br>
              <a:rPr lang="en-GB" dirty="0"/>
            </a:br>
            <a:r>
              <a:rPr lang="en-GB" dirty="0"/>
              <a:t>*</a:t>
            </a:r>
            <a:r>
              <a:rPr lang="en-US" dirty="0"/>
              <a:t>Including </a:t>
            </a:r>
            <a:r>
              <a:rPr lang="en-GB" dirty="0"/>
              <a:t>total cholesterol, low-density lipoprotein, and triglycerides; </a:t>
            </a:r>
            <a:r>
              <a:rPr lang="en-GB" baseline="30000" dirty="0"/>
              <a:t>†</a:t>
            </a:r>
            <a:r>
              <a:rPr lang="en-GB" dirty="0"/>
              <a:t>IgM, CRP, haptoglobin, and fibrinogen.</a:t>
            </a:r>
          </a:p>
          <a:p>
            <a:r>
              <a:rPr lang="en-GB" dirty="0" err="1"/>
              <a:t>Jörn</a:t>
            </a:r>
            <a:r>
              <a:rPr lang="en-GB" dirty="0"/>
              <a:t> S, et al. ILC 2019; </a:t>
            </a:r>
            <a:r>
              <a:rPr lang="en-GB" dirty="0">
                <a:solidFill>
                  <a:srgbClr val="000000"/>
                </a:solidFill>
              </a:rPr>
              <a:t>LB-02</a:t>
            </a:r>
          </a:p>
        </p:txBody>
      </p:sp>
      <p:sp>
        <p:nvSpPr>
          <p:cNvPr id="4" name="Title 3">
            <a:extLst>
              <a:ext uri="{FF2B5EF4-FFF2-40B4-BE49-F238E27FC236}">
                <a16:creationId xmlns:a16="http://schemas.microsoft.com/office/drawing/2014/main" id="{33A11FB3-1515-484C-8D98-85CA55BD8349}"/>
              </a:ext>
            </a:extLst>
          </p:cNvPr>
          <p:cNvSpPr>
            <a:spLocks noGrp="1"/>
          </p:cNvSpPr>
          <p:nvPr>
            <p:ph type="title"/>
          </p:nvPr>
        </p:nvSpPr>
        <p:spPr>
          <a:xfrm>
            <a:off x="425752" y="140970"/>
            <a:ext cx="10290194" cy="769620"/>
          </a:xfrm>
        </p:spPr>
        <p:txBody>
          <a:bodyPr>
            <a:noAutofit/>
          </a:bodyPr>
          <a:lstStyle/>
          <a:p>
            <a:r>
              <a:rPr lang="en-GB" err="1"/>
              <a:t>Elafibranor</a:t>
            </a:r>
            <a:r>
              <a:rPr lang="en-GB"/>
              <a:t> demonstrates favourable efficacy and safety in patients with primary biliary cholangitis and inadequate response to UDCA</a:t>
            </a:r>
          </a:p>
        </p:txBody>
      </p:sp>
      <p:sp>
        <p:nvSpPr>
          <p:cNvPr id="57" name="Content Placeholder 1">
            <a:extLst>
              <a:ext uri="{FF2B5EF4-FFF2-40B4-BE49-F238E27FC236}">
                <a16:creationId xmlns:a16="http://schemas.microsoft.com/office/drawing/2014/main" id="{BA004229-2119-4960-8AC2-0F38E9DF6F63}"/>
              </a:ext>
            </a:extLst>
          </p:cNvPr>
          <p:cNvSpPr txBox="1">
            <a:spLocks/>
          </p:cNvSpPr>
          <p:nvPr/>
        </p:nvSpPr>
        <p:spPr>
          <a:xfrm>
            <a:off x="423864" y="1340769"/>
            <a:ext cx="11342686" cy="3551742"/>
          </a:xfrm>
          <a:prstGeom prst="rect">
            <a:avLst/>
          </a:prstGeom>
          <a:ln>
            <a:noFill/>
          </a:ln>
        </p:spPr>
        <p:txBody>
          <a:bodyPr vert="horz" wrap="square" lIns="91440" tIns="45720" rIns="91440" bIns="45720" rtlCol="0" anchor="t">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solidFill>
                  <a:schemeClr val="bg1"/>
                </a:solidFill>
                <a:highlight>
                  <a:srgbClr val="004A86"/>
                </a:highlight>
                <a:latin typeface="Arial" panose="020B0604020202020204" pitchFamily="34" charset="0"/>
                <a:cs typeface="Arial" panose="020B0604020202020204" pitchFamily="34" charset="0"/>
              </a:rPr>
              <a:t> RESULTS (Cont.) </a:t>
            </a:r>
            <a:r>
              <a:rPr lang="en-US" b="1" dirty="0">
                <a:solidFill>
                  <a:schemeClr val="bg1"/>
                </a:solidFill>
                <a:highlight>
                  <a:srgbClr val="FEFCFC"/>
                </a:highlight>
                <a:latin typeface="Arial" panose="020B0604020202020204" pitchFamily="34" charset="0"/>
                <a:cs typeface="Arial" panose="020B0604020202020204" pitchFamily="34" charset="0"/>
              </a:rPr>
              <a:t>​</a:t>
            </a:r>
          </a:p>
          <a:p>
            <a:r>
              <a:rPr lang="en-GB" dirty="0"/>
              <a:t>Composite endpoint of ALP &lt;1.67x ULN + ALP decrease &gt;15% + total bilirubin &lt;ULN</a:t>
            </a:r>
          </a:p>
          <a:p>
            <a:pPr lvl="1"/>
            <a:r>
              <a:rPr lang="en-GB" dirty="0"/>
              <a:t>80 mg: 67% patients (p=0.002); 120 mg: 79% patients (p&lt;0.001) vs. placebo: 6.7%</a:t>
            </a:r>
          </a:p>
          <a:p>
            <a:r>
              <a:rPr lang="en-GB" dirty="0"/>
              <a:t>GGT also highly significant vs. placebo </a:t>
            </a:r>
          </a:p>
          <a:p>
            <a:pPr lvl="1"/>
            <a:r>
              <a:rPr lang="en-GB" dirty="0"/>
              <a:t>80 mg: -39% (p=0.001); 120 mg -40% (p=0.002)</a:t>
            </a:r>
          </a:p>
          <a:p>
            <a:r>
              <a:rPr lang="en-GB" dirty="0"/>
              <a:t>ELA-treated patients showed improvement in lipid markers,* reduction of inflammatory markers,</a:t>
            </a:r>
            <a:r>
              <a:rPr lang="en-GB" baseline="30000" dirty="0"/>
              <a:t>†</a:t>
            </a:r>
            <a:r>
              <a:rPr lang="en-GB" dirty="0"/>
              <a:t> and a decrease in C4 (an intermediate of bile acid synthesis)</a:t>
            </a:r>
            <a:endParaRPr lang="en-GB" dirty="0">
              <a:cs typeface="Arial"/>
            </a:endParaRPr>
          </a:p>
          <a:p>
            <a:r>
              <a:rPr lang="en-GB" dirty="0"/>
              <a:t>By self-reported VAS, patients with BL pruritus (10/group) showed improvement at Week 12 </a:t>
            </a:r>
          </a:p>
          <a:p>
            <a:pPr lvl="1"/>
            <a:r>
              <a:rPr lang="en-GB" dirty="0"/>
              <a:t>80 mg: -24%; 120 mg: -49%; placebo: -7%</a:t>
            </a:r>
          </a:p>
          <a:p>
            <a:r>
              <a:rPr lang="en-GB" dirty="0"/>
              <a:t>Both doses of ELA were well tolerated</a:t>
            </a:r>
          </a:p>
        </p:txBody>
      </p:sp>
      <p:sp>
        <p:nvSpPr>
          <p:cNvPr id="8" name="Content Placeholder 1">
            <a:extLst>
              <a:ext uri="{FF2B5EF4-FFF2-40B4-BE49-F238E27FC236}">
                <a16:creationId xmlns:a16="http://schemas.microsoft.com/office/drawing/2014/main" id="{F1B16C65-52BA-4F21-B126-48D7F34DE5B1}"/>
              </a:ext>
            </a:extLst>
          </p:cNvPr>
          <p:cNvSpPr txBox="1">
            <a:spLocks/>
          </p:cNvSpPr>
          <p:nvPr/>
        </p:nvSpPr>
        <p:spPr>
          <a:xfrm>
            <a:off x="423864" y="4896590"/>
            <a:ext cx="11342686" cy="1015663"/>
          </a:xfrm>
          <a:prstGeom prst="rect">
            <a:avLst/>
          </a:prstGeom>
          <a:ln>
            <a:noFill/>
          </a:ln>
        </p:spPr>
        <p:txBody>
          <a:bodyPr vert="horz" wrap="square" lIns="91440" tIns="45720" rIns="91440" bIns="45720" rtlCol="0">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solidFill>
                  <a:schemeClr val="bg1"/>
                </a:solidFill>
                <a:highlight>
                  <a:srgbClr val="004A86"/>
                </a:highlight>
                <a:latin typeface="Arial" panose="020B0604020202020204" pitchFamily="34" charset="0"/>
                <a:cs typeface="Arial" panose="020B0604020202020204" pitchFamily="34" charset="0"/>
              </a:rPr>
              <a:t> CONCLUSIONS ‌</a:t>
            </a:r>
            <a:r>
              <a:rPr lang="en-US" b="1">
                <a:solidFill>
                  <a:schemeClr val="bg1"/>
                </a:solidFill>
                <a:latin typeface="Arial" panose="020B0604020202020204" pitchFamily="34" charset="0"/>
                <a:cs typeface="Arial" panose="020B0604020202020204" pitchFamily="34" charset="0"/>
              </a:rPr>
              <a:t> </a:t>
            </a:r>
            <a:r>
              <a:rPr lang="en-GB"/>
              <a:t>ELA demonstrated a substantial anticholestatic effect in patients with PBC and inadequate response to UDCA. This was associated with anti-inflammatory and potential antipruritic effects, which make it a promising novel treatment candidate</a:t>
            </a:r>
          </a:p>
        </p:txBody>
      </p:sp>
      <p:cxnSp>
        <p:nvCxnSpPr>
          <p:cNvPr id="9" name="Straight Connector 8">
            <a:extLst>
              <a:ext uri="{FF2B5EF4-FFF2-40B4-BE49-F238E27FC236}">
                <a16:creationId xmlns:a16="http://schemas.microsoft.com/office/drawing/2014/main" id="{FAF600A1-CD5A-4C50-BA6B-CF9F7FCBB55A}"/>
              </a:ext>
            </a:extLst>
          </p:cNvPr>
          <p:cNvCxnSpPr>
            <a:cxnSpLocks/>
          </p:cNvCxnSpPr>
          <p:nvPr/>
        </p:nvCxnSpPr>
        <p:spPr>
          <a:xfrm flipH="1">
            <a:off x="604843" y="4860224"/>
            <a:ext cx="1098232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07139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Content Placeholder 1">
            <a:extLst>
              <a:ext uri="{FF2B5EF4-FFF2-40B4-BE49-F238E27FC236}">
                <a16:creationId xmlns:a16="http://schemas.microsoft.com/office/drawing/2014/main" id="{0254FAF6-35CD-4D87-BF6B-6D45295442FD}"/>
              </a:ext>
            </a:extLst>
          </p:cNvPr>
          <p:cNvSpPr txBox="1">
            <a:spLocks/>
          </p:cNvSpPr>
          <p:nvPr/>
        </p:nvSpPr>
        <p:spPr>
          <a:xfrm>
            <a:off x="462446" y="3414221"/>
            <a:ext cx="11342686" cy="2837700"/>
          </a:xfrm>
          <a:prstGeom prst="rect">
            <a:avLst/>
          </a:prstGeom>
          <a:ln>
            <a:noFill/>
          </a:ln>
        </p:spPr>
        <p:txBody>
          <a:bodyPr vert="horz" wrap="square" lIns="91440" tIns="45720" rIns="91440" bIns="45720" rtlCol="0" anchor="t">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solidFill>
                  <a:schemeClr val="bg1"/>
                </a:solidFill>
                <a:highlight>
                  <a:srgbClr val="004A86"/>
                </a:highlight>
                <a:latin typeface="Arial" panose="020B0604020202020204" pitchFamily="34" charset="0"/>
                <a:cs typeface="Arial" panose="020B0604020202020204" pitchFamily="34" charset="0"/>
              </a:rPr>
              <a:t> METHODS ‌ </a:t>
            </a:r>
          </a:p>
          <a:p>
            <a:r>
              <a:rPr lang="en-GB" dirty="0">
                <a:highlight>
                  <a:srgbClr val="FEFCFC"/>
                </a:highlight>
              </a:rPr>
              <a:t>16 patients from the POISE* study who received OCA (5 or 10 mg QD) ± UCDA for 4–5 years</a:t>
            </a:r>
          </a:p>
          <a:p>
            <a:pPr lvl="1"/>
            <a:r>
              <a:rPr lang="en-GB" dirty="0">
                <a:highlight>
                  <a:srgbClr val="FEFCFC"/>
                </a:highlight>
              </a:rPr>
              <a:t>OCA terminated in 3 patients (pruritus n=2)</a:t>
            </a:r>
          </a:p>
          <a:p>
            <a:r>
              <a:rPr lang="en-GB" dirty="0">
                <a:highlight>
                  <a:srgbClr val="FEFCFC"/>
                </a:highlight>
              </a:rPr>
              <a:t>After 5 years, bezafibrate 400 mg QD added to OCA + UCDA in 11 patients </a:t>
            </a:r>
            <a:endParaRPr lang="en-GB" dirty="0">
              <a:highlight>
                <a:srgbClr val="FEFCFC"/>
              </a:highlight>
              <a:cs typeface="Arial"/>
            </a:endParaRPr>
          </a:p>
          <a:p>
            <a:pPr lvl="1"/>
            <a:r>
              <a:rPr lang="en-GB" dirty="0">
                <a:highlight>
                  <a:srgbClr val="FEFCFC"/>
                </a:highlight>
              </a:rPr>
              <a:t>9 female; mean age 64 years; mean </a:t>
            </a:r>
            <a:r>
              <a:rPr lang="en-GB" dirty="0" err="1">
                <a:highlight>
                  <a:srgbClr val="FEFCFC"/>
                </a:highlight>
              </a:rPr>
              <a:t>FibroScan</a:t>
            </a:r>
            <a:r>
              <a:rPr lang="en-GB" dirty="0">
                <a:highlight>
                  <a:srgbClr val="FEFCFC"/>
                </a:highlight>
              </a:rPr>
              <a:t> 9.3 kPa (range 4.3</a:t>
            </a:r>
            <a:r>
              <a:rPr lang="en-GB" dirty="0">
                <a:highlight>
                  <a:srgbClr val="FEFCFC"/>
                </a:highlight>
                <a:sym typeface="Symbol" panose="05050102010706020507" pitchFamily="18" charset="2"/>
              </a:rPr>
              <a:t>21.8)</a:t>
            </a:r>
            <a:endParaRPr lang="en-GB" dirty="0">
              <a:highlight>
                <a:srgbClr val="FEFCFC"/>
              </a:highlight>
            </a:endParaRPr>
          </a:p>
          <a:p>
            <a:pPr lvl="1"/>
            <a:r>
              <a:rPr lang="en-GB" dirty="0">
                <a:highlight>
                  <a:srgbClr val="FEFCFC"/>
                </a:highlight>
              </a:rPr>
              <a:t>Bezafibrate terminated in 1 patient due to myalgia</a:t>
            </a:r>
            <a:endParaRPr lang="en-GB" dirty="0">
              <a:highlight>
                <a:srgbClr val="FEFCFC"/>
              </a:highlight>
              <a:cs typeface="Arial"/>
            </a:endParaRPr>
          </a:p>
          <a:p>
            <a:pPr lvl="1"/>
            <a:r>
              <a:rPr lang="en-GB" dirty="0">
                <a:highlight>
                  <a:srgbClr val="FEFCFC"/>
                </a:highlight>
              </a:rPr>
              <a:t>Effect on pruritus assessed with the PBC-40 questionnaire </a:t>
            </a:r>
          </a:p>
          <a:p>
            <a:r>
              <a:rPr lang="en-GB" dirty="0">
                <a:highlight>
                  <a:srgbClr val="FEFCFC"/>
                </a:highlight>
              </a:rPr>
              <a:t>Primary endpoint: Normalization of ALP and bilirubin</a:t>
            </a:r>
            <a:r>
              <a:rPr lang="en-US" baseline="30000" dirty="0">
                <a:highlight>
                  <a:srgbClr val="FEFCFC"/>
                </a:highlight>
              </a:rPr>
              <a:t>†</a:t>
            </a:r>
            <a:endParaRPr lang="en-GB" baseline="30000" dirty="0">
              <a:highlight>
                <a:srgbClr val="FEFCFC"/>
              </a:highlight>
            </a:endParaRPr>
          </a:p>
        </p:txBody>
      </p:sp>
      <p:sp>
        <p:nvSpPr>
          <p:cNvPr id="4" name="Title 3">
            <a:extLst>
              <a:ext uri="{FF2B5EF4-FFF2-40B4-BE49-F238E27FC236}">
                <a16:creationId xmlns:a16="http://schemas.microsoft.com/office/drawing/2014/main" id="{33A11FB3-1515-484C-8D98-85CA55BD8349}"/>
              </a:ext>
            </a:extLst>
          </p:cNvPr>
          <p:cNvSpPr>
            <a:spLocks noGrp="1"/>
          </p:cNvSpPr>
          <p:nvPr>
            <p:ph type="title"/>
          </p:nvPr>
        </p:nvSpPr>
        <p:spPr>
          <a:xfrm>
            <a:off x="425752" y="140970"/>
            <a:ext cx="10290194" cy="769620"/>
          </a:xfrm>
        </p:spPr>
        <p:txBody>
          <a:bodyPr>
            <a:noAutofit/>
          </a:bodyPr>
          <a:lstStyle/>
          <a:p>
            <a:r>
              <a:rPr lang="en-GB" dirty="0"/>
              <a:t>Bezafibrate improves the effect of </a:t>
            </a:r>
            <a:r>
              <a:rPr lang="en-GB" dirty="0" err="1"/>
              <a:t>obeticholic</a:t>
            </a:r>
            <a:r>
              <a:rPr lang="en-GB" dirty="0"/>
              <a:t> acid on cholestasis in patients with primary biliary cholangitis</a:t>
            </a:r>
          </a:p>
        </p:txBody>
      </p:sp>
      <p:sp>
        <p:nvSpPr>
          <p:cNvPr id="5" name="Text Placeholder 4">
            <a:extLst>
              <a:ext uri="{FF2B5EF4-FFF2-40B4-BE49-F238E27FC236}">
                <a16:creationId xmlns:a16="http://schemas.microsoft.com/office/drawing/2014/main" id="{DFF8B8FC-2D2A-4148-9E89-CC1689F2AE8A}"/>
              </a:ext>
            </a:extLst>
          </p:cNvPr>
          <p:cNvSpPr>
            <a:spLocks noGrp="1"/>
          </p:cNvSpPr>
          <p:nvPr>
            <p:ph type="body" sz="quarter" idx="10"/>
          </p:nvPr>
        </p:nvSpPr>
        <p:spPr>
          <a:xfrm>
            <a:off x="6567" y="6322741"/>
            <a:ext cx="10025871" cy="534180"/>
          </a:xfrm>
        </p:spPr>
        <p:txBody>
          <a:bodyPr/>
          <a:lstStyle/>
          <a:p>
            <a:r>
              <a:rPr lang="en-GB" dirty="0"/>
              <a:t>*PBC OCA International Study of Efficacy;</a:t>
            </a:r>
            <a:r>
              <a:rPr lang="en-US" dirty="0"/>
              <a:t> </a:t>
            </a:r>
            <a:r>
              <a:rPr lang="en-US" baseline="30000" dirty="0"/>
              <a:t>†</a:t>
            </a:r>
            <a:r>
              <a:rPr lang="en-GB" dirty="0"/>
              <a:t>P-values calculated by per-protocol analysis.	</a:t>
            </a:r>
            <a:br>
              <a:rPr lang="en-GB" dirty="0"/>
            </a:br>
            <a:r>
              <a:rPr lang="en-GB" dirty="0"/>
              <a:t>1. </a:t>
            </a:r>
            <a:r>
              <a:rPr lang="en-GB" dirty="0" err="1"/>
              <a:t>Nevens</a:t>
            </a:r>
            <a:r>
              <a:rPr lang="en-GB" dirty="0"/>
              <a:t> F, et al. N </a:t>
            </a:r>
            <a:r>
              <a:rPr lang="en-GB" dirty="0" err="1"/>
              <a:t>Engl</a:t>
            </a:r>
            <a:r>
              <a:rPr lang="en-GB" dirty="0"/>
              <a:t> J Med 2016;375:631–43; 2. </a:t>
            </a:r>
            <a:r>
              <a:rPr lang="en-GB" dirty="0" err="1"/>
              <a:t>Corpechot</a:t>
            </a:r>
            <a:r>
              <a:rPr lang="en-GB" dirty="0"/>
              <a:t> C, et al. N </a:t>
            </a:r>
            <a:r>
              <a:rPr lang="en-GB" dirty="0" err="1"/>
              <a:t>Engl</a:t>
            </a:r>
            <a:r>
              <a:rPr lang="en-GB" dirty="0"/>
              <a:t> J Med 2018;378:2171</a:t>
            </a:r>
            <a:r>
              <a:rPr lang="en-GB" dirty="0">
                <a:sym typeface="Symbol" panose="05050102010706020507" pitchFamily="18" charset="2"/>
              </a:rPr>
              <a:t></a:t>
            </a:r>
            <a:r>
              <a:rPr lang="en-GB" dirty="0"/>
              <a:t>81.</a:t>
            </a:r>
          </a:p>
          <a:p>
            <a:r>
              <a:rPr lang="en-GB" dirty="0" err="1"/>
              <a:t>Smets</a:t>
            </a:r>
            <a:r>
              <a:rPr lang="en-GB" dirty="0"/>
              <a:t> L, et al. ILC 2019; </a:t>
            </a:r>
            <a:r>
              <a:rPr lang="en-GB" dirty="0">
                <a:solidFill>
                  <a:srgbClr val="000000"/>
                </a:solidFill>
              </a:rPr>
              <a:t>LB-05</a:t>
            </a:r>
          </a:p>
        </p:txBody>
      </p:sp>
      <p:sp>
        <p:nvSpPr>
          <p:cNvPr id="24" name="Content Placeholder 1">
            <a:extLst>
              <a:ext uri="{FF2B5EF4-FFF2-40B4-BE49-F238E27FC236}">
                <a16:creationId xmlns:a16="http://schemas.microsoft.com/office/drawing/2014/main" id="{D6F1A039-A09D-4BC4-AEB2-ECBFF821DBF4}"/>
              </a:ext>
            </a:extLst>
          </p:cNvPr>
          <p:cNvSpPr>
            <a:spLocks noGrp="1"/>
          </p:cNvSpPr>
          <p:nvPr>
            <p:ph sz="half" idx="1"/>
          </p:nvPr>
        </p:nvSpPr>
        <p:spPr>
          <a:xfrm>
            <a:off x="423862" y="1176017"/>
            <a:ext cx="11342687" cy="2788456"/>
          </a:xfrm>
          <a:ln>
            <a:noFill/>
          </a:ln>
        </p:spPr>
        <p:txBody>
          <a:bodyPr vert="horz" wrap="square" lIns="91440" tIns="45720" rIns="91440" bIns="45720" rtlCol="0" anchor="t">
            <a:spAutoFit/>
          </a:bodyPr>
          <a:lstStyle/>
          <a:p>
            <a:pPr marL="0" indent="0">
              <a:buNone/>
            </a:pPr>
            <a:r>
              <a:rPr lang="en-US" b="1" dirty="0">
                <a:solidFill>
                  <a:schemeClr val="bg1"/>
                </a:solidFill>
                <a:highlight>
                  <a:srgbClr val="004A86"/>
                </a:highlight>
                <a:latin typeface="Arial" panose="020B0604020202020204" pitchFamily="34" charset="0"/>
                <a:cs typeface="Arial" panose="020B0604020202020204" pitchFamily="34" charset="0"/>
              </a:rPr>
              <a:t> BACKGROUND &amp; AIMS </a:t>
            </a:r>
            <a:r>
              <a:rPr lang="en-US" b="1" dirty="0">
                <a:solidFill>
                  <a:schemeClr val="bg1"/>
                </a:solidFill>
                <a:highlight>
                  <a:srgbClr val="FEFCFC"/>
                </a:highlight>
                <a:latin typeface="Arial" panose="020B0604020202020204" pitchFamily="34" charset="0"/>
                <a:cs typeface="Arial" panose="020B0604020202020204" pitchFamily="34" charset="0"/>
              </a:rPr>
              <a:t>​</a:t>
            </a:r>
          </a:p>
          <a:p>
            <a:r>
              <a:rPr lang="en-GB" dirty="0"/>
              <a:t>OCA is the 2</a:t>
            </a:r>
            <a:r>
              <a:rPr lang="en-GB" baseline="30000" dirty="0"/>
              <a:t>nd</a:t>
            </a:r>
            <a:r>
              <a:rPr lang="en-GB" dirty="0"/>
              <a:t>-line treatment for patients with PBC and inadequate response/intolerance</a:t>
            </a:r>
            <a:br>
              <a:rPr lang="en-GB" dirty="0"/>
            </a:br>
            <a:r>
              <a:rPr lang="en-GB" dirty="0"/>
              <a:t>to UDCA</a:t>
            </a:r>
            <a:r>
              <a:rPr lang="en-GB" baseline="30000" dirty="0"/>
              <a:t>1</a:t>
            </a:r>
            <a:endParaRPr lang="en-GB" dirty="0">
              <a:cs typeface="Arial"/>
            </a:endParaRPr>
          </a:p>
          <a:p>
            <a:pPr marL="0" indent="0">
              <a:buNone/>
            </a:pPr>
            <a:r>
              <a:rPr lang="en-GB" dirty="0"/>
              <a:t>     Bezafibrate has also been shown to improve biochemical responses in patients with PBC</a:t>
            </a:r>
            <a:r>
              <a:rPr lang="en-GB" baseline="30000" dirty="0"/>
              <a:t>2</a:t>
            </a:r>
            <a:endParaRPr lang="en-GB" dirty="0">
              <a:cs typeface="Arial" panose="020B0604020202020204"/>
            </a:endParaRPr>
          </a:p>
          <a:p>
            <a:r>
              <a:rPr lang="en-GB" b="1" dirty="0"/>
              <a:t>Aim: </a:t>
            </a:r>
            <a:r>
              <a:rPr lang="en-GB" dirty="0"/>
              <a:t>To explore</a:t>
            </a:r>
            <a:r>
              <a:rPr lang="en-GB" b="1" dirty="0"/>
              <a:t> </a:t>
            </a:r>
            <a:r>
              <a:rPr lang="en-GB" dirty="0"/>
              <a:t>whether OCA + bezafibrate therapy normalized ALP and bilirubin levels (strongest predictor of improved outcome) and to explore the safety of this combination</a:t>
            </a:r>
            <a:endParaRPr lang="en-GB" dirty="0">
              <a:cs typeface="Arial"/>
            </a:endParaRPr>
          </a:p>
          <a:p>
            <a:pPr marL="457200" lvl="1" indent="0">
              <a:buNone/>
            </a:pPr>
            <a:endParaRPr lang="en-GB" dirty="0">
              <a:cs typeface="Arial"/>
            </a:endParaRPr>
          </a:p>
          <a:p>
            <a:pPr lvl="1"/>
            <a:endParaRPr lang="en-GB" dirty="0">
              <a:cs typeface="Arial"/>
            </a:endParaRPr>
          </a:p>
        </p:txBody>
      </p:sp>
      <p:grpSp>
        <p:nvGrpSpPr>
          <p:cNvPr id="59" name="Group 58" hidden="1">
            <a:extLst>
              <a:ext uri="{FF2B5EF4-FFF2-40B4-BE49-F238E27FC236}">
                <a16:creationId xmlns:a16="http://schemas.microsoft.com/office/drawing/2014/main" id="{80BC31B8-9683-4348-B8D0-616F8CFDDB4E}"/>
              </a:ext>
            </a:extLst>
          </p:cNvPr>
          <p:cNvGrpSpPr/>
          <p:nvPr/>
        </p:nvGrpSpPr>
        <p:grpSpPr>
          <a:xfrm>
            <a:off x="6704579" y="2071790"/>
            <a:ext cx="4999477" cy="3739463"/>
            <a:chOff x="7245214" y="1819275"/>
            <a:chExt cx="3686741" cy="3739463"/>
          </a:xfrm>
        </p:grpSpPr>
        <p:sp>
          <p:nvSpPr>
            <p:cNvPr id="60" name="TextBox 59">
              <a:extLst>
                <a:ext uri="{FF2B5EF4-FFF2-40B4-BE49-F238E27FC236}">
                  <a16:creationId xmlns:a16="http://schemas.microsoft.com/office/drawing/2014/main" id="{449E1014-B142-4C59-969B-81B794D5F9AC}"/>
                </a:ext>
              </a:extLst>
            </p:cNvPr>
            <p:cNvSpPr txBox="1"/>
            <p:nvPr/>
          </p:nvSpPr>
          <p:spPr>
            <a:xfrm>
              <a:off x="7733379" y="1819275"/>
              <a:ext cx="3198576" cy="1107996"/>
            </a:xfrm>
            <a:prstGeom prst="rect">
              <a:avLst/>
            </a:prstGeom>
            <a:noFill/>
            <a:ln w="19050">
              <a:solidFill>
                <a:schemeClr val="accent3"/>
              </a:solidFill>
            </a:ln>
          </p:spPr>
          <p:txBody>
            <a:bodyPr wrap="square" rtlCol="0">
              <a:spAutoFit/>
            </a:bodyPr>
            <a:lstStyle/>
            <a:p>
              <a:pPr algn="ctr"/>
              <a:r>
                <a:rPr lang="en-GB" b="1" dirty="0"/>
                <a:t>Patients with PSC (N=234)</a:t>
              </a:r>
            </a:p>
            <a:p>
              <a:pPr marL="180975" indent="-180975">
                <a:buFont typeface="Arial" panose="020B0604020202020204" pitchFamily="34" charset="0"/>
                <a:buChar char="•"/>
              </a:pPr>
              <a:r>
                <a:rPr lang="en-GB" sz="1600" dirty="0"/>
                <a:t>64% male</a:t>
              </a:r>
            </a:p>
            <a:p>
              <a:pPr marL="180975" indent="-180975">
                <a:buFont typeface="Arial" panose="020B0604020202020204" pitchFamily="34" charset="0"/>
                <a:buChar char="•"/>
              </a:pPr>
              <a:r>
                <a:rPr lang="en-GB" sz="1600" dirty="0"/>
                <a:t>45 years median age</a:t>
              </a:r>
            </a:p>
            <a:p>
              <a:pPr marL="180975" indent="-180975">
                <a:buFont typeface="Arial" panose="020B0604020202020204" pitchFamily="34" charset="0"/>
                <a:buChar char="•"/>
              </a:pPr>
              <a:r>
                <a:rPr lang="en-GB" sz="1600" dirty="0"/>
                <a:t>61% taking </a:t>
              </a:r>
              <a:r>
                <a:rPr lang="en-GB" sz="1600" dirty="0" err="1"/>
                <a:t>ursodeoxycholic</a:t>
              </a:r>
              <a:r>
                <a:rPr lang="en-GB" sz="1600" dirty="0"/>
                <a:t> acid</a:t>
              </a:r>
            </a:p>
          </p:txBody>
        </p:sp>
        <p:sp>
          <p:nvSpPr>
            <p:cNvPr id="61" name="TextBox 60">
              <a:extLst>
                <a:ext uri="{FF2B5EF4-FFF2-40B4-BE49-F238E27FC236}">
                  <a16:creationId xmlns:a16="http://schemas.microsoft.com/office/drawing/2014/main" id="{64FE3EC1-8B3B-4991-BBB5-3BD654ABB09C}"/>
                </a:ext>
              </a:extLst>
            </p:cNvPr>
            <p:cNvSpPr txBox="1"/>
            <p:nvPr/>
          </p:nvSpPr>
          <p:spPr>
            <a:xfrm>
              <a:off x="7839206" y="3453538"/>
              <a:ext cx="1300975" cy="325890"/>
            </a:xfrm>
            <a:prstGeom prst="rect">
              <a:avLst/>
            </a:prstGeom>
            <a:solidFill>
              <a:schemeClr val="accent1"/>
            </a:solidFill>
            <a:ln>
              <a:solidFill>
                <a:schemeClr val="accent1"/>
              </a:solidFill>
            </a:ln>
          </p:spPr>
          <p:txBody>
            <a:bodyPr wrap="square" rtlCol="0" anchor="ctr">
              <a:noAutofit/>
            </a:bodyPr>
            <a:lstStyle/>
            <a:p>
              <a:pPr algn="ctr"/>
              <a:r>
                <a:rPr lang="en-GB" b="1" dirty="0" err="1">
                  <a:solidFill>
                    <a:schemeClr val="bg1"/>
                  </a:solidFill>
                </a:rPr>
                <a:t>Simtuzumab</a:t>
              </a:r>
              <a:endParaRPr lang="en-GB" b="1" dirty="0">
                <a:solidFill>
                  <a:schemeClr val="bg1"/>
                </a:solidFill>
              </a:endParaRPr>
            </a:p>
          </p:txBody>
        </p:sp>
        <p:sp>
          <p:nvSpPr>
            <p:cNvPr id="62" name="TextBox 61">
              <a:extLst>
                <a:ext uri="{FF2B5EF4-FFF2-40B4-BE49-F238E27FC236}">
                  <a16:creationId xmlns:a16="http://schemas.microsoft.com/office/drawing/2014/main" id="{998B399C-ED06-4B1B-8A88-B35CE84339E7}"/>
                </a:ext>
              </a:extLst>
            </p:cNvPr>
            <p:cNvSpPr txBox="1"/>
            <p:nvPr/>
          </p:nvSpPr>
          <p:spPr>
            <a:xfrm>
              <a:off x="9525152" y="3453549"/>
              <a:ext cx="1205145" cy="325914"/>
            </a:xfrm>
            <a:prstGeom prst="rect">
              <a:avLst/>
            </a:prstGeom>
            <a:solidFill>
              <a:schemeClr val="bg1">
                <a:lumMod val="50000"/>
              </a:schemeClr>
            </a:solidFill>
            <a:ln>
              <a:solidFill>
                <a:schemeClr val="bg1">
                  <a:lumMod val="50000"/>
                </a:schemeClr>
              </a:solidFill>
            </a:ln>
          </p:spPr>
          <p:txBody>
            <a:bodyPr wrap="square" rtlCol="0" anchor="ctr">
              <a:noAutofit/>
            </a:bodyPr>
            <a:lstStyle/>
            <a:p>
              <a:pPr algn="ctr"/>
              <a:r>
                <a:rPr lang="en-GB" b="1" dirty="0">
                  <a:solidFill>
                    <a:schemeClr val="bg1"/>
                  </a:solidFill>
                </a:rPr>
                <a:t>Placebo</a:t>
              </a:r>
              <a:endParaRPr lang="en-GB" sz="1600" dirty="0">
                <a:solidFill>
                  <a:schemeClr val="bg1"/>
                </a:solidFill>
              </a:endParaRPr>
            </a:p>
          </p:txBody>
        </p:sp>
        <p:cxnSp>
          <p:nvCxnSpPr>
            <p:cNvPr id="63" name="Connector: Elbow 62">
              <a:extLst>
                <a:ext uri="{FF2B5EF4-FFF2-40B4-BE49-F238E27FC236}">
                  <a16:creationId xmlns:a16="http://schemas.microsoft.com/office/drawing/2014/main" id="{15F7C97B-D257-4776-9C8A-77B8C5CC2F97}"/>
                </a:ext>
              </a:extLst>
            </p:cNvPr>
            <p:cNvCxnSpPr>
              <a:cxnSpLocks/>
              <a:stCxn id="60" idx="2"/>
              <a:endCxn id="61" idx="0"/>
            </p:cNvCxnSpPr>
            <p:nvPr/>
          </p:nvCxnSpPr>
          <p:spPr>
            <a:xfrm rot="5400000">
              <a:off x="8648048" y="2768918"/>
              <a:ext cx="526267" cy="842974"/>
            </a:xfrm>
            <a:prstGeom prst="bentConnector3">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Connector: Elbow 63">
              <a:extLst>
                <a:ext uri="{FF2B5EF4-FFF2-40B4-BE49-F238E27FC236}">
                  <a16:creationId xmlns:a16="http://schemas.microsoft.com/office/drawing/2014/main" id="{CEF90342-58A9-4C98-978C-DA1846A4E6E5}"/>
                </a:ext>
              </a:extLst>
            </p:cNvPr>
            <p:cNvCxnSpPr>
              <a:cxnSpLocks/>
              <a:stCxn id="60" idx="2"/>
              <a:endCxn id="62" idx="0"/>
            </p:cNvCxnSpPr>
            <p:nvPr/>
          </p:nvCxnSpPr>
          <p:spPr>
            <a:xfrm rot="16200000" flipH="1">
              <a:off x="9467057" y="2792882"/>
              <a:ext cx="526278" cy="795057"/>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5" name="Oval 64">
              <a:extLst>
                <a:ext uri="{FF2B5EF4-FFF2-40B4-BE49-F238E27FC236}">
                  <a16:creationId xmlns:a16="http://schemas.microsoft.com/office/drawing/2014/main" id="{0175BEE7-3111-49ED-9A20-2E9D5F0613C0}"/>
                </a:ext>
              </a:extLst>
            </p:cNvPr>
            <p:cNvSpPr/>
            <p:nvPr/>
          </p:nvSpPr>
          <p:spPr>
            <a:xfrm>
              <a:off x="9206567" y="2978224"/>
              <a:ext cx="252199" cy="3429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R</a:t>
              </a:r>
            </a:p>
          </p:txBody>
        </p:sp>
        <p:sp>
          <p:nvSpPr>
            <p:cNvPr id="66" name="TextBox 65">
              <a:extLst>
                <a:ext uri="{FF2B5EF4-FFF2-40B4-BE49-F238E27FC236}">
                  <a16:creationId xmlns:a16="http://schemas.microsoft.com/office/drawing/2014/main" id="{69CC942B-2BDD-4392-8B81-708E6B71F648}"/>
                </a:ext>
              </a:extLst>
            </p:cNvPr>
            <p:cNvSpPr txBox="1"/>
            <p:nvPr/>
          </p:nvSpPr>
          <p:spPr>
            <a:xfrm>
              <a:off x="7245214" y="3489921"/>
              <a:ext cx="658978" cy="272704"/>
            </a:xfrm>
            <a:prstGeom prst="rect">
              <a:avLst/>
            </a:prstGeom>
            <a:noFill/>
            <a:ln>
              <a:noFill/>
            </a:ln>
          </p:spPr>
          <p:txBody>
            <a:bodyPr wrap="square" rtlCol="0" anchor="ctr">
              <a:noAutofit/>
            </a:bodyPr>
            <a:lstStyle/>
            <a:p>
              <a:pPr algn="ctr"/>
              <a:r>
                <a:rPr lang="en-GB" dirty="0"/>
                <a:t>96W</a:t>
              </a:r>
              <a:endParaRPr lang="en-GB" sz="1600" dirty="0"/>
            </a:p>
          </p:txBody>
        </p:sp>
        <p:sp>
          <p:nvSpPr>
            <p:cNvPr id="67" name="TextBox 66">
              <a:extLst>
                <a:ext uri="{FF2B5EF4-FFF2-40B4-BE49-F238E27FC236}">
                  <a16:creationId xmlns:a16="http://schemas.microsoft.com/office/drawing/2014/main" id="{3DBC39DA-0F4B-4A72-BB4A-43BBFE308653}"/>
                </a:ext>
              </a:extLst>
            </p:cNvPr>
            <p:cNvSpPr txBox="1"/>
            <p:nvPr/>
          </p:nvSpPr>
          <p:spPr>
            <a:xfrm>
              <a:off x="7733379" y="4204521"/>
              <a:ext cx="3198576" cy="1354217"/>
            </a:xfrm>
            <a:prstGeom prst="rect">
              <a:avLst/>
            </a:prstGeom>
            <a:noFill/>
            <a:ln w="19050">
              <a:solidFill>
                <a:schemeClr val="accent3"/>
              </a:solidFill>
            </a:ln>
          </p:spPr>
          <p:txBody>
            <a:bodyPr wrap="square" rtlCol="0">
              <a:spAutoFit/>
            </a:bodyPr>
            <a:lstStyle/>
            <a:p>
              <a:pPr algn="ctr"/>
              <a:r>
                <a:rPr lang="en-GB" b="1" dirty="0"/>
                <a:t>Data analysis</a:t>
              </a:r>
            </a:p>
            <a:p>
              <a:pPr marL="180975" indent="-180975">
                <a:buFont typeface="Arial" panose="020B0604020202020204" pitchFamily="34" charset="0"/>
                <a:buChar char="•"/>
              </a:pPr>
              <a:r>
                <a:rPr lang="en-GB" sz="1600" dirty="0"/>
                <a:t>Treatment arms combined*</a:t>
              </a:r>
            </a:p>
            <a:p>
              <a:pPr marL="180975" indent="-180975">
                <a:buFont typeface="Arial" panose="020B0604020202020204" pitchFamily="34" charset="0"/>
                <a:buChar char="•"/>
              </a:pPr>
              <a:r>
                <a:rPr lang="en-GB" sz="1600" dirty="0"/>
                <a:t>Cumulative follow-up: 371 patient years</a:t>
              </a:r>
            </a:p>
            <a:p>
              <a:pPr marL="180975" indent="-180975">
                <a:buFont typeface="Arial" panose="020B0604020202020204" pitchFamily="34" charset="0"/>
                <a:buChar char="•"/>
              </a:pPr>
              <a:r>
                <a:rPr lang="en-GB" sz="1600" dirty="0"/>
                <a:t>Magnitude of ALP fluctuation and associations with clinical outcome evaluated</a:t>
              </a:r>
            </a:p>
          </p:txBody>
        </p:sp>
        <p:cxnSp>
          <p:nvCxnSpPr>
            <p:cNvPr id="68" name="Connector: Elbow 67">
              <a:extLst>
                <a:ext uri="{FF2B5EF4-FFF2-40B4-BE49-F238E27FC236}">
                  <a16:creationId xmlns:a16="http://schemas.microsoft.com/office/drawing/2014/main" id="{911A3ABA-91C0-4F6E-A713-706B288BECB4}"/>
                </a:ext>
              </a:extLst>
            </p:cNvPr>
            <p:cNvCxnSpPr>
              <a:cxnSpLocks/>
              <a:stCxn id="61" idx="2"/>
              <a:endCxn id="67" idx="0"/>
            </p:cNvCxnSpPr>
            <p:nvPr/>
          </p:nvCxnSpPr>
          <p:spPr>
            <a:xfrm rot="16200000" flipH="1">
              <a:off x="8698634" y="3570487"/>
              <a:ext cx="425093" cy="842974"/>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Connector: Elbow 68">
              <a:extLst>
                <a:ext uri="{FF2B5EF4-FFF2-40B4-BE49-F238E27FC236}">
                  <a16:creationId xmlns:a16="http://schemas.microsoft.com/office/drawing/2014/main" id="{EDD83C20-3290-4E48-B200-C79767365C1A}"/>
                </a:ext>
              </a:extLst>
            </p:cNvPr>
            <p:cNvCxnSpPr>
              <a:cxnSpLocks/>
              <a:stCxn id="62" idx="2"/>
              <a:endCxn id="67" idx="0"/>
            </p:cNvCxnSpPr>
            <p:nvPr/>
          </p:nvCxnSpPr>
          <p:spPr>
            <a:xfrm rot="5400000">
              <a:off x="9517667" y="3594464"/>
              <a:ext cx="425058" cy="795057"/>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18" name="Straight Connector 117">
            <a:extLst>
              <a:ext uri="{FF2B5EF4-FFF2-40B4-BE49-F238E27FC236}">
                <a16:creationId xmlns:a16="http://schemas.microsoft.com/office/drawing/2014/main" id="{0D974334-2BCB-4AC0-833E-171D3C3464B5}"/>
              </a:ext>
            </a:extLst>
          </p:cNvPr>
          <p:cNvCxnSpPr>
            <a:cxnSpLocks/>
          </p:cNvCxnSpPr>
          <p:nvPr/>
        </p:nvCxnSpPr>
        <p:spPr>
          <a:xfrm flipH="1">
            <a:off x="604844" y="3349619"/>
            <a:ext cx="1098231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51902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FF8B8FC-2D2A-4148-9E89-CC1689F2AE8A}"/>
              </a:ext>
            </a:extLst>
          </p:cNvPr>
          <p:cNvSpPr>
            <a:spLocks noGrp="1"/>
          </p:cNvSpPr>
          <p:nvPr>
            <p:ph type="body" sz="quarter" idx="10"/>
          </p:nvPr>
        </p:nvSpPr>
        <p:spPr>
          <a:xfrm>
            <a:off x="6567" y="6479931"/>
            <a:ext cx="10025871" cy="376990"/>
          </a:xfrm>
        </p:spPr>
        <p:txBody>
          <a:bodyPr/>
          <a:lstStyle/>
          <a:p>
            <a:br>
              <a:rPr lang="en-GB" dirty="0"/>
            </a:br>
            <a:r>
              <a:rPr lang="en-GB" dirty="0"/>
              <a:t>*Bilirubin also decreased, but was not significant (p&gt;0.05).</a:t>
            </a:r>
          </a:p>
          <a:p>
            <a:r>
              <a:rPr lang="en-GB" dirty="0" err="1"/>
              <a:t>Smets</a:t>
            </a:r>
            <a:r>
              <a:rPr lang="en-GB" dirty="0"/>
              <a:t> L, et al. ILC 2019; </a:t>
            </a:r>
            <a:r>
              <a:rPr lang="en-GB" dirty="0">
                <a:solidFill>
                  <a:srgbClr val="000000"/>
                </a:solidFill>
              </a:rPr>
              <a:t>LB-05</a:t>
            </a:r>
          </a:p>
        </p:txBody>
      </p:sp>
      <p:sp>
        <p:nvSpPr>
          <p:cNvPr id="4" name="Title 3">
            <a:extLst>
              <a:ext uri="{FF2B5EF4-FFF2-40B4-BE49-F238E27FC236}">
                <a16:creationId xmlns:a16="http://schemas.microsoft.com/office/drawing/2014/main" id="{33A11FB3-1515-484C-8D98-85CA55BD8349}"/>
              </a:ext>
            </a:extLst>
          </p:cNvPr>
          <p:cNvSpPr>
            <a:spLocks noGrp="1"/>
          </p:cNvSpPr>
          <p:nvPr>
            <p:ph type="title"/>
          </p:nvPr>
        </p:nvSpPr>
        <p:spPr>
          <a:xfrm>
            <a:off x="425752" y="140970"/>
            <a:ext cx="10290194" cy="769620"/>
          </a:xfrm>
        </p:spPr>
        <p:txBody>
          <a:bodyPr>
            <a:noAutofit/>
          </a:bodyPr>
          <a:lstStyle/>
          <a:p>
            <a:r>
              <a:rPr lang="en-GB" dirty="0"/>
              <a:t>Bezafibrate improves the effect of </a:t>
            </a:r>
            <a:r>
              <a:rPr lang="en-GB" dirty="0" err="1"/>
              <a:t>obeticholic</a:t>
            </a:r>
            <a:r>
              <a:rPr lang="en-GB" dirty="0"/>
              <a:t> acid on cholestasis in patients with primary biliary cholangitis</a:t>
            </a:r>
          </a:p>
        </p:txBody>
      </p:sp>
      <p:sp>
        <p:nvSpPr>
          <p:cNvPr id="57" name="Content Placeholder 1">
            <a:extLst>
              <a:ext uri="{FF2B5EF4-FFF2-40B4-BE49-F238E27FC236}">
                <a16:creationId xmlns:a16="http://schemas.microsoft.com/office/drawing/2014/main" id="{BA004229-2119-4960-8AC2-0F38E9DF6F63}"/>
              </a:ext>
            </a:extLst>
          </p:cNvPr>
          <p:cNvSpPr txBox="1">
            <a:spLocks/>
          </p:cNvSpPr>
          <p:nvPr/>
        </p:nvSpPr>
        <p:spPr>
          <a:xfrm>
            <a:off x="411574" y="1124988"/>
            <a:ext cx="11342686" cy="2874633"/>
          </a:xfrm>
          <a:prstGeom prst="rect">
            <a:avLst/>
          </a:prstGeom>
          <a:ln>
            <a:noFill/>
          </a:ln>
        </p:spPr>
        <p:txBody>
          <a:bodyPr vert="horz" wrap="square" lIns="91440" tIns="45720" rIns="91440" bIns="45720" rtlCol="0" anchor="t">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solidFill>
                  <a:schemeClr val="bg1"/>
                </a:solidFill>
                <a:highlight>
                  <a:srgbClr val="004A86"/>
                </a:highlight>
                <a:latin typeface="Arial" panose="020B0604020202020204" pitchFamily="34" charset="0"/>
                <a:cs typeface="Arial" panose="020B0604020202020204" pitchFamily="34" charset="0"/>
              </a:rPr>
              <a:t> RESULTS </a:t>
            </a:r>
            <a:r>
              <a:rPr lang="en-US" b="1" dirty="0">
                <a:solidFill>
                  <a:schemeClr val="bg1"/>
                </a:solidFill>
                <a:highlight>
                  <a:srgbClr val="FEFCFC"/>
                </a:highlight>
                <a:latin typeface="Arial" panose="020B0604020202020204" pitchFamily="34" charset="0"/>
                <a:cs typeface="Arial" panose="020B0604020202020204" pitchFamily="34" charset="0"/>
              </a:rPr>
              <a:t>​</a:t>
            </a:r>
          </a:p>
          <a:p>
            <a:r>
              <a:rPr lang="en-GB" dirty="0"/>
              <a:t>After 6 months of OCA, ALP decreased in 73% of patients (p&lt;0.01)* </a:t>
            </a:r>
            <a:endParaRPr lang="en-GB" dirty="0">
              <a:cs typeface="Arial"/>
            </a:endParaRPr>
          </a:p>
          <a:p>
            <a:r>
              <a:rPr lang="en-GB" dirty="0"/>
              <a:t>After 4–5 years of POISE, no patients reached the primary endpoint</a:t>
            </a:r>
          </a:p>
          <a:p>
            <a:pPr lvl="1"/>
            <a:r>
              <a:rPr lang="en-GB" dirty="0"/>
              <a:t>Normal ALP: 0/11, normal bilirubin: 9/11 (</a:t>
            </a:r>
            <a:r>
              <a:rPr lang="en-GB" i="1" dirty="0"/>
              <a:t>Table</a:t>
            </a:r>
            <a:r>
              <a:rPr lang="en-GB" dirty="0"/>
              <a:t>)</a:t>
            </a:r>
          </a:p>
          <a:p>
            <a:r>
              <a:rPr lang="en-GB" dirty="0"/>
              <a:t>After 6 months of triple treatment, ALP further decreased in </a:t>
            </a:r>
            <a:r>
              <a:rPr lang="en-GB" dirty="0">
                <a:solidFill>
                  <a:srgbClr val="000000"/>
                </a:solidFill>
              </a:rPr>
              <a:t>100</a:t>
            </a:r>
            <a:r>
              <a:rPr lang="en-GB" dirty="0"/>
              <a:t>% of patients (p&lt;0.001).</a:t>
            </a:r>
            <a:endParaRPr lang="en-GB" dirty="0">
              <a:cs typeface="Arial"/>
            </a:endParaRPr>
          </a:p>
          <a:p>
            <a:pPr marL="0" indent="0">
              <a:buNone/>
            </a:pPr>
            <a:r>
              <a:rPr lang="en-GB" dirty="0">
                <a:cs typeface="Arial"/>
              </a:rPr>
              <a:t>     </a:t>
            </a:r>
            <a:r>
              <a:rPr lang="en-GB" sz="2000" dirty="0">
                <a:cs typeface="Arial"/>
              </a:rPr>
              <a:t>Bilirubin further decreased in 100% of the patients (p=0.01)</a:t>
            </a:r>
            <a:endParaRPr lang="en-GB" dirty="0"/>
          </a:p>
          <a:p>
            <a:pPr lvl="1"/>
            <a:r>
              <a:rPr lang="en-GB" dirty="0"/>
              <a:t>Normal ALP in 5/10, normal bilirubin in 9/10 (primary endpoint met in 50% of patients)</a:t>
            </a:r>
            <a:endParaRPr lang="en-GB" dirty="0">
              <a:cs typeface="Arial"/>
            </a:endParaRPr>
          </a:p>
          <a:p>
            <a:pPr lvl="1"/>
            <a:r>
              <a:rPr lang="en-GB" dirty="0"/>
              <a:t>Itching decreased in 5/8 with bezafibrate; mean PBC-40 score decreased from 5.6 to 4.4 (p=0.07)</a:t>
            </a:r>
            <a:endParaRPr lang="en-GB" dirty="0">
              <a:cs typeface="Arial"/>
            </a:endParaRPr>
          </a:p>
        </p:txBody>
      </p:sp>
      <p:sp>
        <p:nvSpPr>
          <p:cNvPr id="8" name="Content Placeholder 1">
            <a:extLst>
              <a:ext uri="{FF2B5EF4-FFF2-40B4-BE49-F238E27FC236}">
                <a16:creationId xmlns:a16="http://schemas.microsoft.com/office/drawing/2014/main" id="{F1B16C65-52BA-4F21-B126-48D7F34DE5B1}"/>
              </a:ext>
            </a:extLst>
          </p:cNvPr>
          <p:cNvSpPr txBox="1">
            <a:spLocks/>
          </p:cNvSpPr>
          <p:nvPr/>
        </p:nvSpPr>
        <p:spPr>
          <a:xfrm>
            <a:off x="8012196" y="4045244"/>
            <a:ext cx="3923746" cy="1692771"/>
          </a:xfrm>
          <a:prstGeom prst="rect">
            <a:avLst/>
          </a:prstGeom>
          <a:ln>
            <a:noFill/>
          </a:ln>
        </p:spPr>
        <p:txBody>
          <a:bodyPr vert="horz" wrap="square" lIns="91440" tIns="45720" rIns="91440" bIns="45720" rtlCol="0" anchor="t">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bg1"/>
                </a:solidFill>
                <a:highlight>
                  <a:srgbClr val="004A86"/>
                </a:highlight>
                <a:latin typeface="Arial" panose="020B0604020202020204" pitchFamily="34" charset="0"/>
                <a:cs typeface="Arial" panose="020B0604020202020204" pitchFamily="34" charset="0"/>
              </a:rPr>
              <a:t> CONCLUSIONS ‌</a:t>
            </a:r>
            <a:r>
              <a:rPr lang="en-US" b="1" dirty="0">
                <a:solidFill>
                  <a:schemeClr val="bg1"/>
                </a:solidFill>
                <a:latin typeface="Arial" panose="020B0604020202020204" pitchFamily="34" charset="0"/>
                <a:cs typeface="Arial" panose="020B0604020202020204" pitchFamily="34" charset="0"/>
              </a:rPr>
              <a:t> </a:t>
            </a:r>
          </a:p>
          <a:p>
            <a:pPr marL="0" indent="0">
              <a:buNone/>
            </a:pPr>
            <a:r>
              <a:rPr lang="en-GB" dirty="0"/>
              <a:t>OCA + bezafibrate in patients with PBC had a strong positive effect on cholestasis, improved pruritus and is well tolerated</a:t>
            </a:r>
            <a:endParaRPr lang="en-GB" dirty="0">
              <a:cs typeface="Arial"/>
            </a:endParaRPr>
          </a:p>
        </p:txBody>
      </p:sp>
      <p:cxnSp>
        <p:nvCxnSpPr>
          <p:cNvPr id="9" name="Straight Connector 8">
            <a:extLst>
              <a:ext uri="{FF2B5EF4-FFF2-40B4-BE49-F238E27FC236}">
                <a16:creationId xmlns:a16="http://schemas.microsoft.com/office/drawing/2014/main" id="{FAF600A1-CD5A-4C50-BA6B-CF9F7FCBB55A}"/>
              </a:ext>
            </a:extLst>
          </p:cNvPr>
          <p:cNvCxnSpPr>
            <a:cxnSpLocks/>
          </p:cNvCxnSpPr>
          <p:nvPr/>
        </p:nvCxnSpPr>
        <p:spPr>
          <a:xfrm flipH="1">
            <a:off x="543391" y="3989817"/>
            <a:ext cx="1098232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Content Placeholder 1">
            <a:extLst>
              <a:ext uri="{FF2B5EF4-FFF2-40B4-BE49-F238E27FC236}">
                <a16:creationId xmlns:a16="http://schemas.microsoft.com/office/drawing/2014/main" id="{B65D29D5-D4BF-4E51-B582-395F23D3148A}"/>
              </a:ext>
            </a:extLst>
          </p:cNvPr>
          <p:cNvSpPr txBox="1">
            <a:spLocks/>
          </p:cNvSpPr>
          <p:nvPr/>
        </p:nvSpPr>
        <p:spPr>
          <a:xfrm>
            <a:off x="607022" y="3990027"/>
            <a:ext cx="5715161" cy="400110"/>
          </a:xfrm>
          <a:prstGeom prst="rect">
            <a:avLst/>
          </a:prstGeom>
          <a:ln>
            <a:noFill/>
          </a:ln>
        </p:spPr>
        <p:txBody>
          <a:bodyPr vert="horz" wrap="square" lIns="91440" tIns="45720" rIns="91440" bIns="45720" rtlCol="0">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bg1"/>
                </a:solidFill>
                <a:highlight>
                  <a:srgbClr val="004A86"/>
                </a:highlight>
                <a:latin typeface="Arial" panose="020B0604020202020204" pitchFamily="34" charset="0"/>
                <a:cs typeface="Arial" panose="020B0604020202020204" pitchFamily="34" charset="0"/>
              </a:rPr>
              <a:t> TABLE </a:t>
            </a:r>
            <a:r>
              <a:rPr lang="en-US" b="1" dirty="0">
                <a:solidFill>
                  <a:schemeClr val="bg1"/>
                </a:solidFill>
                <a:highlight>
                  <a:srgbClr val="FEFCFC"/>
                </a:highlight>
                <a:latin typeface="Arial" panose="020B0604020202020204" pitchFamily="34" charset="0"/>
                <a:cs typeface="Arial" panose="020B0604020202020204" pitchFamily="34" charset="0"/>
              </a:rPr>
              <a:t>​ </a:t>
            </a:r>
            <a:r>
              <a:rPr lang="en-GB" dirty="0"/>
              <a:t>Biochemical parameters (median [IQR])</a:t>
            </a:r>
          </a:p>
        </p:txBody>
      </p:sp>
      <p:cxnSp>
        <p:nvCxnSpPr>
          <p:cNvPr id="12" name="Straight Connector 11">
            <a:extLst>
              <a:ext uri="{FF2B5EF4-FFF2-40B4-BE49-F238E27FC236}">
                <a16:creationId xmlns:a16="http://schemas.microsoft.com/office/drawing/2014/main" id="{96319805-B158-44AB-9F3C-C583D237FFF1}"/>
              </a:ext>
            </a:extLst>
          </p:cNvPr>
          <p:cNvCxnSpPr>
            <a:cxnSpLocks/>
          </p:cNvCxnSpPr>
          <p:nvPr/>
        </p:nvCxnSpPr>
        <p:spPr>
          <a:xfrm flipV="1">
            <a:off x="7952828" y="3989705"/>
            <a:ext cx="0" cy="2526509"/>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10" name="Table 9"/>
          <p:cNvGraphicFramePr>
            <a:graphicFrameLocks noGrp="1"/>
          </p:cNvGraphicFramePr>
          <p:nvPr>
            <p:extLst/>
          </p:nvPr>
        </p:nvGraphicFramePr>
        <p:xfrm>
          <a:off x="592153" y="4390137"/>
          <a:ext cx="7203107" cy="2011680"/>
        </p:xfrm>
        <a:graphic>
          <a:graphicData uri="http://schemas.openxmlformats.org/drawingml/2006/table">
            <a:tbl>
              <a:tblPr firstRow="1" firstCol="1" bandRow="1"/>
              <a:tblGrid>
                <a:gridCol w="1038527">
                  <a:extLst>
                    <a:ext uri="{9D8B030D-6E8A-4147-A177-3AD203B41FA5}">
                      <a16:colId xmlns:a16="http://schemas.microsoft.com/office/drawing/2014/main" val="2309603665"/>
                    </a:ext>
                  </a:extLst>
                </a:gridCol>
                <a:gridCol w="1114087">
                  <a:extLst>
                    <a:ext uri="{9D8B030D-6E8A-4147-A177-3AD203B41FA5}">
                      <a16:colId xmlns:a16="http://schemas.microsoft.com/office/drawing/2014/main" val="1905210791"/>
                    </a:ext>
                  </a:extLst>
                </a:gridCol>
                <a:gridCol w="1140230">
                  <a:extLst>
                    <a:ext uri="{9D8B030D-6E8A-4147-A177-3AD203B41FA5}">
                      <a16:colId xmlns:a16="http://schemas.microsoft.com/office/drawing/2014/main" val="441965362"/>
                    </a:ext>
                  </a:extLst>
                </a:gridCol>
                <a:gridCol w="1140230">
                  <a:extLst>
                    <a:ext uri="{9D8B030D-6E8A-4147-A177-3AD203B41FA5}">
                      <a16:colId xmlns:a16="http://schemas.microsoft.com/office/drawing/2014/main" val="2837824950"/>
                    </a:ext>
                  </a:extLst>
                </a:gridCol>
                <a:gridCol w="1140230">
                  <a:extLst>
                    <a:ext uri="{9D8B030D-6E8A-4147-A177-3AD203B41FA5}">
                      <a16:colId xmlns:a16="http://schemas.microsoft.com/office/drawing/2014/main" val="1339646510"/>
                    </a:ext>
                  </a:extLst>
                </a:gridCol>
                <a:gridCol w="1629803">
                  <a:extLst>
                    <a:ext uri="{9D8B030D-6E8A-4147-A177-3AD203B41FA5}">
                      <a16:colId xmlns:a16="http://schemas.microsoft.com/office/drawing/2014/main" val="2723745828"/>
                    </a:ext>
                  </a:extLst>
                </a:gridCol>
              </a:tblGrid>
              <a:tr h="172173">
                <a:tc>
                  <a:txBody>
                    <a:bodyPr/>
                    <a:lstStyle/>
                    <a:p>
                      <a:endParaRPr lang="en-GB" sz="1100">
                        <a:effectLst/>
                        <a:latin typeface="+mj-lt"/>
                        <a:cs typeface="Times New Roman" panose="02020603050405020304" pitchFamily="18"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solidFill>
                      <a:srgbClr val="FFFFFF"/>
                    </a:solidFill>
                  </a:tcPr>
                </a:tc>
                <a:tc>
                  <a:txBody>
                    <a:bodyPr/>
                    <a:lstStyle/>
                    <a:p>
                      <a:pPr>
                        <a:spcAft>
                          <a:spcPts val="0"/>
                        </a:spcAft>
                      </a:pPr>
                      <a:r>
                        <a:rPr lang="en-GB" sz="1100" b="1" dirty="0">
                          <a:effectLst/>
                          <a:latin typeface="+mj-lt"/>
                          <a:ea typeface="Times New Roman" panose="02020603050405020304" pitchFamily="18" charset="0"/>
                          <a:cs typeface="Times New Roman" panose="02020603050405020304" pitchFamily="18" charset="0"/>
                        </a:rPr>
                        <a:t>start UDCA</a:t>
                      </a:r>
                      <a:endParaRPr lang="en-GB" sz="1100" dirty="0">
                        <a:effectLst/>
                        <a:latin typeface="+mj-lt"/>
                        <a:ea typeface="Calibri" panose="020F0502020204030204" pitchFamily="34" charset="0"/>
                        <a:cs typeface="Times New Roman" panose="02020603050405020304" pitchFamily="18" charset="0"/>
                      </a:endParaRPr>
                    </a:p>
                    <a:p>
                      <a:pPr>
                        <a:spcAft>
                          <a:spcPts val="0"/>
                        </a:spcAft>
                      </a:pPr>
                      <a:r>
                        <a:rPr lang="en-GB" sz="1100" b="1" dirty="0">
                          <a:effectLst/>
                          <a:latin typeface="+mj-lt"/>
                          <a:ea typeface="Times New Roman" panose="02020603050405020304" pitchFamily="18" charset="0"/>
                          <a:cs typeface="Times New Roman" panose="02020603050405020304" pitchFamily="18" charset="0"/>
                        </a:rPr>
                        <a:t>(n=11)</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solidFill>
                      <a:srgbClr val="FFFFFF"/>
                    </a:solidFill>
                  </a:tcPr>
                </a:tc>
                <a:tc>
                  <a:txBody>
                    <a:bodyPr/>
                    <a:lstStyle/>
                    <a:p>
                      <a:pPr>
                        <a:spcAft>
                          <a:spcPts val="0"/>
                        </a:spcAft>
                      </a:pPr>
                      <a:r>
                        <a:rPr lang="en-GB" sz="1100" b="1" dirty="0">
                          <a:effectLst/>
                          <a:latin typeface="+mj-lt"/>
                          <a:ea typeface="Times New Roman" panose="02020603050405020304" pitchFamily="18" charset="0"/>
                          <a:cs typeface="Times New Roman" panose="02020603050405020304" pitchFamily="18" charset="0"/>
                        </a:rPr>
                        <a:t>start OCA</a:t>
                      </a:r>
                      <a:endParaRPr lang="en-GB" sz="1100" dirty="0">
                        <a:effectLst/>
                        <a:latin typeface="+mj-lt"/>
                        <a:ea typeface="Calibri" panose="020F0502020204030204" pitchFamily="34" charset="0"/>
                        <a:cs typeface="Times New Roman" panose="02020603050405020304" pitchFamily="18" charset="0"/>
                      </a:endParaRPr>
                    </a:p>
                    <a:p>
                      <a:pPr>
                        <a:spcAft>
                          <a:spcPts val="0"/>
                        </a:spcAft>
                      </a:pPr>
                      <a:r>
                        <a:rPr lang="en-GB" sz="1100" b="1" dirty="0">
                          <a:effectLst/>
                          <a:latin typeface="+mj-lt"/>
                          <a:ea typeface="Times New Roman" panose="02020603050405020304" pitchFamily="18" charset="0"/>
                          <a:cs typeface="Times New Roman" panose="02020603050405020304" pitchFamily="18" charset="0"/>
                        </a:rPr>
                        <a:t>(n=11)</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solidFill>
                      <a:srgbClr val="FFFFFF"/>
                    </a:solidFill>
                  </a:tcPr>
                </a:tc>
                <a:tc>
                  <a:txBody>
                    <a:bodyPr/>
                    <a:lstStyle/>
                    <a:p>
                      <a:pPr>
                        <a:spcAft>
                          <a:spcPts val="0"/>
                        </a:spcAft>
                      </a:pPr>
                      <a:r>
                        <a:rPr lang="en-GB" sz="1100" b="1" dirty="0">
                          <a:effectLst/>
                          <a:latin typeface="+mj-lt"/>
                          <a:ea typeface="Times New Roman" panose="02020603050405020304" pitchFamily="18" charset="0"/>
                          <a:cs typeface="Times New Roman" panose="02020603050405020304" pitchFamily="18" charset="0"/>
                        </a:rPr>
                        <a:t>6 m OCA</a:t>
                      </a:r>
                      <a:endParaRPr lang="en-GB" sz="1100" dirty="0">
                        <a:effectLst/>
                        <a:latin typeface="+mj-lt"/>
                        <a:ea typeface="Calibri" panose="020F0502020204030204" pitchFamily="34" charset="0"/>
                        <a:cs typeface="Times New Roman" panose="02020603050405020304" pitchFamily="18" charset="0"/>
                      </a:endParaRPr>
                    </a:p>
                    <a:p>
                      <a:pPr>
                        <a:spcAft>
                          <a:spcPts val="0"/>
                        </a:spcAft>
                      </a:pPr>
                      <a:r>
                        <a:rPr lang="en-GB" sz="1100" b="1" dirty="0">
                          <a:effectLst/>
                          <a:latin typeface="+mj-lt"/>
                          <a:ea typeface="Times New Roman" panose="02020603050405020304" pitchFamily="18" charset="0"/>
                          <a:cs typeface="Times New Roman" panose="02020603050405020304" pitchFamily="18" charset="0"/>
                        </a:rPr>
                        <a:t>(n=11)</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solidFill>
                      <a:srgbClr val="FFFFFF"/>
                    </a:solidFill>
                  </a:tcPr>
                </a:tc>
                <a:tc>
                  <a:txBody>
                    <a:bodyPr/>
                    <a:lstStyle/>
                    <a:p>
                      <a:pPr>
                        <a:spcAft>
                          <a:spcPts val="0"/>
                        </a:spcAft>
                      </a:pPr>
                      <a:r>
                        <a:rPr lang="en-GB" sz="1100" b="1" dirty="0">
                          <a:effectLst/>
                          <a:latin typeface="+mj-lt"/>
                          <a:ea typeface="Times New Roman" panose="02020603050405020304" pitchFamily="18" charset="0"/>
                          <a:cs typeface="Times New Roman" panose="02020603050405020304" pitchFamily="18" charset="0"/>
                        </a:rPr>
                        <a:t>4–5 y OCA</a:t>
                      </a:r>
                      <a:endParaRPr lang="en-GB" sz="1100" dirty="0">
                        <a:effectLst/>
                        <a:latin typeface="+mj-lt"/>
                        <a:ea typeface="Calibri" panose="020F0502020204030204" pitchFamily="34" charset="0"/>
                        <a:cs typeface="Times New Roman" panose="02020603050405020304" pitchFamily="18" charset="0"/>
                      </a:endParaRPr>
                    </a:p>
                    <a:p>
                      <a:pPr>
                        <a:spcAft>
                          <a:spcPts val="0"/>
                        </a:spcAft>
                      </a:pPr>
                      <a:r>
                        <a:rPr lang="en-GB" sz="1100" b="1" dirty="0">
                          <a:effectLst/>
                          <a:latin typeface="+mj-lt"/>
                          <a:ea typeface="Times New Roman" panose="02020603050405020304" pitchFamily="18" charset="0"/>
                          <a:cs typeface="Times New Roman" panose="02020603050405020304" pitchFamily="18" charset="0"/>
                        </a:rPr>
                        <a:t>(n=11)</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solidFill>
                      <a:srgbClr val="FFFFFF"/>
                    </a:solidFill>
                  </a:tcPr>
                </a:tc>
                <a:tc>
                  <a:txBody>
                    <a:bodyPr/>
                    <a:lstStyle/>
                    <a:p>
                      <a:pPr>
                        <a:spcAft>
                          <a:spcPts val="0"/>
                        </a:spcAft>
                      </a:pPr>
                      <a:r>
                        <a:rPr lang="en-GB" sz="1100" b="1" dirty="0">
                          <a:effectLst/>
                          <a:latin typeface="+mj-lt"/>
                          <a:ea typeface="Times New Roman" panose="02020603050405020304" pitchFamily="18" charset="0"/>
                          <a:cs typeface="Times New Roman" panose="02020603050405020304" pitchFamily="18" charset="0"/>
                        </a:rPr>
                        <a:t>6 m OCA + bezafibrate</a:t>
                      </a:r>
                      <a:endParaRPr lang="en-GB" sz="1100" dirty="0">
                        <a:effectLst/>
                        <a:latin typeface="+mj-lt"/>
                        <a:ea typeface="Calibri" panose="020F0502020204030204" pitchFamily="34" charset="0"/>
                        <a:cs typeface="Times New Roman" panose="02020603050405020304" pitchFamily="18" charset="0"/>
                      </a:endParaRPr>
                    </a:p>
                    <a:p>
                      <a:pPr>
                        <a:spcAft>
                          <a:spcPts val="0"/>
                        </a:spcAft>
                      </a:pPr>
                      <a:r>
                        <a:rPr lang="en-GB" sz="1100" b="1" dirty="0">
                          <a:effectLst/>
                          <a:latin typeface="+mj-lt"/>
                          <a:ea typeface="Times New Roman" panose="02020603050405020304" pitchFamily="18" charset="0"/>
                          <a:cs typeface="Times New Roman" panose="02020603050405020304" pitchFamily="18" charset="0"/>
                        </a:rPr>
                        <a:t>(n=10)</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428837973"/>
                  </a:ext>
                </a:extLst>
              </a:tr>
              <a:tr h="258259">
                <a:tc>
                  <a:txBody>
                    <a:bodyPr/>
                    <a:lstStyle/>
                    <a:p>
                      <a:pPr algn="l">
                        <a:spcAft>
                          <a:spcPts val="0"/>
                        </a:spcAft>
                      </a:pPr>
                      <a:r>
                        <a:rPr lang="en-GB" sz="1100" dirty="0">
                          <a:effectLst/>
                          <a:latin typeface="+mj-lt"/>
                          <a:ea typeface="Times New Roman" panose="02020603050405020304" pitchFamily="18" charset="0"/>
                          <a:cs typeface="Times New Roman" panose="02020603050405020304" pitchFamily="18" charset="0"/>
                        </a:rPr>
                        <a:t>ALP (U/L)</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a:noFill/>
                    </a:lnB>
                    <a:solidFill>
                      <a:srgbClr val="FFFFFF"/>
                    </a:solidFill>
                  </a:tcPr>
                </a:tc>
                <a:tc>
                  <a:txBody>
                    <a:bodyPr/>
                    <a:lstStyle/>
                    <a:p>
                      <a:pPr>
                        <a:spcAft>
                          <a:spcPts val="0"/>
                        </a:spcAft>
                      </a:pPr>
                      <a:r>
                        <a:rPr lang="en-GB" sz="1100" dirty="0">
                          <a:effectLst/>
                          <a:latin typeface="+mj-lt"/>
                          <a:ea typeface="Calibri" panose="020F0502020204030204" pitchFamily="34" charset="0"/>
                          <a:cs typeface="Times New Roman" panose="02020603050405020304" pitchFamily="18" charset="0"/>
                        </a:rPr>
                        <a:t>1026 </a:t>
                      </a:r>
                    </a:p>
                    <a:p>
                      <a:pPr>
                        <a:spcAft>
                          <a:spcPts val="0"/>
                        </a:spcAft>
                      </a:pPr>
                      <a:r>
                        <a:rPr lang="en-GB" sz="1100" dirty="0">
                          <a:effectLst/>
                          <a:latin typeface="+mj-lt"/>
                          <a:ea typeface="Calibri" panose="020F0502020204030204" pitchFamily="34" charset="0"/>
                          <a:cs typeface="Times New Roman" panose="02020603050405020304" pitchFamily="18" charset="0"/>
                        </a:rPr>
                        <a:t>[403.0–1558.0]</a:t>
                      </a:r>
                    </a:p>
                  </a:txBody>
                  <a:tcPr marL="68580" marR="68580" marT="0" marB="0">
                    <a:lnL w="12700" cap="flat" cmpd="sng" algn="ctr">
                      <a:solidFill>
                        <a:srgbClr val="7F7F7F"/>
                      </a:solidFill>
                      <a:prstDash val="solid"/>
                      <a:round/>
                      <a:headEnd type="none" w="med" len="med"/>
                      <a:tailEnd type="none" w="med" len="med"/>
                    </a:lnL>
                    <a:lnR>
                      <a:noFill/>
                    </a:lnR>
                    <a:lnT w="12700" cap="flat" cmpd="sng" algn="ctr">
                      <a:solidFill>
                        <a:srgbClr val="7F7F7F"/>
                      </a:solidFill>
                      <a:prstDash val="solid"/>
                      <a:round/>
                      <a:headEnd type="none" w="med" len="med"/>
                      <a:tailEnd type="none" w="med" len="med"/>
                    </a:lnT>
                    <a:lnB>
                      <a:noFill/>
                    </a:lnB>
                    <a:solidFill>
                      <a:srgbClr val="F2F2F2"/>
                    </a:solidFill>
                  </a:tcPr>
                </a:tc>
                <a:tc>
                  <a:txBody>
                    <a:bodyPr/>
                    <a:lstStyle/>
                    <a:p>
                      <a:pPr>
                        <a:spcAft>
                          <a:spcPts val="0"/>
                        </a:spcAft>
                      </a:pPr>
                      <a:r>
                        <a:rPr lang="en-GB" sz="1100" dirty="0">
                          <a:effectLst/>
                          <a:latin typeface="+mj-lt"/>
                          <a:ea typeface="Calibri" panose="020F0502020204030204" pitchFamily="34" charset="0"/>
                          <a:cs typeface="Times New Roman" panose="02020603050405020304" pitchFamily="18" charset="0"/>
                        </a:rPr>
                        <a:t>315.0</a:t>
                      </a:r>
                    </a:p>
                    <a:p>
                      <a:pPr>
                        <a:spcAft>
                          <a:spcPts val="0"/>
                        </a:spcAft>
                      </a:pPr>
                      <a:r>
                        <a:rPr lang="en-GB" sz="1100" dirty="0">
                          <a:effectLst/>
                          <a:latin typeface="+mj-lt"/>
                          <a:ea typeface="Calibri" panose="020F0502020204030204" pitchFamily="34" charset="0"/>
                          <a:cs typeface="Times New Roman" panose="02020603050405020304" pitchFamily="18" charset="0"/>
                        </a:rPr>
                        <a:t>[275.0</a:t>
                      </a:r>
                      <a:r>
                        <a:rPr lang="en-GB" sz="1100" kern="1200" dirty="0">
                          <a:solidFill>
                            <a:schemeClr val="tx1"/>
                          </a:solidFill>
                          <a:effectLst/>
                          <a:latin typeface="+mn-lt"/>
                          <a:ea typeface="Calibri" panose="020F0502020204030204" pitchFamily="34" charset="0"/>
                          <a:cs typeface="Times New Roman" panose="02020603050405020304" pitchFamily="18" charset="0"/>
                        </a:rPr>
                        <a:t>–</a:t>
                      </a:r>
                      <a:r>
                        <a:rPr lang="en-GB" sz="1100" dirty="0">
                          <a:effectLst/>
                          <a:latin typeface="+mj-lt"/>
                          <a:ea typeface="Calibri" panose="020F0502020204030204" pitchFamily="34" charset="0"/>
                          <a:cs typeface="Times New Roman" panose="02020603050405020304" pitchFamily="18" charset="0"/>
                        </a:rPr>
                        <a:t>408.4]</a:t>
                      </a:r>
                    </a:p>
                  </a:txBody>
                  <a:tcPr marL="68580" marR="68580" marT="0" marB="0">
                    <a:lnL>
                      <a:noFill/>
                    </a:lnL>
                    <a:lnR>
                      <a:noFill/>
                    </a:lnR>
                    <a:lnT w="12700" cap="flat" cmpd="sng" algn="ctr">
                      <a:solidFill>
                        <a:srgbClr val="7F7F7F"/>
                      </a:solidFill>
                      <a:prstDash val="solid"/>
                      <a:round/>
                      <a:headEnd type="none" w="med" len="med"/>
                      <a:tailEnd type="none" w="med" len="med"/>
                    </a:lnT>
                    <a:lnB>
                      <a:noFill/>
                    </a:lnB>
                    <a:solidFill>
                      <a:srgbClr val="F2F2F2"/>
                    </a:solidFill>
                  </a:tcPr>
                </a:tc>
                <a:tc>
                  <a:txBody>
                    <a:bodyPr/>
                    <a:lstStyle/>
                    <a:p>
                      <a:pPr>
                        <a:spcAft>
                          <a:spcPts val="0"/>
                        </a:spcAft>
                      </a:pPr>
                      <a:r>
                        <a:rPr lang="en-GB" sz="1100" dirty="0">
                          <a:effectLst/>
                          <a:latin typeface="+mj-lt"/>
                          <a:ea typeface="Calibri" panose="020F0502020204030204" pitchFamily="34" charset="0"/>
                          <a:cs typeface="Times New Roman" panose="02020603050405020304" pitchFamily="18" charset="0"/>
                        </a:rPr>
                        <a:t>233.2</a:t>
                      </a:r>
                    </a:p>
                    <a:p>
                      <a:pPr>
                        <a:spcAft>
                          <a:spcPts val="0"/>
                        </a:spcAft>
                      </a:pPr>
                      <a:r>
                        <a:rPr lang="en-GB" sz="1100" dirty="0">
                          <a:effectLst/>
                          <a:latin typeface="+mj-lt"/>
                          <a:ea typeface="Calibri" panose="020F0502020204030204" pitchFamily="34" charset="0"/>
                          <a:cs typeface="Times New Roman" panose="02020603050405020304" pitchFamily="18" charset="0"/>
                        </a:rPr>
                        <a:t>[194.4</a:t>
                      </a:r>
                      <a:r>
                        <a:rPr lang="en-GB" sz="1100" kern="1200" dirty="0">
                          <a:solidFill>
                            <a:schemeClr val="tx1"/>
                          </a:solidFill>
                          <a:effectLst/>
                          <a:latin typeface="+mn-lt"/>
                          <a:ea typeface="Calibri" panose="020F0502020204030204" pitchFamily="34" charset="0"/>
                          <a:cs typeface="Times New Roman" panose="02020603050405020304" pitchFamily="18" charset="0"/>
                        </a:rPr>
                        <a:t>–</a:t>
                      </a:r>
                      <a:r>
                        <a:rPr lang="en-GB" sz="1100" dirty="0">
                          <a:effectLst/>
                          <a:latin typeface="+mj-lt"/>
                          <a:ea typeface="Calibri" panose="020F0502020204030204" pitchFamily="34" charset="0"/>
                          <a:cs typeface="Times New Roman" panose="02020603050405020304" pitchFamily="18" charset="0"/>
                        </a:rPr>
                        <a:t>259.4]</a:t>
                      </a:r>
                    </a:p>
                  </a:txBody>
                  <a:tcPr marL="68580" marR="68580" marT="0" marB="0">
                    <a:lnL>
                      <a:noFill/>
                    </a:lnL>
                    <a:lnR>
                      <a:noFill/>
                    </a:lnR>
                    <a:lnT w="12700" cap="flat" cmpd="sng" algn="ctr">
                      <a:solidFill>
                        <a:srgbClr val="7F7F7F"/>
                      </a:solidFill>
                      <a:prstDash val="solid"/>
                      <a:round/>
                      <a:headEnd type="none" w="med" len="med"/>
                      <a:tailEnd type="none" w="med" len="med"/>
                    </a:lnT>
                    <a:lnB>
                      <a:noFill/>
                    </a:lnB>
                    <a:solidFill>
                      <a:srgbClr val="F2F2F2"/>
                    </a:solidFill>
                  </a:tcPr>
                </a:tc>
                <a:tc>
                  <a:txBody>
                    <a:bodyPr/>
                    <a:lstStyle/>
                    <a:p>
                      <a:pPr>
                        <a:spcAft>
                          <a:spcPts val="0"/>
                        </a:spcAft>
                      </a:pPr>
                      <a:r>
                        <a:rPr lang="en-GB" sz="1100" dirty="0">
                          <a:effectLst/>
                          <a:latin typeface="+mj-lt"/>
                          <a:ea typeface="Calibri" panose="020F0502020204030204" pitchFamily="34" charset="0"/>
                          <a:cs typeface="Times New Roman" panose="02020603050405020304" pitchFamily="18" charset="0"/>
                        </a:rPr>
                        <a:t>190.2</a:t>
                      </a:r>
                    </a:p>
                    <a:p>
                      <a:pPr>
                        <a:spcAft>
                          <a:spcPts val="0"/>
                        </a:spcAft>
                      </a:pPr>
                      <a:r>
                        <a:rPr lang="en-GB" sz="1100" dirty="0">
                          <a:effectLst/>
                          <a:latin typeface="+mj-lt"/>
                          <a:ea typeface="Calibri" panose="020F0502020204030204" pitchFamily="34" charset="0"/>
                          <a:cs typeface="Times New Roman" panose="02020603050405020304" pitchFamily="18" charset="0"/>
                        </a:rPr>
                        <a:t>[157.4</a:t>
                      </a:r>
                      <a:r>
                        <a:rPr lang="en-GB" sz="1100" kern="1200" dirty="0">
                          <a:solidFill>
                            <a:schemeClr val="tx1"/>
                          </a:solidFill>
                          <a:effectLst/>
                          <a:latin typeface="+mn-lt"/>
                          <a:ea typeface="Calibri" panose="020F0502020204030204" pitchFamily="34" charset="0"/>
                          <a:cs typeface="Times New Roman" panose="02020603050405020304" pitchFamily="18" charset="0"/>
                        </a:rPr>
                        <a:t>–</a:t>
                      </a:r>
                      <a:r>
                        <a:rPr lang="en-GB" sz="1100" dirty="0">
                          <a:effectLst/>
                          <a:latin typeface="+mj-lt"/>
                          <a:ea typeface="Calibri" panose="020F0502020204030204" pitchFamily="34" charset="0"/>
                          <a:cs typeface="Times New Roman" panose="02020603050405020304" pitchFamily="18" charset="0"/>
                        </a:rPr>
                        <a:t>252.0]</a:t>
                      </a:r>
                    </a:p>
                  </a:txBody>
                  <a:tcPr marL="68580" marR="68580" marT="0" marB="0">
                    <a:lnL>
                      <a:noFill/>
                    </a:lnL>
                    <a:lnR>
                      <a:noFill/>
                    </a:lnR>
                    <a:lnT w="12700" cap="flat" cmpd="sng" algn="ctr">
                      <a:solidFill>
                        <a:srgbClr val="7F7F7F"/>
                      </a:solidFill>
                      <a:prstDash val="solid"/>
                      <a:round/>
                      <a:headEnd type="none" w="med" len="med"/>
                      <a:tailEnd type="none" w="med" len="med"/>
                    </a:lnT>
                    <a:lnB>
                      <a:noFill/>
                    </a:lnB>
                    <a:solidFill>
                      <a:srgbClr val="F2F2F2"/>
                    </a:solidFill>
                  </a:tcPr>
                </a:tc>
                <a:tc>
                  <a:txBody>
                    <a:bodyPr/>
                    <a:lstStyle/>
                    <a:p>
                      <a:pPr>
                        <a:spcAft>
                          <a:spcPts val="0"/>
                        </a:spcAft>
                      </a:pPr>
                      <a:r>
                        <a:rPr lang="nl-BE" sz="1100" dirty="0">
                          <a:effectLst/>
                          <a:latin typeface="+mj-lt"/>
                          <a:ea typeface="Calibri" panose="020F0502020204030204" pitchFamily="34" charset="0"/>
                          <a:cs typeface="Times New Roman" panose="02020603050405020304" pitchFamily="18" charset="0"/>
                        </a:rPr>
                        <a:t>108.5</a:t>
                      </a:r>
                      <a:endParaRPr lang="en-GB" sz="1100" dirty="0">
                        <a:effectLst/>
                        <a:latin typeface="+mj-lt"/>
                        <a:ea typeface="Calibri" panose="020F0502020204030204" pitchFamily="34" charset="0"/>
                        <a:cs typeface="Times New Roman" panose="02020603050405020304" pitchFamily="18" charset="0"/>
                      </a:endParaRPr>
                    </a:p>
                    <a:p>
                      <a:pPr>
                        <a:spcAft>
                          <a:spcPts val="0"/>
                        </a:spcAft>
                      </a:pPr>
                      <a:r>
                        <a:rPr lang="nl-BE" sz="1100" dirty="0">
                          <a:effectLst/>
                          <a:latin typeface="+mj-lt"/>
                          <a:ea typeface="Calibri" panose="020F0502020204030204" pitchFamily="34" charset="0"/>
                          <a:cs typeface="Times New Roman" panose="02020603050405020304" pitchFamily="18" charset="0"/>
                        </a:rPr>
                        <a:t>[93.8–150.3]</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a:noFill/>
                    </a:lnB>
                    <a:solidFill>
                      <a:srgbClr val="F2F2F2"/>
                    </a:solidFill>
                  </a:tcPr>
                </a:tc>
                <a:extLst>
                  <a:ext uri="{0D108BD9-81ED-4DB2-BD59-A6C34878D82A}">
                    <a16:rowId xmlns:a16="http://schemas.microsoft.com/office/drawing/2014/main" val="799542058"/>
                  </a:ext>
                </a:extLst>
              </a:tr>
              <a:tr h="172173">
                <a:tc>
                  <a:txBody>
                    <a:bodyPr/>
                    <a:lstStyle/>
                    <a:p>
                      <a:pPr algn="l">
                        <a:spcAft>
                          <a:spcPts val="0"/>
                        </a:spcAft>
                      </a:pPr>
                      <a:r>
                        <a:rPr lang="nl-BE" sz="1100" dirty="0">
                          <a:effectLst/>
                          <a:latin typeface="+mj-lt"/>
                          <a:ea typeface="Times New Roman" panose="02020603050405020304" pitchFamily="18" charset="0"/>
                          <a:cs typeface="Times New Roman" panose="02020603050405020304" pitchFamily="18" charset="0"/>
                        </a:rPr>
                        <a:t>BILI (µMOL/L)</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7F7F7F"/>
                      </a:solidFill>
                      <a:prstDash val="solid"/>
                      <a:round/>
                      <a:headEnd type="none" w="med" len="med"/>
                      <a:tailEnd type="none" w="med" len="med"/>
                    </a:lnR>
                    <a:lnT>
                      <a:noFill/>
                    </a:lnT>
                    <a:lnB>
                      <a:noFill/>
                    </a:lnB>
                    <a:solidFill>
                      <a:srgbClr val="FFFFFF"/>
                    </a:solidFill>
                  </a:tcPr>
                </a:tc>
                <a:tc>
                  <a:txBody>
                    <a:bodyPr/>
                    <a:lstStyle/>
                    <a:p>
                      <a:pPr>
                        <a:spcAft>
                          <a:spcPts val="0"/>
                        </a:spcAft>
                      </a:pPr>
                      <a:r>
                        <a:rPr lang="nl-BE" sz="1100" dirty="0">
                          <a:effectLst/>
                          <a:latin typeface="+mj-lt"/>
                          <a:ea typeface="Calibri" panose="020F0502020204030204" pitchFamily="34" charset="0"/>
                          <a:cs typeface="Times New Roman" panose="02020603050405020304" pitchFamily="18" charset="0"/>
                        </a:rPr>
                        <a:t>12.3</a:t>
                      </a:r>
                      <a:endParaRPr lang="en-GB" sz="1100" dirty="0">
                        <a:effectLst/>
                        <a:latin typeface="+mj-lt"/>
                        <a:ea typeface="Calibri" panose="020F0502020204030204" pitchFamily="34" charset="0"/>
                        <a:cs typeface="Times New Roman" panose="02020603050405020304" pitchFamily="18" charset="0"/>
                      </a:endParaRPr>
                    </a:p>
                    <a:p>
                      <a:pPr>
                        <a:spcAft>
                          <a:spcPts val="0"/>
                        </a:spcAft>
                      </a:pPr>
                      <a:r>
                        <a:rPr lang="nl-BE" sz="1100" dirty="0">
                          <a:effectLst/>
                          <a:latin typeface="+mj-lt"/>
                          <a:ea typeface="Calibri" panose="020F0502020204030204" pitchFamily="34" charset="0"/>
                          <a:cs typeface="Times New Roman" panose="02020603050405020304" pitchFamily="18" charset="0"/>
                        </a:rPr>
                        <a:t>[4.3–14.9]</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a:noFill/>
                    </a:lnR>
                    <a:lnT>
                      <a:noFill/>
                    </a:lnT>
                    <a:lnB>
                      <a:noFill/>
                    </a:lnB>
                  </a:tcPr>
                </a:tc>
                <a:tc>
                  <a:txBody>
                    <a:bodyPr/>
                    <a:lstStyle/>
                    <a:p>
                      <a:pPr>
                        <a:spcAft>
                          <a:spcPts val="0"/>
                        </a:spcAft>
                      </a:pPr>
                      <a:r>
                        <a:rPr lang="nl-BE" sz="1100" dirty="0">
                          <a:effectLst/>
                          <a:latin typeface="+mj-lt"/>
                          <a:ea typeface="Calibri" panose="020F0502020204030204" pitchFamily="34" charset="0"/>
                          <a:cs typeface="Times New Roman" panose="02020603050405020304" pitchFamily="18" charset="0"/>
                        </a:rPr>
                        <a:t>7.7</a:t>
                      </a:r>
                      <a:endParaRPr lang="en-GB" sz="1100" dirty="0">
                        <a:effectLst/>
                        <a:latin typeface="+mj-lt"/>
                        <a:ea typeface="Calibri" panose="020F0502020204030204" pitchFamily="34" charset="0"/>
                        <a:cs typeface="Times New Roman" panose="02020603050405020304" pitchFamily="18" charset="0"/>
                      </a:endParaRPr>
                    </a:p>
                    <a:p>
                      <a:pPr>
                        <a:spcAft>
                          <a:spcPts val="0"/>
                        </a:spcAft>
                      </a:pPr>
                      <a:r>
                        <a:rPr lang="nl-BE" sz="1100" dirty="0">
                          <a:effectLst/>
                          <a:latin typeface="+mj-lt"/>
                          <a:ea typeface="Calibri" panose="020F0502020204030204" pitchFamily="34" charset="0"/>
                          <a:cs typeface="Times New Roman" panose="02020603050405020304" pitchFamily="18" charset="0"/>
                        </a:rPr>
                        <a:t>[6.8</a:t>
                      </a:r>
                      <a:r>
                        <a:rPr lang="en-GB" sz="1100" kern="1200" dirty="0">
                          <a:solidFill>
                            <a:schemeClr val="tx1"/>
                          </a:solidFill>
                          <a:effectLst/>
                          <a:latin typeface="+mn-lt"/>
                          <a:ea typeface="Calibri" panose="020F0502020204030204" pitchFamily="34" charset="0"/>
                          <a:cs typeface="Times New Roman" panose="02020603050405020304" pitchFamily="18" charset="0"/>
                        </a:rPr>
                        <a:t>–</a:t>
                      </a:r>
                      <a:r>
                        <a:rPr lang="nl-BE" sz="1100" dirty="0">
                          <a:effectLst/>
                          <a:latin typeface="+mj-lt"/>
                          <a:ea typeface="Calibri" panose="020F0502020204030204" pitchFamily="34" charset="0"/>
                          <a:cs typeface="Times New Roman" panose="02020603050405020304" pitchFamily="18" charset="0"/>
                        </a:rPr>
                        <a:t>20.9]</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spcAft>
                          <a:spcPts val="0"/>
                        </a:spcAft>
                      </a:pPr>
                      <a:r>
                        <a:rPr lang="nl-BE" sz="1100" dirty="0">
                          <a:effectLst/>
                          <a:latin typeface="+mj-lt"/>
                          <a:ea typeface="Calibri" panose="020F0502020204030204" pitchFamily="34" charset="0"/>
                          <a:cs typeface="Times New Roman" panose="02020603050405020304" pitchFamily="18" charset="0"/>
                        </a:rPr>
                        <a:t>8.6</a:t>
                      </a:r>
                      <a:endParaRPr lang="en-GB" sz="1100" dirty="0">
                        <a:effectLst/>
                        <a:latin typeface="+mj-lt"/>
                        <a:ea typeface="Calibri" panose="020F0502020204030204" pitchFamily="34" charset="0"/>
                        <a:cs typeface="Times New Roman" panose="02020603050405020304" pitchFamily="18" charset="0"/>
                      </a:endParaRPr>
                    </a:p>
                    <a:p>
                      <a:pPr>
                        <a:spcAft>
                          <a:spcPts val="0"/>
                        </a:spcAft>
                      </a:pPr>
                      <a:r>
                        <a:rPr lang="nl-BE" sz="1100" dirty="0">
                          <a:effectLst/>
                          <a:latin typeface="+mj-lt"/>
                          <a:ea typeface="Calibri" panose="020F0502020204030204" pitchFamily="34" charset="0"/>
                          <a:cs typeface="Times New Roman" panose="02020603050405020304" pitchFamily="18" charset="0"/>
                        </a:rPr>
                        <a:t>[5.8</a:t>
                      </a:r>
                      <a:r>
                        <a:rPr lang="en-GB" sz="1100" kern="1200" dirty="0">
                          <a:solidFill>
                            <a:schemeClr val="tx1"/>
                          </a:solidFill>
                          <a:effectLst/>
                          <a:latin typeface="+mn-lt"/>
                          <a:ea typeface="Calibri" panose="020F0502020204030204" pitchFamily="34" charset="0"/>
                          <a:cs typeface="Times New Roman" panose="02020603050405020304" pitchFamily="18" charset="0"/>
                        </a:rPr>
                        <a:t>–</a:t>
                      </a:r>
                      <a:r>
                        <a:rPr lang="nl-BE" sz="1100" dirty="0">
                          <a:effectLst/>
                          <a:latin typeface="+mj-lt"/>
                          <a:ea typeface="Calibri" panose="020F0502020204030204" pitchFamily="34" charset="0"/>
                          <a:cs typeface="Times New Roman" panose="02020603050405020304" pitchFamily="18" charset="0"/>
                        </a:rPr>
                        <a:t>18.0]</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spcAft>
                          <a:spcPts val="0"/>
                        </a:spcAft>
                      </a:pPr>
                      <a:r>
                        <a:rPr lang="nl-BE" sz="1100" dirty="0">
                          <a:effectLst/>
                          <a:latin typeface="+mj-lt"/>
                          <a:ea typeface="Calibri" panose="020F0502020204030204" pitchFamily="34" charset="0"/>
                          <a:cs typeface="Times New Roman" panose="02020603050405020304" pitchFamily="18" charset="0"/>
                        </a:rPr>
                        <a:t>7.7</a:t>
                      </a:r>
                      <a:endParaRPr lang="en-GB" sz="1100" dirty="0">
                        <a:effectLst/>
                        <a:latin typeface="+mj-lt"/>
                        <a:ea typeface="Calibri" panose="020F0502020204030204" pitchFamily="34" charset="0"/>
                        <a:cs typeface="Times New Roman" panose="02020603050405020304" pitchFamily="18" charset="0"/>
                      </a:endParaRPr>
                    </a:p>
                    <a:p>
                      <a:pPr>
                        <a:spcAft>
                          <a:spcPts val="0"/>
                        </a:spcAft>
                      </a:pPr>
                      <a:r>
                        <a:rPr lang="nl-BE" sz="1100" dirty="0">
                          <a:effectLst/>
                          <a:latin typeface="+mj-lt"/>
                          <a:ea typeface="Calibri" panose="020F0502020204030204" pitchFamily="34" charset="0"/>
                          <a:cs typeface="Times New Roman" panose="02020603050405020304" pitchFamily="18" charset="0"/>
                        </a:rPr>
                        <a:t>[6.8</a:t>
                      </a:r>
                      <a:r>
                        <a:rPr lang="en-GB" sz="1100" kern="1200" dirty="0">
                          <a:solidFill>
                            <a:schemeClr val="tx1"/>
                          </a:solidFill>
                          <a:effectLst/>
                          <a:latin typeface="+mn-lt"/>
                          <a:ea typeface="Calibri" panose="020F0502020204030204" pitchFamily="34" charset="0"/>
                          <a:cs typeface="Times New Roman" panose="02020603050405020304" pitchFamily="18" charset="0"/>
                        </a:rPr>
                        <a:t>–</a:t>
                      </a:r>
                      <a:r>
                        <a:rPr lang="nl-BE" sz="1100" dirty="0">
                          <a:effectLst/>
                          <a:latin typeface="+mj-lt"/>
                          <a:ea typeface="Calibri" panose="020F0502020204030204" pitchFamily="34" charset="0"/>
                          <a:cs typeface="Times New Roman" panose="02020603050405020304" pitchFamily="18" charset="0"/>
                        </a:rPr>
                        <a:t>14.7]</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spcAft>
                          <a:spcPts val="0"/>
                        </a:spcAft>
                      </a:pPr>
                      <a:r>
                        <a:rPr lang="nl-BE" sz="1100" dirty="0">
                          <a:effectLst/>
                          <a:latin typeface="+mj-lt"/>
                          <a:ea typeface="Calibri" panose="020F0502020204030204" pitchFamily="34" charset="0"/>
                          <a:cs typeface="Times New Roman" panose="02020603050405020304" pitchFamily="18" charset="0"/>
                        </a:rPr>
                        <a:t>5.8</a:t>
                      </a:r>
                      <a:endParaRPr lang="en-GB" sz="1100" dirty="0">
                        <a:effectLst/>
                        <a:latin typeface="+mj-lt"/>
                        <a:ea typeface="Calibri" panose="020F0502020204030204" pitchFamily="34" charset="0"/>
                        <a:cs typeface="Times New Roman" panose="02020603050405020304" pitchFamily="18" charset="0"/>
                      </a:endParaRPr>
                    </a:p>
                    <a:p>
                      <a:pPr>
                        <a:spcAft>
                          <a:spcPts val="0"/>
                        </a:spcAft>
                      </a:pPr>
                      <a:r>
                        <a:rPr lang="nl-BE" sz="1100" dirty="0">
                          <a:effectLst/>
                          <a:latin typeface="+mj-lt"/>
                          <a:ea typeface="Calibri" panose="020F0502020204030204" pitchFamily="34" charset="0"/>
                          <a:cs typeface="Times New Roman" panose="02020603050405020304" pitchFamily="18" charset="0"/>
                        </a:rPr>
                        <a:t>[3.5–8.6]</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530909241"/>
                  </a:ext>
                </a:extLst>
              </a:tr>
              <a:tr h="172173">
                <a:tc>
                  <a:txBody>
                    <a:bodyPr/>
                    <a:lstStyle/>
                    <a:p>
                      <a:pPr algn="l">
                        <a:spcAft>
                          <a:spcPts val="0"/>
                        </a:spcAft>
                      </a:pPr>
                      <a:r>
                        <a:rPr lang="nl-BE" sz="1100" dirty="0">
                          <a:effectLst/>
                          <a:latin typeface="+mj-lt"/>
                          <a:ea typeface="Times New Roman" panose="02020603050405020304" pitchFamily="18" charset="0"/>
                          <a:cs typeface="Times New Roman" panose="02020603050405020304" pitchFamily="18" charset="0"/>
                        </a:rPr>
                        <a:t>AST (U/L)</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7F7F7F"/>
                      </a:solidFill>
                      <a:prstDash val="solid"/>
                      <a:round/>
                      <a:headEnd type="none" w="med" len="med"/>
                      <a:tailEnd type="none" w="med" len="med"/>
                    </a:lnR>
                    <a:lnT>
                      <a:noFill/>
                    </a:lnT>
                    <a:lnB>
                      <a:noFill/>
                    </a:lnB>
                    <a:solidFill>
                      <a:srgbClr val="FFFFFF"/>
                    </a:solidFill>
                  </a:tcPr>
                </a:tc>
                <a:tc>
                  <a:txBody>
                    <a:bodyPr/>
                    <a:lstStyle/>
                    <a:p>
                      <a:pPr>
                        <a:spcAft>
                          <a:spcPts val="0"/>
                        </a:spcAft>
                      </a:pPr>
                      <a:r>
                        <a:rPr lang="nl-BE" sz="1100" dirty="0">
                          <a:effectLst/>
                          <a:latin typeface="+mj-lt"/>
                          <a:ea typeface="Calibri" panose="020F0502020204030204" pitchFamily="34" charset="0"/>
                          <a:cs typeface="Times New Roman" panose="02020603050405020304" pitchFamily="18" charset="0"/>
                        </a:rPr>
                        <a:t>71.0</a:t>
                      </a:r>
                      <a:endParaRPr lang="en-GB" sz="1100" dirty="0">
                        <a:effectLst/>
                        <a:latin typeface="+mj-lt"/>
                        <a:ea typeface="Calibri" panose="020F0502020204030204" pitchFamily="34" charset="0"/>
                        <a:cs typeface="Times New Roman" panose="02020603050405020304" pitchFamily="18" charset="0"/>
                      </a:endParaRPr>
                    </a:p>
                    <a:p>
                      <a:pPr>
                        <a:spcAft>
                          <a:spcPts val="0"/>
                        </a:spcAft>
                      </a:pPr>
                      <a:r>
                        <a:rPr lang="nl-BE" sz="1100" dirty="0">
                          <a:effectLst/>
                          <a:latin typeface="+mj-lt"/>
                          <a:ea typeface="Calibri" panose="020F0502020204030204" pitchFamily="34" charset="0"/>
                          <a:cs typeface="Times New Roman" panose="02020603050405020304" pitchFamily="18" charset="0"/>
                        </a:rPr>
                        <a:t>[34.0–98.0]</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a:noFill/>
                    </a:lnR>
                    <a:lnT>
                      <a:noFill/>
                    </a:lnT>
                    <a:lnB>
                      <a:noFill/>
                    </a:lnB>
                    <a:solidFill>
                      <a:srgbClr val="F2F2F2"/>
                    </a:solidFill>
                  </a:tcPr>
                </a:tc>
                <a:tc>
                  <a:txBody>
                    <a:bodyPr/>
                    <a:lstStyle/>
                    <a:p>
                      <a:pPr>
                        <a:spcAft>
                          <a:spcPts val="0"/>
                        </a:spcAft>
                      </a:pPr>
                      <a:r>
                        <a:rPr lang="nl-BE" sz="1100" dirty="0">
                          <a:effectLst/>
                          <a:latin typeface="+mj-lt"/>
                          <a:ea typeface="Calibri" panose="020F0502020204030204" pitchFamily="34" charset="0"/>
                          <a:cs typeface="Times New Roman" panose="02020603050405020304" pitchFamily="18" charset="0"/>
                        </a:rPr>
                        <a:t>37.2</a:t>
                      </a:r>
                      <a:endParaRPr lang="en-GB" sz="1100" dirty="0">
                        <a:effectLst/>
                        <a:latin typeface="+mj-lt"/>
                        <a:ea typeface="Calibri" panose="020F0502020204030204" pitchFamily="34" charset="0"/>
                        <a:cs typeface="Times New Roman" panose="02020603050405020304" pitchFamily="18" charset="0"/>
                      </a:endParaRPr>
                    </a:p>
                    <a:p>
                      <a:pPr>
                        <a:spcAft>
                          <a:spcPts val="0"/>
                        </a:spcAft>
                      </a:pPr>
                      <a:r>
                        <a:rPr lang="nl-BE" sz="1100" dirty="0">
                          <a:effectLst/>
                          <a:latin typeface="+mj-lt"/>
                          <a:ea typeface="Calibri" panose="020F0502020204030204" pitchFamily="34" charset="0"/>
                          <a:cs typeface="Times New Roman" panose="02020603050405020304" pitchFamily="18" charset="0"/>
                        </a:rPr>
                        <a:t>[27.9</a:t>
                      </a:r>
                      <a:r>
                        <a:rPr lang="en-GB" sz="1100" kern="1200" dirty="0">
                          <a:solidFill>
                            <a:schemeClr val="tx1"/>
                          </a:solidFill>
                          <a:effectLst/>
                          <a:latin typeface="+mn-lt"/>
                          <a:ea typeface="Calibri" panose="020F0502020204030204" pitchFamily="34" charset="0"/>
                          <a:cs typeface="Times New Roman" panose="02020603050405020304" pitchFamily="18" charset="0"/>
                        </a:rPr>
                        <a:t>–</a:t>
                      </a:r>
                      <a:r>
                        <a:rPr lang="nl-BE" sz="1100" dirty="0">
                          <a:effectLst/>
                          <a:latin typeface="+mj-lt"/>
                          <a:ea typeface="Calibri" panose="020F0502020204030204" pitchFamily="34" charset="0"/>
                          <a:cs typeface="Times New Roman" panose="02020603050405020304" pitchFamily="18" charset="0"/>
                        </a:rPr>
                        <a:t>67.9]</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solidFill>
                      <a:srgbClr val="F2F2F2"/>
                    </a:solidFill>
                  </a:tcPr>
                </a:tc>
                <a:tc>
                  <a:txBody>
                    <a:bodyPr/>
                    <a:lstStyle/>
                    <a:p>
                      <a:pPr>
                        <a:spcAft>
                          <a:spcPts val="0"/>
                        </a:spcAft>
                      </a:pPr>
                      <a:r>
                        <a:rPr lang="nl-BE" sz="1100" dirty="0">
                          <a:effectLst/>
                          <a:latin typeface="+mj-lt"/>
                          <a:ea typeface="Calibri" panose="020F0502020204030204" pitchFamily="34" charset="0"/>
                          <a:cs typeface="Times New Roman" panose="02020603050405020304" pitchFamily="18" charset="0"/>
                        </a:rPr>
                        <a:t>35.9</a:t>
                      </a:r>
                      <a:endParaRPr lang="en-GB" sz="1100" dirty="0">
                        <a:effectLst/>
                        <a:latin typeface="+mj-lt"/>
                        <a:ea typeface="Calibri" panose="020F0502020204030204" pitchFamily="34" charset="0"/>
                        <a:cs typeface="Times New Roman" panose="02020603050405020304" pitchFamily="18" charset="0"/>
                      </a:endParaRPr>
                    </a:p>
                    <a:p>
                      <a:pPr>
                        <a:spcAft>
                          <a:spcPts val="0"/>
                        </a:spcAft>
                      </a:pPr>
                      <a:r>
                        <a:rPr lang="nl-BE" sz="1100" dirty="0">
                          <a:effectLst/>
                          <a:latin typeface="+mj-lt"/>
                          <a:ea typeface="Calibri" panose="020F0502020204030204" pitchFamily="34" charset="0"/>
                          <a:cs typeface="Times New Roman" panose="02020603050405020304" pitchFamily="18" charset="0"/>
                        </a:rPr>
                        <a:t>[23.8</a:t>
                      </a:r>
                      <a:r>
                        <a:rPr lang="en-GB" sz="1100" kern="1200" dirty="0">
                          <a:solidFill>
                            <a:schemeClr val="tx1"/>
                          </a:solidFill>
                          <a:effectLst/>
                          <a:latin typeface="+mn-lt"/>
                          <a:ea typeface="Calibri" panose="020F0502020204030204" pitchFamily="34" charset="0"/>
                          <a:cs typeface="Times New Roman" panose="02020603050405020304" pitchFamily="18" charset="0"/>
                        </a:rPr>
                        <a:t>–</a:t>
                      </a:r>
                      <a:r>
                        <a:rPr lang="nl-BE" sz="1100" dirty="0">
                          <a:effectLst/>
                          <a:latin typeface="+mj-lt"/>
                          <a:ea typeface="Calibri" panose="020F0502020204030204" pitchFamily="34" charset="0"/>
                          <a:cs typeface="Times New Roman" panose="02020603050405020304" pitchFamily="18" charset="0"/>
                        </a:rPr>
                        <a:t>69.0]</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solidFill>
                      <a:srgbClr val="F2F2F2"/>
                    </a:solidFill>
                  </a:tcPr>
                </a:tc>
                <a:tc>
                  <a:txBody>
                    <a:bodyPr/>
                    <a:lstStyle/>
                    <a:p>
                      <a:pPr>
                        <a:spcAft>
                          <a:spcPts val="0"/>
                        </a:spcAft>
                      </a:pPr>
                      <a:r>
                        <a:rPr lang="nl-BE" sz="1100" dirty="0">
                          <a:effectLst/>
                          <a:latin typeface="+mj-lt"/>
                          <a:ea typeface="Calibri" panose="020F0502020204030204" pitchFamily="34" charset="0"/>
                          <a:cs typeface="Times New Roman" panose="02020603050405020304" pitchFamily="18" charset="0"/>
                        </a:rPr>
                        <a:t>29.3</a:t>
                      </a:r>
                      <a:endParaRPr lang="en-GB" sz="1100" dirty="0">
                        <a:effectLst/>
                        <a:latin typeface="+mj-lt"/>
                        <a:ea typeface="Calibri" panose="020F0502020204030204" pitchFamily="34" charset="0"/>
                        <a:cs typeface="Times New Roman" panose="02020603050405020304" pitchFamily="18" charset="0"/>
                      </a:endParaRPr>
                    </a:p>
                    <a:p>
                      <a:pPr>
                        <a:spcAft>
                          <a:spcPts val="0"/>
                        </a:spcAft>
                      </a:pPr>
                      <a:r>
                        <a:rPr lang="nl-BE" sz="1100" dirty="0">
                          <a:effectLst/>
                          <a:latin typeface="+mj-lt"/>
                          <a:ea typeface="Calibri" panose="020F0502020204030204" pitchFamily="34" charset="0"/>
                          <a:cs typeface="Times New Roman" panose="02020603050405020304" pitchFamily="18" charset="0"/>
                        </a:rPr>
                        <a:t>[26.3</a:t>
                      </a:r>
                      <a:r>
                        <a:rPr lang="en-GB" sz="1100" kern="1200" dirty="0">
                          <a:solidFill>
                            <a:schemeClr val="tx1"/>
                          </a:solidFill>
                          <a:effectLst/>
                          <a:latin typeface="+mn-lt"/>
                          <a:ea typeface="Calibri" panose="020F0502020204030204" pitchFamily="34" charset="0"/>
                          <a:cs typeface="Times New Roman" panose="02020603050405020304" pitchFamily="18" charset="0"/>
                        </a:rPr>
                        <a:t>–</a:t>
                      </a:r>
                      <a:r>
                        <a:rPr lang="nl-BE" sz="1100" dirty="0">
                          <a:effectLst/>
                          <a:latin typeface="+mj-lt"/>
                          <a:ea typeface="Calibri" panose="020F0502020204030204" pitchFamily="34" charset="0"/>
                          <a:cs typeface="Times New Roman" panose="02020603050405020304" pitchFamily="18" charset="0"/>
                        </a:rPr>
                        <a:t>47.8]</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solidFill>
                      <a:srgbClr val="F2F2F2"/>
                    </a:solidFill>
                  </a:tcPr>
                </a:tc>
                <a:tc>
                  <a:txBody>
                    <a:bodyPr/>
                    <a:lstStyle/>
                    <a:p>
                      <a:pPr>
                        <a:spcAft>
                          <a:spcPts val="0"/>
                        </a:spcAft>
                      </a:pPr>
                      <a:r>
                        <a:rPr lang="nl-BE" sz="1100" dirty="0">
                          <a:effectLst/>
                          <a:latin typeface="+mj-lt"/>
                          <a:ea typeface="Calibri" panose="020F0502020204030204" pitchFamily="34" charset="0"/>
                          <a:cs typeface="Times New Roman" panose="02020603050405020304" pitchFamily="18" charset="0"/>
                        </a:rPr>
                        <a:t>37.0</a:t>
                      </a:r>
                      <a:endParaRPr lang="en-GB" sz="1100" dirty="0">
                        <a:effectLst/>
                        <a:latin typeface="+mj-lt"/>
                        <a:ea typeface="Calibri" panose="020F0502020204030204" pitchFamily="34" charset="0"/>
                        <a:cs typeface="Times New Roman" panose="02020603050405020304" pitchFamily="18" charset="0"/>
                      </a:endParaRPr>
                    </a:p>
                    <a:p>
                      <a:pPr>
                        <a:spcAft>
                          <a:spcPts val="0"/>
                        </a:spcAft>
                      </a:pPr>
                      <a:r>
                        <a:rPr lang="nl-BE" sz="1100" dirty="0">
                          <a:effectLst/>
                          <a:latin typeface="+mj-lt"/>
                          <a:ea typeface="Calibri" panose="020F0502020204030204" pitchFamily="34" charset="0"/>
                          <a:cs typeface="Times New Roman" panose="02020603050405020304" pitchFamily="18" charset="0"/>
                        </a:rPr>
                        <a:t>[26.3</a:t>
                      </a:r>
                      <a:r>
                        <a:rPr lang="en-GB" sz="1100" kern="1200" dirty="0">
                          <a:solidFill>
                            <a:schemeClr val="tx1"/>
                          </a:solidFill>
                          <a:effectLst/>
                          <a:latin typeface="+mn-lt"/>
                          <a:ea typeface="Calibri" panose="020F0502020204030204" pitchFamily="34" charset="0"/>
                          <a:cs typeface="Times New Roman" panose="02020603050405020304" pitchFamily="18" charset="0"/>
                        </a:rPr>
                        <a:t>–</a:t>
                      </a:r>
                      <a:r>
                        <a:rPr lang="nl-BE" sz="1100" dirty="0">
                          <a:effectLst/>
                          <a:latin typeface="+mj-lt"/>
                          <a:ea typeface="Calibri" panose="020F0502020204030204" pitchFamily="34" charset="0"/>
                          <a:cs typeface="Times New Roman" panose="02020603050405020304" pitchFamily="18" charset="0"/>
                        </a:rPr>
                        <a:t>44.5]</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solidFill>
                      <a:srgbClr val="F2F2F2"/>
                    </a:solidFill>
                  </a:tcPr>
                </a:tc>
                <a:extLst>
                  <a:ext uri="{0D108BD9-81ED-4DB2-BD59-A6C34878D82A}">
                    <a16:rowId xmlns:a16="http://schemas.microsoft.com/office/drawing/2014/main" val="2848967409"/>
                  </a:ext>
                </a:extLst>
              </a:tr>
              <a:tr h="172173">
                <a:tc>
                  <a:txBody>
                    <a:bodyPr/>
                    <a:lstStyle/>
                    <a:p>
                      <a:pPr algn="l">
                        <a:spcAft>
                          <a:spcPts val="0"/>
                        </a:spcAft>
                      </a:pPr>
                      <a:r>
                        <a:rPr lang="nl-BE" sz="1100" dirty="0">
                          <a:effectLst/>
                          <a:latin typeface="+mj-lt"/>
                          <a:ea typeface="Times New Roman" panose="02020603050405020304" pitchFamily="18" charset="0"/>
                          <a:cs typeface="Times New Roman" panose="02020603050405020304" pitchFamily="18" charset="0"/>
                        </a:rPr>
                        <a:t>ALT (U/L)</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7F7F7F"/>
                      </a:solidFill>
                      <a:prstDash val="solid"/>
                      <a:round/>
                      <a:headEnd type="none" w="med" len="med"/>
                      <a:tailEnd type="none" w="med" len="med"/>
                    </a:lnR>
                    <a:lnT>
                      <a:noFill/>
                    </a:lnT>
                    <a:lnB>
                      <a:noFill/>
                    </a:lnB>
                    <a:solidFill>
                      <a:srgbClr val="FFFFFF"/>
                    </a:solidFill>
                  </a:tcPr>
                </a:tc>
                <a:tc>
                  <a:txBody>
                    <a:bodyPr/>
                    <a:lstStyle/>
                    <a:p>
                      <a:pPr>
                        <a:spcAft>
                          <a:spcPts val="0"/>
                        </a:spcAft>
                      </a:pPr>
                      <a:r>
                        <a:rPr lang="nl-BE" sz="1100" dirty="0">
                          <a:effectLst/>
                          <a:latin typeface="+mj-lt"/>
                          <a:ea typeface="Calibri" panose="020F0502020204030204" pitchFamily="34" charset="0"/>
                          <a:cs typeface="Times New Roman" panose="02020603050405020304" pitchFamily="18" charset="0"/>
                        </a:rPr>
                        <a:t>78.0</a:t>
                      </a:r>
                      <a:endParaRPr lang="en-GB" sz="1100" dirty="0">
                        <a:effectLst/>
                        <a:latin typeface="+mj-lt"/>
                        <a:ea typeface="Calibri" panose="020F0502020204030204" pitchFamily="34" charset="0"/>
                        <a:cs typeface="Times New Roman" panose="02020603050405020304" pitchFamily="18" charset="0"/>
                      </a:endParaRPr>
                    </a:p>
                    <a:p>
                      <a:pPr>
                        <a:spcAft>
                          <a:spcPts val="0"/>
                        </a:spcAft>
                      </a:pPr>
                      <a:r>
                        <a:rPr lang="nl-BE" sz="1100" dirty="0">
                          <a:effectLst/>
                          <a:latin typeface="+mj-lt"/>
                          <a:ea typeface="Calibri" panose="020F0502020204030204" pitchFamily="34" charset="0"/>
                          <a:cs typeface="Times New Roman" panose="02020603050405020304" pitchFamily="18" charset="0"/>
                        </a:rPr>
                        <a:t>[26.0–118.0]</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a:noFill/>
                    </a:lnR>
                    <a:lnT>
                      <a:noFill/>
                    </a:lnT>
                    <a:lnB>
                      <a:noFill/>
                    </a:lnB>
                  </a:tcPr>
                </a:tc>
                <a:tc>
                  <a:txBody>
                    <a:bodyPr/>
                    <a:lstStyle/>
                    <a:p>
                      <a:pPr>
                        <a:spcAft>
                          <a:spcPts val="0"/>
                        </a:spcAft>
                      </a:pPr>
                      <a:r>
                        <a:rPr lang="nl-BE" sz="1100" dirty="0">
                          <a:effectLst/>
                          <a:latin typeface="+mj-lt"/>
                          <a:ea typeface="Calibri" panose="020F0502020204030204" pitchFamily="34" charset="0"/>
                          <a:cs typeface="Times New Roman" panose="02020603050405020304" pitchFamily="18" charset="0"/>
                        </a:rPr>
                        <a:t>45.6</a:t>
                      </a:r>
                      <a:endParaRPr lang="en-GB" sz="1100" dirty="0">
                        <a:effectLst/>
                        <a:latin typeface="+mj-lt"/>
                        <a:ea typeface="Calibri" panose="020F0502020204030204" pitchFamily="34" charset="0"/>
                        <a:cs typeface="Times New Roman" panose="02020603050405020304" pitchFamily="18" charset="0"/>
                      </a:endParaRPr>
                    </a:p>
                    <a:p>
                      <a:pPr>
                        <a:spcAft>
                          <a:spcPts val="0"/>
                        </a:spcAft>
                      </a:pPr>
                      <a:r>
                        <a:rPr lang="nl-BE" sz="1100" dirty="0">
                          <a:effectLst/>
                          <a:latin typeface="+mj-lt"/>
                          <a:ea typeface="Calibri" panose="020F0502020204030204" pitchFamily="34" charset="0"/>
                          <a:cs typeface="Times New Roman" panose="02020603050405020304" pitchFamily="18" charset="0"/>
                        </a:rPr>
                        <a:t>[27.2</a:t>
                      </a:r>
                      <a:r>
                        <a:rPr lang="en-GB" sz="1100" kern="1200" dirty="0">
                          <a:solidFill>
                            <a:schemeClr val="tx1"/>
                          </a:solidFill>
                          <a:effectLst/>
                          <a:latin typeface="+mn-lt"/>
                          <a:ea typeface="Calibri" panose="020F0502020204030204" pitchFamily="34" charset="0"/>
                          <a:cs typeface="Times New Roman" panose="02020603050405020304" pitchFamily="18" charset="0"/>
                        </a:rPr>
                        <a:t>–</a:t>
                      </a:r>
                      <a:r>
                        <a:rPr lang="nl-BE" sz="1100" dirty="0">
                          <a:effectLst/>
                          <a:latin typeface="+mj-lt"/>
                          <a:ea typeface="Calibri" panose="020F0502020204030204" pitchFamily="34" charset="0"/>
                          <a:cs typeface="Times New Roman" panose="02020603050405020304" pitchFamily="18" charset="0"/>
                        </a:rPr>
                        <a:t>67.8]</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a:spcAft>
                          <a:spcPts val="0"/>
                        </a:spcAft>
                      </a:pPr>
                      <a:r>
                        <a:rPr lang="nl-BE" sz="1100" dirty="0">
                          <a:effectLst/>
                          <a:latin typeface="+mj-lt"/>
                          <a:ea typeface="Calibri" panose="020F0502020204030204" pitchFamily="34" charset="0"/>
                          <a:cs typeface="Times New Roman" panose="02020603050405020304" pitchFamily="18" charset="0"/>
                        </a:rPr>
                        <a:t>29.3</a:t>
                      </a:r>
                      <a:endParaRPr lang="en-GB" sz="1100" dirty="0">
                        <a:effectLst/>
                        <a:latin typeface="+mj-lt"/>
                        <a:ea typeface="Calibri" panose="020F0502020204030204" pitchFamily="34" charset="0"/>
                        <a:cs typeface="Times New Roman" panose="02020603050405020304" pitchFamily="18" charset="0"/>
                      </a:endParaRPr>
                    </a:p>
                    <a:p>
                      <a:pPr>
                        <a:spcAft>
                          <a:spcPts val="0"/>
                        </a:spcAft>
                      </a:pPr>
                      <a:r>
                        <a:rPr lang="nl-BE" sz="1100" dirty="0">
                          <a:effectLst/>
                          <a:latin typeface="+mj-lt"/>
                          <a:ea typeface="Calibri" panose="020F0502020204030204" pitchFamily="34" charset="0"/>
                          <a:cs typeface="Times New Roman" panose="02020603050405020304" pitchFamily="18" charset="0"/>
                        </a:rPr>
                        <a:t>[17.4</a:t>
                      </a:r>
                      <a:r>
                        <a:rPr lang="en-GB" sz="1100" kern="1200" dirty="0">
                          <a:solidFill>
                            <a:schemeClr val="tx1"/>
                          </a:solidFill>
                          <a:effectLst/>
                          <a:latin typeface="+mn-lt"/>
                          <a:ea typeface="Calibri" panose="020F0502020204030204" pitchFamily="34" charset="0"/>
                          <a:cs typeface="Times New Roman" panose="02020603050405020304" pitchFamily="18" charset="0"/>
                        </a:rPr>
                        <a:t>–</a:t>
                      </a:r>
                      <a:r>
                        <a:rPr lang="nl-BE" sz="1100" dirty="0">
                          <a:effectLst/>
                          <a:latin typeface="+mj-lt"/>
                          <a:ea typeface="Calibri" panose="020F0502020204030204" pitchFamily="34" charset="0"/>
                          <a:cs typeface="Times New Roman" panose="02020603050405020304" pitchFamily="18" charset="0"/>
                        </a:rPr>
                        <a:t>46.0]</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a:spcAft>
                          <a:spcPts val="0"/>
                        </a:spcAft>
                      </a:pPr>
                      <a:r>
                        <a:rPr lang="nl-BE" sz="1100" dirty="0">
                          <a:effectLst/>
                          <a:latin typeface="+mj-lt"/>
                          <a:ea typeface="Calibri" panose="020F0502020204030204" pitchFamily="34" charset="0"/>
                          <a:cs typeface="Times New Roman" panose="02020603050405020304" pitchFamily="18" charset="0"/>
                        </a:rPr>
                        <a:t>21.9</a:t>
                      </a:r>
                      <a:endParaRPr lang="en-GB" sz="1100" dirty="0">
                        <a:effectLst/>
                        <a:latin typeface="+mj-lt"/>
                        <a:ea typeface="Calibri" panose="020F0502020204030204" pitchFamily="34" charset="0"/>
                        <a:cs typeface="Times New Roman" panose="02020603050405020304" pitchFamily="18" charset="0"/>
                      </a:endParaRPr>
                    </a:p>
                    <a:p>
                      <a:pPr>
                        <a:spcAft>
                          <a:spcPts val="0"/>
                        </a:spcAft>
                      </a:pPr>
                      <a:r>
                        <a:rPr lang="nl-BE" sz="1100" dirty="0">
                          <a:effectLst/>
                          <a:latin typeface="+mj-lt"/>
                          <a:ea typeface="Calibri" panose="020F0502020204030204" pitchFamily="34" charset="0"/>
                          <a:cs typeface="Times New Roman" panose="02020603050405020304" pitchFamily="18" charset="0"/>
                        </a:rPr>
                        <a:t>[15.5</a:t>
                      </a:r>
                      <a:r>
                        <a:rPr lang="en-GB" sz="1100" kern="1200" dirty="0">
                          <a:solidFill>
                            <a:schemeClr val="tx1"/>
                          </a:solidFill>
                          <a:effectLst/>
                          <a:latin typeface="+mn-lt"/>
                          <a:ea typeface="Calibri" panose="020F0502020204030204" pitchFamily="34" charset="0"/>
                          <a:cs typeface="Times New Roman" panose="02020603050405020304" pitchFamily="18" charset="0"/>
                        </a:rPr>
                        <a:t>–</a:t>
                      </a:r>
                      <a:r>
                        <a:rPr lang="nl-BE" sz="1100" dirty="0">
                          <a:effectLst/>
                          <a:latin typeface="+mj-lt"/>
                          <a:ea typeface="Calibri" panose="020F0502020204030204" pitchFamily="34" charset="0"/>
                          <a:cs typeface="Times New Roman" panose="02020603050405020304" pitchFamily="18" charset="0"/>
                        </a:rPr>
                        <a:t>32.0]</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a:spcAft>
                          <a:spcPts val="0"/>
                        </a:spcAft>
                      </a:pPr>
                      <a:r>
                        <a:rPr lang="nl-BE" sz="1100" dirty="0">
                          <a:effectLst/>
                          <a:latin typeface="+mj-lt"/>
                          <a:ea typeface="Calibri" panose="020F0502020204030204" pitchFamily="34" charset="0"/>
                          <a:cs typeface="Times New Roman" panose="02020603050405020304" pitchFamily="18" charset="0"/>
                        </a:rPr>
                        <a:t>27.0</a:t>
                      </a:r>
                      <a:endParaRPr lang="en-GB" sz="1100" dirty="0">
                        <a:effectLst/>
                        <a:latin typeface="+mj-lt"/>
                        <a:ea typeface="Calibri" panose="020F0502020204030204" pitchFamily="34" charset="0"/>
                        <a:cs typeface="Times New Roman" panose="02020603050405020304" pitchFamily="18" charset="0"/>
                      </a:endParaRPr>
                    </a:p>
                    <a:p>
                      <a:pPr>
                        <a:spcAft>
                          <a:spcPts val="0"/>
                        </a:spcAft>
                      </a:pPr>
                      <a:r>
                        <a:rPr lang="nl-BE" sz="1100" dirty="0">
                          <a:effectLst/>
                          <a:latin typeface="+mj-lt"/>
                          <a:ea typeface="Calibri" panose="020F0502020204030204" pitchFamily="34" charset="0"/>
                          <a:cs typeface="Times New Roman" panose="02020603050405020304" pitchFamily="18" charset="0"/>
                        </a:rPr>
                        <a:t>[16.8–35.0]</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extLst>
                  <a:ext uri="{0D108BD9-81ED-4DB2-BD59-A6C34878D82A}">
                    <a16:rowId xmlns:a16="http://schemas.microsoft.com/office/drawing/2014/main" val="1793217583"/>
                  </a:ext>
                </a:extLst>
              </a:tr>
              <a:tr h="172173">
                <a:tc>
                  <a:txBody>
                    <a:bodyPr/>
                    <a:lstStyle/>
                    <a:p>
                      <a:pPr algn="l">
                        <a:spcAft>
                          <a:spcPts val="0"/>
                        </a:spcAft>
                      </a:pPr>
                      <a:r>
                        <a:rPr lang="nl-BE" sz="1100" dirty="0">
                          <a:effectLst/>
                          <a:latin typeface="+mj-lt"/>
                          <a:ea typeface="Times New Roman" panose="02020603050405020304" pitchFamily="18" charset="0"/>
                          <a:cs typeface="Times New Roman" panose="02020603050405020304" pitchFamily="18" charset="0"/>
                        </a:rPr>
                        <a:t>GGT (U/L)</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7F7F7F"/>
                      </a:solidFill>
                      <a:prstDash val="solid"/>
                      <a:round/>
                      <a:headEnd type="none" w="med" len="med"/>
                      <a:tailEnd type="none" w="med" len="med"/>
                    </a:lnR>
                    <a:lnT>
                      <a:noFill/>
                    </a:lnT>
                    <a:lnB>
                      <a:noFill/>
                    </a:lnB>
                    <a:solidFill>
                      <a:srgbClr val="FFFFFF"/>
                    </a:solidFill>
                  </a:tcPr>
                </a:tc>
                <a:tc>
                  <a:txBody>
                    <a:bodyPr/>
                    <a:lstStyle/>
                    <a:p>
                      <a:pPr>
                        <a:spcAft>
                          <a:spcPts val="0"/>
                        </a:spcAft>
                      </a:pPr>
                      <a:r>
                        <a:rPr lang="nl-BE" sz="1100" dirty="0">
                          <a:effectLst/>
                          <a:latin typeface="+mj-lt"/>
                          <a:ea typeface="Calibri" panose="020F0502020204030204" pitchFamily="34" charset="0"/>
                          <a:cs typeface="Times New Roman" panose="02020603050405020304" pitchFamily="18" charset="0"/>
                        </a:rPr>
                        <a:t>260.0</a:t>
                      </a:r>
                      <a:endParaRPr lang="en-GB" sz="1100" dirty="0">
                        <a:effectLst/>
                        <a:latin typeface="+mj-lt"/>
                        <a:ea typeface="Calibri" panose="020F0502020204030204" pitchFamily="34" charset="0"/>
                        <a:cs typeface="Times New Roman" panose="02020603050405020304" pitchFamily="18" charset="0"/>
                      </a:endParaRPr>
                    </a:p>
                    <a:p>
                      <a:pPr>
                        <a:spcAft>
                          <a:spcPts val="0"/>
                        </a:spcAft>
                      </a:pPr>
                      <a:r>
                        <a:rPr lang="nl-BE" sz="1100" dirty="0">
                          <a:effectLst/>
                          <a:latin typeface="+mj-lt"/>
                          <a:ea typeface="Calibri" panose="020F0502020204030204" pitchFamily="34" charset="0"/>
                          <a:cs typeface="Times New Roman" panose="02020603050405020304" pitchFamily="18" charset="0"/>
                        </a:rPr>
                        <a:t>[101.0–938.0]</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a:noFill/>
                    </a:lnR>
                    <a:lnT>
                      <a:noFill/>
                    </a:lnT>
                    <a:lnB>
                      <a:noFill/>
                    </a:lnB>
                    <a:solidFill>
                      <a:srgbClr val="F2F2F2"/>
                    </a:solidFill>
                  </a:tcPr>
                </a:tc>
                <a:tc>
                  <a:txBody>
                    <a:bodyPr/>
                    <a:lstStyle/>
                    <a:p>
                      <a:pPr>
                        <a:spcAft>
                          <a:spcPts val="0"/>
                        </a:spcAft>
                      </a:pPr>
                      <a:r>
                        <a:rPr lang="nl-BE" sz="1100" dirty="0">
                          <a:effectLst/>
                          <a:latin typeface="+mj-lt"/>
                          <a:ea typeface="Calibri" panose="020F0502020204030204" pitchFamily="34" charset="0"/>
                          <a:cs typeface="Times New Roman" panose="02020603050405020304" pitchFamily="18" charset="0"/>
                        </a:rPr>
                        <a:t>274.7</a:t>
                      </a:r>
                      <a:endParaRPr lang="en-GB" sz="1100" dirty="0">
                        <a:effectLst/>
                        <a:latin typeface="+mj-lt"/>
                        <a:ea typeface="Calibri" panose="020F0502020204030204" pitchFamily="34" charset="0"/>
                        <a:cs typeface="Times New Roman" panose="02020603050405020304" pitchFamily="18" charset="0"/>
                      </a:endParaRPr>
                    </a:p>
                    <a:p>
                      <a:pPr>
                        <a:spcAft>
                          <a:spcPts val="0"/>
                        </a:spcAft>
                      </a:pPr>
                      <a:r>
                        <a:rPr lang="nl-BE" sz="1100" dirty="0">
                          <a:effectLst/>
                          <a:latin typeface="+mj-lt"/>
                          <a:ea typeface="Calibri" panose="020F0502020204030204" pitchFamily="34" charset="0"/>
                          <a:cs typeface="Times New Roman" panose="02020603050405020304" pitchFamily="18" charset="0"/>
                        </a:rPr>
                        <a:t>[97.3</a:t>
                      </a:r>
                      <a:r>
                        <a:rPr lang="en-GB" sz="1100" kern="1200" dirty="0">
                          <a:solidFill>
                            <a:schemeClr val="tx1"/>
                          </a:solidFill>
                          <a:effectLst/>
                          <a:latin typeface="+mn-lt"/>
                          <a:ea typeface="Calibri" panose="020F0502020204030204" pitchFamily="34" charset="0"/>
                          <a:cs typeface="Times New Roman" panose="02020603050405020304" pitchFamily="18" charset="0"/>
                        </a:rPr>
                        <a:t>–</a:t>
                      </a:r>
                      <a:r>
                        <a:rPr lang="nl-BE" sz="1100" dirty="0">
                          <a:effectLst/>
                          <a:latin typeface="+mj-lt"/>
                          <a:ea typeface="Calibri" panose="020F0502020204030204" pitchFamily="34" charset="0"/>
                          <a:cs typeface="Times New Roman" panose="02020603050405020304" pitchFamily="18" charset="0"/>
                        </a:rPr>
                        <a:t>397.7]</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solidFill>
                      <a:srgbClr val="F2F2F2"/>
                    </a:solidFill>
                  </a:tcPr>
                </a:tc>
                <a:tc>
                  <a:txBody>
                    <a:bodyPr/>
                    <a:lstStyle/>
                    <a:p>
                      <a:pPr>
                        <a:spcAft>
                          <a:spcPts val="0"/>
                        </a:spcAft>
                      </a:pPr>
                      <a:r>
                        <a:rPr lang="nl-BE" sz="1100" dirty="0">
                          <a:effectLst/>
                          <a:latin typeface="+mj-lt"/>
                          <a:ea typeface="Calibri" panose="020F0502020204030204" pitchFamily="34" charset="0"/>
                          <a:cs typeface="Times New Roman" panose="02020603050405020304" pitchFamily="18" charset="0"/>
                        </a:rPr>
                        <a:t>71.0</a:t>
                      </a:r>
                      <a:endParaRPr lang="en-GB" sz="1100" dirty="0">
                        <a:effectLst/>
                        <a:latin typeface="+mj-lt"/>
                        <a:ea typeface="Calibri" panose="020F0502020204030204" pitchFamily="34" charset="0"/>
                        <a:cs typeface="Times New Roman" panose="02020603050405020304" pitchFamily="18" charset="0"/>
                      </a:endParaRPr>
                    </a:p>
                    <a:p>
                      <a:pPr>
                        <a:spcAft>
                          <a:spcPts val="0"/>
                        </a:spcAft>
                      </a:pPr>
                      <a:r>
                        <a:rPr lang="nl-BE" sz="1100" dirty="0">
                          <a:effectLst/>
                          <a:latin typeface="+mj-lt"/>
                          <a:ea typeface="Calibri" panose="020F0502020204030204" pitchFamily="34" charset="0"/>
                          <a:cs typeface="Times New Roman" panose="02020603050405020304" pitchFamily="18" charset="0"/>
                        </a:rPr>
                        <a:t>[52.1</a:t>
                      </a:r>
                      <a:r>
                        <a:rPr lang="en-GB" sz="1100" kern="1200" dirty="0">
                          <a:solidFill>
                            <a:schemeClr val="tx1"/>
                          </a:solidFill>
                          <a:effectLst/>
                          <a:latin typeface="+mn-lt"/>
                          <a:ea typeface="Calibri" panose="020F0502020204030204" pitchFamily="34" charset="0"/>
                          <a:cs typeface="Times New Roman" panose="02020603050405020304" pitchFamily="18" charset="0"/>
                        </a:rPr>
                        <a:t>–</a:t>
                      </a:r>
                      <a:r>
                        <a:rPr lang="nl-BE" sz="1100" dirty="0">
                          <a:effectLst/>
                          <a:latin typeface="+mj-lt"/>
                          <a:ea typeface="Calibri" panose="020F0502020204030204" pitchFamily="34" charset="0"/>
                          <a:cs typeface="Times New Roman" panose="02020603050405020304" pitchFamily="18" charset="0"/>
                        </a:rPr>
                        <a:t>189.9]</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solidFill>
                      <a:srgbClr val="F2F2F2"/>
                    </a:solidFill>
                  </a:tcPr>
                </a:tc>
                <a:tc>
                  <a:txBody>
                    <a:bodyPr/>
                    <a:lstStyle/>
                    <a:p>
                      <a:pPr>
                        <a:spcAft>
                          <a:spcPts val="0"/>
                        </a:spcAft>
                      </a:pPr>
                      <a:r>
                        <a:rPr lang="nl-BE" sz="1100" dirty="0">
                          <a:effectLst/>
                          <a:latin typeface="+mj-lt"/>
                          <a:ea typeface="Calibri" panose="020F0502020204030204" pitchFamily="34" charset="0"/>
                          <a:cs typeface="Times New Roman" panose="02020603050405020304" pitchFamily="18" charset="0"/>
                        </a:rPr>
                        <a:t>37.2</a:t>
                      </a:r>
                      <a:endParaRPr lang="en-GB" sz="1100" dirty="0">
                        <a:effectLst/>
                        <a:latin typeface="+mj-lt"/>
                        <a:ea typeface="Calibri" panose="020F0502020204030204" pitchFamily="34" charset="0"/>
                        <a:cs typeface="Times New Roman" panose="02020603050405020304" pitchFamily="18" charset="0"/>
                      </a:endParaRPr>
                    </a:p>
                    <a:p>
                      <a:pPr>
                        <a:spcAft>
                          <a:spcPts val="0"/>
                        </a:spcAft>
                      </a:pPr>
                      <a:r>
                        <a:rPr lang="nl-BE" sz="1100" dirty="0">
                          <a:effectLst/>
                          <a:latin typeface="+mj-lt"/>
                          <a:ea typeface="Calibri" panose="020F0502020204030204" pitchFamily="34" charset="0"/>
                          <a:cs typeface="Times New Roman" panose="02020603050405020304" pitchFamily="18" charset="0"/>
                        </a:rPr>
                        <a:t>[27.6</a:t>
                      </a:r>
                      <a:r>
                        <a:rPr lang="en-GB" sz="1100" kern="1200" dirty="0">
                          <a:solidFill>
                            <a:schemeClr val="tx1"/>
                          </a:solidFill>
                          <a:effectLst/>
                          <a:latin typeface="+mn-lt"/>
                          <a:ea typeface="Calibri" panose="020F0502020204030204" pitchFamily="34" charset="0"/>
                          <a:cs typeface="Times New Roman" panose="02020603050405020304" pitchFamily="18" charset="0"/>
                        </a:rPr>
                        <a:t>–</a:t>
                      </a:r>
                      <a:r>
                        <a:rPr lang="nl-BE" sz="1100" dirty="0">
                          <a:effectLst/>
                          <a:latin typeface="+mj-lt"/>
                          <a:ea typeface="Calibri" panose="020F0502020204030204" pitchFamily="34" charset="0"/>
                          <a:cs typeface="Times New Roman" panose="02020603050405020304" pitchFamily="18" charset="0"/>
                        </a:rPr>
                        <a:t>87.8]</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solidFill>
                      <a:srgbClr val="F2F2F2"/>
                    </a:solidFill>
                  </a:tcPr>
                </a:tc>
                <a:tc>
                  <a:txBody>
                    <a:bodyPr/>
                    <a:lstStyle/>
                    <a:p>
                      <a:pPr>
                        <a:spcAft>
                          <a:spcPts val="0"/>
                        </a:spcAft>
                      </a:pPr>
                      <a:r>
                        <a:rPr lang="nl-BE" sz="1100" dirty="0">
                          <a:effectLst/>
                          <a:latin typeface="+mj-lt"/>
                          <a:ea typeface="Calibri" panose="020F0502020204030204" pitchFamily="34" charset="0"/>
                          <a:cs typeface="Times New Roman" panose="02020603050405020304" pitchFamily="18" charset="0"/>
                        </a:rPr>
                        <a:t>35.5</a:t>
                      </a:r>
                      <a:endParaRPr lang="en-GB" sz="1100" dirty="0">
                        <a:effectLst/>
                        <a:latin typeface="+mj-lt"/>
                        <a:ea typeface="Calibri" panose="020F0502020204030204" pitchFamily="34" charset="0"/>
                        <a:cs typeface="Times New Roman" panose="02020603050405020304" pitchFamily="18" charset="0"/>
                      </a:endParaRPr>
                    </a:p>
                    <a:p>
                      <a:pPr>
                        <a:spcAft>
                          <a:spcPts val="0"/>
                        </a:spcAft>
                      </a:pPr>
                      <a:r>
                        <a:rPr lang="nl-BE" sz="1100" dirty="0">
                          <a:effectLst/>
                          <a:latin typeface="+mj-lt"/>
                          <a:ea typeface="Calibri" panose="020F0502020204030204" pitchFamily="34" charset="0"/>
                          <a:cs typeface="Times New Roman" panose="02020603050405020304" pitchFamily="18" charset="0"/>
                        </a:rPr>
                        <a:t>[24.8</a:t>
                      </a:r>
                      <a:r>
                        <a:rPr lang="en-GB" sz="1100" kern="1200" dirty="0">
                          <a:solidFill>
                            <a:schemeClr val="tx1"/>
                          </a:solidFill>
                          <a:effectLst/>
                          <a:latin typeface="+mn-lt"/>
                          <a:ea typeface="Calibri" panose="020F0502020204030204" pitchFamily="34" charset="0"/>
                          <a:cs typeface="Times New Roman" panose="02020603050405020304" pitchFamily="18" charset="0"/>
                        </a:rPr>
                        <a:t>–</a:t>
                      </a:r>
                      <a:r>
                        <a:rPr lang="nl-BE" sz="1100" dirty="0">
                          <a:effectLst/>
                          <a:latin typeface="+mj-lt"/>
                          <a:ea typeface="Calibri" panose="020F0502020204030204" pitchFamily="34" charset="0"/>
                          <a:cs typeface="Times New Roman" panose="02020603050405020304" pitchFamily="18" charset="0"/>
                        </a:rPr>
                        <a:t>101.5]</a:t>
                      </a:r>
                      <a:endParaRPr lang="en-GB" sz="1100" dirty="0">
                        <a:effectLst/>
                        <a:latin typeface="+mj-lt"/>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solidFill>
                      <a:srgbClr val="F2F2F2"/>
                    </a:solidFill>
                  </a:tcPr>
                </a:tc>
                <a:extLst>
                  <a:ext uri="{0D108BD9-81ED-4DB2-BD59-A6C34878D82A}">
                    <a16:rowId xmlns:a16="http://schemas.microsoft.com/office/drawing/2014/main" val="808977950"/>
                  </a:ext>
                </a:extLst>
              </a:tr>
            </a:tbl>
          </a:graphicData>
        </a:graphic>
      </p:graphicFrame>
    </p:spTree>
    <p:extLst>
      <p:ext uri="{BB962C8B-B14F-4D97-AF65-F5344CB8AC3E}">
        <p14:creationId xmlns:p14="http://schemas.microsoft.com/office/powerpoint/2010/main" val="325756610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GUID" val="8693f058-ae25-4086-a3cd-35169a08f853"/>
</p:tagLst>
</file>

<file path=ppt/theme/theme1.xml><?xml version="1.0" encoding="utf-8"?>
<a:theme xmlns:a="http://schemas.openxmlformats.org/drawingml/2006/main" name="4_blank">
  <a:themeElements>
    <a:clrScheme name="ILC 19 Viral Hepatitis">
      <a:dk1>
        <a:sysClr val="windowText" lastClr="000000"/>
      </a:dk1>
      <a:lt1>
        <a:srgbClr val="FFFFFF"/>
      </a:lt1>
      <a:dk2>
        <a:srgbClr val="004B87"/>
      </a:dk2>
      <a:lt2>
        <a:srgbClr val="FFFFFF"/>
      </a:lt2>
      <a:accent1>
        <a:srgbClr val="F8BF3E"/>
      </a:accent1>
      <a:accent2>
        <a:srgbClr val="FBDE9E"/>
      </a:accent2>
      <a:accent3>
        <a:srgbClr val="253746"/>
      </a:accent3>
      <a:accent4>
        <a:srgbClr val="976CA4"/>
      </a:accent4>
      <a:accent5>
        <a:srgbClr val="9DC93B"/>
      </a:accent5>
      <a:accent6>
        <a:srgbClr val="A22222"/>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a:solidFill>
            <a:schemeClr val="accent3"/>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3_blank">
  <a:themeElements>
    <a:clrScheme name="ILC 19 Liver tumours">
      <a:dk1>
        <a:sysClr val="windowText" lastClr="000000"/>
      </a:dk1>
      <a:lt1>
        <a:srgbClr val="FFFFFF"/>
      </a:lt1>
      <a:dk2>
        <a:srgbClr val="004B87"/>
      </a:dk2>
      <a:lt2>
        <a:srgbClr val="FFFFFF"/>
      </a:lt2>
      <a:accent1>
        <a:srgbClr val="DC214E"/>
      </a:accent1>
      <a:accent2>
        <a:srgbClr val="ED8FA6"/>
      </a:accent2>
      <a:accent3>
        <a:srgbClr val="253746"/>
      </a:accent3>
      <a:accent4>
        <a:srgbClr val="976CA4"/>
      </a:accent4>
      <a:accent5>
        <a:srgbClr val="9DC93B"/>
      </a:accent5>
      <a:accent6>
        <a:srgbClr val="A22222"/>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6350">
          <a:solidFill>
            <a:schemeClr val="tx2"/>
          </a:solidFill>
        </a:ln>
      </a:spPr>
      <a:bodyPr rot="0" spcFirstLastPara="0" vertOverflow="overflow" horzOverflow="overflow" vert="horz" wrap="square" lIns="27432" tIns="27432" rIns="27432" bIns="27432" numCol="1" spcCol="0" rtlCol="0" fromWordArt="0" anchor="ctr" anchorCtr="0" forceAA="0" compatLnSpc="1">
        <a:prstTxWarp prst="textNoShape">
          <a:avLst/>
        </a:prstTxWarp>
        <a:noAutofit/>
      </a:bodyPr>
      <a:lstStyle>
        <a:defPPr algn="ctr" defTabSz="457200">
          <a:defRPr sz="1200"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2_blank">
  <a:themeElements>
    <a:clrScheme name="ILC 19 Metabolic">
      <a:dk1>
        <a:sysClr val="windowText" lastClr="000000"/>
      </a:dk1>
      <a:lt1>
        <a:srgbClr val="FFFFFF"/>
      </a:lt1>
      <a:dk2>
        <a:srgbClr val="004B87"/>
      </a:dk2>
      <a:lt2>
        <a:srgbClr val="FFFFFF"/>
      </a:lt2>
      <a:accent1>
        <a:srgbClr val="0B9490"/>
      </a:accent1>
      <a:accent2>
        <a:srgbClr val="84C9C7"/>
      </a:accent2>
      <a:accent3>
        <a:srgbClr val="004B87"/>
      </a:accent3>
      <a:accent4>
        <a:srgbClr val="976CA4"/>
      </a:accent4>
      <a:accent5>
        <a:srgbClr val="9DC93B"/>
      </a:accent5>
      <a:accent6>
        <a:srgbClr val="A22222"/>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blank">
  <a:themeElements>
    <a:clrScheme name="ILC 19 Gen hepatol">
      <a:dk1>
        <a:sysClr val="windowText" lastClr="000000"/>
      </a:dk1>
      <a:lt1>
        <a:srgbClr val="FFFFFF"/>
      </a:lt1>
      <a:dk2>
        <a:srgbClr val="004B87"/>
      </a:dk2>
      <a:lt2>
        <a:srgbClr val="FFFFFF"/>
      </a:lt2>
      <a:accent1>
        <a:srgbClr val="1D498B"/>
      </a:accent1>
      <a:accent2>
        <a:srgbClr val="0DC5E8"/>
      </a:accent2>
      <a:accent3>
        <a:srgbClr val="253746"/>
      </a:accent3>
      <a:accent4>
        <a:srgbClr val="976CA4"/>
      </a:accent4>
      <a:accent5>
        <a:srgbClr val="9DC93B"/>
      </a:accent5>
      <a:accent6>
        <a:srgbClr val="A22222"/>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blank">
  <a:themeElements>
    <a:clrScheme name="ILC 19 Gen hepatol">
      <a:dk1>
        <a:sysClr val="windowText" lastClr="000000"/>
      </a:dk1>
      <a:lt1>
        <a:srgbClr val="FFFFFF"/>
      </a:lt1>
      <a:dk2>
        <a:srgbClr val="004B87"/>
      </a:dk2>
      <a:lt2>
        <a:srgbClr val="FFFFFF"/>
      </a:lt2>
      <a:accent1>
        <a:srgbClr val="1D498B"/>
      </a:accent1>
      <a:accent2>
        <a:srgbClr val="0DC5E8"/>
      </a:accent2>
      <a:accent3>
        <a:srgbClr val="253746"/>
      </a:accent3>
      <a:accent4>
        <a:srgbClr val="976CA4"/>
      </a:accent4>
      <a:accent5>
        <a:srgbClr val="9DC93B"/>
      </a:accent5>
      <a:accent6>
        <a:srgbClr val="A22222"/>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9050">
          <a:solidFill>
            <a:schemeClr val="tx1"/>
          </a:solidFill>
          <a:tailEnd type="triangle"/>
        </a:ln>
      </a:spPr>
      <a:bodyPr/>
      <a:lstStyle/>
      <a:style>
        <a:lnRef idx="1">
          <a:schemeClr val="dk1"/>
        </a:lnRef>
        <a:fillRef idx="0">
          <a:schemeClr val="dk1"/>
        </a:fillRef>
        <a:effectRef idx="0">
          <a:schemeClr val="dk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21C146104FD2B43B3AB0F7892A0F721" ma:contentTypeVersion="10" ma:contentTypeDescription="Create a new document." ma:contentTypeScope="" ma:versionID="2d6c107b1119d96e5371ce417dd20e1a">
  <xsd:schema xmlns:xsd="http://www.w3.org/2001/XMLSchema" xmlns:xs="http://www.w3.org/2001/XMLSchema" xmlns:p="http://schemas.microsoft.com/office/2006/metadata/properties" xmlns:ns2="7a3f0d49-cb9d-4d28-b6b4-cb24b886583f" xmlns:ns3="8b4f0aa6-f811-4d6e-9450-92a67e22359a" targetNamespace="http://schemas.microsoft.com/office/2006/metadata/properties" ma:root="true" ma:fieldsID="fe3cae602cf0cbbfe18684b4c4b072ed" ns2:_="" ns3:_="">
    <xsd:import namespace="7a3f0d49-cb9d-4d28-b6b4-cb24b886583f"/>
    <xsd:import namespace="8b4f0aa6-f811-4d6e-9450-92a67e22359a"/>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DateTaken" minOccurs="0"/>
                <xsd:element ref="ns3:MediaServiceLocation" minOccurs="0"/>
                <xsd:element ref="ns3:MediaServiceOCR" minOccurs="0"/>
                <xsd:element ref="ns3:MediaServiceEventHashCode" minOccurs="0"/>
                <xsd:element ref="ns3: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3f0d49-cb9d-4d28-b6b4-cb24b886583f"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b4f0aa6-f811-4d6e-9450-92a67e22359a"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description="" ma:internalName="MediaServiceAutoTags" ma:readOnly="true">
      <xsd:simpleType>
        <xsd:restriction base="dms:Text"/>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CC213EB-C68F-4542-9CF7-BAF16BD2F9F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a3f0d49-cb9d-4d28-b6b4-cb24b886583f"/>
    <ds:schemaRef ds:uri="8b4f0aa6-f811-4d6e-9450-92a67e22359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C89176F-A8AE-45EE-BEE8-50C3F078B65E}">
  <ds:schemaRefs>
    <ds:schemaRef ds:uri="http://schemas.microsoft.com/sharepoint/v3/contenttype/forms"/>
  </ds:schemaRefs>
</ds:datastoreItem>
</file>

<file path=customXml/itemProps3.xml><?xml version="1.0" encoding="utf-8"?>
<ds:datastoreItem xmlns:ds="http://schemas.openxmlformats.org/officeDocument/2006/customXml" ds:itemID="{DC655285-0295-4DC9-BB3C-AA4FB57D4246}">
  <ds:schemaRefs>
    <ds:schemaRef ds:uri="http://purl.org/dc/terms/"/>
    <ds:schemaRef ds:uri="8b4f0aa6-f811-4d6e-9450-92a67e22359a"/>
    <ds:schemaRef ds:uri="http://purl.org/dc/dcmitype/"/>
    <ds:schemaRef ds:uri="http://schemas.microsoft.com/office/infopath/2007/PartnerControls"/>
    <ds:schemaRef ds:uri="http://schemas.microsoft.com/office/2006/documentManagement/types"/>
    <ds:schemaRef ds:uri="http://schemas.microsoft.com/office/2006/metadata/properties"/>
    <ds:schemaRef ds:uri="http://schemas.openxmlformats.org/package/2006/metadata/core-properties"/>
    <ds:schemaRef ds:uri="7a3f0d49-cb9d-4d28-b6b4-cb24b886583f"/>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blank</Template>
  <TotalTime>5977</TotalTime>
  <Words>11213</Words>
  <Application>Microsoft Office PowerPoint</Application>
  <PresentationFormat>Widescreen</PresentationFormat>
  <Paragraphs>1754</Paragraphs>
  <Slides>45</Slides>
  <Notes>45</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45</vt:i4>
      </vt:variant>
    </vt:vector>
  </HeadingPairs>
  <TitlesOfParts>
    <vt:vector size="55" baseType="lpstr">
      <vt:lpstr>MS Mincho</vt:lpstr>
      <vt:lpstr>Arial</vt:lpstr>
      <vt:lpstr>Calibri</vt:lpstr>
      <vt:lpstr>Symbol</vt:lpstr>
      <vt:lpstr>Times New Roman</vt:lpstr>
      <vt:lpstr>4_blank</vt:lpstr>
      <vt:lpstr>3_blank</vt:lpstr>
      <vt:lpstr>2_blank</vt:lpstr>
      <vt:lpstr>1_blank</vt:lpstr>
      <vt:lpstr>5_blank</vt:lpstr>
      <vt:lpstr>Best of ILC 2019</vt:lpstr>
      <vt:lpstr>About these slides</vt:lpstr>
      <vt:lpstr>Contents</vt:lpstr>
      <vt:lpstr>Contents</vt:lpstr>
      <vt:lpstr>1. Autoimmune and chronic cholestatic liver disease:  Clinical aspects</vt:lpstr>
      <vt:lpstr>Elafibranor demonstrates favourable efficacy and safety in patients with primary biliary cholangitis and inadequate response to UDCA</vt:lpstr>
      <vt:lpstr>Elafibranor demonstrates favourable efficacy and safety in patients with primary biliary cholangitis and inadequate response to UDCA</vt:lpstr>
      <vt:lpstr>Bezafibrate improves the effect of obeticholic acid on cholestasis in patients with primary biliary cholangitis</vt:lpstr>
      <vt:lpstr>Bezafibrate improves the effect of obeticholic acid on cholestasis in patients with primary biliary cholangitis</vt:lpstr>
      <vt:lpstr>Growth analysis in children with progressive familial intrahepatic cholestasis treated with maralixibat</vt:lpstr>
      <vt:lpstr>Growth analysis in children with progressive familial intrahepatic cholestasis treated with maralixibat</vt:lpstr>
      <vt:lpstr>GKT831 in patients with primary biliary cholangitis and inadequate response to ursodeoxycholic acid: Interim phase 2 efficacy results</vt:lpstr>
      <vt:lpstr>GKT831 in patients with primary biliary cholangitis and inadequate response to ursodeoxycholic acid: Interim phase 2 efficacy results</vt:lpstr>
      <vt:lpstr>Preventive ursodeoxycholic acid after liver transplantation for primary biliary cholangitis prevents disease recurrence and prolongs graft survival</vt:lpstr>
      <vt:lpstr>Preventive ursodeoxycholic acid after liver transplantation for primary biliary cholangitis prevents disease recurrence and prolongs graft survival</vt:lpstr>
      <vt:lpstr>Proteome of primary biliary cholangitis in naïve and UDCA-treated patients</vt:lpstr>
      <vt:lpstr>Proteome of primary biliary cholangitis in naïve and UDCA-treated patients</vt:lpstr>
      <vt:lpstr>Disease clustering in autoimmune liver diseases points towards environmental factors being important in their aetiology</vt:lpstr>
      <vt:lpstr>Disease clustering in autoimmune liver diseases points towards environmental factors being important in their aetiology</vt:lpstr>
      <vt:lpstr>Prospective evaluation of serum alkaline phosphatase variability and prognostic utility in primary sclerosing cholangitis</vt:lpstr>
      <vt:lpstr>Prospective evaluation of serum alkaline phosphatase variability and prognostic utility in primary sclerosing cholangitis</vt:lpstr>
      <vt:lpstr>A phase 2 study of the ileal bile acid transport inhibitor A4250 on serum bile acids, pruritus and sleep in patients with Alagille syndrome</vt:lpstr>
      <vt:lpstr>A phase 2 study of the ileal bile acid transport inhibitor A4250 on serum bile acids, pruritus and sleep in patients with Alagille syndrome</vt:lpstr>
      <vt:lpstr>Bezafibrate add-on therapy in high-risk primary biliary cholangitis is associated with prolonged predicted survival</vt:lpstr>
      <vt:lpstr>Bezafibrate add-on therapy in high-risk primary biliary cholangitis is associated with prolonged predicted survival</vt:lpstr>
      <vt:lpstr>Bezafibrate add-on therapy in high-risk primary biliary cholangitis is associated with an improvement of FibroMeter and FibroMeter-VCTE</vt:lpstr>
      <vt:lpstr>Bezafibrate add-on therapy in high-risk primary biliary cholangitis is associated with an improvement of FibroMeter and FibroMeter-VCTE</vt:lpstr>
      <vt:lpstr>Long-term outcome in autoimmune hepatitis:  The second 20 years of follow-up</vt:lpstr>
      <vt:lpstr>Long-term outcome in autoimmune hepatitis:  The second 20 years of follow-up</vt:lpstr>
      <vt:lpstr>2. Autoimmune and chronic cholestatic liver disease: Experimental and pathophysiology</vt:lpstr>
      <vt:lpstr>24-nor-ursodeoxycholic acid ameliorates inflammation by reshaping mTOR proteome and immunometabolism sensing programmes in CD8 T cells</vt:lpstr>
      <vt:lpstr>24-nor-ursodeoxycholic acid ameliorates inflammation by reshaping mTOR proteome and immunometabolism sensing programmes in CD8 T cells</vt:lpstr>
      <vt:lpstr>3. Rare liver diseases (including paediatric and genetic)</vt:lpstr>
      <vt:lpstr>Adding stent placement to angioplasty for Budd–Chiari syndrome improves recanalization patency and symptom recurrence</vt:lpstr>
      <vt:lpstr>Adding stent placement to angioplasty for Budd–Chiari syndrome improves recanalization patency and symptom recurrence</vt:lpstr>
      <vt:lpstr>ENVISION, a phase 3 study to evaluate the investigational RNAi therapy givosiran in acute hepatic porphyria patients</vt:lpstr>
      <vt:lpstr>ENVISION, a phase 3 study to evaluate the investigational RNAi therapy givosiran in acute hepatic porphyria patients</vt:lpstr>
      <vt:lpstr>Deficiency of ABCC12/MRP9 associates with chronic cholestasis syndromes and causes bile duct paucity in animal models</vt:lpstr>
      <vt:lpstr>Deficiency of ABCC12/MRP9 associates with chronic cholestasis syndromes and causes bile duct paucity in animal models</vt:lpstr>
      <vt:lpstr>Paroxysmal nocturnal haemoglobinuria and Budd–Chiari syndrome: Impact of eculizumab therapy on survival and liver outcome</vt:lpstr>
      <vt:lpstr>Paroxysmal nocturnal haemoglobinuria and Budd–Chiari syndrome: Impact of eculizumab therapy on survival and liver outcome</vt:lpstr>
      <vt:lpstr>PowerPoint Presentation</vt:lpstr>
      <vt:lpstr>Phase 2 open-label study of maralixibat in children with Alagille syndrome: 48-week interim efficacy analysis</vt:lpstr>
      <vt:lpstr>Predicting long-term outcome after surgical biliary diversion in  BSEP-deficiency patients: Results from the NAPPED consortium</vt:lpstr>
      <vt:lpstr>Predicting long-term outcome after surgical biliary diversion in  BSEP-deficiency patients: Results from the NAPPED consortium</vt:lpstr>
    </vt:vector>
  </TitlesOfParts>
  <Company>Elements Communications Ltd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Fiona Jenkins</dc:creator>
  <cp:lastModifiedBy>Jamil Bacha</cp:lastModifiedBy>
  <cp:revision>457</cp:revision>
  <cp:lastPrinted>2019-04-01T13:28:28Z</cp:lastPrinted>
  <dcterms:created xsi:type="dcterms:W3CDTF">2016-10-10T16:35:57Z</dcterms:created>
  <dcterms:modified xsi:type="dcterms:W3CDTF">2019-04-13T15:23:02Z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0x010100B21C146104FD2B43B3AB0F7892A0F721</vt:lpwstr>
  </property>
</Properties>
</file>