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Lst>
  <p:notesMasterIdLst>
    <p:notesMasterId r:id="rId54"/>
  </p:notesMasterIdLst>
  <p:sldIdLst>
    <p:sldId id="260" r:id="rId5"/>
    <p:sldId id="294" r:id="rId6"/>
    <p:sldId id="299" r:id="rId7"/>
    <p:sldId id="261" r:id="rId8"/>
    <p:sldId id="262" r:id="rId9"/>
    <p:sldId id="263" r:id="rId10"/>
    <p:sldId id="266" r:id="rId11"/>
    <p:sldId id="315" r:id="rId12"/>
    <p:sldId id="265" r:id="rId13"/>
    <p:sldId id="268" r:id="rId14"/>
    <p:sldId id="316" r:id="rId15"/>
    <p:sldId id="298" r:id="rId16"/>
    <p:sldId id="328" r:id="rId17"/>
    <p:sldId id="271" r:id="rId18"/>
    <p:sldId id="272" r:id="rId19"/>
    <p:sldId id="313" r:id="rId20"/>
    <p:sldId id="300" r:id="rId21"/>
    <p:sldId id="274" r:id="rId22"/>
    <p:sldId id="317" r:id="rId23"/>
    <p:sldId id="332" r:id="rId24"/>
    <p:sldId id="302" r:id="rId25"/>
    <p:sldId id="318" r:id="rId26"/>
    <p:sldId id="319" r:id="rId27"/>
    <p:sldId id="320" r:id="rId28"/>
    <p:sldId id="270" r:id="rId29"/>
    <p:sldId id="276" r:id="rId30"/>
    <p:sldId id="326" r:id="rId31"/>
    <p:sldId id="322" r:id="rId32"/>
    <p:sldId id="325" r:id="rId33"/>
    <p:sldId id="331" r:id="rId34"/>
    <p:sldId id="301" r:id="rId35"/>
    <p:sldId id="277" r:id="rId36"/>
    <p:sldId id="329" r:id="rId37"/>
    <p:sldId id="278" r:id="rId38"/>
    <p:sldId id="303" r:id="rId39"/>
    <p:sldId id="279" r:id="rId40"/>
    <p:sldId id="282" r:id="rId41"/>
    <p:sldId id="304" r:id="rId42"/>
    <p:sldId id="305" r:id="rId43"/>
    <p:sldId id="309" r:id="rId44"/>
    <p:sldId id="284" r:id="rId45"/>
    <p:sldId id="327" r:id="rId46"/>
    <p:sldId id="285" r:id="rId47"/>
    <p:sldId id="330" r:id="rId48"/>
    <p:sldId id="286" r:id="rId49"/>
    <p:sldId id="293" r:id="rId50"/>
    <p:sldId id="287" r:id="rId51"/>
    <p:sldId id="288" r:id="rId52"/>
    <p:sldId id="296" r:id="rId53"/>
  </p:sldIdLst>
  <p:sldSz cx="12192000" cy="6858000"/>
  <p:notesSz cx="6797675" cy="9928225"/>
  <p:custDataLst>
    <p:tags r:id="rId5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03E9AC7-D246-4AE9-B7A2-F90EE9DA0558}">
          <p14:sldIdLst>
            <p14:sldId id="260"/>
            <p14:sldId id="294"/>
            <p14:sldId id="299"/>
            <p14:sldId id="261"/>
            <p14:sldId id="262"/>
            <p14:sldId id="263"/>
            <p14:sldId id="266"/>
            <p14:sldId id="315"/>
            <p14:sldId id="265"/>
            <p14:sldId id="268"/>
            <p14:sldId id="316"/>
            <p14:sldId id="298"/>
            <p14:sldId id="328"/>
            <p14:sldId id="271"/>
            <p14:sldId id="272"/>
            <p14:sldId id="313"/>
            <p14:sldId id="300"/>
            <p14:sldId id="274"/>
            <p14:sldId id="317"/>
            <p14:sldId id="332"/>
            <p14:sldId id="302"/>
            <p14:sldId id="318"/>
            <p14:sldId id="319"/>
            <p14:sldId id="320"/>
            <p14:sldId id="270"/>
            <p14:sldId id="276"/>
            <p14:sldId id="326"/>
            <p14:sldId id="322"/>
            <p14:sldId id="325"/>
            <p14:sldId id="331"/>
            <p14:sldId id="301"/>
            <p14:sldId id="277"/>
            <p14:sldId id="329"/>
            <p14:sldId id="278"/>
            <p14:sldId id="303"/>
            <p14:sldId id="279"/>
            <p14:sldId id="282"/>
            <p14:sldId id="304"/>
            <p14:sldId id="305"/>
            <p14:sldId id="309"/>
            <p14:sldId id="284"/>
            <p14:sldId id="327"/>
            <p14:sldId id="285"/>
            <p14:sldId id="330"/>
            <p14:sldId id="286"/>
            <p14:sldId id="293"/>
            <p14:sldId id="287"/>
            <p14:sldId id="288"/>
            <p14:sldId id="296"/>
          </p14:sldIdLst>
        </p14:section>
      </p14:sectionLst>
    </p:ext>
    <p:ext uri="{EFAFB233-063F-42B5-8137-9DF3F51BA10A}">
      <p15:sldGuideLst xmlns:p15="http://schemas.microsoft.com/office/powerpoint/2012/main">
        <p15:guide id="1" orient="horz" pos="3748" userDrawn="1">
          <p15:clr>
            <a:srgbClr val="A4A3A4"/>
          </p15:clr>
        </p15:guide>
        <p15:guide id="2" pos="6970" userDrawn="1">
          <p15:clr>
            <a:srgbClr val="A4A3A4"/>
          </p15:clr>
        </p15:guide>
        <p15:guide id="3" pos="438" userDrawn="1">
          <p15:clr>
            <a:srgbClr val="A4A3A4"/>
          </p15:clr>
        </p15:guide>
        <p15:guide id="4" pos="801" userDrawn="1">
          <p15:clr>
            <a:srgbClr val="A4A3A4"/>
          </p15:clr>
        </p15:guide>
        <p15:guide id="5" pos="7559"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 Lott (Obsidian)" initials="SL(" lastIdx="1" clrIdx="0"/>
  <p:cmAuthor id="2" name="Simon Lott" initials="SL" lastIdx="17" clrIdx="1"/>
  <p:cmAuthor id="3" name="Medical Writer" initials="MW" lastIdx="2" clrIdx="2"/>
  <p:cmAuthor id="4" name="Julia Heagerty" initials="JH" lastIdx="59" clrIdx="3"/>
  <p:cmAuthor id="5" name="Madeleine Watt" initials="MW" lastIdx="24" clrIdx="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6D2EF"/>
    <a:srgbClr val="A22222"/>
    <a:srgbClr val="FEFCFC"/>
    <a:srgbClr val="6692B6"/>
    <a:srgbClr val="FF9900"/>
    <a:srgbClr val="CC6600"/>
    <a:srgbClr val="008000"/>
    <a:srgbClr val="004A86"/>
    <a:srgbClr val="FFA015"/>
    <a:srgbClr val="25AD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79" autoAdjust="0"/>
    <p:restoredTop sz="78141" autoAdjust="0"/>
  </p:normalViewPr>
  <p:slideViewPr>
    <p:cSldViewPr>
      <p:cViewPr varScale="1">
        <p:scale>
          <a:sx n="63" d="100"/>
          <a:sy n="63" d="100"/>
        </p:scale>
        <p:origin x="1805" y="67"/>
      </p:cViewPr>
      <p:guideLst>
        <p:guide orient="horz" pos="3748"/>
        <p:guide pos="6970"/>
        <p:guide pos="438"/>
        <p:guide pos="801"/>
        <p:guide pos="75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264"/>
    </p:cViewPr>
  </p:sorterViewPr>
  <p:notesViewPr>
    <p:cSldViewPr>
      <p:cViewPr varScale="1">
        <p:scale>
          <a:sx n="63" d="100"/>
          <a:sy n="63"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9.xml"/><Relationship Id="rId1" Type="http://schemas.openxmlformats.org/officeDocument/2006/relationships/slide" Target="../slides/slide6.xml"/><Relationship Id="rId4"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C1537F-DE71-481A-A200-9F4C77EF14F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8619795A-428A-4EE5-9D93-9BB9308F3240}">
      <dgm:prSet phldrT="[Text]" custT="1"/>
      <dgm:spPr>
        <a:solidFill>
          <a:schemeClr val="tx2"/>
        </a:solidFill>
      </dgm:spPr>
      <dgm:t>
        <a:bodyPr/>
        <a:lstStyle/>
        <a:p>
          <a:r>
            <a:rPr lang="en-GB" sz="2800" dirty="0"/>
            <a:t>Methods</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F10FF759-4CFB-4977-8AB4-B823181C3B9D}" type="parTrans" cxnId="{F1CB1115-31F0-48DC-8F76-3B31E12C9258}">
      <dgm:prSet/>
      <dgm:spPr/>
      <dgm:t>
        <a:bodyPr/>
        <a:lstStyle/>
        <a:p>
          <a:endParaRPr lang="en-GB"/>
        </a:p>
      </dgm:t>
    </dgm:pt>
    <dgm:pt modelId="{34749C50-268C-40AC-A3C1-20105B60E5C9}" type="sibTrans" cxnId="{F1CB1115-31F0-48DC-8F76-3B31E12C9258}">
      <dgm:prSet/>
      <dgm:spPr/>
      <dgm:t>
        <a:bodyPr/>
        <a:lstStyle/>
        <a:p>
          <a:endParaRPr lang="en-GB"/>
        </a:p>
      </dgm:t>
    </dgm:pt>
    <dgm:pt modelId="{26B8BC63-8816-4EF3-9D7F-52312699CA0C}">
      <dgm:prSet phldrT="[Text]" custT="1"/>
      <dgm:spPr>
        <a:solidFill>
          <a:schemeClr val="bg1"/>
        </a:solidFill>
        <a:ln>
          <a:solidFill>
            <a:schemeClr val="tx2"/>
          </a:solidFill>
        </a:ln>
      </dgm:spPr>
      <dgm:t>
        <a:bodyPr/>
        <a:lstStyle/>
        <a:p>
          <a:r>
            <a:rPr lang="en-GB" sz="2000" dirty="0"/>
            <a:t>Grading evidence and recommendations</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D655BD32-D1B4-4E4D-A93D-297EAB8C0E36}" type="parTrans" cxnId="{87F6DA87-AC5E-49C8-B572-80819A164A7A}">
      <dgm:prSet/>
      <dgm:spPr/>
      <dgm:t>
        <a:bodyPr/>
        <a:lstStyle/>
        <a:p>
          <a:endParaRPr lang="en-GB"/>
        </a:p>
      </dgm:t>
    </dgm:pt>
    <dgm:pt modelId="{1D136266-336E-4E75-8B50-C4424E5F255A}" type="sibTrans" cxnId="{87F6DA87-AC5E-49C8-B572-80819A164A7A}">
      <dgm:prSet/>
      <dgm:spPr/>
      <dgm:t>
        <a:bodyPr/>
        <a:lstStyle/>
        <a:p>
          <a:endParaRPr lang="en-GB"/>
        </a:p>
      </dgm:t>
    </dgm:pt>
    <dgm:pt modelId="{89F0AF2C-9BF5-4CF3-9103-6667E274E04F}">
      <dgm:prSet phldrT="[Text]" custT="1"/>
      <dgm:spPr>
        <a:solidFill>
          <a:schemeClr val="tx2"/>
        </a:solidFill>
      </dgm:spPr>
      <dgm:t>
        <a:bodyPr/>
        <a:lstStyle/>
        <a:p>
          <a:r>
            <a:rPr lang="en-GB" sz="2800" dirty="0"/>
            <a:t>Background</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6D5D5D97-8F0C-4D6E-B57C-755956F75ACD}" type="parTrans" cxnId="{4B071C4E-601C-4725-865C-AF76EF288D96}">
      <dgm:prSet/>
      <dgm:spPr/>
      <dgm:t>
        <a:bodyPr/>
        <a:lstStyle/>
        <a:p>
          <a:endParaRPr lang="en-GB"/>
        </a:p>
      </dgm:t>
    </dgm:pt>
    <dgm:pt modelId="{B9A237D5-2A55-4F51-B7A3-43D2D5014D9C}" type="sibTrans" cxnId="{4B071C4E-601C-4725-865C-AF76EF288D96}">
      <dgm:prSet/>
      <dgm:spPr/>
      <dgm:t>
        <a:bodyPr/>
        <a:lstStyle/>
        <a:p>
          <a:endParaRPr lang="en-GB"/>
        </a:p>
      </dgm:t>
    </dgm:pt>
    <dgm:pt modelId="{EB418365-0AE8-4522-9042-AF58F698F7BD}">
      <dgm:prSet phldrT="[Text]" custT="1"/>
      <dgm:spPr>
        <a:solidFill>
          <a:schemeClr val="bg1"/>
        </a:solidFill>
        <a:ln>
          <a:solidFill>
            <a:schemeClr val="tx2"/>
          </a:solidFill>
        </a:ln>
      </dgm:spPr>
      <dgm:t>
        <a:bodyPr/>
        <a:lstStyle/>
        <a:p>
          <a:r>
            <a:rPr lang="en-GB" sz="2000" dirty="0"/>
            <a:t>Present knowledge</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115659CD-E830-491F-84E3-2AF0C0D4B699}" type="parTrans" cxnId="{174654BE-3BC0-4F3C-B9E2-B7204AD68EE3}">
      <dgm:prSet/>
      <dgm:spPr/>
      <dgm:t>
        <a:bodyPr/>
        <a:lstStyle/>
        <a:p>
          <a:endParaRPr lang="en-GB"/>
        </a:p>
      </dgm:t>
    </dgm:pt>
    <dgm:pt modelId="{C4F186B8-8CC4-476D-B459-35776E7B4905}" type="sibTrans" cxnId="{174654BE-3BC0-4F3C-B9E2-B7204AD68EE3}">
      <dgm:prSet/>
      <dgm:spPr/>
      <dgm:t>
        <a:bodyPr/>
        <a:lstStyle/>
        <a:p>
          <a:endParaRPr lang="en-GB"/>
        </a:p>
      </dgm:t>
    </dgm:pt>
    <dgm:pt modelId="{EF0FFC98-EB21-409E-9CDD-65B0D3C4EDF9}">
      <dgm:prSet phldrT="[Text]" custT="1"/>
      <dgm:spPr>
        <a:solidFill>
          <a:schemeClr val="bg1"/>
        </a:solidFill>
        <a:ln>
          <a:solidFill>
            <a:schemeClr val="tx2"/>
          </a:solidFill>
        </a:ln>
      </dgm:spPr>
      <dgm:t>
        <a:bodyPr/>
        <a:lstStyle/>
        <a:p>
          <a:r>
            <a:rPr lang="en-GB" sz="2000" dirty="0"/>
            <a:t>Key recommendations</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3A21DB61-0E33-43AE-A7DC-97D5B2F14E43}" type="parTrans" cxnId="{4549DFAA-8D92-48F4-B1ED-3F46A10C08D8}">
      <dgm:prSet/>
      <dgm:spPr/>
      <dgm:t>
        <a:bodyPr/>
        <a:lstStyle/>
        <a:p>
          <a:endParaRPr lang="en-GB"/>
        </a:p>
      </dgm:t>
    </dgm:pt>
    <dgm:pt modelId="{E42B58E3-DF66-488E-9D14-795E0694A0A4}" type="sibTrans" cxnId="{4549DFAA-8D92-48F4-B1ED-3F46A10C08D8}">
      <dgm:prSet/>
      <dgm:spPr/>
      <dgm:t>
        <a:bodyPr/>
        <a:lstStyle/>
        <a:p>
          <a:endParaRPr lang="en-GB"/>
        </a:p>
      </dgm:t>
    </dgm:pt>
    <dgm:pt modelId="{6D0C0F05-0B97-4684-A375-BEE53CED5579}">
      <dgm:prSet phldrT="[Text]" custT="1"/>
      <dgm:spPr>
        <a:solidFill>
          <a:schemeClr val="tx2"/>
        </a:solidFill>
      </dgm:spPr>
      <dgm:t>
        <a:bodyPr/>
        <a:lstStyle/>
        <a:p>
          <a:r>
            <a:rPr lang="en-GB" sz="2800" dirty="0"/>
            <a:t>Guidelines</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DA79F63C-974A-4571-8664-556CDC18B6D1}" type="sibTrans" cxnId="{20BE6AC8-0B17-4C51-B9AC-C734506A57B1}">
      <dgm:prSet/>
      <dgm:spPr/>
      <dgm:t>
        <a:bodyPr/>
        <a:lstStyle/>
        <a:p>
          <a:endParaRPr lang="en-GB"/>
        </a:p>
      </dgm:t>
    </dgm:pt>
    <dgm:pt modelId="{D918BF3C-5F3F-46DF-8618-834BFC8A7045}" type="parTrans" cxnId="{20BE6AC8-0B17-4C51-B9AC-C734506A57B1}">
      <dgm:prSet/>
      <dgm:spPr/>
      <dgm:t>
        <a:bodyPr/>
        <a:lstStyle/>
        <a:p>
          <a:endParaRPr lang="en-GB"/>
        </a:p>
      </dgm:t>
    </dgm:pt>
    <dgm:pt modelId="{8AF71301-04C9-4317-A812-527F2B91A2AD}">
      <dgm:prSet custT="1"/>
      <dgm:spPr>
        <a:solidFill>
          <a:schemeClr val="tx2"/>
        </a:solidFill>
      </dgm:spPr>
      <dgm:t>
        <a:bodyPr/>
        <a:lstStyle/>
        <a:p>
          <a:r>
            <a:rPr lang="en-GB" sz="2800" dirty="0"/>
            <a:t>The future</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AF25F95D-CD51-4301-8433-A974F9EAE288}" type="parTrans" cxnId="{26B13072-601C-4EA8-9891-BEEB84B3A95C}">
      <dgm:prSet/>
      <dgm:spPr/>
      <dgm:t>
        <a:bodyPr/>
        <a:lstStyle/>
        <a:p>
          <a:endParaRPr lang="en-GB"/>
        </a:p>
      </dgm:t>
    </dgm:pt>
    <dgm:pt modelId="{79F7C556-8BF9-44EC-94D5-DC035D66EB22}" type="sibTrans" cxnId="{26B13072-601C-4EA8-9891-BEEB84B3A95C}">
      <dgm:prSet/>
      <dgm:spPr/>
      <dgm:t>
        <a:bodyPr/>
        <a:lstStyle/>
        <a:p>
          <a:endParaRPr lang="en-GB"/>
        </a:p>
      </dgm:t>
    </dgm:pt>
    <dgm:pt modelId="{16177A9B-C279-4BF7-B1E1-927F2E24C8AD}">
      <dgm:prSet custT="1"/>
      <dgm:spPr>
        <a:solidFill>
          <a:schemeClr val="bg1"/>
        </a:solidFill>
        <a:ln>
          <a:solidFill>
            <a:schemeClr val="tx2"/>
          </a:solidFill>
        </a:ln>
      </dgm:spPr>
      <dgm:t>
        <a:bodyPr/>
        <a:lstStyle/>
        <a:p>
          <a:r>
            <a:rPr lang="en-GB" sz="2000" dirty="0"/>
            <a:t>Unresolved issues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3128C90E-2752-4793-9EEB-0D9957452339}" type="parTrans" cxnId="{0F2819F5-58D8-4B1F-AA09-0E93737DF354}">
      <dgm:prSet/>
      <dgm:spPr/>
      <dgm:t>
        <a:bodyPr/>
        <a:lstStyle/>
        <a:p>
          <a:endParaRPr lang="en-GB"/>
        </a:p>
      </dgm:t>
    </dgm:pt>
    <dgm:pt modelId="{C830F3D8-DE4B-4572-9F73-A3D9A7D99F1E}" type="sibTrans" cxnId="{0F2819F5-58D8-4B1F-AA09-0E93737DF354}">
      <dgm:prSet/>
      <dgm:spPr/>
      <dgm:t>
        <a:bodyPr/>
        <a:lstStyle/>
        <a:p>
          <a:endParaRPr lang="en-GB"/>
        </a:p>
      </dgm:t>
    </dgm:pt>
    <dgm:pt modelId="{63EEB799-2124-41CA-8198-2973B3292E9D}">
      <dgm:prSet phldrT="[Text]" custT="1"/>
      <dgm:spPr>
        <a:solidFill>
          <a:schemeClr val="bg1"/>
        </a:solidFill>
        <a:ln>
          <a:solidFill>
            <a:schemeClr val="tx2"/>
          </a:solidFill>
        </a:ln>
      </dgm:spPr>
      <dgm:t>
        <a:bodyPr/>
        <a:lstStyle/>
        <a:p>
          <a:r>
            <a:rPr lang="en-GB" sz="2000" dirty="0"/>
            <a:t>Methodology</a:t>
          </a:r>
        </a:p>
      </dgm:t>
    </dgm:pt>
    <dgm:pt modelId="{8D4CFF07-CCD6-4C5A-B983-E6814AFB156D}" type="parTrans" cxnId="{A3C4B780-5FA1-482A-8140-0C11057FD5E1}">
      <dgm:prSet/>
      <dgm:spPr/>
      <dgm:t>
        <a:bodyPr/>
        <a:lstStyle/>
        <a:p>
          <a:endParaRPr lang="en-GB"/>
        </a:p>
      </dgm:t>
    </dgm:pt>
    <dgm:pt modelId="{434F167D-B621-4DFA-8E02-859B327E2723}" type="sibTrans" cxnId="{A3C4B780-5FA1-482A-8140-0C11057FD5E1}">
      <dgm:prSet/>
      <dgm:spPr/>
      <dgm:t>
        <a:bodyPr/>
        <a:lstStyle/>
        <a:p>
          <a:endParaRPr lang="en-GB"/>
        </a:p>
      </dgm:t>
    </dgm:pt>
    <dgm:pt modelId="{859B37CA-7D63-43BD-8E6E-4935AEEB1BDC}" type="pres">
      <dgm:prSet presAssocID="{BCC1537F-DE71-481A-A200-9F4C77EF14FE}" presName="Name0" presStyleCnt="0">
        <dgm:presLayoutVars>
          <dgm:dir/>
          <dgm:animLvl val="lvl"/>
          <dgm:resizeHandles val="exact"/>
        </dgm:presLayoutVars>
      </dgm:prSet>
      <dgm:spPr/>
    </dgm:pt>
    <dgm:pt modelId="{8C766F5F-E198-40D5-9DFA-7138E5D10E94}" type="pres">
      <dgm:prSet presAssocID="{8619795A-428A-4EE5-9D93-9BB9308F3240}" presName="linNode" presStyleCnt="0"/>
      <dgm:spPr/>
    </dgm:pt>
    <dgm:pt modelId="{558480F4-FAA4-434B-AD99-028C17C687B3}" type="pres">
      <dgm:prSet presAssocID="{8619795A-428A-4EE5-9D93-9BB9308F3240}" presName="parentText" presStyleLbl="node1" presStyleIdx="0" presStyleCnt="4">
        <dgm:presLayoutVars>
          <dgm:chMax val="1"/>
          <dgm:bulletEnabled val="1"/>
        </dgm:presLayoutVars>
      </dgm:prSet>
      <dgm:spPr/>
    </dgm:pt>
    <dgm:pt modelId="{61404EFA-ED30-44F3-A4AB-91551451AA65}" type="pres">
      <dgm:prSet presAssocID="{8619795A-428A-4EE5-9D93-9BB9308F3240}" presName="descendantText" presStyleLbl="alignAccFollowNode1" presStyleIdx="0" presStyleCnt="4">
        <dgm:presLayoutVars>
          <dgm:bulletEnabled val="1"/>
        </dgm:presLayoutVars>
      </dgm:prSet>
      <dgm:spPr/>
    </dgm:pt>
    <dgm:pt modelId="{3E23B032-FF14-4765-9641-D0CC6B8B521B}" type="pres">
      <dgm:prSet presAssocID="{34749C50-268C-40AC-A3C1-20105B60E5C9}" presName="sp" presStyleCnt="0"/>
      <dgm:spPr/>
    </dgm:pt>
    <dgm:pt modelId="{0A337AD9-B84F-4CFB-9C3D-B42BBA767A98}" type="pres">
      <dgm:prSet presAssocID="{89F0AF2C-9BF5-4CF3-9103-6667E274E04F}" presName="linNode" presStyleCnt="0"/>
      <dgm:spPr/>
    </dgm:pt>
    <dgm:pt modelId="{CCB8CD55-3C3D-4583-82FB-52AAD531040C}" type="pres">
      <dgm:prSet presAssocID="{89F0AF2C-9BF5-4CF3-9103-6667E274E04F}" presName="parentText" presStyleLbl="node1" presStyleIdx="1" presStyleCnt="4">
        <dgm:presLayoutVars>
          <dgm:chMax val="1"/>
          <dgm:bulletEnabled val="1"/>
        </dgm:presLayoutVars>
      </dgm:prSet>
      <dgm:spPr/>
    </dgm:pt>
    <dgm:pt modelId="{32A41B45-68F6-4AC1-9583-5420FD4CFB41}" type="pres">
      <dgm:prSet presAssocID="{89F0AF2C-9BF5-4CF3-9103-6667E274E04F}" presName="descendantText" presStyleLbl="alignAccFollowNode1" presStyleIdx="1" presStyleCnt="4">
        <dgm:presLayoutVars>
          <dgm:bulletEnabled val="1"/>
        </dgm:presLayoutVars>
      </dgm:prSet>
      <dgm:spPr/>
    </dgm:pt>
    <dgm:pt modelId="{EA14D230-DCC1-436E-A129-10B6DE0434C3}" type="pres">
      <dgm:prSet presAssocID="{B9A237D5-2A55-4F51-B7A3-43D2D5014D9C}" presName="sp" presStyleCnt="0"/>
      <dgm:spPr/>
    </dgm:pt>
    <dgm:pt modelId="{14A92640-2FA0-48D7-9F03-F7A15F18105C}" type="pres">
      <dgm:prSet presAssocID="{6D0C0F05-0B97-4684-A375-BEE53CED5579}" presName="linNode" presStyleCnt="0"/>
      <dgm:spPr/>
    </dgm:pt>
    <dgm:pt modelId="{B75631AB-3EF3-4AB2-9679-609D9E2A97C3}" type="pres">
      <dgm:prSet presAssocID="{6D0C0F05-0B97-4684-A375-BEE53CED5579}" presName="parentText" presStyleLbl="node1" presStyleIdx="2" presStyleCnt="4">
        <dgm:presLayoutVars>
          <dgm:chMax val="1"/>
          <dgm:bulletEnabled val="1"/>
        </dgm:presLayoutVars>
      </dgm:prSet>
      <dgm:spPr/>
    </dgm:pt>
    <dgm:pt modelId="{00385CE4-843E-44D2-9505-5E0E8F710E48}" type="pres">
      <dgm:prSet presAssocID="{6D0C0F05-0B97-4684-A375-BEE53CED5579}" presName="descendantText" presStyleLbl="alignAccFollowNode1" presStyleIdx="2" presStyleCnt="4">
        <dgm:presLayoutVars>
          <dgm:bulletEnabled val="1"/>
        </dgm:presLayoutVars>
      </dgm:prSet>
      <dgm:spPr/>
    </dgm:pt>
    <dgm:pt modelId="{904EF42F-017B-4FCC-83B3-68DE93FCD53E}" type="pres">
      <dgm:prSet presAssocID="{DA79F63C-974A-4571-8664-556CDC18B6D1}" presName="sp" presStyleCnt="0"/>
      <dgm:spPr/>
    </dgm:pt>
    <dgm:pt modelId="{88ECCEC1-20D6-4E1D-957D-07591F31B569}" type="pres">
      <dgm:prSet presAssocID="{8AF71301-04C9-4317-A812-527F2B91A2AD}" presName="linNode" presStyleCnt="0"/>
      <dgm:spPr/>
    </dgm:pt>
    <dgm:pt modelId="{130C8671-EBD0-4193-93F9-65C6D3CFC47F}" type="pres">
      <dgm:prSet presAssocID="{8AF71301-04C9-4317-A812-527F2B91A2AD}" presName="parentText" presStyleLbl="node1" presStyleIdx="3" presStyleCnt="4">
        <dgm:presLayoutVars>
          <dgm:chMax val="1"/>
          <dgm:bulletEnabled val="1"/>
        </dgm:presLayoutVars>
      </dgm:prSet>
      <dgm:spPr/>
    </dgm:pt>
    <dgm:pt modelId="{D21E8413-FAB2-4011-AEFD-713AF5902E56}" type="pres">
      <dgm:prSet presAssocID="{8AF71301-04C9-4317-A812-527F2B91A2AD}" presName="descendantText" presStyleLbl="alignAccFollowNode1" presStyleIdx="3" presStyleCnt="4">
        <dgm:presLayoutVars>
          <dgm:bulletEnabled val="1"/>
        </dgm:presLayoutVars>
      </dgm:prSet>
      <dgm:spPr/>
    </dgm:pt>
  </dgm:ptLst>
  <dgm:cxnLst>
    <dgm:cxn modelId="{F1CB1115-31F0-48DC-8F76-3B31E12C9258}" srcId="{BCC1537F-DE71-481A-A200-9F4C77EF14FE}" destId="{8619795A-428A-4EE5-9D93-9BB9308F3240}" srcOrd="0" destOrd="0" parTransId="{F10FF759-4CFB-4977-8AB4-B823181C3B9D}" sibTransId="{34749C50-268C-40AC-A3C1-20105B60E5C9}"/>
    <dgm:cxn modelId="{5D883049-E138-4480-8EA4-A8CBF593DB1B}" type="presOf" srcId="{26B8BC63-8816-4EF3-9D7F-52312699CA0C}" destId="{61404EFA-ED30-44F3-A4AB-91551451AA65}" srcOrd="0" destOrd="0" presId="urn:microsoft.com/office/officeart/2005/8/layout/vList5"/>
    <dgm:cxn modelId="{4BF4BE6A-00D7-42FF-8599-17ACEE7A4730}" type="presOf" srcId="{6D0C0F05-0B97-4684-A375-BEE53CED5579}" destId="{B75631AB-3EF3-4AB2-9679-609D9E2A97C3}" srcOrd="0" destOrd="0" presId="urn:microsoft.com/office/officeart/2005/8/layout/vList5"/>
    <dgm:cxn modelId="{20FBDA4A-F2C0-434B-A896-BB28230422ED}" type="presOf" srcId="{63EEB799-2124-41CA-8198-2973B3292E9D}" destId="{61404EFA-ED30-44F3-A4AB-91551451AA65}" srcOrd="0" destOrd="1" presId="urn:microsoft.com/office/officeart/2005/8/layout/vList5"/>
    <dgm:cxn modelId="{4B071C4E-601C-4725-865C-AF76EF288D96}" srcId="{BCC1537F-DE71-481A-A200-9F4C77EF14FE}" destId="{89F0AF2C-9BF5-4CF3-9103-6667E274E04F}" srcOrd="1" destOrd="0" parTransId="{6D5D5D97-8F0C-4D6E-B57C-755956F75ACD}" sibTransId="{B9A237D5-2A55-4F51-B7A3-43D2D5014D9C}"/>
    <dgm:cxn modelId="{9360794F-9125-4C1D-AF43-26F0910C4757}" type="presOf" srcId="{89F0AF2C-9BF5-4CF3-9103-6667E274E04F}" destId="{CCB8CD55-3C3D-4583-82FB-52AAD531040C}" srcOrd="0" destOrd="0" presId="urn:microsoft.com/office/officeart/2005/8/layout/vList5"/>
    <dgm:cxn modelId="{26B13072-601C-4EA8-9891-BEEB84B3A95C}" srcId="{BCC1537F-DE71-481A-A200-9F4C77EF14FE}" destId="{8AF71301-04C9-4317-A812-527F2B91A2AD}" srcOrd="3" destOrd="0" parTransId="{AF25F95D-CD51-4301-8433-A974F9EAE288}" sibTransId="{79F7C556-8BF9-44EC-94D5-DC035D66EB22}"/>
    <dgm:cxn modelId="{A3C4B780-5FA1-482A-8140-0C11057FD5E1}" srcId="{8619795A-428A-4EE5-9D93-9BB9308F3240}" destId="{63EEB799-2124-41CA-8198-2973B3292E9D}" srcOrd="1" destOrd="0" parTransId="{8D4CFF07-CCD6-4C5A-B983-E6814AFB156D}" sibTransId="{434F167D-B621-4DFA-8E02-859B327E2723}"/>
    <dgm:cxn modelId="{0EFFB387-FD7B-4B36-A268-C77A7AEC7B63}" type="presOf" srcId="{16177A9B-C279-4BF7-B1E1-927F2E24C8AD}" destId="{D21E8413-FAB2-4011-AEFD-713AF5902E56}" srcOrd="0" destOrd="0" presId="urn:microsoft.com/office/officeart/2005/8/layout/vList5"/>
    <dgm:cxn modelId="{87F6DA87-AC5E-49C8-B572-80819A164A7A}" srcId="{8619795A-428A-4EE5-9D93-9BB9308F3240}" destId="{26B8BC63-8816-4EF3-9D7F-52312699CA0C}" srcOrd="0" destOrd="0" parTransId="{D655BD32-D1B4-4E4D-A93D-297EAB8C0E36}" sibTransId="{1D136266-336E-4E75-8B50-C4424E5F255A}"/>
    <dgm:cxn modelId="{352EE89A-52DA-4ABF-A71C-AF1E4D31172F}" type="presOf" srcId="{8619795A-428A-4EE5-9D93-9BB9308F3240}" destId="{558480F4-FAA4-434B-AD99-028C17C687B3}" srcOrd="0" destOrd="0" presId="urn:microsoft.com/office/officeart/2005/8/layout/vList5"/>
    <dgm:cxn modelId="{4549DFAA-8D92-48F4-B1ED-3F46A10C08D8}" srcId="{6D0C0F05-0B97-4684-A375-BEE53CED5579}" destId="{EF0FFC98-EB21-409E-9CDD-65B0D3C4EDF9}" srcOrd="0" destOrd="0" parTransId="{3A21DB61-0E33-43AE-A7DC-97D5B2F14E43}" sibTransId="{E42B58E3-DF66-488E-9D14-795E0694A0A4}"/>
    <dgm:cxn modelId="{1964E8B2-3458-463C-9633-63BA025E322B}" type="presOf" srcId="{EF0FFC98-EB21-409E-9CDD-65B0D3C4EDF9}" destId="{00385CE4-843E-44D2-9505-5E0E8F710E48}" srcOrd="0" destOrd="0" presId="urn:microsoft.com/office/officeart/2005/8/layout/vList5"/>
    <dgm:cxn modelId="{A760BEB5-3405-4908-9EE7-BF863D679DEA}" type="presOf" srcId="{8AF71301-04C9-4317-A812-527F2B91A2AD}" destId="{130C8671-EBD0-4193-93F9-65C6D3CFC47F}" srcOrd="0" destOrd="0" presId="urn:microsoft.com/office/officeart/2005/8/layout/vList5"/>
    <dgm:cxn modelId="{79BC45B9-4E67-4885-AFA5-D3DB671EC6BE}" type="presOf" srcId="{BCC1537F-DE71-481A-A200-9F4C77EF14FE}" destId="{859B37CA-7D63-43BD-8E6E-4935AEEB1BDC}" srcOrd="0" destOrd="0" presId="urn:microsoft.com/office/officeart/2005/8/layout/vList5"/>
    <dgm:cxn modelId="{CD8460BE-168F-4B47-A4DA-35F05E7EBDF7}" type="presOf" srcId="{EB418365-0AE8-4522-9042-AF58F698F7BD}" destId="{32A41B45-68F6-4AC1-9583-5420FD4CFB41}" srcOrd="0" destOrd="0" presId="urn:microsoft.com/office/officeart/2005/8/layout/vList5"/>
    <dgm:cxn modelId="{174654BE-3BC0-4F3C-B9E2-B7204AD68EE3}" srcId="{89F0AF2C-9BF5-4CF3-9103-6667E274E04F}" destId="{EB418365-0AE8-4522-9042-AF58F698F7BD}" srcOrd="0" destOrd="0" parTransId="{115659CD-E830-491F-84E3-2AF0C0D4B699}" sibTransId="{C4F186B8-8CC4-476D-B459-35776E7B4905}"/>
    <dgm:cxn modelId="{20BE6AC8-0B17-4C51-B9AC-C734506A57B1}" srcId="{BCC1537F-DE71-481A-A200-9F4C77EF14FE}" destId="{6D0C0F05-0B97-4684-A375-BEE53CED5579}" srcOrd="2" destOrd="0" parTransId="{D918BF3C-5F3F-46DF-8618-834BFC8A7045}" sibTransId="{DA79F63C-974A-4571-8664-556CDC18B6D1}"/>
    <dgm:cxn modelId="{0F2819F5-58D8-4B1F-AA09-0E93737DF354}" srcId="{8AF71301-04C9-4317-A812-527F2B91A2AD}" destId="{16177A9B-C279-4BF7-B1E1-927F2E24C8AD}" srcOrd="0" destOrd="0" parTransId="{3128C90E-2752-4793-9EEB-0D9957452339}" sibTransId="{C830F3D8-DE4B-4572-9F73-A3D9A7D99F1E}"/>
    <dgm:cxn modelId="{87B6999C-22E4-44E0-877B-4FC11748E0F2}" type="presParOf" srcId="{859B37CA-7D63-43BD-8E6E-4935AEEB1BDC}" destId="{8C766F5F-E198-40D5-9DFA-7138E5D10E94}" srcOrd="0" destOrd="0" presId="urn:microsoft.com/office/officeart/2005/8/layout/vList5"/>
    <dgm:cxn modelId="{04F98564-60CD-4B96-BD8A-2531657ED6ED}" type="presParOf" srcId="{8C766F5F-E198-40D5-9DFA-7138E5D10E94}" destId="{558480F4-FAA4-434B-AD99-028C17C687B3}" srcOrd="0" destOrd="0" presId="urn:microsoft.com/office/officeart/2005/8/layout/vList5"/>
    <dgm:cxn modelId="{C4AAB258-9B1D-4F5F-B44D-5C7935C4FBE3}" type="presParOf" srcId="{8C766F5F-E198-40D5-9DFA-7138E5D10E94}" destId="{61404EFA-ED30-44F3-A4AB-91551451AA65}" srcOrd="1" destOrd="0" presId="urn:microsoft.com/office/officeart/2005/8/layout/vList5"/>
    <dgm:cxn modelId="{FF7F34E4-D5BB-4DEA-A49D-435B71E25E43}" type="presParOf" srcId="{859B37CA-7D63-43BD-8E6E-4935AEEB1BDC}" destId="{3E23B032-FF14-4765-9641-D0CC6B8B521B}" srcOrd="1" destOrd="0" presId="urn:microsoft.com/office/officeart/2005/8/layout/vList5"/>
    <dgm:cxn modelId="{BCB65B53-5804-4F50-9287-F63FAA8BE258}" type="presParOf" srcId="{859B37CA-7D63-43BD-8E6E-4935AEEB1BDC}" destId="{0A337AD9-B84F-4CFB-9C3D-B42BBA767A98}" srcOrd="2" destOrd="0" presId="urn:microsoft.com/office/officeart/2005/8/layout/vList5"/>
    <dgm:cxn modelId="{C933222A-B33B-4CC1-93DC-3713FCECC2F8}" type="presParOf" srcId="{0A337AD9-B84F-4CFB-9C3D-B42BBA767A98}" destId="{CCB8CD55-3C3D-4583-82FB-52AAD531040C}" srcOrd="0" destOrd="0" presId="urn:microsoft.com/office/officeart/2005/8/layout/vList5"/>
    <dgm:cxn modelId="{89A81CEE-F763-4F84-8EA9-03E8A1CC9440}" type="presParOf" srcId="{0A337AD9-B84F-4CFB-9C3D-B42BBA767A98}" destId="{32A41B45-68F6-4AC1-9583-5420FD4CFB41}" srcOrd="1" destOrd="0" presId="urn:microsoft.com/office/officeart/2005/8/layout/vList5"/>
    <dgm:cxn modelId="{3E58CD7E-51D6-4523-9C0B-5592F2AE67F4}" type="presParOf" srcId="{859B37CA-7D63-43BD-8E6E-4935AEEB1BDC}" destId="{EA14D230-DCC1-436E-A129-10B6DE0434C3}" srcOrd="3" destOrd="0" presId="urn:microsoft.com/office/officeart/2005/8/layout/vList5"/>
    <dgm:cxn modelId="{FFE876FE-9600-4A22-85FF-7BFDB1F8D1AD}" type="presParOf" srcId="{859B37CA-7D63-43BD-8E6E-4935AEEB1BDC}" destId="{14A92640-2FA0-48D7-9F03-F7A15F18105C}" srcOrd="4" destOrd="0" presId="urn:microsoft.com/office/officeart/2005/8/layout/vList5"/>
    <dgm:cxn modelId="{37C94D3D-8D15-416D-8C97-911E2FDD6397}" type="presParOf" srcId="{14A92640-2FA0-48D7-9F03-F7A15F18105C}" destId="{B75631AB-3EF3-4AB2-9679-609D9E2A97C3}" srcOrd="0" destOrd="0" presId="urn:microsoft.com/office/officeart/2005/8/layout/vList5"/>
    <dgm:cxn modelId="{1CDE378D-4AAA-4F4C-8EC5-DF707087B2E6}" type="presParOf" srcId="{14A92640-2FA0-48D7-9F03-F7A15F18105C}" destId="{00385CE4-843E-44D2-9505-5E0E8F710E48}" srcOrd="1" destOrd="0" presId="urn:microsoft.com/office/officeart/2005/8/layout/vList5"/>
    <dgm:cxn modelId="{33E668B5-CDF6-4C5C-B56E-310F7B4CB4E3}" type="presParOf" srcId="{859B37CA-7D63-43BD-8E6E-4935AEEB1BDC}" destId="{904EF42F-017B-4FCC-83B3-68DE93FCD53E}" srcOrd="5" destOrd="0" presId="urn:microsoft.com/office/officeart/2005/8/layout/vList5"/>
    <dgm:cxn modelId="{8A0F787D-F595-414E-B7C5-934141BB02CF}" type="presParOf" srcId="{859B37CA-7D63-43BD-8E6E-4935AEEB1BDC}" destId="{88ECCEC1-20D6-4E1D-957D-07591F31B569}" srcOrd="6" destOrd="0" presId="urn:microsoft.com/office/officeart/2005/8/layout/vList5"/>
    <dgm:cxn modelId="{DE245F75-9C9E-4A57-BF89-95DB29360BE4}" type="presParOf" srcId="{88ECCEC1-20D6-4E1D-957D-07591F31B569}" destId="{130C8671-EBD0-4193-93F9-65C6D3CFC47F}" srcOrd="0" destOrd="0" presId="urn:microsoft.com/office/officeart/2005/8/layout/vList5"/>
    <dgm:cxn modelId="{0A5B74E5-4474-4A4E-800E-27FF4E726902}" type="presParOf" srcId="{88ECCEC1-20D6-4E1D-957D-07591F31B569}" destId="{D21E8413-FAB2-4011-AEFD-713AF5902E5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04EFA-ED30-44F3-A4AB-91551451AA65}">
      <dsp:nvSpPr>
        <dsp:cNvPr id="0" name=""/>
        <dsp:cNvSpPr/>
      </dsp:nvSpPr>
      <dsp:spPr>
        <a:xfrm rot="5400000">
          <a:off x="6609029" y="-2763126"/>
          <a:ext cx="884528" cy="6636512"/>
        </a:xfrm>
        <a:prstGeom prst="round2SameRect">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GB" sz="2000" kern="1200" dirty="0"/>
            <a:t>Grading evidence and recommendations</a:t>
          </a:r>
        </a:p>
        <a:p>
          <a:pPr marL="228600" lvl="1" indent="-228600" algn="l" defTabSz="889000">
            <a:lnSpc>
              <a:spcPct val="90000"/>
            </a:lnSpc>
            <a:spcBef>
              <a:spcPct val="0"/>
            </a:spcBef>
            <a:spcAft>
              <a:spcPct val="15000"/>
            </a:spcAft>
            <a:buChar char="•"/>
          </a:pPr>
          <a:r>
            <a:rPr lang="en-GB" sz="2000" kern="1200" dirty="0"/>
            <a:t>Methodology</a:t>
          </a:r>
        </a:p>
      </dsp:txBody>
      <dsp:txXfrm rot="-5400000">
        <a:off x="3733038" y="156044"/>
        <a:ext cx="6593333" cy="798170"/>
      </dsp:txXfrm>
    </dsp:sp>
    <dsp:sp modelId="{558480F4-FAA4-434B-AD99-028C17C687B3}">
      <dsp:nvSpPr>
        <dsp:cNvPr id="0" name=""/>
        <dsp:cNvSpPr/>
      </dsp:nvSpPr>
      <dsp:spPr>
        <a:xfrm>
          <a:off x="0" y="2298"/>
          <a:ext cx="3733038" cy="11056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dirty="0"/>
            <a:t>Methods</a:t>
          </a:r>
        </a:p>
      </dsp:txBody>
      <dsp:txXfrm>
        <a:off x="53974" y="56272"/>
        <a:ext cx="3625090" cy="997712"/>
      </dsp:txXfrm>
    </dsp:sp>
    <dsp:sp modelId="{32A41B45-68F6-4AC1-9583-5420FD4CFB41}">
      <dsp:nvSpPr>
        <dsp:cNvPr id="0" name=""/>
        <dsp:cNvSpPr/>
      </dsp:nvSpPr>
      <dsp:spPr>
        <a:xfrm rot="5400000">
          <a:off x="6609029" y="-1602182"/>
          <a:ext cx="884528" cy="6636512"/>
        </a:xfrm>
        <a:prstGeom prst="round2SameRect">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GB" sz="2000" kern="1200" dirty="0"/>
            <a:t>Present knowledge</a:t>
          </a:r>
        </a:p>
      </dsp:txBody>
      <dsp:txXfrm rot="-5400000">
        <a:off x="3733038" y="1316988"/>
        <a:ext cx="6593333" cy="798170"/>
      </dsp:txXfrm>
    </dsp:sp>
    <dsp:sp modelId="{CCB8CD55-3C3D-4583-82FB-52AAD531040C}">
      <dsp:nvSpPr>
        <dsp:cNvPr id="0" name=""/>
        <dsp:cNvSpPr/>
      </dsp:nvSpPr>
      <dsp:spPr>
        <a:xfrm>
          <a:off x="0" y="1163242"/>
          <a:ext cx="3733038" cy="11056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dirty="0"/>
            <a:t>Background</a:t>
          </a:r>
        </a:p>
      </dsp:txBody>
      <dsp:txXfrm>
        <a:off x="53974" y="1217216"/>
        <a:ext cx="3625090" cy="997712"/>
      </dsp:txXfrm>
    </dsp:sp>
    <dsp:sp modelId="{00385CE4-843E-44D2-9505-5E0E8F710E48}">
      <dsp:nvSpPr>
        <dsp:cNvPr id="0" name=""/>
        <dsp:cNvSpPr/>
      </dsp:nvSpPr>
      <dsp:spPr>
        <a:xfrm rot="5400000">
          <a:off x="6609029" y="-441239"/>
          <a:ext cx="884528" cy="6636512"/>
        </a:xfrm>
        <a:prstGeom prst="round2SameRect">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GB" sz="2000" kern="1200" dirty="0"/>
            <a:t>Key recommendations</a:t>
          </a:r>
        </a:p>
      </dsp:txBody>
      <dsp:txXfrm rot="-5400000">
        <a:off x="3733038" y="2477931"/>
        <a:ext cx="6593333" cy="798170"/>
      </dsp:txXfrm>
    </dsp:sp>
    <dsp:sp modelId="{B75631AB-3EF3-4AB2-9679-609D9E2A97C3}">
      <dsp:nvSpPr>
        <dsp:cNvPr id="0" name=""/>
        <dsp:cNvSpPr/>
      </dsp:nvSpPr>
      <dsp:spPr>
        <a:xfrm>
          <a:off x="0" y="2324186"/>
          <a:ext cx="3733038" cy="11056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dirty="0"/>
            <a:t>Guidelines</a:t>
          </a:r>
        </a:p>
      </dsp:txBody>
      <dsp:txXfrm>
        <a:off x="53974" y="2378160"/>
        <a:ext cx="3625090" cy="997712"/>
      </dsp:txXfrm>
    </dsp:sp>
    <dsp:sp modelId="{D21E8413-FAB2-4011-AEFD-713AF5902E56}">
      <dsp:nvSpPr>
        <dsp:cNvPr id="0" name=""/>
        <dsp:cNvSpPr/>
      </dsp:nvSpPr>
      <dsp:spPr>
        <a:xfrm rot="5400000">
          <a:off x="6609029" y="719704"/>
          <a:ext cx="884528" cy="6636512"/>
        </a:xfrm>
        <a:prstGeom prst="round2SameRect">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GB" sz="2000" kern="1200" dirty="0"/>
            <a:t>Unresolved issues</a:t>
          </a:r>
        </a:p>
      </dsp:txBody>
      <dsp:txXfrm rot="-5400000">
        <a:off x="3733038" y="3638875"/>
        <a:ext cx="6593333" cy="798170"/>
      </dsp:txXfrm>
    </dsp:sp>
    <dsp:sp modelId="{130C8671-EBD0-4193-93F9-65C6D3CFC47F}">
      <dsp:nvSpPr>
        <dsp:cNvPr id="0" name=""/>
        <dsp:cNvSpPr/>
      </dsp:nvSpPr>
      <dsp:spPr>
        <a:xfrm>
          <a:off x="0" y="3485130"/>
          <a:ext cx="3733038" cy="11056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GB" sz="2800" kern="1200" dirty="0"/>
            <a:t>The future</a:t>
          </a:r>
        </a:p>
      </dsp:txBody>
      <dsp:txXfrm>
        <a:off x="53974" y="3539104"/>
        <a:ext cx="3625090" cy="99771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30E894B1-E518-44F2-8168-3C4520859ED9}" type="datetimeFigureOut">
              <a:rPr lang="en-GB" smtClean="0"/>
              <a:pPr/>
              <a:t>05/05/2020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9BC1133C-0A91-4C56-9DB7-B268BA704BC5}" type="slidenum">
              <a:rPr lang="en-GB" smtClean="0"/>
              <a:pPr/>
              <a:t>‹#›</a:t>
            </a:fld>
            <a:endParaRPr lang="en-GB"/>
          </a:p>
        </p:txBody>
      </p:sp>
    </p:spTree>
    <p:extLst>
      <p:ext uri="{BB962C8B-B14F-4D97-AF65-F5344CB8AC3E}">
        <p14:creationId xmlns:p14="http://schemas.microsoft.com/office/powerpoint/2010/main" val="1934940821"/>
      </p:ext>
    </p:extLst>
  </p:cSld>
  <p:clrMap bg1="lt1" tx1="dk1" bg2="lt2" tx2="dk2" accent1="accent1" accent2="accent2" accent3="accent3" accent4="accent4" accent5="accent5" accent6="accent6" hlink="hlink" folHlink="folHlink"/>
  <p:notesStyle>
    <a:lvl1pPr marL="0" indent="0" algn="l" defTabSz="914400" rtl="0" eaLnBrk="1" latinLnBrk="0" hangingPunct="1">
      <a:buFont typeface="Arial" panose="020B0604020202020204" pitchFamily="34" charset="0"/>
      <a:buNone/>
      <a:defRPr sz="1200" i="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buFont typeface="Arial" panose="020B0604020202020204" pitchFamily="34" charset="0"/>
      <a:buNone/>
      <a:defRPr sz="1200" i="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buFont typeface="Arial" panose="020B0604020202020204" pitchFamily="34" charset="0"/>
      <a:buNone/>
      <a:defRPr sz="1200" i="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buFont typeface="Arial" panose="020B0604020202020204" pitchFamily="34" charset="0"/>
      <a:buNone/>
      <a:defRPr sz="1200" i="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buFont typeface="Arial" panose="020B0604020202020204" pitchFamily="34" charset="0"/>
      <a:buNone/>
      <a:defRPr sz="1200" i="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1</a:t>
            </a:fld>
            <a:endParaRPr lang="en-GB"/>
          </a:p>
        </p:txBody>
      </p:sp>
    </p:spTree>
    <p:extLst>
      <p:ext uri="{BB962C8B-B14F-4D97-AF65-F5344CB8AC3E}">
        <p14:creationId xmlns:p14="http://schemas.microsoft.com/office/powerpoint/2010/main" val="1932783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C057CB31-3DA7-465C-8EDE-F9AF1A7F72C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ACLD, advanced chronic liver disease; B</a:t>
            </a:r>
            <a:r>
              <a:rPr lang="en-US" dirty="0"/>
              <a:t>IA, bioelectrical impedance analysis; </a:t>
            </a:r>
            <a:r>
              <a:rPr lang="en-GB" dirty="0"/>
              <a:t>BMI, body mass index; </a:t>
            </a:r>
            <a:r>
              <a:rPr lang="en-US" dirty="0"/>
              <a:t>CT, computed tomography; DEXA, dual-energy X-ray absorptiometry</a:t>
            </a:r>
            <a:endParaRPr lang="en-GB" dirty="0"/>
          </a:p>
          <a:p>
            <a:endParaRPr lang="en-GB" dirty="0"/>
          </a:p>
        </p:txBody>
      </p:sp>
    </p:spTree>
    <p:extLst>
      <p:ext uri="{BB962C8B-B14F-4D97-AF65-F5344CB8AC3E}">
        <p14:creationId xmlns:p14="http://schemas.microsoft.com/office/powerpoint/2010/main" val="7267580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C057CB31-3DA7-465C-8EDE-F9AF1A7F72C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ACLD, advanced chronic liver disease; B</a:t>
            </a:r>
            <a:r>
              <a:rPr lang="en-US" dirty="0"/>
              <a:t>IA, bioelectrical impedance analysis; </a:t>
            </a:r>
            <a:r>
              <a:rPr lang="en-GB" dirty="0"/>
              <a:t>BMI, body mass index; </a:t>
            </a:r>
            <a:r>
              <a:rPr lang="en-US" dirty="0"/>
              <a:t>CT, computed tomography; DEXA, dual-energy X-ray absorptiometry</a:t>
            </a:r>
            <a:endParaRPr lang="en-GB" dirty="0"/>
          </a:p>
          <a:p>
            <a:endParaRPr lang="en-GB" dirty="0"/>
          </a:p>
        </p:txBody>
      </p:sp>
    </p:spTree>
    <p:extLst>
      <p:ext uri="{BB962C8B-B14F-4D97-AF65-F5344CB8AC3E}">
        <p14:creationId xmlns:p14="http://schemas.microsoft.com/office/powerpoint/2010/main" val="197833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US" dirty="0"/>
              <a:t>BW, body weight</a:t>
            </a:r>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21</a:t>
            </a:fld>
            <a:endParaRPr lang="en-GB"/>
          </a:p>
        </p:txBody>
      </p:sp>
    </p:spTree>
    <p:extLst>
      <p:ext uri="{BB962C8B-B14F-4D97-AF65-F5344CB8AC3E}">
        <p14:creationId xmlns:p14="http://schemas.microsoft.com/office/powerpoint/2010/main" val="3575698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ATP, adenosine </a:t>
            </a:r>
            <a:r>
              <a:rPr lang="en-GB"/>
              <a:t>triphosphate; ROS</a:t>
            </a:r>
            <a:r>
              <a:rPr lang="en-GB" dirty="0"/>
              <a:t>, reactive </a:t>
            </a:r>
            <a:r>
              <a:rPr lang="en-GB"/>
              <a:t>oxygen species</a:t>
            </a:r>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25</a:t>
            </a:fld>
            <a:endParaRPr lang="en-GB"/>
          </a:p>
        </p:txBody>
      </p:sp>
    </p:spTree>
    <p:extLst>
      <p:ext uri="{BB962C8B-B14F-4D97-AF65-F5344CB8AC3E}">
        <p14:creationId xmlns:p14="http://schemas.microsoft.com/office/powerpoint/2010/main" val="3800601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26</a:t>
            </a:fld>
            <a:endParaRPr lang="en-GB"/>
          </a:p>
        </p:txBody>
      </p:sp>
    </p:spTree>
    <p:extLst>
      <p:ext uri="{BB962C8B-B14F-4D97-AF65-F5344CB8AC3E}">
        <p14:creationId xmlns:p14="http://schemas.microsoft.com/office/powerpoint/2010/main" val="3392257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ATP, adenosine triphosphate; ROS, reactive oxygen species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27</a:t>
            </a:fld>
            <a:endParaRPr lang="en-GB"/>
          </a:p>
        </p:txBody>
      </p:sp>
    </p:spTree>
    <p:extLst>
      <p:ext uri="{BB962C8B-B14F-4D97-AF65-F5344CB8AC3E}">
        <p14:creationId xmlns:p14="http://schemas.microsoft.com/office/powerpoint/2010/main" val="335621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ATP, adenosine triphosphate; BCAA, branched chain amino acid; ROS, reactive oxygen species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28</a:t>
            </a:fld>
            <a:endParaRPr lang="en-GB"/>
          </a:p>
        </p:txBody>
      </p:sp>
    </p:spTree>
    <p:extLst>
      <p:ext uri="{BB962C8B-B14F-4D97-AF65-F5344CB8AC3E}">
        <p14:creationId xmlns:p14="http://schemas.microsoft.com/office/powerpoint/2010/main" val="3488856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ATP, adenosine triphosphate; ROS, reactive oxygen species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29</a:t>
            </a:fld>
            <a:endParaRPr lang="en-GB"/>
          </a:p>
        </p:txBody>
      </p:sp>
    </p:spTree>
    <p:extLst>
      <p:ext uri="{BB962C8B-B14F-4D97-AF65-F5344CB8AC3E}">
        <p14:creationId xmlns:p14="http://schemas.microsoft.com/office/powerpoint/2010/main" val="1076683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ATP, adenosine triphosphate; ROS, reactive oxygen species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30</a:t>
            </a:fld>
            <a:endParaRPr lang="en-GB"/>
          </a:p>
        </p:txBody>
      </p:sp>
    </p:spTree>
    <p:extLst>
      <p:ext uri="{BB962C8B-B14F-4D97-AF65-F5344CB8AC3E}">
        <p14:creationId xmlns:p14="http://schemas.microsoft.com/office/powerpoint/2010/main" val="107001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BMI, body mass index; NASH, non-alcoholic steatohepatitis</a:t>
            </a:r>
            <a:endParaRPr lang="en-GB" dirty="0"/>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31</a:t>
            </a:fld>
            <a:endParaRPr lang="en-GB"/>
          </a:p>
        </p:txBody>
      </p:sp>
    </p:spTree>
    <p:extLst>
      <p:ext uri="{BB962C8B-B14F-4D97-AF65-F5344CB8AC3E}">
        <p14:creationId xmlns:p14="http://schemas.microsoft.com/office/powerpoint/2010/main" val="253565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FBBAD97-B6EA-450E-B34E-10D8644E9459}" type="slidenum">
              <a:rPr lang="en-GB" smtClean="0"/>
              <a:t>2</a:t>
            </a:fld>
            <a:endParaRPr lang="en-GB"/>
          </a:p>
        </p:txBody>
      </p:sp>
    </p:spTree>
    <p:extLst>
      <p:ext uri="{BB962C8B-B14F-4D97-AF65-F5344CB8AC3E}">
        <p14:creationId xmlns:p14="http://schemas.microsoft.com/office/powerpoint/2010/main" val="36760491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BMI, body mass index; BW, body weight</a:t>
            </a:r>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32</a:t>
            </a:fld>
            <a:endParaRPr lang="en-GB"/>
          </a:p>
        </p:txBody>
      </p:sp>
    </p:spTree>
    <p:extLst>
      <p:ext uri="{BB962C8B-B14F-4D97-AF65-F5344CB8AC3E}">
        <p14:creationId xmlns:p14="http://schemas.microsoft.com/office/powerpoint/2010/main" val="35334529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a:t>HCC, hepatocellular carcinoma; HCV, hepatitis </a:t>
            </a:r>
            <a:r>
              <a:rPr lang="en-GB"/>
              <a:t>C virus; </a:t>
            </a:r>
            <a:r>
              <a:rPr lang="en-GB" dirty="0"/>
              <a:t>NAFLD, non-alcoholic fatty liver disease</a:t>
            </a:r>
          </a:p>
        </p:txBody>
      </p:sp>
      <p:sp>
        <p:nvSpPr>
          <p:cNvPr id="4" name="Slide Number Placeholder 3"/>
          <p:cNvSpPr>
            <a:spLocks noGrp="1"/>
          </p:cNvSpPr>
          <p:nvPr>
            <p:ph type="sldNum" sz="quarter" idx="10"/>
          </p:nvPr>
        </p:nvSpPr>
        <p:spPr/>
        <p:txBody>
          <a:bodyPr/>
          <a:lstStyle/>
          <a:p>
            <a:fld id="{9BC1133C-0A91-4C56-9DB7-B268BA704BC5}" type="slidenum">
              <a:rPr lang="en-GB" smtClean="0"/>
              <a:pPr/>
              <a:t>34</a:t>
            </a:fld>
            <a:endParaRPr lang="en-GB"/>
          </a:p>
        </p:txBody>
      </p:sp>
    </p:spTree>
    <p:extLst>
      <p:ext uri="{BB962C8B-B14F-4D97-AF65-F5344CB8AC3E}">
        <p14:creationId xmlns:p14="http://schemas.microsoft.com/office/powerpoint/2010/main" val="8216457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BCAA, branched chain amino acid; HE, hepatic </a:t>
            </a:r>
            <a:r>
              <a:rPr lang="en-GB" dirty="0" err="1"/>
              <a:t>encepahalopathy</a:t>
            </a:r>
            <a:endParaRPr lang="en-GB" dirty="0"/>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36</a:t>
            </a:fld>
            <a:endParaRPr lang="en-GB"/>
          </a:p>
        </p:txBody>
      </p:sp>
    </p:spTree>
    <p:extLst>
      <p:ext uri="{BB962C8B-B14F-4D97-AF65-F5344CB8AC3E}">
        <p14:creationId xmlns:p14="http://schemas.microsoft.com/office/powerpoint/2010/main" val="3335920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a:t>BMI, body mass index</a:t>
            </a:r>
          </a:p>
        </p:txBody>
      </p:sp>
      <p:sp>
        <p:nvSpPr>
          <p:cNvPr id="4" name="Slide Number Placeholder 3"/>
          <p:cNvSpPr>
            <a:spLocks noGrp="1"/>
          </p:cNvSpPr>
          <p:nvPr>
            <p:ph type="sldNum" sz="quarter" idx="10"/>
          </p:nvPr>
        </p:nvSpPr>
        <p:spPr/>
        <p:txBody>
          <a:bodyPr/>
          <a:lstStyle/>
          <a:p>
            <a:fld id="{9BC1133C-0A91-4C56-9DB7-B268BA704BC5}" type="slidenum">
              <a:rPr lang="en-GB" smtClean="0"/>
              <a:pPr/>
              <a:t>37</a:t>
            </a:fld>
            <a:endParaRPr lang="en-GB"/>
          </a:p>
        </p:txBody>
      </p:sp>
    </p:spTree>
    <p:extLst>
      <p:ext uri="{BB962C8B-B14F-4D97-AF65-F5344CB8AC3E}">
        <p14:creationId xmlns:p14="http://schemas.microsoft.com/office/powerpoint/2010/main" val="32181316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BMD, bone mass density; </a:t>
            </a:r>
            <a:r>
              <a:rPr lang="en-US" dirty="0"/>
              <a:t>DEXA, dual-energy X-ray absorptiometry</a:t>
            </a:r>
            <a:r>
              <a:rPr lang="en-US"/>
              <a:t>; </a:t>
            </a:r>
            <a:r>
              <a:rPr lang="en-GB"/>
              <a:t>WHO</a:t>
            </a:r>
            <a:r>
              <a:rPr lang="en-GB" dirty="0"/>
              <a:t>, World Health Organization</a:t>
            </a:r>
          </a:p>
        </p:txBody>
      </p:sp>
      <p:sp>
        <p:nvSpPr>
          <p:cNvPr id="4" name="Slide Number Placeholder 3"/>
          <p:cNvSpPr>
            <a:spLocks noGrp="1"/>
          </p:cNvSpPr>
          <p:nvPr>
            <p:ph type="sldNum" sz="quarter" idx="10"/>
          </p:nvPr>
        </p:nvSpPr>
        <p:spPr/>
        <p:txBody>
          <a:bodyPr/>
          <a:lstStyle/>
          <a:p>
            <a:fld id="{9BC1133C-0A91-4C56-9DB7-B268BA704BC5}" type="slidenum">
              <a:rPr lang="en-GB" smtClean="0"/>
              <a:pPr/>
              <a:t>38</a:t>
            </a:fld>
            <a:endParaRPr lang="en-GB"/>
          </a:p>
        </p:txBody>
      </p:sp>
    </p:spTree>
    <p:extLst>
      <p:ext uri="{BB962C8B-B14F-4D97-AF65-F5344CB8AC3E}">
        <p14:creationId xmlns:p14="http://schemas.microsoft.com/office/powerpoint/2010/main" val="2598460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a:t>PBC, primary biliary cholangitis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39</a:t>
            </a:fld>
            <a:endParaRPr lang="en-GB"/>
          </a:p>
        </p:txBody>
      </p:sp>
    </p:spTree>
    <p:extLst>
      <p:ext uri="{BB962C8B-B14F-4D97-AF65-F5344CB8AC3E}">
        <p14:creationId xmlns:p14="http://schemas.microsoft.com/office/powerpoint/2010/main" val="3244258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41B406C1-2A5B-492F-BC4F-2654FE97B16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DEXA, dual-energy X-ray absorptiometry</a:t>
            </a:r>
            <a:endParaRPr lang="en-GB" dirty="0"/>
          </a:p>
          <a:p>
            <a:endParaRPr lang="en-GB"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BCAA, branched chain amino acid; BMI, body mass index; BW, body weight; LT, liver transplantation</a:t>
            </a:r>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41</a:t>
            </a:fld>
            <a:endParaRPr lang="en-GB"/>
          </a:p>
        </p:txBody>
      </p:sp>
    </p:spTree>
    <p:extLst>
      <p:ext uri="{BB962C8B-B14F-4D97-AF65-F5344CB8AC3E}">
        <p14:creationId xmlns:p14="http://schemas.microsoft.com/office/powerpoint/2010/main" val="21603749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BW, body weight; ERAS, enhanced recovery after surgery; HE, </a:t>
            </a:r>
            <a:r>
              <a:rPr lang="en-GB" sz="1200" b="0" i="1" u="none" strike="noStrike" kern="1200" dirty="0">
                <a:solidFill>
                  <a:schemeClr val="tx1"/>
                </a:solidFill>
                <a:effectLst/>
                <a:latin typeface="Arial" panose="020B0604020202020204" pitchFamily="34" charset="0"/>
                <a:ea typeface="Arial Unicode MS"/>
                <a:cs typeface="Calibri"/>
              </a:rPr>
              <a:t>hepatic encephalopathy; </a:t>
            </a:r>
            <a:r>
              <a:rPr lang="en-US" dirty="0"/>
              <a:t>ICU, intensive care unit; LT, liver transplantation</a:t>
            </a:r>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42</a:t>
            </a:fld>
            <a:endParaRPr lang="en-GB"/>
          </a:p>
        </p:txBody>
      </p:sp>
    </p:spTree>
    <p:extLst>
      <p:ext uri="{BB962C8B-B14F-4D97-AF65-F5344CB8AC3E}">
        <p14:creationId xmlns:p14="http://schemas.microsoft.com/office/powerpoint/2010/main" val="26667069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BW, body weight; LT, liver transplantation</a:t>
            </a:r>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43</a:t>
            </a:fld>
            <a:endParaRPr lang="en-GB"/>
          </a:p>
        </p:txBody>
      </p:sp>
    </p:spTree>
    <p:extLst>
      <p:ext uri="{BB962C8B-B14F-4D97-AF65-F5344CB8AC3E}">
        <p14:creationId xmlns:p14="http://schemas.microsoft.com/office/powerpoint/2010/main" val="1030377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sz="1200" b="0" i="1" u="none" strike="noStrike" kern="1200" baseline="0" dirty="0">
                <a:solidFill>
                  <a:schemeClr val="tx1"/>
                </a:solidFill>
                <a:latin typeface="Arial" panose="020B0604020202020204" pitchFamily="34" charset="0"/>
                <a:ea typeface="+mn-ea"/>
                <a:cs typeface="Arial" panose="020B0604020202020204" pitchFamily="34" charset="0"/>
              </a:rPr>
              <a:t>GRADE, Grading of Recommendations Assessment, Development and Evaluation</a:t>
            </a:r>
          </a:p>
          <a:p>
            <a:endParaRPr lang="en-GB" i="1"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7</a:t>
            </a:fld>
            <a:endParaRPr lang="en-GB"/>
          </a:p>
        </p:txBody>
      </p:sp>
    </p:spTree>
    <p:extLst>
      <p:ext uri="{BB962C8B-B14F-4D97-AF65-F5344CB8AC3E}">
        <p14:creationId xmlns:p14="http://schemas.microsoft.com/office/powerpoint/2010/main" val="34569875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BW, body weight; ICU, intensive care unit; </a:t>
            </a:r>
            <a:r>
              <a:rPr lang="en-GB" dirty="0"/>
              <a:t>REE, resting energy expenditure</a:t>
            </a:r>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44</a:t>
            </a:fld>
            <a:endParaRPr lang="en-GB"/>
          </a:p>
        </p:txBody>
      </p:sp>
    </p:spTree>
    <p:extLst>
      <p:ext uri="{BB962C8B-B14F-4D97-AF65-F5344CB8AC3E}">
        <p14:creationId xmlns:p14="http://schemas.microsoft.com/office/powerpoint/2010/main" val="28749650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BCAA, branched chain amino acid; HE, hepatic encephalopathy; REE, resting energy expenditure</a:t>
            </a:r>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45</a:t>
            </a:fld>
            <a:endParaRPr lang="en-GB"/>
          </a:p>
        </p:txBody>
      </p:sp>
    </p:spTree>
    <p:extLst>
      <p:ext uri="{BB962C8B-B14F-4D97-AF65-F5344CB8AC3E}">
        <p14:creationId xmlns:p14="http://schemas.microsoft.com/office/powerpoint/2010/main" val="9111200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t>PEG, percutaneous endoscopic gastrostomy; REE, resting energy expenditure</a:t>
            </a:r>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46</a:t>
            </a:fld>
            <a:endParaRPr lang="en-GB"/>
          </a:p>
        </p:txBody>
      </p:sp>
    </p:spTree>
    <p:extLst>
      <p:ext uri="{BB962C8B-B14F-4D97-AF65-F5344CB8AC3E}">
        <p14:creationId xmlns:p14="http://schemas.microsoft.com/office/powerpoint/2010/main" val="26362886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a:t>PTH, parathyroid hormone</a:t>
            </a:r>
          </a:p>
        </p:txBody>
      </p:sp>
      <p:sp>
        <p:nvSpPr>
          <p:cNvPr id="4" name="Slide Number Placeholder 3"/>
          <p:cNvSpPr>
            <a:spLocks noGrp="1"/>
          </p:cNvSpPr>
          <p:nvPr>
            <p:ph type="sldNum" sz="quarter" idx="10"/>
          </p:nvPr>
        </p:nvSpPr>
        <p:spPr/>
        <p:txBody>
          <a:bodyPr/>
          <a:lstStyle/>
          <a:p>
            <a:fld id="{9BC1133C-0A91-4C56-9DB7-B268BA704BC5}" type="slidenum">
              <a:rPr lang="en-GB" smtClean="0"/>
              <a:pPr/>
              <a:t>49</a:t>
            </a:fld>
            <a:endParaRPr lang="en-GB"/>
          </a:p>
        </p:txBody>
      </p:sp>
    </p:spTree>
    <p:extLst>
      <p:ext uri="{BB962C8B-B14F-4D97-AF65-F5344CB8AC3E}">
        <p14:creationId xmlns:p14="http://schemas.microsoft.com/office/powerpoint/2010/main" val="1391052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8</a:t>
            </a:fld>
            <a:endParaRPr lang="en-GB"/>
          </a:p>
        </p:txBody>
      </p:sp>
    </p:spTree>
    <p:extLst>
      <p:ext uri="{BB962C8B-B14F-4D97-AF65-F5344CB8AC3E}">
        <p14:creationId xmlns:p14="http://schemas.microsoft.com/office/powerpoint/2010/main" val="3178309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a:t>NASH, non-alcoholic steatohepatitis</a:t>
            </a:r>
          </a:p>
        </p:txBody>
      </p:sp>
      <p:sp>
        <p:nvSpPr>
          <p:cNvPr id="4" name="Slide Number Placeholder 3"/>
          <p:cNvSpPr>
            <a:spLocks noGrp="1"/>
          </p:cNvSpPr>
          <p:nvPr>
            <p:ph type="sldNum" sz="quarter" idx="10"/>
          </p:nvPr>
        </p:nvSpPr>
        <p:spPr/>
        <p:txBody>
          <a:bodyPr/>
          <a:lstStyle/>
          <a:p>
            <a:fld id="{9BC1133C-0A91-4C56-9DB7-B268BA704BC5}" type="slidenum">
              <a:rPr lang="en-GB" smtClean="0"/>
              <a:pPr/>
              <a:t>10</a:t>
            </a:fld>
            <a:endParaRPr lang="en-GB"/>
          </a:p>
        </p:txBody>
      </p:sp>
    </p:spTree>
    <p:extLst>
      <p:ext uri="{BB962C8B-B14F-4D97-AF65-F5344CB8AC3E}">
        <p14:creationId xmlns:p14="http://schemas.microsoft.com/office/powerpoint/2010/main" val="916739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E97434D1-B283-46F4-A9F1-BD865590B90D}"/>
              </a:ext>
            </a:extLst>
          </p:cNvPr>
          <p:cNvSpPr>
            <a:spLocks noGrp="1"/>
          </p:cNvSpPr>
          <p:nvPr>
            <p:ph type="body" idx="1"/>
          </p:nvPr>
        </p:nvSpPr>
        <p:spPr/>
        <p:txBody>
          <a:bodyPr/>
          <a:lstStyle/>
          <a:p>
            <a:r>
              <a:rPr lang="en-GB" dirty="0"/>
              <a:t>HCC, </a:t>
            </a:r>
            <a:r>
              <a:rPr lang="en-GB"/>
              <a:t>hepatocellular carcinoma</a:t>
            </a:r>
            <a:endParaRPr lang="en-GB" dirty="0"/>
          </a:p>
        </p:txBody>
      </p:sp>
    </p:spTree>
    <p:extLst>
      <p:ext uri="{BB962C8B-B14F-4D97-AF65-F5344CB8AC3E}">
        <p14:creationId xmlns:p14="http://schemas.microsoft.com/office/powerpoint/2010/main" val="1717776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7C6A718-5581-454B-B2A9-FA40D2DD2491}"/>
              </a:ext>
            </a:extLst>
          </p:cNvPr>
          <p:cNvSpPr>
            <a:spLocks noGrp="1"/>
          </p:cNvSpPr>
          <p:nvPr>
            <p:ph type="body" idx="1"/>
          </p:nvPr>
        </p:nvSpPr>
        <p:spPr/>
        <p:txBody>
          <a:bodyPr/>
          <a:lstStyle/>
          <a:p>
            <a:r>
              <a:rPr lang="en-GB" dirty="0"/>
              <a:t>BMI, body mass index</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dirty="0"/>
              <a:t>BIA, bioelectrical impedance analysis; CT, computed tomography; DEXA, dual-energy X-ray absorptiometry</a:t>
            </a:r>
          </a:p>
        </p:txBody>
      </p:sp>
      <p:sp>
        <p:nvSpPr>
          <p:cNvPr id="4" name="Slide Number Placeholder 3"/>
          <p:cNvSpPr>
            <a:spLocks noGrp="1"/>
          </p:cNvSpPr>
          <p:nvPr>
            <p:ph type="sldNum" sz="quarter" idx="10"/>
          </p:nvPr>
        </p:nvSpPr>
        <p:spPr/>
        <p:txBody>
          <a:bodyPr/>
          <a:lstStyle/>
          <a:p>
            <a:fld id="{9BC1133C-0A91-4C56-9DB7-B268BA704BC5}" type="slidenum">
              <a:rPr lang="en-GB" smtClean="0"/>
              <a:pPr/>
              <a:t>17</a:t>
            </a:fld>
            <a:endParaRPr lang="en-GB"/>
          </a:p>
        </p:txBody>
      </p:sp>
    </p:spTree>
    <p:extLst>
      <p:ext uri="{BB962C8B-B14F-4D97-AF65-F5344CB8AC3E}">
        <p14:creationId xmlns:p14="http://schemas.microsoft.com/office/powerpoint/2010/main" val="4072319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BIA, bioelectrical impedance analysis; CT, computed tomography; DEXA, dual-energy X-ray absorptiometry</a:t>
            </a:r>
            <a:endParaRPr lang="en-GB" dirty="0"/>
          </a:p>
          <a:p>
            <a:endParaRPr lang="en-GB" dirty="0"/>
          </a:p>
        </p:txBody>
      </p:sp>
      <p:sp>
        <p:nvSpPr>
          <p:cNvPr id="4" name="Slide Number Placeholder 3"/>
          <p:cNvSpPr>
            <a:spLocks noGrp="1"/>
          </p:cNvSpPr>
          <p:nvPr>
            <p:ph type="sldNum" sz="quarter" idx="10"/>
          </p:nvPr>
        </p:nvSpPr>
        <p:spPr/>
        <p:txBody>
          <a:bodyPr/>
          <a:lstStyle/>
          <a:p>
            <a:fld id="{9BC1133C-0A91-4C56-9DB7-B268BA704BC5}" type="slidenum">
              <a:rPr lang="en-GB" smtClean="0"/>
              <a:pPr/>
              <a:t>18</a:t>
            </a:fld>
            <a:endParaRPr lang="en-GB"/>
          </a:p>
        </p:txBody>
      </p:sp>
    </p:spTree>
    <p:extLst>
      <p:ext uri="{BB962C8B-B14F-4D97-AF65-F5344CB8AC3E}">
        <p14:creationId xmlns:p14="http://schemas.microsoft.com/office/powerpoint/2010/main" val="10108990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resentation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06CB062-7C8A-4017-A1C5-EF978F1C5D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7">
            <a:extLst>
              <a:ext uri="{FF2B5EF4-FFF2-40B4-BE49-F238E27FC236}">
                <a16:creationId xmlns:a16="http://schemas.microsoft.com/office/drawing/2014/main" id="{009EEA96-EE89-4381-8EAB-79292394F86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31633" y="5733258"/>
            <a:ext cx="1918843" cy="972343"/>
          </a:xfrm>
          <a:prstGeom prst="rect">
            <a:avLst/>
          </a:prstGeom>
        </p:spPr>
      </p:pic>
      <p:sp>
        <p:nvSpPr>
          <p:cNvPr id="11" name="Text Placeholder 7">
            <a:extLst>
              <a:ext uri="{FF2B5EF4-FFF2-40B4-BE49-F238E27FC236}">
                <a16:creationId xmlns:a16="http://schemas.microsoft.com/office/drawing/2014/main" id="{48B04023-5770-4BDA-8F63-1A2F3B4BFA9B}"/>
              </a:ext>
            </a:extLst>
          </p:cNvPr>
          <p:cNvSpPr>
            <a:spLocks noGrp="1"/>
          </p:cNvSpPr>
          <p:nvPr>
            <p:ph type="body" sz="quarter" idx="11"/>
          </p:nvPr>
        </p:nvSpPr>
        <p:spPr>
          <a:xfrm>
            <a:off x="6567" y="6479931"/>
            <a:ext cx="6089433" cy="376990"/>
          </a:xfrm>
        </p:spPr>
        <p:txBody>
          <a:bodyPr lIns="144000" tIns="72000" rIns="144000" bIns="72000" anchor="b">
            <a:noAutofit/>
          </a:bodyPr>
          <a:lstStyle>
            <a:lvl1pPr marL="0" indent="0">
              <a:spcBef>
                <a:spcPts val="0"/>
              </a:spcBef>
              <a:buNone/>
              <a:defRPr sz="1050" baseline="0"/>
            </a:lvl1pPr>
          </a:lstStyle>
          <a:p>
            <a:pPr lvl="0"/>
            <a:endParaRPr lang="en-GB" dirty="0"/>
          </a:p>
          <a:p>
            <a:r>
              <a:rPr lang="en-GB" dirty="0"/>
              <a:t>Job code/copyright/date of prep etc to go here</a:t>
            </a:r>
          </a:p>
        </p:txBody>
      </p:sp>
      <p:sp>
        <p:nvSpPr>
          <p:cNvPr id="12" name="Subtitle 2">
            <a:extLst>
              <a:ext uri="{FF2B5EF4-FFF2-40B4-BE49-F238E27FC236}">
                <a16:creationId xmlns:a16="http://schemas.microsoft.com/office/drawing/2014/main" id="{B537A10E-A309-4C24-989A-3472EB529877}"/>
              </a:ext>
            </a:extLst>
          </p:cNvPr>
          <p:cNvSpPr>
            <a:spLocks noGrp="1"/>
          </p:cNvSpPr>
          <p:nvPr>
            <p:ph type="subTitle" idx="1"/>
          </p:nvPr>
        </p:nvSpPr>
        <p:spPr>
          <a:xfrm>
            <a:off x="4463819" y="1266478"/>
            <a:ext cx="7286656" cy="794373"/>
          </a:xfrm>
        </p:spPr>
        <p:txBody>
          <a:bodyPr anchor="t">
            <a:noAutofit/>
          </a:bodyPr>
          <a:lstStyle>
            <a:lvl1pPr marL="0" indent="0" algn="r">
              <a:buNone/>
              <a:defRPr sz="4000" b="0">
                <a:solidFill>
                  <a:schemeClr val="accent1"/>
                </a:solidFill>
              </a:defRPr>
            </a:lvl1pPr>
          </a:lstStyle>
          <a:p>
            <a:endParaRPr lang="en-GB" dirty="0"/>
          </a:p>
        </p:txBody>
      </p:sp>
      <p:sp>
        <p:nvSpPr>
          <p:cNvPr id="13" name="Title 1">
            <a:extLst>
              <a:ext uri="{FF2B5EF4-FFF2-40B4-BE49-F238E27FC236}">
                <a16:creationId xmlns:a16="http://schemas.microsoft.com/office/drawing/2014/main" id="{A768788C-CD5D-4ED8-B8DC-0F8BE230A543}"/>
              </a:ext>
            </a:extLst>
          </p:cNvPr>
          <p:cNvSpPr>
            <a:spLocks noGrp="1"/>
          </p:cNvSpPr>
          <p:nvPr>
            <p:ph type="ctrTitle" hasCustomPrompt="1"/>
          </p:nvPr>
        </p:nvSpPr>
        <p:spPr>
          <a:xfrm>
            <a:off x="431371" y="260648"/>
            <a:ext cx="11319104" cy="943200"/>
          </a:xfrm>
        </p:spPr>
        <p:txBody>
          <a:bodyPr anchor="b">
            <a:normAutofit/>
          </a:bodyPr>
          <a:lstStyle>
            <a:lvl1pPr algn="r">
              <a:defRPr sz="3200" b="0">
                <a:solidFill>
                  <a:schemeClr val="accent1"/>
                </a:solidFill>
              </a:defRPr>
            </a:lvl1pPr>
          </a:lstStyle>
          <a:p>
            <a:r>
              <a:rPr lang="en-GB" dirty="0"/>
              <a:t>Presentation title to go here</a:t>
            </a:r>
          </a:p>
        </p:txBody>
      </p:sp>
    </p:spTree>
    <p:extLst>
      <p:ext uri="{BB962C8B-B14F-4D97-AF65-F5344CB8AC3E}">
        <p14:creationId xmlns:p14="http://schemas.microsoft.com/office/powerpoint/2010/main" val="156257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4732" y="3032384"/>
            <a:ext cx="11331509" cy="1362075"/>
          </a:xfrm>
        </p:spPr>
        <p:txBody>
          <a:bodyPr anchor="b">
            <a:normAutofit/>
          </a:bodyPr>
          <a:lstStyle>
            <a:lvl1pPr algn="r">
              <a:defRPr sz="3600" b="0" cap="none">
                <a:solidFill>
                  <a:srgbClr val="004B87"/>
                </a:solidFill>
              </a:defRPr>
            </a:lvl1pPr>
          </a:lstStyle>
          <a:p>
            <a:r>
              <a:rPr lang="en-US" dirty="0"/>
              <a:t>Click to edit master title style</a:t>
            </a:r>
            <a:endParaRPr lang="en-GB" dirty="0"/>
          </a:p>
        </p:txBody>
      </p:sp>
      <p:sp>
        <p:nvSpPr>
          <p:cNvPr id="3" name="Text Placeholder 2"/>
          <p:cNvSpPr>
            <a:spLocks noGrp="1"/>
          </p:cNvSpPr>
          <p:nvPr>
            <p:ph type="body" idx="1" hasCustomPrompt="1"/>
          </p:nvPr>
        </p:nvSpPr>
        <p:spPr>
          <a:xfrm>
            <a:off x="2711180" y="4509216"/>
            <a:ext cx="9115061" cy="1500187"/>
          </a:xfrm>
        </p:spPr>
        <p:txBody>
          <a:bodyPr anchor="t">
            <a:normAutofit/>
          </a:bodyPr>
          <a:lstStyle>
            <a:lvl1pPr marL="0" indent="0" algn="r">
              <a:buNone/>
              <a:defRPr sz="2400">
                <a:solidFill>
                  <a:srgbClr val="004B87"/>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Master text styles</a:t>
            </a:r>
          </a:p>
        </p:txBody>
      </p:sp>
      <p:cxnSp>
        <p:nvCxnSpPr>
          <p:cNvPr id="6" name="Straight Connector 5">
            <a:extLst>
              <a:ext uri="{FF2B5EF4-FFF2-40B4-BE49-F238E27FC236}">
                <a16:creationId xmlns:a16="http://schemas.microsoft.com/office/drawing/2014/main" id="{51AAE498-473E-420D-BBF6-000ECD735FF3}"/>
              </a:ext>
            </a:extLst>
          </p:cNvPr>
          <p:cNvCxnSpPr>
            <a:cxnSpLocks/>
          </p:cNvCxnSpPr>
          <p:nvPr userDrawn="1"/>
        </p:nvCxnSpPr>
        <p:spPr>
          <a:xfrm>
            <a:off x="365760" y="4459976"/>
            <a:ext cx="11460480" cy="0"/>
          </a:xfrm>
          <a:prstGeom prst="line">
            <a:avLst/>
          </a:prstGeom>
          <a:ln w="889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6491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8" name="Text Placeholder 7"/>
          <p:cNvSpPr>
            <a:spLocks noGrp="1"/>
          </p:cNvSpPr>
          <p:nvPr>
            <p:ph type="body" sz="quarter" idx="10"/>
          </p:nvPr>
        </p:nvSpPr>
        <p:spPr>
          <a:xfrm>
            <a:off x="6569" y="6479931"/>
            <a:ext cx="10025871"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
        <p:nvSpPr>
          <p:cNvPr id="6" name="Content Placeholder 2">
            <a:extLst>
              <a:ext uri="{FF2B5EF4-FFF2-40B4-BE49-F238E27FC236}">
                <a16:creationId xmlns:a16="http://schemas.microsoft.com/office/drawing/2014/main" id="{8AC1B916-9C2F-4F87-9F00-8355A30EF037}"/>
              </a:ext>
            </a:extLst>
          </p:cNvPr>
          <p:cNvSpPr>
            <a:spLocks noGrp="1"/>
          </p:cNvSpPr>
          <p:nvPr>
            <p:ph sz="half" idx="1" hasCustomPrompt="1"/>
          </p:nvPr>
        </p:nvSpPr>
        <p:spPr>
          <a:xfrm>
            <a:off x="425752" y="1340768"/>
            <a:ext cx="11342400" cy="4622400"/>
          </a:xfrm>
        </p:spPr>
        <p:txBody>
          <a:bodyPr>
            <a:noAutofit/>
          </a:bodyPr>
          <a:lstStyle>
            <a:lvl1pPr>
              <a:buClr>
                <a:srgbClr val="004B87"/>
              </a:buCl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9405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25752" y="1340769"/>
            <a:ext cx="5574237" cy="4622400"/>
          </a:xfrm>
        </p:spPr>
        <p:txBody>
          <a:bodyPr>
            <a:noAutofit/>
          </a:bodyPr>
          <a:lstStyle>
            <a:lvl1pPr>
              <a:buClr>
                <a:srgbClr val="004B87"/>
              </a:buCl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6193448" y="1340769"/>
            <a:ext cx="5572800" cy="4622400"/>
          </a:xfrm>
        </p:spPr>
        <p:txBody>
          <a:bodyPr>
            <a:noAutofit/>
          </a:bodyPr>
          <a:lstStyle>
            <a:lvl1pPr>
              <a:buClr>
                <a:srgbClr val="004B87"/>
              </a:buClr>
              <a:defRPr sz="2000"/>
            </a:lvl1pPr>
            <a:lvl2pPr>
              <a:defRPr sz="1800"/>
            </a:lvl2pPr>
            <a:lvl3pPr>
              <a:defRPr sz="1600"/>
            </a:lvl3pPr>
            <a:lvl4pPr>
              <a:defRPr sz="1400"/>
            </a:lvl4pPr>
            <a:lvl5pPr>
              <a:defRPr sz="140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itle Placeholder 1">
            <a:extLst>
              <a:ext uri="{FF2B5EF4-FFF2-40B4-BE49-F238E27FC236}">
                <a16:creationId xmlns:a16="http://schemas.microsoft.com/office/drawing/2014/main" id="{640F5D30-516D-45B1-A9E5-12E0CA67E86C}"/>
              </a:ext>
            </a:extLst>
          </p:cNvPr>
          <p:cNvSpPr>
            <a:spLocks noGrp="1"/>
          </p:cNvSpPr>
          <p:nvPr>
            <p:ph type="title"/>
          </p:nvPr>
        </p:nvSpPr>
        <p:spPr>
          <a:xfrm>
            <a:off x="425752" y="140970"/>
            <a:ext cx="10182749" cy="76962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10" name="Text Placeholder 7">
            <a:extLst>
              <a:ext uri="{FF2B5EF4-FFF2-40B4-BE49-F238E27FC236}">
                <a16:creationId xmlns:a16="http://schemas.microsoft.com/office/drawing/2014/main" id="{BF51C5F3-C12D-420E-A134-BD35D774E9AB}"/>
              </a:ext>
            </a:extLst>
          </p:cNvPr>
          <p:cNvSpPr>
            <a:spLocks noGrp="1"/>
          </p:cNvSpPr>
          <p:nvPr>
            <p:ph type="body" sz="quarter" idx="10"/>
          </p:nvPr>
        </p:nvSpPr>
        <p:spPr>
          <a:xfrm>
            <a:off x="6569" y="6479931"/>
            <a:ext cx="10025871"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Tree>
    <p:extLst>
      <p:ext uri="{BB962C8B-B14F-4D97-AF65-F5344CB8AC3E}">
        <p14:creationId xmlns:p14="http://schemas.microsoft.com/office/powerpoint/2010/main" val="2610664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Text Placeholder 7">
            <a:extLst>
              <a:ext uri="{FF2B5EF4-FFF2-40B4-BE49-F238E27FC236}">
                <a16:creationId xmlns:a16="http://schemas.microsoft.com/office/drawing/2014/main" id="{09F7A6A2-DA56-4DBC-9B9E-4360FFB93F54}"/>
              </a:ext>
            </a:extLst>
          </p:cNvPr>
          <p:cNvSpPr>
            <a:spLocks noGrp="1"/>
          </p:cNvSpPr>
          <p:nvPr>
            <p:ph type="body" sz="quarter" idx="10"/>
          </p:nvPr>
        </p:nvSpPr>
        <p:spPr>
          <a:xfrm>
            <a:off x="6569" y="6479931"/>
            <a:ext cx="10025871"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Tree>
    <p:extLst>
      <p:ext uri="{BB962C8B-B14F-4D97-AF65-F5344CB8AC3E}">
        <p14:creationId xmlns:p14="http://schemas.microsoft.com/office/powerpoint/2010/main" val="301431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0004A808-11AF-4286-85AC-FE28AB67FD77}"/>
              </a:ext>
            </a:extLst>
          </p:cNvPr>
          <p:cNvSpPr>
            <a:spLocks noGrp="1"/>
          </p:cNvSpPr>
          <p:nvPr>
            <p:ph type="body" sz="quarter" idx="10"/>
          </p:nvPr>
        </p:nvSpPr>
        <p:spPr>
          <a:xfrm>
            <a:off x="6569" y="6479931"/>
            <a:ext cx="10025871" cy="376990"/>
          </a:xfrm>
        </p:spPr>
        <p:txBody>
          <a:bodyPr lIns="144000" tIns="72000" rIns="144000" bIns="72000" anchor="b">
            <a:noAutofit/>
          </a:bodyPr>
          <a:lstStyle>
            <a:lvl1pPr marL="0" indent="0">
              <a:spcBef>
                <a:spcPts val="0"/>
              </a:spcBef>
              <a:buNone/>
              <a:defRPr sz="1000" baseline="0"/>
            </a:lvl1pPr>
          </a:lstStyle>
          <a:p>
            <a:pPr lvl="0"/>
            <a:endParaRPr lang="en-GB" dirty="0"/>
          </a:p>
          <a:p>
            <a:pPr lvl="0"/>
            <a:r>
              <a:rPr lang="en-GB" dirty="0"/>
              <a:t>References to go here</a:t>
            </a:r>
          </a:p>
        </p:txBody>
      </p:sp>
    </p:spTree>
    <p:extLst>
      <p:ext uri="{BB962C8B-B14F-4D97-AF65-F5344CB8AC3E}">
        <p14:creationId xmlns:p14="http://schemas.microsoft.com/office/powerpoint/2010/main" val="140146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F0AB36D-988E-4F4E-96B9-30F336BC57C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668548" y="6021290"/>
            <a:ext cx="1350435" cy="684311"/>
          </a:xfrm>
          <a:prstGeom prst="rect">
            <a:avLst/>
          </a:prstGeom>
        </p:spPr>
      </p:pic>
      <p:grpSp>
        <p:nvGrpSpPr>
          <p:cNvPr id="4" name="Group 3">
            <a:extLst>
              <a:ext uri="{FF2B5EF4-FFF2-40B4-BE49-F238E27FC236}">
                <a16:creationId xmlns:a16="http://schemas.microsoft.com/office/drawing/2014/main" id="{917CD097-F1CE-400B-85A1-E4BBCD168668}"/>
              </a:ext>
            </a:extLst>
          </p:cNvPr>
          <p:cNvGrpSpPr/>
          <p:nvPr userDrawn="1"/>
        </p:nvGrpSpPr>
        <p:grpSpPr>
          <a:xfrm>
            <a:off x="2" y="138045"/>
            <a:ext cx="12018980" cy="1042271"/>
            <a:chOff x="1" y="138043"/>
            <a:chExt cx="12018980" cy="1042271"/>
          </a:xfrm>
        </p:grpSpPr>
        <p:pic>
          <p:nvPicPr>
            <p:cNvPr id="7" name="Picture 6">
              <a:extLst>
                <a:ext uri="{FF2B5EF4-FFF2-40B4-BE49-F238E27FC236}">
                  <a16:creationId xmlns:a16="http://schemas.microsoft.com/office/drawing/2014/main" id="{D0B3CFA3-0DAC-4DBA-A06A-53FCF46D1DCD}"/>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004746" y="138043"/>
              <a:ext cx="9014235" cy="1042271"/>
            </a:xfrm>
            <a:prstGeom prst="rect">
              <a:avLst/>
            </a:prstGeom>
          </p:spPr>
        </p:pic>
        <p:pic>
          <p:nvPicPr>
            <p:cNvPr id="10" name="Picture 9">
              <a:extLst>
                <a:ext uri="{FF2B5EF4-FFF2-40B4-BE49-F238E27FC236}">
                  <a16:creationId xmlns:a16="http://schemas.microsoft.com/office/drawing/2014/main" id="{5415361A-36F2-4E97-BCA2-1FA925F9D5FD}"/>
                </a:ext>
              </a:extLst>
            </p:cNvPr>
            <p:cNvPicPr>
              <a:picLocks noChangeAspect="1"/>
            </p:cNvPicPr>
            <p:nvPr userDrawn="1"/>
          </p:nvPicPr>
          <p:blipFill rotWithShape="1">
            <a:blip r:embed="rId9">
              <a:extLst>
                <a:ext uri="{28A0092B-C50C-407E-A947-70E740481C1C}">
                  <a14:useLocalDpi xmlns:a14="http://schemas.microsoft.com/office/drawing/2010/main" val="0"/>
                </a:ext>
              </a:extLst>
            </a:blip>
            <a:srcRect r="38188"/>
            <a:stretch/>
          </p:blipFill>
          <p:spPr>
            <a:xfrm>
              <a:off x="1" y="138043"/>
              <a:ext cx="5571858" cy="1042271"/>
            </a:xfrm>
            <a:prstGeom prst="rect">
              <a:avLst/>
            </a:prstGeom>
          </p:spPr>
        </p:pic>
      </p:grpSp>
      <p:sp>
        <p:nvSpPr>
          <p:cNvPr id="2" name="Title Placeholder 1"/>
          <p:cNvSpPr>
            <a:spLocks noGrp="1"/>
          </p:cNvSpPr>
          <p:nvPr>
            <p:ph type="title"/>
          </p:nvPr>
        </p:nvSpPr>
        <p:spPr>
          <a:xfrm>
            <a:off x="425752" y="140970"/>
            <a:ext cx="10182749" cy="76962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25752" y="1340771"/>
            <a:ext cx="11340496" cy="50864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6141973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Lst>
  <p:txStyles>
    <p:titleStyle>
      <a:lvl1pPr algn="l" defTabSz="685800" rtl="0" eaLnBrk="1" latinLnBrk="0" hangingPunct="1">
        <a:lnSpc>
          <a:spcPct val="90000"/>
        </a:lnSpc>
        <a:spcBef>
          <a:spcPct val="0"/>
        </a:spcBef>
        <a:buNone/>
        <a:defRPr sz="2400" b="0" kern="1200">
          <a:solidFill>
            <a:schemeClr val="bg1"/>
          </a:solidFill>
          <a:latin typeface="+mj-lt"/>
          <a:ea typeface="+mj-ea"/>
          <a:cs typeface="+mj-cs"/>
        </a:defRPr>
      </a:lvl1pPr>
    </p:titleStyle>
    <p:bodyStyle>
      <a:lvl1pPr marL="257175" indent="-257175" algn="l" defTabSz="685800" rtl="0" eaLnBrk="1" latinLnBrk="0" hangingPunct="1">
        <a:spcBef>
          <a:spcPct val="200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557213" indent="-214313" algn="l" defTabSz="685800" rtl="0" eaLnBrk="1" latinLnBrk="0" hangingPunct="1">
        <a:spcBef>
          <a:spcPct val="20000"/>
        </a:spcBef>
        <a:buClr>
          <a:srgbClr val="004B87"/>
        </a:buClr>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spcBef>
          <a:spcPct val="20000"/>
        </a:spcBef>
        <a:buClr>
          <a:srgbClr val="004B87"/>
        </a:buClr>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spcBef>
          <a:spcPct val="20000"/>
        </a:spcBef>
        <a:buClr>
          <a:srgbClr val="004B87"/>
        </a:buClr>
        <a:buFont typeface="Arial" panose="020B0604020202020204" pitchFamily="34" charset="0"/>
        <a:buChar char="–"/>
        <a:defRPr sz="1400" kern="1200">
          <a:solidFill>
            <a:schemeClr val="tx1"/>
          </a:solidFill>
          <a:latin typeface="+mn-lt"/>
          <a:ea typeface="+mn-ea"/>
          <a:cs typeface="+mn-cs"/>
        </a:defRPr>
      </a:lvl4pPr>
      <a:lvl5pPr marL="1585913" indent="-214313" algn="l" defTabSz="685800" rtl="0" eaLnBrk="1" latinLnBrk="0" hangingPunct="1">
        <a:spcBef>
          <a:spcPct val="20000"/>
        </a:spcBef>
        <a:buClr>
          <a:srgbClr val="004B87"/>
        </a:buClr>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slide" Target="slide37.xml"/><Relationship Id="rId3" Type="http://schemas.openxmlformats.org/officeDocument/2006/relationships/slide" Target="slide21.xml"/><Relationship Id="rId7" Type="http://schemas.openxmlformats.org/officeDocument/2006/relationships/slide" Target="slide36.xml"/><Relationship Id="rId12" Type="http://schemas.openxmlformats.org/officeDocument/2006/relationships/image" Target="../media/image5.png"/><Relationship Id="rId2" Type="http://schemas.openxmlformats.org/officeDocument/2006/relationships/slide" Target="slide16.xml"/><Relationship Id="rId1" Type="http://schemas.openxmlformats.org/officeDocument/2006/relationships/slideLayout" Target="../slideLayouts/slideLayout3.xml"/><Relationship Id="rId6" Type="http://schemas.openxmlformats.org/officeDocument/2006/relationships/slide" Target="slide33.xml"/><Relationship Id="rId11" Type="http://schemas.openxmlformats.org/officeDocument/2006/relationships/slide" Target="slide5.xml"/><Relationship Id="rId5" Type="http://schemas.openxmlformats.org/officeDocument/2006/relationships/slide" Target="slide31.xml"/><Relationship Id="rId10" Type="http://schemas.openxmlformats.org/officeDocument/2006/relationships/slide" Target="slide47.xml"/><Relationship Id="rId4" Type="http://schemas.openxmlformats.org/officeDocument/2006/relationships/slide" Target="slide26.xml"/><Relationship Id="rId9" Type="http://schemas.openxmlformats.org/officeDocument/2006/relationships/slide" Target="slide41.xml"/></Relationships>
</file>

<file path=ppt/slides/_rels/slide1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hyperlink" Target="http://www.easl.eu/research/our-contributions/clinical-practice-guideline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slide" Target="slide5.xml"/></Relationships>
</file>

<file path=ppt/slides/_rels/slide2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slide" Target="slide5.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slide" Target="slide5.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slidedeck_feedback@easloffice.eu"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slide" Target="slide5.xml"/></Relationships>
</file>

<file path=ppt/slides/_rels/slide3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slide" Target="slide5.xml"/></Relationships>
</file>

<file path=ppt/slides/_rels/slide3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6.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1.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a:extLst>
              <a:ext uri="{FF2B5EF4-FFF2-40B4-BE49-F238E27FC236}">
                <a16:creationId xmlns:a16="http://schemas.microsoft.com/office/drawing/2014/main" id="{2A5023BA-F0E0-4C90-A896-D588B5EFA9DE}"/>
              </a:ext>
            </a:extLst>
          </p:cNvPr>
          <p:cNvSpPr>
            <a:spLocks noGrp="1"/>
          </p:cNvSpPr>
          <p:nvPr>
            <p:ph type="subTitle" idx="1"/>
          </p:nvPr>
        </p:nvSpPr>
        <p:spPr/>
        <p:txBody>
          <a:bodyPr/>
          <a:lstStyle/>
          <a:p>
            <a:r>
              <a:rPr lang="en-GB" dirty="0"/>
              <a:t>Nutrition in chronic </a:t>
            </a:r>
            <a:br>
              <a:rPr lang="en-GB"/>
            </a:br>
            <a:r>
              <a:rPr lang="en-GB"/>
              <a:t> liver </a:t>
            </a:r>
            <a:r>
              <a:rPr lang="en-GB" dirty="0"/>
              <a:t>disease</a:t>
            </a:r>
          </a:p>
        </p:txBody>
      </p:sp>
      <p:sp>
        <p:nvSpPr>
          <p:cNvPr id="7" name="Title 6">
            <a:extLst>
              <a:ext uri="{FF2B5EF4-FFF2-40B4-BE49-F238E27FC236}">
                <a16:creationId xmlns:a16="http://schemas.microsoft.com/office/drawing/2014/main" id="{EF89CA09-772E-4495-BCB3-7847A1367372}"/>
              </a:ext>
            </a:extLst>
          </p:cNvPr>
          <p:cNvSpPr>
            <a:spLocks noGrp="1"/>
          </p:cNvSpPr>
          <p:nvPr>
            <p:ph type="ctrTitle"/>
          </p:nvPr>
        </p:nvSpPr>
        <p:spPr/>
        <p:txBody>
          <a:bodyPr/>
          <a:lstStyle/>
          <a:p>
            <a:r>
              <a:rPr lang="en-US" dirty="0"/>
              <a:t>Clinical Practice Guidelines</a:t>
            </a:r>
            <a:endParaRPr lang="en-GB" dirty="0"/>
          </a:p>
        </p:txBody>
      </p:sp>
    </p:spTree>
    <p:extLst>
      <p:ext uri="{BB962C8B-B14F-4D97-AF65-F5344CB8AC3E}">
        <p14:creationId xmlns:p14="http://schemas.microsoft.com/office/powerpoint/2010/main" val="1800892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2A9605-0489-4B60-9B1D-270EE256EF7D}"/>
              </a:ext>
            </a:extLst>
          </p:cNvPr>
          <p:cNvSpPr>
            <a:spLocks noGrp="1"/>
          </p:cNvSpPr>
          <p:nvPr>
            <p:ph type="title"/>
          </p:nvPr>
        </p:nvSpPr>
        <p:spPr/>
        <p:txBody>
          <a:bodyPr/>
          <a:lstStyle/>
          <a:p>
            <a:r>
              <a:rPr lang="en-GB" dirty="0"/>
              <a:t>Malnutrition definition </a:t>
            </a:r>
          </a:p>
        </p:txBody>
      </p:sp>
      <p:sp>
        <p:nvSpPr>
          <p:cNvPr id="6" name="Text Placeholder 5">
            <a:extLst>
              <a:ext uri="{FF2B5EF4-FFF2-40B4-BE49-F238E27FC236}">
                <a16:creationId xmlns:a16="http://schemas.microsoft.com/office/drawing/2014/main" id="{3314BA3D-BA94-4FD5-BDCE-26DE476CF870}"/>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4B740308-E3A5-4F4B-A13E-D0651FF91EE6}"/>
              </a:ext>
            </a:extLst>
          </p:cNvPr>
          <p:cNvSpPr>
            <a:spLocks noGrp="1"/>
          </p:cNvSpPr>
          <p:nvPr>
            <p:ph sz="half" idx="1"/>
          </p:nvPr>
        </p:nvSpPr>
        <p:spPr/>
        <p:txBody>
          <a:bodyPr>
            <a:normAutofit/>
          </a:bodyPr>
          <a:lstStyle/>
          <a:p>
            <a:r>
              <a:rPr lang="en-GB" dirty="0"/>
              <a:t>The term “malnutrition” can refer both to deficiencies and to excesses in nutritional status </a:t>
            </a:r>
          </a:p>
          <a:p>
            <a:pPr lvl="1"/>
            <a:r>
              <a:rPr lang="en-GB" dirty="0"/>
              <a:t>However, in the present guideline, “malnutrition” is used as a synonym of “</a:t>
            </a:r>
            <a:r>
              <a:rPr lang="en-GB" dirty="0" err="1"/>
              <a:t>undernutrition</a:t>
            </a:r>
            <a:r>
              <a:rPr lang="en-GB" dirty="0"/>
              <a:t>” only</a:t>
            </a:r>
          </a:p>
          <a:p>
            <a:endParaRPr lang="en-GB" dirty="0"/>
          </a:p>
          <a:p>
            <a:r>
              <a:rPr lang="en-GB" dirty="0"/>
              <a:t>In addition to cirrhotic patients with </a:t>
            </a:r>
            <a:r>
              <a:rPr lang="en-GB" dirty="0" err="1"/>
              <a:t>undernutrition</a:t>
            </a:r>
            <a:r>
              <a:rPr lang="en-GB" dirty="0"/>
              <a:t>, overweight or obese patients with cirrhosis are increasingly being seen, due to the increased number of cirrhosis cases related to NASH</a:t>
            </a:r>
          </a:p>
          <a:p>
            <a:pPr lvl="1"/>
            <a:r>
              <a:rPr lang="en-GB" dirty="0"/>
              <a:t>Muscle mass depletion may also occur in these patients, but due to the coexistence of obesity, sarcopenia might be overlooked</a:t>
            </a:r>
          </a:p>
          <a:p>
            <a:endParaRPr lang="en-GB" dirty="0"/>
          </a:p>
          <a:p>
            <a:r>
              <a:rPr lang="en-GB" dirty="0"/>
              <a:t>Malnutrition, obesity and sarcopenic obesity may worsen the prognosis of patients with cirrhosis</a:t>
            </a:r>
            <a:endParaRPr lang="en-GB" baseline="30000" dirty="0"/>
          </a:p>
        </p:txBody>
      </p:sp>
      <p:pic>
        <p:nvPicPr>
          <p:cNvPr id="7" name="Picture 6">
            <a:hlinkClick r:id="rId3" action="ppaction://hlinksldjump"/>
            <a:extLst>
              <a:ext uri="{FF2B5EF4-FFF2-40B4-BE49-F238E27FC236}">
                <a16:creationId xmlns:a16="http://schemas.microsoft.com/office/drawing/2014/main" id="{269E7A8D-F237-4025-84A1-C919355C6BA5}"/>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035287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US"/>
              <a:t>Prevalence and implications of malnutrition and </a:t>
            </a:r>
            <a:r>
              <a:rPr lang="en-GB"/>
              <a:t>sarcopenia in cirrhosis </a:t>
            </a:r>
            <a:endParaRPr lang="en-GB" dirty="0"/>
          </a:p>
        </p:txBody>
      </p:sp>
      <p:sp>
        <p:nvSpPr>
          <p:cNvPr id="8" name="Text Placeholder 7">
            <a:extLst>
              <a:ext uri="{FF2B5EF4-FFF2-40B4-BE49-F238E27FC236}">
                <a16:creationId xmlns:a16="http://schemas.microsoft.com/office/drawing/2014/main" id="{2CC04DB6-A222-4DDF-BB46-40822251F1E6}"/>
              </a:ext>
            </a:extLst>
          </p:cNvPr>
          <p:cNvSpPr>
            <a:spLocks noGrp="1"/>
          </p:cNvSpPr>
          <p:nvPr>
            <p:ph type="body" sz="quarter" idx="10"/>
          </p:nvPr>
        </p:nvSpPr>
        <p:spPr/>
        <p:txBody>
          <a:bodyPr/>
          <a:lstStyle/>
          <a:p>
            <a:r>
              <a:rPr lang="en-GB" dirty="0"/>
              <a:t>1. Italian multicentre cooperative project on nutrition in liver cirrhosis. J </a:t>
            </a:r>
            <a:r>
              <a:rPr lang="en-GB" dirty="0" err="1"/>
              <a:t>Hepatol</a:t>
            </a:r>
            <a:r>
              <a:rPr lang="en-GB" dirty="0"/>
              <a:t> 1994;21:317–25;</a:t>
            </a:r>
            <a:br>
              <a:rPr lang="en-GB" dirty="0"/>
            </a:br>
            <a:r>
              <a:rPr lang="en-GB" dirty="0"/>
              <a:t>2. </a:t>
            </a:r>
            <a:r>
              <a:rPr lang="en-GB" dirty="0" err="1"/>
              <a:t>Caregaro</a:t>
            </a:r>
            <a:r>
              <a:rPr lang="en-GB" dirty="0"/>
              <a:t> L, et al. </a:t>
            </a:r>
            <a:r>
              <a:rPr lang="de-DE" dirty="0"/>
              <a:t>Am J Clin Nutr 1996;63:602–9</a:t>
            </a:r>
            <a:br>
              <a:rPr lang="de-DE"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0376AA91-28FA-4DA0-8B8B-E15AC2AD345E}"/>
              </a:ext>
            </a:extLst>
          </p:cNvPr>
          <p:cNvSpPr>
            <a:spLocks noGrp="1"/>
          </p:cNvSpPr>
          <p:nvPr>
            <p:ph sz="half" idx="1"/>
          </p:nvPr>
        </p:nvSpPr>
        <p:spPr/>
        <p:txBody>
          <a:bodyPr/>
          <a:lstStyle/>
          <a:p>
            <a:r>
              <a:rPr lang="en-GB" dirty="0"/>
              <a:t>Malnutrition is a frequent burden in cirrhosis</a:t>
            </a:r>
          </a:p>
          <a:p>
            <a:pPr lvl="1"/>
            <a:r>
              <a:rPr lang="en-GB" dirty="0"/>
              <a:t>In 20% of patients with compensated cirrhosis</a:t>
            </a:r>
          </a:p>
          <a:p>
            <a:pPr lvl="1"/>
            <a:r>
              <a:rPr lang="en-GB" dirty="0"/>
              <a:t>In &gt;50% of patients with decompensated cirrhosis</a:t>
            </a:r>
            <a:r>
              <a:rPr lang="en-GB" baseline="30000" dirty="0"/>
              <a:t>1</a:t>
            </a:r>
          </a:p>
          <a:p>
            <a:endParaRPr lang="en-GB" dirty="0"/>
          </a:p>
          <a:p>
            <a:r>
              <a:rPr lang="en-GB" dirty="0"/>
              <a:t>Progression of malnutrition is associated with progression of liver failure</a:t>
            </a:r>
          </a:p>
          <a:p>
            <a:pPr lvl="1"/>
            <a:r>
              <a:rPr lang="en-GB" dirty="0"/>
              <a:t>May be less evident in compensated cirrhosis</a:t>
            </a:r>
          </a:p>
          <a:p>
            <a:pPr lvl="1"/>
            <a:r>
              <a:rPr lang="en-GB" dirty="0"/>
              <a:t>Easily recognizable in patients with decompensated cirrhosis</a:t>
            </a:r>
          </a:p>
          <a:p>
            <a:endParaRPr lang="en-GB" dirty="0"/>
          </a:p>
          <a:p>
            <a:r>
              <a:rPr lang="en-GB" dirty="0"/>
              <a:t>Both adipose tissue and muscle tissue can be depleted</a:t>
            </a:r>
          </a:p>
          <a:p>
            <a:pPr lvl="1"/>
            <a:r>
              <a:rPr lang="en-GB" dirty="0"/>
              <a:t>In female patients, depletion of fat deposits is more frequent</a:t>
            </a:r>
          </a:p>
          <a:p>
            <a:pPr lvl="1"/>
            <a:r>
              <a:rPr lang="en-GB" dirty="0"/>
              <a:t>In men, loss of muscle tissue is more rapid</a:t>
            </a:r>
            <a:r>
              <a:rPr lang="en-GB" baseline="30000" dirty="0"/>
              <a:t>1,2</a:t>
            </a:r>
          </a:p>
        </p:txBody>
      </p:sp>
      <p:pic>
        <p:nvPicPr>
          <p:cNvPr id="5" name="Picture 4">
            <a:hlinkClick r:id="rId2" action="ppaction://hlinksldjump"/>
            <a:extLst>
              <a:ext uri="{FF2B5EF4-FFF2-40B4-BE49-F238E27FC236}">
                <a16:creationId xmlns:a16="http://schemas.microsoft.com/office/drawing/2014/main" id="{F12695C7-FA2C-41C6-9A17-303A233B389E}"/>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359964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US" dirty="0"/>
              <a:t>Prevalence and implications of malnutrition and </a:t>
            </a:r>
            <a:r>
              <a:rPr lang="en-GB" dirty="0"/>
              <a:t>sarcopenia in cirrhosis </a:t>
            </a:r>
          </a:p>
        </p:txBody>
      </p:sp>
      <p:sp>
        <p:nvSpPr>
          <p:cNvPr id="8" name="Text Placeholder 7">
            <a:extLst>
              <a:ext uri="{FF2B5EF4-FFF2-40B4-BE49-F238E27FC236}">
                <a16:creationId xmlns:a16="http://schemas.microsoft.com/office/drawing/2014/main" id="{C2990F70-1558-4EC9-893C-CA669C01F6BC}"/>
              </a:ext>
            </a:extLst>
          </p:cNvPr>
          <p:cNvSpPr>
            <a:spLocks noGrp="1"/>
          </p:cNvSpPr>
          <p:nvPr>
            <p:ph type="body" sz="quarter" idx="10"/>
          </p:nvPr>
        </p:nvSpPr>
        <p:spPr/>
        <p:txBody>
          <a:bodyPr/>
          <a:lstStyle/>
          <a:p>
            <a:r>
              <a:rPr lang="it-IT" dirty="0"/>
              <a:t>1. Dasarathy S, et al. J Cachexia Sarcopenia Muscle 2012;3:225–37; </a:t>
            </a:r>
            <a:br>
              <a:rPr lang="it-IT" dirty="0"/>
            </a:br>
            <a:r>
              <a:rPr lang="it-IT" dirty="0"/>
              <a:t>2. Huisman EJ, et al. </a:t>
            </a:r>
            <a:r>
              <a:rPr lang="sv-SE" dirty="0"/>
              <a:t>Eur J Gastroenterol Hepatol 2011;23:982–9</a:t>
            </a:r>
            <a:br>
              <a:rPr lang="sv-SE"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0376AA91-28FA-4DA0-8B8B-E15AC2AD345E}"/>
              </a:ext>
            </a:extLst>
          </p:cNvPr>
          <p:cNvSpPr>
            <a:spLocks noGrp="1"/>
          </p:cNvSpPr>
          <p:nvPr>
            <p:ph sz="half" idx="1"/>
          </p:nvPr>
        </p:nvSpPr>
        <p:spPr/>
        <p:txBody>
          <a:bodyPr/>
          <a:lstStyle/>
          <a:p>
            <a:r>
              <a:rPr lang="en-GB" dirty="0"/>
              <a:t>Malnutrition and muscle mass loss </a:t>
            </a:r>
            <a:r>
              <a:rPr lang="en-GB"/>
              <a:t>(sarcopenia), </a:t>
            </a:r>
            <a:r>
              <a:rPr lang="en-GB" dirty="0"/>
              <a:t>which is often used as an equivalent of </a:t>
            </a:r>
            <a:r>
              <a:rPr lang="en-GB"/>
              <a:t>severe malnutrition,</a:t>
            </a:r>
            <a:r>
              <a:rPr lang="en-GB" baseline="30000" dirty="0"/>
              <a:t>1</a:t>
            </a:r>
            <a:r>
              <a:rPr lang="en-GB" dirty="0"/>
              <a:t> </a:t>
            </a:r>
            <a:r>
              <a:rPr lang="en-GB"/>
              <a:t>associate with complications:</a:t>
            </a:r>
            <a:r>
              <a:rPr lang="en-GB" baseline="30000"/>
              <a:t>2</a:t>
            </a:r>
          </a:p>
          <a:p>
            <a:pPr lvl="1"/>
            <a:r>
              <a:rPr lang="en-GB"/>
              <a:t>Susceptibility </a:t>
            </a:r>
            <a:r>
              <a:rPr lang="en-GB" dirty="0"/>
              <a:t>to infections</a:t>
            </a:r>
            <a:endParaRPr lang="en-GB" baseline="30000" dirty="0"/>
          </a:p>
          <a:p>
            <a:pPr lvl="1"/>
            <a:r>
              <a:rPr lang="en-GB" dirty="0"/>
              <a:t>Hepatic encephalopathy</a:t>
            </a:r>
            <a:endParaRPr lang="en-GB" baseline="30000" dirty="0"/>
          </a:p>
          <a:p>
            <a:pPr lvl="1"/>
            <a:r>
              <a:rPr lang="en-GB" dirty="0"/>
              <a:t>Ascites</a:t>
            </a:r>
            <a:endParaRPr lang="en-GB" baseline="30000" dirty="0"/>
          </a:p>
          <a:p>
            <a:pPr lvl="1"/>
            <a:r>
              <a:rPr lang="en-GB" dirty="0"/>
              <a:t>Independent predictors of lower survival in cirrhosis</a:t>
            </a:r>
            <a:r>
              <a:rPr lang="en-GB" baseline="30000" dirty="0"/>
              <a:t> </a:t>
            </a:r>
            <a:r>
              <a:rPr lang="en-GB" dirty="0"/>
              <a:t>and in patients undergoing liver transplantation</a:t>
            </a:r>
            <a:endParaRPr lang="en-GB" baseline="30000" dirty="0"/>
          </a:p>
          <a:p>
            <a:endParaRPr lang="en-GB" dirty="0"/>
          </a:p>
          <a:p>
            <a:r>
              <a:rPr lang="en-GB" dirty="0"/>
              <a:t>Malnutrition and sarcopenia should be recognized as complications of cirrhosis that worsen the prognosis of patients</a:t>
            </a:r>
          </a:p>
          <a:p>
            <a:pPr lvl="1"/>
            <a:r>
              <a:rPr lang="en-GB" dirty="0"/>
              <a:t>General agreement that these patients’ dietary intake needs to improve</a:t>
            </a:r>
          </a:p>
          <a:p>
            <a:pPr lvl="1"/>
            <a:r>
              <a:rPr lang="en-GB" dirty="0"/>
              <a:t>Whether malnutrition can be reversed in patients with cirrhosis is unclear </a:t>
            </a:r>
          </a:p>
        </p:txBody>
      </p:sp>
      <p:pic>
        <p:nvPicPr>
          <p:cNvPr id="5" name="Picture 4">
            <a:hlinkClick r:id="rId2" action="ppaction://hlinksldjump"/>
            <a:extLst>
              <a:ext uri="{FF2B5EF4-FFF2-40B4-BE49-F238E27FC236}">
                <a16:creationId xmlns:a16="http://schemas.microsoft.com/office/drawing/2014/main" id="{52329861-3E2E-4075-A841-E110F26E4045}"/>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379784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Relationship between malnutrition, complications of cirrhosis, transplantation, and survival</a:t>
            </a:r>
          </a:p>
        </p:txBody>
      </p:sp>
      <p:sp>
        <p:nvSpPr>
          <p:cNvPr id="12" name="Text Placeholder 11">
            <a:extLst>
              <a:ext uri="{FF2B5EF4-FFF2-40B4-BE49-F238E27FC236}">
                <a16:creationId xmlns:a16="http://schemas.microsoft.com/office/drawing/2014/main" id="{6C7078D0-88B1-4658-B916-002BCAEB7F83}"/>
              </a:ext>
            </a:extLst>
          </p:cNvPr>
          <p:cNvSpPr>
            <a:spLocks noGrp="1"/>
          </p:cNvSpPr>
          <p:nvPr>
            <p:ph type="body" sz="quarter" idx="10"/>
          </p:nvPr>
        </p:nvSpPr>
        <p:spPr/>
        <p:txBody>
          <a:bodyPr/>
          <a:lstStyle/>
          <a:p>
            <a:r>
              <a:rPr lang="en-GB" dirty="0"/>
              <a:t>Tandon P, et al. Hepatology 2017;65:1044–5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21" name="Content Placeholder 20">
            <a:extLst>
              <a:ext uri="{FF2B5EF4-FFF2-40B4-BE49-F238E27FC236}">
                <a16:creationId xmlns:a16="http://schemas.microsoft.com/office/drawing/2014/main" id="{F0E04B82-C8C0-4E29-BF8A-B34451112084}"/>
              </a:ext>
            </a:extLst>
          </p:cNvPr>
          <p:cNvSpPr>
            <a:spLocks noGrp="1"/>
          </p:cNvSpPr>
          <p:nvPr>
            <p:ph sz="half" idx="1"/>
          </p:nvPr>
        </p:nvSpPr>
        <p:spPr>
          <a:xfrm>
            <a:off x="425752" y="5161943"/>
            <a:ext cx="11342400" cy="1291393"/>
          </a:xfrm>
        </p:spPr>
        <p:txBody>
          <a:bodyPr>
            <a:normAutofit/>
          </a:bodyPr>
          <a:lstStyle/>
          <a:p>
            <a:r>
              <a:rPr lang="en-GB" dirty="0"/>
              <a:t>In HCC: increased complications and reduced survival</a:t>
            </a:r>
          </a:p>
          <a:p>
            <a:r>
              <a:rPr lang="en-GB" dirty="0"/>
              <a:t>After surgery: reduced survival</a:t>
            </a:r>
          </a:p>
          <a:p>
            <a:r>
              <a:rPr lang="en-GB" dirty="0"/>
              <a:t>In liver transplantation: increased waiting list mortality and post-operative complications</a:t>
            </a:r>
          </a:p>
        </p:txBody>
      </p:sp>
      <p:sp>
        <p:nvSpPr>
          <p:cNvPr id="8" name="TextBox 7">
            <a:extLst>
              <a:ext uri="{FF2B5EF4-FFF2-40B4-BE49-F238E27FC236}">
                <a16:creationId xmlns:a16="http://schemas.microsoft.com/office/drawing/2014/main" id="{A9394FF7-DE4E-4EC0-8AE1-BE6F952F4028}"/>
              </a:ext>
            </a:extLst>
          </p:cNvPr>
          <p:cNvSpPr txBox="1"/>
          <p:nvPr/>
        </p:nvSpPr>
        <p:spPr>
          <a:xfrm>
            <a:off x="4187788" y="4539729"/>
            <a:ext cx="3816424" cy="461665"/>
          </a:xfrm>
          <a:prstGeom prst="rect">
            <a:avLst/>
          </a:prstGeom>
          <a:solidFill>
            <a:schemeClr val="accent6"/>
          </a:solidFill>
        </p:spPr>
        <p:txBody>
          <a:bodyPr wrap="square" rtlCol="0">
            <a:spAutoFit/>
          </a:bodyPr>
          <a:lstStyle/>
          <a:p>
            <a:pPr algn="ctr"/>
            <a:r>
              <a:rPr lang="en-GB" sz="2400" b="1" dirty="0">
                <a:solidFill>
                  <a:schemeClr val="bg1"/>
                </a:solidFill>
              </a:rPr>
              <a:t>Reduced overall survival</a:t>
            </a:r>
          </a:p>
        </p:txBody>
      </p:sp>
      <p:sp>
        <p:nvSpPr>
          <p:cNvPr id="4" name="TextBox 3">
            <a:extLst>
              <a:ext uri="{FF2B5EF4-FFF2-40B4-BE49-F238E27FC236}">
                <a16:creationId xmlns:a16="http://schemas.microsoft.com/office/drawing/2014/main" id="{5BAA0BCA-D088-4366-A022-1E52398017B1}"/>
              </a:ext>
            </a:extLst>
          </p:cNvPr>
          <p:cNvSpPr txBox="1"/>
          <p:nvPr/>
        </p:nvSpPr>
        <p:spPr>
          <a:xfrm>
            <a:off x="3183115" y="1739686"/>
            <a:ext cx="2592370" cy="707886"/>
          </a:xfrm>
          <a:prstGeom prst="rect">
            <a:avLst/>
          </a:prstGeom>
          <a:solidFill>
            <a:schemeClr val="accent1"/>
          </a:solidFill>
        </p:spPr>
        <p:txBody>
          <a:bodyPr wrap="square" rtlCol="0">
            <a:spAutoFit/>
          </a:bodyPr>
          <a:lstStyle/>
          <a:p>
            <a:pPr algn="ctr"/>
            <a:r>
              <a:rPr lang="en-GB" sz="2000" b="1" dirty="0">
                <a:solidFill>
                  <a:schemeClr val="bg1"/>
                </a:solidFill>
              </a:rPr>
              <a:t>Decompensated cirrhosis</a:t>
            </a:r>
          </a:p>
        </p:txBody>
      </p:sp>
      <p:sp>
        <p:nvSpPr>
          <p:cNvPr id="7" name="TextBox 6">
            <a:extLst>
              <a:ext uri="{FF2B5EF4-FFF2-40B4-BE49-F238E27FC236}">
                <a16:creationId xmlns:a16="http://schemas.microsoft.com/office/drawing/2014/main" id="{D4168F53-CD20-4C9C-B6A6-11BEE0B47B3F}"/>
              </a:ext>
            </a:extLst>
          </p:cNvPr>
          <p:cNvSpPr txBox="1"/>
          <p:nvPr/>
        </p:nvSpPr>
        <p:spPr>
          <a:xfrm>
            <a:off x="6416516" y="1739686"/>
            <a:ext cx="2592370" cy="707886"/>
          </a:xfrm>
          <a:prstGeom prst="rect">
            <a:avLst/>
          </a:prstGeom>
          <a:solidFill>
            <a:schemeClr val="accent1"/>
          </a:solidFill>
        </p:spPr>
        <p:txBody>
          <a:bodyPr wrap="square" rtlCol="0">
            <a:spAutoFit/>
          </a:bodyPr>
          <a:lstStyle/>
          <a:p>
            <a:pPr algn="ctr"/>
            <a:r>
              <a:rPr lang="en-GB" sz="2000" b="1" dirty="0">
                <a:solidFill>
                  <a:schemeClr val="bg1"/>
                </a:solidFill>
              </a:rPr>
              <a:t>Malnutrition and/or</a:t>
            </a:r>
          </a:p>
          <a:p>
            <a:pPr algn="ctr"/>
            <a:r>
              <a:rPr lang="en-GB" sz="2000" b="1" dirty="0">
                <a:solidFill>
                  <a:schemeClr val="bg1"/>
                </a:solidFill>
              </a:rPr>
              <a:t>sarcopenia</a:t>
            </a:r>
          </a:p>
        </p:txBody>
      </p:sp>
      <p:sp>
        <p:nvSpPr>
          <p:cNvPr id="9" name="TextBox 8">
            <a:extLst>
              <a:ext uri="{FF2B5EF4-FFF2-40B4-BE49-F238E27FC236}">
                <a16:creationId xmlns:a16="http://schemas.microsoft.com/office/drawing/2014/main" id="{00ADAEED-43ED-4DDF-9F66-1D73E4FEC14B}"/>
              </a:ext>
            </a:extLst>
          </p:cNvPr>
          <p:cNvSpPr txBox="1"/>
          <p:nvPr/>
        </p:nvSpPr>
        <p:spPr>
          <a:xfrm>
            <a:off x="4403812" y="3025520"/>
            <a:ext cx="3384376" cy="1015663"/>
          </a:xfrm>
          <a:prstGeom prst="rect">
            <a:avLst/>
          </a:prstGeom>
          <a:solidFill>
            <a:schemeClr val="accent1"/>
          </a:solidFill>
        </p:spPr>
        <p:txBody>
          <a:bodyPr wrap="square" rtlCol="0">
            <a:spAutoFit/>
          </a:bodyPr>
          <a:lstStyle/>
          <a:p>
            <a:pPr algn="ctr"/>
            <a:r>
              <a:rPr lang="en-GB" sz="2000" b="1" dirty="0">
                <a:solidFill>
                  <a:schemeClr val="bg1"/>
                </a:solidFill>
              </a:rPr>
              <a:t>Hepatic encephalopathy</a:t>
            </a:r>
          </a:p>
          <a:p>
            <a:pPr algn="ctr"/>
            <a:r>
              <a:rPr lang="en-GB" sz="2000" b="1" dirty="0">
                <a:solidFill>
                  <a:schemeClr val="bg1"/>
                </a:solidFill>
              </a:rPr>
              <a:t>Bacterial infections</a:t>
            </a:r>
          </a:p>
          <a:p>
            <a:pPr algn="ctr"/>
            <a:r>
              <a:rPr lang="en-GB" sz="2000" b="1" dirty="0">
                <a:solidFill>
                  <a:schemeClr val="bg1"/>
                </a:solidFill>
              </a:rPr>
              <a:t>Recurrent ascites</a:t>
            </a:r>
          </a:p>
        </p:txBody>
      </p:sp>
      <p:grpSp>
        <p:nvGrpSpPr>
          <p:cNvPr id="14" name="Group 13">
            <a:extLst>
              <a:ext uri="{FF2B5EF4-FFF2-40B4-BE49-F238E27FC236}">
                <a16:creationId xmlns:a16="http://schemas.microsoft.com/office/drawing/2014/main" id="{452E3C1D-D23A-4A5B-9490-0DFEA99E7BC9}"/>
              </a:ext>
            </a:extLst>
          </p:cNvPr>
          <p:cNvGrpSpPr/>
          <p:nvPr/>
        </p:nvGrpSpPr>
        <p:grpSpPr>
          <a:xfrm rot="19214353">
            <a:off x="5040591" y="1214859"/>
            <a:ext cx="1944216" cy="1944216"/>
            <a:chOff x="6516216" y="3573016"/>
            <a:chExt cx="1944216" cy="1944216"/>
          </a:xfrm>
        </p:grpSpPr>
        <p:sp>
          <p:nvSpPr>
            <p:cNvPr id="6" name="Arc 5">
              <a:extLst>
                <a:ext uri="{FF2B5EF4-FFF2-40B4-BE49-F238E27FC236}">
                  <a16:creationId xmlns:a16="http://schemas.microsoft.com/office/drawing/2014/main" id="{9BD4CF81-8E9D-4D79-8A05-273EEA18C649}"/>
                </a:ext>
              </a:extLst>
            </p:cNvPr>
            <p:cNvSpPr/>
            <p:nvPr/>
          </p:nvSpPr>
          <p:spPr>
            <a:xfrm>
              <a:off x="6516216" y="3573016"/>
              <a:ext cx="1944216" cy="1944216"/>
            </a:xfrm>
            <a:prstGeom prst="arc">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Arc 12">
              <a:extLst>
                <a:ext uri="{FF2B5EF4-FFF2-40B4-BE49-F238E27FC236}">
                  <a16:creationId xmlns:a16="http://schemas.microsoft.com/office/drawing/2014/main" id="{FC20C517-73E1-4BEA-AECD-FA157C18511D}"/>
                </a:ext>
              </a:extLst>
            </p:cNvPr>
            <p:cNvSpPr/>
            <p:nvPr/>
          </p:nvSpPr>
          <p:spPr>
            <a:xfrm rot="21246248">
              <a:off x="6584310" y="3767570"/>
              <a:ext cx="1703655" cy="1703655"/>
            </a:xfrm>
            <a:prstGeom prst="arc">
              <a:avLst/>
            </a:prstGeom>
            <a:ln w="762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15" name="Group 14">
            <a:extLst>
              <a:ext uri="{FF2B5EF4-FFF2-40B4-BE49-F238E27FC236}">
                <a16:creationId xmlns:a16="http://schemas.microsoft.com/office/drawing/2014/main" id="{BEB85E73-3B45-4497-9EA7-C2471923557F}"/>
              </a:ext>
            </a:extLst>
          </p:cNvPr>
          <p:cNvGrpSpPr/>
          <p:nvPr/>
        </p:nvGrpSpPr>
        <p:grpSpPr>
          <a:xfrm rot="4184092">
            <a:off x="6640009" y="1919155"/>
            <a:ext cx="1944216" cy="1944216"/>
            <a:chOff x="6516216" y="3573016"/>
            <a:chExt cx="1944216" cy="1944216"/>
          </a:xfrm>
        </p:grpSpPr>
        <p:sp>
          <p:nvSpPr>
            <p:cNvPr id="16" name="Arc 15">
              <a:extLst>
                <a:ext uri="{FF2B5EF4-FFF2-40B4-BE49-F238E27FC236}">
                  <a16:creationId xmlns:a16="http://schemas.microsoft.com/office/drawing/2014/main" id="{EB883A69-4BA6-4503-8EEE-B31E136C9F11}"/>
                </a:ext>
              </a:extLst>
            </p:cNvPr>
            <p:cNvSpPr/>
            <p:nvPr/>
          </p:nvSpPr>
          <p:spPr>
            <a:xfrm>
              <a:off x="6516216" y="3573016"/>
              <a:ext cx="1944216" cy="1944216"/>
            </a:xfrm>
            <a:prstGeom prst="arc">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 name="Arc 16">
              <a:extLst>
                <a:ext uri="{FF2B5EF4-FFF2-40B4-BE49-F238E27FC236}">
                  <a16:creationId xmlns:a16="http://schemas.microsoft.com/office/drawing/2014/main" id="{222BBA96-2ECF-46C9-B6CF-042A1B7BDED8}"/>
                </a:ext>
              </a:extLst>
            </p:cNvPr>
            <p:cNvSpPr/>
            <p:nvPr/>
          </p:nvSpPr>
          <p:spPr>
            <a:xfrm rot="21246248">
              <a:off x="6584310" y="3767570"/>
              <a:ext cx="1703655" cy="1703655"/>
            </a:xfrm>
            <a:prstGeom prst="arc">
              <a:avLst/>
            </a:prstGeom>
            <a:ln w="762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18" name="Group 17">
            <a:extLst>
              <a:ext uri="{FF2B5EF4-FFF2-40B4-BE49-F238E27FC236}">
                <a16:creationId xmlns:a16="http://schemas.microsoft.com/office/drawing/2014/main" id="{11305739-27DE-4E62-A2B3-9174A1642C72}"/>
              </a:ext>
            </a:extLst>
          </p:cNvPr>
          <p:cNvGrpSpPr/>
          <p:nvPr/>
        </p:nvGrpSpPr>
        <p:grpSpPr>
          <a:xfrm rot="12284092">
            <a:off x="3533808" y="1919155"/>
            <a:ext cx="1944216" cy="1944216"/>
            <a:chOff x="6348011" y="3650505"/>
            <a:chExt cx="1944216" cy="1944216"/>
          </a:xfrm>
        </p:grpSpPr>
        <p:sp>
          <p:nvSpPr>
            <p:cNvPr id="19" name="Arc 18">
              <a:extLst>
                <a:ext uri="{FF2B5EF4-FFF2-40B4-BE49-F238E27FC236}">
                  <a16:creationId xmlns:a16="http://schemas.microsoft.com/office/drawing/2014/main" id="{39181ECA-2DD0-494E-B3A3-F6D66F831926}"/>
                </a:ext>
              </a:extLst>
            </p:cNvPr>
            <p:cNvSpPr/>
            <p:nvPr/>
          </p:nvSpPr>
          <p:spPr>
            <a:xfrm>
              <a:off x="6348011" y="3650505"/>
              <a:ext cx="1944216" cy="1944216"/>
            </a:xfrm>
            <a:prstGeom prst="arc">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Arc 19">
              <a:extLst>
                <a:ext uri="{FF2B5EF4-FFF2-40B4-BE49-F238E27FC236}">
                  <a16:creationId xmlns:a16="http://schemas.microsoft.com/office/drawing/2014/main" id="{F92DFE5B-F3CE-485C-8EBA-B134A1EED69E}"/>
                </a:ext>
              </a:extLst>
            </p:cNvPr>
            <p:cNvSpPr/>
            <p:nvPr/>
          </p:nvSpPr>
          <p:spPr>
            <a:xfrm rot="21246248">
              <a:off x="6416105" y="3845060"/>
              <a:ext cx="1703655" cy="1703655"/>
            </a:xfrm>
            <a:prstGeom prst="arc">
              <a:avLst/>
            </a:prstGeom>
            <a:ln w="762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cxnSp>
        <p:nvCxnSpPr>
          <p:cNvPr id="24" name="Straight Arrow Connector 23">
            <a:extLst>
              <a:ext uri="{FF2B5EF4-FFF2-40B4-BE49-F238E27FC236}">
                <a16:creationId xmlns:a16="http://schemas.microsoft.com/office/drawing/2014/main" id="{C0B614A5-EBE5-4E01-9016-C2907BF680D4}"/>
              </a:ext>
            </a:extLst>
          </p:cNvPr>
          <p:cNvCxnSpPr>
            <a:cxnSpLocks/>
          </p:cNvCxnSpPr>
          <p:nvPr/>
        </p:nvCxnSpPr>
        <p:spPr>
          <a:xfrm>
            <a:off x="6096000" y="4074289"/>
            <a:ext cx="0" cy="41668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2" name="Picture 21">
            <a:hlinkClick r:id="rId3" action="ppaction://hlinksldjump"/>
            <a:extLst>
              <a:ext uri="{FF2B5EF4-FFF2-40B4-BE49-F238E27FC236}">
                <a16:creationId xmlns:a16="http://schemas.microsoft.com/office/drawing/2014/main" id="{3B541813-AA88-4896-BF23-9C9F33280A30}"/>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708990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D9D45B-FCAE-47CB-8EB1-18841230D9EF}"/>
              </a:ext>
            </a:extLst>
          </p:cNvPr>
          <p:cNvSpPr>
            <a:spLocks noGrp="1"/>
          </p:cNvSpPr>
          <p:nvPr>
            <p:ph type="title"/>
          </p:nvPr>
        </p:nvSpPr>
        <p:spPr/>
        <p:txBody>
          <a:bodyPr/>
          <a:lstStyle/>
          <a:p>
            <a:r>
              <a:rPr lang="en-GB" dirty="0"/>
              <a:t>Guidelines</a:t>
            </a:r>
          </a:p>
        </p:txBody>
      </p:sp>
      <p:sp>
        <p:nvSpPr>
          <p:cNvPr id="5" name="Text Placeholder 4">
            <a:extLst>
              <a:ext uri="{FF2B5EF4-FFF2-40B4-BE49-F238E27FC236}">
                <a16:creationId xmlns:a16="http://schemas.microsoft.com/office/drawing/2014/main" id="{51AA9552-00F1-4AD3-9762-B56D32C986A7}"/>
              </a:ext>
            </a:extLst>
          </p:cNvPr>
          <p:cNvSpPr>
            <a:spLocks noGrp="1"/>
          </p:cNvSpPr>
          <p:nvPr>
            <p:ph type="body" idx="1"/>
          </p:nvPr>
        </p:nvSpPr>
        <p:spPr/>
        <p:txBody>
          <a:bodyPr/>
          <a:lstStyle/>
          <a:p>
            <a:r>
              <a:rPr lang="en-GB" dirty="0"/>
              <a:t>Key recommendations</a:t>
            </a:r>
          </a:p>
          <a:p>
            <a:endParaRPr lang="en-GB" dirty="0"/>
          </a:p>
        </p:txBody>
      </p:sp>
    </p:spTree>
    <p:extLst>
      <p:ext uri="{BB962C8B-B14F-4D97-AF65-F5344CB8AC3E}">
        <p14:creationId xmlns:p14="http://schemas.microsoft.com/office/powerpoint/2010/main" val="4032982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8D628A-A995-429C-8AAB-2989D94F8763}"/>
              </a:ext>
            </a:extLst>
          </p:cNvPr>
          <p:cNvSpPr>
            <a:spLocks noGrp="1"/>
          </p:cNvSpPr>
          <p:nvPr>
            <p:ph type="title"/>
          </p:nvPr>
        </p:nvSpPr>
        <p:spPr/>
        <p:txBody>
          <a:bodyPr/>
          <a:lstStyle/>
          <a:p>
            <a:r>
              <a:rPr lang="en-GB" dirty="0"/>
              <a:t>Topics</a:t>
            </a:r>
          </a:p>
        </p:txBody>
      </p:sp>
      <p:sp>
        <p:nvSpPr>
          <p:cNvPr id="6" name="Text Placeholder 5">
            <a:extLst>
              <a:ext uri="{FF2B5EF4-FFF2-40B4-BE49-F238E27FC236}">
                <a16:creationId xmlns:a16="http://schemas.microsoft.com/office/drawing/2014/main" id="{99F8B5DA-A1CF-4DAC-B84B-11C3CA8D12BF}"/>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D8243373-1555-48D0-A053-BA98582675D7}"/>
              </a:ext>
            </a:extLst>
          </p:cNvPr>
          <p:cNvSpPr>
            <a:spLocks noGrp="1"/>
          </p:cNvSpPr>
          <p:nvPr>
            <p:ph sz="half" idx="1"/>
          </p:nvPr>
        </p:nvSpPr>
        <p:spPr/>
        <p:txBody>
          <a:bodyPr/>
          <a:lstStyle/>
          <a:p>
            <a:pPr marL="457200" indent="-457200">
              <a:buFont typeface="+mj-lt"/>
              <a:buAutoNum type="arabicPeriod"/>
            </a:pPr>
            <a:r>
              <a:rPr lang="en-GB" dirty="0"/>
              <a:t>Screening and assessment for malnutrition and obesity in cirrhosis</a:t>
            </a:r>
          </a:p>
          <a:p>
            <a:pPr marL="457200" indent="-457200">
              <a:buFont typeface="+mj-lt"/>
              <a:buAutoNum type="arabicPeriod"/>
            </a:pPr>
            <a:r>
              <a:rPr lang="en-GB" dirty="0"/>
              <a:t>Nutritional management principles in patients with cirrhosis</a:t>
            </a:r>
          </a:p>
          <a:p>
            <a:pPr marL="457200" indent="-457200">
              <a:buFont typeface="+mj-lt"/>
              <a:buAutoNum type="arabicPeriod"/>
            </a:pPr>
            <a:r>
              <a:rPr lang="en-GB" dirty="0"/>
              <a:t>Approach to sarcopenia in patients with cirrhosis</a:t>
            </a:r>
          </a:p>
          <a:p>
            <a:pPr marL="457200" indent="-457200">
              <a:buFont typeface="+mj-lt"/>
              <a:buAutoNum type="arabicPeriod"/>
            </a:pPr>
            <a:r>
              <a:rPr lang="en-GB" dirty="0"/>
              <a:t>Approach and management of obesity in patients with cirrhosis</a:t>
            </a:r>
          </a:p>
          <a:p>
            <a:pPr marL="457200" indent="-457200">
              <a:buFont typeface="+mj-lt"/>
              <a:buAutoNum type="arabicPeriod"/>
            </a:pPr>
            <a:r>
              <a:rPr lang="en-GB" dirty="0"/>
              <a:t>Micronutrients</a:t>
            </a:r>
          </a:p>
          <a:p>
            <a:pPr marL="457200" indent="-457200">
              <a:buFont typeface="+mj-lt"/>
              <a:buAutoNum type="arabicPeriod"/>
            </a:pPr>
            <a:r>
              <a:rPr lang="en-GB" dirty="0"/>
              <a:t>Nutritional treatment options for hepatic encephalopathy</a:t>
            </a:r>
          </a:p>
          <a:p>
            <a:pPr marL="457200" indent="-457200">
              <a:buFont typeface="+mj-lt"/>
              <a:buAutoNum type="arabicPeriod"/>
            </a:pPr>
            <a:r>
              <a:rPr lang="en-GB" dirty="0"/>
              <a:t>Nutritional treatment options in patients with cirrhosis and bone disease</a:t>
            </a:r>
          </a:p>
          <a:p>
            <a:pPr marL="457200" indent="-457200">
              <a:buFont typeface="+mj-lt"/>
              <a:buAutoNum type="arabicPeriod"/>
            </a:pPr>
            <a:r>
              <a:rPr lang="en-GB" dirty="0"/>
              <a:t>Clinical scenarios requiring special considerations</a:t>
            </a:r>
          </a:p>
          <a:p>
            <a:pPr marL="457200" indent="-457200">
              <a:buFont typeface="+mj-lt"/>
              <a:buAutoNum type="arabicPeriod"/>
            </a:pPr>
            <a:r>
              <a:rPr lang="en-GB" dirty="0"/>
              <a:t>The future for nutrition in chronic liver disease </a:t>
            </a:r>
          </a:p>
          <a:p>
            <a:pPr marL="0" indent="0">
              <a:buNone/>
            </a:pPr>
            <a:endParaRPr lang="en-GB" dirty="0"/>
          </a:p>
          <a:p>
            <a:pPr marL="0" indent="0">
              <a:buNone/>
            </a:pPr>
            <a:r>
              <a:rPr lang="en-GB" dirty="0"/>
              <a:t>N.B. these guidelines refer specifically to adult patients with cirrhosis</a:t>
            </a:r>
          </a:p>
          <a:p>
            <a:pPr marL="0" indent="0">
              <a:buNone/>
            </a:pPr>
            <a:endParaRPr lang="en-GB" dirty="0"/>
          </a:p>
        </p:txBody>
      </p:sp>
      <p:sp>
        <p:nvSpPr>
          <p:cNvPr id="7" name="Rectangle 6">
            <a:hlinkClick r:id="rId2" action="ppaction://hlinksldjump"/>
            <a:extLst>
              <a:ext uri="{FF2B5EF4-FFF2-40B4-BE49-F238E27FC236}">
                <a16:creationId xmlns:a16="http://schemas.microsoft.com/office/drawing/2014/main" id="{298C96CE-F3B0-4645-8F13-87247A8A077A}"/>
              </a:ext>
            </a:extLst>
          </p:cNvPr>
          <p:cNvSpPr/>
          <p:nvPr/>
        </p:nvSpPr>
        <p:spPr>
          <a:xfrm>
            <a:off x="911424" y="1421569"/>
            <a:ext cx="7632867" cy="298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hlinkClick r:id="rId3" action="ppaction://hlinksldjump"/>
            <a:extLst>
              <a:ext uri="{FF2B5EF4-FFF2-40B4-BE49-F238E27FC236}">
                <a16:creationId xmlns:a16="http://schemas.microsoft.com/office/drawing/2014/main" id="{A13F27B2-7ED9-43DE-AE8A-B7142A1F1363}"/>
              </a:ext>
            </a:extLst>
          </p:cNvPr>
          <p:cNvSpPr/>
          <p:nvPr/>
        </p:nvSpPr>
        <p:spPr>
          <a:xfrm>
            <a:off x="911423" y="1709601"/>
            <a:ext cx="7256168" cy="4015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hlinkClick r:id="rId4" action="ppaction://hlinksldjump"/>
            <a:extLst>
              <a:ext uri="{FF2B5EF4-FFF2-40B4-BE49-F238E27FC236}">
                <a16:creationId xmlns:a16="http://schemas.microsoft.com/office/drawing/2014/main" id="{D9FFC53D-C561-4939-8B8F-BEE9980261BF}"/>
              </a:ext>
            </a:extLst>
          </p:cNvPr>
          <p:cNvSpPr/>
          <p:nvPr/>
        </p:nvSpPr>
        <p:spPr>
          <a:xfrm>
            <a:off x="911423" y="2116369"/>
            <a:ext cx="7256168" cy="4015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hlinkClick r:id="rId5" action="ppaction://hlinksldjump"/>
            <a:extLst>
              <a:ext uri="{FF2B5EF4-FFF2-40B4-BE49-F238E27FC236}">
                <a16:creationId xmlns:a16="http://schemas.microsoft.com/office/drawing/2014/main" id="{0969CBFA-5E8C-4EC5-8BB0-4DABA7B7A272}"/>
              </a:ext>
            </a:extLst>
          </p:cNvPr>
          <p:cNvSpPr/>
          <p:nvPr/>
        </p:nvSpPr>
        <p:spPr>
          <a:xfrm>
            <a:off x="911423" y="2497809"/>
            <a:ext cx="7825888" cy="3694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hlinkClick r:id="rId6" action="ppaction://hlinksldjump"/>
            <a:extLst>
              <a:ext uri="{FF2B5EF4-FFF2-40B4-BE49-F238E27FC236}">
                <a16:creationId xmlns:a16="http://schemas.microsoft.com/office/drawing/2014/main" id="{AEDA30B5-1031-4B63-A834-67850F39CF94}"/>
              </a:ext>
            </a:extLst>
          </p:cNvPr>
          <p:cNvSpPr/>
          <p:nvPr/>
        </p:nvSpPr>
        <p:spPr>
          <a:xfrm>
            <a:off x="911424" y="2838472"/>
            <a:ext cx="7897347" cy="3694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hlinkClick r:id="rId7" action="ppaction://hlinksldjump"/>
            <a:extLst>
              <a:ext uri="{FF2B5EF4-FFF2-40B4-BE49-F238E27FC236}">
                <a16:creationId xmlns:a16="http://schemas.microsoft.com/office/drawing/2014/main" id="{37A74728-2694-4DB9-B689-53737496DF9D}"/>
              </a:ext>
            </a:extLst>
          </p:cNvPr>
          <p:cNvSpPr/>
          <p:nvPr/>
        </p:nvSpPr>
        <p:spPr>
          <a:xfrm>
            <a:off x="911423" y="3222318"/>
            <a:ext cx="7825888" cy="3694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hlinkClick r:id="rId8" action="ppaction://hlinksldjump"/>
            <a:extLst>
              <a:ext uri="{FF2B5EF4-FFF2-40B4-BE49-F238E27FC236}">
                <a16:creationId xmlns:a16="http://schemas.microsoft.com/office/drawing/2014/main" id="{95446CED-8DC3-4671-89AF-5E051E973FB9}"/>
              </a:ext>
            </a:extLst>
          </p:cNvPr>
          <p:cNvSpPr/>
          <p:nvPr/>
        </p:nvSpPr>
        <p:spPr>
          <a:xfrm>
            <a:off x="911424" y="3553835"/>
            <a:ext cx="8122823" cy="379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hlinkClick r:id="rId9" action="ppaction://hlinksldjump"/>
            <a:extLst>
              <a:ext uri="{FF2B5EF4-FFF2-40B4-BE49-F238E27FC236}">
                <a16:creationId xmlns:a16="http://schemas.microsoft.com/office/drawing/2014/main" id="{667EAA95-7AC3-471F-B502-A3B1432B56FD}"/>
              </a:ext>
            </a:extLst>
          </p:cNvPr>
          <p:cNvSpPr/>
          <p:nvPr/>
        </p:nvSpPr>
        <p:spPr>
          <a:xfrm>
            <a:off x="911424" y="3933056"/>
            <a:ext cx="8122823" cy="3694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hlinkClick r:id="rId10" action="ppaction://hlinksldjump"/>
            <a:extLst>
              <a:ext uri="{FF2B5EF4-FFF2-40B4-BE49-F238E27FC236}">
                <a16:creationId xmlns:a16="http://schemas.microsoft.com/office/drawing/2014/main" id="{A55047A0-C10E-408F-9030-F6DA472666DB}"/>
              </a:ext>
            </a:extLst>
          </p:cNvPr>
          <p:cNvSpPr/>
          <p:nvPr/>
        </p:nvSpPr>
        <p:spPr>
          <a:xfrm>
            <a:off x="911424" y="4284353"/>
            <a:ext cx="8122823" cy="3694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6">
            <a:hlinkClick r:id="rId11" action="ppaction://hlinksldjump"/>
            <a:extLst>
              <a:ext uri="{FF2B5EF4-FFF2-40B4-BE49-F238E27FC236}">
                <a16:creationId xmlns:a16="http://schemas.microsoft.com/office/drawing/2014/main" id="{D69FB2A2-3695-439B-A42D-903167231269}"/>
              </a:ext>
            </a:extLst>
          </p:cNvPr>
          <p:cNvPicPr>
            <a:picLocks noChangeAspect="1"/>
          </p:cNvPicPr>
          <p:nvPr/>
        </p:nvPicPr>
        <p:blipFill rotWithShape="1">
          <a:blip r:embed="rId12"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428060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Autofit/>
          </a:bodyPr>
          <a:lstStyle/>
          <a:p>
            <a:r>
              <a:rPr lang="en-GB" dirty="0"/>
              <a:t>Screening for malnutrition in cirrhosis</a:t>
            </a:r>
          </a:p>
        </p:txBody>
      </p:sp>
      <p:sp>
        <p:nvSpPr>
          <p:cNvPr id="15" name="Text Placeholder 12">
            <a:extLst>
              <a:ext uri="{FF2B5EF4-FFF2-40B4-BE49-F238E27FC236}">
                <a16:creationId xmlns:a16="http://schemas.microsoft.com/office/drawing/2014/main" id="{E1DE8234-8F27-4AC9-984A-54600743EB56}"/>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42DF9BA0-8570-4F09-B4A3-6E4F9172835B}"/>
              </a:ext>
            </a:extLst>
          </p:cNvPr>
          <p:cNvSpPr>
            <a:spLocks noGrp="1"/>
          </p:cNvSpPr>
          <p:nvPr>
            <p:ph sz="half" idx="1"/>
          </p:nvPr>
        </p:nvSpPr>
        <p:spPr/>
        <p:txBody>
          <a:bodyPr>
            <a:normAutofit/>
          </a:bodyPr>
          <a:lstStyle/>
          <a:p>
            <a:r>
              <a:rPr lang="en-GB" dirty="0"/>
              <a:t>As malnutrition is associated with worse prognosis, all patients with advanced chronic liver disease, especially decompensated cirrhosis, should undergo a rapid nutritional screen </a:t>
            </a:r>
          </a:p>
          <a:p>
            <a:r>
              <a:rPr lang="en-GB" dirty="0"/>
              <a:t>Two criteria stratify patients at high risk of malnutrition:</a:t>
            </a:r>
          </a:p>
          <a:p>
            <a:pPr lvl="1"/>
            <a:r>
              <a:rPr lang="en-GB" dirty="0"/>
              <a:t>Being underweight (</a:t>
            </a:r>
            <a:r>
              <a:rPr lang="en-US" dirty="0">
                <a:ea typeface="Arial Unicode MS"/>
              </a:rPr>
              <a:t>BMI &lt;18.5 kg/m</a:t>
            </a:r>
            <a:r>
              <a:rPr lang="en-US" baseline="30000" dirty="0">
                <a:ea typeface="Arial Unicode MS"/>
              </a:rPr>
              <a:t>2</a:t>
            </a:r>
            <a:r>
              <a:rPr lang="en-US" dirty="0">
                <a:ea typeface="Arial Unicode MS"/>
              </a:rPr>
              <a:t>)</a:t>
            </a:r>
            <a:endParaRPr lang="en-US" baseline="30000" dirty="0">
              <a:ea typeface="Arial Unicode MS"/>
            </a:endParaRPr>
          </a:p>
          <a:p>
            <a:pPr lvl="1"/>
            <a:r>
              <a:rPr lang="en-US" dirty="0">
                <a:ea typeface="Arial Unicode MS"/>
              </a:rPr>
              <a:t>Advanced decompensated cirrhosis</a:t>
            </a:r>
            <a:r>
              <a:rPr lang="en-US" baseline="30000" dirty="0">
                <a:ea typeface="Arial Unicode MS"/>
              </a:rPr>
              <a:t> </a:t>
            </a:r>
            <a:r>
              <a:rPr lang="en-US" dirty="0">
                <a:ea typeface="Arial Unicode MS"/>
              </a:rPr>
              <a:t>(Child–Pugh C)</a:t>
            </a:r>
          </a:p>
          <a:p>
            <a:pPr lvl="1"/>
            <a:endParaRPr lang="en-US" baseline="30000" dirty="0"/>
          </a:p>
          <a:p>
            <a:pPr lvl="1"/>
            <a:endParaRPr lang="en-US" baseline="30000" dirty="0"/>
          </a:p>
          <a:p>
            <a:pPr lvl="1"/>
            <a:endParaRPr lang="en-US" baseline="30000" dirty="0"/>
          </a:p>
          <a:p>
            <a:pPr lvl="1"/>
            <a:endParaRPr lang="en-US" baseline="30000" dirty="0"/>
          </a:p>
          <a:p>
            <a:pPr lvl="1"/>
            <a:endParaRPr lang="en-US" baseline="30000" dirty="0"/>
          </a:p>
          <a:p>
            <a:pPr lvl="1"/>
            <a:endParaRPr lang="en-US" baseline="30000" dirty="0"/>
          </a:p>
          <a:p>
            <a:pPr lvl="1"/>
            <a:endParaRPr lang="en-US" baseline="30000" dirty="0"/>
          </a:p>
          <a:p>
            <a:pPr lvl="1"/>
            <a:endParaRPr lang="en-US" baseline="30000" dirty="0"/>
          </a:p>
          <a:p>
            <a:r>
              <a:rPr lang="en-GB" dirty="0"/>
              <a:t>All patients at risk of malnutrition should undergo detailed nutritional assessment by a registered dietician or nutrition expert</a:t>
            </a:r>
          </a:p>
          <a:p>
            <a:pPr lvl="1"/>
            <a:endParaRPr lang="en-GB" baseline="30000" dirty="0"/>
          </a:p>
        </p:txBody>
      </p:sp>
      <p:graphicFrame>
        <p:nvGraphicFramePr>
          <p:cNvPr id="4" name="Table 3">
            <a:extLst>
              <a:ext uri="{FF2B5EF4-FFF2-40B4-BE49-F238E27FC236}">
                <a16:creationId xmlns:a16="http://schemas.microsoft.com/office/drawing/2014/main" id="{C27F6DC3-F681-494D-97A1-071F9FE0E61B}"/>
              </a:ext>
            </a:extLst>
          </p:cNvPr>
          <p:cNvGraphicFramePr>
            <a:graphicFrameLocks noGrp="1"/>
          </p:cNvGraphicFramePr>
          <p:nvPr>
            <p:extLst>
              <p:ext uri="{D42A27DB-BD31-4B8C-83A1-F6EECF244321}">
                <p14:modId xmlns:p14="http://schemas.microsoft.com/office/powerpoint/2010/main" val="1672773170"/>
              </p:ext>
            </p:extLst>
          </p:nvPr>
        </p:nvGraphicFramePr>
        <p:xfrm>
          <a:off x="695325" y="3298328"/>
          <a:ext cx="10369551" cy="1282800"/>
        </p:xfrm>
        <a:graphic>
          <a:graphicData uri="http://schemas.openxmlformats.org/drawingml/2006/table">
            <a:tbl>
              <a:tblPr firstRow="1" bandRow="1">
                <a:tableStyleId>{5C22544A-7EE6-4342-B048-85BDC9FD1C3A}</a:tableStyleId>
              </a:tblPr>
              <a:tblGrid>
                <a:gridCol w="7905499">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Cambria"/>
                          <a:cs typeface="+mj-cs"/>
                        </a:rPr>
                        <a:t>Perform a rapid nutritional screen in all patients with cirrhosis and complete a detailed assessment in those at risk of malnutrition to confirm the presence and severity of malnutrition</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36000" marB="3600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1</a:t>
                      </a:r>
                    </a:p>
                  </a:txBody>
                  <a:tcPr marL="68580" marR="68580" marT="36000" marB="3600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468793">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Arial Unicode MS"/>
                          <a:cs typeface="+mj-cs"/>
                        </a:rPr>
                        <a:t>Assume malnutrition risk is high if BMI &lt;18.5 kg/m</a:t>
                      </a:r>
                      <a:r>
                        <a:rPr lang="en-US" sz="1400" b="0" u="none" strike="noStrike" baseline="30000" dirty="0">
                          <a:solidFill>
                            <a:schemeClr val="tx1"/>
                          </a:solidFill>
                          <a:effectLst/>
                          <a:latin typeface="+mj-lt"/>
                          <a:ea typeface="Arial Unicode MS"/>
                          <a:cs typeface="+mj-cs"/>
                        </a:rPr>
                        <a:t>2 </a:t>
                      </a:r>
                      <a:r>
                        <a:rPr lang="en-US" sz="1400" b="0" u="none" strike="noStrike" dirty="0">
                          <a:solidFill>
                            <a:schemeClr val="tx1"/>
                          </a:solidFill>
                          <a:effectLst/>
                          <a:latin typeface="+mj-lt"/>
                          <a:ea typeface="Arial Unicode MS"/>
                          <a:cs typeface="+mj-cs"/>
                        </a:rPr>
                        <a:t>or Child–Pugh C. In all other cases, utilize nutritional screening tools to assess risk of malnutrition</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36000" marB="3600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1</a:t>
                      </a:r>
                    </a:p>
                  </a:txBody>
                  <a:tcPr marL="68580" marR="68580" marT="36000" marB="3600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5" name="Group 4">
            <a:extLst>
              <a:ext uri="{FF2B5EF4-FFF2-40B4-BE49-F238E27FC236}">
                <a16:creationId xmlns:a16="http://schemas.microsoft.com/office/drawing/2014/main" id="{3CE64D08-24A4-42D3-BE24-CECE5D5E76EF}"/>
              </a:ext>
            </a:extLst>
          </p:cNvPr>
          <p:cNvGrpSpPr/>
          <p:nvPr/>
        </p:nvGrpSpPr>
        <p:grpSpPr>
          <a:xfrm>
            <a:off x="6827389" y="3266054"/>
            <a:ext cx="4165155" cy="307777"/>
            <a:chOff x="4086174" y="3212976"/>
            <a:chExt cx="4165155" cy="307777"/>
          </a:xfrm>
        </p:grpSpPr>
        <p:sp>
          <p:nvSpPr>
            <p:cNvPr id="6" name="Rectangle 5">
              <a:extLst>
                <a:ext uri="{FF2B5EF4-FFF2-40B4-BE49-F238E27FC236}">
                  <a16:creationId xmlns:a16="http://schemas.microsoft.com/office/drawing/2014/main" id="{2A76427F-7FBD-43E5-BD93-FC6CBCDE471B}"/>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7" name="Rectangle 6">
              <a:extLst>
                <a:ext uri="{FF2B5EF4-FFF2-40B4-BE49-F238E27FC236}">
                  <a16:creationId xmlns:a16="http://schemas.microsoft.com/office/drawing/2014/main" id="{938D3C19-D8E4-477C-BD6D-CFC9251936D3}"/>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8" name="TextBox 7">
              <a:extLst>
                <a:ext uri="{FF2B5EF4-FFF2-40B4-BE49-F238E27FC236}">
                  <a16:creationId xmlns:a16="http://schemas.microsoft.com/office/drawing/2014/main" id="{A6BA1D4E-6E80-4E46-8921-140C0A8078B7}"/>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9" name="TextBox 8">
              <a:extLst>
                <a:ext uri="{FF2B5EF4-FFF2-40B4-BE49-F238E27FC236}">
                  <a16:creationId xmlns:a16="http://schemas.microsoft.com/office/drawing/2014/main" id="{3927F359-FF0E-419F-BACE-6326B06B31CF}"/>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2" name="Picture 11">
            <a:hlinkClick r:id="rId3" action="ppaction://hlinksldjump"/>
            <a:extLst>
              <a:ext uri="{FF2B5EF4-FFF2-40B4-BE49-F238E27FC236}">
                <a16:creationId xmlns:a16="http://schemas.microsoft.com/office/drawing/2014/main" id="{AA058D8C-1062-457B-991C-45E2FE20A038}"/>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901115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AAC4E-FB8A-4B26-A745-327DB1DC4E7C}"/>
              </a:ext>
            </a:extLst>
          </p:cNvPr>
          <p:cNvSpPr>
            <a:spLocks noGrp="1"/>
          </p:cNvSpPr>
          <p:nvPr>
            <p:ph type="title"/>
          </p:nvPr>
        </p:nvSpPr>
        <p:spPr/>
        <p:txBody>
          <a:bodyPr/>
          <a:lstStyle/>
          <a:p>
            <a:r>
              <a:rPr lang="en-GB" dirty="0"/>
              <a:t>Detailed nutritional assessment</a:t>
            </a:r>
          </a:p>
        </p:txBody>
      </p:sp>
      <p:sp>
        <p:nvSpPr>
          <p:cNvPr id="3" name="Text Placeholder 2">
            <a:extLst>
              <a:ext uri="{FF2B5EF4-FFF2-40B4-BE49-F238E27FC236}">
                <a16:creationId xmlns:a16="http://schemas.microsoft.com/office/drawing/2014/main" id="{4645E126-AA4C-4862-B3CC-B80A28063D65}"/>
              </a:ext>
            </a:extLst>
          </p:cNvPr>
          <p:cNvSpPr>
            <a:spLocks noGrp="1"/>
          </p:cNvSpPr>
          <p:nvPr>
            <p:ph type="body" sz="quarter" idx="10"/>
          </p:nvPr>
        </p:nvSpPr>
        <p:spPr/>
        <p:txBody>
          <a:bodyPr/>
          <a:lstStyle/>
          <a:p>
            <a:r>
              <a:rPr lang="en-GB" dirty="0"/>
              <a:t>*Including mid-arm muscle circumference (MAMC), mid-arm muscular area (MAMA) and triceps skinfold (TSF)</a:t>
            </a:r>
            <a:br>
              <a:rPr lang="en-GB" dirty="0"/>
            </a:br>
            <a:r>
              <a:rPr lang="en-GB" dirty="0"/>
              <a:t>1. Tandon P, et al. Hepatology 2017;65:1044–57; 2. Morgan MY, et al. Hepatology 2006;44:823–35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E603CDFC-86BA-41BD-A9A9-0F1D96A6E53C}"/>
              </a:ext>
            </a:extLst>
          </p:cNvPr>
          <p:cNvSpPr>
            <a:spLocks noGrp="1"/>
          </p:cNvSpPr>
          <p:nvPr>
            <p:ph sz="half" idx="1"/>
          </p:nvPr>
        </p:nvSpPr>
        <p:spPr/>
        <p:txBody>
          <a:bodyPr>
            <a:normAutofit/>
          </a:bodyPr>
          <a:lstStyle/>
          <a:p>
            <a:r>
              <a:rPr lang="en-GB" dirty="0"/>
              <a:t>In patients at high risk of malnutrition, assess each component every 1–6 months in the outpatient setting and for inpatients, at admission and periodically throughout the hospital stay:</a:t>
            </a:r>
            <a:r>
              <a:rPr lang="en-GB" baseline="30000" dirty="0"/>
              <a:t>1</a:t>
            </a:r>
          </a:p>
          <a:p>
            <a:pPr lvl="1"/>
            <a:r>
              <a:rPr lang="en-GB" dirty="0"/>
              <a:t>Muscle mass and sarcopenia</a:t>
            </a:r>
          </a:p>
          <a:p>
            <a:pPr lvl="2"/>
            <a:r>
              <a:rPr lang="en-GB" dirty="0"/>
              <a:t>Direct quantification of skeletal muscle mass via CT image analysis at the L3 vertebra (only when CT is available as being performed for other reasons)</a:t>
            </a:r>
          </a:p>
          <a:p>
            <a:pPr lvl="2"/>
            <a:r>
              <a:rPr lang="en-GB" dirty="0"/>
              <a:t>Body mass assessment via anthropometric methods*</a:t>
            </a:r>
            <a:endParaRPr lang="en-GB" baseline="30000" dirty="0"/>
          </a:p>
          <a:p>
            <a:pPr lvl="2"/>
            <a:r>
              <a:rPr lang="en-GB" dirty="0"/>
              <a:t>Bone mineral density, fat mass and fat-free mass via DEXA</a:t>
            </a:r>
          </a:p>
          <a:p>
            <a:pPr lvl="2"/>
            <a:r>
              <a:rPr lang="en-GB" dirty="0"/>
              <a:t>Limb non-fat mass quantification via tetrapolar BIA</a:t>
            </a:r>
          </a:p>
          <a:p>
            <a:pPr lvl="2"/>
            <a:r>
              <a:rPr lang="en-GB" dirty="0"/>
              <a:t>Sarcopenia indicated by impaired skeletal muscle contractile function; via handgrip strength</a:t>
            </a:r>
          </a:p>
          <a:p>
            <a:pPr lvl="1"/>
            <a:r>
              <a:rPr lang="en-GB" dirty="0"/>
              <a:t>Subjective global assessment (SGA) uses clinical evaluation data to determine nutritional status without objective measurements</a:t>
            </a:r>
          </a:p>
          <a:p>
            <a:pPr lvl="2"/>
            <a:r>
              <a:rPr lang="en-GB" dirty="0"/>
              <a:t>Includes the Royal Free Hospital-global assessment (RFH-GA)</a:t>
            </a:r>
            <a:r>
              <a:rPr lang="en-GB" baseline="30000" dirty="0"/>
              <a:t>2</a:t>
            </a:r>
            <a:endParaRPr lang="en-GB" dirty="0"/>
          </a:p>
          <a:p>
            <a:pPr lvl="1"/>
            <a:r>
              <a:rPr lang="en-GB" dirty="0"/>
              <a:t>Patient-reported dietary intake</a:t>
            </a:r>
          </a:p>
        </p:txBody>
      </p:sp>
      <p:pic>
        <p:nvPicPr>
          <p:cNvPr id="5" name="Picture 4">
            <a:hlinkClick r:id="rId3" action="ppaction://hlinksldjump"/>
            <a:extLst>
              <a:ext uri="{FF2B5EF4-FFF2-40B4-BE49-F238E27FC236}">
                <a16:creationId xmlns:a16="http://schemas.microsoft.com/office/drawing/2014/main" id="{58C7AC2D-0ECB-421A-963E-39065C75133F}"/>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435248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Detailed nutritional assessment</a:t>
            </a:r>
          </a:p>
        </p:txBody>
      </p:sp>
      <p:sp>
        <p:nvSpPr>
          <p:cNvPr id="6" name="Text Placeholder 5">
            <a:extLst>
              <a:ext uri="{FF2B5EF4-FFF2-40B4-BE49-F238E27FC236}">
                <a16:creationId xmlns:a16="http://schemas.microsoft.com/office/drawing/2014/main" id="{318F4D06-1B90-47CE-B920-364F90DBCC71}"/>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graphicFrame>
        <p:nvGraphicFramePr>
          <p:cNvPr id="4" name="Table 3">
            <a:extLst>
              <a:ext uri="{FF2B5EF4-FFF2-40B4-BE49-F238E27FC236}">
                <a16:creationId xmlns:a16="http://schemas.microsoft.com/office/drawing/2014/main" id="{9E58F4DC-0277-4B5C-9B75-9CFC6DB76F69}"/>
              </a:ext>
            </a:extLst>
          </p:cNvPr>
          <p:cNvGraphicFramePr>
            <a:graphicFrameLocks noGrp="1"/>
          </p:cNvGraphicFramePr>
          <p:nvPr>
            <p:extLst>
              <p:ext uri="{D42A27DB-BD31-4B8C-83A1-F6EECF244321}">
                <p14:modId xmlns:p14="http://schemas.microsoft.com/office/powerpoint/2010/main" val="2271468196"/>
              </p:ext>
            </p:extLst>
          </p:nvPr>
        </p:nvGraphicFramePr>
        <p:xfrm>
          <a:off x="695325" y="1550321"/>
          <a:ext cx="10369550" cy="220560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98947">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Arial Unicode MS"/>
                          <a:cs typeface="+mj-cs"/>
                        </a:rPr>
                        <a:t>Include an assessment of sarcopenia within the nutritional assessment</a:t>
                      </a:r>
                      <a:endParaRPr lang="en-US" sz="1400" b="0" u="none" strike="noStrike" dirty="0">
                        <a:solidFill>
                          <a:schemeClr val="tx1"/>
                        </a:solidFill>
                        <a:effectLst/>
                        <a:latin typeface="+mj-lt"/>
                        <a:ea typeface="Cambria"/>
                        <a:cs typeface="+mj-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1</a:t>
                      </a:r>
                    </a:p>
                  </a:txBody>
                  <a:tcPr marL="68580" marR="68580"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35100">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Arial Unicode MS"/>
                          <a:cs typeface="+mj-cs"/>
                        </a:rPr>
                        <a:t>Assess muscle mass by </a:t>
                      </a:r>
                      <a:r>
                        <a:rPr lang="en-US" sz="1400" b="0" u="none" strike="noStrike">
                          <a:solidFill>
                            <a:schemeClr val="tx1"/>
                          </a:solidFill>
                          <a:effectLst/>
                          <a:latin typeface="+mj-lt"/>
                          <a:ea typeface="Arial Unicode MS"/>
                          <a:cs typeface="+mj-cs"/>
                        </a:rPr>
                        <a:t>CT imaging where available </a:t>
                      </a:r>
                      <a:r>
                        <a:rPr lang="en-US" sz="1400" b="0" u="none" strike="noStrike" dirty="0">
                          <a:solidFill>
                            <a:schemeClr val="tx1"/>
                          </a:solidFill>
                          <a:effectLst/>
                          <a:latin typeface="+mj-lt"/>
                          <a:ea typeface="Arial Unicode MS"/>
                          <a:cs typeface="+mj-cs"/>
                        </a:rPr>
                        <a:t>(having been performed for other purposes). Anthropometry, DEXA or BIA are possible alternatives, which also allow serial measurements</a:t>
                      </a:r>
                      <a:endParaRPr lang="en-US" sz="1400" b="0" u="none" strike="noStrike" dirty="0">
                        <a:solidFill>
                          <a:schemeClr val="tx1"/>
                        </a:solidFill>
                        <a:effectLst/>
                        <a:latin typeface="+mj-lt"/>
                        <a:ea typeface="Cambria"/>
                        <a:cs typeface="+mj-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1</a:t>
                      </a:r>
                    </a:p>
                  </a:txBody>
                  <a:tcPr marL="68580" marR="68580"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135100">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Arial Unicode MS"/>
                          <a:cs typeface="+mj-cs"/>
                        </a:rPr>
                        <a:t>Assess muscle function in the clinical setting with the most appropriate tools, such as handgrip strength (HGS) and/or the short physical performance battery (SPPB)</a:t>
                      </a:r>
                      <a:endParaRPr lang="en-US" sz="1400" b="0" u="none" strike="noStrike" dirty="0">
                        <a:solidFill>
                          <a:schemeClr val="tx1"/>
                        </a:solidFill>
                        <a:effectLst/>
                        <a:latin typeface="+mj-lt"/>
                        <a:ea typeface="Cambria"/>
                        <a:cs typeface="+mj-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1</a:t>
                      </a:r>
                    </a:p>
                  </a:txBody>
                  <a:tcPr marL="68580" marR="68580"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384691955"/>
                  </a:ext>
                </a:extLst>
              </a:tr>
              <a:tr h="225167">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Arial Unicode MS"/>
                          <a:cs typeface="+mj-cs"/>
                        </a:rPr>
                        <a:t>Assessment of dietary intake by trained personnel (ideally a dietician with knowledge of managing patients with liver disease) working as part of a team with the hepatologist. Assessment should include: quality and quantity of food and supplements, fluids, sodium in diet, number and timing of meals during the day and barriers to eating</a:t>
                      </a:r>
                      <a:endParaRPr lang="en-US" sz="1400" b="0" u="none" strike="noStrike" dirty="0">
                        <a:solidFill>
                          <a:schemeClr val="tx1"/>
                        </a:solidFill>
                        <a:effectLst/>
                        <a:latin typeface="+mj-lt"/>
                        <a:ea typeface="Cambria"/>
                        <a:cs typeface="+mj-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1</a:t>
                      </a:r>
                    </a:p>
                  </a:txBody>
                  <a:tcPr marL="68580" marR="68580"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10" name="Group 9">
            <a:extLst>
              <a:ext uri="{FF2B5EF4-FFF2-40B4-BE49-F238E27FC236}">
                <a16:creationId xmlns:a16="http://schemas.microsoft.com/office/drawing/2014/main" id="{9DC76894-1D40-409A-BADF-499392526BA4}"/>
              </a:ext>
            </a:extLst>
          </p:cNvPr>
          <p:cNvGrpSpPr/>
          <p:nvPr/>
        </p:nvGrpSpPr>
        <p:grpSpPr>
          <a:xfrm>
            <a:off x="6827389" y="1531599"/>
            <a:ext cx="4165155" cy="307777"/>
            <a:chOff x="4086174" y="3212976"/>
            <a:chExt cx="4165155" cy="307777"/>
          </a:xfrm>
        </p:grpSpPr>
        <p:sp>
          <p:nvSpPr>
            <p:cNvPr id="11" name="Rectangle 10">
              <a:extLst>
                <a:ext uri="{FF2B5EF4-FFF2-40B4-BE49-F238E27FC236}">
                  <a16:creationId xmlns:a16="http://schemas.microsoft.com/office/drawing/2014/main" id="{27519EE3-8312-44CE-81FB-EB193C8CAD03}"/>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2" name="Rectangle 11">
              <a:extLst>
                <a:ext uri="{FF2B5EF4-FFF2-40B4-BE49-F238E27FC236}">
                  <a16:creationId xmlns:a16="http://schemas.microsoft.com/office/drawing/2014/main" id="{5CA983E6-57FA-44F0-BEB0-43B775B7116C}"/>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TextBox 12">
              <a:extLst>
                <a:ext uri="{FF2B5EF4-FFF2-40B4-BE49-F238E27FC236}">
                  <a16:creationId xmlns:a16="http://schemas.microsoft.com/office/drawing/2014/main" id="{0EAC3D1E-7BB5-4DCC-B810-103CA8AE2774}"/>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4" name="TextBox 13">
              <a:extLst>
                <a:ext uri="{FF2B5EF4-FFF2-40B4-BE49-F238E27FC236}">
                  <a16:creationId xmlns:a16="http://schemas.microsoft.com/office/drawing/2014/main" id="{7D2535F8-3D97-4749-AA72-3C2D505C9FD7}"/>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5" name="Picture 14">
            <a:hlinkClick r:id="rId3" action="ppaction://hlinksldjump"/>
            <a:extLst>
              <a:ext uri="{FF2B5EF4-FFF2-40B4-BE49-F238E27FC236}">
                <a16:creationId xmlns:a16="http://schemas.microsoft.com/office/drawing/2014/main" id="{07991825-41F7-4C53-BCAD-D20371DCFA25}"/>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236861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Nutritional screening and assessment in patients with cirrhosis: Summary</a:t>
            </a:r>
          </a:p>
        </p:txBody>
      </p:sp>
      <p:sp>
        <p:nvSpPr>
          <p:cNvPr id="3" name="Text Placeholder 2">
            <a:extLst>
              <a:ext uri="{FF2B5EF4-FFF2-40B4-BE49-F238E27FC236}">
                <a16:creationId xmlns:a16="http://schemas.microsoft.com/office/drawing/2014/main" id="{69823A40-FCAC-4847-8334-264E0D02CBA3}"/>
              </a:ext>
            </a:extLst>
          </p:cNvPr>
          <p:cNvSpPr>
            <a:spLocks noGrp="1"/>
          </p:cNvSpPr>
          <p:nvPr>
            <p:ph type="body" sz="quarter" idx="10"/>
          </p:nvPr>
        </p:nvSpPr>
        <p:spPr>
          <a:xfrm>
            <a:off x="6569" y="6479931"/>
            <a:ext cx="9761839" cy="376990"/>
          </a:xfrm>
        </p:spPr>
        <p:txBody>
          <a:bodyPr/>
          <a:lstStyle/>
          <a:p>
            <a:r>
              <a:rPr lang="en-US" sz="800" dirty="0"/>
              <a:t>*In the case of fluid retention, </a:t>
            </a:r>
            <a:r>
              <a:rPr lang="en-GB" sz="800" dirty="0"/>
              <a:t>body weight </a:t>
            </a:r>
            <a:r>
              <a:rPr lang="en-US" sz="800" dirty="0"/>
              <a:t>should be corrected by evaluating the patient’s dry weight by post-paracentesis body</a:t>
            </a:r>
            <a:r>
              <a:rPr lang="x-none" sz="800" b="1" dirty="0"/>
              <a:t> </a:t>
            </a:r>
            <a:r>
              <a:rPr lang="en-US" sz="800" dirty="0"/>
              <a:t>weight or weight recorded before fluid retention if available, or by subtracting a percentage of weight based upon severity of ascites (mild, 5%; moderate, 10%; severe, 15%), with an additional 5% subtracted if bilateral pedal </a:t>
            </a:r>
            <a:r>
              <a:rPr lang="en-US" sz="800" dirty="0" err="1"/>
              <a:t>oedema</a:t>
            </a:r>
            <a:r>
              <a:rPr lang="en-US" sz="800" dirty="0"/>
              <a:t> is present. </a:t>
            </a:r>
            <a:br>
              <a:rPr lang="en-US" sz="800" dirty="0"/>
            </a:br>
            <a:r>
              <a:rPr lang="en-GB" sz="800" dirty="0"/>
              <a:t>EASL CPG nutrition in chronic liver disease. J </a:t>
            </a:r>
            <a:r>
              <a:rPr lang="en-GB" sz="800" dirty="0" err="1"/>
              <a:t>Hepatol</a:t>
            </a:r>
            <a:r>
              <a:rPr lang="en-GB" sz="800" dirty="0"/>
              <a:t> 2018; </a:t>
            </a:r>
            <a:r>
              <a:rPr lang="en-GB" sz="800" dirty="0" err="1"/>
              <a:t>doi</a:t>
            </a:r>
            <a:r>
              <a:rPr lang="en-GB" sz="800" dirty="0"/>
              <a:t>: 10.1016/j.jhep.2018.06.024</a:t>
            </a:r>
          </a:p>
        </p:txBody>
      </p:sp>
      <p:grpSp>
        <p:nvGrpSpPr>
          <p:cNvPr id="4" name="Group 3">
            <a:extLst>
              <a:ext uri="{FF2B5EF4-FFF2-40B4-BE49-F238E27FC236}">
                <a16:creationId xmlns:a16="http://schemas.microsoft.com/office/drawing/2014/main" id="{BBF66B44-1146-456A-9328-E5F9AD8769B6}"/>
              </a:ext>
            </a:extLst>
          </p:cNvPr>
          <p:cNvGrpSpPr/>
          <p:nvPr/>
        </p:nvGrpSpPr>
        <p:grpSpPr>
          <a:xfrm>
            <a:off x="695325" y="1127979"/>
            <a:ext cx="10369550" cy="5218182"/>
            <a:chOff x="1771755" y="1127979"/>
            <a:chExt cx="8720755" cy="5218182"/>
          </a:xfrm>
        </p:grpSpPr>
        <p:cxnSp>
          <p:nvCxnSpPr>
            <p:cNvPr id="8" name="Straight Arrow Connector 7">
              <a:extLst>
                <a:ext uri="{FF2B5EF4-FFF2-40B4-BE49-F238E27FC236}">
                  <a16:creationId xmlns:a16="http://schemas.microsoft.com/office/drawing/2014/main" id="{8ACA001E-758A-442A-ADFC-22988A63B5FC}"/>
                </a:ext>
              </a:extLst>
            </p:cNvPr>
            <p:cNvCxnSpPr>
              <a:cxnSpLocks/>
            </p:cNvCxnSpPr>
            <p:nvPr/>
          </p:nvCxnSpPr>
          <p:spPr>
            <a:xfrm>
              <a:off x="7722663" y="2630716"/>
              <a:ext cx="0" cy="50872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hteck 17">
              <a:extLst>
                <a:ext uri="{FF2B5EF4-FFF2-40B4-BE49-F238E27FC236}">
                  <a16:creationId xmlns:a16="http://schemas.microsoft.com/office/drawing/2014/main" id="{D8DBC2FA-CDC2-446A-8C03-351EC2A1A9EB}"/>
                </a:ext>
              </a:extLst>
            </p:cNvPr>
            <p:cNvSpPr/>
            <p:nvPr/>
          </p:nvSpPr>
          <p:spPr>
            <a:xfrm>
              <a:off x="4452930" y="1127979"/>
              <a:ext cx="3254410"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Cirrhosis/advanced chronic liver disease</a:t>
              </a:r>
              <a:endParaRPr lang="en-US" sz="1100" dirty="0">
                <a:solidFill>
                  <a:schemeClr val="tx1"/>
                </a:solidFill>
              </a:endParaRPr>
            </a:p>
          </p:txBody>
        </p:sp>
        <p:sp>
          <p:nvSpPr>
            <p:cNvPr id="9" name="Rechteck 17">
              <a:extLst>
                <a:ext uri="{FF2B5EF4-FFF2-40B4-BE49-F238E27FC236}">
                  <a16:creationId xmlns:a16="http://schemas.microsoft.com/office/drawing/2014/main" id="{4239EE4B-E315-408B-A0CA-BC81453A0363}"/>
                </a:ext>
              </a:extLst>
            </p:cNvPr>
            <p:cNvSpPr/>
            <p:nvPr/>
          </p:nvSpPr>
          <p:spPr>
            <a:xfrm>
              <a:off x="6259796" y="1707606"/>
              <a:ext cx="1464067"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Assess whether fluid retention</a:t>
              </a:r>
              <a:endParaRPr lang="en-US" sz="1100" dirty="0">
                <a:solidFill>
                  <a:schemeClr val="tx1"/>
                </a:solidFill>
              </a:endParaRPr>
            </a:p>
          </p:txBody>
        </p:sp>
        <p:sp>
          <p:nvSpPr>
            <p:cNvPr id="10" name="Rechteck 17">
              <a:extLst>
                <a:ext uri="{FF2B5EF4-FFF2-40B4-BE49-F238E27FC236}">
                  <a16:creationId xmlns:a16="http://schemas.microsoft.com/office/drawing/2014/main" id="{ADCB73AA-F31B-4B76-AEA5-9B2A79FDE072}"/>
                </a:ext>
              </a:extLst>
            </p:cNvPr>
            <p:cNvSpPr/>
            <p:nvPr/>
          </p:nvSpPr>
          <p:spPr>
            <a:xfrm>
              <a:off x="2343482" y="1991362"/>
              <a:ext cx="1212427"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Child C</a:t>
              </a:r>
              <a:endParaRPr lang="en-US" sz="1100" dirty="0">
                <a:solidFill>
                  <a:schemeClr val="tx1"/>
                </a:solidFill>
              </a:endParaRPr>
            </a:p>
          </p:txBody>
        </p:sp>
        <p:sp>
          <p:nvSpPr>
            <p:cNvPr id="11" name="Rechteck 17">
              <a:extLst>
                <a:ext uri="{FF2B5EF4-FFF2-40B4-BE49-F238E27FC236}">
                  <a16:creationId xmlns:a16="http://schemas.microsoft.com/office/drawing/2014/main" id="{6A4AAB6B-D8C0-4967-970A-CB065E7240DC}"/>
                </a:ext>
              </a:extLst>
            </p:cNvPr>
            <p:cNvSpPr/>
            <p:nvPr/>
          </p:nvSpPr>
          <p:spPr>
            <a:xfrm>
              <a:off x="3683533" y="1991362"/>
              <a:ext cx="1212427"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Child A or B</a:t>
              </a:r>
              <a:endParaRPr lang="en-US" sz="1100" dirty="0">
                <a:solidFill>
                  <a:schemeClr val="tx1"/>
                </a:solidFill>
              </a:endParaRPr>
            </a:p>
          </p:txBody>
        </p:sp>
        <p:sp>
          <p:nvSpPr>
            <p:cNvPr id="12" name="Rechteck 17">
              <a:extLst>
                <a:ext uri="{FF2B5EF4-FFF2-40B4-BE49-F238E27FC236}">
                  <a16:creationId xmlns:a16="http://schemas.microsoft.com/office/drawing/2014/main" id="{393C168F-484C-4D63-9CA9-47C09EC9FC84}"/>
                </a:ext>
              </a:extLst>
            </p:cNvPr>
            <p:cNvSpPr/>
            <p:nvPr/>
          </p:nvSpPr>
          <p:spPr>
            <a:xfrm>
              <a:off x="3705528" y="2360818"/>
              <a:ext cx="1468800"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&lt;18.5 kg/m</a:t>
              </a:r>
              <a:r>
                <a:rPr lang="en-US" sz="1200" b="1" baseline="30000" dirty="0">
                  <a:solidFill>
                    <a:schemeClr val="tx1"/>
                  </a:solidFill>
                </a:rPr>
                <a:t>2</a:t>
              </a:r>
              <a:endParaRPr lang="en-US" sz="1100" baseline="30000" dirty="0">
                <a:solidFill>
                  <a:schemeClr val="tx1"/>
                </a:solidFill>
              </a:endParaRPr>
            </a:p>
          </p:txBody>
        </p:sp>
        <p:sp>
          <p:nvSpPr>
            <p:cNvPr id="13" name="Rechteck 17">
              <a:extLst>
                <a:ext uri="{FF2B5EF4-FFF2-40B4-BE49-F238E27FC236}">
                  <a16:creationId xmlns:a16="http://schemas.microsoft.com/office/drawing/2014/main" id="{FB51D1F6-BD69-42AB-A8FE-F514284AFB18}"/>
                </a:ext>
              </a:extLst>
            </p:cNvPr>
            <p:cNvSpPr/>
            <p:nvPr/>
          </p:nvSpPr>
          <p:spPr>
            <a:xfrm>
              <a:off x="2063552" y="2360818"/>
              <a:ext cx="1468800"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a:solidFill>
                    <a:schemeClr val="bg1"/>
                  </a:solidFill>
                </a:rPr>
                <a:t>Underweight</a:t>
              </a:r>
              <a:endParaRPr lang="en-US" sz="1100" baseline="30000" dirty="0">
                <a:solidFill>
                  <a:schemeClr val="bg1"/>
                </a:solidFill>
              </a:endParaRPr>
            </a:p>
          </p:txBody>
        </p:sp>
        <p:sp>
          <p:nvSpPr>
            <p:cNvPr id="15" name="Rechteck 17">
              <a:extLst>
                <a:ext uri="{FF2B5EF4-FFF2-40B4-BE49-F238E27FC236}">
                  <a16:creationId xmlns:a16="http://schemas.microsoft.com/office/drawing/2014/main" id="{17E8791B-4469-48DF-A951-1C83C5E7B4D8}"/>
                </a:ext>
              </a:extLst>
            </p:cNvPr>
            <p:cNvSpPr/>
            <p:nvPr/>
          </p:nvSpPr>
          <p:spPr>
            <a:xfrm>
              <a:off x="5347505" y="2360818"/>
              <a:ext cx="1467583"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BMI</a:t>
              </a:r>
              <a:endParaRPr lang="en-US" sz="1100" dirty="0">
                <a:solidFill>
                  <a:schemeClr val="tx1"/>
                </a:solidFill>
              </a:endParaRPr>
            </a:p>
          </p:txBody>
        </p:sp>
        <p:sp>
          <p:nvSpPr>
            <p:cNvPr id="16" name="Rechteck 17">
              <a:extLst>
                <a:ext uri="{FF2B5EF4-FFF2-40B4-BE49-F238E27FC236}">
                  <a16:creationId xmlns:a16="http://schemas.microsoft.com/office/drawing/2014/main" id="{1F802505-E0BB-4D54-A450-BEA115EE275C}"/>
                </a:ext>
              </a:extLst>
            </p:cNvPr>
            <p:cNvSpPr/>
            <p:nvPr/>
          </p:nvSpPr>
          <p:spPr>
            <a:xfrm>
              <a:off x="6988263" y="2360818"/>
              <a:ext cx="1468800"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≥30 kg/m</a:t>
              </a:r>
              <a:r>
                <a:rPr lang="en-US" sz="1200" b="1" baseline="30000" dirty="0">
                  <a:solidFill>
                    <a:schemeClr val="tx1"/>
                  </a:solidFill>
                </a:rPr>
                <a:t>2</a:t>
              </a:r>
              <a:endParaRPr lang="en-US" sz="1100" baseline="30000" dirty="0">
                <a:solidFill>
                  <a:schemeClr val="tx1"/>
                </a:solidFill>
              </a:endParaRPr>
            </a:p>
          </p:txBody>
        </p:sp>
        <p:sp>
          <p:nvSpPr>
            <p:cNvPr id="17" name="Rechteck 17">
              <a:extLst>
                <a:ext uri="{FF2B5EF4-FFF2-40B4-BE49-F238E27FC236}">
                  <a16:creationId xmlns:a16="http://schemas.microsoft.com/office/drawing/2014/main" id="{4B6241FB-6ED4-4010-BBEB-27B0B9D5A234}"/>
                </a:ext>
              </a:extLst>
            </p:cNvPr>
            <p:cNvSpPr/>
            <p:nvPr/>
          </p:nvSpPr>
          <p:spPr>
            <a:xfrm>
              <a:off x="8630238" y="2360818"/>
              <a:ext cx="1468800"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a:solidFill>
                    <a:schemeClr val="bg1"/>
                  </a:solidFill>
                </a:rPr>
                <a:t>Obesity</a:t>
              </a:r>
              <a:endParaRPr lang="en-US" sz="1200" b="1" dirty="0">
                <a:solidFill>
                  <a:schemeClr val="bg1"/>
                </a:solidFill>
              </a:endParaRPr>
            </a:p>
          </p:txBody>
        </p:sp>
        <p:sp>
          <p:nvSpPr>
            <p:cNvPr id="19" name="Rechteck 17">
              <a:extLst>
                <a:ext uri="{FF2B5EF4-FFF2-40B4-BE49-F238E27FC236}">
                  <a16:creationId xmlns:a16="http://schemas.microsoft.com/office/drawing/2014/main" id="{3E89F741-842C-47C7-92F6-12C6532626B8}"/>
                </a:ext>
              </a:extLst>
            </p:cNvPr>
            <p:cNvSpPr/>
            <p:nvPr/>
          </p:nvSpPr>
          <p:spPr>
            <a:xfrm>
              <a:off x="5346344" y="2738828"/>
              <a:ext cx="1467583"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18.5–29.9 kg/m</a:t>
              </a:r>
              <a:r>
                <a:rPr lang="en-US" sz="1200" b="1" baseline="30000" dirty="0">
                  <a:solidFill>
                    <a:schemeClr val="tx1"/>
                  </a:solidFill>
                </a:rPr>
                <a:t>2</a:t>
              </a:r>
              <a:endParaRPr lang="en-US" sz="1100" dirty="0">
                <a:solidFill>
                  <a:schemeClr val="tx1"/>
                </a:solidFill>
              </a:endParaRPr>
            </a:p>
          </p:txBody>
        </p:sp>
        <p:sp>
          <p:nvSpPr>
            <p:cNvPr id="20" name="Rechteck 17">
              <a:extLst>
                <a:ext uri="{FF2B5EF4-FFF2-40B4-BE49-F238E27FC236}">
                  <a16:creationId xmlns:a16="http://schemas.microsoft.com/office/drawing/2014/main" id="{3240B1C2-B9F0-4B04-9F42-3F6F605C58F7}"/>
                </a:ext>
              </a:extLst>
            </p:cNvPr>
            <p:cNvSpPr/>
            <p:nvPr/>
          </p:nvSpPr>
          <p:spPr>
            <a:xfrm>
              <a:off x="8046531" y="1707606"/>
              <a:ext cx="1464067"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Estimate dry weight if needed*</a:t>
              </a:r>
              <a:endParaRPr lang="en-US" sz="1100" dirty="0">
                <a:solidFill>
                  <a:schemeClr val="tx1"/>
                </a:solidFill>
              </a:endParaRPr>
            </a:p>
          </p:txBody>
        </p:sp>
        <p:sp>
          <p:nvSpPr>
            <p:cNvPr id="21" name="Rechteck 17">
              <a:extLst>
                <a:ext uri="{FF2B5EF4-FFF2-40B4-BE49-F238E27FC236}">
                  <a16:creationId xmlns:a16="http://schemas.microsoft.com/office/drawing/2014/main" id="{36132553-20F0-4F12-9409-67005C62D157}"/>
                </a:ext>
              </a:extLst>
            </p:cNvPr>
            <p:cNvSpPr/>
            <p:nvPr/>
          </p:nvSpPr>
          <p:spPr>
            <a:xfrm>
              <a:off x="5346344" y="3123936"/>
              <a:ext cx="1467583" cy="830997"/>
            </a:xfrm>
            <a:prstGeom prst="rect">
              <a:avLst/>
            </a:prstGeom>
            <a:solidFill>
              <a:schemeClr val="accent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Screen for malnutrition</a:t>
              </a:r>
            </a:p>
            <a:p>
              <a:pPr algn="ctr"/>
              <a:r>
                <a:rPr lang="en-US" sz="1200" dirty="0">
                  <a:solidFill>
                    <a:schemeClr val="bg1"/>
                  </a:solidFill>
                </a:rPr>
                <a:t>Utilize nutritional screening tools</a:t>
              </a:r>
              <a:endParaRPr lang="en-US" sz="1100" dirty="0">
                <a:solidFill>
                  <a:schemeClr val="bg1"/>
                </a:solidFill>
              </a:endParaRPr>
            </a:p>
          </p:txBody>
        </p:sp>
        <p:sp>
          <p:nvSpPr>
            <p:cNvPr id="23" name="Rechteck 17">
              <a:extLst>
                <a:ext uri="{FF2B5EF4-FFF2-40B4-BE49-F238E27FC236}">
                  <a16:creationId xmlns:a16="http://schemas.microsoft.com/office/drawing/2014/main" id="{91DE4B2B-DF99-435D-946A-89EE8302D961}"/>
                </a:ext>
              </a:extLst>
            </p:cNvPr>
            <p:cNvSpPr/>
            <p:nvPr/>
          </p:nvSpPr>
          <p:spPr>
            <a:xfrm>
              <a:off x="2343482" y="1583691"/>
              <a:ext cx="2552479"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Calculate Child–Pugh score</a:t>
              </a:r>
              <a:endParaRPr lang="en-US" sz="1100" dirty="0">
                <a:solidFill>
                  <a:schemeClr val="tx1"/>
                </a:solidFill>
              </a:endParaRPr>
            </a:p>
          </p:txBody>
        </p:sp>
        <p:sp>
          <p:nvSpPr>
            <p:cNvPr id="24" name="Rechteck 17">
              <a:extLst>
                <a:ext uri="{FF2B5EF4-FFF2-40B4-BE49-F238E27FC236}">
                  <a16:creationId xmlns:a16="http://schemas.microsoft.com/office/drawing/2014/main" id="{776FD7F1-1278-4F2F-84C4-6584F674B2F2}"/>
                </a:ext>
              </a:extLst>
            </p:cNvPr>
            <p:cNvSpPr/>
            <p:nvPr/>
          </p:nvSpPr>
          <p:spPr>
            <a:xfrm>
              <a:off x="6937944" y="3123936"/>
              <a:ext cx="1914359" cy="830997"/>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Nutritional assessment + lifestyle intervention </a:t>
              </a:r>
              <a:r>
                <a:rPr lang="en-US" sz="1200" dirty="0">
                  <a:solidFill>
                    <a:schemeClr val="tx1"/>
                  </a:solidFill>
                </a:rPr>
                <a:t>in compensated cirrhosis/ACLD</a:t>
              </a:r>
              <a:endParaRPr lang="en-US" sz="1100" dirty="0">
                <a:solidFill>
                  <a:schemeClr val="tx1"/>
                </a:solidFill>
              </a:endParaRPr>
            </a:p>
          </p:txBody>
        </p:sp>
        <p:sp>
          <p:nvSpPr>
            <p:cNvPr id="25" name="Rechteck 17">
              <a:extLst>
                <a:ext uri="{FF2B5EF4-FFF2-40B4-BE49-F238E27FC236}">
                  <a16:creationId xmlns:a16="http://schemas.microsoft.com/office/drawing/2014/main" id="{6ED25ECD-86DD-4DC0-B1C5-4CF16C9FB645}"/>
                </a:ext>
              </a:extLst>
            </p:cNvPr>
            <p:cNvSpPr/>
            <p:nvPr/>
          </p:nvSpPr>
          <p:spPr>
            <a:xfrm>
              <a:off x="9264353" y="3216268"/>
              <a:ext cx="994165" cy="646331"/>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Consider assessing sarcopenia</a:t>
              </a:r>
              <a:endParaRPr lang="en-US" sz="1100" dirty="0">
                <a:solidFill>
                  <a:schemeClr val="tx1"/>
                </a:solidFill>
              </a:endParaRPr>
            </a:p>
          </p:txBody>
        </p:sp>
        <p:sp>
          <p:nvSpPr>
            <p:cNvPr id="26" name="Rechteck 17">
              <a:extLst>
                <a:ext uri="{FF2B5EF4-FFF2-40B4-BE49-F238E27FC236}">
                  <a16:creationId xmlns:a16="http://schemas.microsoft.com/office/drawing/2014/main" id="{9AB5DFD6-970D-406E-9937-FCA2CBA0B971}"/>
                </a:ext>
              </a:extLst>
            </p:cNvPr>
            <p:cNvSpPr/>
            <p:nvPr/>
          </p:nvSpPr>
          <p:spPr>
            <a:xfrm>
              <a:off x="5346344" y="4122401"/>
              <a:ext cx="1467583"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Medium risk</a:t>
              </a:r>
              <a:endParaRPr lang="en-US" sz="1100" dirty="0">
                <a:solidFill>
                  <a:schemeClr val="tx1"/>
                </a:solidFill>
              </a:endParaRPr>
            </a:p>
          </p:txBody>
        </p:sp>
        <p:sp>
          <p:nvSpPr>
            <p:cNvPr id="27" name="Rechteck 17">
              <a:extLst>
                <a:ext uri="{FF2B5EF4-FFF2-40B4-BE49-F238E27FC236}">
                  <a16:creationId xmlns:a16="http://schemas.microsoft.com/office/drawing/2014/main" id="{FD7DD3DB-1D24-4323-9653-6BE096AC77DB}"/>
                </a:ext>
              </a:extLst>
            </p:cNvPr>
            <p:cNvSpPr/>
            <p:nvPr/>
          </p:nvSpPr>
          <p:spPr>
            <a:xfrm>
              <a:off x="3705529" y="4122401"/>
              <a:ext cx="1467583"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High risk</a:t>
              </a:r>
              <a:endParaRPr lang="en-US" sz="1100" dirty="0">
                <a:solidFill>
                  <a:schemeClr val="tx1"/>
                </a:solidFill>
              </a:endParaRPr>
            </a:p>
          </p:txBody>
        </p:sp>
        <p:sp>
          <p:nvSpPr>
            <p:cNvPr id="28" name="Rechteck 17">
              <a:extLst>
                <a:ext uri="{FF2B5EF4-FFF2-40B4-BE49-F238E27FC236}">
                  <a16:creationId xmlns:a16="http://schemas.microsoft.com/office/drawing/2014/main" id="{C5D54DB3-CB4B-4569-9D24-D443D9C13EBD}"/>
                </a:ext>
              </a:extLst>
            </p:cNvPr>
            <p:cNvSpPr/>
            <p:nvPr/>
          </p:nvSpPr>
          <p:spPr>
            <a:xfrm>
              <a:off x="6937944" y="4122401"/>
              <a:ext cx="1467583"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Low risk</a:t>
              </a:r>
              <a:endParaRPr lang="en-US" sz="1100" dirty="0">
                <a:solidFill>
                  <a:schemeClr val="tx1"/>
                </a:solidFill>
              </a:endParaRPr>
            </a:p>
          </p:txBody>
        </p:sp>
        <p:sp>
          <p:nvSpPr>
            <p:cNvPr id="29" name="Rechteck 17">
              <a:extLst>
                <a:ext uri="{FF2B5EF4-FFF2-40B4-BE49-F238E27FC236}">
                  <a16:creationId xmlns:a16="http://schemas.microsoft.com/office/drawing/2014/main" id="{9FBBF9DF-8E6B-4A4E-AD3C-130F57C9F671}"/>
                </a:ext>
              </a:extLst>
            </p:cNvPr>
            <p:cNvSpPr/>
            <p:nvPr/>
          </p:nvSpPr>
          <p:spPr>
            <a:xfrm>
              <a:off x="8831210" y="4030543"/>
              <a:ext cx="1661300"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Follow-up re-screen </a:t>
              </a:r>
              <a:r>
                <a:rPr lang="en-US" sz="1200" dirty="0">
                  <a:solidFill>
                    <a:schemeClr val="tx1"/>
                  </a:solidFill>
                </a:rPr>
                <a:t>at least 1/year</a:t>
              </a:r>
              <a:endParaRPr lang="en-US" sz="1100" dirty="0">
                <a:solidFill>
                  <a:schemeClr val="tx1"/>
                </a:solidFill>
              </a:endParaRPr>
            </a:p>
          </p:txBody>
        </p:sp>
        <p:sp>
          <p:nvSpPr>
            <p:cNvPr id="30" name="Rechteck 17">
              <a:extLst>
                <a:ext uri="{FF2B5EF4-FFF2-40B4-BE49-F238E27FC236}">
                  <a16:creationId xmlns:a16="http://schemas.microsoft.com/office/drawing/2014/main" id="{B347CA6B-D5DF-4397-8FA8-4D097F038680}"/>
                </a:ext>
              </a:extLst>
            </p:cNvPr>
            <p:cNvSpPr/>
            <p:nvPr/>
          </p:nvSpPr>
          <p:spPr>
            <a:xfrm>
              <a:off x="1771755" y="4555973"/>
              <a:ext cx="3077337" cy="830997"/>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Assess sarcopenia</a:t>
              </a:r>
            </a:p>
            <a:p>
              <a:pPr marL="92075" indent="-92075" algn="ctr">
                <a:buFont typeface="Arial" panose="020B0604020202020204" pitchFamily="34" charset="0"/>
                <a:buChar char="•"/>
              </a:pPr>
              <a:r>
                <a:rPr lang="en-US" sz="1200" dirty="0">
                  <a:solidFill>
                    <a:schemeClr val="tx1"/>
                  </a:solidFill>
                </a:rPr>
                <a:t>Consider CT scan to measure muscle area at L3</a:t>
              </a:r>
            </a:p>
            <a:p>
              <a:pPr marL="92075" indent="-92075" algn="ctr">
                <a:buFont typeface="Arial" panose="020B0604020202020204" pitchFamily="34" charset="0"/>
                <a:buChar char="•"/>
              </a:pPr>
              <a:r>
                <a:rPr lang="en-US" sz="1200" dirty="0">
                  <a:solidFill>
                    <a:schemeClr val="tx1"/>
                  </a:solidFill>
                </a:rPr>
                <a:t>Consider DEXA or BIA if no fluid retention</a:t>
              </a:r>
              <a:endParaRPr lang="en-US" sz="1100" dirty="0">
                <a:solidFill>
                  <a:schemeClr val="tx1"/>
                </a:solidFill>
              </a:endParaRPr>
            </a:p>
          </p:txBody>
        </p:sp>
        <p:sp>
          <p:nvSpPr>
            <p:cNvPr id="31" name="Rechteck 17">
              <a:extLst>
                <a:ext uri="{FF2B5EF4-FFF2-40B4-BE49-F238E27FC236}">
                  <a16:creationId xmlns:a16="http://schemas.microsoft.com/office/drawing/2014/main" id="{85D92FC5-2179-413D-9B8C-290EB060E6B7}"/>
                </a:ext>
              </a:extLst>
            </p:cNvPr>
            <p:cNvSpPr/>
            <p:nvPr/>
          </p:nvSpPr>
          <p:spPr>
            <a:xfrm>
              <a:off x="4943872" y="4555973"/>
              <a:ext cx="3816424" cy="830997"/>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Detailed nutritional assessment (expert dietician)</a:t>
              </a:r>
            </a:p>
            <a:p>
              <a:pPr marL="171450" indent="-171450" algn="ctr">
                <a:buFont typeface="Arial" panose="020B0604020202020204" pitchFamily="34" charset="0"/>
                <a:buChar char="•"/>
              </a:pPr>
              <a:r>
                <a:rPr lang="en-US" sz="1200" dirty="0">
                  <a:solidFill>
                    <a:schemeClr val="tx1"/>
                  </a:solidFill>
                </a:rPr>
                <a:t>Subjective global assessment (SGA)</a:t>
              </a:r>
            </a:p>
            <a:p>
              <a:pPr marL="171450" indent="-171450" algn="ctr">
                <a:buFont typeface="Arial" panose="020B0604020202020204" pitchFamily="34" charset="0"/>
                <a:buChar char="•"/>
              </a:pPr>
              <a:r>
                <a:rPr lang="en-US" sz="1200" dirty="0">
                  <a:solidFill>
                    <a:schemeClr val="tx1"/>
                  </a:solidFill>
                </a:rPr>
                <a:t>Royal Free Hospital-global assessment (RFH-GA)</a:t>
              </a:r>
            </a:p>
            <a:p>
              <a:pPr marL="171450" indent="-171450" algn="ctr">
                <a:buFont typeface="Arial" panose="020B0604020202020204" pitchFamily="34" charset="0"/>
                <a:buChar char="•"/>
              </a:pPr>
              <a:r>
                <a:rPr lang="en-US" sz="1200" dirty="0">
                  <a:solidFill>
                    <a:schemeClr val="tx1"/>
                  </a:solidFill>
                </a:rPr>
                <a:t>Reported dietary intake</a:t>
              </a:r>
              <a:endParaRPr lang="en-US" sz="1100" dirty="0">
                <a:solidFill>
                  <a:schemeClr val="tx1"/>
                </a:solidFill>
              </a:endParaRPr>
            </a:p>
          </p:txBody>
        </p:sp>
        <p:sp>
          <p:nvSpPr>
            <p:cNvPr id="32" name="Rechteck 17">
              <a:extLst>
                <a:ext uri="{FF2B5EF4-FFF2-40B4-BE49-F238E27FC236}">
                  <a16:creationId xmlns:a16="http://schemas.microsoft.com/office/drawing/2014/main" id="{A67C99AD-3B1B-47EF-B111-867845DBF87A}"/>
                </a:ext>
              </a:extLst>
            </p:cNvPr>
            <p:cNvSpPr/>
            <p:nvPr/>
          </p:nvSpPr>
          <p:spPr>
            <a:xfrm>
              <a:off x="4700426" y="5553611"/>
              <a:ext cx="1467583"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Malnutrition</a:t>
              </a:r>
              <a:endParaRPr lang="en-US" sz="1100" dirty="0">
                <a:solidFill>
                  <a:schemeClr val="bg1"/>
                </a:solidFill>
              </a:endParaRPr>
            </a:p>
          </p:txBody>
        </p:sp>
        <p:sp>
          <p:nvSpPr>
            <p:cNvPr id="33" name="Rechteck 17">
              <a:extLst>
                <a:ext uri="{FF2B5EF4-FFF2-40B4-BE49-F238E27FC236}">
                  <a16:creationId xmlns:a16="http://schemas.microsoft.com/office/drawing/2014/main" id="{DED453DA-437A-4151-8081-745EA57635B2}"/>
                </a:ext>
              </a:extLst>
            </p:cNvPr>
            <p:cNvSpPr/>
            <p:nvPr/>
          </p:nvSpPr>
          <p:spPr>
            <a:xfrm>
              <a:off x="8012794" y="5553611"/>
              <a:ext cx="1467583"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No malnutrition</a:t>
              </a:r>
              <a:endParaRPr lang="en-US" sz="1100" dirty="0">
                <a:solidFill>
                  <a:schemeClr val="bg1"/>
                </a:solidFill>
              </a:endParaRPr>
            </a:p>
          </p:txBody>
        </p:sp>
        <p:sp>
          <p:nvSpPr>
            <p:cNvPr id="36" name="Rechteck 17">
              <a:extLst>
                <a:ext uri="{FF2B5EF4-FFF2-40B4-BE49-F238E27FC236}">
                  <a16:creationId xmlns:a16="http://schemas.microsoft.com/office/drawing/2014/main" id="{A24ECE23-1BEC-4347-85B9-3307A8B6B7E1}"/>
                </a:ext>
              </a:extLst>
            </p:cNvPr>
            <p:cNvSpPr/>
            <p:nvPr/>
          </p:nvSpPr>
          <p:spPr>
            <a:xfrm>
              <a:off x="1775521" y="5553611"/>
              <a:ext cx="1467583"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Sarcopenia</a:t>
              </a:r>
              <a:endParaRPr lang="en-US" sz="1100" dirty="0">
                <a:solidFill>
                  <a:schemeClr val="bg1"/>
                </a:solidFill>
              </a:endParaRPr>
            </a:p>
          </p:txBody>
        </p:sp>
        <p:sp>
          <p:nvSpPr>
            <p:cNvPr id="37" name="Rechteck 17">
              <a:extLst>
                <a:ext uri="{FF2B5EF4-FFF2-40B4-BE49-F238E27FC236}">
                  <a16:creationId xmlns:a16="http://schemas.microsoft.com/office/drawing/2014/main" id="{C7BE5184-E74F-4274-8E0F-D9FCFD7BC6F1}"/>
                </a:ext>
              </a:extLst>
            </p:cNvPr>
            <p:cNvSpPr/>
            <p:nvPr/>
          </p:nvSpPr>
          <p:spPr>
            <a:xfrm>
              <a:off x="1771755" y="5884496"/>
              <a:ext cx="4396249"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1200" b="1" dirty="0">
                  <a:solidFill>
                    <a:schemeClr val="tx1"/>
                  </a:solidFill>
                </a:rPr>
                <a:t>Treat: </a:t>
              </a:r>
              <a:r>
                <a:rPr lang="en-US" sz="1200" dirty="0">
                  <a:solidFill>
                    <a:schemeClr val="tx1"/>
                  </a:solidFill>
                </a:rPr>
                <a:t>Nutrition supplementation and appropriate follow-up (repeat assessment every 1–3 months in first year) </a:t>
              </a:r>
              <a:r>
                <a:rPr lang="en-US" sz="1200" b="1" dirty="0">
                  <a:solidFill>
                    <a:schemeClr val="tx1"/>
                  </a:solidFill>
                </a:rPr>
                <a:t> </a:t>
              </a:r>
              <a:endParaRPr lang="en-US" sz="1100" dirty="0">
                <a:solidFill>
                  <a:schemeClr val="tx1"/>
                </a:solidFill>
              </a:endParaRPr>
            </a:p>
          </p:txBody>
        </p:sp>
        <p:cxnSp>
          <p:nvCxnSpPr>
            <p:cNvPr id="40" name="Straight Arrow Connector 39">
              <a:extLst>
                <a:ext uri="{FF2B5EF4-FFF2-40B4-BE49-F238E27FC236}">
                  <a16:creationId xmlns:a16="http://schemas.microsoft.com/office/drawing/2014/main" id="{9378D680-449F-4436-A807-D76D96B6BF0D}"/>
                </a:ext>
              </a:extLst>
            </p:cNvPr>
            <p:cNvCxnSpPr>
              <a:cxnSpLocks/>
              <a:stCxn id="15" idx="2"/>
              <a:endCxn id="19" idx="0"/>
            </p:cNvCxnSpPr>
            <p:nvPr/>
          </p:nvCxnSpPr>
          <p:spPr>
            <a:xfrm flipH="1">
              <a:off x="6080136" y="2637817"/>
              <a:ext cx="1161" cy="10101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1703E39D-4490-4655-99E5-66D4B3C5640C}"/>
                </a:ext>
              </a:extLst>
            </p:cNvPr>
            <p:cNvCxnSpPr>
              <a:cxnSpLocks/>
              <a:stCxn id="21" idx="2"/>
              <a:endCxn id="26" idx="0"/>
            </p:cNvCxnSpPr>
            <p:nvPr/>
          </p:nvCxnSpPr>
          <p:spPr>
            <a:xfrm>
              <a:off x="6080135" y="3954932"/>
              <a:ext cx="0" cy="16746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2358AEA-19E4-4EB5-AC33-C2BA647D6B3C}"/>
                </a:ext>
              </a:extLst>
            </p:cNvPr>
            <p:cNvCxnSpPr>
              <a:cxnSpLocks/>
              <a:stCxn id="19" idx="2"/>
              <a:endCxn id="21" idx="0"/>
            </p:cNvCxnSpPr>
            <p:nvPr/>
          </p:nvCxnSpPr>
          <p:spPr>
            <a:xfrm>
              <a:off x="6080135" y="3015827"/>
              <a:ext cx="0" cy="10810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BFCA6AEA-D7FA-4322-AEBB-A94AF73661A4}"/>
                </a:ext>
              </a:extLst>
            </p:cNvPr>
            <p:cNvCxnSpPr>
              <a:cxnSpLocks/>
              <a:endCxn id="11" idx="0"/>
            </p:cNvCxnSpPr>
            <p:nvPr/>
          </p:nvCxnSpPr>
          <p:spPr>
            <a:xfrm>
              <a:off x="4289746" y="1861185"/>
              <a:ext cx="0" cy="13017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A07F67D-7883-4182-A2FD-9DC783165F95}"/>
                </a:ext>
              </a:extLst>
            </p:cNvPr>
            <p:cNvCxnSpPr>
              <a:cxnSpLocks/>
              <a:endCxn id="10" idx="0"/>
            </p:cNvCxnSpPr>
            <p:nvPr/>
          </p:nvCxnSpPr>
          <p:spPr>
            <a:xfrm>
              <a:off x="2949695" y="1861185"/>
              <a:ext cx="0" cy="13017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nector: Elbow 56">
              <a:extLst>
                <a:ext uri="{FF2B5EF4-FFF2-40B4-BE49-F238E27FC236}">
                  <a16:creationId xmlns:a16="http://schemas.microsoft.com/office/drawing/2014/main" id="{CF9F110B-7C15-4145-AD58-FD26A6E043BA}"/>
                </a:ext>
              </a:extLst>
            </p:cNvPr>
            <p:cNvCxnSpPr>
              <a:cxnSpLocks/>
              <a:endCxn id="23" idx="0"/>
            </p:cNvCxnSpPr>
            <p:nvPr/>
          </p:nvCxnSpPr>
          <p:spPr>
            <a:xfrm rot="10800000" flipV="1">
              <a:off x="3619723" y="1484174"/>
              <a:ext cx="2463581" cy="99516"/>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C6F02486-16B8-4E3D-A42E-3BF9606AA60E}"/>
                </a:ext>
              </a:extLst>
            </p:cNvPr>
            <p:cNvCxnSpPr>
              <a:cxnSpLocks/>
              <a:stCxn id="9" idx="3"/>
              <a:endCxn id="20" idx="1"/>
            </p:cNvCxnSpPr>
            <p:nvPr/>
          </p:nvCxnSpPr>
          <p:spPr>
            <a:xfrm>
              <a:off x="7723862" y="1938438"/>
              <a:ext cx="322668"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837EEBD8-01DB-4938-A99D-2CA92B23677D}"/>
                </a:ext>
              </a:extLst>
            </p:cNvPr>
            <p:cNvCxnSpPr>
              <a:cxnSpLocks/>
              <a:stCxn id="11" idx="3"/>
            </p:cNvCxnSpPr>
            <p:nvPr/>
          </p:nvCxnSpPr>
          <p:spPr>
            <a:xfrm flipV="1">
              <a:off x="4895960" y="2129861"/>
              <a:ext cx="1174641"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BF3E8879-F454-49AB-9126-C22252165E94}"/>
                </a:ext>
              </a:extLst>
            </p:cNvPr>
            <p:cNvCxnSpPr>
              <a:cxnSpLocks/>
              <a:stCxn id="15" idx="1"/>
              <a:endCxn id="12" idx="3"/>
            </p:cNvCxnSpPr>
            <p:nvPr/>
          </p:nvCxnSpPr>
          <p:spPr>
            <a:xfrm flipH="1">
              <a:off x="5174328" y="2499317"/>
              <a:ext cx="173176"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C7ACDCBA-2E93-4CE3-83E1-93330145A5EA}"/>
                </a:ext>
              </a:extLst>
            </p:cNvPr>
            <p:cNvCxnSpPr>
              <a:cxnSpLocks/>
              <a:stCxn id="15" idx="3"/>
              <a:endCxn id="16" idx="1"/>
            </p:cNvCxnSpPr>
            <p:nvPr/>
          </p:nvCxnSpPr>
          <p:spPr>
            <a:xfrm>
              <a:off x="6815087" y="2499317"/>
              <a:ext cx="173176"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Connector: Elbow 79">
              <a:extLst>
                <a:ext uri="{FF2B5EF4-FFF2-40B4-BE49-F238E27FC236}">
                  <a16:creationId xmlns:a16="http://schemas.microsoft.com/office/drawing/2014/main" id="{F59A9B60-16A7-43CD-BEC0-1368E0CB312C}"/>
                </a:ext>
              </a:extLst>
            </p:cNvPr>
            <p:cNvCxnSpPr>
              <a:cxnSpLocks/>
              <a:stCxn id="10" idx="1"/>
              <a:endCxn id="27" idx="1"/>
            </p:cNvCxnSpPr>
            <p:nvPr/>
          </p:nvCxnSpPr>
          <p:spPr>
            <a:xfrm rot="10800000" flipH="1" flipV="1">
              <a:off x="2343481" y="2129861"/>
              <a:ext cx="1362047" cy="2131039"/>
            </a:xfrm>
            <a:prstGeom prst="bentConnector3">
              <a:avLst>
                <a:gd name="adj1" fmla="val -16784"/>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959DFB6A-D1C7-4EA2-A601-D5DE1F6E26C7}"/>
                </a:ext>
              </a:extLst>
            </p:cNvPr>
            <p:cNvCxnSpPr>
              <a:cxnSpLocks/>
              <a:stCxn id="12" idx="2"/>
              <a:endCxn id="27" idx="0"/>
            </p:cNvCxnSpPr>
            <p:nvPr/>
          </p:nvCxnSpPr>
          <p:spPr>
            <a:xfrm flipH="1">
              <a:off x="4439320" y="2637816"/>
              <a:ext cx="608" cy="1484584"/>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9" name="Rechteck 17">
              <a:extLst>
                <a:ext uri="{FF2B5EF4-FFF2-40B4-BE49-F238E27FC236}">
                  <a16:creationId xmlns:a16="http://schemas.microsoft.com/office/drawing/2014/main" id="{28650BC5-9889-42C0-AC54-4FAAD38974B3}"/>
                </a:ext>
              </a:extLst>
            </p:cNvPr>
            <p:cNvSpPr/>
            <p:nvPr/>
          </p:nvSpPr>
          <p:spPr>
            <a:xfrm>
              <a:off x="8546154" y="3277824"/>
              <a:ext cx="994165" cy="52322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b="1" dirty="0">
                  <a:solidFill>
                    <a:schemeClr val="tx1"/>
                  </a:solidFill>
                </a:rPr>
                <a:t>+</a:t>
              </a:r>
              <a:endParaRPr lang="en-US" sz="2400" dirty="0">
                <a:solidFill>
                  <a:schemeClr val="tx1"/>
                </a:solidFill>
              </a:endParaRPr>
            </a:p>
          </p:txBody>
        </p:sp>
        <p:cxnSp>
          <p:nvCxnSpPr>
            <p:cNvPr id="90" name="Straight Arrow Connector 89">
              <a:extLst>
                <a:ext uri="{FF2B5EF4-FFF2-40B4-BE49-F238E27FC236}">
                  <a16:creationId xmlns:a16="http://schemas.microsoft.com/office/drawing/2014/main" id="{489EA73B-2E59-4908-B90D-00388F9E48B7}"/>
                </a:ext>
              </a:extLst>
            </p:cNvPr>
            <p:cNvCxnSpPr>
              <a:cxnSpLocks/>
              <a:stCxn id="7" idx="2"/>
              <a:endCxn id="15" idx="0"/>
            </p:cNvCxnSpPr>
            <p:nvPr/>
          </p:nvCxnSpPr>
          <p:spPr>
            <a:xfrm>
              <a:off x="6080136" y="1404977"/>
              <a:ext cx="1161" cy="95584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985AB8F5-F47E-48EB-8BB1-BFF04B61D76E}"/>
                </a:ext>
              </a:extLst>
            </p:cNvPr>
            <p:cNvCxnSpPr>
              <a:cxnSpLocks/>
              <a:stCxn id="27" idx="2"/>
            </p:cNvCxnSpPr>
            <p:nvPr/>
          </p:nvCxnSpPr>
          <p:spPr>
            <a:xfrm>
              <a:off x="4439320" y="4399399"/>
              <a:ext cx="0" cy="14795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906FB4C1-9DB9-4E10-9689-DE9B7ECB7CB6}"/>
                </a:ext>
              </a:extLst>
            </p:cNvPr>
            <p:cNvCxnSpPr>
              <a:cxnSpLocks/>
              <a:stCxn id="26" idx="2"/>
            </p:cNvCxnSpPr>
            <p:nvPr/>
          </p:nvCxnSpPr>
          <p:spPr>
            <a:xfrm>
              <a:off x="6080135" y="4399400"/>
              <a:ext cx="0" cy="14698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E5DD566C-BD43-46FD-8F48-51F19E20619A}"/>
                </a:ext>
              </a:extLst>
            </p:cNvPr>
            <p:cNvCxnSpPr>
              <a:cxnSpLocks/>
            </p:cNvCxnSpPr>
            <p:nvPr/>
          </p:nvCxnSpPr>
          <p:spPr>
            <a:xfrm>
              <a:off x="4536966" y="4009762"/>
              <a:ext cx="3193524" cy="0"/>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D745C884-A0E8-4A64-A0DD-EFC1FBB94DBA}"/>
                </a:ext>
              </a:extLst>
            </p:cNvPr>
            <p:cNvCxnSpPr>
              <a:cxnSpLocks/>
            </p:cNvCxnSpPr>
            <p:nvPr/>
          </p:nvCxnSpPr>
          <p:spPr>
            <a:xfrm>
              <a:off x="7722663" y="4009390"/>
              <a:ext cx="0" cy="11303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6593B9B1-2518-4C49-B6A9-6C60CF78C459}"/>
                </a:ext>
              </a:extLst>
            </p:cNvPr>
            <p:cNvCxnSpPr>
              <a:cxnSpLocks/>
            </p:cNvCxnSpPr>
            <p:nvPr/>
          </p:nvCxnSpPr>
          <p:spPr>
            <a:xfrm>
              <a:off x="4546838" y="4007486"/>
              <a:ext cx="0" cy="11493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AE2064A7-1D63-44D8-9BF6-C9E17BE19CB5}"/>
                </a:ext>
              </a:extLst>
            </p:cNvPr>
            <p:cNvCxnSpPr>
              <a:cxnSpLocks/>
              <a:stCxn id="28" idx="3"/>
              <a:endCxn id="29" idx="1"/>
            </p:cNvCxnSpPr>
            <p:nvPr/>
          </p:nvCxnSpPr>
          <p:spPr>
            <a:xfrm>
              <a:off x="8405526" y="4260901"/>
              <a:ext cx="425684" cy="47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Connector: Elbow 118">
              <a:extLst>
                <a:ext uri="{FF2B5EF4-FFF2-40B4-BE49-F238E27FC236}">
                  <a16:creationId xmlns:a16="http://schemas.microsoft.com/office/drawing/2014/main" id="{F5BD8116-53BC-40F0-84E2-A6E8AFD02836}"/>
                </a:ext>
              </a:extLst>
            </p:cNvPr>
            <p:cNvCxnSpPr>
              <a:cxnSpLocks/>
              <a:stCxn id="33" idx="3"/>
              <a:endCxn id="29" idx="2"/>
            </p:cNvCxnSpPr>
            <p:nvPr/>
          </p:nvCxnSpPr>
          <p:spPr>
            <a:xfrm flipV="1">
              <a:off x="9480376" y="4492208"/>
              <a:ext cx="181484" cy="1199903"/>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D3069EC5-2A86-4C96-8324-64EEA6931FAE}"/>
                </a:ext>
              </a:extLst>
            </p:cNvPr>
            <p:cNvCxnSpPr>
              <a:cxnSpLocks/>
            </p:cNvCxnSpPr>
            <p:nvPr/>
          </p:nvCxnSpPr>
          <p:spPr>
            <a:xfrm>
              <a:off x="5059055" y="4391584"/>
              <a:ext cx="0" cy="1548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1DED451E-6AE6-4446-964E-29DF8757CAC9}"/>
                </a:ext>
              </a:extLst>
            </p:cNvPr>
            <p:cNvCxnSpPr>
              <a:cxnSpLocks/>
            </p:cNvCxnSpPr>
            <p:nvPr/>
          </p:nvCxnSpPr>
          <p:spPr>
            <a:xfrm>
              <a:off x="2513184"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6897B7D1-9ED0-4459-8A2C-136024EF52E4}"/>
                </a:ext>
              </a:extLst>
            </p:cNvPr>
            <p:cNvCxnSpPr>
              <a:cxnSpLocks/>
            </p:cNvCxnSpPr>
            <p:nvPr/>
          </p:nvCxnSpPr>
          <p:spPr>
            <a:xfrm rot="10800000">
              <a:off x="4799856"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87F714B6-2D5D-4C41-BEBE-33AC2460F62E}"/>
                </a:ext>
              </a:extLst>
            </p:cNvPr>
            <p:cNvCxnSpPr>
              <a:cxnSpLocks/>
            </p:cNvCxnSpPr>
            <p:nvPr/>
          </p:nvCxnSpPr>
          <p:spPr>
            <a:xfrm>
              <a:off x="6023992"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A9472F81-CC09-463C-BF97-C8C7A101A0EF}"/>
                </a:ext>
              </a:extLst>
            </p:cNvPr>
            <p:cNvCxnSpPr>
              <a:cxnSpLocks/>
              <a:endCxn id="33" idx="0"/>
            </p:cNvCxnSpPr>
            <p:nvPr/>
          </p:nvCxnSpPr>
          <p:spPr>
            <a:xfrm>
              <a:off x="8743660"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pic>
        <p:nvPicPr>
          <p:cNvPr id="58" name="Picture 57">
            <a:hlinkClick r:id="rId3" action="ppaction://hlinksldjump"/>
            <a:extLst>
              <a:ext uri="{FF2B5EF4-FFF2-40B4-BE49-F238E27FC236}">
                <a16:creationId xmlns:a16="http://schemas.microsoft.com/office/drawing/2014/main" id="{3AF33177-D30D-43AE-8E4D-B5A394A7DBE4}"/>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937757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49079" y="-1274212"/>
            <a:ext cx="8508124" cy="872034"/>
          </a:xfrm>
          <a:prstGeom prst="rect">
            <a:avLst/>
          </a:prstGeom>
        </p:spPr>
        <p:txBody>
          <a:bodyPr wrap="square">
            <a:spAutoFit/>
          </a:bodyPr>
          <a:lstStyle/>
          <a:p>
            <a:pPr marL="357188" indent="-357188">
              <a:lnSpc>
                <a:spcPct val="150000"/>
              </a:lnSpc>
            </a:pPr>
            <a:endParaRPr lang="en-US" dirty="0">
              <a:solidFill>
                <a:srgbClr val="000000"/>
              </a:solidFill>
              <a:latin typeface="+mj-lt"/>
            </a:endParaRPr>
          </a:p>
          <a:p>
            <a:pPr marL="342900" indent="-342900">
              <a:lnSpc>
                <a:spcPct val="150000"/>
              </a:lnSpc>
              <a:buFont typeface="Arial" panose="020B0604020202020204" pitchFamily="34" charset="0"/>
              <a:buChar char="•"/>
            </a:pPr>
            <a:endParaRPr lang="it-IT" dirty="0">
              <a:solidFill>
                <a:srgbClr val="000000"/>
              </a:solidFill>
              <a:latin typeface="+mj-lt"/>
            </a:endParaRPr>
          </a:p>
        </p:txBody>
      </p:sp>
      <p:sp>
        <p:nvSpPr>
          <p:cNvPr id="4" name="Title 3">
            <a:extLst>
              <a:ext uri="{FF2B5EF4-FFF2-40B4-BE49-F238E27FC236}">
                <a16:creationId xmlns:a16="http://schemas.microsoft.com/office/drawing/2014/main" id="{945F7DC3-65DB-47AC-B901-69EDFF410167}"/>
              </a:ext>
            </a:extLst>
          </p:cNvPr>
          <p:cNvSpPr>
            <a:spLocks noGrp="1"/>
          </p:cNvSpPr>
          <p:nvPr>
            <p:ph type="title"/>
          </p:nvPr>
        </p:nvSpPr>
        <p:spPr/>
        <p:txBody>
          <a:bodyPr/>
          <a:lstStyle/>
          <a:p>
            <a:r>
              <a:rPr lang="en-GB" dirty="0"/>
              <a:t>About these slides</a:t>
            </a:r>
          </a:p>
        </p:txBody>
      </p:sp>
      <p:sp>
        <p:nvSpPr>
          <p:cNvPr id="5" name="Text Placeholder 4">
            <a:extLst>
              <a:ext uri="{FF2B5EF4-FFF2-40B4-BE49-F238E27FC236}">
                <a16:creationId xmlns:a16="http://schemas.microsoft.com/office/drawing/2014/main" id="{A0B7C684-4782-4AB9-A3D2-58C83232BAD1}"/>
              </a:ext>
            </a:extLst>
          </p:cNvPr>
          <p:cNvSpPr>
            <a:spLocks noGrp="1"/>
          </p:cNvSpPr>
          <p:nvPr>
            <p:ph type="body" sz="quarter" idx="10"/>
          </p:nvPr>
        </p:nvSpPr>
        <p:spPr/>
        <p:txBody>
          <a:bodyPr/>
          <a:lstStyle/>
          <a:p>
            <a:endParaRPr lang="en-US"/>
          </a:p>
        </p:txBody>
      </p:sp>
      <p:sp>
        <p:nvSpPr>
          <p:cNvPr id="7" name="Content Placeholder 6">
            <a:extLst>
              <a:ext uri="{FF2B5EF4-FFF2-40B4-BE49-F238E27FC236}">
                <a16:creationId xmlns:a16="http://schemas.microsoft.com/office/drawing/2014/main" id="{0ADCC989-9C8D-4EFB-AD00-1D9B00CDE730}"/>
              </a:ext>
            </a:extLst>
          </p:cNvPr>
          <p:cNvSpPr>
            <a:spLocks noGrp="1"/>
          </p:cNvSpPr>
          <p:nvPr>
            <p:ph sz="half" idx="1"/>
          </p:nvPr>
        </p:nvSpPr>
        <p:spPr/>
        <p:txBody>
          <a:bodyPr>
            <a:normAutofit/>
          </a:bodyPr>
          <a:lstStyle/>
          <a:p>
            <a:pPr lvl="0"/>
            <a:r>
              <a:rPr lang="it-IT" dirty="0"/>
              <a:t>These slides give a comprehensive overview of the EASL clinical practice guidelines on nutrition in chronic liver disease</a:t>
            </a:r>
          </a:p>
          <a:p>
            <a:pPr lvl="0"/>
            <a:endParaRPr lang="it-IT" dirty="0"/>
          </a:p>
          <a:p>
            <a:r>
              <a:rPr lang="en-GB" dirty="0"/>
              <a:t>The guidelines were first presented at the International Liver Congress 2018 and are published in the Journal of Hepatology</a:t>
            </a:r>
          </a:p>
          <a:p>
            <a:pPr lvl="1"/>
            <a:r>
              <a:rPr lang="en-GB" dirty="0"/>
              <a:t>The full publication can be downloaded from the </a:t>
            </a:r>
            <a:r>
              <a:rPr lang="en-GB" dirty="0">
                <a:hlinkClick r:id="rId3"/>
              </a:rPr>
              <a:t>Clinical Practice Guidelines</a:t>
            </a:r>
            <a:r>
              <a:rPr lang="en-GB" dirty="0"/>
              <a:t> section of the EASL website</a:t>
            </a:r>
          </a:p>
          <a:p>
            <a:endParaRPr lang="en-US" dirty="0"/>
          </a:p>
          <a:p>
            <a:r>
              <a:rPr lang="en-US" altLang="en-US" dirty="0"/>
              <a:t>Please feel free to use, adapt, and share these slides for your own personal use; however, please acknowledge EASL as the source</a:t>
            </a:r>
          </a:p>
        </p:txBody>
      </p:sp>
    </p:spTree>
    <p:extLst>
      <p:ext uri="{BB962C8B-B14F-4D97-AF65-F5344CB8AC3E}">
        <p14:creationId xmlns:p14="http://schemas.microsoft.com/office/powerpoint/2010/main" val="334494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Nutritional screening and assessment in patients with cirrhosis: Summary</a:t>
            </a:r>
          </a:p>
        </p:txBody>
      </p:sp>
      <p:sp>
        <p:nvSpPr>
          <p:cNvPr id="3" name="Text Placeholder 2">
            <a:extLst>
              <a:ext uri="{FF2B5EF4-FFF2-40B4-BE49-F238E27FC236}">
                <a16:creationId xmlns:a16="http://schemas.microsoft.com/office/drawing/2014/main" id="{69823A40-FCAC-4847-8334-264E0D02CBA3}"/>
              </a:ext>
            </a:extLst>
          </p:cNvPr>
          <p:cNvSpPr>
            <a:spLocks noGrp="1"/>
          </p:cNvSpPr>
          <p:nvPr>
            <p:ph type="body" sz="quarter" idx="10"/>
          </p:nvPr>
        </p:nvSpPr>
        <p:spPr>
          <a:xfrm>
            <a:off x="6569" y="6479931"/>
            <a:ext cx="9761839" cy="376990"/>
          </a:xfrm>
        </p:spPr>
        <p:txBody>
          <a:bodyPr/>
          <a:lstStyle/>
          <a:p>
            <a:r>
              <a:rPr lang="en-US" sz="800" dirty="0"/>
              <a:t>*In the case of fluid retention, </a:t>
            </a:r>
            <a:r>
              <a:rPr lang="en-GB" sz="800" dirty="0"/>
              <a:t>body weight </a:t>
            </a:r>
            <a:r>
              <a:rPr lang="en-US" sz="800" dirty="0"/>
              <a:t>should be corrected by evaluating the patient’s dry weight by post-paracentesis body</a:t>
            </a:r>
            <a:r>
              <a:rPr lang="x-none" sz="800" b="1" dirty="0"/>
              <a:t> </a:t>
            </a:r>
            <a:r>
              <a:rPr lang="en-US" sz="800" dirty="0"/>
              <a:t>weight or weight recorded before fluid retention if available, or by subtracting a percentage of weight based upon severity of ascites (mild, 5%; moderate, 10%; severe, 15%), with an additional 5% subtracted if bilateral pedal </a:t>
            </a:r>
            <a:r>
              <a:rPr lang="en-US" sz="800" dirty="0" err="1"/>
              <a:t>oedema</a:t>
            </a:r>
            <a:r>
              <a:rPr lang="en-US" sz="800" dirty="0"/>
              <a:t> is present. </a:t>
            </a:r>
            <a:br>
              <a:rPr lang="en-US" sz="800" dirty="0"/>
            </a:br>
            <a:r>
              <a:rPr lang="en-GB" sz="800" dirty="0"/>
              <a:t>EASL CPG nutrition in chronic liver disease. J </a:t>
            </a:r>
            <a:r>
              <a:rPr lang="en-GB" sz="800" dirty="0" err="1"/>
              <a:t>Hepatol</a:t>
            </a:r>
            <a:r>
              <a:rPr lang="en-GB" sz="800" dirty="0"/>
              <a:t> 2018; </a:t>
            </a:r>
            <a:r>
              <a:rPr lang="en-GB" sz="800" dirty="0" err="1"/>
              <a:t>doi</a:t>
            </a:r>
            <a:r>
              <a:rPr lang="en-GB" sz="800" dirty="0"/>
              <a:t>: 10.1016/j.jhep.2018.06.024</a:t>
            </a:r>
          </a:p>
        </p:txBody>
      </p:sp>
      <p:cxnSp>
        <p:nvCxnSpPr>
          <p:cNvPr id="8" name="Straight Arrow Connector 7">
            <a:extLst>
              <a:ext uri="{FF2B5EF4-FFF2-40B4-BE49-F238E27FC236}">
                <a16:creationId xmlns:a16="http://schemas.microsoft.com/office/drawing/2014/main" id="{8ACA001E-758A-442A-ADFC-22988A63B5FC}"/>
              </a:ext>
            </a:extLst>
          </p:cNvPr>
          <p:cNvCxnSpPr>
            <a:cxnSpLocks/>
          </p:cNvCxnSpPr>
          <p:nvPr/>
        </p:nvCxnSpPr>
        <p:spPr>
          <a:xfrm>
            <a:off x="7771345" y="2630716"/>
            <a:ext cx="0" cy="50872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Rechteck 17">
            <a:extLst>
              <a:ext uri="{FF2B5EF4-FFF2-40B4-BE49-F238E27FC236}">
                <a16:creationId xmlns:a16="http://schemas.microsoft.com/office/drawing/2014/main" id="{D8DBC2FA-CDC2-446A-8C03-351EC2A1A9EB}"/>
              </a:ext>
            </a:extLst>
          </p:cNvPr>
          <p:cNvSpPr/>
          <p:nvPr/>
        </p:nvSpPr>
        <p:spPr>
          <a:xfrm>
            <a:off x="3883418" y="1127979"/>
            <a:ext cx="3869707"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Cirrhosis/advanced chronic liver disease</a:t>
            </a:r>
            <a:endParaRPr lang="en-US" sz="1100" dirty="0">
              <a:solidFill>
                <a:schemeClr val="tx1"/>
              </a:solidFill>
            </a:endParaRPr>
          </a:p>
        </p:txBody>
      </p:sp>
      <p:sp>
        <p:nvSpPr>
          <p:cNvPr id="9" name="Rechteck 17">
            <a:extLst>
              <a:ext uri="{FF2B5EF4-FFF2-40B4-BE49-F238E27FC236}">
                <a16:creationId xmlns:a16="http://schemas.microsoft.com/office/drawing/2014/main" id="{4239EE4B-E315-408B-A0CA-BC81453A0363}"/>
              </a:ext>
            </a:extLst>
          </p:cNvPr>
          <p:cNvSpPr/>
          <p:nvPr/>
        </p:nvSpPr>
        <p:spPr>
          <a:xfrm>
            <a:off x="6031900" y="1707606"/>
            <a:ext cx="1740872"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Assess whether fluid retention</a:t>
            </a:r>
            <a:endParaRPr lang="en-US" sz="1100" dirty="0">
              <a:solidFill>
                <a:schemeClr val="tx1"/>
              </a:solidFill>
            </a:endParaRPr>
          </a:p>
        </p:txBody>
      </p:sp>
      <p:sp>
        <p:nvSpPr>
          <p:cNvPr id="10" name="Rechteck 17">
            <a:extLst>
              <a:ext uri="{FF2B5EF4-FFF2-40B4-BE49-F238E27FC236}">
                <a16:creationId xmlns:a16="http://schemas.microsoft.com/office/drawing/2014/main" id="{ADCB73AA-F31B-4B76-AEA5-9B2A79FDE072}"/>
              </a:ext>
            </a:extLst>
          </p:cNvPr>
          <p:cNvSpPr/>
          <p:nvPr/>
        </p:nvSpPr>
        <p:spPr>
          <a:xfrm>
            <a:off x="1375146" y="1991362"/>
            <a:ext cx="1441655"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Child C</a:t>
            </a:r>
            <a:endParaRPr lang="en-US" sz="1100" dirty="0">
              <a:solidFill>
                <a:schemeClr val="tx1"/>
              </a:solidFill>
            </a:endParaRPr>
          </a:p>
        </p:txBody>
      </p:sp>
      <p:sp>
        <p:nvSpPr>
          <p:cNvPr id="11" name="Rechteck 17">
            <a:extLst>
              <a:ext uri="{FF2B5EF4-FFF2-40B4-BE49-F238E27FC236}">
                <a16:creationId xmlns:a16="http://schemas.microsoft.com/office/drawing/2014/main" id="{6A4AAB6B-D8C0-4967-970A-CB065E7240DC}"/>
              </a:ext>
            </a:extLst>
          </p:cNvPr>
          <p:cNvSpPr/>
          <p:nvPr/>
        </p:nvSpPr>
        <p:spPr>
          <a:xfrm>
            <a:off x="2968555" y="1991362"/>
            <a:ext cx="1441655"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Child A or B</a:t>
            </a:r>
            <a:endParaRPr lang="en-US" sz="1100" dirty="0">
              <a:solidFill>
                <a:schemeClr val="tx1"/>
              </a:solidFill>
            </a:endParaRPr>
          </a:p>
        </p:txBody>
      </p:sp>
      <p:sp>
        <p:nvSpPr>
          <p:cNvPr id="12" name="Rechteck 17">
            <a:extLst>
              <a:ext uri="{FF2B5EF4-FFF2-40B4-BE49-F238E27FC236}">
                <a16:creationId xmlns:a16="http://schemas.microsoft.com/office/drawing/2014/main" id="{393C168F-484C-4D63-9CA9-47C09EC9FC84}"/>
              </a:ext>
            </a:extLst>
          </p:cNvPr>
          <p:cNvSpPr/>
          <p:nvPr/>
        </p:nvSpPr>
        <p:spPr>
          <a:xfrm>
            <a:off x="2994708" y="2360818"/>
            <a:ext cx="1746500"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&lt;18.5 kg/m</a:t>
            </a:r>
            <a:r>
              <a:rPr lang="en-US" sz="1200" b="1" baseline="30000" dirty="0">
                <a:solidFill>
                  <a:schemeClr val="tx1"/>
                </a:solidFill>
              </a:rPr>
              <a:t>2</a:t>
            </a:r>
            <a:endParaRPr lang="en-US" sz="1100" baseline="30000" dirty="0">
              <a:solidFill>
                <a:schemeClr val="tx1"/>
              </a:solidFill>
            </a:endParaRPr>
          </a:p>
        </p:txBody>
      </p:sp>
      <p:sp>
        <p:nvSpPr>
          <p:cNvPr id="13" name="Rechteck 17">
            <a:extLst>
              <a:ext uri="{FF2B5EF4-FFF2-40B4-BE49-F238E27FC236}">
                <a16:creationId xmlns:a16="http://schemas.microsoft.com/office/drawing/2014/main" id="{FB51D1F6-BD69-42AB-A8FE-F514284AFB18}"/>
              </a:ext>
            </a:extLst>
          </p:cNvPr>
          <p:cNvSpPr/>
          <p:nvPr/>
        </p:nvSpPr>
        <p:spPr>
          <a:xfrm>
            <a:off x="1042291" y="2360818"/>
            <a:ext cx="1746500"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a:solidFill>
                  <a:schemeClr val="bg1"/>
                </a:solidFill>
              </a:rPr>
              <a:t>Underweight</a:t>
            </a:r>
            <a:endParaRPr lang="en-US" sz="1100" baseline="30000" dirty="0">
              <a:solidFill>
                <a:schemeClr val="bg1"/>
              </a:solidFill>
            </a:endParaRPr>
          </a:p>
        </p:txBody>
      </p:sp>
      <p:sp>
        <p:nvSpPr>
          <p:cNvPr id="15" name="Rechteck 17">
            <a:extLst>
              <a:ext uri="{FF2B5EF4-FFF2-40B4-BE49-F238E27FC236}">
                <a16:creationId xmlns:a16="http://schemas.microsoft.com/office/drawing/2014/main" id="{17E8791B-4469-48DF-A951-1C83C5E7B4D8}"/>
              </a:ext>
            </a:extLst>
          </p:cNvPr>
          <p:cNvSpPr/>
          <p:nvPr/>
        </p:nvSpPr>
        <p:spPr>
          <a:xfrm>
            <a:off x="4947126" y="2360818"/>
            <a:ext cx="1745052"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BMI</a:t>
            </a:r>
            <a:endParaRPr lang="en-US" sz="1100" dirty="0">
              <a:solidFill>
                <a:schemeClr val="tx1"/>
              </a:solidFill>
            </a:endParaRPr>
          </a:p>
        </p:txBody>
      </p:sp>
      <p:sp>
        <p:nvSpPr>
          <p:cNvPr id="16" name="Rechteck 17">
            <a:extLst>
              <a:ext uri="{FF2B5EF4-FFF2-40B4-BE49-F238E27FC236}">
                <a16:creationId xmlns:a16="http://schemas.microsoft.com/office/drawing/2014/main" id="{1F802505-E0BB-4D54-A450-BEA115EE275C}"/>
              </a:ext>
            </a:extLst>
          </p:cNvPr>
          <p:cNvSpPr/>
          <p:nvPr/>
        </p:nvSpPr>
        <p:spPr>
          <a:xfrm>
            <a:off x="6898095" y="2360818"/>
            <a:ext cx="1746500"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≥30 kg/m</a:t>
            </a:r>
            <a:r>
              <a:rPr lang="en-US" sz="1200" b="1" baseline="30000" dirty="0">
                <a:solidFill>
                  <a:schemeClr val="tx1"/>
                </a:solidFill>
              </a:rPr>
              <a:t>2</a:t>
            </a:r>
            <a:endParaRPr lang="en-US" sz="1100" baseline="30000" dirty="0">
              <a:solidFill>
                <a:schemeClr val="tx1"/>
              </a:solidFill>
            </a:endParaRPr>
          </a:p>
        </p:txBody>
      </p:sp>
      <p:sp>
        <p:nvSpPr>
          <p:cNvPr id="19" name="Rechteck 17">
            <a:extLst>
              <a:ext uri="{FF2B5EF4-FFF2-40B4-BE49-F238E27FC236}">
                <a16:creationId xmlns:a16="http://schemas.microsoft.com/office/drawing/2014/main" id="{3E89F741-842C-47C7-92F6-12C6532626B8}"/>
              </a:ext>
            </a:extLst>
          </p:cNvPr>
          <p:cNvSpPr/>
          <p:nvPr/>
        </p:nvSpPr>
        <p:spPr>
          <a:xfrm>
            <a:off x="4945746" y="2738828"/>
            <a:ext cx="1745052"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18.5–29.9 kg/m</a:t>
            </a:r>
            <a:r>
              <a:rPr lang="en-US" sz="1200" b="1" baseline="30000" dirty="0">
                <a:solidFill>
                  <a:schemeClr val="tx1"/>
                </a:solidFill>
              </a:rPr>
              <a:t>2</a:t>
            </a:r>
            <a:endParaRPr lang="en-US" sz="1100" dirty="0">
              <a:solidFill>
                <a:schemeClr val="tx1"/>
              </a:solidFill>
            </a:endParaRPr>
          </a:p>
        </p:txBody>
      </p:sp>
      <p:sp>
        <p:nvSpPr>
          <p:cNvPr id="20" name="Rechteck 17">
            <a:extLst>
              <a:ext uri="{FF2B5EF4-FFF2-40B4-BE49-F238E27FC236}">
                <a16:creationId xmlns:a16="http://schemas.microsoft.com/office/drawing/2014/main" id="{3240B1C2-B9F0-4B04-9F42-3F6F605C58F7}"/>
              </a:ext>
            </a:extLst>
          </p:cNvPr>
          <p:cNvSpPr/>
          <p:nvPr/>
        </p:nvSpPr>
        <p:spPr>
          <a:xfrm>
            <a:off x="8156445" y="1707606"/>
            <a:ext cx="1740872"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Estimate dry weight if needed*</a:t>
            </a:r>
            <a:endParaRPr lang="en-US" sz="1100" dirty="0">
              <a:solidFill>
                <a:schemeClr val="tx1"/>
              </a:solidFill>
            </a:endParaRPr>
          </a:p>
        </p:txBody>
      </p:sp>
      <p:sp>
        <p:nvSpPr>
          <p:cNvPr id="21" name="Rechteck 17">
            <a:extLst>
              <a:ext uri="{FF2B5EF4-FFF2-40B4-BE49-F238E27FC236}">
                <a16:creationId xmlns:a16="http://schemas.microsoft.com/office/drawing/2014/main" id="{36132553-20F0-4F12-9409-67005C62D157}"/>
              </a:ext>
            </a:extLst>
          </p:cNvPr>
          <p:cNvSpPr/>
          <p:nvPr/>
        </p:nvSpPr>
        <p:spPr>
          <a:xfrm>
            <a:off x="4945746" y="3123936"/>
            <a:ext cx="1745052" cy="830997"/>
          </a:xfrm>
          <a:prstGeom prst="rect">
            <a:avLst/>
          </a:prstGeom>
          <a:solidFill>
            <a:schemeClr val="accent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Screen for malnutrition</a:t>
            </a:r>
          </a:p>
          <a:p>
            <a:pPr algn="ctr"/>
            <a:r>
              <a:rPr lang="en-US" sz="1200" dirty="0">
                <a:solidFill>
                  <a:schemeClr val="bg1"/>
                </a:solidFill>
              </a:rPr>
              <a:t>Utilize nutritional screening tools</a:t>
            </a:r>
            <a:endParaRPr lang="en-US" sz="1100" dirty="0">
              <a:solidFill>
                <a:schemeClr val="bg1"/>
              </a:solidFill>
            </a:endParaRPr>
          </a:p>
        </p:txBody>
      </p:sp>
      <p:sp>
        <p:nvSpPr>
          <p:cNvPr id="23" name="Rechteck 17">
            <a:extLst>
              <a:ext uri="{FF2B5EF4-FFF2-40B4-BE49-F238E27FC236}">
                <a16:creationId xmlns:a16="http://schemas.microsoft.com/office/drawing/2014/main" id="{91DE4B2B-DF99-435D-946A-89EE8302D961}"/>
              </a:ext>
            </a:extLst>
          </p:cNvPr>
          <p:cNvSpPr/>
          <p:nvPr/>
        </p:nvSpPr>
        <p:spPr>
          <a:xfrm>
            <a:off x="1375146" y="1583691"/>
            <a:ext cx="3035065"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Calculate Child–Pugh score</a:t>
            </a:r>
            <a:endParaRPr lang="en-US" sz="1100" dirty="0">
              <a:solidFill>
                <a:schemeClr val="tx1"/>
              </a:solidFill>
            </a:endParaRPr>
          </a:p>
        </p:txBody>
      </p:sp>
      <p:sp>
        <p:nvSpPr>
          <p:cNvPr id="24" name="Rechteck 17">
            <a:extLst>
              <a:ext uri="{FF2B5EF4-FFF2-40B4-BE49-F238E27FC236}">
                <a16:creationId xmlns:a16="http://schemas.microsoft.com/office/drawing/2014/main" id="{776FD7F1-1278-4F2F-84C4-6584F674B2F2}"/>
              </a:ext>
            </a:extLst>
          </p:cNvPr>
          <p:cNvSpPr/>
          <p:nvPr/>
        </p:nvSpPr>
        <p:spPr>
          <a:xfrm>
            <a:off x="6838263" y="3123936"/>
            <a:ext cx="2276298" cy="830997"/>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Nutritional assessment + lifestyle intervention </a:t>
            </a:r>
            <a:r>
              <a:rPr lang="en-US" sz="1200" dirty="0">
                <a:solidFill>
                  <a:schemeClr val="tx1"/>
                </a:solidFill>
              </a:rPr>
              <a:t>in compensated cirrhosis/ACLD</a:t>
            </a:r>
            <a:endParaRPr lang="en-US" sz="1100" dirty="0">
              <a:solidFill>
                <a:schemeClr val="tx1"/>
              </a:solidFill>
            </a:endParaRPr>
          </a:p>
        </p:txBody>
      </p:sp>
      <p:sp>
        <p:nvSpPr>
          <p:cNvPr id="25" name="Rechteck 17">
            <a:extLst>
              <a:ext uri="{FF2B5EF4-FFF2-40B4-BE49-F238E27FC236}">
                <a16:creationId xmlns:a16="http://schemas.microsoft.com/office/drawing/2014/main" id="{6ED25ECD-86DD-4DC0-B1C5-4CF16C9FB645}"/>
              </a:ext>
            </a:extLst>
          </p:cNvPr>
          <p:cNvSpPr/>
          <p:nvPr/>
        </p:nvSpPr>
        <p:spPr>
          <a:xfrm>
            <a:off x="9604516" y="3216268"/>
            <a:ext cx="1182127" cy="646331"/>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Consider assessing sarcopenia</a:t>
            </a:r>
            <a:endParaRPr lang="en-US" sz="1100" dirty="0">
              <a:solidFill>
                <a:schemeClr val="tx1"/>
              </a:solidFill>
            </a:endParaRPr>
          </a:p>
        </p:txBody>
      </p:sp>
      <p:sp>
        <p:nvSpPr>
          <p:cNvPr id="26" name="Rechteck 17">
            <a:extLst>
              <a:ext uri="{FF2B5EF4-FFF2-40B4-BE49-F238E27FC236}">
                <a16:creationId xmlns:a16="http://schemas.microsoft.com/office/drawing/2014/main" id="{9AB5DFD6-970D-406E-9937-FCA2CBA0B971}"/>
              </a:ext>
            </a:extLst>
          </p:cNvPr>
          <p:cNvSpPr/>
          <p:nvPr/>
        </p:nvSpPr>
        <p:spPr>
          <a:xfrm>
            <a:off x="4945746" y="4122401"/>
            <a:ext cx="1745052"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Medium risk</a:t>
            </a:r>
            <a:endParaRPr lang="en-US" sz="1100" dirty="0">
              <a:solidFill>
                <a:schemeClr val="tx1"/>
              </a:solidFill>
            </a:endParaRPr>
          </a:p>
        </p:txBody>
      </p:sp>
      <p:sp>
        <p:nvSpPr>
          <p:cNvPr id="27" name="Rechteck 17">
            <a:extLst>
              <a:ext uri="{FF2B5EF4-FFF2-40B4-BE49-F238E27FC236}">
                <a16:creationId xmlns:a16="http://schemas.microsoft.com/office/drawing/2014/main" id="{FD7DD3DB-1D24-4323-9653-6BE096AC77DB}"/>
              </a:ext>
            </a:extLst>
          </p:cNvPr>
          <p:cNvSpPr/>
          <p:nvPr/>
        </p:nvSpPr>
        <p:spPr>
          <a:xfrm>
            <a:off x="2994709" y="4122401"/>
            <a:ext cx="1745052"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High risk</a:t>
            </a:r>
            <a:endParaRPr lang="en-US" sz="1100" dirty="0">
              <a:solidFill>
                <a:schemeClr val="tx1"/>
              </a:solidFill>
            </a:endParaRPr>
          </a:p>
        </p:txBody>
      </p:sp>
      <p:sp>
        <p:nvSpPr>
          <p:cNvPr id="28" name="Rechteck 17">
            <a:extLst>
              <a:ext uri="{FF2B5EF4-FFF2-40B4-BE49-F238E27FC236}">
                <a16:creationId xmlns:a16="http://schemas.microsoft.com/office/drawing/2014/main" id="{C5D54DB3-CB4B-4569-9D24-D443D9C13EBD}"/>
              </a:ext>
            </a:extLst>
          </p:cNvPr>
          <p:cNvSpPr/>
          <p:nvPr/>
        </p:nvSpPr>
        <p:spPr>
          <a:xfrm>
            <a:off x="6838263" y="4122401"/>
            <a:ext cx="1745052" cy="276999"/>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Low risk</a:t>
            </a:r>
            <a:endParaRPr lang="en-US" sz="1100" dirty="0">
              <a:solidFill>
                <a:schemeClr val="tx1"/>
              </a:solidFill>
            </a:endParaRPr>
          </a:p>
        </p:txBody>
      </p:sp>
      <p:sp>
        <p:nvSpPr>
          <p:cNvPr id="29" name="Rechteck 17">
            <a:extLst>
              <a:ext uri="{FF2B5EF4-FFF2-40B4-BE49-F238E27FC236}">
                <a16:creationId xmlns:a16="http://schemas.microsoft.com/office/drawing/2014/main" id="{9FBBF9DF-8E6B-4A4E-AD3C-130F57C9F671}"/>
              </a:ext>
            </a:extLst>
          </p:cNvPr>
          <p:cNvSpPr/>
          <p:nvPr/>
        </p:nvSpPr>
        <p:spPr>
          <a:xfrm>
            <a:off x="9089480" y="4030543"/>
            <a:ext cx="1975395"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Follow-up re-screen </a:t>
            </a:r>
            <a:r>
              <a:rPr lang="en-US" sz="1200" dirty="0">
                <a:solidFill>
                  <a:schemeClr val="tx1"/>
                </a:solidFill>
              </a:rPr>
              <a:t>at least 1/year</a:t>
            </a:r>
            <a:endParaRPr lang="en-US" sz="1100" dirty="0">
              <a:solidFill>
                <a:schemeClr val="tx1"/>
              </a:solidFill>
            </a:endParaRPr>
          </a:p>
        </p:txBody>
      </p:sp>
      <p:sp>
        <p:nvSpPr>
          <p:cNvPr id="30" name="Rechteck 17">
            <a:extLst>
              <a:ext uri="{FF2B5EF4-FFF2-40B4-BE49-F238E27FC236}">
                <a16:creationId xmlns:a16="http://schemas.microsoft.com/office/drawing/2014/main" id="{B347CA6B-D5DF-4397-8FA8-4D097F038680}"/>
              </a:ext>
            </a:extLst>
          </p:cNvPr>
          <p:cNvSpPr/>
          <p:nvPr/>
        </p:nvSpPr>
        <p:spPr>
          <a:xfrm>
            <a:off x="695325" y="4555973"/>
            <a:ext cx="3659156" cy="830997"/>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Assess sarcopenia</a:t>
            </a:r>
          </a:p>
          <a:p>
            <a:pPr marL="92075" indent="-92075" algn="ctr">
              <a:buFont typeface="Arial" panose="020B0604020202020204" pitchFamily="34" charset="0"/>
              <a:buChar char="•"/>
            </a:pPr>
            <a:r>
              <a:rPr lang="en-US" sz="1200" dirty="0">
                <a:solidFill>
                  <a:schemeClr val="tx1"/>
                </a:solidFill>
              </a:rPr>
              <a:t>Consider CT scan to measure muscle area at L3</a:t>
            </a:r>
          </a:p>
          <a:p>
            <a:pPr marL="92075" indent="-92075" algn="ctr">
              <a:buFont typeface="Arial" panose="020B0604020202020204" pitchFamily="34" charset="0"/>
              <a:buChar char="•"/>
            </a:pPr>
            <a:r>
              <a:rPr lang="en-US" sz="1200" dirty="0">
                <a:solidFill>
                  <a:schemeClr val="tx1"/>
                </a:solidFill>
              </a:rPr>
              <a:t>Consider DEXA or BIA if no fluid retention</a:t>
            </a:r>
            <a:endParaRPr lang="en-US" sz="1100" dirty="0">
              <a:solidFill>
                <a:schemeClr val="tx1"/>
              </a:solidFill>
            </a:endParaRPr>
          </a:p>
        </p:txBody>
      </p:sp>
      <p:sp>
        <p:nvSpPr>
          <p:cNvPr id="31" name="Rechteck 17">
            <a:extLst>
              <a:ext uri="{FF2B5EF4-FFF2-40B4-BE49-F238E27FC236}">
                <a16:creationId xmlns:a16="http://schemas.microsoft.com/office/drawing/2014/main" id="{85D92FC5-2179-413D-9B8C-290EB060E6B7}"/>
              </a:ext>
            </a:extLst>
          </p:cNvPr>
          <p:cNvSpPr/>
          <p:nvPr/>
        </p:nvSpPr>
        <p:spPr>
          <a:xfrm>
            <a:off x="4467180" y="4555973"/>
            <a:ext cx="4537979" cy="830997"/>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tx1"/>
                </a:solidFill>
              </a:rPr>
              <a:t>Detailed nutritional assessment (expert dietician)</a:t>
            </a:r>
          </a:p>
          <a:p>
            <a:pPr marL="171450" indent="-171450" algn="ctr">
              <a:buFont typeface="Arial" panose="020B0604020202020204" pitchFamily="34" charset="0"/>
              <a:buChar char="•"/>
            </a:pPr>
            <a:r>
              <a:rPr lang="en-US" sz="1200" dirty="0">
                <a:solidFill>
                  <a:schemeClr val="tx1"/>
                </a:solidFill>
              </a:rPr>
              <a:t>Subjective global assessment (SGA)</a:t>
            </a:r>
          </a:p>
          <a:p>
            <a:pPr marL="171450" indent="-171450" algn="ctr">
              <a:buFont typeface="Arial" panose="020B0604020202020204" pitchFamily="34" charset="0"/>
              <a:buChar char="•"/>
            </a:pPr>
            <a:r>
              <a:rPr lang="en-US" sz="1200" dirty="0">
                <a:solidFill>
                  <a:schemeClr val="tx1"/>
                </a:solidFill>
              </a:rPr>
              <a:t>Royal Free Hospital-global assessment (RFH-GA)</a:t>
            </a:r>
          </a:p>
          <a:p>
            <a:pPr marL="171450" indent="-171450" algn="ctr">
              <a:buFont typeface="Arial" panose="020B0604020202020204" pitchFamily="34" charset="0"/>
              <a:buChar char="•"/>
            </a:pPr>
            <a:r>
              <a:rPr lang="en-US" sz="1200" dirty="0">
                <a:solidFill>
                  <a:schemeClr val="tx1"/>
                </a:solidFill>
              </a:rPr>
              <a:t>Reported dietary intake</a:t>
            </a:r>
            <a:endParaRPr lang="en-US" sz="1100" dirty="0">
              <a:solidFill>
                <a:schemeClr val="tx1"/>
              </a:solidFill>
            </a:endParaRPr>
          </a:p>
        </p:txBody>
      </p:sp>
      <p:sp>
        <p:nvSpPr>
          <p:cNvPr id="32" name="Rechteck 17">
            <a:extLst>
              <a:ext uri="{FF2B5EF4-FFF2-40B4-BE49-F238E27FC236}">
                <a16:creationId xmlns:a16="http://schemas.microsoft.com/office/drawing/2014/main" id="{A67C99AD-3B1B-47EF-B111-867845DBF87A}"/>
              </a:ext>
            </a:extLst>
          </p:cNvPr>
          <p:cNvSpPr/>
          <p:nvPr/>
        </p:nvSpPr>
        <p:spPr>
          <a:xfrm>
            <a:off x="4177707" y="5553611"/>
            <a:ext cx="1745052"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Malnutrition</a:t>
            </a:r>
            <a:endParaRPr lang="en-US" sz="1100" dirty="0">
              <a:solidFill>
                <a:schemeClr val="bg1"/>
              </a:solidFill>
            </a:endParaRPr>
          </a:p>
        </p:txBody>
      </p:sp>
      <p:sp>
        <p:nvSpPr>
          <p:cNvPr id="33" name="Rechteck 17">
            <a:extLst>
              <a:ext uri="{FF2B5EF4-FFF2-40B4-BE49-F238E27FC236}">
                <a16:creationId xmlns:a16="http://schemas.microsoft.com/office/drawing/2014/main" id="{DED453DA-437A-4151-8081-745EA57635B2}"/>
              </a:ext>
            </a:extLst>
          </p:cNvPr>
          <p:cNvSpPr/>
          <p:nvPr/>
        </p:nvSpPr>
        <p:spPr>
          <a:xfrm>
            <a:off x="8116330" y="5553611"/>
            <a:ext cx="1745052"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No malnutrition</a:t>
            </a:r>
            <a:endParaRPr lang="en-US" sz="1100" dirty="0">
              <a:solidFill>
                <a:schemeClr val="bg1"/>
              </a:solidFill>
            </a:endParaRPr>
          </a:p>
        </p:txBody>
      </p:sp>
      <p:sp>
        <p:nvSpPr>
          <p:cNvPr id="36" name="Rechteck 17">
            <a:extLst>
              <a:ext uri="{FF2B5EF4-FFF2-40B4-BE49-F238E27FC236}">
                <a16:creationId xmlns:a16="http://schemas.microsoft.com/office/drawing/2014/main" id="{A24ECE23-1BEC-4347-85B9-3307A8B6B7E1}"/>
              </a:ext>
            </a:extLst>
          </p:cNvPr>
          <p:cNvSpPr/>
          <p:nvPr/>
        </p:nvSpPr>
        <p:spPr>
          <a:xfrm>
            <a:off x="699803" y="5553611"/>
            <a:ext cx="1745052"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Sarcopenia</a:t>
            </a:r>
            <a:endParaRPr lang="en-US" sz="1100" dirty="0">
              <a:solidFill>
                <a:schemeClr val="bg1"/>
              </a:solidFill>
            </a:endParaRPr>
          </a:p>
        </p:txBody>
      </p:sp>
      <p:sp>
        <p:nvSpPr>
          <p:cNvPr id="37" name="Rechteck 17">
            <a:extLst>
              <a:ext uri="{FF2B5EF4-FFF2-40B4-BE49-F238E27FC236}">
                <a16:creationId xmlns:a16="http://schemas.microsoft.com/office/drawing/2014/main" id="{C7BE5184-E74F-4274-8E0F-D9FCFD7BC6F1}"/>
              </a:ext>
            </a:extLst>
          </p:cNvPr>
          <p:cNvSpPr/>
          <p:nvPr/>
        </p:nvSpPr>
        <p:spPr>
          <a:xfrm>
            <a:off x="695325" y="5884496"/>
            <a:ext cx="5227429" cy="461665"/>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1200" b="1" dirty="0">
                <a:solidFill>
                  <a:schemeClr val="tx1"/>
                </a:solidFill>
              </a:rPr>
              <a:t>Treat: </a:t>
            </a:r>
            <a:r>
              <a:rPr lang="en-US" sz="1200" dirty="0">
                <a:solidFill>
                  <a:schemeClr val="tx1"/>
                </a:solidFill>
              </a:rPr>
              <a:t>Nutrition supplementation and appropriate follow-up (repeat assessment every 1–3 months in first year) </a:t>
            </a:r>
            <a:r>
              <a:rPr lang="en-US" sz="1200" b="1" dirty="0">
                <a:solidFill>
                  <a:schemeClr val="tx1"/>
                </a:solidFill>
              </a:rPr>
              <a:t> </a:t>
            </a:r>
            <a:endParaRPr lang="en-US" sz="1100" dirty="0">
              <a:solidFill>
                <a:schemeClr val="tx1"/>
              </a:solidFill>
            </a:endParaRPr>
          </a:p>
        </p:txBody>
      </p:sp>
      <p:cxnSp>
        <p:nvCxnSpPr>
          <p:cNvPr id="40" name="Straight Arrow Connector 39">
            <a:extLst>
              <a:ext uri="{FF2B5EF4-FFF2-40B4-BE49-F238E27FC236}">
                <a16:creationId xmlns:a16="http://schemas.microsoft.com/office/drawing/2014/main" id="{9378D680-449F-4436-A807-D76D96B6BF0D}"/>
              </a:ext>
            </a:extLst>
          </p:cNvPr>
          <p:cNvCxnSpPr>
            <a:cxnSpLocks/>
            <a:stCxn id="15" idx="2"/>
            <a:endCxn id="19" idx="0"/>
          </p:cNvCxnSpPr>
          <p:nvPr/>
        </p:nvCxnSpPr>
        <p:spPr>
          <a:xfrm flipH="1">
            <a:off x="5818273" y="2637817"/>
            <a:ext cx="1381" cy="10101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1703E39D-4490-4655-99E5-66D4B3C5640C}"/>
              </a:ext>
            </a:extLst>
          </p:cNvPr>
          <p:cNvCxnSpPr>
            <a:cxnSpLocks/>
            <a:stCxn id="21" idx="2"/>
            <a:endCxn id="26" idx="0"/>
          </p:cNvCxnSpPr>
          <p:nvPr/>
        </p:nvCxnSpPr>
        <p:spPr>
          <a:xfrm>
            <a:off x="5818272" y="3954932"/>
            <a:ext cx="0" cy="16746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2358AEA-19E4-4EB5-AC33-C2BA647D6B3C}"/>
              </a:ext>
            </a:extLst>
          </p:cNvPr>
          <p:cNvCxnSpPr>
            <a:cxnSpLocks/>
            <a:stCxn id="19" idx="2"/>
            <a:endCxn id="21" idx="0"/>
          </p:cNvCxnSpPr>
          <p:nvPr/>
        </p:nvCxnSpPr>
        <p:spPr>
          <a:xfrm>
            <a:off x="5818272" y="3015827"/>
            <a:ext cx="0" cy="10810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BFCA6AEA-D7FA-4322-AEBB-A94AF73661A4}"/>
              </a:ext>
            </a:extLst>
          </p:cNvPr>
          <p:cNvCxnSpPr>
            <a:cxnSpLocks/>
            <a:endCxn id="11" idx="0"/>
          </p:cNvCxnSpPr>
          <p:nvPr/>
        </p:nvCxnSpPr>
        <p:spPr>
          <a:xfrm>
            <a:off x="3689382" y="1861185"/>
            <a:ext cx="0" cy="13017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A07F67D-7883-4182-A2FD-9DC783165F95}"/>
              </a:ext>
            </a:extLst>
          </p:cNvPr>
          <p:cNvCxnSpPr>
            <a:cxnSpLocks/>
            <a:endCxn id="10" idx="0"/>
          </p:cNvCxnSpPr>
          <p:nvPr/>
        </p:nvCxnSpPr>
        <p:spPr>
          <a:xfrm>
            <a:off x="2095973" y="1861185"/>
            <a:ext cx="0" cy="13017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nector: Elbow 56">
            <a:extLst>
              <a:ext uri="{FF2B5EF4-FFF2-40B4-BE49-F238E27FC236}">
                <a16:creationId xmlns:a16="http://schemas.microsoft.com/office/drawing/2014/main" id="{CF9F110B-7C15-4145-AD58-FD26A6E043BA}"/>
              </a:ext>
            </a:extLst>
          </p:cNvPr>
          <p:cNvCxnSpPr>
            <a:cxnSpLocks/>
            <a:endCxn id="23" idx="0"/>
          </p:cNvCxnSpPr>
          <p:nvPr/>
        </p:nvCxnSpPr>
        <p:spPr>
          <a:xfrm rot="10800000" flipV="1">
            <a:off x="2892680" y="1484174"/>
            <a:ext cx="2929359" cy="99516"/>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C6F02486-16B8-4E3D-A42E-3BF9606AA60E}"/>
              </a:ext>
            </a:extLst>
          </p:cNvPr>
          <p:cNvCxnSpPr>
            <a:cxnSpLocks/>
            <a:stCxn id="9" idx="3"/>
            <a:endCxn id="20" idx="1"/>
          </p:cNvCxnSpPr>
          <p:nvPr/>
        </p:nvCxnSpPr>
        <p:spPr>
          <a:xfrm>
            <a:off x="7772771" y="1938438"/>
            <a:ext cx="38367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837EEBD8-01DB-4938-A99D-2CA92B23677D}"/>
              </a:ext>
            </a:extLst>
          </p:cNvPr>
          <p:cNvCxnSpPr>
            <a:cxnSpLocks/>
            <a:stCxn id="11" idx="3"/>
          </p:cNvCxnSpPr>
          <p:nvPr/>
        </p:nvCxnSpPr>
        <p:spPr>
          <a:xfrm flipV="1">
            <a:off x="4410210" y="2129861"/>
            <a:ext cx="1396725" cy="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BF3E8879-F454-49AB-9126-C22252165E94}"/>
              </a:ext>
            </a:extLst>
          </p:cNvPr>
          <p:cNvCxnSpPr>
            <a:cxnSpLocks/>
            <a:stCxn id="15" idx="1"/>
            <a:endCxn id="12" idx="3"/>
          </p:cNvCxnSpPr>
          <p:nvPr/>
        </p:nvCxnSpPr>
        <p:spPr>
          <a:xfrm flipH="1">
            <a:off x="4741208" y="2499317"/>
            <a:ext cx="205918"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C7ACDCBA-2E93-4CE3-83E1-93330145A5EA}"/>
              </a:ext>
            </a:extLst>
          </p:cNvPr>
          <p:cNvCxnSpPr>
            <a:cxnSpLocks/>
            <a:stCxn id="15" idx="3"/>
            <a:endCxn id="16" idx="1"/>
          </p:cNvCxnSpPr>
          <p:nvPr/>
        </p:nvCxnSpPr>
        <p:spPr>
          <a:xfrm>
            <a:off x="6692178" y="2499317"/>
            <a:ext cx="205918"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Connector: Elbow 79">
            <a:extLst>
              <a:ext uri="{FF2B5EF4-FFF2-40B4-BE49-F238E27FC236}">
                <a16:creationId xmlns:a16="http://schemas.microsoft.com/office/drawing/2014/main" id="{F59A9B60-16A7-43CD-BEC0-1368E0CB312C}"/>
              </a:ext>
            </a:extLst>
          </p:cNvPr>
          <p:cNvCxnSpPr>
            <a:cxnSpLocks/>
            <a:stCxn id="10" idx="1"/>
            <a:endCxn id="27" idx="1"/>
          </p:cNvCxnSpPr>
          <p:nvPr/>
        </p:nvCxnSpPr>
        <p:spPr>
          <a:xfrm rot="10800000" flipH="1" flipV="1">
            <a:off x="1375145" y="2129861"/>
            <a:ext cx="1619563" cy="2131039"/>
          </a:xfrm>
          <a:prstGeom prst="bentConnector3">
            <a:avLst>
              <a:gd name="adj1" fmla="val -16784"/>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959DFB6A-D1C7-4EA2-A601-D5DE1F6E26C7}"/>
              </a:ext>
            </a:extLst>
          </p:cNvPr>
          <p:cNvCxnSpPr>
            <a:cxnSpLocks/>
            <a:stCxn id="12" idx="2"/>
            <a:endCxn id="27" idx="0"/>
          </p:cNvCxnSpPr>
          <p:nvPr/>
        </p:nvCxnSpPr>
        <p:spPr>
          <a:xfrm flipH="1">
            <a:off x="3867235" y="2637816"/>
            <a:ext cx="723" cy="1484584"/>
          </a:xfrm>
          <a:prstGeom prst="straightConnector1">
            <a:avLst/>
          </a:prstGeom>
          <a:ln w="190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9" name="Rechteck 17">
            <a:extLst>
              <a:ext uri="{FF2B5EF4-FFF2-40B4-BE49-F238E27FC236}">
                <a16:creationId xmlns:a16="http://schemas.microsoft.com/office/drawing/2014/main" id="{28650BC5-9889-42C0-AC54-4FAAD38974B3}"/>
              </a:ext>
            </a:extLst>
          </p:cNvPr>
          <p:cNvSpPr/>
          <p:nvPr/>
        </p:nvSpPr>
        <p:spPr>
          <a:xfrm>
            <a:off x="8750530" y="3277824"/>
            <a:ext cx="1182127" cy="52322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800" b="1" dirty="0">
                <a:solidFill>
                  <a:schemeClr val="tx1"/>
                </a:solidFill>
              </a:rPr>
              <a:t>+</a:t>
            </a:r>
            <a:endParaRPr lang="en-US" sz="2400" dirty="0">
              <a:solidFill>
                <a:schemeClr val="tx1"/>
              </a:solidFill>
            </a:endParaRPr>
          </a:p>
        </p:txBody>
      </p:sp>
      <p:cxnSp>
        <p:nvCxnSpPr>
          <p:cNvPr id="90" name="Straight Arrow Connector 89">
            <a:extLst>
              <a:ext uri="{FF2B5EF4-FFF2-40B4-BE49-F238E27FC236}">
                <a16:creationId xmlns:a16="http://schemas.microsoft.com/office/drawing/2014/main" id="{489EA73B-2E59-4908-B90D-00388F9E48B7}"/>
              </a:ext>
            </a:extLst>
          </p:cNvPr>
          <p:cNvCxnSpPr>
            <a:cxnSpLocks/>
            <a:stCxn id="7" idx="2"/>
            <a:endCxn id="15" idx="0"/>
          </p:cNvCxnSpPr>
          <p:nvPr/>
        </p:nvCxnSpPr>
        <p:spPr>
          <a:xfrm>
            <a:off x="5818273" y="1404977"/>
            <a:ext cx="1381" cy="95584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985AB8F5-F47E-48EB-8BB1-BFF04B61D76E}"/>
              </a:ext>
            </a:extLst>
          </p:cNvPr>
          <p:cNvCxnSpPr>
            <a:cxnSpLocks/>
            <a:stCxn id="27" idx="2"/>
          </p:cNvCxnSpPr>
          <p:nvPr/>
        </p:nvCxnSpPr>
        <p:spPr>
          <a:xfrm>
            <a:off x="3867235" y="4399399"/>
            <a:ext cx="0" cy="14795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906FB4C1-9DB9-4E10-9689-DE9B7ECB7CB6}"/>
              </a:ext>
            </a:extLst>
          </p:cNvPr>
          <p:cNvCxnSpPr>
            <a:cxnSpLocks/>
            <a:stCxn id="26" idx="2"/>
          </p:cNvCxnSpPr>
          <p:nvPr/>
        </p:nvCxnSpPr>
        <p:spPr>
          <a:xfrm>
            <a:off x="5818272" y="4399400"/>
            <a:ext cx="0" cy="14698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E5DD566C-BD43-46FD-8F48-51F19E20619A}"/>
              </a:ext>
            </a:extLst>
          </p:cNvPr>
          <p:cNvCxnSpPr>
            <a:cxnSpLocks/>
          </p:cNvCxnSpPr>
          <p:nvPr/>
        </p:nvCxnSpPr>
        <p:spPr>
          <a:xfrm>
            <a:off x="3983342" y="4009762"/>
            <a:ext cx="3797310" cy="0"/>
          </a:xfrm>
          <a:prstGeom prst="line">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D745C884-A0E8-4A64-A0DD-EFC1FBB94DBA}"/>
              </a:ext>
            </a:extLst>
          </p:cNvPr>
          <p:cNvCxnSpPr>
            <a:cxnSpLocks/>
          </p:cNvCxnSpPr>
          <p:nvPr/>
        </p:nvCxnSpPr>
        <p:spPr>
          <a:xfrm>
            <a:off x="7771345" y="4009390"/>
            <a:ext cx="0" cy="11303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6593B9B1-2518-4C49-B6A9-6C60CF78C459}"/>
              </a:ext>
            </a:extLst>
          </p:cNvPr>
          <p:cNvCxnSpPr>
            <a:cxnSpLocks/>
          </p:cNvCxnSpPr>
          <p:nvPr/>
        </p:nvCxnSpPr>
        <p:spPr>
          <a:xfrm>
            <a:off x="3995081" y="4007486"/>
            <a:ext cx="0" cy="11493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AE2064A7-1D63-44D8-9BF6-C9E17BE19CB5}"/>
              </a:ext>
            </a:extLst>
          </p:cNvPr>
          <p:cNvCxnSpPr>
            <a:cxnSpLocks/>
            <a:stCxn id="28" idx="3"/>
            <a:endCxn id="29" idx="1"/>
          </p:cNvCxnSpPr>
          <p:nvPr/>
        </p:nvCxnSpPr>
        <p:spPr>
          <a:xfrm>
            <a:off x="8583314" y="4260901"/>
            <a:ext cx="506166" cy="47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Connector: Elbow 118">
            <a:extLst>
              <a:ext uri="{FF2B5EF4-FFF2-40B4-BE49-F238E27FC236}">
                <a16:creationId xmlns:a16="http://schemas.microsoft.com/office/drawing/2014/main" id="{F5BD8116-53BC-40F0-84E2-A6E8AFD02836}"/>
              </a:ext>
            </a:extLst>
          </p:cNvPr>
          <p:cNvCxnSpPr>
            <a:cxnSpLocks/>
            <a:stCxn id="33" idx="3"/>
            <a:endCxn id="29" idx="2"/>
          </p:cNvCxnSpPr>
          <p:nvPr/>
        </p:nvCxnSpPr>
        <p:spPr>
          <a:xfrm flipV="1">
            <a:off x="9861381" y="4492208"/>
            <a:ext cx="215796" cy="1199903"/>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D3069EC5-2A86-4C96-8324-64EEA6931FAE}"/>
              </a:ext>
            </a:extLst>
          </p:cNvPr>
          <p:cNvCxnSpPr>
            <a:cxnSpLocks/>
          </p:cNvCxnSpPr>
          <p:nvPr/>
        </p:nvCxnSpPr>
        <p:spPr>
          <a:xfrm>
            <a:off x="4604140" y="4391584"/>
            <a:ext cx="0" cy="1548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1DED451E-6AE6-4446-964E-29DF8757CAC9}"/>
              </a:ext>
            </a:extLst>
          </p:cNvPr>
          <p:cNvCxnSpPr>
            <a:cxnSpLocks/>
          </p:cNvCxnSpPr>
          <p:nvPr/>
        </p:nvCxnSpPr>
        <p:spPr>
          <a:xfrm>
            <a:off x="1576933"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6897B7D1-9ED0-4459-8A2C-136024EF52E4}"/>
              </a:ext>
            </a:extLst>
          </p:cNvPr>
          <p:cNvCxnSpPr>
            <a:cxnSpLocks/>
          </p:cNvCxnSpPr>
          <p:nvPr/>
        </p:nvCxnSpPr>
        <p:spPr>
          <a:xfrm rot="10800000">
            <a:off x="4295936"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a:extLst>
              <a:ext uri="{FF2B5EF4-FFF2-40B4-BE49-F238E27FC236}">
                <a16:creationId xmlns:a16="http://schemas.microsoft.com/office/drawing/2014/main" id="{87F714B6-2D5D-4C41-BEBE-33AC2460F62E}"/>
              </a:ext>
            </a:extLst>
          </p:cNvPr>
          <p:cNvCxnSpPr>
            <a:cxnSpLocks/>
          </p:cNvCxnSpPr>
          <p:nvPr/>
        </p:nvCxnSpPr>
        <p:spPr>
          <a:xfrm>
            <a:off x="5751514"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a:extLst>
              <a:ext uri="{FF2B5EF4-FFF2-40B4-BE49-F238E27FC236}">
                <a16:creationId xmlns:a16="http://schemas.microsoft.com/office/drawing/2014/main" id="{A9472F81-CC09-463C-BF97-C8C7A101A0EF}"/>
              </a:ext>
            </a:extLst>
          </p:cNvPr>
          <p:cNvCxnSpPr>
            <a:cxnSpLocks/>
            <a:endCxn id="33" idx="0"/>
          </p:cNvCxnSpPr>
          <p:nvPr/>
        </p:nvCxnSpPr>
        <p:spPr>
          <a:xfrm>
            <a:off x="8985378" y="5392648"/>
            <a:ext cx="0" cy="16096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7E780084-93B3-4624-97B6-EC23C562ECF1}"/>
              </a:ext>
            </a:extLst>
          </p:cNvPr>
          <p:cNvSpPr/>
          <p:nvPr/>
        </p:nvSpPr>
        <p:spPr>
          <a:xfrm>
            <a:off x="623393" y="1067835"/>
            <a:ext cx="10526316" cy="4953454"/>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hteck 17">
            <a:extLst>
              <a:ext uri="{FF2B5EF4-FFF2-40B4-BE49-F238E27FC236}">
                <a16:creationId xmlns:a16="http://schemas.microsoft.com/office/drawing/2014/main" id="{4B6241FB-6ED4-4010-BBEB-27B0B9D5A234}"/>
              </a:ext>
            </a:extLst>
          </p:cNvPr>
          <p:cNvSpPr/>
          <p:nvPr/>
        </p:nvSpPr>
        <p:spPr>
          <a:xfrm>
            <a:off x="8850511" y="2360818"/>
            <a:ext cx="1746500" cy="276999"/>
          </a:xfrm>
          <a:prstGeom prst="rect">
            <a:avLst/>
          </a:prstGeom>
          <a:solidFill>
            <a:schemeClr val="accent6"/>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200" b="1" dirty="0">
                <a:solidFill>
                  <a:schemeClr val="bg1"/>
                </a:solidFill>
              </a:rPr>
              <a:t>Obesity</a:t>
            </a:r>
          </a:p>
        </p:txBody>
      </p:sp>
      <p:sp>
        <p:nvSpPr>
          <p:cNvPr id="59" name="Rectangle 58">
            <a:extLst>
              <a:ext uri="{FF2B5EF4-FFF2-40B4-BE49-F238E27FC236}">
                <a16:creationId xmlns:a16="http://schemas.microsoft.com/office/drawing/2014/main" id="{08560C5A-5863-4645-88C5-B9B9446C517D}"/>
              </a:ext>
            </a:extLst>
          </p:cNvPr>
          <p:cNvSpPr/>
          <p:nvPr/>
        </p:nvSpPr>
        <p:spPr>
          <a:xfrm flipH="1">
            <a:off x="-1" y="5873090"/>
            <a:ext cx="9897317" cy="95429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60">
            <a:extLst>
              <a:ext uri="{FF2B5EF4-FFF2-40B4-BE49-F238E27FC236}">
                <a16:creationId xmlns:a16="http://schemas.microsoft.com/office/drawing/2014/main" id="{2F8C36EA-0089-472A-97E2-AED0371A72B4}"/>
              </a:ext>
            </a:extLst>
          </p:cNvPr>
          <p:cNvSpPr/>
          <p:nvPr/>
        </p:nvSpPr>
        <p:spPr>
          <a:xfrm>
            <a:off x="663985" y="3033446"/>
            <a:ext cx="10400887" cy="15476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Sedentary lifestyle is highly prevalent in patients with cirrhosis and might be seen as a cofactor</a:t>
            </a:r>
            <a:endParaRPr lang="en-GB" sz="2800" b="1" dirty="0">
              <a:solidFill>
                <a:schemeClr val="bg1"/>
              </a:solidFill>
            </a:endParaRPr>
          </a:p>
        </p:txBody>
      </p:sp>
      <p:pic>
        <p:nvPicPr>
          <p:cNvPr id="62" name="Picture 61">
            <a:hlinkClick r:id="rId3" action="ppaction://hlinksldjump"/>
            <a:extLst>
              <a:ext uri="{FF2B5EF4-FFF2-40B4-BE49-F238E27FC236}">
                <a16:creationId xmlns:a16="http://schemas.microsoft.com/office/drawing/2014/main" id="{E63A7A53-9C52-44EE-88F8-17C384C13DDB}"/>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561455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20B9B-D03F-4E5A-AA2C-36E722FDF218}"/>
              </a:ext>
            </a:extLst>
          </p:cNvPr>
          <p:cNvSpPr>
            <a:spLocks noGrp="1"/>
          </p:cNvSpPr>
          <p:nvPr>
            <p:ph type="title"/>
          </p:nvPr>
        </p:nvSpPr>
        <p:spPr/>
        <p:txBody>
          <a:bodyPr>
            <a:noAutofit/>
          </a:bodyPr>
          <a:lstStyle/>
          <a:p>
            <a:r>
              <a:rPr lang="en-GB" sz="2500" dirty="0"/>
              <a:t>Nutritional management </a:t>
            </a:r>
            <a:r>
              <a:rPr lang="en-GB" sz="2500"/>
              <a:t>principles in </a:t>
            </a:r>
            <a:r>
              <a:rPr lang="en-GB" sz="2500" dirty="0"/>
              <a:t>cirrhosis: </a:t>
            </a:r>
            <a:br>
              <a:rPr lang="en-GB" sz="2500" dirty="0"/>
            </a:br>
            <a:r>
              <a:rPr lang="en-GB" sz="2500" dirty="0"/>
              <a:t>Energy and protein requirements</a:t>
            </a:r>
          </a:p>
        </p:txBody>
      </p:sp>
      <p:sp>
        <p:nvSpPr>
          <p:cNvPr id="5" name="Text Placeholder 4">
            <a:extLst>
              <a:ext uri="{FF2B5EF4-FFF2-40B4-BE49-F238E27FC236}">
                <a16:creationId xmlns:a16="http://schemas.microsoft.com/office/drawing/2014/main" id="{5492F2A3-7627-42B2-87A7-FB9A773E7DD2}"/>
              </a:ext>
            </a:extLst>
          </p:cNvPr>
          <p:cNvSpPr>
            <a:spLocks noGrp="1"/>
          </p:cNvSpPr>
          <p:nvPr>
            <p:ph type="body" sz="quarter" idx="10"/>
          </p:nvPr>
        </p:nvSpPr>
        <p:spPr/>
        <p:txBody>
          <a:bodyPr/>
          <a:lstStyle/>
          <a:p>
            <a:r>
              <a:rPr lang="en-GB" dirty="0"/>
              <a:t>*Use of actual BW corrected for ascites is considered safe</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257C1897-3650-4052-B812-30CBBE80C454}"/>
              </a:ext>
            </a:extLst>
          </p:cNvPr>
          <p:cNvSpPr>
            <a:spLocks noGrp="1"/>
          </p:cNvSpPr>
          <p:nvPr>
            <p:ph sz="half" idx="1"/>
          </p:nvPr>
        </p:nvSpPr>
        <p:spPr/>
        <p:txBody>
          <a:bodyPr>
            <a:normAutofit/>
          </a:bodyPr>
          <a:lstStyle/>
          <a:p>
            <a:r>
              <a:rPr lang="en-GB" dirty="0"/>
              <a:t>Cirrhosis is a state of accelerated starvation characterized by a rapid post-absorptive physiology and reduced respiratory quotient</a:t>
            </a:r>
            <a:endParaRPr lang="en-GB" baseline="30000" dirty="0"/>
          </a:p>
          <a:p>
            <a:pPr lvl="1"/>
            <a:r>
              <a:rPr lang="en-GB" dirty="0"/>
              <a:t>Protein synthesis is decreased and gluconeogenesis from amino acids increased, necessitating proteolysis, which contributes to sarcopenia</a:t>
            </a:r>
          </a:p>
          <a:p>
            <a:r>
              <a:rPr lang="en-GB" dirty="0"/>
              <a:t>Energy supply needs to balance total energy expenditure (TEE)</a:t>
            </a:r>
          </a:p>
          <a:p>
            <a:pPr lvl="1"/>
            <a:r>
              <a:rPr lang="en-GB" dirty="0"/>
              <a:t>Most interventions aim for ≥35 kcal/kg.BW/day*</a:t>
            </a:r>
          </a:p>
        </p:txBody>
      </p:sp>
      <p:graphicFrame>
        <p:nvGraphicFramePr>
          <p:cNvPr id="6" name="Table 5">
            <a:extLst>
              <a:ext uri="{FF2B5EF4-FFF2-40B4-BE49-F238E27FC236}">
                <a16:creationId xmlns:a16="http://schemas.microsoft.com/office/drawing/2014/main" id="{DF90FBD2-C13E-4CD5-9359-A286C4F301EF}"/>
              </a:ext>
            </a:extLst>
          </p:cNvPr>
          <p:cNvGraphicFramePr>
            <a:graphicFrameLocks noGrp="1"/>
          </p:cNvGraphicFramePr>
          <p:nvPr>
            <p:extLst>
              <p:ext uri="{D42A27DB-BD31-4B8C-83A1-F6EECF244321}">
                <p14:modId xmlns:p14="http://schemas.microsoft.com/office/powerpoint/2010/main" val="2496556829"/>
              </p:ext>
            </p:extLst>
          </p:nvPr>
        </p:nvGraphicFramePr>
        <p:xfrm>
          <a:off x="695325" y="3501009"/>
          <a:ext cx="10369550" cy="2160532"/>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Calibri"/>
                        <a:buNone/>
                      </a:pPr>
                      <a:r>
                        <a:rPr lang="en-GB" sz="1400" b="0" u="none" strike="noStrike">
                          <a:solidFill>
                            <a:schemeClr val="tx1"/>
                          </a:solidFill>
                          <a:effectLst/>
                          <a:latin typeface="+mj-lt"/>
                          <a:ea typeface="Arial Unicode MS"/>
                          <a:cs typeface="+mj-cs"/>
                        </a:rPr>
                        <a:t>Performance of </a:t>
                      </a:r>
                      <a:r>
                        <a:rPr lang="en-GB" sz="1400" b="0" u="none" strike="noStrike" dirty="0">
                          <a:solidFill>
                            <a:schemeClr val="tx1"/>
                          </a:solidFill>
                          <a:effectLst/>
                          <a:latin typeface="+mj-lt"/>
                          <a:ea typeface="Arial Unicode MS"/>
                          <a:cs typeface="+mj-cs"/>
                        </a:rPr>
                        <a:t>nutritional counselling in patients with malnutrition and cirrhosis by a multidisciplinary team to help the patient achieve adequate calorie and protein intake</a:t>
                      </a:r>
                      <a:endParaRPr lang="en-GB" sz="1400" b="0" u="none" strike="noStrike" dirty="0">
                        <a:solidFill>
                          <a:schemeClr val="tx1"/>
                        </a:solidFill>
                        <a:effectLst/>
                        <a:latin typeface="+mj-lt"/>
                        <a:ea typeface="MS Mincho"/>
                        <a:cs typeface="+mj-cs"/>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II-2 C</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468793">
                <a:tc>
                  <a:txBody>
                    <a:bodyPr/>
                    <a:lstStyle/>
                    <a:p>
                      <a:pPr marL="0" marR="0" lvl="0" indent="0" rtl="0">
                        <a:lnSpc>
                          <a:spcPct val="100000"/>
                        </a:lnSpc>
                        <a:spcBef>
                          <a:spcPts val="0"/>
                        </a:spcBef>
                        <a:spcAft>
                          <a:spcPts val="0"/>
                        </a:spcAft>
                        <a:buFont typeface="Calibri"/>
                        <a:buNone/>
                      </a:pPr>
                      <a:r>
                        <a:rPr lang="en-GB" sz="1400" b="0" u="none" strike="noStrike" dirty="0">
                          <a:solidFill>
                            <a:schemeClr val="tx1"/>
                          </a:solidFill>
                          <a:effectLst/>
                          <a:latin typeface="+mj-lt"/>
                          <a:ea typeface="Arial Unicode MS"/>
                          <a:cs typeface="+mj-cs"/>
                        </a:rPr>
                        <a:t>Optimal daily energy intake should not be lower than the recommended 35 kcal/kg actual BW/day (</a:t>
                      </a:r>
                      <a:r>
                        <a:rPr lang="en-GB" sz="1400" b="0" u="none" strike="noStrike" kern="1200" dirty="0">
                          <a:solidFill>
                            <a:schemeClr val="tx1"/>
                          </a:solidFill>
                          <a:effectLst/>
                          <a:latin typeface="+mn-lt"/>
                          <a:ea typeface="Arial Unicode MS"/>
                          <a:cs typeface="+mn-cs"/>
                        </a:rPr>
                        <a:t>in non-obese individuals)</a:t>
                      </a:r>
                      <a:endParaRPr lang="en-US" sz="1400" b="0" u="none" strike="noStrike" dirty="0">
                        <a:solidFill>
                          <a:schemeClr val="tx1"/>
                        </a:solidFill>
                        <a:effectLst/>
                        <a:latin typeface="+mj-lt"/>
                        <a:ea typeface="Cambria"/>
                        <a:cs typeface="+mj-cs"/>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II-2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468793">
                <a:tc>
                  <a:txBody>
                    <a:bodyPr/>
                    <a:lstStyle/>
                    <a:p>
                      <a:pPr marL="0" marR="0" lvl="0" indent="0">
                        <a:lnSpc>
                          <a:spcPct val="100000"/>
                        </a:lnSpc>
                        <a:spcBef>
                          <a:spcPts val="0"/>
                        </a:spcBef>
                        <a:spcAft>
                          <a:spcPts val="800"/>
                        </a:spcAft>
                        <a:buFont typeface="Calibri"/>
                        <a:buNone/>
                      </a:pPr>
                      <a:r>
                        <a:rPr lang="en-GB" sz="1400" b="0" u="none" strike="noStrike" kern="1200" dirty="0">
                          <a:solidFill>
                            <a:schemeClr val="tx1"/>
                          </a:solidFill>
                          <a:effectLst/>
                          <a:latin typeface="+mn-lt"/>
                          <a:ea typeface="Arial Unicode MS"/>
                          <a:cs typeface="+mn-cs"/>
                        </a:rPr>
                        <a:t>Optimal daily protein intake should not be lower than the recommended 1.2–1.5 g/kg actual </a:t>
                      </a:r>
                      <a:br>
                        <a:rPr lang="en-GB" sz="1400" b="0" u="none" strike="noStrike" kern="1200" dirty="0">
                          <a:solidFill>
                            <a:schemeClr val="tx1"/>
                          </a:solidFill>
                          <a:effectLst/>
                          <a:latin typeface="+mn-lt"/>
                          <a:ea typeface="Arial Unicode MS"/>
                          <a:cs typeface="+mn-cs"/>
                        </a:rPr>
                      </a:br>
                      <a:r>
                        <a:rPr lang="en-GB" sz="1400" b="0" u="none" strike="noStrike" kern="1200" dirty="0">
                          <a:solidFill>
                            <a:schemeClr val="tx1"/>
                          </a:solidFill>
                          <a:effectLst/>
                          <a:latin typeface="+mn-lt"/>
                          <a:ea typeface="Arial Unicode MS"/>
                          <a:cs typeface="+mn-cs"/>
                        </a:rPr>
                        <a:t>body weight/day</a:t>
                      </a:r>
                      <a:endParaRPr lang="en-US" sz="1400" b="0" u="none" strike="noStrike" kern="1200" dirty="0">
                        <a:solidFill>
                          <a:schemeClr val="tx1"/>
                        </a:solidFill>
                        <a:effectLst/>
                        <a:latin typeface="+mn-lt"/>
                        <a:ea typeface="Cambria"/>
                        <a:cs typeface="+mn-cs"/>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II-2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384691955"/>
                  </a:ext>
                </a:extLst>
              </a:tr>
              <a:tr h="468793">
                <a:tc>
                  <a:txBody>
                    <a:bodyPr/>
                    <a:lstStyle/>
                    <a:p>
                      <a:pPr marL="0" marR="0" lvl="0" indent="0" rtl="0">
                        <a:lnSpc>
                          <a:spcPct val="100000"/>
                        </a:lnSpc>
                        <a:spcBef>
                          <a:spcPts val="0"/>
                        </a:spcBef>
                        <a:spcAft>
                          <a:spcPts val="800"/>
                        </a:spcAft>
                        <a:buFont typeface="Calibri"/>
                        <a:buNone/>
                      </a:pPr>
                      <a:r>
                        <a:rPr lang="en-US" sz="1400" b="0" u="none" strike="noStrike" dirty="0">
                          <a:solidFill>
                            <a:schemeClr val="tx1"/>
                          </a:solidFill>
                          <a:effectLst/>
                          <a:latin typeface="+mj-lt"/>
                          <a:ea typeface="Arial Unicode MS"/>
                          <a:cs typeface="+mj-cs"/>
                        </a:rPr>
                        <a:t>Include late evening oral nutritional supplementation (ONS) and breakfast in the dietary regimen of </a:t>
                      </a:r>
                      <a:r>
                        <a:rPr lang="en-US" sz="1400" b="0" u="none" strike="noStrike">
                          <a:solidFill>
                            <a:schemeClr val="tx1"/>
                          </a:solidFill>
                          <a:effectLst/>
                          <a:latin typeface="+mj-lt"/>
                          <a:ea typeface="Arial Unicode MS"/>
                          <a:cs typeface="+mj-cs"/>
                        </a:rPr>
                        <a:t>malnourished patients with decompensated cirrhosis</a:t>
                      </a:r>
                      <a:endParaRPr lang="en-US" sz="1400" b="0" u="none" strike="noStrike" dirty="0">
                        <a:solidFill>
                          <a:schemeClr val="tx1"/>
                        </a:solidFill>
                        <a:effectLst/>
                        <a:latin typeface="+mj-lt"/>
                        <a:ea typeface="Arial Unicode MS"/>
                        <a:cs typeface="+mj-cs"/>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7" name="Group 6">
            <a:extLst>
              <a:ext uri="{FF2B5EF4-FFF2-40B4-BE49-F238E27FC236}">
                <a16:creationId xmlns:a16="http://schemas.microsoft.com/office/drawing/2014/main" id="{4A4B476F-C390-4AC4-A279-272AE46CA6D8}"/>
              </a:ext>
            </a:extLst>
          </p:cNvPr>
          <p:cNvGrpSpPr/>
          <p:nvPr/>
        </p:nvGrpSpPr>
        <p:grpSpPr>
          <a:xfrm>
            <a:off x="6827389" y="3482287"/>
            <a:ext cx="4165155" cy="307777"/>
            <a:chOff x="4086174" y="3212976"/>
            <a:chExt cx="4165155" cy="307777"/>
          </a:xfrm>
        </p:grpSpPr>
        <p:sp>
          <p:nvSpPr>
            <p:cNvPr id="8" name="Rectangle 7">
              <a:extLst>
                <a:ext uri="{FF2B5EF4-FFF2-40B4-BE49-F238E27FC236}">
                  <a16:creationId xmlns:a16="http://schemas.microsoft.com/office/drawing/2014/main" id="{C2FFD241-FE14-4A15-8E83-11A8DA2C66C9}"/>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9" name="Rectangle 8">
              <a:extLst>
                <a:ext uri="{FF2B5EF4-FFF2-40B4-BE49-F238E27FC236}">
                  <a16:creationId xmlns:a16="http://schemas.microsoft.com/office/drawing/2014/main" id="{4325873C-4B97-486A-84E8-6C11B4BC89DC}"/>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0" name="TextBox 9">
              <a:extLst>
                <a:ext uri="{FF2B5EF4-FFF2-40B4-BE49-F238E27FC236}">
                  <a16:creationId xmlns:a16="http://schemas.microsoft.com/office/drawing/2014/main" id="{12CB2A5E-A0F5-479D-A7C5-578ED680DED9}"/>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1" name="TextBox 10">
              <a:extLst>
                <a:ext uri="{FF2B5EF4-FFF2-40B4-BE49-F238E27FC236}">
                  <a16:creationId xmlns:a16="http://schemas.microsoft.com/office/drawing/2014/main" id="{1F56D900-9E6E-4F50-8C5D-342988FFCDD6}"/>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2" name="Picture 11">
            <a:hlinkClick r:id="rId3" action="ppaction://hlinksldjump"/>
            <a:extLst>
              <a:ext uri="{FF2B5EF4-FFF2-40B4-BE49-F238E27FC236}">
                <a16:creationId xmlns:a16="http://schemas.microsoft.com/office/drawing/2014/main" id="{4788B329-E58A-4D5F-98CD-F04D7C92B26D}"/>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925049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E9E909-E487-4CD8-A40B-81101E2D3A27}"/>
              </a:ext>
            </a:extLst>
          </p:cNvPr>
          <p:cNvSpPr>
            <a:spLocks noGrp="1"/>
          </p:cNvSpPr>
          <p:nvPr>
            <p:ph type="title"/>
          </p:nvPr>
        </p:nvSpPr>
        <p:spPr/>
        <p:txBody>
          <a:bodyPr>
            <a:normAutofit/>
          </a:bodyPr>
          <a:lstStyle/>
          <a:p>
            <a:r>
              <a:rPr lang="en-GB" dirty="0"/>
              <a:t>Practical advice for patients</a:t>
            </a:r>
          </a:p>
        </p:txBody>
      </p:sp>
      <p:sp>
        <p:nvSpPr>
          <p:cNvPr id="6" name="Text Placeholder 5">
            <a:extLst>
              <a:ext uri="{FF2B5EF4-FFF2-40B4-BE49-F238E27FC236}">
                <a16:creationId xmlns:a16="http://schemas.microsoft.com/office/drawing/2014/main" id="{5F4C948F-C439-4748-A3DF-BA63743264FB}"/>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C21A87CB-BD98-4647-822C-4A0D8EE8B3E8}"/>
              </a:ext>
            </a:extLst>
          </p:cNvPr>
          <p:cNvSpPr>
            <a:spLocks noGrp="1"/>
          </p:cNvSpPr>
          <p:nvPr>
            <p:ph sz="half" idx="1"/>
          </p:nvPr>
        </p:nvSpPr>
        <p:spPr/>
        <p:txBody>
          <a:bodyPr>
            <a:noAutofit/>
          </a:bodyPr>
          <a:lstStyle/>
          <a:p>
            <a:r>
              <a:rPr lang="en-GB" dirty="0"/>
              <a:t>Healthy eating of a variety of foods is advisable for all patients</a:t>
            </a:r>
            <a:endParaRPr lang="en-GB" sz="2000" dirty="0"/>
          </a:p>
          <a:p>
            <a:r>
              <a:rPr lang="en-GB" dirty="0"/>
              <a:t>With the exception of alcohol, virtually no food damages the liver and is genuinely contraindicated in patients with chronic liver disease</a:t>
            </a:r>
          </a:p>
          <a:p>
            <a:r>
              <a:rPr lang="en-GB" dirty="0"/>
              <a:t>In most cases eating adequate calories and protein is much more important than avoiding specific types of food</a:t>
            </a:r>
          </a:p>
          <a:p>
            <a:pPr lvl="1"/>
            <a:r>
              <a:rPr lang="en-GB" dirty="0"/>
              <a:t>It is important that patients have a good, varied diet that they enjoy</a:t>
            </a:r>
          </a:p>
          <a:p>
            <a:r>
              <a:rPr lang="en-GB" dirty="0"/>
              <a:t>Food intake should be split</a:t>
            </a:r>
          </a:p>
          <a:p>
            <a:pPr lvl="1"/>
            <a:r>
              <a:rPr lang="en-GB" dirty="0"/>
              <a:t>Three main meals: breakfast, lunch and dinner</a:t>
            </a:r>
          </a:p>
          <a:p>
            <a:pPr lvl="1"/>
            <a:r>
              <a:rPr lang="en-GB" dirty="0"/>
              <a:t>Three snacks:</a:t>
            </a:r>
          </a:p>
          <a:p>
            <a:pPr lvl="2"/>
            <a:r>
              <a:rPr lang="en-GB" dirty="0"/>
              <a:t>Mid-morning, mid-afternoon, late evening</a:t>
            </a:r>
          </a:p>
          <a:p>
            <a:pPr lvl="2"/>
            <a:r>
              <a:rPr lang="en-GB" dirty="0"/>
              <a:t>Late-evening snack is the most important</a:t>
            </a:r>
          </a:p>
        </p:txBody>
      </p:sp>
      <p:pic>
        <p:nvPicPr>
          <p:cNvPr id="7" name="Picture 6">
            <a:hlinkClick r:id="rId2" action="ppaction://hlinksldjump"/>
            <a:extLst>
              <a:ext uri="{FF2B5EF4-FFF2-40B4-BE49-F238E27FC236}">
                <a16:creationId xmlns:a16="http://schemas.microsoft.com/office/drawing/2014/main" id="{77DBA557-3B75-4732-A15A-2BB53B586180}"/>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40896880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E9E909-E487-4CD8-A40B-81101E2D3A27}"/>
              </a:ext>
            </a:extLst>
          </p:cNvPr>
          <p:cNvSpPr>
            <a:spLocks noGrp="1"/>
          </p:cNvSpPr>
          <p:nvPr>
            <p:ph type="title"/>
          </p:nvPr>
        </p:nvSpPr>
        <p:spPr/>
        <p:txBody>
          <a:bodyPr>
            <a:normAutofit/>
          </a:bodyPr>
          <a:lstStyle/>
          <a:p>
            <a:r>
              <a:rPr lang="en-GB" dirty="0"/>
              <a:t>Practical advice for patients</a:t>
            </a:r>
          </a:p>
        </p:txBody>
      </p:sp>
      <p:sp>
        <p:nvSpPr>
          <p:cNvPr id="6" name="Text Placeholder 5">
            <a:extLst>
              <a:ext uri="{FF2B5EF4-FFF2-40B4-BE49-F238E27FC236}">
                <a16:creationId xmlns:a16="http://schemas.microsoft.com/office/drawing/2014/main" id="{5F4C948F-C439-4748-A3DF-BA63743264FB}"/>
              </a:ext>
            </a:extLst>
          </p:cNvPr>
          <p:cNvSpPr>
            <a:spLocks noGrp="1"/>
          </p:cNvSpPr>
          <p:nvPr>
            <p:ph type="body" sz="quarter" idx="10"/>
          </p:nvPr>
        </p:nvSpPr>
        <p:spPr/>
        <p:txBody>
          <a:bodyPr/>
          <a:lstStyle/>
          <a:p>
            <a:r>
              <a:rPr lang="en-GB" dirty="0"/>
              <a:t>*For example diabetes or obesity</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C21A87CB-BD98-4647-822C-4A0D8EE8B3E8}"/>
              </a:ext>
            </a:extLst>
          </p:cNvPr>
          <p:cNvSpPr>
            <a:spLocks noGrp="1"/>
          </p:cNvSpPr>
          <p:nvPr>
            <p:ph sz="half" idx="1"/>
          </p:nvPr>
        </p:nvSpPr>
        <p:spPr/>
        <p:txBody>
          <a:bodyPr>
            <a:noAutofit/>
          </a:bodyPr>
          <a:lstStyle/>
          <a:p>
            <a:r>
              <a:rPr lang="en-GB" dirty="0"/>
              <a:t>Fruit and vegetables should always be included in the diet </a:t>
            </a:r>
          </a:p>
          <a:p>
            <a:r>
              <a:rPr lang="en-GB" dirty="0"/>
              <a:t>Salt should be restricted</a:t>
            </a:r>
          </a:p>
          <a:p>
            <a:pPr lvl="0"/>
            <a:endParaRPr lang="en-GB" dirty="0"/>
          </a:p>
          <a:p>
            <a:pPr lvl="0"/>
            <a:endParaRPr lang="en-GB" dirty="0"/>
          </a:p>
          <a:p>
            <a:pPr marL="0" indent="0">
              <a:buNone/>
            </a:pPr>
            <a:endParaRPr lang="en-GB" dirty="0"/>
          </a:p>
          <a:p>
            <a:pPr lvl="0"/>
            <a:r>
              <a:rPr lang="en-GB" dirty="0"/>
              <a:t>Some patients with liver disease may have hepatic encephalopathy</a:t>
            </a:r>
          </a:p>
          <a:p>
            <a:pPr lvl="1"/>
            <a:r>
              <a:rPr lang="en-GB" dirty="0"/>
              <a:t>May tolerate animal proteins less well than vegetable and dairy proteins</a:t>
            </a:r>
            <a:endParaRPr lang="en-US" sz="1400" dirty="0"/>
          </a:p>
          <a:p>
            <a:pPr lvl="0"/>
            <a:endParaRPr lang="en-GB" dirty="0"/>
          </a:p>
          <a:p>
            <a:pPr lvl="0"/>
            <a:endParaRPr lang="en-GB" dirty="0"/>
          </a:p>
          <a:p>
            <a:pPr lvl="0"/>
            <a:endParaRPr lang="en-GB" dirty="0"/>
          </a:p>
          <a:p>
            <a:pPr lvl="0"/>
            <a:r>
              <a:rPr lang="en-GB" dirty="0"/>
              <a:t>Patients with concomitant disease* may require dietary adjustments</a:t>
            </a:r>
          </a:p>
        </p:txBody>
      </p:sp>
      <p:sp>
        <p:nvSpPr>
          <p:cNvPr id="2" name="Rectangle 1">
            <a:extLst>
              <a:ext uri="{FF2B5EF4-FFF2-40B4-BE49-F238E27FC236}">
                <a16:creationId xmlns:a16="http://schemas.microsoft.com/office/drawing/2014/main" id="{4222F1F5-1B5D-4F8C-803C-F58F8F63D01F}"/>
              </a:ext>
            </a:extLst>
          </p:cNvPr>
          <p:cNvSpPr/>
          <p:nvPr/>
        </p:nvSpPr>
        <p:spPr>
          <a:xfrm>
            <a:off x="695325" y="2305242"/>
            <a:ext cx="10369549" cy="72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Patients should report reduced food intake as a result of this advice to their doctor or dietician</a:t>
            </a:r>
          </a:p>
        </p:txBody>
      </p:sp>
      <p:sp>
        <p:nvSpPr>
          <p:cNvPr id="8" name="Rectangle 7">
            <a:extLst>
              <a:ext uri="{FF2B5EF4-FFF2-40B4-BE49-F238E27FC236}">
                <a16:creationId xmlns:a16="http://schemas.microsoft.com/office/drawing/2014/main" id="{11D68DFD-3521-40FB-B489-D9B978B5DED3}"/>
              </a:ext>
            </a:extLst>
          </p:cNvPr>
          <p:cNvSpPr/>
          <p:nvPr/>
        </p:nvSpPr>
        <p:spPr>
          <a:xfrm>
            <a:off x="695326" y="4006502"/>
            <a:ext cx="10369548" cy="72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Patients should always consult a doctor or dietician before altering their protein intake</a:t>
            </a:r>
            <a:endParaRPr lang="en-GB" dirty="0"/>
          </a:p>
        </p:txBody>
      </p:sp>
      <p:sp>
        <p:nvSpPr>
          <p:cNvPr id="10" name="Rectangle 9">
            <a:extLst>
              <a:ext uri="{FF2B5EF4-FFF2-40B4-BE49-F238E27FC236}">
                <a16:creationId xmlns:a16="http://schemas.microsoft.com/office/drawing/2014/main" id="{7807BCCE-7D84-4F38-BAA4-797B6B0926D3}"/>
              </a:ext>
            </a:extLst>
          </p:cNvPr>
          <p:cNvSpPr/>
          <p:nvPr/>
        </p:nvSpPr>
        <p:spPr>
          <a:xfrm>
            <a:off x="695326" y="5556641"/>
            <a:ext cx="10369548"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Patients should report any coexisting condition or previous dietary advice</a:t>
            </a:r>
          </a:p>
        </p:txBody>
      </p:sp>
      <p:pic>
        <p:nvPicPr>
          <p:cNvPr id="9" name="Picture 8">
            <a:hlinkClick r:id="rId2" action="ppaction://hlinksldjump"/>
            <a:extLst>
              <a:ext uri="{FF2B5EF4-FFF2-40B4-BE49-F238E27FC236}">
                <a16:creationId xmlns:a16="http://schemas.microsoft.com/office/drawing/2014/main" id="{6F0AB08E-4145-41F6-A58D-F31A91458C00}"/>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723459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E9E909-E487-4CD8-A40B-81101E2D3A27}"/>
              </a:ext>
            </a:extLst>
          </p:cNvPr>
          <p:cNvSpPr>
            <a:spLocks noGrp="1"/>
          </p:cNvSpPr>
          <p:nvPr>
            <p:ph type="title"/>
          </p:nvPr>
        </p:nvSpPr>
        <p:spPr/>
        <p:txBody>
          <a:bodyPr>
            <a:normAutofit/>
          </a:bodyPr>
          <a:lstStyle/>
          <a:p>
            <a:r>
              <a:rPr lang="en-GB" dirty="0"/>
              <a:t>Practical advice for patients</a:t>
            </a:r>
          </a:p>
        </p:txBody>
      </p:sp>
      <p:sp>
        <p:nvSpPr>
          <p:cNvPr id="6" name="Text Placeholder 5">
            <a:extLst>
              <a:ext uri="{FF2B5EF4-FFF2-40B4-BE49-F238E27FC236}">
                <a16:creationId xmlns:a16="http://schemas.microsoft.com/office/drawing/2014/main" id="{5F4C948F-C439-4748-A3DF-BA63743264FB}"/>
              </a:ext>
            </a:extLst>
          </p:cNvPr>
          <p:cNvSpPr>
            <a:spLocks noGrp="1"/>
          </p:cNvSpPr>
          <p:nvPr>
            <p:ph type="body" sz="quarter" idx="10"/>
          </p:nvPr>
        </p:nvSpPr>
        <p:spPr/>
        <p:txBody>
          <a:bodyPr/>
          <a:lstStyle/>
          <a:p>
            <a:r>
              <a:rPr lang="en-GB" dirty="0"/>
              <a:t>*For example diabetes or obesity</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C21A87CB-BD98-4647-822C-4A0D8EE8B3E8}"/>
              </a:ext>
            </a:extLst>
          </p:cNvPr>
          <p:cNvSpPr>
            <a:spLocks noGrp="1"/>
          </p:cNvSpPr>
          <p:nvPr>
            <p:ph sz="half" idx="1"/>
          </p:nvPr>
        </p:nvSpPr>
        <p:spPr/>
        <p:txBody>
          <a:bodyPr>
            <a:noAutofit/>
          </a:bodyPr>
          <a:lstStyle/>
          <a:p>
            <a:r>
              <a:rPr lang="en-GB" dirty="0"/>
              <a:t>As many fruit and vegetables as possible should be eaten</a:t>
            </a:r>
          </a:p>
          <a:p>
            <a:pPr lvl="0"/>
            <a:r>
              <a:rPr lang="en-GB" dirty="0"/>
              <a:t>Salt should be restricted</a:t>
            </a:r>
          </a:p>
          <a:p>
            <a:pPr lvl="0"/>
            <a:endParaRPr lang="en-GB" dirty="0"/>
          </a:p>
          <a:p>
            <a:pPr lvl="0"/>
            <a:endParaRPr lang="en-GB" dirty="0"/>
          </a:p>
          <a:p>
            <a:pPr marL="0" indent="0">
              <a:buNone/>
            </a:pPr>
            <a:endParaRPr lang="en-GB" dirty="0"/>
          </a:p>
          <a:p>
            <a:pPr lvl="0"/>
            <a:r>
              <a:rPr lang="en-GB" dirty="0"/>
              <a:t>Some patients with liver disease may have hepatic encephalopathy</a:t>
            </a:r>
          </a:p>
          <a:p>
            <a:pPr lvl="1"/>
            <a:r>
              <a:rPr lang="en-GB" dirty="0"/>
              <a:t>May tolerate animal proteins less well than vegetable and dairy proteins</a:t>
            </a:r>
            <a:endParaRPr lang="en-US" sz="1400" dirty="0"/>
          </a:p>
          <a:p>
            <a:pPr lvl="0"/>
            <a:endParaRPr lang="en-GB" dirty="0"/>
          </a:p>
          <a:p>
            <a:pPr lvl="0"/>
            <a:endParaRPr lang="en-GB" dirty="0"/>
          </a:p>
          <a:p>
            <a:pPr lvl="0"/>
            <a:endParaRPr lang="en-GB" dirty="0"/>
          </a:p>
          <a:p>
            <a:pPr lvl="0"/>
            <a:r>
              <a:rPr lang="en-GB" dirty="0"/>
              <a:t>Patients with concomitant disease* may require dietary adjustments</a:t>
            </a:r>
          </a:p>
        </p:txBody>
      </p:sp>
      <p:sp>
        <p:nvSpPr>
          <p:cNvPr id="2" name="Rectangle 1">
            <a:extLst>
              <a:ext uri="{FF2B5EF4-FFF2-40B4-BE49-F238E27FC236}">
                <a16:creationId xmlns:a16="http://schemas.microsoft.com/office/drawing/2014/main" id="{4222F1F5-1B5D-4F8C-803C-F58F8F63D01F}"/>
              </a:ext>
            </a:extLst>
          </p:cNvPr>
          <p:cNvSpPr/>
          <p:nvPr/>
        </p:nvSpPr>
        <p:spPr>
          <a:xfrm>
            <a:off x="695325" y="2305242"/>
            <a:ext cx="10369549" cy="72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Patients should report reduced food/protein intake as a result of this advice to their doctor </a:t>
            </a:r>
            <a:br>
              <a:rPr lang="en-GB" dirty="0"/>
            </a:br>
            <a:r>
              <a:rPr lang="en-GB" dirty="0"/>
              <a:t>or dietician</a:t>
            </a:r>
          </a:p>
        </p:txBody>
      </p:sp>
      <p:sp>
        <p:nvSpPr>
          <p:cNvPr id="8" name="Rectangle 7">
            <a:extLst>
              <a:ext uri="{FF2B5EF4-FFF2-40B4-BE49-F238E27FC236}">
                <a16:creationId xmlns:a16="http://schemas.microsoft.com/office/drawing/2014/main" id="{11D68DFD-3521-40FB-B489-D9B978B5DED3}"/>
              </a:ext>
            </a:extLst>
          </p:cNvPr>
          <p:cNvSpPr/>
          <p:nvPr/>
        </p:nvSpPr>
        <p:spPr>
          <a:xfrm>
            <a:off x="695326" y="4006502"/>
            <a:ext cx="10369548" cy="72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Patients should always consult a doctor or dietician before altering their protein intake</a:t>
            </a:r>
            <a:endParaRPr lang="en-GB" dirty="0"/>
          </a:p>
        </p:txBody>
      </p:sp>
      <p:sp>
        <p:nvSpPr>
          <p:cNvPr id="10" name="Rectangle 9">
            <a:extLst>
              <a:ext uri="{FF2B5EF4-FFF2-40B4-BE49-F238E27FC236}">
                <a16:creationId xmlns:a16="http://schemas.microsoft.com/office/drawing/2014/main" id="{7807BCCE-7D84-4F38-BAA4-797B6B0926D3}"/>
              </a:ext>
            </a:extLst>
          </p:cNvPr>
          <p:cNvSpPr/>
          <p:nvPr/>
        </p:nvSpPr>
        <p:spPr>
          <a:xfrm>
            <a:off x="695326" y="5556641"/>
            <a:ext cx="10369548" cy="36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Patients should report any coexisting condition or previous dietary advice</a:t>
            </a:r>
          </a:p>
        </p:txBody>
      </p:sp>
      <p:sp>
        <p:nvSpPr>
          <p:cNvPr id="3" name="Rectangle 2">
            <a:extLst>
              <a:ext uri="{FF2B5EF4-FFF2-40B4-BE49-F238E27FC236}">
                <a16:creationId xmlns:a16="http://schemas.microsoft.com/office/drawing/2014/main" id="{D8C38085-1629-4782-8217-48C8CE3D0B07}"/>
              </a:ext>
            </a:extLst>
          </p:cNvPr>
          <p:cNvSpPr/>
          <p:nvPr/>
        </p:nvSpPr>
        <p:spPr>
          <a:xfrm>
            <a:off x="423848" y="1327863"/>
            <a:ext cx="10928736" cy="4707167"/>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14FBAEE0-5811-4EA5-83EF-AEA936C11C79}"/>
              </a:ext>
            </a:extLst>
          </p:cNvPr>
          <p:cNvSpPr/>
          <p:nvPr/>
        </p:nvSpPr>
        <p:spPr>
          <a:xfrm>
            <a:off x="0" y="6237313"/>
            <a:ext cx="7608168" cy="569887"/>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6C802BAC-1257-41E5-B6B4-81BDCDE0871F}"/>
              </a:ext>
            </a:extLst>
          </p:cNvPr>
          <p:cNvSpPr/>
          <p:nvPr/>
        </p:nvSpPr>
        <p:spPr>
          <a:xfrm>
            <a:off x="695326" y="3033446"/>
            <a:ext cx="10369548" cy="1296000"/>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C00000"/>
                </a:solidFill>
              </a:rPr>
              <a:t>A reduction in total protein intake is not advisable </a:t>
            </a:r>
            <a:br>
              <a:rPr lang="en-US" sz="2800" b="1" dirty="0">
                <a:solidFill>
                  <a:srgbClr val="C00000"/>
                </a:solidFill>
              </a:rPr>
            </a:br>
            <a:r>
              <a:rPr lang="en-US" sz="2800" b="1" dirty="0">
                <a:solidFill>
                  <a:srgbClr val="C00000"/>
                </a:solidFill>
              </a:rPr>
              <a:t>in cirrhosis</a:t>
            </a:r>
            <a:endParaRPr lang="en-GB" sz="2800" b="1" dirty="0">
              <a:solidFill>
                <a:srgbClr val="C00000"/>
              </a:solidFill>
            </a:endParaRPr>
          </a:p>
        </p:txBody>
      </p:sp>
      <p:pic>
        <p:nvPicPr>
          <p:cNvPr id="12" name="Picture 11">
            <a:hlinkClick r:id="rId2" action="ppaction://hlinksldjump"/>
            <a:extLst>
              <a:ext uri="{FF2B5EF4-FFF2-40B4-BE49-F238E27FC236}">
                <a16:creationId xmlns:a16="http://schemas.microsoft.com/office/drawing/2014/main" id="{9628EE0B-15C1-4194-AFEB-F4735DB5AAF2}"/>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510553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Mechanisms resulting in sarcopenia and failure to respond to </a:t>
            </a:r>
            <a:br>
              <a:rPr lang="en-GB" dirty="0"/>
            </a:br>
            <a:r>
              <a:rPr lang="en-GB" dirty="0"/>
              <a:t>standard supplementation</a:t>
            </a:r>
          </a:p>
        </p:txBody>
      </p:sp>
      <p:sp>
        <p:nvSpPr>
          <p:cNvPr id="9" name="Text Placeholder 8">
            <a:extLst>
              <a:ext uri="{FF2B5EF4-FFF2-40B4-BE49-F238E27FC236}">
                <a16:creationId xmlns:a16="http://schemas.microsoft.com/office/drawing/2014/main" id="{FE33BF78-752B-495B-8FBF-CC73CBCC5AAB}"/>
              </a:ext>
            </a:extLst>
          </p:cNvPr>
          <p:cNvSpPr>
            <a:spLocks noGrp="1"/>
          </p:cNvSpPr>
          <p:nvPr>
            <p:ph type="body" sz="quarter" idx="10"/>
          </p:nvPr>
        </p:nvSpPr>
        <p:spPr/>
        <p:txBody>
          <a:bodyPr/>
          <a:lstStyle/>
          <a:p>
            <a:r>
              <a:rPr lang="en-GB" dirty="0"/>
              <a:t>Figure adapted from </a:t>
            </a:r>
            <a:r>
              <a:rPr lang="en-GB" dirty="0" err="1"/>
              <a:t>Dasarathy</a:t>
            </a:r>
            <a:r>
              <a:rPr lang="en-GB" dirty="0"/>
              <a:t> S. </a:t>
            </a:r>
            <a:r>
              <a:rPr lang="en-GB" dirty="0" err="1"/>
              <a:t>Curr</a:t>
            </a:r>
            <a:r>
              <a:rPr lang="en-GB" dirty="0"/>
              <a:t> </a:t>
            </a:r>
            <a:r>
              <a:rPr lang="en-GB" dirty="0" err="1"/>
              <a:t>Opin</a:t>
            </a:r>
            <a:r>
              <a:rPr lang="en-GB" dirty="0"/>
              <a:t> Gastroenterol 2016;32:159–65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12D054F2-086C-45BA-8F32-7E8DB19B74EA}"/>
              </a:ext>
            </a:extLst>
          </p:cNvPr>
          <p:cNvSpPr>
            <a:spLocks noGrp="1"/>
          </p:cNvSpPr>
          <p:nvPr>
            <p:ph sz="half" idx="1"/>
          </p:nvPr>
        </p:nvSpPr>
        <p:spPr>
          <a:xfrm>
            <a:off x="425752" y="5004820"/>
            <a:ext cx="11342400" cy="1232492"/>
          </a:xfrm>
        </p:spPr>
        <p:txBody>
          <a:bodyPr>
            <a:normAutofit/>
          </a:bodyPr>
          <a:lstStyle/>
          <a:p>
            <a:r>
              <a:rPr lang="en-GB" dirty="0"/>
              <a:t>Anabolic resistance and dysregulated </a:t>
            </a:r>
            <a:r>
              <a:rPr lang="en-GB" dirty="0" err="1"/>
              <a:t>proteostasis</a:t>
            </a:r>
            <a:r>
              <a:rPr lang="en-GB" dirty="0"/>
              <a:t> result in sarcopenia and/or failure to respond to standard supplementation</a:t>
            </a:r>
          </a:p>
          <a:p>
            <a:r>
              <a:rPr lang="en-GB" dirty="0"/>
              <a:t>These mechanisms represent potential therapeutic targets</a:t>
            </a:r>
          </a:p>
          <a:p>
            <a:endParaRPr lang="en-GB" dirty="0"/>
          </a:p>
        </p:txBody>
      </p:sp>
      <p:grpSp>
        <p:nvGrpSpPr>
          <p:cNvPr id="7" name="Group 6">
            <a:extLst>
              <a:ext uri="{FF2B5EF4-FFF2-40B4-BE49-F238E27FC236}">
                <a16:creationId xmlns:a16="http://schemas.microsoft.com/office/drawing/2014/main" id="{2EEE0215-22D0-495D-954E-42D29F5186F3}"/>
              </a:ext>
            </a:extLst>
          </p:cNvPr>
          <p:cNvGrpSpPr/>
          <p:nvPr/>
        </p:nvGrpSpPr>
        <p:grpSpPr>
          <a:xfrm>
            <a:off x="1631504" y="1468486"/>
            <a:ext cx="9001000" cy="3608286"/>
            <a:chOff x="107504" y="1497352"/>
            <a:chExt cx="8928992" cy="3579420"/>
          </a:xfrm>
        </p:grpSpPr>
        <p:pic>
          <p:nvPicPr>
            <p:cNvPr id="5" name="Picture 4">
              <a:extLst>
                <a:ext uri="{FF2B5EF4-FFF2-40B4-BE49-F238E27FC236}">
                  <a16:creationId xmlns:a16="http://schemas.microsoft.com/office/drawing/2014/main" id="{D8B91F33-1547-4552-8126-148167D62D8C}"/>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431540" y="1497352"/>
              <a:ext cx="8280920" cy="3579420"/>
            </a:xfrm>
            <a:prstGeom prst="rect">
              <a:avLst/>
            </a:prstGeom>
          </p:spPr>
        </p:pic>
        <p:sp>
          <p:nvSpPr>
            <p:cNvPr id="3" name="Rectangle 2">
              <a:extLst>
                <a:ext uri="{FF2B5EF4-FFF2-40B4-BE49-F238E27FC236}">
                  <a16:creationId xmlns:a16="http://schemas.microsoft.com/office/drawing/2014/main" id="{A793B225-12C1-4D93-B188-37104A66DB05}"/>
                </a:ext>
              </a:extLst>
            </p:cNvPr>
            <p:cNvSpPr/>
            <p:nvPr/>
          </p:nvSpPr>
          <p:spPr>
            <a:xfrm>
              <a:off x="7668344" y="2844524"/>
              <a:ext cx="1080120"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DF807F63-7C7A-45F7-9931-C010FB2B4FE5}"/>
                </a:ext>
              </a:extLst>
            </p:cNvPr>
            <p:cNvSpPr/>
            <p:nvPr/>
          </p:nvSpPr>
          <p:spPr>
            <a:xfrm>
              <a:off x="7956376" y="4140668"/>
              <a:ext cx="1080120"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996573FC-D940-4DC3-A61F-DE71F8BAF9CA}"/>
                </a:ext>
              </a:extLst>
            </p:cNvPr>
            <p:cNvSpPr/>
            <p:nvPr/>
          </p:nvSpPr>
          <p:spPr>
            <a:xfrm>
              <a:off x="4860032" y="1548380"/>
              <a:ext cx="2592288"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4ABCBFA6-7009-4E66-87A1-DB51A892305F}"/>
                </a:ext>
              </a:extLst>
            </p:cNvPr>
            <p:cNvSpPr/>
            <p:nvPr/>
          </p:nvSpPr>
          <p:spPr>
            <a:xfrm>
              <a:off x="4860032" y="2556492"/>
              <a:ext cx="1080120"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BC7BDE9B-788B-421B-8484-F96F81F27EB9}"/>
                </a:ext>
              </a:extLst>
            </p:cNvPr>
            <p:cNvSpPr/>
            <p:nvPr/>
          </p:nvSpPr>
          <p:spPr>
            <a:xfrm>
              <a:off x="4427984" y="2340468"/>
              <a:ext cx="1080120"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7E9FD378-836C-4D47-9076-1F239BD43135}"/>
                </a:ext>
              </a:extLst>
            </p:cNvPr>
            <p:cNvSpPr/>
            <p:nvPr/>
          </p:nvSpPr>
          <p:spPr>
            <a:xfrm>
              <a:off x="107504" y="1980428"/>
              <a:ext cx="1080120" cy="7920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F4A287F2-D4D5-4619-A146-4A151C01A69B}"/>
                </a:ext>
              </a:extLst>
            </p:cNvPr>
            <p:cNvSpPr/>
            <p:nvPr/>
          </p:nvSpPr>
          <p:spPr>
            <a:xfrm>
              <a:off x="251520" y="4212676"/>
              <a:ext cx="1080120"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5C8ED6C3-2984-4F0A-B3A0-55D32469C23A}"/>
                </a:ext>
              </a:extLst>
            </p:cNvPr>
            <p:cNvSpPr/>
            <p:nvPr/>
          </p:nvSpPr>
          <p:spPr>
            <a:xfrm>
              <a:off x="7820744" y="2996924"/>
              <a:ext cx="1080120" cy="720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4F174E5-7E51-4279-A064-FAA38EA2AC30}"/>
                </a:ext>
              </a:extLst>
            </p:cNvPr>
            <p:cNvSpPr/>
            <p:nvPr/>
          </p:nvSpPr>
          <p:spPr>
            <a:xfrm>
              <a:off x="1763688" y="3276572"/>
              <a:ext cx="1109616"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8" name="Picture 17">
            <a:hlinkClick r:id="rId4" action="ppaction://hlinksldjump"/>
            <a:extLst>
              <a:ext uri="{FF2B5EF4-FFF2-40B4-BE49-F238E27FC236}">
                <a16:creationId xmlns:a16="http://schemas.microsoft.com/office/drawing/2014/main" id="{5AF264B7-8F66-4FAF-9969-DE3544379738}"/>
              </a:ext>
            </a:extLst>
          </p:cNvPr>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287384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Approach to sarcopenia in patients with cirrhosis</a:t>
            </a:r>
          </a:p>
        </p:txBody>
      </p:sp>
      <p:sp>
        <p:nvSpPr>
          <p:cNvPr id="6" name="Text Placeholder 5">
            <a:extLst>
              <a:ext uri="{FF2B5EF4-FFF2-40B4-BE49-F238E27FC236}">
                <a16:creationId xmlns:a16="http://schemas.microsoft.com/office/drawing/2014/main" id="{37866845-89ED-4218-A44F-FB5BFB2E0251}"/>
              </a:ext>
            </a:extLst>
          </p:cNvPr>
          <p:cNvSpPr>
            <a:spLocks noGrp="1"/>
          </p:cNvSpPr>
          <p:nvPr>
            <p:ph type="body" sz="quarter" idx="10"/>
          </p:nvPr>
        </p:nvSpPr>
        <p:spPr/>
        <p:txBody>
          <a:bodyPr/>
          <a:lstStyle/>
          <a:p>
            <a:r>
              <a:rPr lang="en-US" dirty="0"/>
              <a:t>1. Maharshi S, et al. Clin Gastroenterol </a:t>
            </a:r>
            <a:r>
              <a:rPr lang="en-US" dirty="0" err="1"/>
              <a:t>Hepatol</a:t>
            </a:r>
            <a:r>
              <a:rPr lang="en-US" dirty="0"/>
              <a:t> 2016;14:454–60; 2. </a:t>
            </a:r>
            <a:r>
              <a:rPr lang="en-US" dirty="0" err="1"/>
              <a:t>Berzigotti</a:t>
            </a:r>
            <a:r>
              <a:rPr lang="en-US" dirty="0"/>
              <a:t> A, et al. Hepatology 2017;65:1293–305</a:t>
            </a:r>
            <a:br>
              <a:rPr lang="en-US"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9469CF20-499C-45EB-8607-85DE599C8A82}"/>
              </a:ext>
            </a:extLst>
          </p:cNvPr>
          <p:cNvSpPr>
            <a:spLocks noGrp="1"/>
          </p:cNvSpPr>
          <p:nvPr>
            <p:ph sz="half" idx="1"/>
          </p:nvPr>
        </p:nvSpPr>
        <p:spPr/>
        <p:txBody>
          <a:bodyPr>
            <a:normAutofit/>
          </a:bodyPr>
          <a:lstStyle/>
          <a:p>
            <a:r>
              <a:rPr lang="en-GB" dirty="0"/>
              <a:t>Skeletal muscle mass is the largest protein store in the body</a:t>
            </a:r>
          </a:p>
          <a:p>
            <a:pPr lvl="1"/>
            <a:r>
              <a:rPr lang="en-GB" dirty="0"/>
              <a:t>Depends on age, gender, ethnicity, severity/aetiology of liver disease</a:t>
            </a:r>
          </a:p>
          <a:p>
            <a:pPr lvl="1"/>
            <a:endParaRPr lang="en-GB" dirty="0"/>
          </a:p>
          <a:p>
            <a:r>
              <a:rPr lang="en-GB" dirty="0"/>
              <a:t>Adequate calorie and protein intake can be difficult to achieve in malnourished patients with sarcopenia and advanced liver disease</a:t>
            </a:r>
          </a:p>
          <a:p>
            <a:pPr lvl="1"/>
            <a:r>
              <a:rPr lang="en-GB" dirty="0"/>
              <a:t>Limited but consistent data suggest supplemental nutrition improves quality of life if it results in increased lean body mass</a:t>
            </a:r>
            <a:r>
              <a:rPr lang="en-GB" baseline="30000" dirty="0"/>
              <a:t>1</a:t>
            </a:r>
          </a:p>
          <a:p>
            <a:pPr lvl="1"/>
            <a:endParaRPr lang="en-GB" dirty="0"/>
          </a:p>
          <a:p>
            <a:r>
              <a:rPr lang="en-GB" dirty="0"/>
              <a:t>Despite potential adverse effects, a combination of resistance and endurance exercise is likely to be appropriate and beneficial</a:t>
            </a:r>
            <a:r>
              <a:rPr lang="en-GB" baseline="30000" dirty="0"/>
              <a:t>2</a:t>
            </a:r>
          </a:p>
        </p:txBody>
      </p:sp>
      <p:pic>
        <p:nvPicPr>
          <p:cNvPr id="7" name="Picture 6">
            <a:hlinkClick r:id="rId3" action="ppaction://hlinksldjump"/>
            <a:extLst>
              <a:ext uri="{FF2B5EF4-FFF2-40B4-BE49-F238E27FC236}">
                <a16:creationId xmlns:a16="http://schemas.microsoft.com/office/drawing/2014/main" id="{B8303AC7-B2CB-4328-A49D-C75BF501B81F}"/>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305641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Potential management approaches to sarcopenia:</a:t>
            </a:r>
            <a:br>
              <a:rPr lang="en-GB" dirty="0"/>
            </a:br>
            <a:r>
              <a:rPr lang="en-GB" dirty="0"/>
              <a:t>Oral supplements</a:t>
            </a:r>
          </a:p>
        </p:txBody>
      </p:sp>
      <p:sp>
        <p:nvSpPr>
          <p:cNvPr id="6" name="Text Placeholder 5">
            <a:extLst>
              <a:ext uri="{FF2B5EF4-FFF2-40B4-BE49-F238E27FC236}">
                <a16:creationId xmlns:a16="http://schemas.microsoft.com/office/drawing/2014/main" id="{37866845-89ED-4218-A44F-FB5BFB2E0251}"/>
              </a:ext>
            </a:extLst>
          </p:cNvPr>
          <p:cNvSpPr>
            <a:spLocks noGrp="1"/>
          </p:cNvSpPr>
          <p:nvPr>
            <p:ph type="body" sz="quarter" idx="10"/>
          </p:nvPr>
        </p:nvSpPr>
        <p:spPr/>
        <p:txBody>
          <a:bodyPr/>
          <a:lstStyle/>
          <a:p>
            <a:r>
              <a:rPr lang="en-GB" dirty="0"/>
              <a:t>Figure adapted from </a:t>
            </a:r>
            <a:r>
              <a:rPr lang="en-GB" dirty="0" err="1"/>
              <a:t>Dasarathy</a:t>
            </a:r>
            <a:r>
              <a:rPr lang="en-GB" dirty="0"/>
              <a:t> S. </a:t>
            </a:r>
            <a:r>
              <a:rPr lang="en-GB" dirty="0" err="1"/>
              <a:t>Curr</a:t>
            </a:r>
            <a:r>
              <a:rPr lang="en-GB" dirty="0"/>
              <a:t> </a:t>
            </a:r>
            <a:r>
              <a:rPr lang="en-GB" dirty="0" err="1"/>
              <a:t>Opin</a:t>
            </a:r>
            <a:r>
              <a:rPr lang="en-GB" dirty="0"/>
              <a:t> Gastroenterol 2016;32:159–65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pic>
        <p:nvPicPr>
          <p:cNvPr id="52" name="Picture 51">
            <a:extLst>
              <a:ext uri="{FF2B5EF4-FFF2-40B4-BE49-F238E27FC236}">
                <a16:creationId xmlns:a16="http://schemas.microsoft.com/office/drawing/2014/main" id="{E2C0A3AD-DE24-473F-BC15-8A4EDECF31E2}"/>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1955540" y="1331496"/>
            <a:ext cx="8280920" cy="3744416"/>
          </a:xfrm>
          <a:prstGeom prst="rect">
            <a:avLst/>
          </a:prstGeom>
        </p:spPr>
      </p:pic>
      <p:sp>
        <p:nvSpPr>
          <p:cNvPr id="53" name="Rectangle 52">
            <a:extLst>
              <a:ext uri="{FF2B5EF4-FFF2-40B4-BE49-F238E27FC236}">
                <a16:creationId xmlns:a16="http://schemas.microsoft.com/office/drawing/2014/main" id="{2ABDBD24-99AB-4EE1-8105-93F6A1ADE27F}"/>
              </a:ext>
            </a:extLst>
          </p:cNvPr>
          <p:cNvSpPr/>
          <p:nvPr/>
        </p:nvSpPr>
        <p:spPr>
          <a:xfrm>
            <a:off x="1703512" y="1268761"/>
            <a:ext cx="8712968" cy="3794853"/>
          </a:xfrm>
          <a:prstGeom prst="rect">
            <a:avLst/>
          </a:prstGeom>
          <a:solidFill>
            <a:schemeClr val="bg1">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3">
            <a:extLst>
              <a:ext uri="{FF2B5EF4-FFF2-40B4-BE49-F238E27FC236}">
                <a16:creationId xmlns:a16="http://schemas.microsoft.com/office/drawing/2014/main" id="{E11BE889-3A1A-4631-9AFB-6FE7C9713976}"/>
              </a:ext>
            </a:extLst>
          </p:cNvPr>
          <p:cNvGrpSpPr/>
          <p:nvPr/>
        </p:nvGrpSpPr>
        <p:grpSpPr>
          <a:xfrm>
            <a:off x="1801589" y="1331496"/>
            <a:ext cx="8806739" cy="3416460"/>
            <a:chOff x="277588" y="1331496"/>
            <a:chExt cx="8806739" cy="3416460"/>
          </a:xfrm>
        </p:grpSpPr>
        <p:pic>
          <p:nvPicPr>
            <p:cNvPr id="16" name="Picture 15">
              <a:extLst>
                <a:ext uri="{FF2B5EF4-FFF2-40B4-BE49-F238E27FC236}">
                  <a16:creationId xmlns:a16="http://schemas.microsoft.com/office/drawing/2014/main" id="{5D075BFD-F827-40BF-AF43-8C7F19B5FDD0}"/>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72867" t="21320" r="13261" b="69116"/>
            <a:stretch/>
          </p:blipFill>
          <p:spPr>
            <a:xfrm>
              <a:off x="6465570" y="2129790"/>
              <a:ext cx="1148715" cy="358140"/>
            </a:xfrm>
            <a:prstGeom prst="rect">
              <a:avLst/>
            </a:prstGeom>
            <a:ln>
              <a:solidFill>
                <a:schemeClr val="bg1"/>
              </a:solidFill>
            </a:ln>
          </p:spPr>
        </p:pic>
        <p:sp>
          <p:nvSpPr>
            <p:cNvPr id="8" name="Rectangle 7">
              <a:extLst>
                <a:ext uri="{FF2B5EF4-FFF2-40B4-BE49-F238E27FC236}">
                  <a16:creationId xmlns:a16="http://schemas.microsoft.com/office/drawing/2014/main" id="{4B47383F-E719-4A8F-BD41-F127473F52B8}"/>
                </a:ext>
              </a:extLst>
            </p:cNvPr>
            <p:cNvSpPr/>
            <p:nvPr/>
          </p:nvSpPr>
          <p:spPr>
            <a:xfrm>
              <a:off x="431540" y="2051576"/>
              <a:ext cx="756084"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3974F0B-7340-4056-ADAB-B2211B90D43D}"/>
                </a:ext>
              </a:extLst>
            </p:cNvPr>
            <p:cNvSpPr/>
            <p:nvPr/>
          </p:nvSpPr>
          <p:spPr>
            <a:xfrm>
              <a:off x="3131840" y="1331496"/>
              <a:ext cx="1755812" cy="1696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8DDF8DEA-2581-4A76-A0EA-389E1F69134B}"/>
                </a:ext>
              </a:extLst>
            </p:cNvPr>
            <p:cNvSpPr/>
            <p:nvPr/>
          </p:nvSpPr>
          <p:spPr>
            <a:xfrm>
              <a:off x="7674427" y="2902079"/>
              <a:ext cx="1074037"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057477FF-4000-41EC-BA1A-5D867BC27A1C}"/>
                </a:ext>
              </a:extLst>
            </p:cNvPr>
            <p:cNvSpPr/>
            <p:nvPr/>
          </p:nvSpPr>
          <p:spPr>
            <a:xfrm>
              <a:off x="4984176" y="1547520"/>
              <a:ext cx="2252119"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64D3C231-6855-43CD-9699-E33F779996D2}"/>
                </a:ext>
              </a:extLst>
            </p:cNvPr>
            <p:cNvSpPr/>
            <p:nvPr/>
          </p:nvSpPr>
          <p:spPr>
            <a:xfrm>
              <a:off x="4444116" y="2343242"/>
              <a:ext cx="1080120"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B5E34F91-48E8-4C1C-B99B-3F1C13A32735}"/>
                </a:ext>
              </a:extLst>
            </p:cNvPr>
            <p:cNvSpPr/>
            <p:nvPr/>
          </p:nvSpPr>
          <p:spPr>
            <a:xfrm>
              <a:off x="4994755" y="2883143"/>
              <a:ext cx="69556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8BC6C523-F080-46CB-A5DC-A71FA4C79757}"/>
                </a:ext>
              </a:extLst>
            </p:cNvPr>
            <p:cNvSpPr/>
            <p:nvPr/>
          </p:nvSpPr>
          <p:spPr>
            <a:xfrm>
              <a:off x="1979712" y="3278262"/>
              <a:ext cx="69556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84926565-C07A-42E9-BF87-6FE1979A6326}"/>
                </a:ext>
              </a:extLst>
            </p:cNvPr>
            <p:cNvSpPr/>
            <p:nvPr/>
          </p:nvSpPr>
          <p:spPr>
            <a:xfrm>
              <a:off x="1547664" y="3357214"/>
              <a:ext cx="131182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057624B9-7365-46AA-8FBB-0EC11137D14E}"/>
                </a:ext>
              </a:extLst>
            </p:cNvPr>
            <p:cNvSpPr/>
            <p:nvPr/>
          </p:nvSpPr>
          <p:spPr>
            <a:xfrm>
              <a:off x="277588" y="4211816"/>
              <a:ext cx="1063988"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9B5EC136-E985-4DFE-ADBC-94F21B6C92C2}"/>
                </a:ext>
              </a:extLst>
            </p:cNvPr>
            <p:cNvSpPr/>
            <p:nvPr/>
          </p:nvSpPr>
          <p:spPr>
            <a:xfrm>
              <a:off x="8020339" y="4209668"/>
              <a:ext cx="1063988" cy="5382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28" name="Table 27">
            <a:extLst>
              <a:ext uri="{FF2B5EF4-FFF2-40B4-BE49-F238E27FC236}">
                <a16:creationId xmlns:a16="http://schemas.microsoft.com/office/drawing/2014/main" id="{3B22EB6A-0DBE-4AB7-BAF0-5A66AEF20608}"/>
              </a:ext>
            </a:extLst>
          </p:cNvPr>
          <p:cNvGraphicFramePr>
            <a:graphicFrameLocks noGrp="1"/>
          </p:cNvGraphicFramePr>
          <p:nvPr>
            <p:extLst>
              <p:ext uri="{D42A27DB-BD31-4B8C-83A1-F6EECF244321}">
                <p14:modId xmlns:p14="http://schemas.microsoft.com/office/powerpoint/2010/main" val="3560405893"/>
              </p:ext>
            </p:extLst>
          </p:nvPr>
        </p:nvGraphicFramePr>
        <p:xfrm>
          <a:off x="695325" y="5267135"/>
          <a:ext cx="10369550" cy="754153"/>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Calibri"/>
                        <a:buNone/>
                      </a:pPr>
                      <a:r>
                        <a:rPr lang="en-GB" sz="1400" b="0" u="none" strike="noStrike" dirty="0">
                          <a:solidFill>
                            <a:schemeClr val="tx1"/>
                          </a:solidFill>
                          <a:effectLst/>
                          <a:latin typeface="+mj-lt"/>
                          <a:ea typeface="Arial Unicode MS"/>
                          <a:cs typeface="+mj-cs"/>
                        </a:rPr>
                        <a:t>In patients with malnutrition and cirrhosis</a:t>
                      </a:r>
                      <a:r>
                        <a:rPr lang="en-US" sz="1400" b="0" u="none" strike="noStrike" dirty="0">
                          <a:solidFill>
                            <a:schemeClr val="tx1"/>
                          </a:solidFill>
                          <a:effectLst/>
                          <a:latin typeface="+mj-lt"/>
                          <a:ea typeface="Arial Unicode MS"/>
                          <a:cs typeface="+mj-cs"/>
                        </a:rPr>
                        <a:t> who are unable to achieve adequate dietary intake with the oral diet (even with oral supplements), a period of enteral nutrition is recommended </a:t>
                      </a:r>
                      <a:endParaRPr lang="en-US" sz="1400" b="0" u="none" strike="noStrike" dirty="0">
                        <a:solidFill>
                          <a:schemeClr val="tx1"/>
                        </a:solidFill>
                        <a:effectLst/>
                        <a:latin typeface="+mj-lt"/>
                        <a:ea typeface="Cambria"/>
                        <a:cs typeface="+mj-cs"/>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29" name="Group 28">
            <a:extLst>
              <a:ext uri="{FF2B5EF4-FFF2-40B4-BE49-F238E27FC236}">
                <a16:creationId xmlns:a16="http://schemas.microsoft.com/office/drawing/2014/main" id="{22876D70-2F5D-481D-967A-91595745291F}"/>
              </a:ext>
            </a:extLst>
          </p:cNvPr>
          <p:cNvGrpSpPr/>
          <p:nvPr/>
        </p:nvGrpSpPr>
        <p:grpSpPr>
          <a:xfrm>
            <a:off x="6827389" y="5248414"/>
            <a:ext cx="4165155" cy="307777"/>
            <a:chOff x="4086174" y="3212976"/>
            <a:chExt cx="4165155" cy="307777"/>
          </a:xfrm>
        </p:grpSpPr>
        <p:sp>
          <p:nvSpPr>
            <p:cNvPr id="30" name="Rectangle 29">
              <a:extLst>
                <a:ext uri="{FF2B5EF4-FFF2-40B4-BE49-F238E27FC236}">
                  <a16:creationId xmlns:a16="http://schemas.microsoft.com/office/drawing/2014/main" id="{44B8D2A0-BDAE-4571-BE66-D140AD9CC4FC}"/>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31" name="Rectangle 30">
              <a:extLst>
                <a:ext uri="{FF2B5EF4-FFF2-40B4-BE49-F238E27FC236}">
                  <a16:creationId xmlns:a16="http://schemas.microsoft.com/office/drawing/2014/main" id="{50A8E738-4E3B-41FF-9D1A-78A79330E319}"/>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32" name="TextBox 31">
              <a:extLst>
                <a:ext uri="{FF2B5EF4-FFF2-40B4-BE49-F238E27FC236}">
                  <a16:creationId xmlns:a16="http://schemas.microsoft.com/office/drawing/2014/main" id="{718DCCBB-0631-48FC-8B0C-07EDC89980C4}"/>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33" name="TextBox 32">
              <a:extLst>
                <a:ext uri="{FF2B5EF4-FFF2-40B4-BE49-F238E27FC236}">
                  <a16:creationId xmlns:a16="http://schemas.microsoft.com/office/drawing/2014/main" id="{CA4ED354-5766-4FE8-86F2-EB512D73CD48}"/>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sp>
        <p:nvSpPr>
          <p:cNvPr id="34" name="Rectangle 33">
            <a:extLst>
              <a:ext uri="{FF2B5EF4-FFF2-40B4-BE49-F238E27FC236}">
                <a16:creationId xmlns:a16="http://schemas.microsoft.com/office/drawing/2014/main" id="{C365EB6C-A080-41F5-BB2C-513CF634B865}"/>
              </a:ext>
            </a:extLst>
          </p:cNvPr>
          <p:cNvSpPr/>
          <p:nvPr/>
        </p:nvSpPr>
        <p:spPr>
          <a:xfrm>
            <a:off x="7959970" y="2110155"/>
            <a:ext cx="1195754" cy="386861"/>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35" name="Rectangle 34">
            <a:extLst>
              <a:ext uri="{FF2B5EF4-FFF2-40B4-BE49-F238E27FC236}">
                <a16:creationId xmlns:a16="http://schemas.microsoft.com/office/drawing/2014/main" id="{9A9B7721-634B-44E6-BAA6-6A613B8E5DF0}"/>
              </a:ext>
            </a:extLst>
          </p:cNvPr>
          <p:cNvSpPr/>
          <p:nvPr/>
        </p:nvSpPr>
        <p:spPr>
          <a:xfrm>
            <a:off x="7580939" y="1242157"/>
            <a:ext cx="2674003" cy="6107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b="1" dirty="0">
                <a:solidFill>
                  <a:schemeClr val="tx2"/>
                </a:solidFill>
              </a:rPr>
              <a:t>Supplemental calories/ protein/amino acids</a:t>
            </a:r>
          </a:p>
        </p:txBody>
      </p:sp>
      <p:cxnSp>
        <p:nvCxnSpPr>
          <p:cNvPr id="40" name="Straight Arrow Connector 39">
            <a:extLst>
              <a:ext uri="{FF2B5EF4-FFF2-40B4-BE49-F238E27FC236}">
                <a16:creationId xmlns:a16="http://schemas.microsoft.com/office/drawing/2014/main" id="{15E1045D-1871-4E4B-BD61-D800D2FA077D}"/>
              </a:ext>
            </a:extLst>
          </p:cNvPr>
          <p:cNvCxnSpPr>
            <a:cxnSpLocks/>
          </p:cNvCxnSpPr>
          <p:nvPr/>
        </p:nvCxnSpPr>
        <p:spPr>
          <a:xfrm flipH="1">
            <a:off x="8816342" y="1828800"/>
            <a:ext cx="93196" cy="252000"/>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6" name="Picture 35">
            <a:hlinkClick r:id="rId4" action="ppaction://hlinksldjump"/>
            <a:extLst>
              <a:ext uri="{FF2B5EF4-FFF2-40B4-BE49-F238E27FC236}">
                <a16:creationId xmlns:a16="http://schemas.microsoft.com/office/drawing/2014/main" id="{77C18688-6DA0-42A3-98F7-B8F6EFD194D4}"/>
              </a:ext>
            </a:extLst>
          </p:cNvPr>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2820560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Potential management approaches to sarcopenia:</a:t>
            </a:r>
            <a:br>
              <a:rPr lang="en-GB" dirty="0"/>
            </a:br>
            <a:r>
              <a:rPr lang="en-GB" dirty="0"/>
              <a:t>BCAA supplements and </a:t>
            </a:r>
            <a:r>
              <a:rPr lang="en-GB" dirty="0" err="1"/>
              <a:t>anaplerotic</a:t>
            </a:r>
            <a:r>
              <a:rPr lang="en-GB" dirty="0"/>
              <a:t> agents</a:t>
            </a:r>
          </a:p>
        </p:txBody>
      </p:sp>
      <p:sp>
        <p:nvSpPr>
          <p:cNvPr id="6" name="Text Placeholder 5">
            <a:extLst>
              <a:ext uri="{FF2B5EF4-FFF2-40B4-BE49-F238E27FC236}">
                <a16:creationId xmlns:a16="http://schemas.microsoft.com/office/drawing/2014/main" id="{37866845-89ED-4218-A44F-FB5BFB2E0251}"/>
              </a:ext>
            </a:extLst>
          </p:cNvPr>
          <p:cNvSpPr>
            <a:spLocks noGrp="1"/>
          </p:cNvSpPr>
          <p:nvPr>
            <p:ph type="body" sz="quarter" idx="10"/>
          </p:nvPr>
        </p:nvSpPr>
        <p:spPr/>
        <p:txBody>
          <a:bodyPr/>
          <a:lstStyle/>
          <a:p>
            <a:r>
              <a:rPr lang="en-GB" dirty="0"/>
              <a:t>Figure adapted from </a:t>
            </a:r>
            <a:r>
              <a:rPr lang="en-GB" dirty="0" err="1"/>
              <a:t>Dasarathy</a:t>
            </a:r>
            <a:r>
              <a:rPr lang="en-GB" dirty="0"/>
              <a:t> S. </a:t>
            </a:r>
            <a:r>
              <a:rPr lang="en-GB" dirty="0" err="1"/>
              <a:t>Curr</a:t>
            </a:r>
            <a:r>
              <a:rPr lang="en-GB" dirty="0"/>
              <a:t> </a:t>
            </a:r>
            <a:r>
              <a:rPr lang="en-GB" dirty="0" err="1"/>
              <a:t>Opin</a:t>
            </a:r>
            <a:r>
              <a:rPr lang="en-GB" dirty="0"/>
              <a:t> Gastroenterol 2016;32:159–65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pic>
        <p:nvPicPr>
          <p:cNvPr id="56" name="Picture 55">
            <a:extLst>
              <a:ext uri="{FF2B5EF4-FFF2-40B4-BE49-F238E27FC236}">
                <a16:creationId xmlns:a16="http://schemas.microsoft.com/office/drawing/2014/main" id="{0E5A38A4-B261-498F-805A-56C39D9B9625}"/>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1955540" y="1331496"/>
            <a:ext cx="8280920" cy="3744416"/>
          </a:xfrm>
          <a:prstGeom prst="rect">
            <a:avLst/>
          </a:prstGeom>
        </p:spPr>
      </p:pic>
      <p:sp>
        <p:nvSpPr>
          <p:cNvPr id="58" name="Rectangle 57">
            <a:extLst>
              <a:ext uri="{FF2B5EF4-FFF2-40B4-BE49-F238E27FC236}">
                <a16:creationId xmlns:a16="http://schemas.microsoft.com/office/drawing/2014/main" id="{96D0E05A-31D3-403F-BC66-810518AED126}"/>
              </a:ext>
            </a:extLst>
          </p:cNvPr>
          <p:cNvSpPr/>
          <p:nvPr/>
        </p:nvSpPr>
        <p:spPr>
          <a:xfrm>
            <a:off x="1703512" y="1268761"/>
            <a:ext cx="8712968" cy="3794853"/>
          </a:xfrm>
          <a:prstGeom prst="rect">
            <a:avLst/>
          </a:prstGeom>
          <a:solidFill>
            <a:schemeClr val="bg1">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 name="Group 2">
            <a:extLst>
              <a:ext uri="{FF2B5EF4-FFF2-40B4-BE49-F238E27FC236}">
                <a16:creationId xmlns:a16="http://schemas.microsoft.com/office/drawing/2014/main" id="{4FE8A418-37FD-439C-A4E4-2B1EDCC1B23C}"/>
              </a:ext>
            </a:extLst>
          </p:cNvPr>
          <p:cNvGrpSpPr/>
          <p:nvPr/>
        </p:nvGrpSpPr>
        <p:grpSpPr>
          <a:xfrm>
            <a:off x="1801589" y="1331496"/>
            <a:ext cx="8806739" cy="3416460"/>
            <a:chOff x="277588" y="1331496"/>
            <a:chExt cx="8806739" cy="3416460"/>
          </a:xfrm>
        </p:grpSpPr>
        <p:pic>
          <p:nvPicPr>
            <p:cNvPr id="16" name="Picture 15">
              <a:extLst>
                <a:ext uri="{FF2B5EF4-FFF2-40B4-BE49-F238E27FC236}">
                  <a16:creationId xmlns:a16="http://schemas.microsoft.com/office/drawing/2014/main" id="{5D075BFD-F827-40BF-AF43-8C7F19B5FDD0}"/>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72912" t="39888" r="13101" b="47036"/>
            <a:stretch/>
          </p:blipFill>
          <p:spPr>
            <a:xfrm>
              <a:off x="6469380" y="2825114"/>
              <a:ext cx="1158240" cy="489585"/>
            </a:xfrm>
            <a:prstGeom prst="rect">
              <a:avLst/>
            </a:prstGeom>
            <a:ln>
              <a:solidFill>
                <a:schemeClr val="bg1"/>
              </a:solidFill>
            </a:ln>
          </p:spPr>
        </p:pic>
        <p:sp>
          <p:nvSpPr>
            <p:cNvPr id="8" name="Rectangle 7">
              <a:extLst>
                <a:ext uri="{FF2B5EF4-FFF2-40B4-BE49-F238E27FC236}">
                  <a16:creationId xmlns:a16="http://schemas.microsoft.com/office/drawing/2014/main" id="{4B47383F-E719-4A8F-BD41-F127473F52B8}"/>
                </a:ext>
              </a:extLst>
            </p:cNvPr>
            <p:cNvSpPr/>
            <p:nvPr/>
          </p:nvSpPr>
          <p:spPr>
            <a:xfrm>
              <a:off x="431540" y="2051576"/>
              <a:ext cx="756084"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3974F0B-7340-4056-ADAB-B2211B90D43D}"/>
                </a:ext>
              </a:extLst>
            </p:cNvPr>
            <p:cNvSpPr/>
            <p:nvPr/>
          </p:nvSpPr>
          <p:spPr>
            <a:xfrm>
              <a:off x="3131840" y="1331496"/>
              <a:ext cx="1755812" cy="1696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8DDF8DEA-2581-4A76-A0EA-389E1F69134B}"/>
                </a:ext>
              </a:extLst>
            </p:cNvPr>
            <p:cNvSpPr/>
            <p:nvPr/>
          </p:nvSpPr>
          <p:spPr>
            <a:xfrm>
              <a:off x="7674427" y="2902079"/>
              <a:ext cx="1074037"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057477FF-4000-41EC-BA1A-5D867BC27A1C}"/>
                </a:ext>
              </a:extLst>
            </p:cNvPr>
            <p:cNvSpPr/>
            <p:nvPr/>
          </p:nvSpPr>
          <p:spPr>
            <a:xfrm>
              <a:off x="4984176" y="1547520"/>
              <a:ext cx="2252119"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64D3C231-6855-43CD-9699-E33F779996D2}"/>
                </a:ext>
              </a:extLst>
            </p:cNvPr>
            <p:cNvSpPr/>
            <p:nvPr/>
          </p:nvSpPr>
          <p:spPr>
            <a:xfrm>
              <a:off x="4444116" y="2343242"/>
              <a:ext cx="1080120"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B5E34F91-48E8-4C1C-B99B-3F1C13A32735}"/>
                </a:ext>
              </a:extLst>
            </p:cNvPr>
            <p:cNvSpPr/>
            <p:nvPr/>
          </p:nvSpPr>
          <p:spPr>
            <a:xfrm>
              <a:off x="4994755" y="2883143"/>
              <a:ext cx="69556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8BC6C523-F080-46CB-A5DC-A71FA4C79757}"/>
                </a:ext>
              </a:extLst>
            </p:cNvPr>
            <p:cNvSpPr/>
            <p:nvPr/>
          </p:nvSpPr>
          <p:spPr>
            <a:xfrm>
              <a:off x="1979712" y="3278262"/>
              <a:ext cx="69556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84926565-C07A-42E9-BF87-6FE1979A6326}"/>
                </a:ext>
              </a:extLst>
            </p:cNvPr>
            <p:cNvSpPr/>
            <p:nvPr/>
          </p:nvSpPr>
          <p:spPr>
            <a:xfrm>
              <a:off x="1475656" y="3357214"/>
              <a:ext cx="1383832"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057624B9-7365-46AA-8FBB-0EC11137D14E}"/>
                </a:ext>
              </a:extLst>
            </p:cNvPr>
            <p:cNvSpPr/>
            <p:nvPr/>
          </p:nvSpPr>
          <p:spPr>
            <a:xfrm>
              <a:off x="277588" y="4211816"/>
              <a:ext cx="1063988"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9B5EC136-E985-4DFE-ADBC-94F21B6C92C2}"/>
                </a:ext>
              </a:extLst>
            </p:cNvPr>
            <p:cNvSpPr/>
            <p:nvPr/>
          </p:nvSpPr>
          <p:spPr>
            <a:xfrm>
              <a:off x="8020339" y="4209668"/>
              <a:ext cx="1063988" cy="5382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28" name="Table 27">
            <a:extLst>
              <a:ext uri="{FF2B5EF4-FFF2-40B4-BE49-F238E27FC236}">
                <a16:creationId xmlns:a16="http://schemas.microsoft.com/office/drawing/2014/main" id="{3B22EB6A-0DBE-4AB7-BAF0-5A66AEF20608}"/>
              </a:ext>
            </a:extLst>
          </p:cNvPr>
          <p:cNvGraphicFramePr>
            <a:graphicFrameLocks noGrp="1"/>
          </p:cNvGraphicFramePr>
          <p:nvPr>
            <p:extLst>
              <p:ext uri="{D42A27DB-BD31-4B8C-83A1-F6EECF244321}">
                <p14:modId xmlns:p14="http://schemas.microsoft.com/office/powerpoint/2010/main" val="55797184"/>
              </p:ext>
            </p:extLst>
          </p:nvPr>
        </p:nvGraphicFramePr>
        <p:xfrm>
          <a:off x="695325" y="5267135"/>
          <a:ext cx="10369550" cy="754153"/>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Calibri"/>
                        <a:buNone/>
                      </a:pPr>
                      <a:r>
                        <a:rPr lang="en-US" sz="1400" b="0" u="none" strike="noStrike" dirty="0">
                          <a:solidFill>
                            <a:schemeClr val="tx1"/>
                          </a:solidFill>
                          <a:effectLst/>
                          <a:latin typeface="+mj-lt"/>
                          <a:ea typeface="Arial Unicode MS"/>
                          <a:cs typeface="+mj-cs"/>
                        </a:rPr>
                        <a:t>BCAA supplements and leucine-enriched amino acid supplements should be considered in patients with decompensated cirrhosis when adequate nitrogen intake is not achieved by oral diet</a:t>
                      </a: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C</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29" name="Group 28">
            <a:extLst>
              <a:ext uri="{FF2B5EF4-FFF2-40B4-BE49-F238E27FC236}">
                <a16:creationId xmlns:a16="http://schemas.microsoft.com/office/drawing/2014/main" id="{22876D70-2F5D-481D-967A-91595745291F}"/>
              </a:ext>
            </a:extLst>
          </p:cNvPr>
          <p:cNvGrpSpPr/>
          <p:nvPr/>
        </p:nvGrpSpPr>
        <p:grpSpPr>
          <a:xfrm>
            <a:off x="6827389" y="5246031"/>
            <a:ext cx="4165155" cy="307777"/>
            <a:chOff x="4086174" y="3212976"/>
            <a:chExt cx="4165155" cy="307777"/>
          </a:xfrm>
        </p:grpSpPr>
        <p:sp>
          <p:nvSpPr>
            <p:cNvPr id="30" name="Rectangle 29">
              <a:extLst>
                <a:ext uri="{FF2B5EF4-FFF2-40B4-BE49-F238E27FC236}">
                  <a16:creationId xmlns:a16="http://schemas.microsoft.com/office/drawing/2014/main" id="{44B8D2A0-BDAE-4571-BE66-D140AD9CC4FC}"/>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31" name="Rectangle 30">
              <a:extLst>
                <a:ext uri="{FF2B5EF4-FFF2-40B4-BE49-F238E27FC236}">
                  <a16:creationId xmlns:a16="http://schemas.microsoft.com/office/drawing/2014/main" id="{50A8E738-4E3B-41FF-9D1A-78A79330E319}"/>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32" name="TextBox 31">
              <a:extLst>
                <a:ext uri="{FF2B5EF4-FFF2-40B4-BE49-F238E27FC236}">
                  <a16:creationId xmlns:a16="http://schemas.microsoft.com/office/drawing/2014/main" id="{718DCCBB-0631-48FC-8B0C-07EDC89980C4}"/>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33" name="TextBox 32">
              <a:extLst>
                <a:ext uri="{FF2B5EF4-FFF2-40B4-BE49-F238E27FC236}">
                  <a16:creationId xmlns:a16="http://schemas.microsoft.com/office/drawing/2014/main" id="{CA4ED354-5766-4FE8-86F2-EB512D73CD48}"/>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sp>
        <p:nvSpPr>
          <p:cNvPr id="34" name="Rectangle 33">
            <a:extLst>
              <a:ext uri="{FF2B5EF4-FFF2-40B4-BE49-F238E27FC236}">
                <a16:creationId xmlns:a16="http://schemas.microsoft.com/office/drawing/2014/main" id="{C365EB6C-A080-41F5-BB2C-513CF634B865}"/>
              </a:ext>
            </a:extLst>
          </p:cNvPr>
          <p:cNvSpPr/>
          <p:nvPr/>
        </p:nvSpPr>
        <p:spPr>
          <a:xfrm>
            <a:off x="7962900" y="2795955"/>
            <a:ext cx="1196341" cy="513031"/>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05EAEA6B-C7BE-4D7F-893A-97831330765C}"/>
              </a:ext>
            </a:extLst>
          </p:cNvPr>
          <p:cNvCxnSpPr>
            <a:cxnSpLocks/>
          </p:cNvCxnSpPr>
          <p:nvPr/>
        </p:nvCxnSpPr>
        <p:spPr>
          <a:xfrm flipH="1">
            <a:off x="9129346" y="1619528"/>
            <a:ext cx="488964" cy="1114880"/>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9A9B7721-634B-44E6-BAA6-6A613B8E5DF0}"/>
              </a:ext>
            </a:extLst>
          </p:cNvPr>
          <p:cNvSpPr/>
          <p:nvPr/>
        </p:nvSpPr>
        <p:spPr>
          <a:xfrm>
            <a:off x="7824192" y="1224897"/>
            <a:ext cx="2435512" cy="6107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b="1" dirty="0">
                <a:solidFill>
                  <a:schemeClr val="tx2"/>
                </a:solidFill>
              </a:rPr>
              <a:t>BCAA supplements</a:t>
            </a:r>
            <a:br>
              <a:rPr lang="en-GB" b="1" dirty="0">
                <a:solidFill>
                  <a:schemeClr val="tx2"/>
                </a:solidFill>
              </a:rPr>
            </a:br>
            <a:r>
              <a:rPr lang="en-GB" b="1" dirty="0" err="1">
                <a:solidFill>
                  <a:schemeClr val="tx2"/>
                </a:solidFill>
              </a:rPr>
              <a:t>Anaplerotic</a:t>
            </a:r>
            <a:r>
              <a:rPr lang="en-GB" b="1" dirty="0">
                <a:solidFill>
                  <a:schemeClr val="tx2"/>
                </a:solidFill>
              </a:rPr>
              <a:t> agents</a:t>
            </a:r>
          </a:p>
        </p:txBody>
      </p:sp>
      <p:pic>
        <p:nvPicPr>
          <p:cNvPr id="36" name="Picture 35">
            <a:hlinkClick r:id="rId4" action="ppaction://hlinksldjump"/>
            <a:extLst>
              <a:ext uri="{FF2B5EF4-FFF2-40B4-BE49-F238E27FC236}">
                <a16:creationId xmlns:a16="http://schemas.microsoft.com/office/drawing/2014/main" id="{E553F4E4-7061-4E9C-B8EB-1D1C7289C9F3}"/>
              </a:ext>
            </a:extLst>
          </p:cNvPr>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9206796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Potential management approaches to sarcopenia:</a:t>
            </a:r>
            <a:br>
              <a:rPr lang="en-GB" dirty="0"/>
            </a:br>
            <a:r>
              <a:rPr lang="en-GB" dirty="0"/>
              <a:t>Exercise</a:t>
            </a:r>
          </a:p>
        </p:txBody>
      </p:sp>
      <p:sp>
        <p:nvSpPr>
          <p:cNvPr id="6" name="Text Placeholder 5">
            <a:extLst>
              <a:ext uri="{FF2B5EF4-FFF2-40B4-BE49-F238E27FC236}">
                <a16:creationId xmlns:a16="http://schemas.microsoft.com/office/drawing/2014/main" id="{37866845-89ED-4218-A44F-FB5BFB2E0251}"/>
              </a:ext>
            </a:extLst>
          </p:cNvPr>
          <p:cNvSpPr>
            <a:spLocks noGrp="1"/>
          </p:cNvSpPr>
          <p:nvPr>
            <p:ph type="body" sz="quarter" idx="10"/>
          </p:nvPr>
        </p:nvSpPr>
        <p:spPr/>
        <p:txBody>
          <a:bodyPr/>
          <a:lstStyle/>
          <a:p>
            <a:r>
              <a:rPr lang="en-GB" dirty="0"/>
              <a:t>Figure adapted from </a:t>
            </a:r>
            <a:r>
              <a:rPr lang="en-GB" dirty="0" err="1"/>
              <a:t>Dasarathy</a:t>
            </a:r>
            <a:r>
              <a:rPr lang="en-GB" dirty="0"/>
              <a:t> S. </a:t>
            </a:r>
            <a:r>
              <a:rPr lang="en-GB" dirty="0" err="1"/>
              <a:t>Curr</a:t>
            </a:r>
            <a:r>
              <a:rPr lang="en-GB" dirty="0"/>
              <a:t> </a:t>
            </a:r>
            <a:r>
              <a:rPr lang="en-GB" dirty="0" err="1"/>
              <a:t>Opin</a:t>
            </a:r>
            <a:r>
              <a:rPr lang="en-GB" dirty="0"/>
              <a:t> Gastroenterol 2016;32:159–65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pic>
        <p:nvPicPr>
          <p:cNvPr id="38" name="Picture 37">
            <a:extLst>
              <a:ext uri="{FF2B5EF4-FFF2-40B4-BE49-F238E27FC236}">
                <a16:creationId xmlns:a16="http://schemas.microsoft.com/office/drawing/2014/main" id="{0B949ECF-BBE4-44F3-950A-1E4D79CC957F}"/>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1955540" y="1331496"/>
            <a:ext cx="8280920" cy="3744416"/>
          </a:xfrm>
          <a:prstGeom prst="rect">
            <a:avLst/>
          </a:prstGeom>
        </p:spPr>
      </p:pic>
      <p:sp>
        <p:nvSpPr>
          <p:cNvPr id="39" name="Rectangle 38">
            <a:extLst>
              <a:ext uri="{FF2B5EF4-FFF2-40B4-BE49-F238E27FC236}">
                <a16:creationId xmlns:a16="http://schemas.microsoft.com/office/drawing/2014/main" id="{EBAFE846-FF8D-40BC-A3E6-C51A3E4A6B86}"/>
              </a:ext>
            </a:extLst>
          </p:cNvPr>
          <p:cNvSpPr/>
          <p:nvPr/>
        </p:nvSpPr>
        <p:spPr>
          <a:xfrm>
            <a:off x="1703512" y="1268761"/>
            <a:ext cx="8712968" cy="3794853"/>
          </a:xfrm>
          <a:prstGeom prst="rect">
            <a:avLst/>
          </a:prstGeom>
          <a:solidFill>
            <a:schemeClr val="bg1">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3">
            <a:extLst>
              <a:ext uri="{FF2B5EF4-FFF2-40B4-BE49-F238E27FC236}">
                <a16:creationId xmlns:a16="http://schemas.microsoft.com/office/drawing/2014/main" id="{93B59FCB-5D3B-49CB-B5A3-D1BEC2BA9F84}"/>
              </a:ext>
            </a:extLst>
          </p:cNvPr>
          <p:cNvGrpSpPr/>
          <p:nvPr/>
        </p:nvGrpSpPr>
        <p:grpSpPr>
          <a:xfrm>
            <a:off x="1801589" y="1331496"/>
            <a:ext cx="8806739" cy="3718025"/>
            <a:chOff x="277588" y="1331495"/>
            <a:chExt cx="8806739" cy="3718025"/>
          </a:xfrm>
        </p:grpSpPr>
        <p:pic>
          <p:nvPicPr>
            <p:cNvPr id="16" name="Picture 15">
              <a:extLst>
                <a:ext uri="{FF2B5EF4-FFF2-40B4-BE49-F238E27FC236}">
                  <a16:creationId xmlns:a16="http://schemas.microsoft.com/office/drawing/2014/main" id="{5D075BFD-F827-40BF-AF43-8C7F19B5FDD0}"/>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68772" t="75078" r="9020" b="705"/>
            <a:stretch/>
          </p:blipFill>
          <p:spPr>
            <a:xfrm>
              <a:off x="6126480" y="4142740"/>
              <a:ext cx="1838960" cy="906780"/>
            </a:xfrm>
            <a:prstGeom prst="rect">
              <a:avLst/>
            </a:prstGeom>
            <a:ln>
              <a:solidFill>
                <a:schemeClr val="bg1"/>
              </a:solidFill>
            </a:ln>
          </p:spPr>
        </p:pic>
        <p:sp>
          <p:nvSpPr>
            <p:cNvPr id="8" name="Rectangle 7">
              <a:extLst>
                <a:ext uri="{FF2B5EF4-FFF2-40B4-BE49-F238E27FC236}">
                  <a16:creationId xmlns:a16="http://schemas.microsoft.com/office/drawing/2014/main" id="{4B47383F-E719-4A8F-BD41-F127473F52B8}"/>
                </a:ext>
              </a:extLst>
            </p:cNvPr>
            <p:cNvSpPr/>
            <p:nvPr/>
          </p:nvSpPr>
          <p:spPr>
            <a:xfrm>
              <a:off x="431540" y="2051576"/>
              <a:ext cx="756084" cy="6480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3974F0B-7340-4056-ADAB-B2211B90D43D}"/>
                </a:ext>
              </a:extLst>
            </p:cNvPr>
            <p:cNvSpPr/>
            <p:nvPr/>
          </p:nvSpPr>
          <p:spPr>
            <a:xfrm>
              <a:off x="3131840" y="1331495"/>
              <a:ext cx="1755812" cy="1715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8DDF8DEA-2581-4A76-A0EA-389E1F69134B}"/>
                </a:ext>
              </a:extLst>
            </p:cNvPr>
            <p:cNvSpPr/>
            <p:nvPr/>
          </p:nvSpPr>
          <p:spPr>
            <a:xfrm>
              <a:off x="7674427" y="2902079"/>
              <a:ext cx="1074037"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057477FF-4000-41EC-BA1A-5D867BC27A1C}"/>
                </a:ext>
              </a:extLst>
            </p:cNvPr>
            <p:cNvSpPr/>
            <p:nvPr/>
          </p:nvSpPr>
          <p:spPr>
            <a:xfrm>
              <a:off x="4984176" y="1547520"/>
              <a:ext cx="2252119"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64D3C231-6855-43CD-9699-E33F779996D2}"/>
                </a:ext>
              </a:extLst>
            </p:cNvPr>
            <p:cNvSpPr/>
            <p:nvPr/>
          </p:nvSpPr>
          <p:spPr>
            <a:xfrm>
              <a:off x="4444116" y="2343242"/>
              <a:ext cx="1080120"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B5E34F91-48E8-4C1C-B99B-3F1C13A32735}"/>
                </a:ext>
              </a:extLst>
            </p:cNvPr>
            <p:cNvSpPr/>
            <p:nvPr/>
          </p:nvSpPr>
          <p:spPr>
            <a:xfrm>
              <a:off x="4994755" y="2883143"/>
              <a:ext cx="69556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8BC6C523-F080-46CB-A5DC-A71FA4C79757}"/>
                </a:ext>
              </a:extLst>
            </p:cNvPr>
            <p:cNvSpPr/>
            <p:nvPr/>
          </p:nvSpPr>
          <p:spPr>
            <a:xfrm>
              <a:off x="1979712" y="3278262"/>
              <a:ext cx="695564"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84926565-C07A-42E9-BF87-6FE1979A6326}"/>
                </a:ext>
              </a:extLst>
            </p:cNvPr>
            <p:cNvSpPr/>
            <p:nvPr/>
          </p:nvSpPr>
          <p:spPr>
            <a:xfrm>
              <a:off x="1619672" y="3357214"/>
              <a:ext cx="1239816"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057624B9-7365-46AA-8FBB-0EC11137D14E}"/>
                </a:ext>
              </a:extLst>
            </p:cNvPr>
            <p:cNvSpPr/>
            <p:nvPr/>
          </p:nvSpPr>
          <p:spPr>
            <a:xfrm>
              <a:off x="277588" y="4211816"/>
              <a:ext cx="1063988" cy="3655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9B5EC136-E985-4DFE-ADBC-94F21B6C92C2}"/>
                </a:ext>
              </a:extLst>
            </p:cNvPr>
            <p:cNvSpPr/>
            <p:nvPr/>
          </p:nvSpPr>
          <p:spPr>
            <a:xfrm>
              <a:off x="8020339" y="4209668"/>
              <a:ext cx="1063988" cy="5382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28" name="Table 27">
            <a:extLst>
              <a:ext uri="{FF2B5EF4-FFF2-40B4-BE49-F238E27FC236}">
                <a16:creationId xmlns:a16="http://schemas.microsoft.com/office/drawing/2014/main" id="{3B22EB6A-0DBE-4AB7-BAF0-5A66AEF20608}"/>
              </a:ext>
            </a:extLst>
          </p:cNvPr>
          <p:cNvGraphicFramePr>
            <a:graphicFrameLocks noGrp="1"/>
          </p:cNvGraphicFramePr>
          <p:nvPr>
            <p:extLst>
              <p:ext uri="{D42A27DB-BD31-4B8C-83A1-F6EECF244321}">
                <p14:modId xmlns:p14="http://schemas.microsoft.com/office/powerpoint/2010/main" val="1052647482"/>
              </p:ext>
            </p:extLst>
          </p:nvPr>
        </p:nvGraphicFramePr>
        <p:xfrm>
          <a:off x="695325" y="5267135"/>
          <a:ext cx="10369550" cy="754153"/>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Calibri"/>
                        <a:buNone/>
                      </a:pPr>
                      <a:r>
                        <a:rPr lang="en-GB" sz="1400" b="0" u="none" strike="noStrike" dirty="0">
                          <a:solidFill>
                            <a:schemeClr val="tx1"/>
                          </a:solidFill>
                          <a:effectLst/>
                          <a:latin typeface="+mj-lt"/>
                          <a:ea typeface="Arial Unicode MS"/>
                          <a:cs typeface="Calibri"/>
                        </a:rPr>
                        <a:t>Avoid hypomobility </a:t>
                      </a:r>
                      <a:r>
                        <a:rPr lang="en-GB" sz="1400" b="0" u="none" strike="noStrike">
                          <a:solidFill>
                            <a:schemeClr val="tx1"/>
                          </a:solidFill>
                          <a:effectLst/>
                          <a:latin typeface="+mj-lt"/>
                          <a:ea typeface="Arial Unicode MS"/>
                          <a:cs typeface="Calibri"/>
                        </a:rPr>
                        <a:t>in patients with cirrhosis whenever </a:t>
                      </a:r>
                      <a:r>
                        <a:rPr lang="en-GB" sz="1400" b="0" u="none" strike="noStrike" dirty="0">
                          <a:solidFill>
                            <a:schemeClr val="tx1"/>
                          </a:solidFill>
                          <a:effectLst/>
                          <a:latin typeface="+mj-lt"/>
                          <a:ea typeface="Arial Unicode MS"/>
                          <a:cs typeface="Calibri"/>
                        </a:rPr>
                        <a:t>possible, and progressively increase physical activity to prevent and/or ameliorate sarcopenia</a:t>
                      </a:r>
                      <a:endParaRPr lang="en-US" sz="1400" b="0" u="none" strike="noStrike" dirty="0">
                        <a:solidFill>
                          <a:schemeClr val="tx1"/>
                        </a:solidFill>
                        <a:effectLst/>
                        <a:latin typeface="+mj-lt"/>
                        <a:ea typeface="Cambria"/>
                        <a:cs typeface="Arial"/>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C</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29" name="Group 28">
            <a:extLst>
              <a:ext uri="{FF2B5EF4-FFF2-40B4-BE49-F238E27FC236}">
                <a16:creationId xmlns:a16="http://schemas.microsoft.com/office/drawing/2014/main" id="{22876D70-2F5D-481D-967A-91595745291F}"/>
              </a:ext>
            </a:extLst>
          </p:cNvPr>
          <p:cNvGrpSpPr/>
          <p:nvPr/>
        </p:nvGrpSpPr>
        <p:grpSpPr>
          <a:xfrm>
            <a:off x="6827389" y="5248414"/>
            <a:ext cx="4165155" cy="307777"/>
            <a:chOff x="4086174" y="3212976"/>
            <a:chExt cx="4165155" cy="307777"/>
          </a:xfrm>
        </p:grpSpPr>
        <p:sp>
          <p:nvSpPr>
            <p:cNvPr id="30" name="Rectangle 29">
              <a:extLst>
                <a:ext uri="{FF2B5EF4-FFF2-40B4-BE49-F238E27FC236}">
                  <a16:creationId xmlns:a16="http://schemas.microsoft.com/office/drawing/2014/main" id="{44B8D2A0-BDAE-4571-BE66-D140AD9CC4FC}"/>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31" name="Rectangle 30">
              <a:extLst>
                <a:ext uri="{FF2B5EF4-FFF2-40B4-BE49-F238E27FC236}">
                  <a16:creationId xmlns:a16="http://schemas.microsoft.com/office/drawing/2014/main" id="{50A8E738-4E3B-41FF-9D1A-78A79330E319}"/>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32" name="TextBox 31">
              <a:extLst>
                <a:ext uri="{FF2B5EF4-FFF2-40B4-BE49-F238E27FC236}">
                  <a16:creationId xmlns:a16="http://schemas.microsoft.com/office/drawing/2014/main" id="{718DCCBB-0631-48FC-8B0C-07EDC89980C4}"/>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33" name="TextBox 32">
              <a:extLst>
                <a:ext uri="{FF2B5EF4-FFF2-40B4-BE49-F238E27FC236}">
                  <a16:creationId xmlns:a16="http://schemas.microsoft.com/office/drawing/2014/main" id="{CA4ED354-5766-4FE8-86F2-EB512D73CD48}"/>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sp>
        <p:nvSpPr>
          <p:cNvPr id="35" name="Rectangle 34">
            <a:extLst>
              <a:ext uri="{FF2B5EF4-FFF2-40B4-BE49-F238E27FC236}">
                <a16:creationId xmlns:a16="http://schemas.microsoft.com/office/drawing/2014/main" id="{9A9B7721-634B-44E6-BAA6-6A613B8E5DF0}"/>
              </a:ext>
            </a:extLst>
          </p:cNvPr>
          <p:cNvSpPr/>
          <p:nvPr/>
        </p:nvSpPr>
        <p:spPr>
          <a:xfrm>
            <a:off x="8197598" y="1224897"/>
            <a:ext cx="2362898" cy="6107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b="1" dirty="0">
                <a:solidFill>
                  <a:schemeClr val="tx2"/>
                </a:solidFill>
              </a:rPr>
              <a:t>Structured exercise programme</a:t>
            </a:r>
          </a:p>
        </p:txBody>
      </p:sp>
      <p:cxnSp>
        <p:nvCxnSpPr>
          <p:cNvPr id="37" name="Straight Arrow Connector 36">
            <a:extLst>
              <a:ext uri="{FF2B5EF4-FFF2-40B4-BE49-F238E27FC236}">
                <a16:creationId xmlns:a16="http://schemas.microsoft.com/office/drawing/2014/main" id="{7E219519-42B4-46A0-A478-B45921C707E9}"/>
              </a:ext>
            </a:extLst>
          </p:cNvPr>
          <p:cNvCxnSpPr>
            <a:cxnSpLocks/>
          </p:cNvCxnSpPr>
          <p:nvPr/>
        </p:nvCxnSpPr>
        <p:spPr>
          <a:xfrm flipH="1">
            <a:off x="9139675" y="1848466"/>
            <a:ext cx="250133" cy="2284623"/>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84C37861-D864-40C5-8479-4CB7394C96AD}"/>
              </a:ext>
            </a:extLst>
          </p:cNvPr>
          <p:cNvSpPr/>
          <p:nvPr/>
        </p:nvSpPr>
        <p:spPr>
          <a:xfrm>
            <a:off x="7656195" y="4281667"/>
            <a:ext cx="270510" cy="120789"/>
          </a:xfrm>
          <a:prstGeom prst="rect">
            <a:avLst/>
          </a:prstGeom>
          <a:solidFill>
            <a:schemeClr val="bg1">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6B8C0A37-F839-4DE8-8D2B-56C89434034C}"/>
              </a:ext>
            </a:extLst>
          </p:cNvPr>
          <p:cNvSpPr/>
          <p:nvPr/>
        </p:nvSpPr>
        <p:spPr>
          <a:xfrm>
            <a:off x="7650480" y="4149080"/>
            <a:ext cx="1834896" cy="910600"/>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pic>
        <p:nvPicPr>
          <p:cNvPr id="34" name="Picture 33">
            <a:hlinkClick r:id="rId4" action="ppaction://hlinksldjump"/>
            <a:extLst>
              <a:ext uri="{FF2B5EF4-FFF2-40B4-BE49-F238E27FC236}">
                <a16:creationId xmlns:a16="http://schemas.microsoft.com/office/drawing/2014/main" id="{F7CC1256-92C2-4019-A2CC-51AB9F04C907}"/>
              </a:ext>
            </a:extLst>
          </p:cNvPr>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470119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C60B-958B-4F3F-B3BE-FD88CC72137A}"/>
              </a:ext>
            </a:extLst>
          </p:cNvPr>
          <p:cNvSpPr>
            <a:spLocks noGrp="1"/>
          </p:cNvSpPr>
          <p:nvPr>
            <p:ph type="title"/>
          </p:nvPr>
        </p:nvSpPr>
        <p:spPr/>
        <p:txBody>
          <a:bodyPr/>
          <a:lstStyle/>
          <a:p>
            <a:r>
              <a:rPr lang="en-GB" dirty="0"/>
              <a:t>About these slides</a:t>
            </a:r>
          </a:p>
        </p:txBody>
      </p:sp>
      <p:sp>
        <p:nvSpPr>
          <p:cNvPr id="7" name="Text Placeholder 6">
            <a:extLst>
              <a:ext uri="{FF2B5EF4-FFF2-40B4-BE49-F238E27FC236}">
                <a16:creationId xmlns:a16="http://schemas.microsoft.com/office/drawing/2014/main" id="{EBE417B2-55C9-481C-AD57-A41E1E5E7773}"/>
              </a:ext>
            </a:extLst>
          </p:cNvPr>
          <p:cNvSpPr>
            <a:spLocks noGrp="1"/>
          </p:cNvSpPr>
          <p:nvPr>
            <p:ph type="body" sz="quarter" idx="10"/>
          </p:nvPr>
        </p:nvSpPr>
        <p:spPr/>
        <p:txBody>
          <a:bodyPr/>
          <a:lstStyle/>
          <a:p>
            <a:endParaRPr lang="en-US"/>
          </a:p>
        </p:txBody>
      </p:sp>
      <p:sp>
        <p:nvSpPr>
          <p:cNvPr id="4" name="Content Placeholder 3">
            <a:extLst>
              <a:ext uri="{FF2B5EF4-FFF2-40B4-BE49-F238E27FC236}">
                <a16:creationId xmlns:a16="http://schemas.microsoft.com/office/drawing/2014/main" id="{493760C0-FC00-42FA-8670-EF225448498D}"/>
              </a:ext>
            </a:extLst>
          </p:cNvPr>
          <p:cNvSpPr>
            <a:spLocks noGrp="1"/>
          </p:cNvSpPr>
          <p:nvPr>
            <p:ph sz="half" idx="1"/>
          </p:nvPr>
        </p:nvSpPr>
        <p:spPr/>
        <p:txBody>
          <a:bodyPr/>
          <a:lstStyle/>
          <a:p>
            <a:r>
              <a:rPr lang="en-GB" dirty="0"/>
              <a:t>Definitions of all abbreviations shown in these slides are provided within the slide notes</a:t>
            </a:r>
          </a:p>
          <a:p>
            <a:endParaRPr lang="en-GB" dirty="0"/>
          </a:p>
          <a:p>
            <a:r>
              <a:rPr lang="en-US" dirty="0"/>
              <a:t>When you see a home symbol like this one:</a:t>
            </a:r>
            <a:r>
              <a:rPr lang="en-GB" dirty="0"/>
              <a:t>       , you can click on this to return to the outline or topics pages, depending on which section you are in</a:t>
            </a:r>
          </a:p>
          <a:p>
            <a:endParaRPr lang="en-GB" dirty="0"/>
          </a:p>
          <a:p>
            <a:endParaRPr lang="en-GB" dirty="0"/>
          </a:p>
          <a:p>
            <a:endParaRPr lang="en-GB" dirty="0"/>
          </a:p>
          <a:p>
            <a:endParaRPr lang="en-GB" dirty="0"/>
          </a:p>
          <a:p>
            <a:pPr marL="0" indent="0">
              <a:buNone/>
            </a:pPr>
            <a:endParaRPr lang="en-GB" dirty="0"/>
          </a:p>
          <a:p>
            <a:r>
              <a:rPr lang="en-GB" dirty="0"/>
              <a:t>Please send any feedback to: </a:t>
            </a:r>
            <a:r>
              <a:rPr lang="en-GB" u="sng" dirty="0">
                <a:hlinkClick r:id="rId2"/>
              </a:rPr>
              <a:t>slidedeck_feedback@easloffice.eu</a:t>
            </a:r>
            <a:endParaRPr lang="en-GB" dirty="0"/>
          </a:p>
        </p:txBody>
      </p:sp>
      <p:sp>
        <p:nvSpPr>
          <p:cNvPr id="6" name="TextBox 5">
            <a:extLst>
              <a:ext uri="{FF2B5EF4-FFF2-40B4-BE49-F238E27FC236}">
                <a16:creationId xmlns:a16="http://schemas.microsoft.com/office/drawing/2014/main" id="{98F4013A-4BE9-4EE8-8D1D-51E9A4839302}"/>
              </a:ext>
            </a:extLst>
          </p:cNvPr>
          <p:cNvSpPr txBox="1"/>
          <p:nvPr/>
        </p:nvSpPr>
        <p:spPr>
          <a:xfrm>
            <a:off x="695325" y="3079596"/>
            <a:ext cx="10369550" cy="1015663"/>
          </a:xfrm>
          <a:prstGeom prst="rect">
            <a:avLst/>
          </a:prstGeom>
          <a:noFill/>
          <a:ln w="28575">
            <a:solidFill>
              <a:schemeClr val="tx2"/>
            </a:solidFill>
          </a:ln>
        </p:spPr>
        <p:txBody>
          <a:bodyPr wrap="square" rtlCol="0">
            <a:spAutoFit/>
          </a:bodyPr>
          <a:lstStyle/>
          <a:p>
            <a:pPr algn="ctr">
              <a:defRPr/>
            </a:pPr>
            <a:r>
              <a:rPr lang="en-GB" sz="2000" dirty="0">
                <a:solidFill>
                  <a:prstClr val="black"/>
                </a:solidFill>
                <a:latin typeface="Arial" panose="020B0604020202020204"/>
              </a:rPr>
              <a:t>These slides are intended for use as an educational resource and should not be used in isolation to make patient management decisions. All information included should be verified before treating patients or using any therapies described in these materials</a:t>
            </a:r>
          </a:p>
        </p:txBody>
      </p:sp>
      <p:pic>
        <p:nvPicPr>
          <p:cNvPr id="8" name="Picture 7">
            <a:extLst>
              <a:ext uri="{FF2B5EF4-FFF2-40B4-BE49-F238E27FC236}">
                <a16:creationId xmlns:a16="http://schemas.microsoft.com/office/drawing/2014/main" id="{BE6346B9-EADA-4BCF-873C-6E680B70A14B}"/>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5750195" y="2021402"/>
            <a:ext cx="381237" cy="377560"/>
          </a:xfrm>
          <a:prstGeom prst="rect">
            <a:avLst/>
          </a:prstGeom>
        </p:spPr>
      </p:pic>
    </p:spTree>
    <p:extLst>
      <p:ext uri="{BB962C8B-B14F-4D97-AF65-F5344CB8AC3E}">
        <p14:creationId xmlns:p14="http://schemas.microsoft.com/office/powerpoint/2010/main" val="2812327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Potential management approaches to sarcopenia:</a:t>
            </a:r>
            <a:br>
              <a:rPr lang="en-GB" dirty="0"/>
            </a:br>
            <a:r>
              <a:rPr lang="en-GB" dirty="0"/>
              <a:t>Other approaches</a:t>
            </a:r>
          </a:p>
        </p:txBody>
      </p:sp>
      <p:sp>
        <p:nvSpPr>
          <p:cNvPr id="6" name="Text Placeholder 5">
            <a:extLst>
              <a:ext uri="{FF2B5EF4-FFF2-40B4-BE49-F238E27FC236}">
                <a16:creationId xmlns:a16="http://schemas.microsoft.com/office/drawing/2014/main" id="{37866845-89ED-4218-A44F-FB5BFB2E0251}"/>
              </a:ext>
            </a:extLst>
          </p:cNvPr>
          <p:cNvSpPr>
            <a:spLocks noGrp="1"/>
          </p:cNvSpPr>
          <p:nvPr>
            <p:ph type="body" sz="quarter" idx="10"/>
          </p:nvPr>
        </p:nvSpPr>
        <p:spPr/>
        <p:txBody>
          <a:bodyPr/>
          <a:lstStyle/>
          <a:p>
            <a:r>
              <a:rPr lang="en-GB" dirty="0"/>
              <a:t>Figure adapted from </a:t>
            </a:r>
            <a:r>
              <a:rPr lang="en-GB" dirty="0" err="1"/>
              <a:t>Dasarathy</a:t>
            </a:r>
            <a:r>
              <a:rPr lang="en-GB" dirty="0"/>
              <a:t> S. </a:t>
            </a:r>
            <a:r>
              <a:rPr lang="en-GB" dirty="0" err="1"/>
              <a:t>Curr</a:t>
            </a:r>
            <a:r>
              <a:rPr lang="en-GB" dirty="0"/>
              <a:t> </a:t>
            </a:r>
            <a:r>
              <a:rPr lang="en-GB" dirty="0" err="1"/>
              <a:t>Opin</a:t>
            </a:r>
            <a:r>
              <a:rPr lang="en-GB" dirty="0"/>
              <a:t> Gastroenterol 2016;32:159–65</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pic>
        <p:nvPicPr>
          <p:cNvPr id="16" name="Picture 15">
            <a:extLst>
              <a:ext uri="{FF2B5EF4-FFF2-40B4-BE49-F238E27FC236}">
                <a16:creationId xmlns:a16="http://schemas.microsoft.com/office/drawing/2014/main" id="{5D075BFD-F827-40BF-AF43-8C7F19B5FDD0}"/>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r="8307"/>
          <a:stretch/>
        </p:blipFill>
        <p:spPr>
          <a:xfrm>
            <a:off x="1985098" y="1679827"/>
            <a:ext cx="8444440" cy="4164264"/>
          </a:xfrm>
          <a:prstGeom prst="rect">
            <a:avLst/>
          </a:prstGeom>
        </p:spPr>
      </p:pic>
      <p:sp>
        <p:nvSpPr>
          <p:cNvPr id="20" name="Rectangle 19">
            <a:extLst>
              <a:ext uri="{FF2B5EF4-FFF2-40B4-BE49-F238E27FC236}">
                <a16:creationId xmlns:a16="http://schemas.microsoft.com/office/drawing/2014/main" id="{8DDF8DEA-2581-4A76-A0EA-389E1F69134B}"/>
              </a:ext>
            </a:extLst>
          </p:cNvPr>
          <p:cNvSpPr/>
          <p:nvPr/>
        </p:nvSpPr>
        <p:spPr>
          <a:xfrm>
            <a:off x="10040104" y="3426513"/>
            <a:ext cx="559722" cy="4065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057477FF-4000-41EC-BA1A-5D867BC27A1C}"/>
              </a:ext>
            </a:extLst>
          </p:cNvPr>
          <p:cNvSpPr/>
          <p:nvPr/>
        </p:nvSpPr>
        <p:spPr>
          <a:xfrm>
            <a:off x="7048204" y="1920072"/>
            <a:ext cx="2504641" cy="4065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0" name="Fade">
            <a:extLst>
              <a:ext uri="{FF2B5EF4-FFF2-40B4-BE49-F238E27FC236}">
                <a16:creationId xmlns:a16="http://schemas.microsoft.com/office/drawing/2014/main" id="{C2E6E0BE-ABAB-4940-BE9A-A4E12228D6FB}"/>
              </a:ext>
            </a:extLst>
          </p:cNvPr>
          <p:cNvSpPr/>
          <p:nvPr/>
        </p:nvSpPr>
        <p:spPr>
          <a:xfrm>
            <a:off x="3988904" y="4157870"/>
            <a:ext cx="6427576" cy="1719690"/>
          </a:xfrm>
          <a:prstGeom prst="rect">
            <a:avLst/>
          </a:prstGeom>
          <a:solidFill>
            <a:schemeClr val="bg1">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5" name="Fade">
            <a:extLst>
              <a:ext uri="{FF2B5EF4-FFF2-40B4-BE49-F238E27FC236}">
                <a16:creationId xmlns:a16="http://schemas.microsoft.com/office/drawing/2014/main" id="{3DF1BBF3-E845-48B7-9F4E-EEA050A5CD3B}"/>
              </a:ext>
            </a:extLst>
          </p:cNvPr>
          <p:cNvSpPr/>
          <p:nvPr/>
        </p:nvSpPr>
        <p:spPr>
          <a:xfrm>
            <a:off x="7193280" y="1673860"/>
            <a:ext cx="3185100" cy="2483610"/>
          </a:xfrm>
          <a:prstGeom prst="rect">
            <a:avLst/>
          </a:prstGeom>
          <a:solidFill>
            <a:schemeClr val="bg1">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Fade">
            <a:extLst>
              <a:ext uri="{FF2B5EF4-FFF2-40B4-BE49-F238E27FC236}">
                <a16:creationId xmlns:a16="http://schemas.microsoft.com/office/drawing/2014/main" id="{1F60ACD1-4271-4244-8F3B-9931B6D95B9C}"/>
              </a:ext>
            </a:extLst>
          </p:cNvPr>
          <p:cNvSpPr/>
          <p:nvPr/>
        </p:nvSpPr>
        <p:spPr>
          <a:xfrm>
            <a:off x="6772275" y="2316480"/>
            <a:ext cx="421005" cy="727710"/>
          </a:xfrm>
          <a:prstGeom prst="rect">
            <a:avLst/>
          </a:prstGeom>
          <a:solidFill>
            <a:schemeClr val="bg1">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7" name="Fade">
            <a:extLst>
              <a:ext uri="{FF2B5EF4-FFF2-40B4-BE49-F238E27FC236}">
                <a16:creationId xmlns:a16="http://schemas.microsoft.com/office/drawing/2014/main" id="{829705DF-9236-41D2-AF20-D066E3DF20BB}"/>
              </a:ext>
            </a:extLst>
          </p:cNvPr>
          <p:cNvSpPr/>
          <p:nvPr/>
        </p:nvSpPr>
        <p:spPr>
          <a:xfrm>
            <a:off x="2711625" y="2137410"/>
            <a:ext cx="2349960" cy="1268730"/>
          </a:xfrm>
          <a:prstGeom prst="rect">
            <a:avLst/>
          </a:prstGeom>
          <a:solidFill>
            <a:schemeClr val="bg1">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9" name="Fade">
            <a:extLst>
              <a:ext uri="{FF2B5EF4-FFF2-40B4-BE49-F238E27FC236}">
                <a16:creationId xmlns:a16="http://schemas.microsoft.com/office/drawing/2014/main" id="{93E391D1-3313-4DC3-AC99-40D796AEEF37}"/>
              </a:ext>
            </a:extLst>
          </p:cNvPr>
          <p:cNvSpPr/>
          <p:nvPr/>
        </p:nvSpPr>
        <p:spPr>
          <a:xfrm>
            <a:off x="3552860" y="3317241"/>
            <a:ext cx="3191212" cy="510540"/>
          </a:xfrm>
          <a:prstGeom prst="rect">
            <a:avLst/>
          </a:prstGeom>
          <a:solidFill>
            <a:schemeClr val="bg1">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 name="Fade">
            <a:extLst>
              <a:ext uri="{FF2B5EF4-FFF2-40B4-BE49-F238E27FC236}">
                <a16:creationId xmlns:a16="http://schemas.microsoft.com/office/drawing/2014/main" id="{551CB088-4FB9-4A19-88AF-A8F00C15B22A}"/>
              </a:ext>
            </a:extLst>
          </p:cNvPr>
          <p:cNvSpPr/>
          <p:nvPr/>
        </p:nvSpPr>
        <p:spPr>
          <a:xfrm>
            <a:off x="5735316" y="3826511"/>
            <a:ext cx="383545" cy="332104"/>
          </a:xfrm>
          <a:prstGeom prst="rect">
            <a:avLst/>
          </a:prstGeom>
          <a:solidFill>
            <a:schemeClr val="bg1">
              <a:alpha val="4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9A9B7721-634B-44E6-BAA6-6A613B8E5DF0}"/>
              </a:ext>
            </a:extLst>
          </p:cNvPr>
          <p:cNvSpPr/>
          <p:nvPr/>
        </p:nvSpPr>
        <p:spPr>
          <a:xfrm>
            <a:off x="2025139" y="2490959"/>
            <a:ext cx="802038" cy="720738"/>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schemeClr val="tx1"/>
              </a:solidFill>
            </a:endParaRPr>
          </a:p>
        </p:txBody>
      </p:sp>
      <p:sp>
        <p:nvSpPr>
          <p:cNvPr id="47" name="Rectangle 46">
            <a:extLst>
              <a:ext uri="{FF2B5EF4-FFF2-40B4-BE49-F238E27FC236}">
                <a16:creationId xmlns:a16="http://schemas.microsoft.com/office/drawing/2014/main" id="{C05CF878-C9CA-4948-8361-1DFA616A8323}"/>
              </a:ext>
            </a:extLst>
          </p:cNvPr>
          <p:cNvSpPr/>
          <p:nvPr/>
        </p:nvSpPr>
        <p:spPr>
          <a:xfrm>
            <a:off x="2002541" y="4875091"/>
            <a:ext cx="903499" cy="418738"/>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schemeClr val="tx1"/>
              </a:solidFill>
            </a:endParaRPr>
          </a:p>
        </p:txBody>
      </p:sp>
      <p:sp>
        <p:nvSpPr>
          <p:cNvPr id="48" name="Rectangle 47">
            <a:extLst>
              <a:ext uri="{FF2B5EF4-FFF2-40B4-BE49-F238E27FC236}">
                <a16:creationId xmlns:a16="http://schemas.microsoft.com/office/drawing/2014/main" id="{0EFB3D5E-8A92-44AE-AB35-7B625E72F8D3}"/>
              </a:ext>
            </a:extLst>
          </p:cNvPr>
          <p:cNvSpPr/>
          <p:nvPr/>
        </p:nvSpPr>
        <p:spPr>
          <a:xfrm>
            <a:off x="3397964" y="3835871"/>
            <a:ext cx="1303453" cy="355138"/>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schemeClr val="tx1"/>
              </a:solidFill>
            </a:endParaRPr>
          </a:p>
        </p:txBody>
      </p:sp>
      <p:sp>
        <p:nvSpPr>
          <p:cNvPr id="49" name="Rectangle 48">
            <a:extLst>
              <a:ext uri="{FF2B5EF4-FFF2-40B4-BE49-F238E27FC236}">
                <a16:creationId xmlns:a16="http://schemas.microsoft.com/office/drawing/2014/main" id="{9B588905-88B5-4726-BBC7-35F900933770}"/>
              </a:ext>
            </a:extLst>
          </p:cNvPr>
          <p:cNvSpPr/>
          <p:nvPr/>
        </p:nvSpPr>
        <p:spPr>
          <a:xfrm>
            <a:off x="6429649" y="2811287"/>
            <a:ext cx="880902" cy="40041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schemeClr val="tx1"/>
              </a:solidFill>
            </a:endParaRPr>
          </a:p>
        </p:txBody>
      </p:sp>
      <p:sp>
        <p:nvSpPr>
          <p:cNvPr id="56" name="Rectangle 55">
            <a:extLst>
              <a:ext uri="{FF2B5EF4-FFF2-40B4-BE49-F238E27FC236}">
                <a16:creationId xmlns:a16="http://schemas.microsoft.com/office/drawing/2014/main" id="{815FB10D-8021-4242-B7DE-8F9E49DBCA15}"/>
              </a:ext>
            </a:extLst>
          </p:cNvPr>
          <p:cNvSpPr/>
          <p:nvPr/>
        </p:nvSpPr>
        <p:spPr>
          <a:xfrm>
            <a:off x="6990223" y="3451943"/>
            <a:ext cx="880902" cy="40041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schemeClr val="tx1"/>
              </a:solidFill>
            </a:endParaRPr>
          </a:p>
        </p:txBody>
      </p:sp>
      <p:sp>
        <p:nvSpPr>
          <p:cNvPr id="59" name="Rectangle 58">
            <a:extLst>
              <a:ext uri="{FF2B5EF4-FFF2-40B4-BE49-F238E27FC236}">
                <a16:creationId xmlns:a16="http://schemas.microsoft.com/office/drawing/2014/main" id="{53113ED0-1134-490A-BA0E-37762A5AF019}"/>
              </a:ext>
            </a:extLst>
          </p:cNvPr>
          <p:cNvSpPr/>
          <p:nvPr/>
        </p:nvSpPr>
        <p:spPr>
          <a:xfrm>
            <a:off x="5308501" y="1544099"/>
            <a:ext cx="1441476" cy="332868"/>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solidFill>
                <a:schemeClr val="tx1"/>
              </a:solidFill>
            </a:endParaRPr>
          </a:p>
        </p:txBody>
      </p:sp>
      <p:sp>
        <p:nvSpPr>
          <p:cNvPr id="60" name="Rectangle 59">
            <a:extLst>
              <a:ext uri="{FF2B5EF4-FFF2-40B4-BE49-F238E27FC236}">
                <a16:creationId xmlns:a16="http://schemas.microsoft.com/office/drawing/2014/main" id="{6D7420CB-56D4-411B-8263-494702757453}"/>
              </a:ext>
            </a:extLst>
          </p:cNvPr>
          <p:cNvSpPr/>
          <p:nvPr/>
        </p:nvSpPr>
        <p:spPr>
          <a:xfrm>
            <a:off x="7110190" y="1561800"/>
            <a:ext cx="2736304" cy="6552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2"/>
                </a:solidFill>
              </a:rPr>
              <a:t>Ammonia-lowering therapy</a:t>
            </a:r>
            <a:endParaRPr lang="en-GB" b="1" dirty="0">
              <a:solidFill>
                <a:schemeClr val="tx2"/>
              </a:solidFill>
            </a:endParaRPr>
          </a:p>
        </p:txBody>
      </p:sp>
      <p:sp>
        <p:nvSpPr>
          <p:cNvPr id="61" name="Rectangle 60">
            <a:extLst>
              <a:ext uri="{FF2B5EF4-FFF2-40B4-BE49-F238E27FC236}">
                <a16:creationId xmlns:a16="http://schemas.microsoft.com/office/drawing/2014/main" id="{693F838A-1560-459E-AAF3-B4CD118A4F19}"/>
              </a:ext>
            </a:extLst>
          </p:cNvPr>
          <p:cNvSpPr/>
          <p:nvPr/>
        </p:nvSpPr>
        <p:spPr>
          <a:xfrm>
            <a:off x="8088805" y="4212020"/>
            <a:ext cx="1632782" cy="40041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2"/>
                </a:solidFill>
              </a:rPr>
              <a:t>Myostatin antagonists</a:t>
            </a:r>
            <a:endParaRPr lang="en-GB" b="1" dirty="0">
              <a:solidFill>
                <a:schemeClr val="tx2"/>
              </a:solidFill>
            </a:endParaRPr>
          </a:p>
        </p:txBody>
      </p:sp>
      <p:sp>
        <p:nvSpPr>
          <p:cNvPr id="62" name="Rectangle 61">
            <a:extLst>
              <a:ext uri="{FF2B5EF4-FFF2-40B4-BE49-F238E27FC236}">
                <a16:creationId xmlns:a16="http://schemas.microsoft.com/office/drawing/2014/main" id="{C0A26AB3-4CEE-417D-9352-306F1A26CE54}"/>
              </a:ext>
            </a:extLst>
          </p:cNvPr>
          <p:cNvSpPr/>
          <p:nvPr/>
        </p:nvSpPr>
        <p:spPr>
          <a:xfrm>
            <a:off x="4747927" y="1272098"/>
            <a:ext cx="2402460" cy="40041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2"/>
                </a:solidFill>
              </a:rPr>
              <a:t>Transplantation</a:t>
            </a:r>
            <a:endParaRPr lang="en-GB" b="1" dirty="0">
              <a:solidFill>
                <a:schemeClr val="tx2"/>
              </a:solidFill>
            </a:endParaRPr>
          </a:p>
        </p:txBody>
      </p:sp>
      <p:sp>
        <p:nvSpPr>
          <p:cNvPr id="63" name="Rectangle 62">
            <a:extLst>
              <a:ext uri="{FF2B5EF4-FFF2-40B4-BE49-F238E27FC236}">
                <a16:creationId xmlns:a16="http://schemas.microsoft.com/office/drawing/2014/main" id="{F9DB6F08-1D08-413D-9D98-08BF5445B9CA}"/>
              </a:ext>
            </a:extLst>
          </p:cNvPr>
          <p:cNvSpPr/>
          <p:nvPr/>
        </p:nvSpPr>
        <p:spPr>
          <a:xfrm>
            <a:off x="1670833" y="5330498"/>
            <a:ext cx="1840154" cy="655200"/>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err="1">
                <a:solidFill>
                  <a:schemeClr val="tx2"/>
                </a:solidFill>
              </a:rPr>
              <a:t>Mitoprotective</a:t>
            </a:r>
            <a:r>
              <a:rPr lang="en-US" b="1" dirty="0">
                <a:solidFill>
                  <a:schemeClr val="tx2"/>
                </a:solidFill>
              </a:rPr>
              <a:t> agents</a:t>
            </a:r>
            <a:endParaRPr lang="en-GB" b="1" dirty="0">
              <a:solidFill>
                <a:schemeClr val="tx2"/>
              </a:solidFill>
            </a:endParaRPr>
          </a:p>
        </p:txBody>
      </p:sp>
      <p:sp>
        <p:nvSpPr>
          <p:cNvPr id="64" name="Rectangle 63">
            <a:extLst>
              <a:ext uri="{FF2B5EF4-FFF2-40B4-BE49-F238E27FC236}">
                <a16:creationId xmlns:a16="http://schemas.microsoft.com/office/drawing/2014/main" id="{BB1F2215-F53C-4775-8F94-649D7E220315}"/>
              </a:ext>
            </a:extLst>
          </p:cNvPr>
          <p:cNvSpPr/>
          <p:nvPr/>
        </p:nvSpPr>
        <p:spPr>
          <a:xfrm>
            <a:off x="2971697" y="5758763"/>
            <a:ext cx="2875600" cy="656341"/>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2"/>
                </a:solidFill>
              </a:rPr>
              <a:t>Antibiotics</a:t>
            </a:r>
          </a:p>
          <a:p>
            <a:pPr algn="ctr"/>
            <a:r>
              <a:rPr lang="en-US" b="1" dirty="0">
                <a:solidFill>
                  <a:schemeClr val="tx2"/>
                </a:solidFill>
              </a:rPr>
              <a:t>Zinc-gut permeability</a:t>
            </a:r>
            <a:endParaRPr lang="en-GB" b="1" dirty="0">
              <a:solidFill>
                <a:schemeClr val="tx2"/>
              </a:solidFill>
            </a:endParaRPr>
          </a:p>
        </p:txBody>
      </p:sp>
      <p:sp>
        <p:nvSpPr>
          <p:cNvPr id="65" name="Rectangle 64">
            <a:extLst>
              <a:ext uri="{FF2B5EF4-FFF2-40B4-BE49-F238E27FC236}">
                <a16:creationId xmlns:a16="http://schemas.microsoft.com/office/drawing/2014/main" id="{FB753336-FA5B-4606-8CBB-CE23555436D4}"/>
              </a:ext>
            </a:extLst>
          </p:cNvPr>
          <p:cNvSpPr/>
          <p:nvPr/>
        </p:nvSpPr>
        <p:spPr>
          <a:xfrm>
            <a:off x="1670833" y="1560660"/>
            <a:ext cx="2678420" cy="656341"/>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solidFill>
                  <a:schemeClr val="tx2"/>
                </a:solidFill>
              </a:rPr>
              <a:t>Hormone replacement</a:t>
            </a:r>
          </a:p>
          <a:p>
            <a:pPr algn="ctr"/>
            <a:r>
              <a:rPr lang="en-US" b="1" dirty="0">
                <a:solidFill>
                  <a:schemeClr val="tx2"/>
                </a:solidFill>
              </a:rPr>
              <a:t>Aromatase inhibitors</a:t>
            </a:r>
            <a:endParaRPr lang="en-GB" b="1" dirty="0">
              <a:solidFill>
                <a:schemeClr val="tx2"/>
              </a:solidFill>
            </a:endParaRPr>
          </a:p>
        </p:txBody>
      </p:sp>
      <p:cxnSp>
        <p:nvCxnSpPr>
          <p:cNvPr id="66" name="Straight Arrow Connector 65">
            <a:extLst>
              <a:ext uri="{FF2B5EF4-FFF2-40B4-BE49-F238E27FC236}">
                <a16:creationId xmlns:a16="http://schemas.microsoft.com/office/drawing/2014/main" id="{CA5632C4-8F08-48B3-AF59-28CD4BB41B57}"/>
              </a:ext>
            </a:extLst>
          </p:cNvPr>
          <p:cNvCxnSpPr>
            <a:cxnSpLocks/>
          </p:cNvCxnSpPr>
          <p:nvPr/>
        </p:nvCxnSpPr>
        <p:spPr>
          <a:xfrm>
            <a:off x="2497395" y="2217175"/>
            <a:ext cx="152021" cy="1123903"/>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5A3CBFE5-05AA-4074-801B-591239869AA1}"/>
              </a:ext>
            </a:extLst>
          </p:cNvPr>
          <p:cNvCxnSpPr>
            <a:cxnSpLocks/>
          </p:cNvCxnSpPr>
          <p:nvPr/>
        </p:nvCxnSpPr>
        <p:spPr>
          <a:xfrm flipV="1">
            <a:off x="2591974" y="4941278"/>
            <a:ext cx="233288" cy="397075"/>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9CFD0C6D-FFDB-4387-BB10-AAC92816D86B}"/>
              </a:ext>
            </a:extLst>
          </p:cNvPr>
          <p:cNvCxnSpPr>
            <a:cxnSpLocks/>
          </p:cNvCxnSpPr>
          <p:nvPr/>
        </p:nvCxnSpPr>
        <p:spPr>
          <a:xfrm flipH="1" flipV="1">
            <a:off x="7247793" y="4026878"/>
            <a:ext cx="895407" cy="382399"/>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56A8EF7C-B451-41A6-A278-1492E80C9B58}"/>
              </a:ext>
            </a:extLst>
          </p:cNvPr>
          <p:cNvCxnSpPr>
            <a:cxnSpLocks/>
          </p:cNvCxnSpPr>
          <p:nvPr/>
        </p:nvCxnSpPr>
        <p:spPr>
          <a:xfrm flipH="1">
            <a:off x="6518031" y="2069233"/>
            <a:ext cx="1378170" cy="1104791"/>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31470167-67DA-44A8-8947-07D6BCA4D6A1}"/>
              </a:ext>
            </a:extLst>
          </p:cNvPr>
          <p:cNvCxnSpPr>
            <a:cxnSpLocks/>
          </p:cNvCxnSpPr>
          <p:nvPr/>
        </p:nvCxnSpPr>
        <p:spPr>
          <a:xfrm flipV="1">
            <a:off x="4345858" y="4202724"/>
            <a:ext cx="677480" cy="1563897"/>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011E4399-244E-46FB-B1CC-CE62249F9B40}"/>
              </a:ext>
            </a:extLst>
          </p:cNvPr>
          <p:cNvSpPr/>
          <p:nvPr/>
        </p:nvSpPr>
        <p:spPr>
          <a:xfrm>
            <a:off x="2205566" y="4419600"/>
            <a:ext cx="1806421" cy="477848"/>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89" name="Rectangle 88">
            <a:extLst>
              <a:ext uri="{FF2B5EF4-FFF2-40B4-BE49-F238E27FC236}">
                <a16:creationId xmlns:a16="http://schemas.microsoft.com/office/drawing/2014/main" id="{E859578B-319B-451D-8778-FE626E326BA3}"/>
              </a:ext>
            </a:extLst>
          </p:cNvPr>
          <p:cNvSpPr/>
          <p:nvPr/>
        </p:nvSpPr>
        <p:spPr>
          <a:xfrm>
            <a:off x="4667307" y="3846928"/>
            <a:ext cx="1028701" cy="283046"/>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1" name="Rectangle 90">
            <a:extLst>
              <a:ext uri="{FF2B5EF4-FFF2-40B4-BE49-F238E27FC236}">
                <a16:creationId xmlns:a16="http://schemas.microsoft.com/office/drawing/2014/main" id="{D993F88F-677E-4F68-BC89-EB94E05C65C9}"/>
              </a:ext>
            </a:extLst>
          </p:cNvPr>
          <p:cNvSpPr/>
          <p:nvPr/>
        </p:nvSpPr>
        <p:spPr>
          <a:xfrm>
            <a:off x="2220807" y="3393276"/>
            <a:ext cx="1320011" cy="457692"/>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5" name="Rectangle 94">
            <a:extLst>
              <a:ext uri="{FF2B5EF4-FFF2-40B4-BE49-F238E27FC236}">
                <a16:creationId xmlns:a16="http://schemas.microsoft.com/office/drawing/2014/main" id="{E8DA1FCE-DEC6-4847-AE55-6708CC8C0622}"/>
              </a:ext>
            </a:extLst>
          </p:cNvPr>
          <p:cNvSpPr/>
          <p:nvPr/>
        </p:nvSpPr>
        <p:spPr>
          <a:xfrm>
            <a:off x="5437792" y="3049102"/>
            <a:ext cx="1028701" cy="283046"/>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8" name="Rectangle 97">
            <a:extLst>
              <a:ext uri="{FF2B5EF4-FFF2-40B4-BE49-F238E27FC236}">
                <a16:creationId xmlns:a16="http://schemas.microsoft.com/office/drawing/2014/main" id="{1B22A0C5-5E72-46F6-AF27-7E8E12126AA1}"/>
              </a:ext>
            </a:extLst>
          </p:cNvPr>
          <p:cNvSpPr/>
          <p:nvPr/>
        </p:nvSpPr>
        <p:spPr>
          <a:xfrm>
            <a:off x="6161692" y="3856089"/>
            <a:ext cx="1028701" cy="283046"/>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07" name="Rectangle 106">
            <a:extLst>
              <a:ext uri="{FF2B5EF4-FFF2-40B4-BE49-F238E27FC236}">
                <a16:creationId xmlns:a16="http://schemas.microsoft.com/office/drawing/2014/main" id="{026C256E-828B-4125-8816-FD226B139B59}"/>
              </a:ext>
            </a:extLst>
          </p:cNvPr>
          <p:cNvSpPr/>
          <p:nvPr/>
        </p:nvSpPr>
        <p:spPr>
          <a:xfrm>
            <a:off x="5067300" y="2159328"/>
            <a:ext cx="1694180" cy="457692"/>
          </a:xfrm>
          <a:prstGeom prst="rect">
            <a:avLst/>
          </a:prstGeom>
          <a:noFill/>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cxnSp>
        <p:nvCxnSpPr>
          <p:cNvPr id="108" name="Straight Arrow Connector 107">
            <a:extLst>
              <a:ext uri="{FF2B5EF4-FFF2-40B4-BE49-F238E27FC236}">
                <a16:creationId xmlns:a16="http://schemas.microsoft.com/office/drawing/2014/main" id="{9A0256FA-7033-4481-B9D9-41CBDEDA2149}"/>
              </a:ext>
            </a:extLst>
          </p:cNvPr>
          <p:cNvCxnSpPr>
            <a:cxnSpLocks/>
          </p:cNvCxnSpPr>
          <p:nvPr/>
        </p:nvCxnSpPr>
        <p:spPr>
          <a:xfrm>
            <a:off x="5892866" y="1638054"/>
            <a:ext cx="27288" cy="489684"/>
          </a:xfrm>
          <a:prstGeom prst="straightConnector1">
            <a:avLst/>
          </a:prstGeom>
          <a:ln w="28575">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37" name="Picture 36">
            <a:hlinkClick r:id="rId4" action="ppaction://hlinksldjump"/>
            <a:extLst>
              <a:ext uri="{FF2B5EF4-FFF2-40B4-BE49-F238E27FC236}">
                <a16:creationId xmlns:a16="http://schemas.microsoft.com/office/drawing/2014/main" id="{27ADB58F-73F8-4254-8C55-24FDEC69E737}"/>
              </a:ext>
            </a:extLst>
          </p:cNvPr>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9586278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Autofit/>
          </a:bodyPr>
          <a:lstStyle/>
          <a:p>
            <a:r>
              <a:rPr lang="en-GB" sz="2500" dirty="0"/>
              <a:t>Obesity in cirrhosis: Assessment and interpretation</a:t>
            </a:r>
          </a:p>
        </p:txBody>
      </p:sp>
      <p:sp>
        <p:nvSpPr>
          <p:cNvPr id="12" name="Text Placeholder 11">
            <a:extLst>
              <a:ext uri="{FF2B5EF4-FFF2-40B4-BE49-F238E27FC236}">
                <a16:creationId xmlns:a16="http://schemas.microsoft.com/office/drawing/2014/main" id="{6C7078D0-88B1-4658-B916-002BCAEB7F83}"/>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42DF9BA0-8570-4F09-B4A3-6E4F9172835B}"/>
              </a:ext>
            </a:extLst>
          </p:cNvPr>
          <p:cNvSpPr>
            <a:spLocks noGrp="1"/>
          </p:cNvSpPr>
          <p:nvPr>
            <p:ph sz="half" idx="1"/>
          </p:nvPr>
        </p:nvSpPr>
        <p:spPr/>
        <p:txBody>
          <a:bodyPr/>
          <a:lstStyle/>
          <a:p>
            <a:r>
              <a:rPr lang="en-US"/>
              <a:t>A sedentary lifestyle is </a:t>
            </a:r>
            <a:r>
              <a:rPr lang="en-US" dirty="0"/>
              <a:t>highly prevalent in patients with cirrhosis, increasing </a:t>
            </a:r>
            <a:r>
              <a:rPr lang="en-GB" dirty="0"/>
              <a:t>obesity risk, but obesity does not rule out malnutrition</a:t>
            </a:r>
          </a:p>
          <a:p>
            <a:pPr lvl="1"/>
            <a:r>
              <a:rPr lang="en-US" dirty="0"/>
              <a:t>Obesity is present in most cases of NASH-related cirrhosis</a:t>
            </a:r>
            <a:endParaRPr lang="en-GB" dirty="0"/>
          </a:p>
          <a:p>
            <a:pPr lvl="1"/>
            <a:r>
              <a:rPr lang="en-GB" dirty="0"/>
              <a:t>‘Sarcopenic obesity’ describes loss of skeletal muscle/gain of adipose tissue and is observed in patients with cirrhosis</a:t>
            </a:r>
          </a:p>
          <a:p>
            <a:r>
              <a:rPr lang="en-GB" dirty="0"/>
              <a:t>Estimate and treat malnutrition routinely in obese patients with cirrhosis </a:t>
            </a:r>
            <a:r>
              <a:rPr lang="en-US" dirty="0">
                <a:ea typeface="Arial Unicode MS"/>
              </a:rPr>
              <a:t>(BMI &gt;30 kg/m</a:t>
            </a:r>
            <a:r>
              <a:rPr lang="en-US" baseline="30000" dirty="0">
                <a:ea typeface="Arial Unicode MS"/>
              </a:rPr>
              <a:t>2</a:t>
            </a:r>
            <a:r>
              <a:rPr lang="en-US" dirty="0">
                <a:ea typeface="Arial Unicode MS"/>
              </a:rPr>
              <a:t> in absence of fluid retention) </a:t>
            </a:r>
          </a:p>
        </p:txBody>
      </p:sp>
      <p:graphicFrame>
        <p:nvGraphicFramePr>
          <p:cNvPr id="4" name="Table 3">
            <a:extLst>
              <a:ext uri="{FF2B5EF4-FFF2-40B4-BE49-F238E27FC236}">
                <a16:creationId xmlns:a16="http://schemas.microsoft.com/office/drawing/2014/main" id="{C27F6DC3-F681-494D-97A1-071F9FE0E61B}"/>
              </a:ext>
            </a:extLst>
          </p:cNvPr>
          <p:cNvGraphicFramePr>
            <a:graphicFrameLocks noGrp="1"/>
          </p:cNvGraphicFramePr>
          <p:nvPr>
            <p:extLst>
              <p:ext uri="{D42A27DB-BD31-4B8C-83A1-F6EECF244321}">
                <p14:modId xmlns:p14="http://schemas.microsoft.com/office/powerpoint/2010/main" val="2133203967"/>
              </p:ext>
            </p:extLst>
          </p:nvPr>
        </p:nvGraphicFramePr>
        <p:xfrm>
          <a:off x="695325" y="4005064"/>
          <a:ext cx="10369549" cy="784080"/>
        </p:xfrm>
        <a:graphic>
          <a:graphicData uri="http://schemas.openxmlformats.org/drawingml/2006/table">
            <a:tbl>
              <a:tblPr firstRow="1" bandRow="1">
                <a:tableStyleId>{5C22544A-7EE6-4342-B048-85BDC9FD1C3A}</a:tableStyleId>
              </a:tblPr>
              <a:tblGrid>
                <a:gridCol w="7905497">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mj-lt"/>
                        <a:buNone/>
                      </a:pPr>
                      <a:r>
                        <a:rPr lang="en-US" sz="1400" b="0" u="none" strike="noStrike" dirty="0">
                          <a:solidFill>
                            <a:schemeClr val="tx1"/>
                          </a:solidFill>
                          <a:effectLst/>
                          <a:latin typeface="+mj-lt"/>
                          <a:ea typeface="Arial Unicode MS"/>
                          <a:cs typeface="+mj-cs"/>
                        </a:rPr>
                        <a:t>In the diagnosis of obesity (BMI &gt;30 kg/m</a:t>
                      </a:r>
                      <a:r>
                        <a:rPr lang="en-US" sz="1400" b="0" u="none" strike="noStrike" baseline="30000" dirty="0">
                          <a:solidFill>
                            <a:schemeClr val="tx1"/>
                          </a:solidFill>
                          <a:effectLst/>
                          <a:latin typeface="+mj-lt"/>
                          <a:ea typeface="Arial Unicode MS"/>
                          <a:cs typeface="+mj-cs"/>
                        </a:rPr>
                        <a:t>2</a:t>
                      </a:r>
                      <a:r>
                        <a:rPr lang="en-US" sz="1400" b="0" u="none" strike="noStrike" dirty="0">
                          <a:solidFill>
                            <a:schemeClr val="tx1"/>
                          </a:solidFill>
                          <a:effectLst/>
                          <a:latin typeface="+mj-lt"/>
                          <a:ea typeface="Arial Unicode MS"/>
                          <a:cs typeface="+mj-cs"/>
                        </a:rPr>
                        <a:t>) always consider the confounding effect of fluid retention. Estimate dry body weight, although accuracy is low</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II-2 B</a:t>
                      </a:r>
                    </a:p>
                  </a:txBody>
                  <a:tcPr marL="68580" marR="68580" marT="36000" marB="3600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Arial Unicode MS"/>
                          <a:cs typeface="+mj-cs"/>
                        </a:rPr>
                        <a:t>2</a:t>
                      </a:r>
                    </a:p>
                  </a:txBody>
                  <a:tcPr marL="68580" marR="68580" marT="36000" marB="3600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5" name="Group 4">
            <a:extLst>
              <a:ext uri="{FF2B5EF4-FFF2-40B4-BE49-F238E27FC236}">
                <a16:creationId xmlns:a16="http://schemas.microsoft.com/office/drawing/2014/main" id="{3CE64D08-24A4-42D3-BE24-CECE5D5E76EF}"/>
              </a:ext>
            </a:extLst>
          </p:cNvPr>
          <p:cNvGrpSpPr/>
          <p:nvPr/>
        </p:nvGrpSpPr>
        <p:grpSpPr>
          <a:xfrm>
            <a:off x="6827389" y="3970001"/>
            <a:ext cx="4165155" cy="307777"/>
            <a:chOff x="4086174" y="3212976"/>
            <a:chExt cx="4165155" cy="307777"/>
          </a:xfrm>
        </p:grpSpPr>
        <p:sp>
          <p:nvSpPr>
            <p:cNvPr id="6" name="Rectangle 5">
              <a:extLst>
                <a:ext uri="{FF2B5EF4-FFF2-40B4-BE49-F238E27FC236}">
                  <a16:creationId xmlns:a16="http://schemas.microsoft.com/office/drawing/2014/main" id="{2A76427F-7FBD-43E5-BD93-FC6CBCDE471B}"/>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7" name="Rectangle 6">
              <a:extLst>
                <a:ext uri="{FF2B5EF4-FFF2-40B4-BE49-F238E27FC236}">
                  <a16:creationId xmlns:a16="http://schemas.microsoft.com/office/drawing/2014/main" id="{938D3C19-D8E4-477C-BD6D-CFC9251936D3}"/>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8" name="TextBox 7">
              <a:extLst>
                <a:ext uri="{FF2B5EF4-FFF2-40B4-BE49-F238E27FC236}">
                  <a16:creationId xmlns:a16="http://schemas.microsoft.com/office/drawing/2014/main" id="{A6BA1D4E-6E80-4E46-8921-140C0A8078B7}"/>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9" name="TextBox 8">
              <a:extLst>
                <a:ext uri="{FF2B5EF4-FFF2-40B4-BE49-F238E27FC236}">
                  <a16:creationId xmlns:a16="http://schemas.microsoft.com/office/drawing/2014/main" id="{3927F359-FF0E-419F-BACE-6326B06B31CF}"/>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3" name="Picture 12">
            <a:hlinkClick r:id="rId3" action="ppaction://hlinksldjump"/>
            <a:extLst>
              <a:ext uri="{FF2B5EF4-FFF2-40B4-BE49-F238E27FC236}">
                <a16:creationId xmlns:a16="http://schemas.microsoft.com/office/drawing/2014/main" id="{7D48914B-79C4-443A-8A06-D1DDA162445E}"/>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6379166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Nutritional management principles </a:t>
            </a:r>
            <a:r>
              <a:rPr lang="en-GB"/>
              <a:t>in cirrhosis</a:t>
            </a:r>
            <a:r>
              <a:rPr lang="en-GB" dirty="0"/>
              <a:t>: </a:t>
            </a:r>
            <a:br>
              <a:rPr lang="en-GB" dirty="0"/>
            </a:br>
            <a:r>
              <a:rPr lang="en-GB" dirty="0"/>
              <a:t>Approach and management of obesity</a:t>
            </a:r>
          </a:p>
        </p:txBody>
      </p:sp>
      <p:sp>
        <p:nvSpPr>
          <p:cNvPr id="6" name="Text Placeholder 5">
            <a:extLst>
              <a:ext uri="{FF2B5EF4-FFF2-40B4-BE49-F238E27FC236}">
                <a16:creationId xmlns:a16="http://schemas.microsoft.com/office/drawing/2014/main" id="{BCD7A689-7D72-4D76-8C15-599E4D8C14C2}"/>
              </a:ext>
            </a:extLst>
          </p:cNvPr>
          <p:cNvSpPr>
            <a:spLocks noGrp="1"/>
          </p:cNvSpPr>
          <p:nvPr>
            <p:ph type="body" sz="quarter" idx="10"/>
          </p:nvPr>
        </p:nvSpPr>
        <p:spPr/>
        <p:txBody>
          <a:bodyPr/>
          <a:lstStyle/>
          <a:p>
            <a:r>
              <a:rPr lang="en-US" dirty="0"/>
              <a:t>1. Zenith L, et al. </a:t>
            </a:r>
            <a:r>
              <a:rPr lang="pt-BR" dirty="0"/>
              <a:t>Clin Gastroenterol Hepatol 2014;12:e1922; 2. Everhart JE, et al. Gastroenterology 2009;137:549–57;</a:t>
            </a:r>
          </a:p>
          <a:p>
            <a:r>
              <a:rPr lang="pt-BR" dirty="0"/>
              <a:t>3. Macias-Rodriguez RU, et al. Clin Transl Gastroenterol 2016;7:e180</a:t>
            </a:r>
            <a:br>
              <a:rPr lang="pt-BR"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C5BDDE95-298C-4BB7-819F-0CA4CA65EFAC}"/>
              </a:ext>
            </a:extLst>
          </p:cNvPr>
          <p:cNvSpPr>
            <a:spLocks noGrp="1"/>
          </p:cNvSpPr>
          <p:nvPr>
            <p:ph sz="half" idx="1"/>
          </p:nvPr>
        </p:nvSpPr>
        <p:spPr/>
        <p:txBody>
          <a:bodyPr/>
          <a:lstStyle/>
          <a:p>
            <a:r>
              <a:rPr lang="en-US" dirty="0"/>
              <a:t>Multiple studies suggest a reduction in body weight improves outcomes </a:t>
            </a:r>
            <a:r>
              <a:rPr lang="en-US"/>
              <a:t>in obese patients </a:t>
            </a:r>
            <a:r>
              <a:rPr lang="en-US" dirty="0"/>
              <a:t>with compensated cirrhosis</a:t>
            </a:r>
            <a:r>
              <a:rPr lang="en-US" baseline="30000" dirty="0"/>
              <a:t>1–3</a:t>
            </a:r>
          </a:p>
          <a:p>
            <a:r>
              <a:rPr lang="en-US" dirty="0"/>
              <a:t>Weight loss can be achieved by nutritional therapy and supervised moderate-intensity physical exercise tailored to the patient’s ability</a:t>
            </a:r>
            <a:endParaRPr lang="en-GB" dirty="0"/>
          </a:p>
        </p:txBody>
      </p:sp>
      <p:graphicFrame>
        <p:nvGraphicFramePr>
          <p:cNvPr id="4" name="Table 3">
            <a:extLst>
              <a:ext uri="{FF2B5EF4-FFF2-40B4-BE49-F238E27FC236}">
                <a16:creationId xmlns:a16="http://schemas.microsoft.com/office/drawing/2014/main" id="{03C43A31-B48D-491E-87CA-74A2B68CE600}"/>
              </a:ext>
            </a:extLst>
          </p:cNvPr>
          <p:cNvGraphicFramePr>
            <a:graphicFrameLocks noGrp="1"/>
          </p:cNvGraphicFramePr>
          <p:nvPr>
            <p:extLst>
              <p:ext uri="{D42A27DB-BD31-4B8C-83A1-F6EECF244321}">
                <p14:modId xmlns:p14="http://schemas.microsoft.com/office/powerpoint/2010/main" val="1270897466"/>
              </p:ext>
            </p:extLst>
          </p:nvPr>
        </p:nvGraphicFramePr>
        <p:xfrm>
          <a:off x="695325" y="2996952"/>
          <a:ext cx="10369550" cy="1394233"/>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rtl="0">
                        <a:lnSpc>
                          <a:spcPct val="100000"/>
                        </a:lnSpc>
                        <a:spcBef>
                          <a:spcPts val="0"/>
                        </a:spcBef>
                        <a:spcAft>
                          <a:spcPts val="800"/>
                        </a:spcAft>
                        <a:buFont typeface="Calibri"/>
                        <a:buNone/>
                      </a:pPr>
                      <a:r>
                        <a:rPr lang="en-GB" sz="1400" b="0" u="none" strike="noStrike" dirty="0">
                          <a:solidFill>
                            <a:schemeClr val="tx1"/>
                          </a:solidFill>
                          <a:effectLst/>
                          <a:latin typeface="+mj-lt"/>
                          <a:ea typeface="Arial Unicode MS"/>
                          <a:cs typeface="Calibri"/>
                        </a:rPr>
                        <a:t>Implement a nutritional and lifestyle programme to achieve progressive weight loss (≥5–10%) in </a:t>
                      </a:r>
                      <a:r>
                        <a:rPr lang="en-GB" sz="1400" b="0" u="none" strike="noStrike">
                          <a:solidFill>
                            <a:schemeClr val="tx1"/>
                          </a:solidFill>
                          <a:effectLst/>
                          <a:latin typeface="+mj-lt"/>
                          <a:ea typeface="Arial Unicode MS"/>
                          <a:cs typeface="Calibri"/>
                        </a:rPr>
                        <a:t>obese patients with cirrhosis </a:t>
                      </a:r>
                      <a:r>
                        <a:rPr lang="en-GB" sz="1400" b="0" u="none" strike="noStrike" dirty="0">
                          <a:solidFill>
                            <a:schemeClr val="tx1"/>
                          </a:solidFill>
                          <a:effectLst/>
                          <a:latin typeface="+mj-lt"/>
                          <a:ea typeface="Arial Unicode MS"/>
                          <a:cs typeface="Calibri"/>
                        </a:rPr>
                        <a:t>(BMI &gt;30 kg/m</a:t>
                      </a:r>
                      <a:r>
                        <a:rPr lang="en-GB" sz="1400" b="0" u="none" strike="noStrike" baseline="30000" dirty="0">
                          <a:solidFill>
                            <a:schemeClr val="tx1"/>
                          </a:solidFill>
                          <a:effectLst/>
                          <a:latin typeface="+mj-lt"/>
                          <a:ea typeface="Arial Unicode MS"/>
                          <a:cs typeface="Calibri"/>
                        </a:rPr>
                        <a:t>2</a:t>
                      </a:r>
                      <a:r>
                        <a:rPr lang="en-GB" sz="1400" b="0" u="none" strike="noStrike" dirty="0">
                          <a:solidFill>
                            <a:schemeClr val="tx1"/>
                          </a:solidFill>
                          <a:effectLst/>
                          <a:latin typeface="+mj-lt"/>
                          <a:ea typeface="Arial Unicode MS"/>
                          <a:cs typeface="Calibri"/>
                        </a:rPr>
                        <a:t> corrected for water retention) </a:t>
                      </a:r>
                      <a:endParaRPr lang="en-US" sz="1400" b="0" u="none" strike="noStrike" dirty="0">
                        <a:solidFill>
                          <a:schemeClr val="tx1"/>
                        </a:solidFill>
                        <a:effectLst/>
                        <a:latin typeface="+mj-lt"/>
                        <a:ea typeface="Cambria"/>
                        <a:cs typeface="Arial"/>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II-2 C</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2"/>
                  </a:ext>
                </a:extLst>
              </a:tr>
              <a:tr h="415441">
                <a:tc>
                  <a:txBody>
                    <a:bodyPr/>
                    <a:lstStyle/>
                    <a:p>
                      <a:pPr marL="0" marR="0" lvl="0" indent="0" rtl="0">
                        <a:lnSpc>
                          <a:spcPct val="100000"/>
                        </a:lnSpc>
                        <a:spcBef>
                          <a:spcPts val="0"/>
                        </a:spcBef>
                        <a:spcAft>
                          <a:spcPts val="800"/>
                        </a:spcAft>
                        <a:buFont typeface="Calibri"/>
                        <a:buNone/>
                      </a:pPr>
                      <a:r>
                        <a:rPr lang="en-GB" sz="1400" b="0" u="none" strike="noStrike" dirty="0">
                          <a:solidFill>
                            <a:schemeClr val="tx1"/>
                          </a:solidFill>
                          <a:effectLst/>
                          <a:latin typeface="+mj-lt"/>
                          <a:ea typeface="Arial Unicode MS"/>
                          <a:cs typeface="Calibri"/>
                        </a:rPr>
                        <a:t>Adopt a tailored, moderately hypocaloric (-500–800 kcal/day) diet, including an adequate amount of protein (&gt;1.5 g protein/kg ideal BW/day) to achieve weight loss without compromising protein stores in obese patients with cirrhosis</a:t>
                      </a:r>
                      <a:endParaRPr lang="en-US" sz="1400" b="0" u="none" strike="noStrike" dirty="0">
                        <a:solidFill>
                          <a:schemeClr val="tx1"/>
                        </a:solidFill>
                        <a:effectLst/>
                        <a:latin typeface="+mj-lt"/>
                        <a:ea typeface="Cambria"/>
                        <a:cs typeface="Arial"/>
                      </a:endParaRPr>
                    </a:p>
                  </a:txBody>
                  <a:tcPr marL="66014" marR="66014"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C</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10" name="Group 9">
            <a:extLst>
              <a:ext uri="{FF2B5EF4-FFF2-40B4-BE49-F238E27FC236}">
                <a16:creationId xmlns:a16="http://schemas.microsoft.com/office/drawing/2014/main" id="{48CE5B65-5EA1-421F-BAD5-8CAF30B27DEF}"/>
              </a:ext>
            </a:extLst>
          </p:cNvPr>
          <p:cNvGrpSpPr/>
          <p:nvPr/>
        </p:nvGrpSpPr>
        <p:grpSpPr>
          <a:xfrm>
            <a:off x="6827389" y="2978231"/>
            <a:ext cx="4165155" cy="307777"/>
            <a:chOff x="4086174" y="3212976"/>
            <a:chExt cx="4165155" cy="307777"/>
          </a:xfrm>
        </p:grpSpPr>
        <p:sp>
          <p:nvSpPr>
            <p:cNvPr id="11" name="Rectangle 10">
              <a:extLst>
                <a:ext uri="{FF2B5EF4-FFF2-40B4-BE49-F238E27FC236}">
                  <a16:creationId xmlns:a16="http://schemas.microsoft.com/office/drawing/2014/main" id="{40B5EC49-B943-4F1C-8787-9A26083F7B5A}"/>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2" name="Rectangle 11">
              <a:extLst>
                <a:ext uri="{FF2B5EF4-FFF2-40B4-BE49-F238E27FC236}">
                  <a16:creationId xmlns:a16="http://schemas.microsoft.com/office/drawing/2014/main" id="{312F812A-3116-4E4E-984C-A0A58E86E30A}"/>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TextBox 12">
              <a:extLst>
                <a:ext uri="{FF2B5EF4-FFF2-40B4-BE49-F238E27FC236}">
                  <a16:creationId xmlns:a16="http://schemas.microsoft.com/office/drawing/2014/main" id="{EE3B1DF2-27CF-4784-9281-C9CC1B0EAE1D}"/>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4" name="TextBox 13">
              <a:extLst>
                <a:ext uri="{FF2B5EF4-FFF2-40B4-BE49-F238E27FC236}">
                  <a16:creationId xmlns:a16="http://schemas.microsoft.com/office/drawing/2014/main" id="{F6030965-8F87-4D28-ACA5-FE7BB3BDB58C}"/>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5" name="Picture 14">
            <a:hlinkClick r:id="rId3" action="ppaction://hlinksldjump"/>
            <a:extLst>
              <a:ext uri="{FF2B5EF4-FFF2-40B4-BE49-F238E27FC236}">
                <a16:creationId xmlns:a16="http://schemas.microsoft.com/office/drawing/2014/main" id="{645986D2-D65C-43D6-B4F3-395D4ED7A31C}"/>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0669641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Autofit/>
          </a:bodyPr>
          <a:lstStyle/>
          <a:p>
            <a:r>
              <a:rPr lang="en-GB" dirty="0"/>
              <a:t>Micronutrients</a:t>
            </a:r>
          </a:p>
        </p:txBody>
      </p:sp>
      <p:sp>
        <p:nvSpPr>
          <p:cNvPr id="6" name="Text Placeholder 5">
            <a:extLst>
              <a:ext uri="{FF2B5EF4-FFF2-40B4-BE49-F238E27FC236}">
                <a16:creationId xmlns:a16="http://schemas.microsoft.com/office/drawing/2014/main" id="{D6F01A04-9A55-4F5F-950A-A0B1DC1A3985}"/>
              </a:ext>
            </a:extLst>
          </p:cNvPr>
          <p:cNvSpPr>
            <a:spLocks noGrp="1"/>
          </p:cNvSpPr>
          <p:nvPr>
            <p:ph type="body" sz="quarter" idx="10"/>
          </p:nvPr>
        </p:nvSpPr>
        <p:spPr/>
        <p:txBody>
          <a:bodyPr/>
          <a:lstStyle/>
          <a:p>
            <a:br>
              <a:rPr lang="en-GB" dirty="0"/>
            </a:br>
            <a:r>
              <a:rPr lang="en-GB" dirty="0"/>
              <a:t>1. Crawford BAL, et al. </a:t>
            </a:r>
            <a:r>
              <a:rPr lang="en-GB" dirty="0" err="1"/>
              <a:t>Osteoporos</a:t>
            </a:r>
            <a:r>
              <a:rPr lang="en-GB" dirty="0"/>
              <a:t> </a:t>
            </a:r>
            <a:r>
              <a:rPr lang="en-GB" dirty="0" err="1"/>
              <a:t>Int</a:t>
            </a:r>
            <a:r>
              <a:rPr lang="en-GB" dirty="0"/>
              <a:t> 2003;14:987–94; 2. Fisher L, et al. </a:t>
            </a:r>
            <a:r>
              <a:rPr lang="en-GB" dirty="0" err="1"/>
              <a:t>Clin</a:t>
            </a:r>
            <a:r>
              <a:rPr lang="en-GB" dirty="0"/>
              <a:t> Gastroenterol </a:t>
            </a:r>
            <a:r>
              <a:rPr lang="en-GB" dirty="0" err="1"/>
              <a:t>Hepatol</a:t>
            </a:r>
            <a:r>
              <a:rPr lang="en-GB" dirty="0"/>
              <a:t> 2007;5:513–20;</a:t>
            </a:r>
          </a:p>
          <a:p>
            <a:r>
              <a:rPr lang="en-GB" dirty="0"/>
              <a:t>3. Chen CC, et al. J Gastroenterol </a:t>
            </a:r>
            <a:r>
              <a:rPr lang="en-GB" dirty="0" err="1"/>
              <a:t>Hepatol</a:t>
            </a:r>
            <a:r>
              <a:rPr lang="en-GB" dirty="0"/>
              <a:t> 1996;11:417–21; 4. Putz-</a:t>
            </a:r>
            <a:r>
              <a:rPr lang="en-GB" dirty="0" err="1"/>
              <a:t>Bankuti</a:t>
            </a:r>
            <a:r>
              <a:rPr lang="en-GB" dirty="0"/>
              <a:t> C, et al. Liver Int 2012;32:845–51</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9" name="Content Placeholder 8">
            <a:extLst>
              <a:ext uri="{FF2B5EF4-FFF2-40B4-BE49-F238E27FC236}">
                <a16:creationId xmlns:a16="http://schemas.microsoft.com/office/drawing/2014/main" id="{A723F244-9815-4B30-8CDF-C46ED154642E}"/>
              </a:ext>
            </a:extLst>
          </p:cNvPr>
          <p:cNvSpPr>
            <a:spLocks noGrp="1"/>
          </p:cNvSpPr>
          <p:nvPr>
            <p:ph sz="half" idx="1"/>
          </p:nvPr>
        </p:nvSpPr>
        <p:spPr/>
        <p:txBody>
          <a:bodyPr/>
          <a:lstStyle/>
          <a:p>
            <a:r>
              <a:rPr lang="en-US" dirty="0"/>
              <a:t>Vitamin deficiencies in liver disease are generally related to hepatic dysfunction and </a:t>
            </a:r>
            <a:br>
              <a:rPr lang="en-US" dirty="0"/>
            </a:br>
            <a:r>
              <a:rPr lang="en-US" dirty="0"/>
              <a:t>diminished reserves</a:t>
            </a:r>
          </a:p>
          <a:p>
            <a:pPr lvl="1"/>
            <a:r>
              <a:rPr lang="en-US" dirty="0"/>
              <a:t>Inadequate dietary intake and malabsorption increase with disease severity</a:t>
            </a:r>
          </a:p>
          <a:p>
            <a:endParaRPr lang="en-GB" dirty="0"/>
          </a:p>
        </p:txBody>
      </p:sp>
      <p:sp>
        <p:nvSpPr>
          <p:cNvPr id="17" name="TextBox 16">
            <a:extLst>
              <a:ext uri="{FF2B5EF4-FFF2-40B4-BE49-F238E27FC236}">
                <a16:creationId xmlns:a16="http://schemas.microsoft.com/office/drawing/2014/main" id="{2A0856B4-F865-418A-B937-A2AD58AA9927}"/>
              </a:ext>
            </a:extLst>
          </p:cNvPr>
          <p:cNvSpPr txBox="1"/>
          <p:nvPr/>
        </p:nvSpPr>
        <p:spPr>
          <a:xfrm>
            <a:off x="2855640" y="2538397"/>
            <a:ext cx="6480720" cy="584775"/>
          </a:xfrm>
          <a:prstGeom prst="rect">
            <a:avLst/>
          </a:prstGeom>
          <a:noFill/>
        </p:spPr>
        <p:txBody>
          <a:bodyPr wrap="square" rtlCol="0">
            <a:spAutoFit/>
          </a:bodyPr>
          <a:lstStyle/>
          <a:p>
            <a:pPr algn="ctr"/>
            <a:r>
              <a:rPr lang="en-GB" sz="1600" b="1" dirty="0"/>
              <a:t>Serum 25(OH)D concentrations in patients with cirrhosis, stratified by Child–Pugh score in four individual studies</a:t>
            </a:r>
            <a:r>
              <a:rPr lang="en-GB" sz="1600" b="1" baseline="30000" dirty="0"/>
              <a:t>1–4</a:t>
            </a:r>
          </a:p>
        </p:txBody>
      </p:sp>
      <p:grpSp>
        <p:nvGrpSpPr>
          <p:cNvPr id="5" name="Group 4">
            <a:extLst>
              <a:ext uri="{FF2B5EF4-FFF2-40B4-BE49-F238E27FC236}">
                <a16:creationId xmlns:a16="http://schemas.microsoft.com/office/drawing/2014/main" id="{376050A2-EFF4-4867-B85F-59DC0930C098}"/>
              </a:ext>
            </a:extLst>
          </p:cNvPr>
          <p:cNvGrpSpPr/>
          <p:nvPr/>
        </p:nvGrpSpPr>
        <p:grpSpPr>
          <a:xfrm rot="5400000">
            <a:off x="5309278" y="1363016"/>
            <a:ext cx="573008" cy="4364465"/>
            <a:chOff x="3092212" y="4040506"/>
            <a:chExt cx="573008" cy="1830704"/>
          </a:xfrm>
        </p:grpSpPr>
        <p:sp>
          <p:nvSpPr>
            <p:cNvPr id="4" name="Rectangle 3">
              <a:extLst>
                <a:ext uri="{FF2B5EF4-FFF2-40B4-BE49-F238E27FC236}">
                  <a16:creationId xmlns:a16="http://schemas.microsoft.com/office/drawing/2014/main" id="{513B3E69-7B1B-4582-AFDA-8100DEACD31D}"/>
                </a:ext>
              </a:extLst>
            </p:cNvPr>
            <p:cNvSpPr/>
            <p:nvPr/>
          </p:nvSpPr>
          <p:spPr>
            <a:xfrm>
              <a:off x="3092212" y="4568190"/>
              <a:ext cx="123428" cy="1303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C8BE838-E8FE-4898-8373-722AC10B8857}"/>
                </a:ext>
              </a:extLst>
            </p:cNvPr>
            <p:cNvSpPr/>
            <p:nvPr/>
          </p:nvSpPr>
          <p:spPr>
            <a:xfrm>
              <a:off x="3242072" y="4806314"/>
              <a:ext cx="123428" cy="10648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9E40611C-19BB-4C8C-807F-523479E9ED10}"/>
                </a:ext>
              </a:extLst>
            </p:cNvPr>
            <p:cNvSpPr/>
            <p:nvPr/>
          </p:nvSpPr>
          <p:spPr>
            <a:xfrm>
              <a:off x="3391932" y="4040506"/>
              <a:ext cx="123428" cy="183070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C530875D-E1D6-4834-AD14-E026EF3DBE22}"/>
                </a:ext>
              </a:extLst>
            </p:cNvPr>
            <p:cNvSpPr/>
            <p:nvPr/>
          </p:nvSpPr>
          <p:spPr>
            <a:xfrm>
              <a:off x="3541792" y="4716780"/>
              <a:ext cx="123428" cy="115443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4" name="Group 13">
            <a:extLst>
              <a:ext uri="{FF2B5EF4-FFF2-40B4-BE49-F238E27FC236}">
                <a16:creationId xmlns:a16="http://schemas.microsoft.com/office/drawing/2014/main" id="{C5EB6DDF-896D-4279-A0D9-7EF54AEDA1F7}"/>
              </a:ext>
            </a:extLst>
          </p:cNvPr>
          <p:cNvGrpSpPr/>
          <p:nvPr/>
        </p:nvGrpSpPr>
        <p:grpSpPr>
          <a:xfrm rot="5400000">
            <a:off x="4598520" y="2853552"/>
            <a:ext cx="573008" cy="2942950"/>
            <a:chOff x="3092212" y="4636770"/>
            <a:chExt cx="573008" cy="1234440"/>
          </a:xfrm>
        </p:grpSpPr>
        <p:sp>
          <p:nvSpPr>
            <p:cNvPr id="16" name="Rectangle 15">
              <a:extLst>
                <a:ext uri="{FF2B5EF4-FFF2-40B4-BE49-F238E27FC236}">
                  <a16:creationId xmlns:a16="http://schemas.microsoft.com/office/drawing/2014/main" id="{60A4A8C4-0602-4B3B-BFCE-76C6B8C77642}"/>
                </a:ext>
              </a:extLst>
            </p:cNvPr>
            <p:cNvSpPr/>
            <p:nvPr/>
          </p:nvSpPr>
          <p:spPr>
            <a:xfrm>
              <a:off x="3092212" y="5044440"/>
              <a:ext cx="123428" cy="8267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9A793EF6-7A3D-43D8-BD7B-0FCF591C6696}"/>
                </a:ext>
              </a:extLst>
            </p:cNvPr>
            <p:cNvSpPr/>
            <p:nvPr/>
          </p:nvSpPr>
          <p:spPr>
            <a:xfrm>
              <a:off x="3242072" y="5101590"/>
              <a:ext cx="123428" cy="7696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554E0096-9A8C-4935-B0A1-89ECC5F300B2}"/>
                </a:ext>
              </a:extLst>
            </p:cNvPr>
            <p:cNvSpPr/>
            <p:nvPr/>
          </p:nvSpPr>
          <p:spPr>
            <a:xfrm>
              <a:off x="3391932" y="4636770"/>
              <a:ext cx="123428" cy="12344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Rectangle 19">
              <a:extLst>
                <a:ext uri="{FF2B5EF4-FFF2-40B4-BE49-F238E27FC236}">
                  <a16:creationId xmlns:a16="http://schemas.microsoft.com/office/drawing/2014/main" id="{F8FBA80C-27A7-4E6F-81E9-5CB71A62BC21}"/>
                </a:ext>
              </a:extLst>
            </p:cNvPr>
            <p:cNvSpPr/>
            <p:nvPr/>
          </p:nvSpPr>
          <p:spPr>
            <a:xfrm>
              <a:off x="3541792" y="5061584"/>
              <a:ext cx="123428" cy="80962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1" name="Group 20">
            <a:extLst>
              <a:ext uri="{FF2B5EF4-FFF2-40B4-BE49-F238E27FC236}">
                <a16:creationId xmlns:a16="http://schemas.microsoft.com/office/drawing/2014/main" id="{7E1C18EB-70B5-4CFD-8EC6-78D1DDB6AA05}"/>
              </a:ext>
            </a:extLst>
          </p:cNvPr>
          <p:cNvGrpSpPr/>
          <p:nvPr/>
        </p:nvGrpSpPr>
        <p:grpSpPr>
          <a:xfrm rot="5400000">
            <a:off x="4105759" y="4131174"/>
            <a:ext cx="573008" cy="1957427"/>
            <a:chOff x="3092212" y="5050154"/>
            <a:chExt cx="573008" cy="821056"/>
          </a:xfrm>
        </p:grpSpPr>
        <p:sp>
          <p:nvSpPr>
            <p:cNvPr id="22" name="Rectangle 21">
              <a:extLst>
                <a:ext uri="{FF2B5EF4-FFF2-40B4-BE49-F238E27FC236}">
                  <a16:creationId xmlns:a16="http://schemas.microsoft.com/office/drawing/2014/main" id="{459D0715-D613-43BA-9B2B-110077A0E2F7}"/>
                </a:ext>
              </a:extLst>
            </p:cNvPr>
            <p:cNvSpPr/>
            <p:nvPr/>
          </p:nvSpPr>
          <p:spPr>
            <a:xfrm>
              <a:off x="3092212" y="5103494"/>
              <a:ext cx="123428" cy="7677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05F6BD6D-1874-4FDB-803A-4A5B1DB82885}"/>
                </a:ext>
              </a:extLst>
            </p:cNvPr>
            <p:cNvSpPr/>
            <p:nvPr/>
          </p:nvSpPr>
          <p:spPr>
            <a:xfrm>
              <a:off x="3242072" y="5341620"/>
              <a:ext cx="123428" cy="5295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CE4FD19F-F710-44AF-9C32-8C08C3FF08B5}"/>
                </a:ext>
              </a:extLst>
            </p:cNvPr>
            <p:cNvSpPr/>
            <p:nvPr/>
          </p:nvSpPr>
          <p:spPr>
            <a:xfrm>
              <a:off x="3391932" y="5050154"/>
              <a:ext cx="123428" cy="8210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5AC4F460-676B-41AA-A2B4-9562C2A6005E}"/>
                </a:ext>
              </a:extLst>
            </p:cNvPr>
            <p:cNvSpPr/>
            <p:nvPr/>
          </p:nvSpPr>
          <p:spPr>
            <a:xfrm>
              <a:off x="3541792" y="5143500"/>
              <a:ext cx="123428" cy="727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59" name="Group 58">
            <a:extLst>
              <a:ext uri="{FF2B5EF4-FFF2-40B4-BE49-F238E27FC236}">
                <a16:creationId xmlns:a16="http://schemas.microsoft.com/office/drawing/2014/main" id="{DA342823-B94E-4885-98EF-D86315036E35}"/>
              </a:ext>
            </a:extLst>
          </p:cNvPr>
          <p:cNvGrpSpPr/>
          <p:nvPr/>
        </p:nvGrpSpPr>
        <p:grpSpPr>
          <a:xfrm>
            <a:off x="2786521" y="3148369"/>
            <a:ext cx="6446100" cy="2872919"/>
            <a:chOff x="-3204863" y="3789058"/>
            <a:chExt cx="6446100" cy="2782230"/>
          </a:xfrm>
        </p:grpSpPr>
        <p:cxnSp>
          <p:nvCxnSpPr>
            <p:cNvPr id="27" name="Straight Connector 26">
              <a:extLst>
                <a:ext uri="{FF2B5EF4-FFF2-40B4-BE49-F238E27FC236}">
                  <a16:creationId xmlns:a16="http://schemas.microsoft.com/office/drawing/2014/main" id="{506E1519-E512-4A5B-A852-F50679C9099C}"/>
                </a:ext>
              </a:extLst>
            </p:cNvPr>
            <p:cNvCxnSpPr>
              <a:cxnSpLocks/>
            </p:cNvCxnSpPr>
            <p:nvPr/>
          </p:nvCxnSpPr>
          <p:spPr>
            <a:xfrm>
              <a:off x="-2589846" y="3789058"/>
              <a:ext cx="0" cy="2329802"/>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07ADD65-367A-4E23-9E31-DB33461BC644}"/>
                </a:ext>
              </a:extLst>
            </p:cNvPr>
            <p:cNvCxnSpPr>
              <a:cxnSpLocks/>
            </p:cNvCxnSpPr>
            <p:nvPr/>
          </p:nvCxnSpPr>
          <p:spPr>
            <a:xfrm rot="5400000">
              <a:off x="-2616847" y="4524948"/>
              <a:ext cx="0" cy="5400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TextBox 34">
              <a:extLst>
                <a:ext uri="{FF2B5EF4-FFF2-40B4-BE49-F238E27FC236}">
                  <a16:creationId xmlns:a16="http://schemas.microsoft.com/office/drawing/2014/main" id="{9FA629A7-3EFB-494B-9984-A0CD7B7490A8}"/>
                </a:ext>
              </a:extLst>
            </p:cNvPr>
            <p:cNvSpPr txBox="1"/>
            <p:nvPr/>
          </p:nvSpPr>
          <p:spPr>
            <a:xfrm>
              <a:off x="-2860000" y="4065735"/>
              <a:ext cx="192929" cy="208643"/>
            </a:xfrm>
            <a:prstGeom prst="rect">
              <a:avLst/>
            </a:prstGeom>
            <a:noFill/>
          </p:spPr>
          <p:txBody>
            <a:bodyPr wrap="none" lIns="36000" tIns="0" rIns="36000" bIns="0" rtlCol="0">
              <a:spAutoFit/>
            </a:bodyPr>
            <a:lstStyle/>
            <a:p>
              <a:pPr algn="r"/>
              <a:r>
                <a:rPr lang="en-GB" sz="1400" dirty="0"/>
                <a:t>A</a:t>
              </a:r>
              <a:endParaRPr lang="en-US" sz="1400" dirty="0"/>
            </a:p>
          </p:txBody>
        </p:sp>
        <p:sp>
          <p:nvSpPr>
            <p:cNvPr id="36" name="TextBox 35">
              <a:extLst>
                <a:ext uri="{FF2B5EF4-FFF2-40B4-BE49-F238E27FC236}">
                  <a16:creationId xmlns:a16="http://schemas.microsoft.com/office/drawing/2014/main" id="{3D85B7C0-8886-4166-BB12-4370B70EAE69}"/>
                </a:ext>
              </a:extLst>
            </p:cNvPr>
            <p:cNvSpPr txBox="1"/>
            <p:nvPr/>
          </p:nvSpPr>
          <p:spPr>
            <a:xfrm rot="16200000">
              <a:off x="-3894118" y="4822717"/>
              <a:ext cx="1593953" cy="215444"/>
            </a:xfrm>
            <a:prstGeom prst="rect">
              <a:avLst/>
            </a:prstGeom>
            <a:noFill/>
          </p:spPr>
          <p:txBody>
            <a:bodyPr wrap="none" lIns="36000" tIns="0" rIns="36000" bIns="0" rtlCol="0">
              <a:spAutoFit/>
            </a:bodyPr>
            <a:lstStyle/>
            <a:p>
              <a:pPr algn="ctr"/>
              <a:r>
                <a:rPr lang="en-GB" sz="1400" b="1" dirty="0"/>
                <a:t>Child–Pugh score</a:t>
              </a:r>
              <a:endParaRPr lang="en-US" sz="1400" b="1" dirty="0"/>
            </a:p>
          </p:txBody>
        </p:sp>
        <p:sp>
          <p:nvSpPr>
            <p:cNvPr id="37" name="TextBox 36">
              <a:extLst>
                <a:ext uri="{FF2B5EF4-FFF2-40B4-BE49-F238E27FC236}">
                  <a16:creationId xmlns:a16="http://schemas.microsoft.com/office/drawing/2014/main" id="{7D22CFD6-06F1-4DE1-8723-37FFD10E5F7E}"/>
                </a:ext>
              </a:extLst>
            </p:cNvPr>
            <p:cNvSpPr txBox="1"/>
            <p:nvPr/>
          </p:nvSpPr>
          <p:spPr>
            <a:xfrm>
              <a:off x="-500998" y="6355844"/>
              <a:ext cx="1469890" cy="215444"/>
            </a:xfrm>
            <a:prstGeom prst="rect">
              <a:avLst/>
            </a:prstGeom>
            <a:noFill/>
          </p:spPr>
          <p:txBody>
            <a:bodyPr wrap="none" lIns="0" tIns="0" rIns="0" bIns="0" rtlCol="0">
              <a:spAutoFit/>
            </a:bodyPr>
            <a:lstStyle/>
            <a:p>
              <a:pPr algn="ctr"/>
              <a:r>
                <a:rPr lang="en-GB" sz="1400" b="1" dirty="0"/>
                <a:t>Vitamin D (ng/ml)</a:t>
              </a:r>
              <a:endParaRPr lang="en-US" sz="1400" b="1" dirty="0"/>
            </a:p>
          </p:txBody>
        </p:sp>
        <p:cxnSp>
          <p:nvCxnSpPr>
            <p:cNvPr id="39" name="Straight Connector 38">
              <a:extLst>
                <a:ext uri="{FF2B5EF4-FFF2-40B4-BE49-F238E27FC236}">
                  <a16:creationId xmlns:a16="http://schemas.microsoft.com/office/drawing/2014/main" id="{D7338C05-230C-4F20-B370-E9CC43C8C008}"/>
                </a:ext>
              </a:extLst>
            </p:cNvPr>
            <p:cNvCxnSpPr>
              <a:cxnSpLocks/>
            </p:cNvCxnSpPr>
            <p:nvPr/>
          </p:nvCxnSpPr>
          <p:spPr>
            <a:xfrm rot="5400000">
              <a:off x="-2616847" y="5281930"/>
              <a:ext cx="0" cy="5400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FF1C1958-5EBE-4FAE-97D1-DEF6B4A280A4}"/>
                </a:ext>
              </a:extLst>
            </p:cNvPr>
            <p:cNvSpPr txBox="1"/>
            <p:nvPr/>
          </p:nvSpPr>
          <p:spPr>
            <a:xfrm>
              <a:off x="-2860000" y="4822717"/>
              <a:ext cx="192929" cy="208643"/>
            </a:xfrm>
            <a:prstGeom prst="rect">
              <a:avLst/>
            </a:prstGeom>
            <a:noFill/>
          </p:spPr>
          <p:txBody>
            <a:bodyPr wrap="none" lIns="36000" tIns="0" rIns="36000" bIns="0" rtlCol="0">
              <a:spAutoFit/>
            </a:bodyPr>
            <a:lstStyle/>
            <a:p>
              <a:pPr algn="r"/>
              <a:r>
                <a:rPr lang="en-GB" sz="1400" dirty="0"/>
                <a:t>B</a:t>
              </a:r>
              <a:endParaRPr lang="en-US" sz="1400" dirty="0"/>
            </a:p>
          </p:txBody>
        </p:sp>
        <p:cxnSp>
          <p:nvCxnSpPr>
            <p:cNvPr id="41" name="Straight Connector 40">
              <a:extLst>
                <a:ext uri="{FF2B5EF4-FFF2-40B4-BE49-F238E27FC236}">
                  <a16:creationId xmlns:a16="http://schemas.microsoft.com/office/drawing/2014/main" id="{C520E041-6968-4FC3-9A00-3A0FC3768310}"/>
                </a:ext>
              </a:extLst>
            </p:cNvPr>
            <p:cNvCxnSpPr>
              <a:cxnSpLocks/>
            </p:cNvCxnSpPr>
            <p:nvPr/>
          </p:nvCxnSpPr>
          <p:spPr>
            <a:xfrm rot="5400000">
              <a:off x="-2616847" y="3767966"/>
              <a:ext cx="0" cy="5400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0FFFF06C-9C15-46E8-93CF-343F1F69AB60}"/>
                </a:ext>
              </a:extLst>
            </p:cNvPr>
            <p:cNvSpPr txBox="1"/>
            <p:nvPr/>
          </p:nvSpPr>
          <p:spPr>
            <a:xfrm>
              <a:off x="-2869618" y="5579698"/>
              <a:ext cx="202547" cy="208643"/>
            </a:xfrm>
            <a:prstGeom prst="rect">
              <a:avLst/>
            </a:prstGeom>
            <a:noFill/>
          </p:spPr>
          <p:txBody>
            <a:bodyPr wrap="none" lIns="36000" tIns="0" rIns="36000" bIns="0" rtlCol="0">
              <a:spAutoFit/>
            </a:bodyPr>
            <a:lstStyle/>
            <a:p>
              <a:pPr algn="r"/>
              <a:r>
                <a:rPr lang="en-GB" sz="1400" dirty="0"/>
                <a:t>C</a:t>
              </a:r>
              <a:endParaRPr lang="en-US" sz="1400" dirty="0"/>
            </a:p>
          </p:txBody>
        </p:sp>
        <p:cxnSp>
          <p:nvCxnSpPr>
            <p:cNvPr id="28" name="Straight Connector 27">
              <a:extLst>
                <a:ext uri="{FF2B5EF4-FFF2-40B4-BE49-F238E27FC236}">
                  <a16:creationId xmlns:a16="http://schemas.microsoft.com/office/drawing/2014/main" id="{54EB7812-4857-427D-935E-A3757D73A2A7}"/>
                </a:ext>
              </a:extLst>
            </p:cNvPr>
            <p:cNvCxnSpPr>
              <a:cxnSpLocks/>
            </p:cNvCxnSpPr>
            <p:nvPr/>
          </p:nvCxnSpPr>
          <p:spPr>
            <a:xfrm>
              <a:off x="-2643824" y="6065910"/>
              <a:ext cx="5755800"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17C6B0BC-B727-4D93-9C55-C50143DAB8FB}"/>
                </a:ext>
              </a:extLst>
            </p:cNvPr>
            <p:cNvSpPr txBox="1"/>
            <p:nvPr/>
          </p:nvSpPr>
          <p:spPr>
            <a:xfrm>
              <a:off x="-2673958" y="6101270"/>
              <a:ext cx="172090" cy="215444"/>
            </a:xfrm>
            <a:prstGeom prst="rect">
              <a:avLst/>
            </a:prstGeom>
            <a:noFill/>
          </p:spPr>
          <p:txBody>
            <a:bodyPr wrap="none" lIns="36000" tIns="0" rIns="36000" bIns="0" rtlCol="0" anchor="ctr">
              <a:spAutoFit/>
            </a:bodyPr>
            <a:lstStyle/>
            <a:p>
              <a:pPr algn="ctr"/>
              <a:r>
                <a:rPr lang="en-GB" sz="1400" dirty="0"/>
                <a:t>0</a:t>
              </a:r>
              <a:endParaRPr lang="en-US" sz="1400" dirty="0"/>
            </a:p>
          </p:txBody>
        </p:sp>
        <p:cxnSp>
          <p:nvCxnSpPr>
            <p:cNvPr id="30" name="Straight Connector 29">
              <a:extLst>
                <a:ext uri="{FF2B5EF4-FFF2-40B4-BE49-F238E27FC236}">
                  <a16:creationId xmlns:a16="http://schemas.microsoft.com/office/drawing/2014/main" id="{7BA760DE-EFB6-4EA2-8B24-C1BF2EB0E625}"/>
                </a:ext>
              </a:extLst>
            </p:cNvPr>
            <p:cNvCxnSpPr>
              <a:cxnSpLocks/>
            </p:cNvCxnSpPr>
            <p:nvPr/>
          </p:nvCxnSpPr>
          <p:spPr>
            <a:xfrm rot="16200000">
              <a:off x="3077310" y="6093014"/>
              <a:ext cx="54207"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29C80999-A2F7-411A-90A4-358038BD47D0}"/>
                </a:ext>
              </a:extLst>
            </p:cNvPr>
            <p:cNvSpPr txBox="1"/>
            <p:nvPr/>
          </p:nvSpPr>
          <p:spPr>
            <a:xfrm>
              <a:off x="2969762" y="6101270"/>
              <a:ext cx="271475" cy="215444"/>
            </a:xfrm>
            <a:prstGeom prst="rect">
              <a:avLst/>
            </a:prstGeom>
            <a:noFill/>
          </p:spPr>
          <p:txBody>
            <a:bodyPr wrap="none" lIns="36000" tIns="0" rIns="36000" bIns="0" rtlCol="0" anchor="ctr">
              <a:spAutoFit/>
            </a:bodyPr>
            <a:lstStyle/>
            <a:p>
              <a:pPr algn="ctr"/>
              <a:r>
                <a:rPr lang="en-GB" sz="1400" dirty="0"/>
                <a:t>40</a:t>
              </a:r>
              <a:endParaRPr lang="en-US" sz="1400" dirty="0"/>
            </a:p>
          </p:txBody>
        </p:sp>
        <p:cxnSp>
          <p:nvCxnSpPr>
            <p:cNvPr id="32" name="Straight Connector 31">
              <a:extLst>
                <a:ext uri="{FF2B5EF4-FFF2-40B4-BE49-F238E27FC236}">
                  <a16:creationId xmlns:a16="http://schemas.microsoft.com/office/drawing/2014/main" id="{F6C305C3-FB97-4C63-819D-82073FD38C6E}"/>
                </a:ext>
              </a:extLst>
            </p:cNvPr>
            <p:cNvCxnSpPr>
              <a:cxnSpLocks/>
            </p:cNvCxnSpPr>
            <p:nvPr/>
          </p:nvCxnSpPr>
          <p:spPr>
            <a:xfrm rot="16200000">
              <a:off x="1642210" y="6093014"/>
              <a:ext cx="54207"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F0FCF4DF-38FC-438F-AB19-ECA4067187A6}"/>
                </a:ext>
              </a:extLst>
            </p:cNvPr>
            <p:cNvSpPr txBox="1"/>
            <p:nvPr/>
          </p:nvSpPr>
          <p:spPr>
            <a:xfrm>
              <a:off x="1532282" y="6101270"/>
              <a:ext cx="271475" cy="215444"/>
            </a:xfrm>
            <a:prstGeom prst="rect">
              <a:avLst/>
            </a:prstGeom>
            <a:noFill/>
          </p:spPr>
          <p:txBody>
            <a:bodyPr wrap="none" lIns="36000" tIns="0" rIns="36000" bIns="0" rtlCol="0" anchor="ctr">
              <a:spAutoFit/>
            </a:bodyPr>
            <a:lstStyle/>
            <a:p>
              <a:pPr algn="ctr"/>
              <a:r>
                <a:rPr lang="en-GB" sz="1400" dirty="0"/>
                <a:t>30</a:t>
              </a:r>
              <a:endParaRPr lang="en-US" sz="1400" dirty="0"/>
            </a:p>
          </p:txBody>
        </p:sp>
        <p:cxnSp>
          <p:nvCxnSpPr>
            <p:cNvPr id="51" name="Straight Connector 50">
              <a:extLst>
                <a:ext uri="{FF2B5EF4-FFF2-40B4-BE49-F238E27FC236}">
                  <a16:creationId xmlns:a16="http://schemas.microsoft.com/office/drawing/2014/main" id="{B0C39D3B-CB39-467A-80D6-D29E17142FC2}"/>
                </a:ext>
              </a:extLst>
            </p:cNvPr>
            <p:cNvCxnSpPr>
              <a:cxnSpLocks/>
            </p:cNvCxnSpPr>
            <p:nvPr/>
          </p:nvCxnSpPr>
          <p:spPr>
            <a:xfrm rot="16200000">
              <a:off x="224890" y="6093014"/>
              <a:ext cx="54207"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B9892A61-A08D-4E5F-BE0A-D15C2B7458F4}"/>
                </a:ext>
              </a:extLst>
            </p:cNvPr>
            <p:cNvSpPr txBox="1"/>
            <p:nvPr/>
          </p:nvSpPr>
          <p:spPr>
            <a:xfrm>
              <a:off x="114962" y="6101270"/>
              <a:ext cx="271475" cy="215444"/>
            </a:xfrm>
            <a:prstGeom prst="rect">
              <a:avLst/>
            </a:prstGeom>
            <a:noFill/>
          </p:spPr>
          <p:txBody>
            <a:bodyPr wrap="none" lIns="36000" tIns="0" rIns="36000" bIns="0" rtlCol="0" anchor="ctr">
              <a:spAutoFit/>
            </a:bodyPr>
            <a:lstStyle/>
            <a:p>
              <a:pPr algn="ctr"/>
              <a:r>
                <a:rPr lang="en-GB" sz="1400" dirty="0"/>
                <a:t>20</a:t>
              </a:r>
              <a:endParaRPr lang="en-US" sz="1400" dirty="0"/>
            </a:p>
          </p:txBody>
        </p:sp>
        <p:cxnSp>
          <p:nvCxnSpPr>
            <p:cNvPr id="53" name="Straight Connector 52">
              <a:extLst>
                <a:ext uri="{FF2B5EF4-FFF2-40B4-BE49-F238E27FC236}">
                  <a16:creationId xmlns:a16="http://schemas.microsoft.com/office/drawing/2014/main" id="{5A62BCFF-BB10-4886-B82D-EC92962737CE}"/>
                </a:ext>
              </a:extLst>
            </p:cNvPr>
            <p:cNvCxnSpPr>
              <a:cxnSpLocks/>
            </p:cNvCxnSpPr>
            <p:nvPr/>
          </p:nvCxnSpPr>
          <p:spPr>
            <a:xfrm rot="16200000">
              <a:off x="-1189890" y="6093014"/>
              <a:ext cx="54207"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4" name="TextBox 53">
              <a:extLst>
                <a:ext uri="{FF2B5EF4-FFF2-40B4-BE49-F238E27FC236}">
                  <a16:creationId xmlns:a16="http://schemas.microsoft.com/office/drawing/2014/main" id="{CBEB7688-6E40-4269-A938-CC66A9559AE0}"/>
                </a:ext>
              </a:extLst>
            </p:cNvPr>
            <p:cNvSpPr txBox="1"/>
            <p:nvPr/>
          </p:nvSpPr>
          <p:spPr>
            <a:xfrm>
              <a:off x="-1299818" y="6101270"/>
              <a:ext cx="271475" cy="215444"/>
            </a:xfrm>
            <a:prstGeom prst="rect">
              <a:avLst/>
            </a:prstGeom>
            <a:noFill/>
          </p:spPr>
          <p:txBody>
            <a:bodyPr wrap="none" lIns="36000" tIns="0" rIns="36000" bIns="0" rtlCol="0" anchor="ctr">
              <a:spAutoFit/>
            </a:bodyPr>
            <a:lstStyle/>
            <a:p>
              <a:pPr algn="ctr"/>
              <a:r>
                <a:rPr lang="en-US" sz="1400" dirty="0"/>
                <a:t>10</a:t>
              </a:r>
            </a:p>
          </p:txBody>
        </p:sp>
      </p:grpSp>
      <p:grpSp>
        <p:nvGrpSpPr>
          <p:cNvPr id="7" name="Group 6">
            <a:extLst>
              <a:ext uri="{FF2B5EF4-FFF2-40B4-BE49-F238E27FC236}">
                <a16:creationId xmlns:a16="http://schemas.microsoft.com/office/drawing/2014/main" id="{7FD783A0-21E0-4F50-8577-A4E7CD607378}"/>
              </a:ext>
            </a:extLst>
          </p:cNvPr>
          <p:cNvGrpSpPr/>
          <p:nvPr/>
        </p:nvGrpSpPr>
        <p:grpSpPr>
          <a:xfrm>
            <a:off x="7290544" y="4516520"/>
            <a:ext cx="1847662" cy="861774"/>
            <a:chOff x="6776308" y="3573016"/>
            <a:chExt cx="1847662" cy="861774"/>
          </a:xfrm>
        </p:grpSpPr>
        <p:sp>
          <p:nvSpPr>
            <p:cNvPr id="3" name="Rectangle 2">
              <a:extLst>
                <a:ext uri="{FF2B5EF4-FFF2-40B4-BE49-F238E27FC236}">
                  <a16:creationId xmlns:a16="http://schemas.microsoft.com/office/drawing/2014/main" id="{8DA9D980-3927-4308-8376-A717C3173CDD}"/>
                </a:ext>
              </a:extLst>
            </p:cNvPr>
            <p:cNvSpPr/>
            <p:nvPr/>
          </p:nvSpPr>
          <p:spPr>
            <a:xfrm>
              <a:off x="6776308" y="3609464"/>
              <a:ext cx="144016" cy="1440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79055D20-19C9-4289-89A7-F3EF17B0D8B0}"/>
                </a:ext>
              </a:extLst>
            </p:cNvPr>
            <p:cNvSpPr txBox="1"/>
            <p:nvPr/>
          </p:nvSpPr>
          <p:spPr>
            <a:xfrm>
              <a:off x="6948264" y="3573016"/>
              <a:ext cx="1675706" cy="861774"/>
            </a:xfrm>
            <a:prstGeom prst="rect">
              <a:avLst/>
            </a:prstGeom>
            <a:noFill/>
          </p:spPr>
          <p:txBody>
            <a:bodyPr wrap="none" lIns="36000" tIns="0" rIns="36000" bIns="0" rtlCol="0">
              <a:spAutoFit/>
            </a:bodyPr>
            <a:lstStyle/>
            <a:p>
              <a:r>
                <a:rPr lang="en-GB" sz="1400" dirty="0"/>
                <a:t>Crawford, et al.</a:t>
              </a:r>
              <a:r>
                <a:rPr lang="en-GB" sz="1400" baseline="30000" dirty="0"/>
                <a:t>1</a:t>
              </a:r>
            </a:p>
            <a:p>
              <a:r>
                <a:rPr lang="en-GB" sz="1400" dirty="0"/>
                <a:t>Fisher, et al.</a:t>
              </a:r>
              <a:r>
                <a:rPr lang="en-GB" sz="1400" baseline="30000" dirty="0"/>
                <a:t>2</a:t>
              </a:r>
            </a:p>
            <a:p>
              <a:r>
                <a:rPr lang="en-GB" sz="1400" dirty="0"/>
                <a:t>Chen, et al.</a:t>
              </a:r>
              <a:r>
                <a:rPr lang="en-GB" sz="1400" baseline="30000" dirty="0"/>
                <a:t>3</a:t>
              </a:r>
            </a:p>
            <a:p>
              <a:r>
                <a:rPr lang="en-GB" sz="1400" dirty="0"/>
                <a:t>Putz-</a:t>
              </a:r>
              <a:r>
                <a:rPr lang="en-GB" sz="1400" dirty="0" err="1"/>
                <a:t>Bankuti</a:t>
              </a:r>
              <a:r>
                <a:rPr lang="en-GB" sz="1400" dirty="0"/>
                <a:t>, et al.</a:t>
              </a:r>
              <a:r>
                <a:rPr lang="en-GB" sz="1400" baseline="30000" dirty="0"/>
                <a:t>4</a:t>
              </a:r>
              <a:endParaRPr lang="en-US" sz="1400" baseline="30000" dirty="0"/>
            </a:p>
          </p:txBody>
        </p:sp>
        <p:sp>
          <p:nvSpPr>
            <p:cNvPr id="44" name="Rectangle 43">
              <a:extLst>
                <a:ext uri="{FF2B5EF4-FFF2-40B4-BE49-F238E27FC236}">
                  <a16:creationId xmlns:a16="http://schemas.microsoft.com/office/drawing/2014/main" id="{F72610B6-ABB4-4905-8E93-033DCE1566D8}"/>
                </a:ext>
              </a:extLst>
            </p:cNvPr>
            <p:cNvSpPr/>
            <p:nvPr/>
          </p:nvSpPr>
          <p:spPr>
            <a:xfrm>
              <a:off x="6776308" y="4252084"/>
              <a:ext cx="144016" cy="14401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Rectangle 44">
              <a:extLst>
                <a:ext uri="{FF2B5EF4-FFF2-40B4-BE49-F238E27FC236}">
                  <a16:creationId xmlns:a16="http://schemas.microsoft.com/office/drawing/2014/main" id="{B92EFBEA-4D68-443F-A654-BFDE61FD3538}"/>
                </a:ext>
              </a:extLst>
            </p:cNvPr>
            <p:cNvSpPr/>
            <p:nvPr/>
          </p:nvSpPr>
          <p:spPr>
            <a:xfrm>
              <a:off x="6776308" y="4037878"/>
              <a:ext cx="144016" cy="14401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9A95B4F5-32CC-4FCF-A975-E7B2F24A038F}"/>
                </a:ext>
              </a:extLst>
            </p:cNvPr>
            <p:cNvSpPr/>
            <p:nvPr/>
          </p:nvSpPr>
          <p:spPr>
            <a:xfrm>
              <a:off x="6776308" y="3823671"/>
              <a:ext cx="144016" cy="14401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47" name="Picture 46">
            <a:hlinkClick r:id="rId2" action="ppaction://hlinksldjump"/>
            <a:extLst>
              <a:ext uri="{FF2B5EF4-FFF2-40B4-BE49-F238E27FC236}">
                <a16:creationId xmlns:a16="http://schemas.microsoft.com/office/drawing/2014/main" id="{30ED64E8-BED7-4085-8CD5-3B8E99CF1A66}"/>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40363897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Micronutrients</a:t>
            </a:r>
          </a:p>
        </p:txBody>
      </p:sp>
      <p:sp>
        <p:nvSpPr>
          <p:cNvPr id="6" name="Text Placeholder 5">
            <a:extLst>
              <a:ext uri="{FF2B5EF4-FFF2-40B4-BE49-F238E27FC236}">
                <a16:creationId xmlns:a16="http://schemas.microsoft.com/office/drawing/2014/main" id="{D6F01A04-9A55-4F5F-950A-A0B1DC1A3985}"/>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FDC9F5CE-3FAA-4B06-8335-87142E7F4805}"/>
              </a:ext>
            </a:extLst>
          </p:cNvPr>
          <p:cNvSpPr>
            <a:spLocks noGrp="1"/>
          </p:cNvSpPr>
          <p:nvPr>
            <p:ph sz="half" idx="1"/>
          </p:nvPr>
        </p:nvSpPr>
        <p:spPr/>
        <p:txBody>
          <a:bodyPr/>
          <a:lstStyle/>
          <a:p>
            <a:r>
              <a:rPr lang="en-US" dirty="0"/>
              <a:t>A majority of liver disease patients considered for liver transplantation present with vitamin A </a:t>
            </a:r>
            <a:br>
              <a:rPr lang="en-US" dirty="0"/>
            </a:br>
            <a:r>
              <a:rPr lang="en-US" dirty="0"/>
              <a:t>and D deficiencies</a:t>
            </a:r>
          </a:p>
          <a:p>
            <a:pPr lvl="1"/>
            <a:r>
              <a:rPr lang="en-US" dirty="0"/>
              <a:t>Vitamin D levels </a:t>
            </a:r>
            <a:r>
              <a:rPr lang="en-US" dirty="0">
                <a:ea typeface="Arial Unicode MS"/>
              </a:rPr>
              <a:t>&lt;20 ng/ml are reported in chronic cholestatic conditions, and often inversely correlate with disease severity and Child–Pugh score</a:t>
            </a:r>
            <a:endParaRPr lang="en-US" baseline="30000" dirty="0">
              <a:ea typeface="Arial Unicode MS"/>
            </a:endParaRPr>
          </a:p>
          <a:p>
            <a:pPr lvl="1"/>
            <a:r>
              <a:rPr lang="en-US" dirty="0"/>
              <a:t>Vitamin D also correlates with treatment response in HCV, NAFLD and patients who develop HCC</a:t>
            </a:r>
            <a:endParaRPr lang="en-US" baseline="30000" dirty="0"/>
          </a:p>
        </p:txBody>
      </p:sp>
      <p:graphicFrame>
        <p:nvGraphicFramePr>
          <p:cNvPr id="4" name="Table 3">
            <a:extLst>
              <a:ext uri="{FF2B5EF4-FFF2-40B4-BE49-F238E27FC236}">
                <a16:creationId xmlns:a16="http://schemas.microsoft.com/office/drawing/2014/main" id="{06346684-3A61-4B36-AD13-C720465B66F4}"/>
              </a:ext>
            </a:extLst>
          </p:cNvPr>
          <p:cNvGraphicFramePr>
            <a:graphicFrameLocks noGrp="1"/>
          </p:cNvGraphicFramePr>
          <p:nvPr>
            <p:extLst>
              <p:ext uri="{D42A27DB-BD31-4B8C-83A1-F6EECF244321}">
                <p14:modId xmlns:p14="http://schemas.microsoft.com/office/powerpoint/2010/main" val="1915053272"/>
              </p:ext>
            </p:extLst>
          </p:nvPr>
        </p:nvGraphicFramePr>
        <p:xfrm>
          <a:off x="695325" y="3303706"/>
          <a:ext cx="10369550" cy="1691739"/>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a:solidFill>
                            <a:schemeClr val="tx1"/>
                          </a:solidFill>
                          <a:effectLst/>
                          <a:latin typeface="+mn-lt"/>
                          <a:ea typeface="Arial Unicode MS"/>
                          <a:cs typeface="+mn-cs"/>
                        </a:rPr>
                        <a:t>In patients with cirrhosis, </a:t>
                      </a:r>
                      <a:r>
                        <a:rPr lang="en-GB" sz="1400" b="0" u="none" strike="noStrike" kern="1200" dirty="0">
                          <a:solidFill>
                            <a:schemeClr val="tx1"/>
                          </a:solidFill>
                          <a:effectLst/>
                          <a:latin typeface="+mn-lt"/>
                          <a:ea typeface="Arial Unicode MS"/>
                          <a:cs typeface="+mn-cs"/>
                        </a:rPr>
                        <a:t>administer micronutrients and vitamins to treat confirmed or clinically suspected deficiency</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C</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468793">
                <a:tc>
                  <a:txBody>
                    <a:bodyPr/>
                    <a:lstStyle/>
                    <a:p>
                      <a:pPr marL="0" marR="0" lvl="0" indent="0" algn="l" defTabSz="914400" rtl="0" eaLnBrk="1" latinLnBrk="0" hangingPunct="1">
                        <a:lnSpc>
                          <a:spcPct val="100000"/>
                        </a:lnSpc>
                        <a:spcBef>
                          <a:spcPts val="0"/>
                        </a:spcBef>
                        <a:spcAft>
                          <a:spcPts val="800"/>
                        </a:spcAft>
                        <a:buFont typeface="+mj-lt"/>
                        <a:buNone/>
                      </a:pPr>
                      <a:r>
                        <a:rPr lang="en-US" sz="1400" b="0" u="none" strike="noStrike" kern="1200" dirty="0">
                          <a:solidFill>
                            <a:schemeClr val="tx1"/>
                          </a:solidFill>
                          <a:effectLst/>
                          <a:latin typeface="+mn-lt"/>
                          <a:ea typeface="Arial Unicode MS"/>
                          <a:cs typeface="+mn-cs"/>
                        </a:rPr>
                        <a:t>Assess vitamin D levels in patients with cirrhosis as deficiency is highly prevalent and may adversely affect clinical outcomes</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II-3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468793">
                <a:tc>
                  <a:txBody>
                    <a:bodyPr/>
                    <a:lstStyle/>
                    <a:p>
                      <a:pPr marL="0" marR="0" lvl="0" indent="0" algn="l" defTabSz="914400" rtl="0" eaLnBrk="1" latinLnBrk="0" hangingPunct="1">
                        <a:lnSpc>
                          <a:spcPct val="100000"/>
                        </a:lnSpc>
                        <a:spcBef>
                          <a:spcPts val="0"/>
                        </a:spcBef>
                        <a:spcAft>
                          <a:spcPts val="800"/>
                        </a:spcAft>
                        <a:buFont typeface="+mj-lt"/>
                        <a:buNone/>
                      </a:pPr>
                      <a:r>
                        <a:rPr lang="en-US" sz="1400" b="0" u="none" strike="noStrike" kern="1200" dirty="0">
                          <a:solidFill>
                            <a:schemeClr val="tx1"/>
                          </a:solidFill>
                          <a:effectLst/>
                          <a:latin typeface="+mn-lt"/>
                          <a:ea typeface="Arial Unicode MS"/>
                          <a:cs typeface="+mn-cs"/>
                        </a:rPr>
                        <a:t>Supplement vitamin D orally in patients with cirrhosis and vitamin D levels &lt;20 ng/ml, to reach serum vitamin D (25(OH)D) &gt;30 ng/ml</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MS Mincho"/>
                          <a:cs typeface="+mj-cs"/>
                        </a:rPr>
                        <a:t>II-1 B</a:t>
                      </a: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10" name="Group 9">
            <a:extLst>
              <a:ext uri="{FF2B5EF4-FFF2-40B4-BE49-F238E27FC236}">
                <a16:creationId xmlns:a16="http://schemas.microsoft.com/office/drawing/2014/main" id="{D4FBD7E8-8D45-4C53-85F0-622DB4F5859B}"/>
              </a:ext>
            </a:extLst>
          </p:cNvPr>
          <p:cNvGrpSpPr/>
          <p:nvPr/>
        </p:nvGrpSpPr>
        <p:grpSpPr>
          <a:xfrm>
            <a:off x="6827389" y="3284984"/>
            <a:ext cx="4165155" cy="307777"/>
            <a:chOff x="4086174" y="3212976"/>
            <a:chExt cx="4165155" cy="307777"/>
          </a:xfrm>
        </p:grpSpPr>
        <p:sp>
          <p:nvSpPr>
            <p:cNvPr id="11" name="Rectangle 10">
              <a:extLst>
                <a:ext uri="{FF2B5EF4-FFF2-40B4-BE49-F238E27FC236}">
                  <a16:creationId xmlns:a16="http://schemas.microsoft.com/office/drawing/2014/main" id="{7FDA6F2A-6620-4778-BD34-4968D1BDCD98}"/>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2" name="Rectangle 11">
              <a:extLst>
                <a:ext uri="{FF2B5EF4-FFF2-40B4-BE49-F238E27FC236}">
                  <a16:creationId xmlns:a16="http://schemas.microsoft.com/office/drawing/2014/main" id="{6D039DE9-0F1A-48E2-8A61-536DEB99A069}"/>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TextBox 12">
              <a:extLst>
                <a:ext uri="{FF2B5EF4-FFF2-40B4-BE49-F238E27FC236}">
                  <a16:creationId xmlns:a16="http://schemas.microsoft.com/office/drawing/2014/main" id="{F295FD95-4FE7-4B0E-92D7-C5F5916B4828}"/>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4" name="TextBox 13">
              <a:extLst>
                <a:ext uri="{FF2B5EF4-FFF2-40B4-BE49-F238E27FC236}">
                  <a16:creationId xmlns:a16="http://schemas.microsoft.com/office/drawing/2014/main" id="{4D8BB11F-31EF-4919-9089-0F62B1F799EA}"/>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5" name="Picture 14">
            <a:hlinkClick r:id="rId3" action="ppaction://hlinksldjump"/>
            <a:extLst>
              <a:ext uri="{FF2B5EF4-FFF2-40B4-BE49-F238E27FC236}">
                <a16:creationId xmlns:a16="http://schemas.microsoft.com/office/drawing/2014/main" id="{6DCDA08A-C318-4F79-86DA-66082E0FC8FE}"/>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654939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Micronutrients</a:t>
            </a:r>
          </a:p>
        </p:txBody>
      </p:sp>
      <p:sp>
        <p:nvSpPr>
          <p:cNvPr id="6" name="Text Placeholder 5">
            <a:extLst>
              <a:ext uri="{FF2B5EF4-FFF2-40B4-BE49-F238E27FC236}">
                <a16:creationId xmlns:a16="http://schemas.microsoft.com/office/drawing/2014/main" id="{D6F01A04-9A55-4F5F-950A-A0B1DC1A3985}"/>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FDC9F5CE-3FAA-4B06-8335-87142E7F4805}"/>
              </a:ext>
            </a:extLst>
          </p:cNvPr>
          <p:cNvSpPr>
            <a:spLocks noGrp="1"/>
          </p:cNvSpPr>
          <p:nvPr>
            <p:ph sz="half" idx="1"/>
          </p:nvPr>
        </p:nvSpPr>
        <p:spPr/>
        <p:txBody>
          <a:bodyPr/>
          <a:lstStyle/>
          <a:p>
            <a:pPr>
              <a:spcBef>
                <a:spcPts val="600"/>
              </a:spcBef>
            </a:pPr>
            <a:r>
              <a:rPr lang="en-US" dirty="0" err="1"/>
              <a:t>Hyponatraemia</a:t>
            </a:r>
            <a:r>
              <a:rPr lang="en-US" dirty="0"/>
              <a:t> is common in patients with cirrhosis, and more likely when sodium intake is low with water unchanged or increased. Careful monitoring of sodium and water intake is required</a:t>
            </a:r>
          </a:p>
          <a:p>
            <a:pPr>
              <a:spcBef>
                <a:spcPts val="600"/>
              </a:spcBef>
            </a:pPr>
            <a:r>
              <a:rPr lang="en-US" dirty="0"/>
              <a:t>Confirmed or clinically suspected micronutrient deficiencies should be treated based on accepted general recommendations and common practice</a:t>
            </a:r>
          </a:p>
        </p:txBody>
      </p:sp>
      <p:graphicFrame>
        <p:nvGraphicFramePr>
          <p:cNvPr id="4" name="Table 3">
            <a:extLst>
              <a:ext uri="{FF2B5EF4-FFF2-40B4-BE49-F238E27FC236}">
                <a16:creationId xmlns:a16="http://schemas.microsoft.com/office/drawing/2014/main" id="{06346684-3A61-4B36-AD13-C720465B66F4}"/>
              </a:ext>
            </a:extLst>
          </p:cNvPr>
          <p:cNvGraphicFramePr>
            <a:graphicFrameLocks noGrp="1"/>
          </p:cNvGraphicFramePr>
          <p:nvPr>
            <p:extLst>
              <p:ext uri="{D42A27DB-BD31-4B8C-83A1-F6EECF244321}">
                <p14:modId xmlns:p14="http://schemas.microsoft.com/office/powerpoint/2010/main" val="1728162660"/>
              </p:ext>
            </p:extLst>
          </p:nvPr>
        </p:nvGraphicFramePr>
        <p:xfrm>
          <a:off x="695325" y="3140968"/>
          <a:ext cx="10369550" cy="113880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184269">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468793">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n-lt"/>
                          <a:ea typeface="Arial Unicode MS"/>
                          <a:cs typeface="+mn-cs"/>
                        </a:rPr>
                        <a:t>In patients with cirrhosis and ascites under sodium restriction (recommended</a:t>
                      </a:r>
                      <a:r>
                        <a:rPr lang="en-US" sz="1400" b="0" u="none" strike="noStrike" kern="1200" dirty="0">
                          <a:solidFill>
                            <a:schemeClr val="tx1"/>
                          </a:solidFill>
                          <a:effectLst/>
                          <a:latin typeface="+mn-lt"/>
                          <a:ea typeface="Arial Unicode MS"/>
                          <a:cs typeface="+mn-cs"/>
                        </a:rPr>
                        <a:t> intake of sodium </a:t>
                      </a:r>
                      <a:br>
                        <a:rPr lang="en-US" sz="1400" b="0" u="none" strike="noStrike" kern="1200" dirty="0">
                          <a:solidFill>
                            <a:schemeClr val="tx1"/>
                          </a:solidFill>
                          <a:effectLst/>
                          <a:latin typeface="+mn-lt"/>
                          <a:ea typeface="Arial Unicode MS"/>
                          <a:cs typeface="+mn-cs"/>
                        </a:rPr>
                      </a:br>
                      <a:r>
                        <a:rPr lang="en-US" sz="1400" b="0" u="none" strike="noStrike" kern="1200" dirty="0">
                          <a:solidFill>
                            <a:schemeClr val="tx1"/>
                          </a:solidFill>
                          <a:effectLst/>
                          <a:latin typeface="+mn-lt"/>
                          <a:ea typeface="Arial Unicode MS"/>
                          <a:cs typeface="+mn-cs"/>
                        </a:rPr>
                        <a:t>~80 mmol day = 2 g of sodium corresponding to 5 g of salt added daily to the diet according to EASL guidelines) take care to improve diet palatability as this may cause a reduction in </a:t>
                      </a:r>
                      <a:br>
                        <a:rPr lang="en-US" sz="1400" b="0" u="none" strike="noStrike" kern="1200" dirty="0">
                          <a:solidFill>
                            <a:schemeClr val="tx1"/>
                          </a:solidFill>
                          <a:effectLst/>
                          <a:latin typeface="+mn-lt"/>
                          <a:ea typeface="Arial Unicode MS"/>
                          <a:cs typeface="+mn-cs"/>
                        </a:rPr>
                      </a:br>
                      <a:r>
                        <a:rPr lang="en-US" sz="1400" b="0" u="none" strike="noStrike" kern="1200" dirty="0">
                          <a:solidFill>
                            <a:schemeClr val="tx1"/>
                          </a:solidFill>
                          <a:effectLst/>
                          <a:latin typeface="+mn-lt"/>
                          <a:ea typeface="Arial Unicode MS"/>
                          <a:cs typeface="+mn-cs"/>
                        </a:rPr>
                        <a:t>calorie intake</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II-2 B</a:t>
                      </a: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0003"/>
                  </a:ext>
                </a:extLst>
              </a:tr>
            </a:tbl>
          </a:graphicData>
        </a:graphic>
      </p:graphicFrame>
      <p:grpSp>
        <p:nvGrpSpPr>
          <p:cNvPr id="10" name="Group 9">
            <a:extLst>
              <a:ext uri="{FF2B5EF4-FFF2-40B4-BE49-F238E27FC236}">
                <a16:creationId xmlns:a16="http://schemas.microsoft.com/office/drawing/2014/main" id="{D4FBD7E8-8D45-4C53-85F0-622DB4F5859B}"/>
              </a:ext>
            </a:extLst>
          </p:cNvPr>
          <p:cNvGrpSpPr/>
          <p:nvPr/>
        </p:nvGrpSpPr>
        <p:grpSpPr>
          <a:xfrm>
            <a:off x="6827389" y="3104392"/>
            <a:ext cx="4165155" cy="307777"/>
            <a:chOff x="4086174" y="3212976"/>
            <a:chExt cx="4165155" cy="307777"/>
          </a:xfrm>
        </p:grpSpPr>
        <p:sp>
          <p:nvSpPr>
            <p:cNvPr id="11" name="Rectangle 10">
              <a:extLst>
                <a:ext uri="{FF2B5EF4-FFF2-40B4-BE49-F238E27FC236}">
                  <a16:creationId xmlns:a16="http://schemas.microsoft.com/office/drawing/2014/main" id="{7FDA6F2A-6620-4778-BD34-4968D1BDCD98}"/>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2" name="Rectangle 11">
              <a:extLst>
                <a:ext uri="{FF2B5EF4-FFF2-40B4-BE49-F238E27FC236}">
                  <a16:creationId xmlns:a16="http://schemas.microsoft.com/office/drawing/2014/main" id="{6D039DE9-0F1A-48E2-8A61-536DEB99A069}"/>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TextBox 12">
              <a:extLst>
                <a:ext uri="{FF2B5EF4-FFF2-40B4-BE49-F238E27FC236}">
                  <a16:creationId xmlns:a16="http://schemas.microsoft.com/office/drawing/2014/main" id="{F295FD95-4FE7-4B0E-92D7-C5F5916B4828}"/>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4" name="TextBox 13">
              <a:extLst>
                <a:ext uri="{FF2B5EF4-FFF2-40B4-BE49-F238E27FC236}">
                  <a16:creationId xmlns:a16="http://schemas.microsoft.com/office/drawing/2014/main" id="{4D8BB11F-31EF-4919-9089-0F62B1F799EA}"/>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5" name="Picture 14">
            <a:hlinkClick r:id="rId2" action="ppaction://hlinksldjump"/>
            <a:extLst>
              <a:ext uri="{FF2B5EF4-FFF2-40B4-BE49-F238E27FC236}">
                <a16:creationId xmlns:a16="http://schemas.microsoft.com/office/drawing/2014/main" id="{1A2AAC77-7870-4A4A-9450-5559B1932BFA}"/>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2125882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US" dirty="0"/>
              <a:t>Nutritional treatment options for hepatic encephalopathy (HE)</a:t>
            </a:r>
            <a:endParaRPr lang="en-GB" dirty="0"/>
          </a:p>
        </p:txBody>
      </p:sp>
      <p:sp>
        <p:nvSpPr>
          <p:cNvPr id="6" name="Text Placeholder 5">
            <a:extLst>
              <a:ext uri="{FF2B5EF4-FFF2-40B4-BE49-F238E27FC236}">
                <a16:creationId xmlns:a16="http://schemas.microsoft.com/office/drawing/2014/main" id="{1D75FE18-A87A-4B7F-AD3D-CB1C323DB3E5}"/>
              </a:ext>
            </a:extLst>
          </p:cNvPr>
          <p:cNvSpPr>
            <a:spLocks noGrp="1"/>
          </p:cNvSpPr>
          <p:nvPr>
            <p:ph type="body" sz="quarter" idx="10"/>
          </p:nvPr>
        </p:nvSpPr>
        <p:spPr/>
        <p:txBody>
          <a:bodyPr/>
          <a:lstStyle/>
          <a:p>
            <a:r>
              <a:rPr lang="en-US" dirty="0"/>
              <a:t>1. McDaniel J, et al. </a:t>
            </a:r>
            <a:r>
              <a:rPr lang="en-GB" dirty="0"/>
              <a:t>Am J </a:t>
            </a:r>
            <a:r>
              <a:rPr lang="en-GB" dirty="0" err="1"/>
              <a:t>Physiol</a:t>
            </a:r>
            <a:r>
              <a:rPr lang="en-GB" dirty="0"/>
              <a:t> </a:t>
            </a:r>
            <a:r>
              <a:rPr lang="en-GB" dirty="0" err="1"/>
              <a:t>Gastrointest</a:t>
            </a:r>
            <a:r>
              <a:rPr lang="en-GB" dirty="0"/>
              <a:t> Liver </a:t>
            </a:r>
            <a:r>
              <a:rPr lang="en-GB" dirty="0" err="1"/>
              <a:t>Physiol</a:t>
            </a:r>
            <a:r>
              <a:rPr lang="en-GB" dirty="0"/>
              <a:t> 2016;310:G163–70</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CA98488D-33BC-4059-A211-E022019D533D}"/>
              </a:ext>
            </a:extLst>
          </p:cNvPr>
          <p:cNvSpPr>
            <a:spLocks noGrp="1"/>
          </p:cNvSpPr>
          <p:nvPr>
            <p:ph sz="half" idx="1"/>
          </p:nvPr>
        </p:nvSpPr>
        <p:spPr>
          <a:xfrm>
            <a:off x="425752" y="1340768"/>
            <a:ext cx="11214864" cy="4622400"/>
          </a:xfrm>
        </p:spPr>
        <p:txBody>
          <a:bodyPr>
            <a:normAutofit/>
          </a:bodyPr>
          <a:lstStyle/>
          <a:p>
            <a:r>
              <a:rPr lang="en-US" sz="1800" dirty="0"/>
              <a:t>HE is more common in malnourished patients with cirrhosis </a:t>
            </a:r>
          </a:p>
          <a:p>
            <a:pPr lvl="1"/>
            <a:r>
              <a:rPr lang="en-US" sz="1600" dirty="0"/>
              <a:t>Inverse relationship between muscle mass and blood ammonia levels</a:t>
            </a:r>
            <a:endParaRPr lang="en-US" sz="1600" baseline="30000" dirty="0"/>
          </a:p>
          <a:p>
            <a:r>
              <a:rPr lang="en-US" sz="1800" dirty="0" err="1"/>
              <a:t>Hyperammonaemia</a:t>
            </a:r>
            <a:r>
              <a:rPr lang="en-US" sz="1800" dirty="0"/>
              <a:t> may impair muscle function and contribute to muscle loss</a:t>
            </a:r>
            <a:r>
              <a:rPr lang="en-US" sz="1800" baseline="30000" dirty="0"/>
              <a:t>1</a:t>
            </a:r>
          </a:p>
          <a:p>
            <a:r>
              <a:rPr lang="en-US" sz="1800" dirty="0"/>
              <a:t>Patients with cirrhosis and HE have the same energy requirements as those without HE</a:t>
            </a:r>
          </a:p>
          <a:p>
            <a:r>
              <a:rPr lang="en-US" sz="1800" dirty="0"/>
              <a:t>Although dysregulated nitrogen metabolism plays a key role in HE development, nitrogen requirements are the same as patients without HE</a:t>
            </a:r>
            <a:endParaRPr lang="en-GB" sz="1800" dirty="0"/>
          </a:p>
        </p:txBody>
      </p:sp>
      <p:graphicFrame>
        <p:nvGraphicFramePr>
          <p:cNvPr id="4" name="Table 3">
            <a:extLst>
              <a:ext uri="{FF2B5EF4-FFF2-40B4-BE49-F238E27FC236}">
                <a16:creationId xmlns:a16="http://schemas.microsoft.com/office/drawing/2014/main" id="{C26D2313-74C6-4C90-B70A-2716B939629E}"/>
              </a:ext>
            </a:extLst>
          </p:cNvPr>
          <p:cNvGraphicFramePr>
            <a:graphicFrameLocks noGrp="1"/>
          </p:cNvGraphicFramePr>
          <p:nvPr>
            <p:extLst>
              <p:ext uri="{D42A27DB-BD31-4B8C-83A1-F6EECF244321}">
                <p14:modId xmlns:p14="http://schemas.microsoft.com/office/powerpoint/2010/main" val="3416699324"/>
              </p:ext>
            </p:extLst>
          </p:nvPr>
        </p:nvGraphicFramePr>
        <p:xfrm>
          <a:off x="695325" y="3559657"/>
          <a:ext cx="10369550" cy="241896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77578">
                <a:tc>
                  <a:txBody>
                    <a:bodyPr/>
                    <a:lstStyle/>
                    <a:p>
                      <a:pPr marL="0" marR="0" lvl="0" indent="0" algn="l" defTabSz="914400" rtl="0" eaLnBrk="1" latinLnBrk="0" hangingPunct="1">
                        <a:lnSpc>
                          <a:spcPct val="100000"/>
                        </a:lnSpc>
                        <a:spcBef>
                          <a:spcPts val="0"/>
                        </a:spcBef>
                        <a:spcAft>
                          <a:spcPts val="800"/>
                        </a:spcAft>
                        <a:buFont typeface="+mj-lt"/>
                        <a:buNone/>
                      </a:pPr>
                      <a:r>
                        <a:rPr lang="en-US" sz="1400" b="0" u="none" strike="noStrike" kern="1200" dirty="0">
                          <a:solidFill>
                            <a:schemeClr val="tx1"/>
                          </a:solidFill>
                          <a:effectLst/>
                          <a:latin typeface="+mn-lt"/>
                          <a:ea typeface="Arial Unicode MS"/>
                          <a:cs typeface="Calibri"/>
                        </a:rPr>
                        <a:t>Nutritional status and sarcopenia should be evaluated in patients with HE</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II-3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13801">
                <a:tc>
                  <a:txBody>
                    <a:bodyPr/>
                    <a:lstStyle/>
                    <a:p>
                      <a:pPr marL="0" marR="0" lvl="0" indent="0" algn="l" defTabSz="914400" rtl="0" eaLnBrk="1" latinLnBrk="0" hangingPunct="1">
                        <a:lnSpc>
                          <a:spcPct val="100000"/>
                        </a:lnSpc>
                        <a:spcBef>
                          <a:spcPts val="0"/>
                        </a:spcBef>
                        <a:spcAft>
                          <a:spcPts val="800"/>
                        </a:spcAft>
                        <a:buFont typeface="+mj-lt"/>
                        <a:buNone/>
                      </a:pPr>
                      <a:r>
                        <a:rPr lang="en-US" sz="1400" b="0" u="none" strike="noStrike" kern="1200" dirty="0">
                          <a:solidFill>
                            <a:schemeClr val="tx1"/>
                          </a:solidFill>
                          <a:effectLst/>
                          <a:latin typeface="+mn-lt"/>
                          <a:ea typeface="Arial Unicode MS"/>
                          <a:cs typeface="Calibri"/>
                        </a:rPr>
                        <a:t>Avoid protein restriction in patients with HE</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II-1 A</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118385">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n-lt"/>
                          <a:ea typeface="Arial Unicode MS"/>
                          <a:cs typeface="Calibri"/>
                        </a:rPr>
                        <a:t>Optimal daily protein and energy intake should not be lower than the general recommendations </a:t>
                      </a:r>
                      <a:r>
                        <a:rPr lang="en-GB" sz="1400" b="0" u="none" strike="noStrike" kern="1200">
                          <a:solidFill>
                            <a:schemeClr val="tx1"/>
                          </a:solidFill>
                          <a:effectLst/>
                          <a:latin typeface="+mn-lt"/>
                          <a:ea typeface="Arial Unicode MS"/>
                          <a:cs typeface="Calibri"/>
                        </a:rPr>
                        <a:t>for patients with cirrhosis</a:t>
                      </a:r>
                      <a:endParaRPr lang="en-GB" sz="1400" b="0" u="none" strike="noStrike" kern="1200" dirty="0">
                        <a:solidFill>
                          <a:schemeClr val="tx1"/>
                        </a:solidFill>
                        <a:effectLst/>
                        <a:latin typeface="+mn-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MS Mincho"/>
                          <a:cs typeface="+mj-cs"/>
                        </a:rPr>
                        <a:t>II-1</a:t>
                      </a:r>
                      <a:r>
                        <a:rPr lang="en-US" sz="1400" b="0" baseline="0" dirty="0">
                          <a:solidFill>
                            <a:schemeClr val="tx1"/>
                          </a:solidFill>
                          <a:effectLst/>
                          <a:latin typeface="+mj-lt"/>
                          <a:ea typeface="MS Mincho"/>
                          <a:cs typeface="+mj-cs"/>
                        </a:rPr>
                        <a:t> A</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384691955"/>
                  </a:ext>
                </a:extLst>
              </a:tr>
              <a:tr h="113801">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n-lt"/>
                          <a:ea typeface="Arial Unicode MS"/>
                          <a:cs typeface="Calibri"/>
                        </a:rPr>
                        <a:t>Encourage the consumption of vegetables and dairy protein </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II-3</a:t>
                      </a:r>
                      <a:r>
                        <a:rPr lang="en-GB" sz="1400" b="0" baseline="0" dirty="0">
                          <a:solidFill>
                            <a:schemeClr val="tx1"/>
                          </a:solidFill>
                          <a:effectLst/>
                          <a:latin typeface="+mj-lt"/>
                          <a:ea typeface="Arial Unicode MS"/>
                          <a:cs typeface="+mj-cs"/>
                        </a:rPr>
                        <a:t> </a:t>
                      </a:r>
                      <a:r>
                        <a:rPr lang="en-GB" sz="1400" b="0" dirty="0">
                          <a:solidFill>
                            <a:schemeClr val="tx1"/>
                          </a:solidFill>
                          <a:effectLst/>
                          <a:latin typeface="+mj-lt"/>
                          <a:ea typeface="Arial Unicode MS"/>
                          <a:cs typeface="+mj-cs"/>
                        </a:rPr>
                        <a:t>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3"/>
                  </a:ext>
                </a:extLst>
              </a:tr>
              <a:tr h="177578">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n-lt"/>
                          <a:ea typeface="Arial Unicode MS"/>
                          <a:cs typeface="Calibri"/>
                        </a:rPr>
                        <a:t>BCAA supplementation should be considered to improve neuropsychiatric performance and to reach the recommended nitrogen intake</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I-1 A</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4013378115"/>
                  </a:ext>
                </a:extLst>
              </a:tr>
              <a:tr h="236771">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n-lt"/>
                          <a:ea typeface="Arial Unicode MS"/>
                          <a:cs typeface="Calibri"/>
                        </a:rPr>
                        <a:t>Oral </a:t>
                      </a:r>
                      <a:r>
                        <a:rPr lang="en-US" sz="1400" b="0" u="none" strike="noStrike" kern="1200" dirty="0">
                          <a:solidFill>
                            <a:schemeClr val="tx1"/>
                          </a:solidFill>
                          <a:effectLst/>
                          <a:latin typeface="+mn-lt"/>
                          <a:ea typeface="Arial Unicode MS"/>
                          <a:cs typeface="Calibri"/>
                        </a:rPr>
                        <a:t>dietary </a:t>
                      </a:r>
                      <a:r>
                        <a:rPr lang="en-GB" sz="1400" b="0" u="none" strike="noStrike" kern="1200" dirty="0">
                          <a:solidFill>
                            <a:schemeClr val="tx1"/>
                          </a:solidFill>
                          <a:effectLst/>
                          <a:latin typeface="+mn-lt"/>
                          <a:ea typeface="Arial Unicode MS"/>
                          <a:cs typeface="Calibri"/>
                        </a:rPr>
                        <a:t>intake is preferred in patients who can tolerate it. In patients with</a:t>
                      </a:r>
                      <a:r>
                        <a:rPr lang="en-US" sz="1400" b="0" u="none" strike="noStrike" kern="1200" dirty="0">
                          <a:solidFill>
                            <a:schemeClr val="tx1"/>
                          </a:solidFill>
                          <a:effectLst/>
                          <a:latin typeface="+mn-lt"/>
                          <a:ea typeface="Arial Unicode MS"/>
                          <a:cs typeface="Calibri"/>
                        </a:rPr>
                        <a:t> grade III–IV</a:t>
                      </a:r>
                      <a:r>
                        <a:rPr lang="en-GB" sz="1400" b="0" u="none" strike="noStrike" kern="1200" dirty="0">
                          <a:solidFill>
                            <a:schemeClr val="tx1"/>
                          </a:solidFill>
                          <a:effectLst/>
                          <a:latin typeface="+mn-lt"/>
                          <a:ea typeface="Arial Unicode MS"/>
                          <a:cs typeface="Calibri"/>
                        </a:rPr>
                        <a:t> encephalopathy who are unable to eat, provide nutrition by nasogastric tube (in patients with protected airways) or parenterally</a:t>
                      </a:r>
                      <a:endParaRPr lang="en-US" sz="1400" b="0" u="none" strike="noStrike" kern="1200" dirty="0">
                        <a:solidFill>
                          <a:schemeClr val="tx1"/>
                        </a:solidFill>
                        <a:effectLst/>
                        <a:latin typeface="+mn-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MS Mincho"/>
                          <a:cs typeface="+mj-cs"/>
                        </a:rPr>
                        <a:t>II-1 B</a:t>
                      </a: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10" name="Group 9">
            <a:extLst>
              <a:ext uri="{FF2B5EF4-FFF2-40B4-BE49-F238E27FC236}">
                <a16:creationId xmlns:a16="http://schemas.microsoft.com/office/drawing/2014/main" id="{AB2C7385-491E-41A4-8DDF-464BFD9FC148}"/>
              </a:ext>
            </a:extLst>
          </p:cNvPr>
          <p:cNvGrpSpPr/>
          <p:nvPr/>
        </p:nvGrpSpPr>
        <p:grpSpPr>
          <a:xfrm>
            <a:off x="6827389" y="3540936"/>
            <a:ext cx="4165155" cy="307777"/>
            <a:chOff x="4086174" y="3212976"/>
            <a:chExt cx="4165155" cy="307777"/>
          </a:xfrm>
        </p:grpSpPr>
        <p:sp>
          <p:nvSpPr>
            <p:cNvPr id="11" name="Rectangle 10">
              <a:extLst>
                <a:ext uri="{FF2B5EF4-FFF2-40B4-BE49-F238E27FC236}">
                  <a16:creationId xmlns:a16="http://schemas.microsoft.com/office/drawing/2014/main" id="{E8BB1C62-7110-4E95-A8C5-E8EBB9953021}"/>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2" name="Rectangle 11">
              <a:extLst>
                <a:ext uri="{FF2B5EF4-FFF2-40B4-BE49-F238E27FC236}">
                  <a16:creationId xmlns:a16="http://schemas.microsoft.com/office/drawing/2014/main" id="{3C550924-F912-472D-A96C-CF1BDBA59E09}"/>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TextBox 12">
              <a:extLst>
                <a:ext uri="{FF2B5EF4-FFF2-40B4-BE49-F238E27FC236}">
                  <a16:creationId xmlns:a16="http://schemas.microsoft.com/office/drawing/2014/main" id="{4CFABCEB-17F1-486C-B799-A8BB1DC6D995}"/>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4" name="TextBox 13">
              <a:extLst>
                <a:ext uri="{FF2B5EF4-FFF2-40B4-BE49-F238E27FC236}">
                  <a16:creationId xmlns:a16="http://schemas.microsoft.com/office/drawing/2014/main" id="{2F194323-F138-4681-85CD-B111770123A7}"/>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5" name="Picture 14">
            <a:hlinkClick r:id="rId3" action="ppaction://hlinksldjump"/>
            <a:extLst>
              <a:ext uri="{FF2B5EF4-FFF2-40B4-BE49-F238E27FC236}">
                <a16:creationId xmlns:a16="http://schemas.microsoft.com/office/drawing/2014/main" id="{FF17E5B4-6F7A-450E-96A3-AFF06D2D50E6}"/>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804462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a:xfrm>
            <a:off x="425753" y="140970"/>
            <a:ext cx="10062736" cy="769620"/>
          </a:xfrm>
        </p:spPr>
        <p:txBody>
          <a:bodyPr>
            <a:normAutofit/>
          </a:bodyPr>
          <a:lstStyle/>
          <a:p>
            <a:r>
              <a:rPr lang="en-GB" dirty="0"/>
              <a:t>Nutritional treatment options in patients with cirrhosis </a:t>
            </a:r>
            <a:br>
              <a:rPr lang="en-GB" dirty="0"/>
            </a:br>
            <a:r>
              <a:rPr lang="en-GB" dirty="0"/>
              <a:t>and bone disease – risk factors</a:t>
            </a:r>
          </a:p>
        </p:txBody>
      </p:sp>
      <p:sp>
        <p:nvSpPr>
          <p:cNvPr id="5" name="Text Placeholder 4">
            <a:extLst>
              <a:ext uri="{FF2B5EF4-FFF2-40B4-BE49-F238E27FC236}">
                <a16:creationId xmlns:a16="http://schemas.microsoft.com/office/drawing/2014/main" id="{659A1B1B-46FA-4429-9116-D21F4D4B21FD}"/>
              </a:ext>
            </a:extLst>
          </p:cNvPr>
          <p:cNvSpPr>
            <a:spLocks noGrp="1"/>
          </p:cNvSpPr>
          <p:nvPr>
            <p:ph type="body" sz="quarter" idx="10"/>
          </p:nvPr>
        </p:nvSpPr>
        <p:spPr/>
        <p:txBody>
          <a:bodyPr/>
          <a:lstStyle/>
          <a:p>
            <a:r>
              <a:rPr lang="en-GB" dirty="0"/>
              <a:t>*≥5 mg/d prednisone for ≥3 months</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3" name="Content Placeholder 2">
            <a:extLst>
              <a:ext uri="{FF2B5EF4-FFF2-40B4-BE49-F238E27FC236}">
                <a16:creationId xmlns:a16="http://schemas.microsoft.com/office/drawing/2014/main" id="{5B27A78E-1444-420E-88BF-846D5A946013}"/>
              </a:ext>
            </a:extLst>
          </p:cNvPr>
          <p:cNvSpPr>
            <a:spLocks noGrp="1"/>
          </p:cNvSpPr>
          <p:nvPr>
            <p:ph sz="half" idx="1"/>
          </p:nvPr>
        </p:nvSpPr>
        <p:spPr/>
        <p:txBody>
          <a:bodyPr/>
          <a:lstStyle/>
          <a:p>
            <a:r>
              <a:rPr lang="en-GB" dirty="0"/>
              <a:t>~30% patients with chronic liver disease, and 30% eligible for liver transplantation have osteoporosis, with higher prevalence in cholestasis</a:t>
            </a:r>
          </a:p>
          <a:p>
            <a:pPr lvl="1"/>
            <a:r>
              <a:rPr lang="en-GB" dirty="0"/>
              <a:t>Characterized by loss of bone mass and quality, causing fragility fractures</a:t>
            </a:r>
          </a:p>
          <a:p>
            <a:endParaRPr lang="en-GB" dirty="0"/>
          </a:p>
        </p:txBody>
      </p:sp>
      <p:grpSp>
        <p:nvGrpSpPr>
          <p:cNvPr id="4" name="Group 3">
            <a:extLst>
              <a:ext uri="{FF2B5EF4-FFF2-40B4-BE49-F238E27FC236}">
                <a16:creationId xmlns:a16="http://schemas.microsoft.com/office/drawing/2014/main" id="{A2E32A87-FBE5-4378-9521-C625A495FBFA}"/>
              </a:ext>
            </a:extLst>
          </p:cNvPr>
          <p:cNvGrpSpPr/>
          <p:nvPr/>
        </p:nvGrpSpPr>
        <p:grpSpPr>
          <a:xfrm>
            <a:off x="1055440" y="2492896"/>
            <a:ext cx="9793088" cy="4198898"/>
            <a:chOff x="-468560" y="2636912"/>
            <a:chExt cx="9793088" cy="4198898"/>
          </a:xfrm>
        </p:grpSpPr>
        <p:pic>
          <p:nvPicPr>
            <p:cNvPr id="7" name="Picture 2" descr="Image result for silhouette standing">
              <a:extLst>
                <a:ext uri="{FF2B5EF4-FFF2-40B4-BE49-F238E27FC236}">
                  <a16:creationId xmlns:a16="http://schemas.microsoft.com/office/drawing/2014/main" id="{88130A3D-6BC0-493B-B589-B66F7665BDB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96728" y="2996952"/>
              <a:ext cx="1482088" cy="3838858"/>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hteck 17">
              <a:extLst>
                <a:ext uri="{FF2B5EF4-FFF2-40B4-BE49-F238E27FC236}">
                  <a16:creationId xmlns:a16="http://schemas.microsoft.com/office/drawing/2014/main" id="{208F7E31-7C31-4B2A-AFFD-AB60BB6D95E5}"/>
                </a:ext>
              </a:extLst>
            </p:cNvPr>
            <p:cNvSpPr/>
            <p:nvPr/>
          </p:nvSpPr>
          <p:spPr>
            <a:xfrm>
              <a:off x="-468560" y="3356991"/>
              <a:ext cx="3096344" cy="47295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bg1"/>
                  </a:solidFill>
                </a:rPr>
                <a:t>Male hypogonadism </a:t>
              </a:r>
            </a:p>
          </p:txBody>
        </p:sp>
        <p:sp>
          <p:nvSpPr>
            <p:cNvPr id="8" name="Rechteck 17">
              <a:extLst>
                <a:ext uri="{FF2B5EF4-FFF2-40B4-BE49-F238E27FC236}">
                  <a16:creationId xmlns:a16="http://schemas.microsoft.com/office/drawing/2014/main" id="{28F499DE-C069-401C-B2E0-8075C70DBBAB}"/>
                </a:ext>
              </a:extLst>
            </p:cNvPr>
            <p:cNvSpPr/>
            <p:nvPr/>
          </p:nvSpPr>
          <p:spPr>
            <a:xfrm>
              <a:off x="-468560" y="3922827"/>
              <a:ext cx="3096344" cy="472954"/>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bg1"/>
                  </a:solidFill>
                </a:rPr>
                <a:t>Alcohol abuse </a:t>
              </a:r>
            </a:p>
          </p:txBody>
        </p:sp>
        <p:sp>
          <p:nvSpPr>
            <p:cNvPr id="9" name="Rechteck 17">
              <a:extLst>
                <a:ext uri="{FF2B5EF4-FFF2-40B4-BE49-F238E27FC236}">
                  <a16:creationId xmlns:a16="http://schemas.microsoft.com/office/drawing/2014/main" id="{1F23758C-C48D-4C3A-B323-AB24C7F165F3}"/>
                </a:ext>
              </a:extLst>
            </p:cNvPr>
            <p:cNvSpPr/>
            <p:nvPr/>
          </p:nvSpPr>
          <p:spPr>
            <a:xfrm>
              <a:off x="-468560" y="4488665"/>
              <a:ext cx="3096344" cy="472954"/>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bg1"/>
                  </a:solidFill>
                </a:rPr>
                <a:t>Smoking</a:t>
              </a:r>
            </a:p>
          </p:txBody>
        </p:sp>
        <p:sp>
          <p:nvSpPr>
            <p:cNvPr id="10" name="Rechteck 17">
              <a:extLst>
                <a:ext uri="{FF2B5EF4-FFF2-40B4-BE49-F238E27FC236}">
                  <a16:creationId xmlns:a16="http://schemas.microsoft.com/office/drawing/2014/main" id="{1D578EE7-0042-4C30-B17B-5082B155FD2B}"/>
                </a:ext>
              </a:extLst>
            </p:cNvPr>
            <p:cNvSpPr/>
            <p:nvPr/>
          </p:nvSpPr>
          <p:spPr>
            <a:xfrm>
              <a:off x="-468560" y="5054503"/>
              <a:ext cx="3096344" cy="472954"/>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solidFill>
                </a:rPr>
                <a:t>BMI &lt;19 kg/m</a:t>
              </a:r>
              <a:r>
                <a:rPr lang="en-GB" sz="1600" b="1" baseline="30000" dirty="0">
                  <a:solidFill>
                    <a:schemeClr val="bg1"/>
                  </a:solidFill>
                </a:rPr>
                <a:t>2</a:t>
              </a:r>
              <a:r>
                <a:rPr lang="en-GB" sz="1600" b="1" dirty="0">
                  <a:solidFill>
                    <a:schemeClr val="bg1"/>
                  </a:solidFill>
                </a:rPr>
                <a:t> </a:t>
              </a:r>
            </a:p>
          </p:txBody>
        </p:sp>
        <p:sp>
          <p:nvSpPr>
            <p:cNvPr id="12" name="Rechteck 17">
              <a:extLst>
                <a:ext uri="{FF2B5EF4-FFF2-40B4-BE49-F238E27FC236}">
                  <a16:creationId xmlns:a16="http://schemas.microsoft.com/office/drawing/2014/main" id="{2911FE76-4EE3-45F1-886E-9548B5323FA5}"/>
                </a:ext>
              </a:extLst>
            </p:cNvPr>
            <p:cNvSpPr/>
            <p:nvPr/>
          </p:nvSpPr>
          <p:spPr>
            <a:xfrm>
              <a:off x="-468560" y="5620342"/>
              <a:ext cx="3096344" cy="472954"/>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bg1"/>
                  </a:solidFill>
                </a:rPr>
                <a:t>Early menopause </a:t>
              </a:r>
            </a:p>
          </p:txBody>
        </p:sp>
        <p:sp>
          <p:nvSpPr>
            <p:cNvPr id="13" name="Rechteck 17">
              <a:extLst>
                <a:ext uri="{FF2B5EF4-FFF2-40B4-BE49-F238E27FC236}">
                  <a16:creationId xmlns:a16="http://schemas.microsoft.com/office/drawing/2014/main" id="{FA410585-B126-4BCA-BD55-DB57E415C31F}"/>
                </a:ext>
              </a:extLst>
            </p:cNvPr>
            <p:cNvSpPr/>
            <p:nvPr/>
          </p:nvSpPr>
          <p:spPr>
            <a:xfrm>
              <a:off x="6228184" y="5476324"/>
              <a:ext cx="3096344" cy="6169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solidFill>
                </a:rPr>
                <a:t>Secondary amenorrhoea </a:t>
              </a:r>
              <a:br>
                <a:rPr lang="en-GB" sz="1600" b="1" dirty="0">
                  <a:solidFill>
                    <a:schemeClr val="bg1"/>
                  </a:solidFill>
                </a:rPr>
              </a:br>
              <a:r>
                <a:rPr lang="en-GB" sz="1600" b="1" dirty="0">
                  <a:solidFill>
                    <a:schemeClr val="bg1"/>
                  </a:solidFill>
                </a:rPr>
                <a:t>&gt;6 months</a:t>
              </a:r>
            </a:p>
          </p:txBody>
        </p:sp>
        <p:sp>
          <p:nvSpPr>
            <p:cNvPr id="14" name="Rechteck 17">
              <a:extLst>
                <a:ext uri="{FF2B5EF4-FFF2-40B4-BE49-F238E27FC236}">
                  <a16:creationId xmlns:a16="http://schemas.microsoft.com/office/drawing/2014/main" id="{DD076C7E-69EB-4A3A-A47F-0C82D0FFB7D8}"/>
                </a:ext>
              </a:extLst>
            </p:cNvPr>
            <p:cNvSpPr/>
            <p:nvPr/>
          </p:nvSpPr>
          <p:spPr>
            <a:xfrm>
              <a:off x="6228184" y="3356991"/>
              <a:ext cx="3096344" cy="6169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solidFill>
                </a:rPr>
                <a:t>Family history of osteoporotic fracture</a:t>
              </a:r>
            </a:p>
          </p:txBody>
        </p:sp>
        <p:sp>
          <p:nvSpPr>
            <p:cNvPr id="15" name="Rechteck 17">
              <a:extLst>
                <a:ext uri="{FF2B5EF4-FFF2-40B4-BE49-F238E27FC236}">
                  <a16:creationId xmlns:a16="http://schemas.microsoft.com/office/drawing/2014/main" id="{A2BC8B13-DA82-422A-B999-6ED904138DD3}"/>
                </a:ext>
              </a:extLst>
            </p:cNvPr>
            <p:cNvSpPr/>
            <p:nvPr/>
          </p:nvSpPr>
          <p:spPr>
            <a:xfrm>
              <a:off x="6228184" y="4063435"/>
              <a:ext cx="3096344" cy="6169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solidFill>
                </a:rPr>
                <a:t>Treatment with corticosteroids*</a:t>
              </a:r>
            </a:p>
          </p:txBody>
        </p:sp>
        <p:sp>
          <p:nvSpPr>
            <p:cNvPr id="16" name="Rechteck 17">
              <a:extLst>
                <a:ext uri="{FF2B5EF4-FFF2-40B4-BE49-F238E27FC236}">
                  <a16:creationId xmlns:a16="http://schemas.microsoft.com/office/drawing/2014/main" id="{B1AD8BF8-CC2F-48D4-9786-8ED809E08F86}"/>
                </a:ext>
              </a:extLst>
            </p:cNvPr>
            <p:cNvSpPr/>
            <p:nvPr/>
          </p:nvSpPr>
          <p:spPr>
            <a:xfrm>
              <a:off x="6228184" y="4769879"/>
              <a:ext cx="3096344" cy="6169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bg1"/>
                  </a:solidFill>
                </a:rPr>
                <a:t>Advanced age</a:t>
              </a:r>
            </a:p>
          </p:txBody>
        </p:sp>
        <p:sp>
          <p:nvSpPr>
            <p:cNvPr id="21" name="Rechteck 17">
              <a:extLst>
                <a:ext uri="{FF2B5EF4-FFF2-40B4-BE49-F238E27FC236}">
                  <a16:creationId xmlns:a16="http://schemas.microsoft.com/office/drawing/2014/main" id="{BED70364-37AE-4554-B1CF-92AB84E17AF9}"/>
                </a:ext>
              </a:extLst>
            </p:cNvPr>
            <p:cNvSpPr/>
            <p:nvPr/>
          </p:nvSpPr>
          <p:spPr>
            <a:xfrm>
              <a:off x="1614341" y="2636912"/>
              <a:ext cx="5915318" cy="504056"/>
            </a:xfrm>
            <a:prstGeom prst="rect">
              <a:avLst/>
            </a:prstGeom>
            <a:solidFill>
              <a:schemeClr val="bg1">
                <a:alpha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tx1"/>
                  </a:solidFill>
                </a:rPr>
                <a:t>Risk factors for osteoporosis in chronic liver disease</a:t>
              </a:r>
              <a:endParaRPr lang="en-US" sz="1200" dirty="0">
                <a:solidFill>
                  <a:schemeClr val="tx1"/>
                </a:solidFill>
              </a:endParaRPr>
            </a:p>
          </p:txBody>
        </p:sp>
      </p:grpSp>
      <p:pic>
        <p:nvPicPr>
          <p:cNvPr id="17" name="Picture 16">
            <a:hlinkClick r:id="rId4" action="ppaction://hlinksldjump"/>
            <a:extLst>
              <a:ext uri="{FF2B5EF4-FFF2-40B4-BE49-F238E27FC236}">
                <a16:creationId xmlns:a16="http://schemas.microsoft.com/office/drawing/2014/main" id="{57D93FC0-6567-41D2-9DCA-2A5982D9A743}"/>
              </a:ext>
            </a:extLst>
          </p:cNvPr>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8819112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20B2-D876-4AC6-881E-71A924B445C6}"/>
              </a:ext>
            </a:extLst>
          </p:cNvPr>
          <p:cNvSpPr>
            <a:spLocks noGrp="1"/>
          </p:cNvSpPr>
          <p:nvPr>
            <p:ph type="title"/>
          </p:nvPr>
        </p:nvSpPr>
        <p:spPr>
          <a:xfrm>
            <a:off x="425752" y="140970"/>
            <a:ext cx="10566791" cy="769620"/>
          </a:xfrm>
        </p:spPr>
        <p:txBody>
          <a:bodyPr>
            <a:noAutofit/>
          </a:bodyPr>
          <a:lstStyle/>
          <a:p>
            <a:r>
              <a:rPr lang="en-GB" dirty="0"/>
              <a:t>Nutritional treatment options in patients with cirrhosis </a:t>
            </a:r>
            <a:br>
              <a:rPr lang="en-GB" dirty="0"/>
            </a:br>
            <a:r>
              <a:rPr lang="en-GB" dirty="0"/>
              <a:t>and bone disease – diagnosis</a:t>
            </a:r>
          </a:p>
        </p:txBody>
      </p:sp>
      <p:sp>
        <p:nvSpPr>
          <p:cNvPr id="3" name="Text Placeholder 2">
            <a:extLst>
              <a:ext uri="{FF2B5EF4-FFF2-40B4-BE49-F238E27FC236}">
                <a16:creationId xmlns:a16="http://schemas.microsoft.com/office/drawing/2014/main" id="{3437F6AF-0C61-45E6-8FFC-A6C05D717C29}"/>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F2D7F744-AAAF-4FAB-AAFE-345251296526}"/>
              </a:ext>
            </a:extLst>
          </p:cNvPr>
          <p:cNvSpPr>
            <a:spLocks noGrp="1"/>
          </p:cNvSpPr>
          <p:nvPr>
            <p:ph sz="half" idx="1"/>
          </p:nvPr>
        </p:nvSpPr>
        <p:spPr>
          <a:xfrm>
            <a:off x="425752" y="1340768"/>
            <a:ext cx="10926832" cy="4622400"/>
          </a:xfrm>
        </p:spPr>
        <p:txBody>
          <a:bodyPr/>
          <a:lstStyle/>
          <a:p>
            <a:r>
              <a:rPr lang="en-GB" dirty="0"/>
              <a:t>According to the WHO, bone densitometry of the lumbar spine and hip is the gold standard for diagnosis of osteoporosis and osteopenia</a:t>
            </a:r>
          </a:p>
          <a:p>
            <a:pPr lvl="1"/>
            <a:r>
              <a:rPr lang="en-GB" dirty="0"/>
              <a:t>Should be evaluated in:</a:t>
            </a:r>
          </a:p>
          <a:p>
            <a:pPr lvl="2"/>
            <a:r>
              <a:rPr lang="en-GB" dirty="0"/>
              <a:t>Patients with previous fragility fractures</a:t>
            </a:r>
          </a:p>
          <a:p>
            <a:pPr lvl="2"/>
            <a:r>
              <a:rPr lang="en-GB" dirty="0"/>
              <a:t>Those treated with corticosteroids</a:t>
            </a:r>
          </a:p>
          <a:p>
            <a:pPr lvl="2"/>
            <a:r>
              <a:rPr lang="en-GB" dirty="0"/>
              <a:t>Before liver transplantation</a:t>
            </a:r>
          </a:p>
          <a:p>
            <a:pPr lvl="2"/>
            <a:r>
              <a:rPr lang="en-GB" dirty="0"/>
              <a:t>In cholestatic diseases </a:t>
            </a:r>
          </a:p>
          <a:p>
            <a:pPr lvl="2"/>
            <a:r>
              <a:rPr lang="en-GB" dirty="0"/>
              <a:t>Patients with cirrhosis</a:t>
            </a:r>
          </a:p>
          <a:p>
            <a:pPr lvl="2"/>
            <a:r>
              <a:rPr lang="en-GB" dirty="0"/>
              <a:t>If any other risk factors are found</a:t>
            </a:r>
            <a:endParaRPr lang="en-GB" baseline="30000" dirty="0"/>
          </a:p>
        </p:txBody>
      </p:sp>
      <p:graphicFrame>
        <p:nvGraphicFramePr>
          <p:cNvPr id="5" name="Table 4">
            <a:extLst>
              <a:ext uri="{FF2B5EF4-FFF2-40B4-BE49-F238E27FC236}">
                <a16:creationId xmlns:a16="http://schemas.microsoft.com/office/drawing/2014/main" id="{EA1AD3F5-F4AF-44F3-AB00-0E48CF88FB2E}"/>
              </a:ext>
            </a:extLst>
          </p:cNvPr>
          <p:cNvGraphicFramePr>
            <a:graphicFrameLocks noGrp="1"/>
          </p:cNvGraphicFramePr>
          <p:nvPr>
            <p:extLst>
              <p:ext uri="{D42A27DB-BD31-4B8C-83A1-F6EECF244321}">
                <p14:modId xmlns:p14="http://schemas.microsoft.com/office/powerpoint/2010/main" val="3000483432"/>
              </p:ext>
            </p:extLst>
          </p:nvPr>
        </p:nvGraphicFramePr>
        <p:xfrm>
          <a:off x="695325" y="4311752"/>
          <a:ext cx="10369550" cy="156552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77578">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j-lt"/>
                          <a:ea typeface="Arial Unicode MS"/>
                          <a:cs typeface="+mn-cs"/>
                        </a:rPr>
                        <a:t>Evaluate BMD in patients with cirrhosis, cholestatic liver disease, receiving long-term corticosteroid treatment, and before liver transplantation</a:t>
                      </a:r>
                      <a:endParaRPr lang="en-US" sz="1400" b="0" u="none" strike="noStrike" kern="1200" dirty="0">
                        <a:solidFill>
                          <a:schemeClr val="tx1"/>
                        </a:solidFill>
                        <a:effectLst/>
                        <a:latin typeface="+mj-lt"/>
                        <a:ea typeface="Arial Unicode MS"/>
                        <a:cs typeface="+mn-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II-2 A</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13801">
                <a:tc>
                  <a:txBody>
                    <a:bodyPr/>
                    <a:lstStyle/>
                    <a:p>
                      <a:pPr marL="0" marR="0" lvl="0" indent="0" algn="l" defTabSz="914400" rtl="0" eaLnBrk="1" latinLnBrk="0" hangingPunct="1">
                        <a:lnSpc>
                          <a:spcPct val="100000"/>
                        </a:lnSpc>
                        <a:spcBef>
                          <a:spcPts val="0"/>
                        </a:spcBef>
                        <a:spcAft>
                          <a:spcPts val="800"/>
                        </a:spcAft>
                        <a:buFont typeface="+mj-lt"/>
                        <a:buNone/>
                      </a:pPr>
                      <a:r>
                        <a:rPr lang="en-US" sz="1400" b="0" u="none" strike="noStrike" kern="1200" dirty="0">
                          <a:solidFill>
                            <a:schemeClr val="tx1"/>
                          </a:solidFill>
                          <a:effectLst/>
                          <a:latin typeface="+mj-lt"/>
                          <a:ea typeface="Arial Unicode MS"/>
                          <a:cs typeface="+mn-cs"/>
                        </a:rPr>
                        <a:t>Utilize lumbar and femoral densitometry (DEXA) for diagnosing osteoporosis and osteopenia. </a:t>
                      </a:r>
                      <a:br>
                        <a:rPr lang="en-US" sz="1400" b="0" u="none" strike="noStrike" kern="1200" dirty="0">
                          <a:solidFill>
                            <a:schemeClr val="tx1"/>
                          </a:solidFill>
                          <a:effectLst/>
                          <a:latin typeface="+mj-lt"/>
                          <a:ea typeface="Arial Unicode MS"/>
                          <a:cs typeface="+mn-cs"/>
                        </a:rPr>
                      </a:br>
                      <a:r>
                        <a:rPr lang="en-US" sz="1400" b="0" u="none" strike="noStrike" kern="1200" dirty="0">
                          <a:solidFill>
                            <a:schemeClr val="tx1"/>
                          </a:solidFill>
                          <a:effectLst/>
                          <a:latin typeface="+mj-lt"/>
                          <a:ea typeface="Arial Unicode MS"/>
                          <a:cs typeface="+mn-cs"/>
                        </a:rPr>
                        <a:t>Use lateral X-rays of dorsal and lumbar spine for diagnosing vertebral fractures</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II-3 A</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236771">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j-lt"/>
                          <a:ea typeface="Arial Unicode MS"/>
                          <a:cs typeface="+mn-cs"/>
                        </a:rPr>
                        <a:t>Repeat DEXA after 2–3 years in patients within normal BMD, and within 1 year when rapid bone loss is expected</a:t>
                      </a:r>
                      <a:endParaRPr lang="en-US" sz="1400" b="0" u="none" strike="noStrike" kern="1200" dirty="0">
                        <a:solidFill>
                          <a:schemeClr val="tx1"/>
                        </a:solidFill>
                        <a:effectLst/>
                        <a:latin typeface="+mj-lt"/>
                        <a:ea typeface="Arial Unicode MS"/>
                        <a:cs typeface="+mn-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MS Mincho"/>
                          <a:cs typeface="+mj-cs"/>
                        </a:rPr>
                        <a:t>II-1 B</a:t>
                      </a: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6" name="Group 5">
            <a:extLst>
              <a:ext uri="{FF2B5EF4-FFF2-40B4-BE49-F238E27FC236}">
                <a16:creationId xmlns:a16="http://schemas.microsoft.com/office/drawing/2014/main" id="{0E854D6D-E9E8-4AD5-A627-BAF2EF2F5BD7}"/>
              </a:ext>
            </a:extLst>
          </p:cNvPr>
          <p:cNvGrpSpPr/>
          <p:nvPr/>
        </p:nvGrpSpPr>
        <p:grpSpPr>
          <a:xfrm>
            <a:off x="6827389" y="4282495"/>
            <a:ext cx="4165155" cy="307777"/>
            <a:chOff x="4086174" y="3212976"/>
            <a:chExt cx="4165155" cy="307777"/>
          </a:xfrm>
        </p:grpSpPr>
        <p:sp>
          <p:nvSpPr>
            <p:cNvPr id="7" name="Rectangle 6">
              <a:extLst>
                <a:ext uri="{FF2B5EF4-FFF2-40B4-BE49-F238E27FC236}">
                  <a16:creationId xmlns:a16="http://schemas.microsoft.com/office/drawing/2014/main" id="{45F63360-A6CC-4BA1-A61E-8CC82BD940E8}"/>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8" name="Rectangle 7">
              <a:extLst>
                <a:ext uri="{FF2B5EF4-FFF2-40B4-BE49-F238E27FC236}">
                  <a16:creationId xmlns:a16="http://schemas.microsoft.com/office/drawing/2014/main" id="{FB3CA851-6CD5-4C24-ACEA-7D9DBEAEFD1F}"/>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9" name="TextBox 8">
              <a:extLst>
                <a:ext uri="{FF2B5EF4-FFF2-40B4-BE49-F238E27FC236}">
                  <a16:creationId xmlns:a16="http://schemas.microsoft.com/office/drawing/2014/main" id="{737EC826-70B4-43F5-9283-02A85956B69B}"/>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0" name="TextBox 9">
              <a:extLst>
                <a:ext uri="{FF2B5EF4-FFF2-40B4-BE49-F238E27FC236}">
                  <a16:creationId xmlns:a16="http://schemas.microsoft.com/office/drawing/2014/main" id="{63C2EA2B-4858-43D7-A8C4-B04539AAE3E6}"/>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1" name="Picture 10">
            <a:hlinkClick r:id="rId3" action="ppaction://hlinksldjump"/>
            <a:extLst>
              <a:ext uri="{FF2B5EF4-FFF2-40B4-BE49-F238E27FC236}">
                <a16:creationId xmlns:a16="http://schemas.microsoft.com/office/drawing/2014/main" id="{FD1F3162-EF29-4A8A-8FAB-D4886345067B}"/>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4715372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C20B2-D876-4AC6-881E-71A924B445C6}"/>
              </a:ext>
            </a:extLst>
          </p:cNvPr>
          <p:cNvSpPr>
            <a:spLocks noGrp="1"/>
          </p:cNvSpPr>
          <p:nvPr>
            <p:ph type="title"/>
          </p:nvPr>
        </p:nvSpPr>
        <p:spPr/>
        <p:txBody>
          <a:bodyPr>
            <a:noAutofit/>
          </a:bodyPr>
          <a:lstStyle/>
          <a:p>
            <a:r>
              <a:rPr lang="en-GB" dirty="0"/>
              <a:t>Nutritional treatment options in patients with cirrhosis </a:t>
            </a:r>
            <a:br>
              <a:rPr lang="en-GB" dirty="0"/>
            </a:br>
            <a:r>
              <a:rPr lang="en-GB" dirty="0"/>
              <a:t>and bone disease – treatment</a:t>
            </a:r>
          </a:p>
        </p:txBody>
      </p:sp>
      <p:sp>
        <p:nvSpPr>
          <p:cNvPr id="3" name="Text Placeholder 2">
            <a:extLst>
              <a:ext uri="{FF2B5EF4-FFF2-40B4-BE49-F238E27FC236}">
                <a16:creationId xmlns:a16="http://schemas.microsoft.com/office/drawing/2014/main" id="{3437F6AF-0C61-45E6-8FFC-A6C05D717C29}"/>
              </a:ext>
            </a:extLst>
          </p:cNvPr>
          <p:cNvSpPr>
            <a:spLocks noGrp="1"/>
          </p:cNvSpPr>
          <p:nvPr>
            <p:ph type="body" sz="quarter" idx="10"/>
          </p:nvPr>
        </p:nvSpPr>
        <p:spPr/>
        <p:txBody>
          <a:bodyPr/>
          <a:lstStyle/>
          <a:p>
            <a:r>
              <a:rPr lang="en-US" dirty="0"/>
              <a:t>*Including </a:t>
            </a:r>
            <a:r>
              <a:rPr lang="en-GB" dirty="0"/>
              <a:t>etidronate, alendronate, and ibandronate</a:t>
            </a:r>
            <a:br>
              <a:rPr lang="en-US" dirty="0"/>
            </a:br>
            <a:r>
              <a:rPr lang="en-US" dirty="0"/>
              <a:t>1. </a:t>
            </a:r>
            <a:r>
              <a:rPr lang="en-US" dirty="0" err="1"/>
              <a:t>Guanabens</a:t>
            </a:r>
            <a:r>
              <a:rPr lang="en-US" dirty="0"/>
              <a:t> N, et al. Am J Gastroenterol 2003;98:2268–74; 2. </a:t>
            </a:r>
            <a:r>
              <a:rPr lang="en-US" dirty="0" err="1"/>
              <a:t>Guanabens</a:t>
            </a:r>
            <a:r>
              <a:rPr lang="en-US" dirty="0"/>
              <a:t> N, et al. Hepatology 2013;58:2070–8</a:t>
            </a:r>
            <a:br>
              <a:rPr lang="en-US"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F2D7F744-AAAF-4FAB-AAFE-345251296526}"/>
              </a:ext>
            </a:extLst>
          </p:cNvPr>
          <p:cNvSpPr>
            <a:spLocks noGrp="1"/>
          </p:cNvSpPr>
          <p:nvPr>
            <p:ph sz="half" idx="1"/>
          </p:nvPr>
        </p:nvSpPr>
        <p:spPr/>
        <p:txBody>
          <a:bodyPr>
            <a:normAutofit/>
          </a:bodyPr>
          <a:lstStyle/>
          <a:p>
            <a:r>
              <a:rPr lang="en-GB" sz="1800" dirty="0"/>
              <a:t>A balanced diet is recommended</a:t>
            </a:r>
          </a:p>
          <a:p>
            <a:pPr lvl="1"/>
            <a:r>
              <a:rPr lang="en-GB" sz="1600" dirty="0"/>
              <a:t>Including calcium and 25(OH)D supplements to preserve normal levels</a:t>
            </a:r>
          </a:p>
          <a:p>
            <a:r>
              <a:rPr lang="en-GB" sz="1800" dirty="0"/>
              <a:t>Physical activity is recommended</a:t>
            </a:r>
          </a:p>
          <a:p>
            <a:pPr lvl="1"/>
            <a:r>
              <a:rPr lang="en-GB" sz="1600" dirty="0"/>
              <a:t>Especially exercises to improve mechanics of the spine</a:t>
            </a:r>
          </a:p>
          <a:p>
            <a:r>
              <a:rPr lang="en-GB" sz="1800" dirty="0"/>
              <a:t>Factors that increase bone loss (alcohol, tobacco, corticosteroids etc.) should be minimized</a:t>
            </a:r>
          </a:p>
          <a:p>
            <a:r>
              <a:rPr lang="en-GB" sz="1800" dirty="0"/>
              <a:t>Although studies are limited, bisphosphonates* are reported to increase bone mass in patients with PBC with no serious adverse events</a:t>
            </a:r>
            <a:r>
              <a:rPr lang="en-GB" sz="1800" baseline="30000" dirty="0"/>
              <a:t>1,2</a:t>
            </a:r>
          </a:p>
        </p:txBody>
      </p:sp>
      <p:graphicFrame>
        <p:nvGraphicFramePr>
          <p:cNvPr id="6" name="Table 5">
            <a:extLst>
              <a:ext uri="{FF2B5EF4-FFF2-40B4-BE49-F238E27FC236}">
                <a16:creationId xmlns:a16="http://schemas.microsoft.com/office/drawing/2014/main" id="{61E8CA77-35C2-4E97-A260-BEF83A965D3C}"/>
              </a:ext>
            </a:extLst>
          </p:cNvPr>
          <p:cNvGraphicFramePr>
            <a:graphicFrameLocks noGrp="1"/>
          </p:cNvGraphicFramePr>
          <p:nvPr>
            <p:extLst>
              <p:ext uri="{D42A27DB-BD31-4B8C-83A1-F6EECF244321}">
                <p14:modId xmlns:p14="http://schemas.microsoft.com/office/powerpoint/2010/main" val="4069480670"/>
              </p:ext>
            </p:extLst>
          </p:nvPr>
        </p:nvGraphicFramePr>
        <p:xfrm>
          <a:off x="695325" y="3933056"/>
          <a:ext cx="10369550" cy="156552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13801">
                <a:tc>
                  <a:txBody>
                    <a:bodyPr/>
                    <a:lstStyle/>
                    <a:p>
                      <a:pPr marL="0" marR="0" lvl="0" indent="0" algn="l" defTabSz="914400" rtl="0" eaLnBrk="1" latinLnBrk="0" hangingPunct="1">
                        <a:lnSpc>
                          <a:spcPct val="100000"/>
                        </a:lnSpc>
                        <a:spcBef>
                          <a:spcPts val="0"/>
                        </a:spcBef>
                        <a:spcAft>
                          <a:spcPts val="800"/>
                        </a:spcAft>
                        <a:buFont typeface="+mj-lt"/>
                        <a:buNone/>
                      </a:pPr>
                      <a:r>
                        <a:rPr lang="en-US" sz="1400" b="0" u="none" strike="noStrike" kern="1200" dirty="0">
                          <a:solidFill>
                            <a:schemeClr val="tx1"/>
                          </a:solidFill>
                          <a:effectLst/>
                          <a:latin typeface="+mj-lt"/>
                          <a:ea typeface="Arial Unicode MS"/>
                          <a:cs typeface="+mn-cs"/>
                        </a:rPr>
                        <a:t>Include supplements of calcium (1,000–1,500 mg/day) and 25(OH)D (400–800 IU/day or 260 µg every 2 weeks) in patients with chronic liver disease and a T-score below -1.5 </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kern="1200" dirty="0">
                          <a:solidFill>
                            <a:schemeClr val="tx1"/>
                          </a:solidFill>
                          <a:effectLst/>
                          <a:latin typeface="+mn-lt"/>
                          <a:ea typeface="Arial Unicode MS"/>
                          <a:cs typeface="+mn-cs"/>
                        </a:rPr>
                        <a:t>II-3 A</a:t>
                      </a:r>
                      <a:endParaRPr lang="en-US" sz="1400" b="0" kern="1200" dirty="0">
                        <a:solidFill>
                          <a:schemeClr val="tx1"/>
                        </a:solidFill>
                        <a:effectLst/>
                        <a:latin typeface="+mn-lt"/>
                        <a:ea typeface="MS Mincho"/>
                        <a:cs typeface="+mn-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3"/>
                  </a:ext>
                </a:extLst>
              </a:tr>
              <a:tr h="177578">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j-lt"/>
                          <a:ea typeface="Arial Unicode MS"/>
                          <a:cs typeface="+mn-cs"/>
                        </a:rPr>
                        <a:t>Utilize bisphosphonates in patients with cirrhosis and osteoporosis, and in those waiting for </a:t>
                      </a:r>
                      <a:br>
                        <a:rPr lang="en-GB" sz="1400" b="0" u="none" strike="noStrike" kern="1200" dirty="0">
                          <a:solidFill>
                            <a:schemeClr val="tx1"/>
                          </a:solidFill>
                          <a:effectLst/>
                          <a:latin typeface="+mj-lt"/>
                          <a:ea typeface="Arial Unicode MS"/>
                          <a:cs typeface="+mn-cs"/>
                        </a:rPr>
                      </a:br>
                      <a:r>
                        <a:rPr lang="en-GB" sz="1400" b="0" u="none" strike="noStrike" kern="1200" dirty="0">
                          <a:solidFill>
                            <a:schemeClr val="tx1"/>
                          </a:solidFill>
                          <a:effectLst/>
                          <a:latin typeface="+mj-lt"/>
                          <a:ea typeface="Arial Unicode MS"/>
                          <a:cs typeface="+mn-cs"/>
                        </a:rPr>
                        <a:t>liver transplantation</a:t>
                      </a:r>
                      <a:endParaRPr lang="en-US" sz="1400" b="0" u="none" strike="noStrike" kern="1200" dirty="0">
                        <a:solidFill>
                          <a:schemeClr val="tx1"/>
                        </a:solidFill>
                        <a:effectLst/>
                        <a:latin typeface="+mj-lt"/>
                        <a:ea typeface="Arial Unicode MS"/>
                        <a:cs typeface="+mn-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 A</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4013378115"/>
                  </a:ext>
                </a:extLst>
              </a:tr>
              <a:tr h="236771">
                <a:tc>
                  <a:txBody>
                    <a:bodyPr/>
                    <a:lstStyle/>
                    <a:p>
                      <a:pPr marL="0" marR="0" lvl="0" indent="0" algn="l" defTabSz="914400" rtl="0" eaLnBrk="1" latinLnBrk="0" hangingPunct="1">
                        <a:lnSpc>
                          <a:spcPct val="100000"/>
                        </a:lnSpc>
                        <a:spcBef>
                          <a:spcPts val="0"/>
                        </a:spcBef>
                        <a:spcAft>
                          <a:spcPts val="800"/>
                        </a:spcAft>
                        <a:buFont typeface="+mj-lt"/>
                        <a:buNone/>
                      </a:pPr>
                      <a:r>
                        <a:rPr lang="en-GB" sz="1400" b="0" u="none" strike="noStrike" kern="1200" dirty="0">
                          <a:solidFill>
                            <a:schemeClr val="tx1"/>
                          </a:solidFill>
                          <a:effectLst/>
                          <a:latin typeface="+mj-lt"/>
                          <a:ea typeface="Arial Unicode MS"/>
                          <a:cs typeface="+mn-cs"/>
                        </a:rPr>
                        <a:t>Consider testosterone supplementation and venesection in males with haemochromatosis </a:t>
                      </a:r>
                      <a:br>
                        <a:rPr lang="en-GB" sz="1400" b="0" u="none" strike="noStrike" kern="1200" dirty="0">
                          <a:solidFill>
                            <a:schemeClr val="tx1"/>
                          </a:solidFill>
                          <a:effectLst/>
                          <a:latin typeface="+mj-lt"/>
                          <a:ea typeface="Arial Unicode MS"/>
                          <a:cs typeface="+mn-cs"/>
                        </a:rPr>
                      </a:br>
                      <a:r>
                        <a:rPr lang="en-GB" sz="1400" b="0" u="none" strike="noStrike" kern="1200" dirty="0">
                          <a:solidFill>
                            <a:schemeClr val="tx1"/>
                          </a:solidFill>
                          <a:effectLst/>
                          <a:latin typeface="+mj-lt"/>
                          <a:ea typeface="Arial Unicode MS"/>
                          <a:cs typeface="+mn-cs"/>
                        </a:rPr>
                        <a:t>and hypogonadism</a:t>
                      </a:r>
                      <a:endParaRPr lang="en-US" sz="1400" b="0" u="none" strike="noStrike" kern="1200" dirty="0">
                        <a:solidFill>
                          <a:schemeClr val="tx1"/>
                        </a:solidFill>
                        <a:effectLst/>
                        <a:latin typeface="+mj-lt"/>
                        <a:ea typeface="Arial Unicode MS"/>
                        <a:cs typeface="+mn-cs"/>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MS Mincho"/>
                          <a:cs typeface="+mj-cs"/>
                        </a:rPr>
                        <a:t>II-2 B</a:t>
                      </a: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7" name="Group 6">
            <a:extLst>
              <a:ext uri="{FF2B5EF4-FFF2-40B4-BE49-F238E27FC236}">
                <a16:creationId xmlns:a16="http://schemas.microsoft.com/office/drawing/2014/main" id="{C794B436-92F9-4507-BE4C-8BE839F770AE}"/>
              </a:ext>
            </a:extLst>
          </p:cNvPr>
          <p:cNvGrpSpPr/>
          <p:nvPr/>
        </p:nvGrpSpPr>
        <p:grpSpPr>
          <a:xfrm>
            <a:off x="6827389" y="3913311"/>
            <a:ext cx="4165155" cy="307777"/>
            <a:chOff x="4086174" y="3212976"/>
            <a:chExt cx="4165155" cy="307777"/>
          </a:xfrm>
        </p:grpSpPr>
        <p:sp>
          <p:nvSpPr>
            <p:cNvPr id="8" name="Rectangle 7">
              <a:extLst>
                <a:ext uri="{FF2B5EF4-FFF2-40B4-BE49-F238E27FC236}">
                  <a16:creationId xmlns:a16="http://schemas.microsoft.com/office/drawing/2014/main" id="{DD032647-D9F9-4838-8DFA-E4144A8052CC}"/>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9" name="Rectangle 8">
              <a:extLst>
                <a:ext uri="{FF2B5EF4-FFF2-40B4-BE49-F238E27FC236}">
                  <a16:creationId xmlns:a16="http://schemas.microsoft.com/office/drawing/2014/main" id="{538DF6D5-1A1F-4EB8-91FA-DF925464B3AB}"/>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0" name="TextBox 9">
              <a:extLst>
                <a:ext uri="{FF2B5EF4-FFF2-40B4-BE49-F238E27FC236}">
                  <a16:creationId xmlns:a16="http://schemas.microsoft.com/office/drawing/2014/main" id="{26495251-D6EE-40D8-A980-C89E3F9270D6}"/>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1" name="TextBox 10">
              <a:extLst>
                <a:ext uri="{FF2B5EF4-FFF2-40B4-BE49-F238E27FC236}">
                  <a16:creationId xmlns:a16="http://schemas.microsoft.com/office/drawing/2014/main" id="{49533B4C-86A4-4CD3-B6A1-4DF3E2DC76EA}"/>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2" name="Picture 11">
            <a:hlinkClick r:id="rId3" action="ppaction://hlinksldjump"/>
            <a:extLst>
              <a:ext uri="{FF2B5EF4-FFF2-40B4-BE49-F238E27FC236}">
                <a16:creationId xmlns:a16="http://schemas.microsoft.com/office/drawing/2014/main" id="{3EE1AC49-92C4-40FA-9CBF-2BC8F6FCBC56}"/>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3515564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14E4A2A-BB63-4483-80E4-E3E457C7E0EF}"/>
              </a:ext>
            </a:extLst>
          </p:cNvPr>
          <p:cNvSpPr>
            <a:spLocks noGrp="1"/>
          </p:cNvSpPr>
          <p:nvPr>
            <p:ph sz="half" idx="1"/>
          </p:nvPr>
        </p:nvSpPr>
        <p:spPr>
          <a:xfrm>
            <a:off x="425752" y="1340769"/>
            <a:ext cx="6966392" cy="4622400"/>
          </a:xfrm>
        </p:spPr>
        <p:txBody>
          <a:bodyPr/>
          <a:lstStyle/>
          <a:p>
            <a:r>
              <a:rPr lang="en-US" b="1" dirty="0"/>
              <a:t>Chair</a:t>
            </a:r>
          </a:p>
          <a:p>
            <a:pPr lvl="1"/>
            <a:r>
              <a:rPr lang="en-US" dirty="0"/>
              <a:t>Manuela </a:t>
            </a:r>
            <a:r>
              <a:rPr lang="en-US" dirty="0" err="1"/>
              <a:t>Merli</a:t>
            </a:r>
            <a:endParaRPr lang="en-US" dirty="0"/>
          </a:p>
          <a:p>
            <a:pPr lvl="1"/>
            <a:endParaRPr lang="it-CH" b="1" dirty="0"/>
          </a:p>
          <a:p>
            <a:r>
              <a:rPr lang="it-CH" b="1" dirty="0"/>
              <a:t>Panel members </a:t>
            </a:r>
          </a:p>
          <a:p>
            <a:pPr lvl="1"/>
            <a:r>
              <a:rPr lang="it-CH" dirty="0"/>
              <a:t>Shira Zelber-Sagi, </a:t>
            </a:r>
            <a:br>
              <a:rPr lang="it-CH" dirty="0"/>
            </a:br>
            <a:r>
              <a:rPr lang="it-CH" dirty="0"/>
              <a:t>Srinivasan Dasarathy, </a:t>
            </a:r>
            <a:br>
              <a:rPr lang="it-CH" dirty="0"/>
            </a:br>
            <a:r>
              <a:rPr lang="it-CH" dirty="0"/>
              <a:t>Sara Montagnese, </a:t>
            </a:r>
            <a:br>
              <a:rPr lang="it-CH" dirty="0"/>
            </a:br>
            <a:r>
              <a:rPr lang="it-CH" dirty="0"/>
              <a:t>Laurence Genton, </a:t>
            </a:r>
            <a:br>
              <a:rPr lang="it-CH" dirty="0"/>
            </a:br>
            <a:r>
              <a:rPr lang="it-CH" dirty="0"/>
              <a:t>Mathias Plauth, Albert Parés, </a:t>
            </a:r>
            <a:br>
              <a:rPr lang="it-CH" dirty="0"/>
            </a:br>
            <a:r>
              <a:rPr lang="it-CH" dirty="0"/>
              <a:t>Annalisa Berzigotti (EASL Governing Board Representative)</a:t>
            </a:r>
          </a:p>
          <a:p>
            <a:r>
              <a:rPr lang="it-CH" b="1" dirty="0"/>
              <a:t>Reviewers</a:t>
            </a:r>
          </a:p>
          <a:p>
            <a:pPr lvl="1"/>
            <a:r>
              <a:rPr lang="en-US" dirty="0"/>
              <a:t>Dominique Valla, Stephan Bischoff, </a:t>
            </a:r>
            <a:r>
              <a:rPr lang="en-US" dirty="0" err="1"/>
              <a:t>Puneeta</a:t>
            </a:r>
            <a:r>
              <a:rPr lang="en-US" dirty="0"/>
              <a:t> Tandon</a:t>
            </a:r>
          </a:p>
        </p:txBody>
      </p:sp>
      <p:sp>
        <p:nvSpPr>
          <p:cNvPr id="4" name="Title 3">
            <a:extLst>
              <a:ext uri="{FF2B5EF4-FFF2-40B4-BE49-F238E27FC236}">
                <a16:creationId xmlns:a16="http://schemas.microsoft.com/office/drawing/2014/main" id="{B93C2226-52E5-40B1-87FE-15BBCF4C4F96}"/>
              </a:ext>
            </a:extLst>
          </p:cNvPr>
          <p:cNvSpPr>
            <a:spLocks noGrp="1"/>
          </p:cNvSpPr>
          <p:nvPr>
            <p:ph type="title"/>
          </p:nvPr>
        </p:nvSpPr>
        <p:spPr/>
        <p:txBody>
          <a:bodyPr/>
          <a:lstStyle/>
          <a:p>
            <a:r>
              <a:rPr lang="en-US"/>
              <a:t>Guideline panel</a:t>
            </a:r>
            <a:endParaRPr lang="en-GB" dirty="0"/>
          </a:p>
        </p:txBody>
      </p:sp>
      <p:sp>
        <p:nvSpPr>
          <p:cNvPr id="6" name="Text Placeholder 5">
            <a:extLst>
              <a:ext uri="{FF2B5EF4-FFF2-40B4-BE49-F238E27FC236}">
                <a16:creationId xmlns:a16="http://schemas.microsoft.com/office/drawing/2014/main" id="{968B482F-FDC4-49C2-A4A3-FBCD912D527F}"/>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pic>
        <p:nvPicPr>
          <p:cNvPr id="2" name="Picture 1">
            <a:extLst>
              <a:ext uri="{FF2B5EF4-FFF2-40B4-BE49-F238E27FC236}">
                <a16:creationId xmlns:a16="http://schemas.microsoft.com/office/drawing/2014/main" id="{363391BF-180A-462B-A642-23A9ACCB304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7733429" y="1444777"/>
            <a:ext cx="3331446" cy="4414384"/>
          </a:xfrm>
          <a:prstGeom prst="rect">
            <a:avLst/>
          </a:prstGeom>
          <a:ln>
            <a:solidFill>
              <a:schemeClr val="bg1">
                <a:lumMod val="85000"/>
              </a:schemeClr>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1301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Diagnosis and management of bone disease in patients with </a:t>
            </a:r>
            <a:br>
              <a:rPr lang="en-GB" dirty="0"/>
            </a:br>
            <a:r>
              <a:rPr lang="en-GB" dirty="0"/>
              <a:t>chronic liver disease – summary</a:t>
            </a:r>
          </a:p>
        </p:txBody>
      </p:sp>
      <p:sp>
        <p:nvSpPr>
          <p:cNvPr id="3" name="Text Placeholder 2">
            <a:extLst>
              <a:ext uri="{FF2B5EF4-FFF2-40B4-BE49-F238E27FC236}">
                <a16:creationId xmlns:a16="http://schemas.microsoft.com/office/drawing/2014/main" id="{69823A40-FCAC-4847-8334-264E0D02CBA3}"/>
              </a:ext>
            </a:extLst>
          </p:cNvPr>
          <p:cNvSpPr>
            <a:spLocks noGrp="1"/>
          </p:cNvSpPr>
          <p:nvPr>
            <p:ph type="body" sz="quarter" idx="10"/>
          </p:nvPr>
        </p:nvSpPr>
        <p:spPr/>
        <p:txBody>
          <a:bodyPr/>
          <a:lstStyle/>
          <a:p>
            <a:r>
              <a:rPr lang="en-GB" dirty="0"/>
              <a:t>*Calcium (1,000–1,500 mg/d) and 25-hydroxy-vitamin D (400–800 IU/day or 260 </a:t>
            </a:r>
            <a:r>
              <a:rPr lang="el-GR" dirty="0"/>
              <a:t>μ</a:t>
            </a:r>
            <a:r>
              <a:rPr lang="en-GB" dirty="0"/>
              <a:t>g every 2 weeks) to preserve normal levels;</a:t>
            </a:r>
          </a:p>
          <a:p>
            <a:r>
              <a:rPr lang="en-GB" baseline="30000" dirty="0"/>
              <a:t>†</a:t>
            </a:r>
            <a:r>
              <a:rPr lang="en-GB" dirty="0"/>
              <a:t>According to the severity of liver disease and cholestasis, and in patients taking corticosteroids; </a:t>
            </a:r>
            <a:br>
              <a:rPr lang="en-GB" dirty="0"/>
            </a:br>
            <a:r>
              <a:rPr lang="en-GB" baseline="30000" dirty="0"/>
              <a:t>‡</a:t>
            </a:r>
            <a:r>
              <a:rPr lang="en-GB" dirty="0"/>
              <a:t>Depending on additional risk factors</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grpSp>
        <p:nvGrpSpPr>
          <p:cNvPr id="34" name="Group 33">
            <a:extLst>
              <a:ext uri="{FF2B5EF4-FFF2-40B4-BE49-F238E27FC236}">
                <a16:creationId xmlns:a16="http://schemas.microsoft.com/office/drawing/2014/main" id="{729481B1-114F-4E00-AE3F-B16E3215B52E}"/>
              </a:ext>
            </a:extLst>
          </p:cNvPr>
          <p:cNvGrpSpPr/>
          <p:nvPr/>
        </p:nvGrpSpPr>
        <p:grpSpPr>
          <a:xfrm>
            <a:off x="767407" y="1412776"/>
            <a:ext cx="10297467" cy="3827472"/>
            <a:chOff x="323084" y="1689760"/>
            <a:chExt cx="8549964" cy="3827472"/>
          </a:xfrm>
        </p:grpSpPr>
        <p:sp>
          <p:nvSpPr>
            <p:cNvPr id="7" name="Rechteck 17">
              <a:extLst>
                <a:ext uri="{FF2B5EF4-FFF2-40B4-BE49-F238E27FC236}">
                  <a16:creationId xmlns:a16="http://schemas.microsoft.com/office/drawing/2014/main" id="{19689FE6-E68E-447E-A5EA-DCF518824CA1}"/>
                </a:ext>
              </a:extLst>
            </p:cNvPr>
            <p:cNvSpPr/>
            <p:nvPr/>
          </p:nvSpPr>
          <p:spPr>
            <a:xfrm>
              <a:off x="323084" y="2276872"/>
              <a:ext cx="2107221" cy="3240360"/>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600"/>
                </a:spcBef>
              </a:pPr>
              <a:r>
                <a:rPr lang="en-US" sz="1400" b="1" dirty="0">
                  <a:solidFill>
                    <a:schemeClr val="bg1"/>
                  </a:solidFill>
                </a:rPr>
                <a:t>Bone densitometry (DEXA) of lumbar spine and hip</a:t>
              </a:r>
            </a:p>
            <a:p>
              <a:pPr algn="ctr">
                <a:spcBef>
                  <a:spcPts val="600"/>
                </a:spcBef>
              </a:pPr>
              <a:endParaRPr lang="en-US" sz="1400" b="1" dirty="0">
                <a:solidFill>
                  <a:schemeClr val="bg1"/>
                </a:solidFill>
              </a:endParaRPr>
            </a:p>
            <a:p>
              <a:pPr algn="ctr">
                <a:spcBef>
                  <a:spcPts val="600"/>
                </a:spcBef>
              </a:pPr>
              <a:r>
                <a:rPr lang="en-US" sz="1400" b="1" dirty="0">
                  <a:solidFill>
                    <a:schemeClr val="bg1"/>
                  </a:solidFill>
                </a:rPr>
                <a:t>Lateral X-rays of dorsal and lumbar spine</a:t>
              </a:r>
            </a:p>
            <a:p>
              <a:pPr algn="ctr">
                <a:spcBef>
                  <a:spcPts val="600"/>
                </a:spcBef>
              </a:pPr>
              <a:endParaRPr lang="en-US" sz="1400" b="1" dirty="0">
                <a:solidFill>
                  <a:schemeClr val="bg1"/>
                </a:solidFill>
              </a:endParaRPr>
            </a:p>
            <a:p>
              <a:pPr algn="ctr">
                <a:spcBef>
                  <a:spcPts val="600"/>
                </a:spcBef>
              </a:pPr>
              <a:r>
                <a:rPr lang="en-US" sz="1400" b="1" dirty="0">
                  <a:solidFill>
                    <a:schemeClr val="bg1"/>
                  </a:solidFill>
                </a:rPr>
                <a:t>Laboratory measurements to identify abnormal calcium and vitamin D metabolism</a:t>
              </a:r>
            </a:p>
          </p:txBody>
        </p:sp>
        <p:sp>
          <p:nvSpPr>
            <p:cNvPr id="8" name="Rechteck 17">
              <a:extLst>
                <a:ext uri="{FF2B5EF4-FFF2-40B4-BE49-F238E27FC236}">
                  <a16:creationId xmlns:a16="http://schemas.microsoft.com/office/drawing/2014/main" id="{FD4E0FD9-3D49-4DA6-A69E-827F8080C969}"/>
                </a:ext>
              </a:extLst>
            </p:cNvPr>
            <p:cNvSpPr/>
            <p:nvPr/>
          </p:nvSpPr>
          <p:spPr>
            <a:xfrm>
              <a:off x="2761138" y="2780928"/>
              <a:ext cx="1450822" cy="6480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Normal</a:t>
              </a:r>
              <a:br>
                <a:rPr lang="en-US" sz="1400" b="1" dirty="0">
                  <a:solidFill>
                    <a:schemeClr val="bg1"/>
                  </a:solidFill>
                </a:rPr>
              </a:br>
              <a:r>
                <a:rPr lang="en-US" sz="1400" dirty="0">
                  <a:solidFill>
                    <a:schemeClr val="bg1"/>
                  </a:solidFill>
                </a:rPr>
                <a:t>T-score &gt;-1.5</a:t>
              </a:r>
              <a:endParaRPr lang="en-US" sz="1200" dirty="0">
                <a:solidFill>
                  <a:schemeClr val="bg1"/>
                </a:solidFill>
              </a:endParaRPr>
            </a:p>
          </p:txBody>
        </p:sp>
        <p:sp>
          <p:nvSpPr>
            <p:cNvPr id="9" name="Rechteck 17">
              <a:extLst>
                <a:ext uri="{FF2B5EF4-FFF2-40B4-BE49-F238E27FC236}">
                  <a16:creationId xmlns:a16="http://schemas.microsoft.com/office/drawing/2014/main" id="{BCDB1647-8614-4FB8-8558-1CD7638DBBB3}"/>
                </a:ext>
              </a:extLst>
            </p:cNvPr>
            <p:cNvSpPr/>
            <p:nvPr/>
          </p:nvSpPr>
          <p:spPr>
            <a:xfrm>
              <a:off x="2761138" y="3645024"/>
              <a:ext cx="1450822" cy="6480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Osteopenia</a:t>
              </a:r>
              <a:br>
                <a:rPr lang="en-US" sz="1400" b="1" dirty="0">
                  <a:solidFill>
                    <a:schemeClr val="bg1"/>
                  </a:solidFill>
                </a:rPr>
              </a:br>
              <a:r>
                <a:rPr lang="en-US" sz="1400" dirty="0">
                  <a:solidFill>
                    <a:schemeClr val="bg1"/>
                  </a:solidFill>
                </a:rPr>
                <a:t>T-score ≤-1.5 and &gt;-2.5</a:t>
              </a:r>
              <a:endParaRPr lang="en-US" sz="1200" dirty="0">
                <a:solidFill>
                  <a:schemeClr val="bg1"/>
                </a:solidFill>
              </a:endParaRPr>
            </a:p>
          </p:txBody>
        </p:sp>
        <p:sp>
          <p:nvSpPr>
            <p:cNvPr id="10" name="Rechteck 17">
              <a:extLst>
                <a:ext uri="{FF2B5EF4-FFF2-40B4-BE49-F238E27FC236}">
                  <a16:creationId xmlns:a16="http://schemas.microsoft.com/office/drawing/2014/main" id="{59BCEC9D-E5A3-4442-A08F-CE2AAFF30209}"/>
                </a:ext>
              </a:extLst>
            </p:cNvPr>
            <p:cNvSpPr/>
            <p:nvPr/>
          </p:nvSpPr>
          <p:spPr>
            <a:xfrm>
              <a:off x="2761138" y="4509120"/>
              <a:ext cx="1450822" cy="6480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Osteoporosis</a:t>
              </a:r>
              <a:br>
                <a:rPr lang="en-US" sz="1400" b="1" dirty="0">
                  <a:solidFill>
                    <a:schemeClr val="bg1"/>
                  </a:solidFill>
                </a:rPr>
              </a:br>
              <a:r>
                <a:rPr lang="en-US" sz="1400" dirty="0">
                  <a:solidFill>
                    <a:schemeClr val="bg1"/>
                  </a:solidFill>
                </a:rPr>
                <a:t>T-score ≤-2.5</a:t>
              </a:r>
              <a:endParaRPr lang="en-US" sz="1200" dirty="0">
                <a:solidFill>
                  <a:schemeClr val="bg1"/>
                </a:solidFill>
              </a:endParaRPr>
            </a:p>
          </p:txBody>
        </p:sp>
        <p:sp>
          <p:nvSpPr>
            <p:cNvPr id="11" name="Rechteck 17">
              <a:extLst>
                <a:ext uri="{FF2B5EF4-FFF2-40B4-BE49-F238E27FC236}">
                  <a16:creationId xmlns:a16="http://schemas.microsoft.com/office/drawing/2014/main" id="{ABEAB61B-442F-4FC1-85EA-01151017C5F5}"/>
                </a:ext>
              </a:extLst>
            </p:cNvPr>
            <p:cNvSpPr/>
            <p:nvPr/>
          </p:nvSpPr>
          <p:spPr>
            <a:xfrm>
              <a:off x="4408552" y="2276872"/>
              <a:ext cx="2160240" cy="3240360"/>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1400" b="1" dirty="0">
                  <a:solidFill>
                    <a:schemeClr val="bg1"/>
                  </a:solidFill>
                </a:rPr>
                <a:t>DEXA</a:t>
              </a:r>
            </a:p>
          </p:txBody>
        </p:sp>
        <p:sp>
          <p:nvSpPr>
            <p:cNvPr id="12" name="Rechteck 17">
              <a:extLst>
                <a:ext uri="{FF2B5EF4-FFF2-40B4-BE49-F238E27FC236}">
                  <a16:creationId xmlns:a16="http://schemas.microsoft.com/office/drawing/2014/main" id="{5A85B9E6-0FA0-457F-9936-C38396450B22}"/>
                </a:ext>
              </a:extLst>
            </p:cNvPr>
            <p:cNvSpPr/>
            <p:nvPr/>
          </p:nvSpPr>
          <p:spPr>
            <a:xfrm>
              <a:off x="4563230" y="2636912"/>
              <a:ext cx="1861546" cy="504056"/>
            </a:xfrm>
            <a:prstGeom prst="rect">
              <a:avLst/>
            </a:prstGeom>
            <a:solidFill>
              <a:schemeClr val="accent3">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Repeat in </a:t>
              </a:r>
              <a:br>
                <a:rPr lang="en-US" sz="1400" b="1" dirty="0">
                  <a:solidFill>
                    <a:schemeClr val="bg1"/>
                  </a:solidFill>
                </a:rPr>
              </a:br>
              <a:r>
                <a:rPr lang="en-US" sz="1400" b="1" dirty="0">
                  <a:solidFill>
                    <a:schemeClr val="bg1"/>
                  </a:solidFill>
                </a:rPr>
                <a:t>2–3 years</a:t>
              </a:r>
              <a:endParaRPr lang="en-US" sz="1200" dirty="0">
                <a:solidFill>
                  <a:schemeClr val="bg1"/>
                </a:solidFill>
              </a:endParaRPr>
            </a:p>
          </p:txBody>
        </p:sp>
        <p:sp>
          <p:nvSpPr>
            <p:cNvPr id="13" name="Rechteck 17">
              <a:extLst>
                <a:ext uri="{FF2B5EF4-FFF2-40B4-BE49-F238E27FC236}">
                  <a16:creationId xmlns:a16="http://schemas.microsoft.com/office/drawing/2014/main" id="{CC8F1210-B682-4E10-9374-89DD7DC589AA}"/>
                </a:ext>
              </a:extLst>
            </p:cNvPr>
            <p:cNvSpPr/>
            <p:nvPr/>
          </p:nvSpPr>
          <p:spPr>
            <a:xfrm>
              <a:off x="4563230" y="3501008"/>
              <a:ext cx="1861546" cy="504056"/>
            </a:xfrm>
            <a:prstGeom prst="rect">
              <a:avLst/>
            </a:prstGeom>
            <a:solidFill>
              <a:schemeClr val="accent3">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Repeat in </a:t>
              </a:r>
              <a:br>
                <a:rPr lang="en-US" sz="1400" b="1" dirty="0">
                  <a:solidFill>
                    <a:schemeClr val="bg1"/>
                  </a:solidFill>
                </a:rPr>
              </a:br>
              <a:r>
                <a:rPr lang="en-US" sz="1400" b="1" dirty="0">
                  <a:solidFill>
                    <a:schemeClr val="bg1"/>
                  </a:solidFill>
                </a:rPr>
                <a:t>1–2 years</a:t>
              </a:r>
              <a:r>
                <a:rPr lang="en-US" sz="1400" b="1" baseline="30000" dirty="0">
                  <a:solidFill>
                    <a:schemeClr val="bg1"/>
                  </a:solidFill>
                </a:rPr>
                <a:t>†</a:t>
              </a:r>
              <a:endParaRPr lang="en-US" sz="1200" baseline="30000" dirty="0">
                <a:solidFill>
                  <a:schemeClr val="bg1"/>
                </a:solidFill>
              </a:endParaRPr>
            </a:p>
          </p:txBody>
        </p:sp>
        <p:sp>
          <p:nvSpPr>
            <p:cNvPr id="14" name="Rechteck 17">
              <a:extLst>
                <a:ext uri="{FF2B5EF4-FFF2-40B4-BE49-F238E27FC236}">
                  <a16:creationId xmlns:a16="http://schemas.microsoft.com/office/drawing/2014/main" id="{36FBC5E1-1A58-492B-88B9-BF2CB5688879}"/>
                </a:ext>
              </a:extLst>
            </p:cNvPr>
            <p:cNvSpPr/>
            <p:nvPr/>
          </p:nvSpPr>
          <p:spPr>
            <a:xfrm>
              <a:off x="4563230" y="4365104"/>
              <a:ext cx="1861546" cy="504056"/>
            </a:xfrm>
            <a:prstGeom prst="rect">
              <a:avLst/>
            </a:prstGeom>
            <a:solidFill>
              <a:schemeClr val="accent3">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Repeat in </a:t>
              </a:r>
              <a:br>
                <a:rPr lang="en-US" sz="1400" b="1" dirty="0">
                  <a:solidFill>
                    <a:schemeClr val="bg1"/>
                  </a:solidFill>
                </a:rPr>
              </a:br>
              <a:r>
                <a:rPr lang="en-US" sz="1400" b="1" dirty="0">
                  <a:solidFill>
                    <a:schemeClr val="bg1"/>
                  </a:solidFill>
                </a:rPr>
                <a:t>1 year</a:t>
              </a:r>
              <a:r>
                <a:rPr lang="en-US" sz="1200" b="1" baseline="30000" dirty="0">
                  <a:solidFill>
                    <a:schemeClr val="bg1"/>
                  </a:solidFill>
                </a:rPr>
                <a:t>†</a:t>
              </a:r>
              <a:endParaRPr lang="en-US" sz="1200" dirty="0">
                <a:solidFill>
                  <a:schemeClr val="bg1"/>
                </a:solidFill>
              </a:endParaRPr>
            </a:p>
          </p:txBody>
        </p:sp>
        <p:sp>
          <p:nvSpPr>
            <p:cNvPr id="15" name="Rechteck 17">
              <a:extLst>
                <a:ext uri="{FF2B5EF4-FFF2-40B4-BE49-F238E27FC236}">
                  <a16:creationId xmlns:a16="http://schemas.microsoft.com/office/drawing/2014/main" id="{75B9D7B8-B351-40DE-A069-8475E7B4DBC5}"/>
                </a:ext>
              </a:extLst>
            </p:cNvPr>
            <p:cNvSpPr/>
            <p:nvPr/>
          </p:nvSpPr>
          <p:spPr>
            <a:xfrm>
              <a:off x="6712808" y="2276872"/>
              <a:ext cx="2160240" cy="3240360"/>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1400" b="1" dirty="0">
                  <a:solidFill>
                    <a:schemeClr val="bg1"/>
                  </a:solidFill>
                </a:rPr>
                <a:t>Treatment</a:t>
              </a:r>
            </a:p>
          </p:txBody>
        </p:sp>
        <p:sp>
          <p:nvSpPr>
            <p:cNvPr id="16" name="Rechteck 17">
              <a:extLst>
                <a:ext uri="{FF2B5EF4-FFF2-40B4-BE49-F238E27FC236}">
                  <a16:creationId xmlns:a16="http://schemas.microsoft.com/office/drawing/2014/main" id="{5F3AED93-9A08-4F11-BC3A-3E09F1DD9D8E}"/>
                </a:ext>
              </a:extLst>
            </p:cNvPr>
            <p:cNvSpPr/>
            <p:nvPr/>
          </p:nvSpPr>
          <p:spPr>
            <a:xfrm>
              <a:off x="6867486" y="2943488"/>
              <a:ext cx="1861546" cy="6480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Ca + 25(OH)D*</a:t>
              </a:r>
              <a:endParaRPr lang="en-US" sz="1200" dirty="0">
                <a:solidFill>
                  <a:schemeClr val="bg1"/>
                </a:solidFill>
              </a:endParaRPr>
            </a:p>
          </p:txBody>
        </p:sp>
        <p:sp>
          <p:nvSpPr>
            <p:cNvPr id="17" name="Rechteck 17">
              <a:extLst>
                <a:ext uri="{FF2B5EF4-FFF2-40B4-BE49-F238E27FC236}">
                  <a16:creationId xmlns:a16="http://schemas.microsoft.com/office/drawing/2014/main" id="{F43232CC-78EA-4A75-B3DF-8F59DE6B23EC}"/>
                </a:ext>
              </a:extLst>
            </p:cNvPr>
            <p:cNvSpPr/>
            <p:nvPr/>
          </p:nvSpPr>
          <p:spPr>
            <a:xfrm>
              <a:off x="6867486" y="3807584"/>
              <a:ext cx="1861546" cy="6480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Ca + 25(OH)D*</a:t>
              </a:r>
              <a:br>
                <a:rPr lang="en-US" sz="1400" b="1" dirty="0">
                  <a:solidFill>
                    <a:schemeClr val="bg1"/>
                  </a:solidFill>
                </a:rPr>
              </a:br>
              <a:r>
                <a:rPr lang="en-US" sz="1400" b="1" dirty="0">
                  <a:solidFill>
                    <a:schemeClr val="bg1"/>
                  </a:solidFill>
                </a:rPr>
                <a:t>Bisphosphonates</a:t>
              </a:r>
              <a:r>
                <a:rPr lang="en-US" sz="1400" b="1" baseline="30000" dirty="0">
                  <a:solidFill>
                    <a:schemeClr val="bg1"/>
                  </a:solidFill>
                </a:rPr>
                <a:t>‡</a:t>
              </a:r>
              <a:endParaRPr lang="en-US" sz="1200" baseline="30000" dirty="0">
                <a:solidFill>
                  <a:schemeClr val="bg1"/>
                </a:solidFill>
              </a:endParaRPr>
            </a:p>
          </p:txBody>
        </p:sp>
        <p:sp>
          <p:nvSpPr>
            <p:cNvPr id="18" name="Rechteck 17">
              <a:extLst>
                <a:ext uri="{FF2B5EF4-FFF2-40B4-BE49-F238E27FC236}">
                  <a16:creationId xmlns:a16="http://schemas.microsoft.com/office/drawing/2014/main" id="{28959E39-113B-41B7-B75C-D21E3CBE2B23}"/>
                </a:ext>
              </a:extLst>
            </p:cNvPr>
            <p:cNvSpPr/>
            <p:nvPr/>
          </p:nvSpPr>
          <p:spPr>
            <a:xfrm>
              <a:off x="6867486" y="4671680"/>
              <a:ext cx="1861546" cy="648072"/>
            </a:xfrm>
            <a:prstGeom prst="rect">
              <a:avLst/>
            </a:prstGeom>
            <a:solidFill>
              <a:schemeClr val="tx2">
                <a:alpha val="6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solidFill>
                    <a:schemeClr val="bg1"/>
                  </a:solidFill>
                </a:rPr>
                <a:t>Ca + 25(OH)D*</a:t>
              </a:r>
              <a:br>
                <a:rPr lang="en-US" sz="1400" b="1" dirty="0">
                  <a:solidFill>
                    <a:schemeClr val="bg1"/>
                  </a:solidFill>
                </a:rPr>
              </a:br>
              <a:r>
                <a:rPr lang="en-US" sz="1400" b="1" dirty="0">
                  <a:solidFill>
                    <a:schemeClr val="bg1"/>
                  </a:solidFill>
                </a:rPr>
                <a:t>Bisphosphonates</a:t>
              </a:r>
            </a:p>
            <a:p>
              <a:pPr algn="ctr"/>
              <a:r>
                <a:rPr lang="en-US" sz="1400" b="1" dirty="0">
                  <a:solidFill>
                    <a:schemeClr val="bg1"/>
                  </a:solidFill>
                </a:rPr>
                <a:t>New agents</a:t>
              </a:r>
              <a:endParaRPr lang="en-US" sz="1200" dirty="0">
                <a:solidFill>
                  <a:schemeClr val="bg1"/>
                </a:solidFill>
              </a:endParaRPr>
            </a:p>
          </p:txBody>
        </p:sp>
        <p:cxnSp>
          <p:nvCxnSpPr>
            <p:cNvPr id="19" name="Straight Arrow Connector 18">
              <a:extLst>
                <a:ext uri="{FF2B5EF4-FFF2-40B4-BE49-F238E27FC236}">
                  <a16:creationId xmlns:a16="http://schemas.microsoft.com/office/drawing/2014/main" id="{8F8850C7-F408-4AAA-9D9E-D55379599500}"/>
                </a:ext>
              </a:extLst>
            </p:cNvPr>
            <p:cNvCxnSpPr>
              <a:cxnSpLocks/>
              <a:endCxn id="8" idx="1"/>
            </p:cNvCxnSpPr>
            <p:nvPr/>
          </p:nvCxnSpPr>
          <p:spPr>
            <a:xfrm flipV="1">
              <a:off x="2438400" y="3104964"/>
              <a:ext cx="322738" cy="145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7D22BED-0F7E-4D91-A36D-B4B3236CA42D}"/>
                </a:ext>
              </a:extLst>
            </p:cNvPr>
            <p:cNvCxnSpPr>
              <a:cxnSpLocks/>
            </p:cNvCxnSpPr>
            <p:nvPr/>
          </p:nvCxnSpPr>
          <p:spPr>
            <a:xfrm>
              <a:off x="2438400" y="3971291"/>
              <a:ext cx="324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D80AE66-9979-4576-A90C-58E989AE2DC8}"/>
                </a:ext>
              </a:extLst>
            </p:cNvPr>
            <p:cNvCxnSpPr>
              <a:cxnSpLocks/>
            </p:cNvCxnSpPr>
            <p:nvPr/>
          </p:nvCxnSpPr>
          <p:spPr>
            <a:xfrm>
              <a:off x="2438400" y="4834891"/>
              <a:ext cx="324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B063D6A-180D-4BDF-A7DF-9EB846F5A5DC}"/>
                </a:ext>
              </a:extLst>
            </p:cNvPr>
            <p:cNvCxnSpPr>
              <a:cxnSpLocks/>
              <a:endCxn id="16" idx="1"/>
            </p:cNvCxnSpPr>
            <p:nvPr/>
          </p:nvCxnSpPr>
          <p:spPr>
            <a:xfrm flipV="1">
              <a:off x="4213859" y="3267524"/>
              <a:ext cx="265362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06FC96B-FF7B-438F-AAB1-C2C887B132B7}"/>
                </a:ext>
              </a:extLst>
            </p:cNvPr>
            <p:cNvCxnSpPr>
              <a:cxnSpLocks/>
              <a:endCxn id="17" idx="1"/>
            </p:cNvCxnSpPr>
            <p:nvPr/>
          </p:nvCxnSpPr>
          <p:spPr>
            <a:xfrm flipV="1">
              <a:off x="4213859" y="4131620"/>
              <a:ext cx="265362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8F9E2727-0657-40D2-857E-4EDB9B884F92}"/>
                </a:ext>
              </a:extLst>
            </p:cNvPr>
            <p:cNvCxnSpPr>
              <a:cxnSpLocks/>
              <a:endCxn id="18" idx="1"/>
            </p:cNvCxnSpPr>
            <p:nvPr/>
          </p:nvCxnSpPr>
          <p:spPr>
            <a:xfrm flipV="1">
              <a:off x="4213859" y="4995716"/>
              <a:ext cx="265362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Rechteck 17">
              <a:extLst>
                <a:ext uri="{FF2B5EF4-FFF2-40B4-BE49-F238E27FC236}">
                  <a16:creationId xmlns:a16="http://schemas.microsoft.com/office/drawing/2014/main" id="{79A85BD4-9625-4A68-B365-36FF1691F764}"/>
                </a:ext>
              </a:extLst>
            </p:cNvPr>
            <p:cNvSpPr/>
            <p:nvPr/>
          </p:nvSpPr>
          <p:spPr>
            <a:xfrm>
              <a:off x="5710027" y="1689760"/>
              <a:ext cx="1861546" cy="504056"/>
            </a:xfrm>
            <a:prstGeom prst="rect">
              <a:avLst/>
            </a:prstGeom>
            <a:solidFill>
              <a:schemeClr val="bg1">
                <a:alpha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tx1"/>
                  </a:solidFill>
                </a:rPr>
                <a:t>Management</a:t>
              </a:r>
              <a:endParaRPr lang="en-US" sz="1200" dirty="0">
                <a:solidFill>
                  <a:schemeClr val="tx1"/>
                </a:solidFill>
              </a:endParaRPr>
            </a:p>
          </p:txBody>
        </p:sp>
        <p:sp>
          <p:nvSpPr>
            <p:cNvPr id="33" name="Rechteck 17">
              <a:extLst>
                <a:ext uri="{FF2B5EF4-FFF2-40B4-BE49-F238E27FC236}">
                  <a16:creationId xmlns:a16="http://schemas.microsoft.com/office/drawing/2014/main" id="{74E6B32E-EB99-4446-8BFF-A97E739366A0}"/>
                </a:ext>
              </a:extLst>
            </p:cNvPr>
            <p:cNvSpPr/>
            <p:nvPr/>
          </p:nvSpPr>
          <p:spPr>
            <a:xfrm>
              <a:off x="491420" y="1689760"/>
              <a:ext cx="1861546" cy="504056"/>
            </a:xfrm>
            <a:prstGeom prst="rect">
              <a:avLst/>
            </a:prstGeom>
            <a:solidFill>
              <a:schemeClr val="bg1">
                <a:alpha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tx1"/>
                  </a:solidFill>
                </a:rPr>
                <a:t>Diagnosis</a:t>
              </a:r>
              <a:endParaRPr lang="en-US" sz="1200" dirty="0">
                <a:solidFill>
                  <a:schemeClr val="tx1"/>
                </a:solidFill>
              </a:endParaRPr>
            </a:p>
          </p:txBody>
        </p:sp>
      </p:grpSp>
      <p:pic>
        <p:nvPicPr>
          <p:cNvPr id="26" name="Picture 25">
            <a:hlinkClick r:id="rId3" action="ppaction://hlinksldjump"/>
            <a:extLst>
              <a:ext uri="{FF2B5EF4-FFF2-40B4-BE49-F238E27FC236}">
                <a16:creationId xmlns:a16="http://schemas.microsoft.com/office/drawing/2014/main" id="{2B55EC80-B281-4AD2-AF26-27E1072B46D0}"/>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6828246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Autofit/>
          </a:bodyPr>
          <a:lstStyle/>
          <a:p>
            <a:r>
              <a:rPr lang="en-GB" sz="2500" dirty="0"/>
              <a:t>Malnutrition in patients undergoing liver surgery </a:t>
            </a:r>
            <a:br>
              <a:rPr lang="en-GB" sz="2500" dirty="0"/>
            </a:br>
            <a:r>
              <a:rPr lang="en-GB" sz="2500" dirty="0"/>
              <a:t>and liver transplantation – preoperative nutrition</a:t>
            </a:r>
          </a:p>
        </p:txBody>
      </p:sp>
      <p:sp>
        <p:nvSpPr>
          <p:cNvPr id="12" name="Text Placeholder 11">
            <a:extLst>
              <a:ext uri="{FF2B5EF4-FFF2-40B4-BE49-F238E27FC236}">
                <a16:creationId xmlns:a16="http://schemas.microsoft.com/office/drawing/2014/main" id="{1404EB36-3B45-48B6-AD56-586A17114BF8}"/>
              </a:ext>
            </a:extLst>
          </p:cNvPr>
          <p:cNvSpPr>
            <a:spLocks noGrp="1"/>
          </p:cNvSpPr>
          <p:nvPr>
            <p:ph type="body" sz="quarter" idx="10"/>
          </p:nvPr>
        </p:nvSpPr>
        <p:spPr/>
        <p:txBody>
          <a:bodyPr/>
          <a:lstStyle/>
          <a:p>
            <a:r>
              <a:rPr lang="en-GB" dirty="0"/>
              <a:t>*BMI &lt;18.5 kg/m</a:t>
            </a:r>
            <a:r>
              <a:rPr lang="en-GB" baseline="30000" dirty="0"/>
              <a:t>2</a:t>
            </a:r>
            <a:r>
              <a:rPr lang="en-GB" dirty="0"/>
              <a:t>; </a:t>
            </a:r>
            <a:r>
              <a:rPr lang="en-GB" baseline="30000" dirty="0"/>
              <a:t>†</a:t>
            </a:r>
            <a:r>
              <a:rPr lang="en-GB" dirty="0"/>
              <a:t>BMI &gt;40 kg/m</a:t>
            </a:r>
            <a:r>
              <a:rPr lang="en-GB" baseline="30000" dirty="0"/>
              <a:t>2</a:t>
            </a:r>
            <a:br>
              <a:rPr lang="en-GB" baseline="30000"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EEC5E93C-4509-425D-8470-FAFFE9689350}"/>
              </a:ext>
            </a:extLst>
          </p:cNvPr>
          <p:cNvSpPr>
            <a:spLocks noGrp="1"/>
          </p:cNvSpPr>
          <p:nvPr>
            <p:ph sz="half" idx="1"/>
          </p:nvPr>
        </p:nvSpPr>
        <p:spPr/>
        <p:txBody>
          <a:bodyPr>
            <a:normAutofit/>
          </a:bodyPr>
          <a:lstStyle/>
          <a:p>
            <a:r>
              <a:rPr lang="en-GB" dirty="0"/>
              <a:t>Patients with severe undernutrition* or obesity</a:t>
            </a:r>
            <a:r>
              <a:rPr lang="en-GB" baseline="30000" dirty="0"/>
              <a:t>†</a:t>
            </a:r>
            <a:r>
              <a:rPr lang="en-GB" dirty="0"/>
              <a:t> undergoing liver surgery have higher risk of morbidity and mortality </a:t>
            </a:r>
          </a:p>
          <a:p>
            <a:pPr lvl="1"/>
            <a:r>
              <a:rPr lang="en-GB" dirty="0"/>
              <a:t>Waiting list patients are also at risk due to inadequate food or caloric intake</a:t>
            </a:r>
            <a:endParaRPr lang="en-GB" baseline="30000" dirty="0"/>
          </a:p>
          <a:p>
            <a:r>
              <a:rPr lang="en-GB" dirty="0"/>
              <a:t>Liver glycogen is depleted in patients with cirrhosis</a:t>
            </a:r>
          </a:p>
          <a:p>
            <a:pPr lvl="1"/>
            <a:r>
              <a:rPr lang="en-GB" dirty="0"/>
              <a:t>Periods without nutrient intake should be reduced</a:t>
            </a:r>
            <a:endParaRPr lang="en-GB" baseline="30000" dirty="0"/>
          </a:p>
          <a:p>
            <a:endParaRPr lang="en-GB" dirty="0"/>
          </a:p>
        </p:txBody>
      </p:sp>
      <p:graphicFrame>
        <p:nvGraphicFramePr>
          <p:cNvPr id="4" name="Table 3">
            <a:extLst>
              <a:ext uri="{FF2B5EF4-FFF2-40B4-BE49-F238E27FC236}">
                <a16:creationId xmlns:a16="http://schemas.microsoft.com/office/drawing/2014/main" id="{6CD508EC-CA4A-4808-A6FB-3928EB5DCE73}"/>
              </a:ext>
            </a:extLst>
          </p:cNvPr>
          <p:cNvGraphicFramePr>
            <a:graphicFrameLocks noGrp="1"/>
          </p:cNvGraphicFramePr>
          <p:nvPr>
            <p:extLst>
              <p:ext uri="{D42A27DB-BD31-4B8C-83A1-F6EECF244321}">
                <p14:modId xmlns:p14="http://schemas.microsoft.com/office/powerpoint/2010/main" val="344841860"/>
              </p:ext>
            </p:extLst>
          </p:nvPr>
        </p:nvGraphicFramePr>
        <p:xfrm>
          <a:off x="695325" y="3303705"/>
          <a:ext cx="10369550" cy="263232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77578">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n-lt"/>
                          <a:ea typeface="Arial Unicode MS"/>
                          <a:cs typeface="Calibri"/>
                        </a:rPr>
                        <a:t>Screen for malnutrition and sarcopenia in patients with cirrhosis listed for LT or scheduled for elective surgery. Treat sarcopenia prior to elective surgery, to enable improvement in body protein status and clinical outcomes</a:t>
                      </a:r>
                      <a:endParaRPr lang="en-US" sz="1400" b="0" u="none" strike="noStrike" kern="1200" dirty="0">
                        <a:solidFill>
                          <a:schemeClr val="tx1"/>
                        </a:solidFill>
                        <a:effectLst/>
                        <a:latin typeface="+mn-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mj-cs"/>
                        </a:rPr>
                        <a:t>III B</a:t>
                      </a:r>
                      <a:endParaRPr lang="en-US" sz="1400" b="0" dirty="0">
                        <a:solidFill>
                          <a:schemeClr val="tx1"/>
                        </a:solidFill>
                        <a:effectLst/>
                        <a:latin typeface="+mj-lt"/>
                        <a:ea typeface="MS Mincho"/>
                        <a:cs typeface="+mj-cs"/>
                      </a:endParaRPr>
                    </a:p>
                  </a:txBody>
                  <a:tcPr marL="66014" marR="66014"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13801">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n-lt"/>
                          <a:ea typeface="Arial Unicode MS"/>
                          <a:cs typeface="Calibri"/>
                        </a:rPr>
                        <a:t>Screen for </a:t>
                      </a:r>
                      <a:r>
                        <a:rPr lang="en-GB" sz="1400" b="0" u="none" strike="noStrike" kern="1200" dirty="0" err="1">
                          <a:solidFill>
                            <a:schemeClr val="tx1"/>
                          </a:solidFill>
                          <a:effectLst/>
                          <a:latin typeface="+mn-lt"/>
                          <a:ea typeface="Arial Unicode MS"/>
                          <a:cs typeface="Calibri"/>
                        </a:rPr>
                        <a:t>sarcopenic</a:t>
                      </a:r>
                      <a:r>
                        <a:rPr lang="en-GB" sz="1400" b="0" u="none" strike="noStrike" kern="1200" dirty="0">
                          <a:solidFill>
                            <a:schemeClr val="tx1"/>
                          </a:solidFill>
                          <a:effectLst/>
                          <a:latin typeface="+mn-lt"/>
                          <a:ea typeface="Arial Unicode MS"/>
                          <a:cs typeface="Calibri"/>
                        </a:rPr>
                        <a:t> obesity with body composition analysis in </a:t>
                      </a:r>
                      <a:r>
                        <a:rPr lang="en-US" sz="1400" b="0" u="none" strike="noStrike" kern="1200" dirty="0">
                          <a:solidFill>
                            <a:schemeClr val="tx1"/>
                          </a:solidFill>
                          <a:effectLst/>
                          <a:latin typeface="+mn-lt"/>
                          <a:ea typeface="Arial Unicode MS"/>
                          <a:cs typeface="Calibri"/>
                        </a:rPr>
                        <a:t>o</a:t>
                      </a:r>
                      <a:r>
                        <a:rPr lang="en-GB" sz="1400" b="0" u="none" strike="noStrike" kern="1200" err="1">
                          <a:solidFill>
                            <a:schemeClr val="tx1"/>
                          </a:solidFill>
                          <a:effectLst/>
                          <a:latin typeface="+mn-lt"/>
                          <a:ea typeface="Arial Unicode MS"/>
                          <a:cs typeface="Calibri"/>
                        </a:rPr>
                        <a:t>bese</a:t>
                      </a:r>
                      <a:r>
                        <a:rPr lang="en-GB" sz="1400" b="0" u="none" strike="noStrike" kern="1200">
                          <a:solidFill>
                            <a:schemeClr val="tx1"/>
                          </a:solidFill>
                          <a:effectLst/>
                          <a:latin typeface="+mn-lt"/>
                          <a:ea typeface="Arial Unicode MS"/>
                          <a:cs typeface="Calibri"/>
                        </a:rPr>
                        <a:t> patients with cirrhosis considered </a:t>
                      </a:r>
                      <a:r>
                        <a:rPr lang="en-GB" sz="1400" b="0" u="none" strike="noStrike" kern="1200" dirty="0">
                          <a:solidFill>
                            <a:schemeClr val="tx1"/>
                          </a:solidFill>
                          <a:effectLst/>
                          <a:latin typeface="+mn-lt"/>
                          <a:ea typeface="Arial Unicode MS"/>
                          <a:cs typeface="Calibri"/>
                        </a:rPr>
                        <a:t>for surgery</a:t>
                      </a:r>
                      <a:endParaRPr lang="en-US" sz="1400" b="0" u="none" strike="noStrike" kern="1200" dirty="0">
                        <a:solidFill>
                          <a:schemeClr val="tx1"/>
                        </a:solidFill>
                        <a:effectLst/>
                        <a:latin typeface="+mn-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kern="1200" dirty="0">
                          <a:solidFill>
                            <a:schemeClr val="tx1"/>
                          </a:solidFill>
                          <a:effectLst/>
                          <a:latin typeface="+mn-lt"/>
                          <a:ea typeface="Arial Unicode MS"/>
                          <a:cs typeface="+mn-cs"/>
                        </a:rPr>
                        <a:t>III C</a:t>
                      </a:r>
                      <a:endParaRPr lang="en-US" sz="1400" b="0" kern="1200" dirty="0">
                        <a:solidFill>
                          <a:schemeClr val="tx1"/>
                        </a:solidFill>
                        <a:effectLst/>
                        <a:latin typeface="+mn-lt"/>
                        <a:ea typeface="MS Mincho"/>
                        <a:cs typeface="+mn-cs"/>
                      </a:endParaRP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118385">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n-lt"/>
                          <a:ea typeface="Arial Unicode MS"/>
                          <a:cs typeface="Calibri"/>
                        </a:rPr>
                        <a:t>If</a:t>
                      </a:r>
                      <a:r>
                        <a:rPr lang="en-US" sz="1400" b="0" u="none" strike="noStrike" kern="1200" dirty="0">
                          <a:solidFill>
                            <a:schemeClr val="tx1"/>
                          </a:solidFill>
                          <a:effectLst/>
                          <a:latin typeface="+mn-lt"/>
                          <a:ea typeface="Arial Unicode MS"/>
                          <a:cs typeface="Calibri"/>
                        </a:rPr>
                        <a:t> treatment goal is </a:t>
                      </a:r>
                      <a:r>
                        <a:rPr lang="en-US" sz="1400" b="0" i="1" u="none" strike="noStrike" kern="1200" dirty="0">
                          <a:solidFill>
                            <a:schemeClr val="tx1"/>
                          </a:solidFill>
                          <a:effectLst/>
                          <a:latin typeface="+mn-lt"/>
                          <a:ea typeface="Arial Unicode MS"/>
                          <a:cs typeface="Calibri"/>
                        </a:rPr>
                        <a:t>maintenance</a:t>
                      </a:r>
                      <a:r>
                        <a:rPr lang="en-US" sz="1400" b="0" u="none" strike="noStrike" kern="1200" dirty="0">
                          <a:solidFill>
                            <a:schemeClr val="tx1"/>
                          </a:solidFill>
                          <a:effectLst/>
                          <a:latin typeface="+mn-lt"/>
                          <a:ea typeface="Arial Unicode MS"/>
                          <a:cs typeface="Calibri"/>
                        </a:rPr>
                        <a:t> of nutritional status, plan:</a:t>
                      </a:r>
                      <a:br>
                        <a:rPr lang="en-US" sz="1400" b="0" u="none" strike="noStrike" kern="1200" dirty="0">
                          <a:solidFill>
                            <a:schemeClr val="tx1"/>
                          </a:solidFill>
                          <a:effectLst/>
                          <a:latin typeface="+mn-lt"/>
                          <a:ea typeface="Arial Unicode MS"/>
                          <a:cs typeface="Calibri"/>
                        </a:rPr>
                      </a:br>
                      <a:r>
                        <a:rPr lang="en-US" altLang="ja-JP" sz="1400" b="0" u="none" strike="noStrike" kern="1200" dirty="0">
                          <a:solidFill>
                            <a:schemeClr val="accent1"/>
                          </a:solidFill>
                          <a:effectLst/>
                          <a:latin typeface="+mn-lt"/>
                          <a:ea typeface="Arial Unicode MS"/>
                          <a:cs typeface="Calibri"/>
                        </a:rPr>
                        <a:t>•   </a:t>
                      </a:r>
                      <a:r>
                        <a:rPr lang="en-US" sz="1400" b="0" u="none" strike="noStrike" kern="1200" dirty="0">
                          <a:solidFill>
                            <a:schemeClr val="tx1"/>
                          </a:solidFill>
                          <a:effectLst/>
                          <a:latin typeface="+mn-lt"/>
                          <a:ea typeface="Arial Unicode MS"/>
                          <a:cs typeface="Calibri"/>
                        </a:rPr>
                        <a:t>T</a:t>
                      </a:r>
                      <a:r>
                        <a:rPr lang="en-GB" sz="1400" b="0" u="none" strike="noStrike" kern="1200" dirty="0" err="1">
                          <a:solidFill>
                            <a:schemeClr val="tx1"/>
                          </a:solidFill>
                          <a:effectLst/>
                          <a:latin typeface="+mn-lt"/>
                          <a:ea typeface="Arial Unicode MS"/>
                          <a:cs typeface="Calibri"/>
                        </a:rPr>
                        <a:t>otal</a:t>
                      </a:r>
                      <a:r>
                        <a:rPr lang="en-GB" sz="1400" b="0" u="none" strike="noStrike" kern="1200" dirty="0">
                          <a:solidFill>
                            <a:schemeClr val="tx1"/>
                          </a:solidFill>
                          <a:effectLst/>
                          <a:latin typeface="+mn-lt"/>
                          <a:ea typeface="Arial Unicode MS"/>
                          <a:cs typeface="Calibri"/>
                        </a:rPr>
                        <a:t> energy intake </a:t>
                      </a:r>
                      <a:r>
                        <a:rPr lang="en-US" sz="1400" b="0" u="none" strike="noStrike" kern="1200" dirty="0">
                          <a:solidFill>
                            <a:schemeClr val="tx1"/>
                          </a:solidFill>
                          <a:effectLst/>
                          <a:latin typeface="+mn-lt"/>
                          <a:ea typeface="Arial Unicode MS"/>
                          <a:cs typeface="Calibri"/>
                        </a:rPr>
                        <a:t>30 kcal</a:t>
                      </a:r>
                      <a:r>
                        <a:rPr lang="en-GB" sz="1400" b="0" u="none" strike="noStrike" kern="1200" dirty="0">
                          <a:solidFill>
                            <a:schemeClr val="tx1"/>
                          </a:solidFill>
                          <a:effectLst/>
                          <a:latin typeface="+mn-lt"/>
                          <a:ea typeface="Arial Unicode MS"/>
                          <a:cs typeface="Calibri"/>
                          <a:sym typeface="Wingdings"/>
                        </a:rPr>
                        <a:t>/</a:t>
                      </a:r>
                      <a:r>
                        <a:rPr lang="en-US" sz="1400" b="0" u="none" strike="noStrike" kern="1200" dirty="0">
                          <a:solidFill>
                            <a:schemeClr val="tx1"/>
                          </a:solidFill>
                          <a:effectLst/>
                          <a:latin typeface="+mn-lt"/>
                          <a:ea typeface="Arial Unicode MS"/>
                          <a:cs typeface="Calibri"/>
                        </a:rPr>
                        <a:t>kg.BW/day and </a:t>
                      </a:r>
                      <a:r>
                        <a:rPr lang="en-GB" sz="1400" b="0" u="none" strike="noStrike" kern="1200" dirty="0">
                          <a:solidFill>
                            <a:schemeClr val="tx1"/>
                          </a:solidFill>
                          <a:effectLst/>
                          <a:latin typeface="+mn-lt"/>
                          <a:ea typeface="Arial Unicode MS"/>
                          <a:cs typeface="Calibri"/>
                        </a:rPr>
                        <a:t>protein intake </a:t>
                      </a:r>
                      <a:r>
                        <a:rPr lang="en-US" sz="1400" b="0" u="none" strike="noStrike" kern="1200" dirty="0">
                          <a:solidFill>
                            <a:schemeClr val="tx1"/>
                          </a:solidFill>
                          <a:effectLst/>
                          <a:latin typeface="+mn-lt"/>
                          <a:ea typeface="Arial Unicode MS"/>
                          <a:cs typeface="Calibri"/>
                        </a:rPr>
                        <a:t>1.2 g/kg.BW/day</a:t>
                      </a:r>
                      <a:br>
                        <a:rPr lang="en-US" sz="1400" b="0" u="none" strike="noStrike" kern="1200" dirty="0">
                          <a:solidFill>
                            <a:schemeClr val="tx1"/>
                          </a:solidFill>
                          <a:effectLst/>
                          <a:latin typeface="+mn-lt"/>
                          <a:ea typeface="Arial Unicode MS"/>
                          <a:cs typeface="Calibri"/>
                        </a:rPr>
                      </a:br>
                      <a:r>
                        <a:rPr lang="en-GB" sz="1400" b="0" u="none" strike="noStrike" kern="1200" dirty="0">
                          <a:solidFill>
                            <a:schemeClr val="tx1"/>
                          </a:solidFill>
                          <a:effectLst/>
                          <a:latin typeface="+mn-lt"/>
                          <a:ea typeface="Arial Unicode MS"/>
                          <a:cs typeface="Calibri"/>
                        </a:rPr>
                        <a:t>If </a:t>
                      </a:r>
                      <a:r>
                        <a:rPr lang="en-US" sz="1400" b="0" u="none" strike="noStrike" kern="1200" dirty="0">
                          <a:solidFill>
                            <a:schemeClr val="tx1"/>
                          </a:solidFill>
                          <a:effectLst/>
                          <a:latin typeface="+mn-lt"/>
                          <a:ea typeface="Arial Unicode MS"/>
                          <a:cs typeface="Calibri"/>
                        </a:rPr>
                        <a:t>treatment goal is </a:t>
                      </a:r>
                      <a:r>
                        <a:rPr lang="en-GB" sz="1400" b="0" i="1" u="none" strike="noStrike" kern="1200" dirty="0">
                          <a:solidFill>
                            <a:schemeClr val="tx1"/>
                          </a:solidFill>
                          <a:effectLst/>
                          <a:latin typeface="+mn-lt"/>
                          <a:ea typeface="Arial Unicode MS"/>
                          <a:cs typeface="Calibri"/>
                        </a:rPr>
                        <a:t>improvement</a:t>
                      </a:r>
                      <a:r>
                        <a:rPr lang="en-GB" sz="1400" b="0" u="none" strike="noStrike" kern="1200" dirty="0">
                          <a:solidFill>
                            <a:schemeClr val="tx1"/>
                          </a:solidFill>
                          <a:effectLst/>
                          <a:latin typeface="+mn-lt"/>
                          <a:ea typeface="Arial Unicode MS"/>
                          <a:cs typeface="Calibri"/>
                        </a:rPr>
                        <a:t> of nutritional status, plan: </a:t>
                      </a:r>
                      <a:br>
                        <a:rPr lang="en-GB" sz="1400" b="0" u="none" strike="noStrike" kern="1200" dirty="0">
                          <a:solidFill>
                            <a:schemeClr val="tx1"/>
                          </a:solidFill>
                          <a:effectLst/>
                          <a:latin typeface="+mn-lt"/>
                          <a:ea typeface="Arial Unicode MS"/>
                          <a:cs typeface="Calibri"/>
                        </a:rPr>
                      </a:br>
                      <a:r>
                        <a:rPr lang="en-US" altLang="ja-JP" sz="1400" b="0" u="none" strike="noStrike" kern="1200" dirty="0">
                          <a:solidFill>
                            <a:schemeClr val="accent1"/>
                          </a:solidFill>
                          <a:effectLst/>
                          <a:latin typeface="+mn-lt"/>
                          <a:ea typeface="Arial Unicode MS"/>
                          <a:cs typeface="Calibri"/>
                        </a:rPr>
                        <a:t>• </a:t>
                      </a:r>
                      <a:r>
                        <a:rPr lang="en-US" altLang="ja-JP" sz="1400" b="0" u="none" strike="noStrike" kern="1200" dirty="0">
                          <a:solidFill>
                            <a:schemeClr val="tx1"/>
                          </a:solidFill>
                          <a:effectLst/>
                          <a:latin typeface="+mn-lt"/>
                          <a:ea typeface="Arial Unicode MS"/>
                          <a:cs typeface="Calibri"/>
                        </a:rPr>
                        <a:t>  </a:t>
                      </a:r>
                      <a:r>
                        <a:rPr lang="en-GB" sz="1400" b="0" u="none" strike="noStrike" kern="1200" dirty="0">
                          <a:solidFill>
                            <a:schemeClr val="tx1"/>
                          </a:solidFill>
                          <a:effectLst/>
                          <a:latin typeface="+mn-lt"/>
                          <a:ea typeface="Arial Unicode MS"/>
                          <a:cs typeface="Calibri"/>
                        </a:rPr>
                        <a:t>T</a:t>
                      </a:r>
                      <a:r>
                        <a:rPr lang="en-US" sz="1400" b="0" u="none" strike="noStrike" kern="1200" dirty="0" err="1">
                          <a:solidFill>
                            <a:schemeClr val="tx1"/>
                          </a:solidFill>
                          <a:effectLst/>
                          <a:latin typeface="+mn-lt"/>
                          <a:ea typeface="Arial Unicode MS"/>
                          <a:cs typeface="Calibri"/>
                        </a:rPr>
                        <a:t>otal</a:t>
                      </a:r>
                      <a:r>
                        <a:rPr lang="en-US" sz="1400" b="0" u="none" strike="noStrike" kern="1200" dirty="0">
                          <a:solidFill>
                            <a:schemeClr val="tx1"/>
                          </a:solidFill>
                          <a:effectLst/>
                          <a:latin typeface="+mn-lt"/>
                          <a:ea typeface="Arial Unicode MS"/>
                          <a:cs typeface="Calibri"/>
                        </a:rPr>
                        <a:t> energy intake 35 kcal</a:t>
                      </a:r>
                      <a:r>
                        <a:rPr lang="en-GB" sz="1400" b="0" u="none" strike="noStrike" kern="1200" dirty="0">
                          <a:solidFill>
                            <a:schemeClr val="tx1"/>
                          </a:solidFill>
                          <a:effectLst/>
                          <a:latin typeface="+mn-lt"/>
                          <a:ea typeface="Arial Unicode MS"/>
                          <a:cs typeface="Calibri"/>
                          <a:sym typeface="Wingdings"/>
                        </a:rPr>
                        <a:t>/</a:t>
                      </a:r>
                      <a:r>
                        <a:rPr lang="en-US" sz="1400" b="0" u="none" strike="noStrike" kern="1200" dirty="0">
                          <a:solidFill>
                            <a:schemeClr val="tx1"/>
                          </a:solidFill>
                          <a:effectLst/>
                          <a:latin typeface="+mn-lt"/>
                          <a:ea typeface="Arial Unicode MS"/>
                          <a:cs typeface="Calibri"/>
                        </a:rPr>
                        <a:t>kg.BW/day </a:t>
                      </a:r>
                      <a:r>
                        <a:rPr lang="en-GB" sz="1400" b="0" u="none" strike="noStrike" kern="1200" dirty="0">
                          <a:solidFill>
                            <a:schemeClr val="tx1"/>
                          </a:solidFill>
                          <a:effectLst/>
                          <a:latin typeface="+mn-lt"/>
                          <a:ea typeface="Arial Unicode MS"/>
                          <a:cs typeface="Calibri"/>
                        </a:rPr>
                        <a:t>and protein intake </a:t>
                      </a:r>
                      <a:r>
                        <a:rPr lang="en-US" sz="1400" b="0" u="none" strike="noStrike" kern="1200" dirty="0">
                          <a:solidFill>
                            <a:schemeClr val="tx1"/>
                          </a:solidFill>
                          <a:effectLst/>
                          <a:latin typeface="+mn-lt"/>
                          <a:ea typeface="Arial Unicode MS"/>
                          <a:cs typeface="Calibri"/>
                        </a:rPr>
                        <a:t>1.5 g/kg.BW/day</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kern="1200" dirty="0">
                          <a:solidFill>
                            <a:schemeClr val="tx1"/>
                          </a:solidFill>
                          <a:effectLst/>
                          <a:latin typeface="+mn-lt"/>
                          <a:ea typeface="MS Mincho"/>
                          <a:cs typeface="+mn-cs"/>
                        </a:rPr>
                        <a:t>II-3 B</a:t>
                      </a:r>
                    </a:p>
                  </a:txBody>
                  <a:tcPr marL="66014" marR="66014"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384691955"/>
                  </a:ext>
                </a:extLst>
              </a:tr>
              <a:tr h="236771">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n-lt"/>
                          <a:ea typeface="Arial Unicode MS"/>
                          <a:cs typeface="Calibri"/>
                        </a:rPr>
                        <a:t>Utilize standard nutrition regimens. Specialized regimens (e.g. BCAA-enriched, immune-enhancing diets</a:t>
                      </a:r>
                      <a:r>
                        <a:rPr lang="en-GB" sz="1400" b="0" u="none" strike="noStrike" kern="1200">
                          <a:solidFill>
                            <a:schemeClr val="tx1"/>
                          </a:solidFill>
                          <a:effectLst/>
                          <a:latin typeface="+mn-lt"/>
                          <a:ea typeface="Arial Unicode MS"/>
                          <a:cs typeface="Calibri"/>
                        </a:rPr>
                        <a:t>) have not been shown to </a:t>
                      </a:r>
                      <a:r>
                        <a:rPr lang="en-GB" sz="1400" b="0" u="none" strike="noStrike" kern="1200" dirty="0">
                          <a:solidFill>
                            <a:schemeClr val="tx1"/>
                          </a:solidFill>
                          <a:effectLst/>
                          <a:latin typeface="+mn-lt"/>
                          <a:ea typeface="Arial Unicode MS"/>
                          <a:cs typeface="Calibri"/>
                        </a:rPr>
                        <a:t>improve morbidity or mortality</a:t>
                      </a:r>
                      <a:endParaRPr lang="en-US" sz="1400" b="0" u="none" strike="noStrike" kern="1200" dirty="0">
                        <a:solidFill>
                          <a:schemeClr val="tx1"/>
                        </a:solidFill>
                        <a:effectLst/>
                        <a:latin typeface="+mn-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US" sz="1400" b="0" dirty="0">
                          <a:solidFill>
                            <a:schemeClr val="tx1"/>
                          </a:solidFill>
                          <a:effectLst/>
                          <a:latin typeface="+mj-lt"/>
                          <a:ea typeface="MS Mincho"/>
                          <a:cs typeface="+mj-cs"/>
                        </a:rPr>
                        <a:t>II-1 B</a:t>
                      </a:r>
                    </a:p>
                  </a:txBody>
                  <a:tcPr marL="66014" marR="66014"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5" name="Group 4">
            <a:extLst>
              <a:ext uri="{FF2B5EF4-FFF2-40B4-BE49-F238E27FC236}">
                <a16:creationId xmlns:a16="http://schemas.microsoft.com/office/drawing/2014/main" id="{1B7C469A-51F3-4DF2-B9C0-63ABDA636F6F}"/>
              </a:ext>
            </a:extLst>
          </p:cNvPr>
          <p:cNvGrpSpPr/>
          <p:nvPr/>
        </p:nvGrpSpPr>
        <p:grpSpPr>
          <a:xfrm>
            <a:off x="6827389" y="3284984"/>
            <a:ext cx="4165155" cy="307777"/>
            <a:chOff x="4086174" y="3212976"/>
            <a:chExt cx="4165155" cy="307777"/>
          </a:xfrm>
        </p:grpSpPr>
        <p:sp>
          <p:nvSpPr>
            <p:cNvPr id="6" name="Rectangle 5">
              <a:extLst>
                <a:ext uri="{FF2B5EF4-FFF2-40B4-BE49-F238E27FC236}">
                  <a16:creationId xmlns:a16="http://schemas.microsoft.com/office/drawing/2014/main" id="{618B3180-C138-4E0A-B034-A2ED775DA62A}"/>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7" name="Rectangle 6">
              <a:extLst>
                <a:ext uri="{FF2B5EF4-FFF2-40B4-BE49-F238E27FC236}">
                  <a16:creationId xmlns:a16="http://schemas.microsoft.com/office/drawing/2014/main" id="{D9343115-4732-47E0-A552-9A77BAF03F58}"/>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8" name="TextBox 7">
              <a:extLst>
                <a:ext uri="{FF2B5EF4-FFF2-40B4-BE49-F238E27FC236}">
                  <a16:creationId xmlns:a16="http://schemas.microsoft.com/office/drawing/2014/main" id="{F737521F-FF0C-4C48-8796-B9D001ACE00B}"/>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9" name="TextBox 8">
              <a:extLst>
                <a:ext uri="{FF2B5EF4-FFF2-40B4-BE49-F238E27FC236}">
                  <a16:creationId xmlns:a16="http://schemas.microsoft.com/office/drawing/2014/main" id="{05E54A5B-CF2E-47B0-9D69-555E15E59B18}"/>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3" name="Picture 12">
            <a:hlinkClick r:id="rId3" action="ppaction://hlinksldjump"/>
            <a:extLst>
              <a:ext uri="{FF2B5EF4-FFF2-40B4-BE49-F238E27FC236}">
                <a16:creationId xmlns:a16="http://schemas.microsoft.com/office/drawing/2014/main" id="{0F23E900-EEF0-4543-AD3A-085A8B172F27}"/>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7319273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Autofit/>
          </a:bodyPr>
          <a:lstStyle/>
          <a:p>
            <a:r>
              <a:rPr lang="en-GB" sz="2500" dirty="0"/>
              <a:t>Malnutrition in patients undergoing liver surgery </a:t>
            </a:r>
            <a:br>
              <a:rPr lang="en-GB" sz="2500" dirty="0"/>
            </a:br>
            <a:r>
              <a:rPr lang="en-GB" sz="2500" dirty="0"/>
              <a:t>and liver transplantation – postoperative nutrition</a:t>
            </a:r>
          </a:p>
        </p:txBody>
      </p:sp>
      <p:sp>
        <p:nvSpPr>
          <p:cNvPr id="12" name="Text Placeholder 11">
            <a:extLst>
              <a:ext uri="{FF2B5EF4-FFF2-40B4-BE49-F238E27FC236}">
                <a16:creationId xmlns:a16="http://schemas.microsoft.com/office/drawing/2014/main" id="{89B7C675-A482-4A7C-B6A2-1D46AF33E595}"/>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B7BF1982-E8E9-4726-BF8F-27E126BBB21F}"/>
              </a:ext>
            </a:extLst>
          </p:cNvPr>
          <p:cNvSpPr>
            <a:spLocks noGrp="1"/>
          </p:cNvSpPr>
          <p:nvPr>
            <p:ph sz="half" idx="1"/>
          </p:nvPr>
        </p:nvSpPr>
        <p:spPr/>
        <p:txBody>
          <a:bodyPr>
            <a:normAutofit/>
          </a:bodyPr>
          <a:lstStyle/>
          <a:p>
            <a:r>
              <a:rPr lang="en-GB" dirty="0"/>
              <a:t>Versus fluid and electrolytes only, post-operative nutrition decreases:</a:t>
            </a:r>
          </a:p>
          <a:p>
            <a:pPr lvl="1"/>
            <a:r>
              <a:rPr lang="en-GB" dirty="0"/>
              <a:t>Ventilator time </a:t>
            </a:r>
          </a:p>
          <a:p>
            <a:pPr lvl="1"/>
            <a:r>
              <a:rPr lang="en-GB" dirty="0"/>
              <a:t>Length of ICU stay</a:t>
            </a:r>
          </a:p>
          <a:p>
            <a:pPr lvl="1"/>
            <a:r>
              <a:rPr lang="en-GB" dirty="0"/>
              <a:t>Bacterial and viral infections</a:t>
            </a:r>
          </a:p>
          <a:p>
            <a:pPr lvl="1"/>
            <a:r>
              <a:rPr lang="en-GB" dirty="0"/>
              <a:t>Bile duct and other complications</a:t>
            </a:r>
          </a:p>
          <a:p>
            <a:endParaRPr lang="en-GB" dirty="0"/>
          </a:p>
        </p:txBody>
      </p:sp>
      <p:graphicFrame>
        <p:nvGraphicFramePr>
          <p:cNvPr id="6" name="Table 5">
            <a:extLst>
              <a:ext uri="{FF2B5EF4-FFF2-40B4-BE49-F238E27FC236}">
                <a16:creationId xmlns:a16="http://schemas.microsoft.com/office/drawing/2014/main" id="{3C571AE6-B805-43A2-ABAE-B10D542E1A7E}"/>
              </a:ext>
            </a:extLst>
          </p:cNvPr>
          <p:cNvGraphicFramePr>
            <a:graphicFrameLocks noGrp="1"/>
          </p:cNvGraphicFramePr>
          <p:nvPr>
            <p:extLst>
              <p:ext uri="{D42A27DB-BD31-4B8C-83A1-F6EECF244321}">
                <p14:modId xmlns:p14="http://schemas.microsoft.com/office/powerpoint/2010/main" val="771878760"/>
              </p:ext>
            </p:extLst>
          </p:nvPr>
        </p:nvGraphicFramePr>
        <p:xfrm>
          <a:off x="695325" y="3209784"/>
          <a:ext cx="10369550" cy="220560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77578">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j-lt"/>
                          <a:ea typeface="Arial Unicode MS"/>
                          <a:cs typeface="Calibri"/>
                        </a:rPr>
                        <a:t>After LT, initiate normal food and/or enteral tube feeding within 12–24 hours, or as soon as possible, to reduce infection rates</a:t>
                      </a:r>
                      <a:endParaRPr lang="en-US" sz="1400" b="0" u="none" strike="noStrike" kern="1200" dirty="0">
                        <a:solidFill>
                          <a:schemeClr val="tx1"/>
                        </a:solidFill>
                        <a:effectLst/>
                        <a:latin typeface="+mj-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II-2 B</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13801">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j-lt"/>
                          <a:ea typeface="Arial Unicode MS"/>
                          <a:cs typeface="Calibri"/>
                        </a:rPr>
                        <a:t>When oral or enteral nutrition are </a:t>
                      </a:r>
                      <a:r>
                        <a:rPr lang="en-GB" sz="1400" b="0" u="none" strike="noStrike" kern="1200">
                          <a:solidFill>
                            <a:schemeClr val="tx1"/>
                          </a:solidFill>
                          <a:effectLst/>
                          <a:latin typeface="+mj-lt"/>
                          <a:ea typeface="Arial Unicode MS"/>
                          <a:cs typeface="Calibri"/>
                        </a:rPr>
                        <a:t>not possible, </a:t>
                      </a:r>
                      <a:r>
                        <a:rPr lang="en-GB" sz="1400" b="0" u="none" strike="noStrike" kern="1200" dirty="0">
                          <a:solidFill>
                            <a:schemeClr val="tx1"/>
                          </a:solidFill>
                          <a:effectLst/>
                          <a:latin typeface="+mj-lt"/>
                          <a:ea typeface="Arial Unicode MS"/>
                          <a:cs typeface="Calibri"/>
                        </a:rPr>
                        <a:t>parenteral nutrition should be used over not feeding</a:t>
                      </a:r>
                      <a:endParaRPr lang="en-US" sz="1400" b="0" u="none" strike="noStrike" kern="1200" dirty="0">
                        <a:solidFill>
                          <a:schemeClr val="tx1"/>
                        </a:solidFill>
                        <a:effectLst/>
                        <a:latin typeface="+mj-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II-2 B</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118385">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j-lt"/>
                          <a:ea typeface="Arial Unicode MS"/>
                          <a:cs typeface="Calibri"/>
                        </a:rPr>
                        <a:t>After the acute postoperative phase, provide an energy intake of </a:t>
                      </a:r>
                      <a:r>
                        <a:rPr lang="en-US" sz="1400" b="0" u="none" strike="noStrike" kern="1200" dirty="0">
                          <a:solidFill>
                            <a:schemeClr val="tx1"/>
                          </a:solidFill>
                          <a:effectLst/>
                          <a:latin typeface="+mn-lt"/>
                          <a:ea typeface="Arial Unicode MS"/>
                          <a:cs typeface="Calibri"/>
                        </a:rPr>
                        <a:t>35 kcal</a:t>
                      </a:r>
                      <a:r>
                        <a:rPr lang="en-GB" sz="1400" b="0" u="none" strike="noStrike" kern="1200" dirty="0">
                          <a:solidFill>
                            <a:schemeClr val="tx1"/>
                          </a:solidFill>
                          <a:effectLst/>
                          <a:latin typeface="+mn-lt"/>
                          <a:ea typeface="Arial Unicode MS"/>
                          <a:cs typeface="Calibri"/>
                          <a:sym typeface="Wingdings"/>
                        </a:rPr>
                        <a:t>/</a:t>
                      </a:r>
                      <a:r>
                        <a:rPr lang="en-US" sz="1400" b="0" u="none" strike="noStrike" kern="1200" dirty="0">
                          <a:solidFill>
                            <a:schemeClr val="tx1"/>
                          </a:solidFill>
                          <a:effectLst/>
                          <a:latin typeface="+mn-lt"/>
                          <a:ea typeface="Arial Unicode MS"/>
                          <a:cs typeface="Calibri"/>
                        </a:rPr>
                        <a:t>kg.BW/day </a:t>
                      </a:r>
                      <a:r>
                        <a:rPr lang="en-GB" sz="1400" b="0" u="none" strike="noStrike" kern="1200" dirty="0">
                          <a:solidFill>
                            <a:schemeClr val="tx1"/>
                          </a:solidFill>
                          <a:effectLst/>
                          <a:latin typeface="+mn-lt"/>
                          <a:ea typeface="Arial Unicode MS"/>
                          <a:cs typeface="Calibri"/>
                        </a:rPr>
                        <a:t>and protein intake of </a:t>
                      </a:r>
                      <a:r>
                        <a:rPr lang="en-US" sz="1400" b="0" u="none" strike="noStrike" kern="1200" dirty="0">
                          <a:solidFill>
                            <a:schemeClr val="tx1"/>
                          </a:solidFill>
                          <a:effectLst/>
                          <a:latin typeface="+mn-lt"/>
                          <a:ea typeface="Arial Unicode MS"/>
                          <a:cs typeface="Calibri"/>
                        </a:rPr>
                        <a:t>1.5 g/kg.BW/day</a:t>
                      </a:r>
                      <a:endParaRPr lang="en-US" sz="1400" b="0" u="none" strike="noStrike" kern="1200" dirty="0">
                        <a:solidFill>
                          <a:schemeClr val="tx1"/>
                        </a:solidFill>
                        <a:effectLst/>
                        <a:latin typeface="+mj-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II-2 C</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384691955"/>
                  </a:ext>
                </a:extLst>
              </a:tr>
              <a:tr h="113801">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j-lt"/>
                          <a:ea typeface="Arial Unicode MS"/>
                          <a:cs typeface="Calibri"/>
                        </a:rPr>
                        <a:t>After other surgical procedures, manage patients with chronic liver disease according to </a:t>
                      </a:r>
                      <a:br>
                        <a:rPr lang="en-GB" sz="1400" b="0" u="none" strike="noStrike" kern="1200" dirty="0">
                          <a:solidFill>
                            <a:schemeClr val="tx1"/>
                          </a:solidFill>
                          <a:effectLst/>
                          <a:latin typeface="+mj-lt"/>
                          <a:ea typeface="Arial Unicode MS"/>
                          <a:cs typeface="Calibri"/>
                        </a:rPr>
                      </a:br>
                      <a:r>
                        <a:rPr lang="en-GB" sz="1400" b="0" u="none" strike="noStrike" kern="1200" dirty="0">
                          <a:solidFill>
                            <a:schemeClr val="tx1"/>
                          </a:solidFill>
                          <a:effectLst/>
                          <a:latin typeface="+mj-lt"/>
                          <a:ea typeface="Arial Unicode MS"/>
                          <a:cs typeface="Calibri"/>
                        </a:rPr>
                        <a:t>ERAS protocols</a:t>
                      </a:r>
                      <a:endParaRPr lang="en-US" sz="1400" b="0" u="none" strike="noStrike" kern="1200" dirty="0">
                        <a:solidFill>
                          <a:schemeClr val="tx1"/>
                        </a:solidFill>
                        <a:effectLst/>
                        <a:latin typeface="+mj-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III C</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3"/>
                  </a:ext>
                </a:extLst>
              </a:tr>
              <a:tr h="236771">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j-lt"/>
                          <a:ea typeface="Arial Unicode MS"/>
                          <a:cs typeface="Calibri"/>
                        </a:rPr>
                        <a:t>Consider parenteral nutrition in patients with unprotected airways and HE when cough and swallow reflexes are compromised, or enteral nutrition is contraindicated or impractical</a:t>
                      </a:r>
                      <a:endParaRPr lang="en-US" sz="1400" b="0" u="none" strike="noStrike" kern="1200" dirty="0">
                        <a:solidFill>
                          <a:schemeClr val="tx1"/>
                        </a:solidFill>
                        <a:effectLst/>
                        <a:latin typeface="+mj-lt"/>
                        <a:ea typeface="Arial Unicode MS"/>
                        <a:cs typeface="Calibri"/>
                      </a:endParaRP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II-2 C</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7" name="Group 6">
            <a:extLst>
              <a:ext uri="{FF2B5EF4-FFF2-40B4-BE49-F238E27FC236}">
                <a16:creationId xmlns:a16="http://schemas.microsoft.com/office/drawing/2014/main" id="{E5A35739-C6AA-4087-8AFC-849B93D7B2CA}"/>
              </a:ext>
            </a:extLst>
          </p:cNvPr>
          <p:cNvGrpSpPr/>
          <p:nvPr/>
        </p:nvGrpSpPr>
        <p:grpSpPr>
          <a:xfrm>
            <a:off x="6827389" y="3191063"/>
            <a:ext cx="4165155" cy="307777"/>
            <a:chOff x="4086174" y="3212976"/>
            <a:chExt cx="4165155" cy="307777"/>
          </a:xfrm>
        </p:grpSpPr>
        <p:sp>
          <p:nvSpPr>
            <p:cNvPr id="8" name="Rectangle 7">
              <a:extLst>
                <a:ext uri="{FF2B5EF4-FFF2-40B4-BE49-F238E27FC236}">
                  <a16:creationId xmlns:a16="http://schemas.microsoft.com/office/drawing/2014/main" id="{48349767-7B9B-4DE9-BB3A-EABC18A64489}"/>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9" name="Rectangle 8">
              <a:extLst>
                <a:ext uri="{FF2B5EF4-FFF2-40B4-BE49-F238E27FC236}">
                  <a16:creationId xmlns:a16="http://schemas.microsoft.com/office/drawing/2014/main" id="{79D45668-FEE5-43C4-B422-3727C48F2397}"/>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TextBox 12">
              <a:extLst>
                <a:ext uri="{FF2B5EF4-FFF2-40B4-BE49-F238E27FC236}">
                  <a16:creationId xmlns:a16="http://schemas.microsoft.com/office/drawing/2014/main" id="{44A329A6-20CE-4529-938A-22BB1215714D}"/>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4" name="TextBox 13">
              <a:extLst>
                <a:ext uri="{FF2B5EF4-FFF2-40B4-BE49-F238E27FC236}">
                  <a16:creationId xmlns:a16="http://schemas.microsoft.com/office/drawing/2014/main" id="{65860626-EB0A-4812-BA03-8A534A91DAF8}"/>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5" name="Picture 14">
            <a:hlinkClick r:id="rId3" action="ppaction://hlinksldjump"/>
            <a:extLst>
              <a:ext uri="{FF2B5EF4-FFF2-40B4-BE49-F238E27FC236}">
                <a16:creationId xmlns:a16="http://schemas.microsoft.com/office/drawing/2014/main" id="{2144ACB8-2500-4995-B940-BF9D2A15CF79}"/>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3758065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Autofit/>
          </a:bodyPr>
          <a:lstStyle/>
          <a:p>
            <a:r>
              <a:rPr lang="en-GB" sz="2500" dirty="0"/>
              <a:t>Malnutrition in patients undergoing liver surgery </a:t>
            </a:r>
            <a:br>
              <a:rPr lang="en-GB" sz="2500" dirty="0"/>
            </a:br>
            <a:r>
              <a:rPr lang="en-GB" sz="2500" dirty="0"/>
              <a:t>and liver transplantation – postoperative nutrition</a:t>
            </a:r>
          </a:p>
        </p:txBody>
      </p:sp>
      <p:sp>
        <p:nvSpPr>
          <p:cNvPr id="12" name="Text Placeholder 11">
            <a:extLst>
              <a:ext uri="{FF2B5EF4-FFF2-40B4-BE49-F238E27FC236}">
                <a16:creationId xmlns:a16="http://schemas.microsoft.com/office/drawing/2014/main" id="{89B7C675-A482-4A7C-B6A2-1D46AF33E595}"/>
              </a:ext>
            </a:extLst>
          </p:cNvPr>
          <p:cNvSpPr>
            <a:spLocks noGrp="1"/>
          </p:cNvSpPr>
          <p:nvPr>
            <p:ph type="body" sz="quarter" idx="10"/>
          </p:nvPr>
        </p:nvSpPr>
        <p:spPr/>
        <p:txBody>
          <a:bodyPr/>
          <a:lstStyle/>
          <a:p>
            <a:r>
              <a:rPr lang="en-GB" dirty="0"/>
              <a:t>*Ideal body weight as calculated based on height and gender</a:t>
            </a:r>
            <a:br>
              <a:rPr lang="en-GB" dirty="0"/>
            </a:br>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B7BF1982-E8E9-4726-BF8F-27E126BBB21F}"/>
              </a:ext>
            </a:extLst>
          </p:cNvPr>
          <p:cNvSpPr>
            <a:spLocks noGrp="1"/>
          </p:cNvSpPr>
          <p:nvPr>
            <p:ph sz="half" idx="1"/>
          </p:nvPr>
        </p:nvSpPr>
        <p:spPr/>
        <p:txBody>
          <a:bodyPr>
            <a:normAutofit/>
          </a:bodyPr>
          <a:lstStyle/>
          <a:p>
            <a:r>
              <a:rPr lang="en-GB" dirty="0"/>
              <a:t>Patients remain in negative nitrogen balance after LT</a:t>
            </a:r>
          </a:p>
          <a:p>
            <a:pPr lvl="1"/>
            <a:r>
              <a:rPr lang="en-GB" dirty="0"/>
              <a:t>Necessitates an increase in protein or amino acid provision</a:t>
            </a:r>
          </a:p>
          <a:p>
            <a:pPr lvl="1"/>
            <a:r>
              <a:rPr lang="en-GB" dirty="0"/>
              <a:t>Nutrition improves nitrogen economy in non-transplant visceral surgery</a:t>
            </a:r>
          </a:p>
          <a:p>
            <a:r>
              <a:rPr lang="en-GB" dirty="0"/>
              <a:t>Chronic dilutional hyponatraemia should be carefully corrected after LT to avoid </a:t>
            </a:r>
            <a:br>
              <a:rPr lang="en-GB" dirty="0"/>
            </a:br>
            <a:r>
              <a:rPr lang="en-GB" dirty="0"/>
              <a:t>pontine myelinolysis</a:t>
            </a:r>
          </a:p>
          <a:p>
            <a:r>
              <a:rPr lang="en-GB" dirty="0"/>
              <a:t>Long-term LT survivors risk weight gain/obesity due to metabolic syndrome</a:t>
            </a:r>
          </a:p>
          <a:p>
            <a:pPr lvl="1"/>
            <a:r>
              <a:rPr lang="en-GB" dirty="0"/>
              <a:t>Stringent physiotherapy and dietary counselling should be used </a:t>
            </a:r>
          </a:p>
          <a:p>
            <a:endParaRPr lang="en-GB" dirty="0"/>
          </a:p>
        </p:txBody>
      </p:sp>
      <p:graphicFrame>
        <p:nvGraphicFramePr>
          <p:cNvPr id="7" name="Table 6">
            <a:extLst>
              <a:ext uri="{FF2B5EF4-FFF2-40B4-BE49-F238E27FC236}">
                <a16:creationId xmlns:a16="http://schemas.microsoft.com/office/drawing/2014/main" id="{A21A80BC-EE42-473C-8C45-A2A051B4BF36}"/>
              </a:ext>
            </a:extLst>
          </p:cNvPr>
          <p:cNvGraphicFramePr>
            <a:graphicFrameLocks noGrp="1"/>
          </p:cNvGraphicFramePr>
          <p:nvPr>
            <p:extLst>
              <p:ext uri="{D42A27DB-BD31-4B8C-83A1-F6EECF244321}">
                <p14:modId xmlns:p14="http://schemas.microsoft.com/office/powerpoint/2010/main" val="3416012496"/>
              </p:ext>
            </p:extLst>
          </p:nvPr>
        </p:nvGraphicFramePr>
        <p:xfrm>
          <a:off x="695325" y="4023785"/>
          <a:ext cx="10369550" cy="92544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36771">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j-lt"/>
                          <a:ea typeface="Arial Unicode MS"/>
                          <a:cs typeface="Calibri"/>
                        </a:rPr>
                        <a:t>In obese patients, utilize enteral tube feeding and/or </a:t>
                      </a:r>
                      <a:r>
                        <a:rPr lang="en-GB" sz="1400" b="0" u="none" strike="noStrike" kern="1200" dirty="0">
                          <a:solidFill>
                            <a:schemeClr val="tx1"/>
                          </a:solidFill>
                          <a:effectLst/>
                          <a:latin typeface="+mn-lt"/>
                          <a:ea typeface="Arial Unicode MS"/>
                          <a:cs typeface="Calibri"/>
                        </a:rPr>
                        <a:t>parenteral nutrition</a:t>
                      </a:r>
                      <a:r>
                        <a:rPr lang="en-GB" sz="1400" b="0" u="none" strike="noStrike" kern="1200" dirty="0">
                          <a:solidFill>
                            <a:schemeClr val="tx1"/>
                          </a:solidFill>
                          <a:effectLst/>
                          <a:latin typeface="+mj-lt"/>
                          <a:ea typeface="Arial Unicode MS"/>
                          <a:cs typeface="Calibri"/>
                        </a:rPr>
                        <a:t> with a reduced target energy intake </a:t>
                      </a:r>
                      <a:r>
                        <a:rPr lang="en-US" sz="1400" b="0" u="none" strike="noStrike" kern="1200" dirty="0">
                          <a:solidFill>
                            <a:schemeClr val="tx1"/>
                          </a:solidFill>
                          <a:effectLst/>
                          <a:latin typeface="+mj-lt"/>
                          <a:ea typeface="Arial Unicode MS"/>
                          <a:cs typeface="Calibri"/>
                        </a:rPr>
                        <a:t>(25 </a:t>
                      </a:r>
                      <a:r>
                        <a:rPr lang="en-US" sz="1400" b="0" u="none" strike="noStrike" kern="1200" dirty="0">
                          <a:solidFill>
                            <a:schemeClr val="tx1"/>
                          </a:solidFill>
                          <a:effectLst/>
                          <a:latin typeface="+mn-lt"/>
                          <a:ea typeface="Arial Unicode MS"/>
                          <a:cs typeface="Calibri"/>
                        </a:rPr>
                        <a:t>kcal</a:t>
                      </a:r>
                      <a:r>
                        <a:rPr lang="en-GB" sz="1400" b="0" u="none" strike="noStrike" kern="1200" dirty="0">
                          <a:solidFill>
                            <a:schemeClr val="tx1"/>
                          </a:solidFill>
                          <a:effectLst/>
                          <a:latin typeface="+mn-lt"/>
                          <a:ea typeface="Arial Unicode MS"/>
                          <a:cs typeface="Calibri"/>
                          <a:sym typeface="Wingdings"/>
                        </a:rPr>
                        <a:t>/</a:t>
                      </a:r>
                      <a:r>
                        <a:rPr lang="en-US" sz="1400" b="0" u="none" strike="noStrike" kern="1200" dirty="0">
                          <a:solidFill>
                            <a:schemeClr val="tx1"/>
                          </a:solidFill>
                          <a:effectLst/>
                          <a:latin typeface="+mn-lt"/>
                          <a:ea typeface="Arial Unicode MS"/>
                          <a:cs typeface="Calibri"/>
                        </a:rPr>
                        <a:t>kg ideal BW*/day</a:t>
                      </a:r>
                      <a:r>
                        <a:rPr lang="en-US" sz="1400" b="0" u="none" strike="noStrike" kern="1200" dirty="0">
                          <a:solidFill>
                            <a:schemeClr val="tx1"/>
                          </a:solidFill>
                          <a:effectLst/>
                          <a:latin typeface="+mj-lt"/>
                          <a:ea typeface="Arial Unicode MS"/>
                          <a:cs typeface="Calibri"/>
                        </a:rPr>
                        <a:t>) </a:t>
                      </a:r>
                      <a:r>
                        <a:rPr lang="en-GB" sz="1400" b="0" u="none" strike="noStrike" kern="1200" dirty="0">
                          <a:solidFill>
                            <a:schemeClr val="tx1"/>
                          </a:solidFill>
                          <a:effectLst/>
                          <a:latin typeface="+mj-lt"/>
                          <a:ea typeface="Arial Unicode MS"/>
                          <a:cs typeface="Calibri"/>
                        </a:rPr>
                        <a:t>and an increased target protein intake </a:t>
                      </a:r>
                      <a:br>
                        <a:rPr lang="en-GB" sz="1400" b="0" u="none" strike="noStrike" kern="1200" dirty="0">
                          <a:solidFill>
                            <a:schemeClr val="tx1"/>
                          </a:solidFill>
                          <a:effectLst/>
                          <a:latin typeface="+mj-lt"/>
                          <a:ea typeface="Arial Unicode MS"/>
                          <a:cs typeface="Calibri"/>
                        </a:rPr>
                      </a:br>
                      <a:r>
                        <a:rPr lang="en-US" sz="1400" b="0" u="none" strike="noStrike" kern="1200" dirty="0">
                          <a:solidFill>
                            <a:schemeClr val="tx1"/>
                          </a:solidFill>
                          <a:effectLst/>
                          <a:latin typeface="+mj-lt"/>
                          <a:ea typeface="Arial Unicode MS"/>
                          <a:cs typeface="Calibri"/>
                        </a:rPr>
                        <a:t>(2.0 </a:t>
                      </a:r>
                      <a:r>
                        <a:rPr lang="en-US" sz="1400" b="0" u="none" strike="noStrike" kern="1200" dirty="0">
                          <a:solidFill>
                            <a:schemeClr val="tx1"/>
                          </a:solidFill>
                          <a:effectLst/>
                          <a:latin typeface="+mn-lt"/>
                          <a:ea typeface="Arial Unicode MS"/>
                          <a:cs typeface="Calibri"/>
                        </a:rPr>
                        <a:t>g/kg ideal BW*/day</a:t>
                      </a:r>
                      <a:r>
                        <a:rPr lang="en-US" sz="1400" b="0" u="none" strike="noStrike" kern="1200" dirty="0">
                          <a:solidFill>
                            <a:schemeClr val="tx1"/>
                          </a:solidFill>
                          <a:effectLst/>
                          <a:latin typeface="+mj-lt"/>
                          <a:ea typeface="Arial Unicode MS"/>
                          <a:cs typeface="Calibri"/>
                        </a:rPr>
                        <a:t>)</a:t>
                      </a:r>
                    </a:p>
                  </a:txBody>
                  <a:tcPr marL="68580" marR="68580"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III C</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8" name="Group 7">
            <a:extLst>
              <a:ext uri="{FF2B5EF4-FFF2-40B4-BE49-F238E27FC236}">
                <a16:creationId xmlns:a16="http://schemas.microsoft.com/office/drawing/2014/main" id="{367D0AC5-AE00-4855-8F2F-9474BF3DEA74}"/>
              </a:ext>
            </a:extLst>
          </p:cNvPr>
          <p:cNvGrpSpPr/>
          <p:nvPr/>
        </p:nvGrpSpPr>
        <p:grpSpPr>
          <a:xfrm>
            <a:off x="6827389" y="4005064"/>
            <a:ext cx="4165155" cy="307777"/>
            <a:chOff x="4086174" y="3212976"/>
            <a:chExt cx="4165155" cy="307777"/>
          </a:xfrm>
        </p:grpSpPr>
        <p:sp>
          <p:nvSpPr>
            <p:cNvPr id="9" name="Rectangle 8">
              <a:extLst>
                <a:ext uri="{FF2B5EF4-FFF2-40B4-BE49-F238E27FC236}">
                  <a16:creationId xmlns:a16="http://schemas.microsoft.com/office/drawing/2014/main" id="{6023E722-CF96-4CD2-91AA-AA9E0EE70856}"/>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3" name="Rectangle 12">
              <a:extLst>
                <a:ext uri="{FF2B5EF4-FFF2-40B4-BE49-F238E27FC236}">
                  <a16:creationId xmlns:a16="http://schemas.microsoft.com/office/drawing/2014/main" id="{7FCBE47D-FBC1-435B-BA3D-DE35A9735EAE}"/>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4" name="TextBox 13">
              <a:extLst>
                <a:ext uri="{FF2B5EF4-FFF2-40B4-BE49-F238E27FC236}">
                  <a16:creationId xmlns:a16="http://schemas.microsoft.com/office/drawing/2014/main" id="{ED20F2D7-FA2E-4CC2-B101-E47299D90441}"/>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5" name="TextBox 14">
              <a:extLst>
                <a:ext uri="{FF2B5EF4-FFF2-40B4-BE49-F238E27FC236}">
                  <a16:creationId xmlns:a16="http://schemas.microsoft.com/office/drawing/2014/main" id="{8B09DE50-6BA7-437D-9BE8-8B0EE51A9D26}"/>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6" name="Picture 15">
            <a:hlinkClick r:id="rId3" action="ppaction://hlinksldjump"/>
            <a:extLst>
              <a:ext uri="{FF2B5EF4-FFF2-40B4-BE49-F238E27FC236}">
                <a16:creationId xmlns:a16="http://schemas.microsoft.com/office/drawing/2014/main" id="{C8A7CE16-D242-4B45-9486-FC215B393B13}"/>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506234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Malnutrition in critically ill patients with cirrhosis</a:t>
            </a:r>
          </a:p>
        </p:txBody>
      </p:sp>
      <p:sp>
        <p:nvSpPr>
          <p:cNvPr id="13" name="Text Placeholder 17">
            <a:extLst>
              <a:ext uri="{FF2B5EF4-FFF2-40B4-BE49-F238E27FC236}">
                <a16:creationId xmlns:a16="http://schemas.microsoft.com/office/drawing/2014/main" id="{3E5D5D29-DB84-4DBD-BB4B-3D8FAED23491}"/>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A8D881FA-16F7-48CF-ABFC-CD55C33B76DE}"/>
              </a:ext>
            </a:extLst>
          </p:cNvPr>
          <p:cNvSpPr>
            <a:spLocks noGrp="1"/>
          </p:cNvSpPr>
          <p:nvPr>
            <p:ph sz="half" idx="1"/>
          </p:nvPr>
        </p:nvSpPr>
        <p:spPr/>
        <p:txBody>
          <a:bodyPr>
            <a:normAutofit/>
          </a:bodyPr>
          <a:lstStyle/>
          <a:p>
            <a:r>
              <a:rPr lang="en-GB" dirty="0"/>
              <a:t>Critically ill patients include those:</a:t>
            </a:r>
          </a:p>
          <a:p>
            <a:pPr lvl="1"/>
            <a:r>
              <a:rPr lang="en-GB" dirty="0"/>
              <a:t>Hospitalized for severe complications of chronic liver disease</a:t>
            </a:r>
          </a:p>
          <a:p>
            <a:pPr lvl="1"/>
            <a:r>
              <a:rPr lang="en-GB" dirty="0"/>
              <a:t>With acute-on-chronic liver failure</a:t>
            </a:r>
          </a:p>
          <a:p>
            <a:pPr lvl="1"/>
            <a:r>
              <a:rPr lang="en-GB" dirty="0"/>
              <a:t>In an ICU</a:t>
            </a:r>
          </a:p>
          <a:p>
            <a:pPr lvl="1"/>
            <a:r>
              <a:rPr lang="en-GB" dirty="0"/>
              <a:t>With acute alcoholic hepatitis</a:t>
            </a:r>
          </a:p>
        </p:txBody>
      </p:sp>
      <p:graphicFrame>
        <p:nvGraphicFramePr>
          <p:cNvPr id="5" name="Table 4">
            <a:extLst>
              <a:ext uri="{FF2B5EF4-FFF2-40B4-BE49-F238E27FC236}">
                <a16:creationId xmlns:a16="http://schemas.microsoft.com/office/drawing/2014/main" id="{122D5DDA-6237-469E-9DDF-A06451C3FF24}"/>
              </a:ext>
            </a:extLst>
          </p:cNvPr>
          <p:cNvGraphicFramePr>
            <a:graphicFrameLocks noGrp="1"/>
          </p:cNvGraphicFramePr>
          <p:nvPr>
            <p:extLst>
              <p:ext uri="{D42A27DB-BD31-4B8C-83A1-F6EECF244321}">
                <p14:modId xmlns:p14="http://schemas.microsoft.com/office/powerpoint/2010/main" val="2830602956"/>
              </p:ext>
            </p:extLst>
          </p:nvPr>
        </p:nvGraphicFramePr>
        <p:xfrm>
          <a:off x="695325" y="3429000"/>
          <a:ext cx="10369550" cy="113880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77578">
                <a:tc>
                  <a:txBody>
                    <a:bodyPr/>
                    <a:lstStyle/>
                    <a:p>
                      <a:pPr marL="0" marR="0" lvl="0" indent="0" rtl="0">
                        <a:lnSpc>
                          <a:spcPct val="100000"/>
                        </a:lnSpc>
                        <a:spcBef>
                          <a:spcPts val="300"/>
                        </a:spcBef>
                        <a:spcAft>
                          <a:spcPts val="300"/>
                        </a:spcAft>
                        <a:buFont typeface="Calibri"/>
                        <a:buNone/>
                      </a:pPr>
                      <a:r>
                        <a:rPr lang="en-US" sz="1400" b="0" u="none" strike="noStrike" kern="1200" dirty="0">
                          <a:solidFill>
                            <a:schemeClr val="tx1"/>
                          </a:solidFill>
                          <a:effectLst/>
                          <a:latin typeface="+mj-lt"/>
                          <a:ea typeface="Arial Unicode MS"/>
                          <a:cs typeface="Calibri"/>
                        </a:rPr>
                        <a:t>Consider nutritional status and presence of sarcopenia. Provide nutritional support while treating other manifestations of severe decompensation </a:t>
                      </a: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II-3 C</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13801">
                <a:tc>
                  <a:txBody>
                    <a:bodyPr/>
                    <a:lstStyle/>
                    <a:p>
                      <a:pPr marL="0" marR="0" lvl="0" indent="0" rtl="0">
                        <a:lnSpc>
                          <a:spcPct val="100000"/>
                        </a:lnSpc>
                        <a:spcBef>
                          <a:spcPts val="300"/>
                        </a:spcBef>
                        <a:spcAft>
                          <a:spcPts val="300"/>
                        </a:spcAft>
                        <a:buFont typeface="Calibri"/>
                        <a:buNone/>
                      </a:pPr>
                      <a:r>
                        <a:rPr lang="en-GB" sz="1400" b="0" u="none" strike="noStrike" kern="1200" dirty="0">
                          <a:solidFill>
                            <a:schemeClr val="tx1"/>
                          </a:solidFill>
                          <a:effectLst/>
                          <a:latin typeface="+mj-lt"/>
                          <a:ea typeface="Arial Unicode MS"/>
                          <a:cs typeface="Calibri"/>
                        </a:rPr>
                        <a:t>Daily energy intake should not be lower than 35–40 </a:t>
                      </a:r>
                      <a:r>
                        <a:rPr lang="en-US" sz="1400" b="0" u="none" strike="noStrike" kern="1200" dirty="0">
                          <a:solidFill>
                            <a:schemeClr val="tx1"/>
                          </a:solidFill>
                          <a:effectLst/>
                          <a:latin typeface="+mn-lt"/>
                          <a:ea typeface="Arial Unicode MS"/>
                          <a:cs typeface="Calibri"/>
                        </a:rPr>
                        <a:t>kcal</a:t>
                      </a:r>
                      <a:r>
                        <a:rPr lang="en-GB" sz="1400" b="0" u="none" strike="noStrike" kern="1200" dirty="0">
                          <a:solidFill>
                            <a:schemeClr val="tx1"/>
                          </a:solidFill>
                          <a:effectLst/>
                          <a:latin typeface="+mn-lt"/>
                          <a:ea typeface="Arial Unicode MS"/>
                          <a:cs typeface="Calibri"/>
                          <a:sym typeface="Wingdings"/>
                        </a:rPr>
                        <a:t>/</a:t>
                      </a:r>
                      <a:r>
                        <a:rPr lang="en-US" sz="1400" b="0" u="none" strike="noStrike" kern="1200" dirty="0">
                          <a:solidFill>
                            <a:schemeClr val="tx1"/>
                          </a:solidFill>
                          <a:effectLst/>
                          <a:latin typeface="+mn-lt"/>
                          <a:ea typeface="Arial Unicode MS"/>
                          <a:cs typeface="Calibri"/>
                        </a:rPr>
                        <a:t>kg.BW/day, </a:t>
                      </a:r>
                      <a:r>
                        <a:rPr lang="en-GB" sz="1400" b="0" u="none" strike="noStrike" kern="1200" dirty="0">
                          <a:solidFill>
                            <a:schemeClr val="tx1"/>
                          </a:solidFill>
                          <a:effectLst/>
                          <a:latin typeface="+mj-lt"/>
                          <a:ea typeface="Arial Unicode MS"/>
                          <a:cs typeface="Calibri"/>
                        </a:rPr>
                        <a:t>or 1.3x measured REE</a:t>
                      </a:r>
                      <a:endParaRPr lang="en-US" sz="1400" b="0" u="none" strike="noStrike" kern="1200" dirty="0">
                        <a:solidFill>
                          <a:schemeClr val="tx1"/>
                        </a:solidFill>
                        <a:effectLst/>
                        <a:latin typeface="+mj-lt"/>
                        <a:ea typeface="Arial Unicode MS"/>
                        <a:cs typeface="Calibri"/>
                      </a:endParaRP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300"/>
                        </a:spcBef>
                        <a:spcAft>
                          <a:spcPts val="300"/>
                        </a:spcAft>
                      </a:pPr>
                      <a:r>
                        <a:rPr lang="en-US" sz="1400" b="0" cap="all" dirty="0">
                          <a:solidFill>
                            <a:schemeClr val="tx1"/>
                          </a:solidFill>
                          <a:effectLst/>
                          <a:latin typeface="+mj-lt"/>
                          <a:ea typeface="Arial Unicode MS"/>
                          <a:cs typeface="Times New Roman"/>
                        </a:rPr>
                        <a:t>II-2 B</a:t>
                      </a:r>
                      <a:endParaRPr lang="en-US" sz="1400" b="0" dirty="0">
                        <a:solidFill>
                          <a:schemeClr val="tx1"/>
                        </a:solidFill>
                        <a:effectLst/>
                        <a:latin typeface="+mj-lt"/>
                        <a:ea typeface="MS Mincho"/>
                        <a:cs typeface="Arial"/>
                      </a:endParaRPr>
                    </a:p>
                  </a:txBody>
                  <a:tcPr marL="55286" marR="55286"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2906225151"/>
                  </a:ext>
                </a:extLst>
              </a:tr>
              <a:tr h="113801">
                <a:tc>
                  <a:txBody>
                    <a:bodyPr/>
                    <a:lstStyle/>
                    <a:p>
                      <a:pPr marL="0" marR="0" lvl="0" indent="0" rtl="0">
                        <a:lnSpc>
                          <a:spcPct val="100000"/>
                        </a:lnSpc>
                        <a:spcBef>
                          <a:spcPts val="300"/>
                        </a:spcBef>
                        <a:spcAft>
                          <a:spcPts val="300"/>
                        </a:spcAft>
                        <a:buFont typeface="Calibri"/>
                        <a:buNone/>
                      </a:pPr>
                      <a:r>
                        <a:rPr lang="en-GB" sz="1400" b="0" u="none" strike="noStrike" kern="1200" dirty="0">
                          <a:solidFill>
                            <a:schemeClr val="tx1"/>
                          </a:solidFill>
                          <a:effectLst/>
                          <a:latin typeface="+mj-lt"/>
                          <a:ea typeface="Arial Unicode MS"/>
                          <a:cs typeface="Calibri"/>
                        </a:rPr>
                        <a:t>Daily protein intake should not be lower than 1.2–1.3 </a:t>
                      </a:r>
                      <a:r>
                        <a:rPr lang="en-US" sz="1400" b="0" u="none" strike="noStrike" kern="1200" dirty="0">
                          <a:solidFill>
                            <a:schemeClr val="tx1"/>
                          </a:solidFill>
                          <a:effectLst/>
                          <a:latin typeface="+mn-lt"/>
                          <a:ea typeface="Arial Unicode MS"/>
                          <a:cs typeface="Calibri"/>
                        </a:rPr>
                        <a:t>g</a:t>
                      </a:r>
                      <a:r>
                        <a:rPr lang="en-GB" sz="1400" b="0" u="none" strike="noStrike" kern="1200" dirty="0">
                          <a:solidFill>
                            <a:schemeClr val="tx1"/>
                          </a:solidFill>
                          <a:effectLst/>
                          <a:latin typeface="+mn-lt"/>
                          <a:ea typeface="Arial Unicode MS"/>
                          <a:cs typeface="Calibri"/>
                          <a:sym typeface="Wingdings"/>
                        </a:rPr>
                        <a:t>/</a:t>
                      </a:r>
                      <a:r>
                        <a:rPr lang="en-US" sz="1400" b="0" u="none" strike="noStrike" kern="1200" dirty="0">
                          <a:solidFill>
                            <a:schemeClr val="tx1"/>
                          </a:solidFill>
                          <a:effectLst/>
                          <a:latin typeface="+mn-lt"/>
                          <a:ea typeface="Arial Unicode MS"/>
                          <a:cs typeface="Calibri"/>
                        </a:rPr>
                        <a:t>kg.BW/day </a:t>
                      </a:r>
                      <a:endParaRPr lang="en-US" sz="1400" b="0" u="none" strike="noStrike" kern="1200" dirty="0">
                        <a:solidFill>
                          <a:schemeClr val="tx1"/>
                        </a:solidFill>
                        <a:effectLst/>
                        <a:latin typeface="+mj-lt"/>
                        <a:ea typeface="Arial Unicode MS"/>
                        <a:cs typeface="Calibri"/>
                      </a:endParaRP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300"/>
                        </a:spcBef>
                        <a:spcAft>
                          <a:spcPts val="300"/>
                        </a:spcAft>
                      </a:pPr>
                      <a:r>
                        <a:rPr lang="en-US" sz="1400" b="0" cap="all" dirty="0">
                          <a:solidFill>
                            <a:schemeClr val="tx1"/>
                          </a:solidFill>
                          <a:effectLst/>
                          <a:latin typeface="+mj-lt"/>
                          <a:ea typeface="Arial Unicode MS"/>
                          <a:cs typeface="Times New Roman"/>
                        </a:rPr>
                        <a:t>II-2 B</a:t>
                      </a:r>
                      <a:endParaRPr lang="en-US" sz="1400" b="0" dirty="0">
                        <a:solidFill>
                          <a:schemeClr val="tx1"/>
                        </a:solidFill>
                        <a:effectLst/>
                        <a:latin typeface="+mj-lt"/>
                        <a:ea typeface="MS Mincho"/>
                        <a:cs typeface="Arial"/>
                      </a:endParaRPr>
                    </a:p>
                  </a:txBody>
                  <a:tcPr marL="55286" marR="55286"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2877878267"/>
                  </a:ext>
                </a:extLst>
              </a:tr>
            </a:tbl>
          </a:graphicData>
        </a:graphic>
      </p:graphicFrame>
      <p:grpSp>
        <p:nvGrpSpPr>
          <p:cNvPr id="6" name="Group 5">
            <a:extLst>
              <a:ext uri="{FF2B5EF4-FFF2-40B4-BE49-F238E27FC236}">
                <a16:creationId xmlns:a16="http://schemas.microsoft.com/office/drawing/2014/main" id="{9F12ED2C-371F-4930-BE2D-CAA13FA8019E}"/>
              </a:ext>
            </a:extLst>
          </p:cNvPr>
          <p:cNvGrpSpPr/>
          <p:nvPr/>
        </p:nvGrpSpPr>
        <p:grpSpPr>
          <a:xfrm>
            <a:off x="6827389" y="3410279"/>
            <a:ext cx="4165155" cy="307777"/>
            <a:chOff x="4086174" y="3212976"/>
            <a:chExt cx="4165155" cy="307777"/>
          </a:xfrm>
        </p:grpSpPr>
        <p:sp>
          <p:nvSpPr>
            <p:cNvPr id="7" name="Rectangle 6">
              <a:extLst>
                <a:ext uri="{FF2B5EF4-FFF2-40B4-BE49-F238E27FC236}">
                  <a16:creationId xmlns:a16="http://schemas.microsoft.com/office/drawing/2014/main" id="{034D66D1-5005-4EFF-B25C-FC83C79DCE15}"/>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8" name="Rectangle 7">
              <a:extLst>
                <a:ext uri="{FF2B5EF4-FFF2-40B4-BE49-F238E27FC236}">
                  <a16:creationId xmlns:a16="http://schemas.microsoft.com/office/drawing/2014/main" id="{67D44487-3798-41F0-8C48-C662C1A313D7}"/>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9" name="TextBox 8">
              <a:extLst>
                <a:ext uri="{FF2B5EF4-FFF2-40B4-BE49-F238E27FC236}">
                  <a16:creationId xmlns:a16="http://schemas.microsoft.com/office/drawing/2014/main" id="{CB6C6E17-CE98-438D-A0D0-A41CF125BA38}"/>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2" name="TextBox 11">
              <a:extLst>
                <a:ext uri="{FF2B5EF4-FFF2-40B4-BE49-F238E27FC236}">
                  <a16:creationId xmlns:a16="http://schemas.microsoft.com/office/drawing/2014/main" id="{8DA035D5-3D7F-44C4-A47E-116CCE533BA7}"/>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4" name="Picture 13">
            <a:hlinkClick r:id="rId3" action="ppaction://hlinksldjump"/>
            <a:extLst>
              <a:ext uri="{FF2B5EF4-FFF2-40B4-BE49-F238E27FC236}">
                <a16:creationId xmlns:a16="http://schemas.microsoft.com/office/drawing/2014/main" id="{AE82A9B8-F00D-4E09-B5E6-FFF03CB76A05}"/>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4483945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Malnutrition in critically ill patients with cirrhosis</a:t>
            </a:r>
          </a:p>
        </p:txBody>
      </p:sp>
      <p:sp>
        <p:nvSpPr>
          <p:cNvPr id="12" name="Text Placeholder 17">
            <a:extLst>
              <a:ext uri="{FF2B5EF4-FFF2-40B4-BE49-F238E27FC236}">
                <a16:creationId xmlns:a16="http://schemas.microsoft.com/office/drawing/2014/main" id="{FBD975FB-7EBE-442D-BBE7-5BD06447212D}"/>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1" name="Content Placeholder 10">
            <a:extLst>
              <a:ext uri="{FF2B5EF4-FFF2-40B4-BE49-F238E27FC236}">
                <a16:creationId xmlns:a16="http://schemas.microsoft.com/office/drawing/2014/main" id="{A8D881FA-16F7-48CF-ABFC-CD55C33B76DE}"/>
              </a:ext>
            </a:extLst>
          </p:cNvPr>
          <p:cNvSpPr>
            <a:spLocks noGrp="1"/>
          </p:cNvSpPr>
          <p:nvPr>
            <p:ph sz="half" idx="1"/>
          </p:nvPr>
        </p:nvSpPr>
        <p:spPr/>
        <p:txBody>
          <a:bodyPr>
            <a:normAutofit/>
          </a:bodyPr>
          <a:lstStyle/>
          <a:p>
            <a:r>
              <a:rPr lang="en-GB" dirty="0"/>
              <a:t>Direct measurement of REE by indirect calorimetry is advisable</a:t>
            </a:r>
          </a:p>
          <a:p>
            <a:r>
              <a:rPr lang="en-GB" dirty="0"/>
              <a:t>As in all critically ill patients, tight glucose control is indicated</a:t>
            </a:r>
            <a:endParaRPr lang="en-GB" baseline="30000" dirty="0"/>
          </a:p>
          <a:p>
            <a:r>
              <a:rPr lang="en-GB" dirty="0"/>
              <a:t>Enteral or parenteral nutrition is more likely to be required</a:t>
            </a:r>
          </a:p>
        </p:txBody>
      </p:sp>
      <p:graphicFrame>
        <p:nvGraphicFramePr>
          <p:cNvPr id="19" name="Table 18">
            <a:extLst>
              <a:ext uri="{FF2B5EF4-FFF2-40B4-BE49-F238E27FC236}">
                <a16:creationId xmlns:a16="http://schemas.microsoft.com/office/drawing/2014/main" id="{415776A6-B074-414D-BE20-F94207F25CD7}"/>
              </a:ext>
            </a:extLst>
          </p:cNvPr>
          <p:cNvGraphicFramePr>
            <a:graphicFrameLocks noGrp="1"/>
          </p:cNvGraphicFramePr>
          <p:nvPr>
            <p:extLst>
              <p:ext uri="{D42A27DB-BD31-4B8C-83A1-F6EECF244321}">
                <p14:modId xmlns:p14="http://schemas.microsoft.com/office/powerpoint/2010/main" val="237747832"/>
              </p:ext>
            </p:extLst>
          </p:nvPr>
        </p:nvGraphicFramePr>
        <p:xfrm>
          <a:off x="695325" y="2780929"/>
          <a:ext cx="10369550" cy="1588931"/>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99861">
                <a:tc>
                  <a:txBody>
                    <a:bodyPr/>
                    <a:lstStyle/>
                    <a:p>
                      <a:pPr marL="0" marR="0" lvl="0" indent="0" rtl="0">
                        <a:lnSpc>
                          <a:spcPct val="100000"/>
                        </a:lnSpc>
                        <a:spcBef>
                          <a:spcPts val="300"/>
                        </a:spcBef>
                        <a:spcAft>
                          <a:spcPts val="300"/>
                        </a:spcAft>
                        <a:buFont typeface="Calibri"/>
                        <a:buNone/>
                      </a:pPr>
                      <a:r>
                        <a:rPr lang="en-US" sz="1400" b="0" u="none" strike="noStrike" kern="1200" dirty="0">
                          <a:solidFill>
                            <a:schemeClr val="tx1"/>
                          </a:solidFill>
                          <a:effectLst/>
                          <a:latin typeface="+mj-lt"/>
                          <a:ea typeface="Arial Unicode MS"/>
                          <a:cs typeface="Calibri"/>
                        </a:rPr>
                        <a:t>Supplement dietary </a:t>
                      </a:r>
                      <a:r>
                        <a:rPr lang="en-GB" sz="1400" b="0" u="none" strike="noStrike" kern="1200" dirty="0">
                          <a:solidFill>
                            <a:schemeClr val="tx1"/>
                          </a:solidFill>
                          <a:effectLst/>
                          <a:latin typeface="+mj-lt"/>
                          <a:ea typeface="Arial Unicode MS"/>
                          <a:cs typeface="Calibri"/>
                        </a:rPr>
                        <a:t>intake by enteral nutrition in patients unable to achieve adequate intake </a:t>
                      </a:r>
                      <a:br>
                        <a:rPr lang="en-GB" sz="1400" b="0" u="none" strike="noStrike" kern="1200" dirty="0">
                          <a:solidFill>
                            <a:schemeClr val="tx1"/>
                          </a:solidFill>
                          <a:effectLst/>
                          <a:latin typeface="+mj-lt"/>
                          <a:ea typeface="Arial Unicode MS"/>
                          <a:cs typeface="Calibri"/>
                        </a:rPr>
                      </a:br>
                      <a:r>
                        <a:rPr lang="en-GB" sz="1400" b="0" u="none" strike="noStrike" kern="1200" dirty="0">
                          <a:solidFill>
                            <a:schemeClr val="tx1"/>
                          </a:solidFill>
                          <a:effectLst/>
                          <a:latin typeface="+mj-lt"/>
                          <a:ea typeface="Arial Unicode MS"/>
                          <a:cs typeface="Calibri"/>
                        </a:rPr>
                        <a:t>by mouth. If oral diet or enteral nutrition are not tolerated or contraindicated, provide </a:t>
                      </a:r>
                      <a:br>
                        <a:rPr lang="en-GB" sz="1400" b="0" u="none" strike="noStrike" kern="1200" dirty="0">
                          <a:solidFill>
                            <a:schemeClr val="tx1"/>
                          </a:solidFill>
                          <a:effectLst/>
                          <a:latin typeface="+mj-lt"/>
                          <a:ea typeface="Arial Unicode MS"/>
                          <a:cs typeface="Calibri"/>
                        </a:rPr>
                      </a:br>
                      <a:r>
                        <a:rPr lang="en-GB" sz="1400" b="0" u="none" strike="noStrike" kern="1200" dirty="0">
                          <a:solidFill>
                            <a:schemeClr val="tx1"/>
                          </a:solidFill>
                          <a:effectLst/>
                          <a:latin typeface="+mj-lt"/>
                          <a:ea typeface="Arial Unicode MS"/>
                          <a:cs typeface="Calibri"/>
                        </a:rPr>
                        <a:t>parenteral nutrition</a:t>
                      </a:r>
                      <a:endParaRPr lang="en-US" sz="1400" b="0" u="none" strike="noStrike" kern="1200" dirty="0">
                        <a:solidFill>
                          <a:schemeClr val="tx1"/>
                        </a:solidFill>
                        <a:effectLst/>
                        <a:latin typeface="+mj-lt"/>
                        <a:ea typeface="Arial Unicode MS"/>
                        <a:cs typeface="Calibri"/>
                      </a:endParaRP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bg1"/>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III A</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2"/>
                  </a:ext>
                </a:extLst>
              </a:tr>
              <a:tr h="118385">
                <a:tc>
                  <a:txBody>
                    <a:bodyPr/>
                    <a:lstStyle/>
                    <a:p>
                      <a:pPr marL="0" marR="0" lvl="0" indent="0" rtl="0">
                        <a:lnSpc>
                          <a:spcPct val="100000"/>
                        </a:lnSpc>
                        <a:spcBef>
                          <a:spcPts val="0"/>
                        </a:spcBef>
                        <a:spcAft>
                          <a:spcPts val="800"/>
                        </a:spcAft>
                        <a:buFont typeface="Calibri"/>
                        <a:buNone/>
                      </a:pPr>
                      <a:r>
                        <a:rPr lang="en-GB" sz="1400" b="0" u="none" strike="noStrike" kern="1200" dirty="0">
                          <a:solidFill>
                            <a:schemeClr val="tx1"/>
                          </a:solidFill>
                          <a:effectLst/>
                          <a:latin typeface="+mn-lt"/>
                          <a:ea typeface="Arial Unicode MS"/>
                          <a:cs typeface="Calibri"/>
                        </a:rPr>
                        <a:t>Utilize standard nutrition regimens. Specialized regimens (e.g. BCAA-enriched, immune-enhancing diets) have not been shown to improve morbidity or mortality</a:t>
                      </a:r>
                      <a:endParaRPr lang="en-US" sz="1400" b="0" u="none" strike="noStrike" kern="1200" dirty="0">
                        <a:solidFill>
                          <a:schemeClr val="tx1"/>
                        </a:solidFill>
                        <a:effectLst/>
                        <a:latin typeface="+mn-lt"/>
                        <a:ea typeface="Arial Unicode MS"/>
                        <a:cs typeface="Calibri"/>
                      </a:endParaRP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chemeClr val="bg1"/>
                    </a:solidFill>
                  </a:tcPr>
                </a:tc>
                <a:tc>
                  <a:txBody>
                    <a:bodyPr/>
                    <a:lstStyle/>
                    <a:p>
                      <a:pPr marL="0" marR="0" algn="ctr">
                        <a:lnSpc>
                          <a:spcPct val="100000"/>
                        </a:lnSpc>
                        <a:spcBef>
                          <a:spcPts val="300"/>
                        </a:spcBef>
                        <a:spcAft>
                          <a:spcPts val="300"/>
                        </a:spcAft>
                      </a:pPr>
                      <a:r>
                        <a:rPr lang="en-GB" sz="1400" b="0" dirty="0">
                          <a:solidFill>
                            <a:schemeClr val="tx1"/>
                          </a:solidFill>
                          <a:effectLst/>
                          <a:latin typeface="+mj-lt"/>
                          <a:ea typeface="Arial Unicode MS"/>
                          <a:cs typeface="Times New Roman"/>
                        </a:rPr>
                        <a:t>II-1 B </a:t>
                      </a:r>
                      <a:endParaRPr lang="en-US" sz="1400" b="0" dirty="0">
                        <a:solidFill>
                          <a:schemeClr val="tx1"/>
                        </a:solidFill>
                        <a:effectLst/>
                        <a:latin typeface="+mj-lt"/>
                        <a:ea typeface="MS Mincho"/>
                        <a:cs typeface="Arial"/>
                      </a:endParaRPr>
                    </a:p>
                  </a:txBody>
                  <a:tcPr marL="55286" marR="55286"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384691955"/>
                  </a:ext>
                </a:extLst>
              </a:tr>
              <a:tr h="236771">
                <a:tc>
                  <a:txBody>
                    <a:bodyPr/>
                    <a:lstStyle/>
                    <a:p>
                      <a:pPr marL="0" marR="0" lvl="0" indent="0" rtl="0">
                        <a:lnSpc>
                          <a:spcPct val="100000"/>
                        </a:lnSpc>
                        <a:spcBef>
                          <a:spcPts val="0"/>
                        </a:spcBef>
                        <a:spcAft>
                          <a:spcPts val="800"/>
                        </a:spcAft>
                        <a:buFont typeface="Calibri"/>
                        <a:buNone/>
                      </a:pPr>
                      <a:r>
                        <a:rPr lang="en-US" sz="1400" b="0" u="none" strike="noStrike" kern="1200" dirty="0">
                          <a:solidFill>
                            <a:schemeClr val="tx1"/>
                          </a:solidFill>
                          <a:effectLst/>
                          <a:latin typeface="+mj-lt"/>
                          <a:ea typeface="Arial Unicode MS"/>
                          <a:cs typeface="Calibri"/>
                        </a:rPr>
                        <a:t>In patients with HE, consider BCAA-enriched solutions</a:t>
                      </a: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chemeClr val="bg1"/>
                    </a:solidFill>
                  </a:tcPr>
                </a:tc>
                <a:tc>
                  <a:txBody>
                    <a:bodyPr/>
                    <a:lstStyle/>
                    <a:p>
                      <a:pPr marL="0" marR="0" algn="ctr">
                        <a:lnSpc>
                          <a:spcPct val="100000"/>
                        </a:lnSpc>
                        <a:spcBef>
                          <a:spcPts val="300"/>
                        </a:spcBef>
                        <a:spcAft>
                          <a:spcPts val="300"/>
                        </a:spcAft>
                      </a:pPr>
                      <a:r>
                        <a:rPr lang="en-GB" sz="1400" b="0" dirty="0">
                          <a:solidFill>
                            <a:schemeClr val="tx1"/>
                          </a:solidFill>
                          <a:effectLst/>
                          <a:latin typeface="+mj-lt"/>
                          <a:ea typeface="Arial Unicode MS"/>
                          <a:cs typeface="Times New Roman"/>
                        </a:rPr>
                        <a:t>I A</a:t>
                      </a:r>
                      <a:endParaRPr lang="en-US" sz="1400" b="0" dirty="0">
                        <a:solidFill>
                          <a:schemeClr val="tx1"/>
                        </a:solidFill>
                        <a:effectLst/>
                        <a:latin typeface="+mj-lt"/>
                        <a:ea typeface="MS Mincho"/>
                        <a:cs typeface="Arial"/>
                      </a:endParaRPr>
                    </a:p>
                  </a:txBody>
                  <a:tcPr marL="55286" marR="55286"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20" name="Group 19">
            <a:extLst>
              <a:ext uri="{FF2B5EF4-FFF2-40B4-BE49-F238E27FC236}">
                <a16:creationId xmlns:a16="http://schemas.microsoft.com/office/drawing/2014/main" id="{BC1DACCE-EF4E-4B10-9A45-87E0E9C78F66}"/>
              </a:ext>
            </a:extLst>
          </p:cNvPr>
          <p:cNvGrpSpPr/>
          <p:nvPr/>
        </p:nvGrpSpPr>
        <p:grpSpPr>
          <a:xfrm>
            <a:off x="6827389" y="2762207"/>
            <a:ext cx="4165155" cy="307777"/>
            <a:chOff x="4086174" y="3212976"/>
            <a:chExt cx="4165155" cy="307777"/>
          </a:xfrm>
        </p:grpSpPr>
        <p:sp>
          <p:nvSpPr>
            <p:cNvPr id="21" name="Rectangle 20">
              <a:extLst>
                <a:ext uri="{FF2B5EF4-FFF2-40B4-BE49-F238E27FC236}">
                  <a16:creationId xmlns:a16="http://schemas.microsoft.com/office/drawing/2014/main" id="{16A85FE7-5702-4748-B57F-59269F568379}"/>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22" name="Rectangle 21">
              <a:extLst>
                <a:ext uri="{FF2B5EF4-FFF2-40B4-BE49-F238E27FC236}">
                  <a16:creationId xmlns:a16="http://schemas.microsoft.com/office/drawing/2014/main" id="{3E23B390-27F4-41A9-BD99-49E6AE7F923A}"/>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23" name="TextBox 22">
              <a:extLst>
                <a:ext uri="{FF2B5EF4-FFF2-40B4-BE49-F238E27FC236}">
                  <a16:creationId xmlns:a16="http://schemas.microsoft.com/office/drawing/2014/main" id="{E137B835-AECB-4902-9C8F-EAE7F047768D}"/>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24" name="TextBox 23">
              <a:extLst>
                <a:ext uri="{FF2B5EF4-FFF2-40B4-BE49-F238E27FC236}">
                  <a16:creationId xmlns:a16="http://schemas.microsoft.com/office/drawing/2014/main" id="{30D988D7-1529-4725-A86A-DF24C5E92FB0}"/>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13" name="Picture 12">
            <a:hlinkClick r:id="rId3" action="ppaction://hlinksldjump"/>
            <a:extLst>
              <a:ext uri="{FF2B5EF4-FFF2-40B4-BE49-F238E27FC236}">
                <a16:creationId xmlns:a16="http://schemas.microsoft.com/office/drawing/2014/main" id="{1DCC1CA6-ECFF-46D5-8DF9-1CC66F5B1556}"/>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6036216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Malnutrition and other special considerations</a:t>
            </a:r>
          </a:p>
        </p:txBody>
      </p:sp>
      <p:sp>
        <p:nvSpPr>
          <p:cNvPr id="18" name="Text Placeholder 17">
            <a:extLst>
              <a:ext uri="{FF2B5EF4-FFF2-40B4-BE49-F238E27FC236}">
                <a16:creationId xmlns:a16="http://schemas.microsoft.com/office/drawing/2014/main" id="{F26449C4-BFC6-46C4-8222-A92195DB05C6}"/>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17" name="Content Placeholder 16">
            <a:extLst>
              <a:ext uri="{FF2B5EF4-FFF2-40B4-BE49-F238E27FC236}">
                <a16:creationId xmlns:a16="http://schemas.microsoft.com/office/drawing/2014/main" id="{BAE98C4E-547B-4094-914E-551F582A94BA}"/>
              </a:ext>
            </a:extLst>
          </p:cNvPr>
          <p:cNvSpPr>
            <a:spLocks noGrp="1"/>
          </p:cNvSpPr>
          <p:nvPr>
            <p:ph sz="half" idx="1"/>
          </p:nvPr>
        </p:nvSpPr>
        <p:spPr/>
        <p:txBody>
          <a:bodyPr>
            <a:normAutofit/>
          </a:bodyPr>
          <a:lstStyle/>
          <a:p>
            <a:pPr marL="0" indent="0">
              <a:buNone/>
            </a:pPr>
            <a:r>
              <a:rPr lang="en-GB" b="1" dirty="0"/>
              <a:t>Alcoholic liver disease and severe/acute alcoholic hepatitis</a:t>
            </a:r>
          </a:p>
          <a:p>
            <a:r>
              <a:rPr lang="en-GB" dirty="0"/>
              <a:t>Patients with active alcohol abuse may have a higher REE</a:t>
            </a:r>
            <a:endParaRPr lang="en-GB" baseline="30000" dirty="0"/>
          </a:p>
          <a:p>
            <a:pPr marL="0" indent="0">
              <a:buNone/>
            </a:pPr>
            <a:endParaRPr lang="en-GB" b="1" dirty="0"/>
          </a:p>
          <a:p>
            <a:pPr marL="0" indent="0">
              <a:buNone/>
            </a:pPr>
            <a:r>
              <a:rPr lang="en-GB" b="1" dirty="0"/>
              <a:t>Gastrointestinal bleeding</a:t>
            </a:r>
          </a:p>
          <a:p>
            <a:r>
              <a:rPr lang="en-GB" dirty="0"/>
              <a:t>Withhold enteral nutrition for 48–72 hours after acute bleeding due to risk of increased portal pressure and variceal re-bleeding</a:t>
            </a:r>
            <a:endParaRPr lang="en-GB" baseline="30000" dirty="0"/>
          </a:p>
          <a:p>
            <a:pPr marL="0" indent="0">
              <a:buNone/>
            </a:pPr>
            <a:endParaRPr lang="en-GB" dirty="0"/>
          </a:p>
          <a:p>
            <a:endParaRPr lang="en-GB" dirty="0"/>
          </a:p>
        </p:txBody>
      </p:sp>
      <p:graphicFrame>
        <p:nvGraphicFramePr>
          <p:cNvPr id="11" name="Table 10">
            <a:extLst>
              <a:ext uri="{FF2B5EF4-FFF2-40B4-BE49-F238E27FC236}">
                <a16:creationId xmlns:a16="http://schemas.microsoft.com/office/drawing/2014/main" id="{BE919B4F-8A1C-4F04-8D00-FD22B508DFD4}"/>
              </a:ext>
            </a:extLst>
          </p:cNvPr>
          <p:cNvGraphicFramePr>
            <a:graphicFrameLocks noGrp="1"/>
          </p:cNvGraphicFramePr>
          <p:nvPr>
            <p:extLst>
              <p:ext uri="{D42A27DB-BD31-4B8C-83A1-F6EECF244321}">
                <p14:modId xmlns:p14="http://schemas.microsoft.com/office/powerpoint/2010/main" val="4047577212"/>
              </p:ext>
            </p:extLst>
          </p:nvPr>
        </p:nvGraphicFramePr>
        <p:xfrm>
          <a:off x="695325" y="3933056"/>
          <a:ext cx="10369550" cy="1352160"/>
        </p:xfrm>
        <a:graphic>
          <a:graphicData uri="http://schemas.openxmlformats.org/drawingml/2006/table">
            <a:tbl>
              <a:tblPr firstRow="1" bandRow="1">
                <a:tableStyleId>{5C22544A-7EE6-4342-B048-85BDC9FD1C3A}</a:tableStyleId>
              </a:tblPr>
              <a:tblGrid>
                <a:gridCol w="7905498">
                  <a:extLst>
                    <a:ext uri="{9D8B030D-6E8A-4147-A177-3AD203B41FA5}">
                      <a16:colId xmlns:a16="http://schemas.microsoft.com/office/drawing/2014/main" val="20001"/>
                    </a:ext>
                  </a:extLst>
                </a:gridCol>
                <a:gridCol w="1232026">
                  <a:extLst>
                    <a:ext uri="{9D8B030D-6E8A-4147-A177-3AD203B41FA5}">
                      <a16:colId xmlns:a16="http://schemas.microsoft.com/office/drawing/2014/main" val="20002"/>
                    </a:ext>
                  </a:extLst>
                </a:gridCol>
                <a:gridCol w="1232026">
                  <a:extLst>
                    <a:ext uri="{9D8B030D-6E8A-4147-A177-3AD203B41FA5}">
                      <a16:colId xmlns:a16="http://schemas.microsoft.com/office/drawing/2014/main" val="20003"/>
                    </a:ext>
                  </a:extLst>
                </a:gridCol>
              </a:tblGrid>
              <a:tr h="0">
                <a:tc>
                  <a:txBody>
                    <a:bodyPr/>
                    <a:lstStyle/>
                    <a:p>
                      <a:pPr marL="0" marR="0">
                        <a:lnSpc>
                          <a:spcPct val="100000"/>
                        </a:lnSpc>
                        <a:spcBef>
                          <a:spcPts val="0"/>
                        </a:spcBef>
                        <a:spcAft>
                          <a:spcPts val="0"/>
                        </a:spcAft>
                      </a:pPr>
                      <a:r>
                        <a:rPr lang="en-GB" sz="1400" b="1" dirty="0">
                          <a:solidFill>
                            <a:schemeClr val="bg1"/>
                          </a:solidFill>
                          <a:latin typeface="+mj-lt"/>
                          <a:cs typeface="+mj-cs"/>
                        </a:rPr>
                        <a:t>Recommendations</a:t>
                      </a: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tx2"/>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2"/>
                    </a:solidFill>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tx2"/>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a:lnSpc>
                          <a:spcPct val="100000"/>
                        </a:lnSpc>
                        <a:spcBef>
                          <a:spcPts val="0"/>
                        </a:spcBef>
                        <a:spcAft>
                          <a:spcPts val="0"/>
                        </a:spcAft>
                      </a:pPr>
                      <a:endParaRPr lang="en-US" sz="1400" dirty="0">
                        <a:solidFill>
                          <a:srgbClr val="000000"/>
                        </a:solidFill>
                        <a:effectLst/>
                        <a:latin typeface="+mj-lt"/>
                        <a:ea typeface="Arial Unicode MS"/>
                        <a:cs typeface="+mj-cs"/>
                      </a:endParaRPr>
                    </a:p>
                  </a:txBody>
                  <a:tcPr marL="68580" marR="68580" marT="36000" marB="360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77578">
                <a:tc>
                  <a:txBody>
                    <a:bodyPr/>
                    <a:lstStyle/>
                    <a:p>
                      <a:pPr marL="0" marR="0" lvl="0" indent="0" rtl="0">
                        <a:lnSpc>
                          <a:spcPct val="100000"/>
                        </a:lnSpc>
                        <a:spcBef>
                          <a:spcPts val="300"/>
                        </a:spcBef>
                        <a:spcAft>
                          <a:spcPts val="300"/>
                        </a:spcAft>
                        <a:buFont typeface="Calibri"/>
                        <a:buNone/>
                      </a:pPr>
                      <a:r>
                        <a:rPr lang="en-US" sz="1400" b="0" u="none" strike="noStrike" kern="1200" dirty="0" err="1">
                          <a:solidFill>
                            <a:schemeClr val="tx1"/>
                          </a:solidFill>
                          <a:effectLst/>
                          <a:latin typeface="+mj-lt"/>
                          <a:ea typeface="Arial Unicode MS"/>
                          <a:cs typeface="Calibri"/>
                        </a:rPr>
                        <a:t>Naso</a:t>
                      </a:r>
                      <a:r>
                        <a:rPr lang="en-US" sz="1400" b="0" u="none" strike="noStrike" kern="1200" dirty="0">
                          <a:solidFill>
                            <a:schemeClr val="tx1"/>
                          </a:solidFill>
                          <a:effectLst/>
                          <a:latin typeface="+mj-lt"/>
                          <a:ea typeface="Arial Unicode MS"/>
                          <a:cs typeface="Calibri"/>
                        </a:rPr>
                        <a:t>-gastroenteric tubes are not contraindicated in patients with non-bleeding </a:t>
                      </a:r>
                      <a:br>
                        <a:rPr lang="en-US" sz="1400" b="0" u="none" strike="noStrike" kern="1200" dirty="0">
                          <a:solidFill>
                            <a:schemeClr val="tx1"/>
                          </a:solidFill>
                          <a:effectLst/>
                          <a:latin typeface="+mj-lt"/>
                          <a:ea typeface="Arial Unicode MS"/>
                          <a:cs typeface="Calibri"/>
                        </a:rPr>
                      </a:br>
                      <a:r>
                        <a:rPr lang="en-US" sz="1400" b="0" u="none" strike="noStrike" kern="1200" dirty="0" err="1">
                          <a:solidFill>
                            <a:schemeClr val="tx1"/>
                          </a:solidFill>
                          <a:effectLst/>
                          <a:latin typeface="+mj-lt"/>
                          <a:ea typeface="Arial Unicode MS"/>
                          <a:cs typeface="Calibri"/>
                        </a:rPr>
                        <a:t>oesophageal</a:t>
                      </a:r>
                      <a:r>
                        <a:rPr lang="en-US" sz="1400" b="0" u="none" strike="noStrike" kern="1200" dirty="0">
                          <a:solidFill>
                            <a:schemeClr val="tx1"/>
                          </a:solidFill>
                          <a:effectLst/>
                          <a:latin typeface="+mj-lt"/>
                          <a:ea typeface="Arial Unicode MS"/>
                          <a:cs typeface="Calibri"/>
                        </a:rPr>
                        <a:t> varices</a:t>
                      </a: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II-2 A</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BEE5F5"/>
                    </a:solidFill>
                  </a:tcPr>
                </a:tc>
                <a:extLst>
                  <a:ext uri="{0D108BD9-81ED-4DB2-BD59-A6C34878D82A}">
                    <a16:rowId xmlns:a16="http://schemas.microsoft.com/office/drawing/2014/main" val="10001"/>
                  </a:ext>
                </a:extLst>
              </a:tr>
              <a:tr h="113801">
                <a:tc>
                  <a:txBody>
                    <a:bodyPr/>
                    <a:lstStyle/>
                    <a:p>
                      <a:pPr marL="0" marR="0" lvl="0" indent="0" rtl="0">
                        <a:lnSpc>
                          <a:spcPct val="100000"/>
                        </a:lnSpc>
                        <a:spcBef>
                          <a:spcPts val="300"/>
                        </a:spcBef>
                        <a:spcAft>
                          <a:spcPts val="300"/>
                        </a:spcAft>
                        <a:buFont typeface="Calibri"/>
                        <a:buNone/>
                      </a:pPr>
                      <a:r>
                        <a:rPr lang="en-US" sz="1400" b="0" u="none" strike="noStrike" kern="1200" dirty="0">
                          <a:solidFill>
                            <a:schemeClr val="tx1"/>
                          </a:solidFill>
                          <a:effectLst/>
                          <a:latin typeface="+mj-lt"/>
                          <a:ea typeface="Arial Unicode MS"/>
                          <a:cs typeface="Calibri"/>
                        </a:rPr>
                        <a:t>Avoid PEG </a:t>
                      </a:r>
                      <a:r>
                        <a:rPr lang="en-US" sz="1400" b="0" u="none" strike="noStrike" kern="1200">
                          <a:solidFill>
                            <a:schemeClr val="tx1"/>
                          </a:solidFill>
                          <a:effectLst/>
                          <a:latin typeface="+mj-lt"/>
                          <a:ea typeface="Arial Unicode MS"/>
                          <a:cs typeface="Calibri"/>
                        </a:rPr>
                        <a:t>insertion in patients with cirrhosis due </a:t>
                      </a:r>
                      <a:r>
                        <a:rPr lang="en-US" sz="1400" b="0" u="none" strike="noStrike" kern="1200" dirty="0">
                          <a:solidFill>
                            <a:schemeClr val="tx1"/>
                          </a:solidFill>
                          <a:effectLst/>
                          <a:latin typeface="+mj-lt"/>
                          <a:ea typeface="Arial Unicode MS"/>
                          <a:cs typeface="Calibri"/>
                        </a:rPr>
                        <a:t>to risk of bleeding</a:t>
                      </a: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solidFill>
                      <a:srgbClr val="FEFCFC"/>
                    </a:solidFill>
                  </a:tcPr>
                </a:tc>
                <a:tc>
                  <a:txBody>
                    <a:bodyPr/>
                    <a:lstStyle/>
                    <a:p>
                      <a:pPr marL="0" marR="0" algn="ctr">
                        <a:lnSpc>
                          <a:spcPct val="100000"/>
                        </a:lnSpc>
                        <a:spcBef>
                          <a:spcPts val="0"/>
                        </a:spcBef>
                        <a:spcAft>
                          <a:spcPts val="0"/>
                        </a:spcAft>
                      </a:pPr>
                      <a:r>
                        <a:rPr lang="en-GB" sz="1400" b="0" dirty="0">
                          <a:solidFill>
                            <a:schemeClr val="tx1"/>
                          </a:solidFill>
                          <a:effectLst/>
                          <a:latin typeface="+mj-lt"/>
                          <a:ea typeface="Arial Unicode MS"/>
                          <a:cs typeface="Calibri"/>
                        </a:rPr>
                        <a:t>III B</a:t>
                      </a:r>
                      <a:endParaRPr lang="en-US" sz="1400" b="0" dirty="0">
                        <a:solidFill>
                          <a:schemeClr val="tx1"/>
                        </a:solidFill>
                        <a:effectLst/>
                        <a:latin typeface="+mj-lt"/>
                        <a:ea typeface="MS Mincho"/>
                        <a:cs typeface="Arial"/>
                      </a:endParaRPr>
                    </a:p>
                  </a:txBody>
                  <a:tcPr marL="68580" marR="68580" marT="0" marB="0" anchor="ctr">
                    <a:lnL w="6350" cap="flat" cmpd="sng" algn="ctr">
                      <a:solidFill>
                        <a:schemeClr val="bg1"/>
                      </a:solidFill>
                      <a:prstDash val="solid"/>
                      <a:round/>
                      <a:headEnd type="none" w="med" len="med"/>
                      <a:tailEnd type="none" w="med" len="med"/>
                    </a:lnL>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2</a:t>
                      </a:r>
                    </a:p>
                  </a:txBody>
                  <a:tcPr marL="66014" marR="66014" marT="0" marB="0" anchor="ctr">
                    <a:lnR w="6350" cap="flat" cmpd="sng" algn="ctr">
                      <a:solidFill>
                        <a:schemeClr val="accent1"/>
                      </a:solidFill>
                      <a:prstDash val="solid"/>
                      <a:round/>
                      <a:headEnd type="none" w="med" len="med"/>
                      <a:tailEnd type="none" w="med" len="med"/>
                    </a:lnR>
                    <a:solidFill>
                      <a:srgbClr val="BEE5F5"/>
                    </a:solidFill>
                  </a:tcPr>
                </a:tc>
                <a:extLst>
                  <a:ext uri="{0D108BD9-81ED-4DB2-BD59-A6C34878D82A}">
                    <a16:rowId xmlns:a16="http://schemas.microsoft.com/office/drawing/2014/main" val="10002"/>
                  </a:ext>
                </a:extLst>
              </a:tr>
              <a:tr h="236771">
                <a:tc>
                  <a:txBody>
                    <a:bodyPr/>
                    <a:lstStyle/>
                    <a:p>
                      <a:pPr marL="0" marR="0" lvl="0" indent="0" rtl="0">
                        <a:lnSpc>
                          <a:spcPct val="100000"/>
                        </a:lnSpc>
                        <a:spcBef>
                          <a:spcPts val="300"/>
                        </a:spcBef>
                        <a:spcAft>
                          <a:spcPts val="300"/>
                        </a:spcAft>
                        <a:buFont typeface="Calibri"/>
                        <a:buNone/>
                      </a:pPr>
                      <a:r>
                        <a:rPr lang="en-US" sz="1400" b="0" u="none" strike="noStrike" kern="1200" dirty="0">
                          <a:solidFill>
                            <a:schemeClr val="tx1"/>
                          </a:solidFill>
                          <a:effectLst/>
                          <a:latin typeface="+mj-lt"/>
                          <a:ea typeface="Arial Unicode MS"/>
                          <a:cs typeface="Calibri"/>
                        </a:rPr>
                        <a:t>In cirrhosis and severe/acute alcoholic hepatitis, provide nutritional support as it may accelerate resolution of hepatic encephalopathy and improve survival in patients with low calorie intake</a:t>
                      </a:r>
                    </a:p>
                  </a:txBody>
                  <a:tcPr marL="55286" marR="55286" marT="0" marB="0">
                    <a:lnL w="6350" cap="flat" cmpd="sng" algn="ctr">
                      <a:solidFill>
                        <a:schemeClr val="accent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tc>
                  <a:txBody>
                    <a:bodyPr/>
                    <a:lstStyle/>
                    <a:p>
                      <a:pPr marL="0" marR="0" algn="ctr">
                        <a:lnSpc>
                          <a:spcPct val="100000"/>
                        </a:lnSpc>
                        <a:spcBef>
                          <a:spcPts val="300"/>
                        </a:spcBef>
                        <a:spcAft>
                          <a:spcPts val="300"/>
                        </a:spcAft>
                      </a:pPr>
                      <a:r>
                        <a:rPr lang="en-GB" sz="1400" b="0" dirty="0">
                          <a:solidFill>
                            <a:schemeClr val="tx1"/>
                          </a:solidFill>
                          <a:effectLst/>
                          <a:latin typeface="+mj-lt"/>
                          <a:ea typeface="Arial Unicode MS"/>
                          <a:cs typeface="Times New Roman"/>
                        </a:rPr>
                        <a:t>II-1 A </a:t>
                      </a:r>
                      <a:endParaRPr lang="en-US" sz="1400" b="0" dirty="0">
                        <a:solidFill>
                          <a:schemeClr val="tx1"/>
                        </a:solidFill>
                        <a:effectLst/>
                        <a:latin typeface="+mj-lt"/>
                        <a:ea typeface="MS Mincho"/>
                        <a:cs typeface="Arial"/>
                      </a:endParaRPr>
                    </a:p>
                  </a:txBody>
                  <a:tcPr marL="55286" marR="55286" marT="0" marB="0" anchor="ctr">
                    <a:lnL w="6350" cap="flat" cmpd="sng" algn="ctr">
                      <a:solidFill>
                        <a:schemeClr val="bg1"/>
                      </a:solidFill>
                      <a:prstDash val="solid"/>
                      <a:round/>
                      <a:headEnd type="none" w="med" len="med"/>
                      <a:tailEnd type="none" w="med" len="med"/>
                    </a:lnL>
                    <a:lnB w="6350" cap="flat" cmpd="sng" algn="ctr">
                      <a:solidFill>
                        <a:schemeClr val="accent1"/>
                      </a:solidFill>
                      <a:prstDash val="solid"/>
                      <a:round/>
                      <a:headEnd type="none" w="med" len="med"/>
                      <a:tailEnd type="none" w="med" len="med"/>
                    </a:lnB>
                    <a:solidFill>
                      <a:srgbClr val="7DCBEC"/>
                    </a:solidFill>
                  </a:tcPr>
                </a:tc>
                <a:tc>
                  <a:txBody>
                    <a:bodyPr/>
                    <a:lstStyle/>
                    <a:p>
                      <a:pPr marL="0" marR="0" algn="ctr">
                        <a:lnSpc>
                          <a:spcPct val="100000"/>
                        </a:lnSpc>
                        <a:spcBef>
                          <a:spcPts val="0"/>
                        </a:spcBef>
                        <a:spcAft>
                          <a:spcPts val="0"/>
                        </a:spcAft>
                      </a:pPr>
                      <a:r>
                        <a:rPr lang="en-US" sz="1400" dirty="0">
                          <a:solidFill>
                            <a:schemeClr val="tx1"/>
                          </a:solidFill>
                          <a:effectLst/>
                          <a:latin typeface="+mj-lt"/>
                          <a:ea typeface="MS Mincho"/>
                          <a:cs typeface="+mj-cs"/>
                        </a:rPr>
                        <a:t>1</a:t>
                      </a:r>
                    </a:p>
                  </a:txBody>
                  <a:tcPr marL="66014" marR="66014" marT="0" marB="0" anchor="ct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solidFill>
                      <a:srgbClr val="BEE5F5"/>
                    </a:solidFill>
                  </a:tcPr>
                </a:tc>
                <a:extLst>
                  <a:ext uri="{0D108BD9-81ED-4DB2-BD59-A6C34878D82A}">
                    <a16:rowId xmlns:a16="http://schemas.microsoft.com/office/drawing/2014/main" val="199826415"/>
                  </a:ext>
                </a:extLst>
              </a:tr>
            </a:tbl>
          </a:graphicData>
        </a:graphic>
      </p:graphicFrame>
      <p:grpSp>
        <p:nvGrpSpPr>
          <p:cNvPr id="12" name="Group 11">
            <a:extLst>
              <a:ext uri="{FF2B5EF4-FFF2-40B4-BE49-F238E27FC236}">
                <a16:creationId xmlns:a16="http://schemas.microsoft.com/office/drawing/2014/main" id="{FCA64A97-37F6-449A-B8D9-32DC1F2D5C73}"/>
              </a:ext>
            </a:extLst>
          </p:cNvPr>
          <p:cNvGrpSpPr/>
          <p:nvPr/>
        </p:nvGrpSpPr>
        <p:grpSpPr>
          <a:xfrm>
            <a:off x="6827389" y="3914335"/>
            <a:ext cx="4165155" cy="307777"/>
            <a:chOff x="4086174" y="3212976"/>
            <a:chExt cx="4165155" cy="307777"/>
          </a:xfrm>
        </p:grpSpPr>
        <p:sp>
          <p:nvSpPr>
            <p:cNvPr id="13" name="Rectangle 12">
              <a:extLst>
                <a:ext uri="{FF2B5EF4-FFF2-40B4-BE49-F238E27FC236}">
                  <a16:creationId xmlns:a16="http://schemas.microsoft.com/office/drawing/2014/main" id="{4D185FAF-2CDC-4A4B-AE62-697776AA7ACC}"/>
                </a:ext>
              </a:extLst>
            </p:cNvPr>
            <p:cNvSpPr/>
            <p:nvPr/>
          </p:nvSpPr>
          <p:spPr>
            <a:xfrm>
              <a:off x="4086174" y="3294864"/>
              <a:ext cx="144000" cy="144000"/>
            </a:xfrm>
            <a:prstGeom prst="rect">
              <a:avLst/>
            </a:prstGeom>
            <a:solidFill>
              <a:srgbClr val="7DCBEC"/>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4" name="Rectangle 13">
              <a:extLst>
                <a:ext uri="{FF2B5EF4-FFF2-40B4-BE49-F238E27FC236}">
                  <a16:creationId xmlns:a16="http://schemas.microsoft.com/office/drawing/2014/main" id="{39DA0D4A-9DE7-4B73-AA1C-83428C878C43}"/>
                </a:ext>
              </a:extLst>
            </p:cNvPr>
            <p:cNvSpPr/>
            <p:nvPr/>
          </p:nvSpPr>
          <p:spPr>
            <a:xfrm>
              <a:off x="5845171" y="3294864"/>
              <a:ext cx="144000" cy="144000"/>
            </a:xfrm>
            <a:prstGeom prst="rect">
              <a:avLst/>
            </a:prstGeom>
            <a:solidFill>
              <a:srgbClr val="BEE5F5"/>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solidFill>
                  <a:schemeClr val="bg1"/>
                </a:solidFill>
              </a:endParaRPr>
            </a:p>
          </p:txBody>
        </p:sp>
        <p:sp>
          <p:nvSpPr>
            <p:cNvPr id="15" name="TextBox 14">
              <a:extLst>
                <a:ext uri="{FF2B5EF4-FFF2-40B4-BE49-F238E27FC236}">
                  <a16:creationId xmlns:a16="http://schemas.microsoft.com/office/drawing/2014/main" id="{BF2FD7A7-0B72-4A0C-851C-050721380C8C}"/>
                </a:ext>
              </a:extLst>
            </p:cNvPr>
            <p:cNvSpPr txBox="1"/>
            <p:nvPr/>
          </p:nvSpPr>
          <p:spPr>
            <a:xfrm>
              <a:off x="4230173" y="3212976"/>
              <a:ext cx="1646605" cy="307777"/>
            </a:xfrm>
            <a:prstGeom prst="rect">
              <a:avLst/>
            </a:prstGeom>
            <a:noFill/>
          </p:spPr>
          <p:txBody>
            <a:bodyPr wrap="none" rtlCol="0">
              <a:spAutoFit/>
            </a:bodyPr>
            <a:lstStyle/>
            <a:p>
              <a:r>
                <a:rPr lang="en-GB" sz="1400" dirty="0">
                  <a:solidFill>
                    <a:schemeClr val="bg1"/>
                  </a:solidFill>
                </a:rPr>
                <a:t>Grade of evidence</a:t>
              </a:r>
            </a:p>
          </p:txBody>
        </p:sp>
        <p:sp>
          <p:nvSpPr>
            <p:cNvPr id="16" name="TextBox 15">
              <a:extLst>
                <a:ext uri="{FF2B5EF4-FFF2-40B4-BE49-F238E27FC236}">
                  <a16:creationId xmlns:a16="http://schemas.microsoft.com/office/drawing/2014/main" id="{977D5176-8A26-4B70-9A5D-4B3DC7FDC790}"/>
                </a:ext>
              </a:extLst>
            </p:cNvPr>
            <p:cNvSpPr txBox="1"/>
            <p:nvPr/>
          </p:nvSpPr>
          <p:spPr>
            <a:xfrm>
              <a:off x="5989171" y="3212976"/>
              <a:ext cx="2262158" cy="307777"/>
            </a:xfrm>
            <a:prstGeom prst="rect">
              <a:avLst/>
            </a:prstGeom>
            <a:noFill/>
          </p:spPr>
          <p:txBody>
            <a:bodyPr wrap="none" rtlCol="0">
              <a:spAutoFit/>
            </a:bodyPr>
            <a:lstStyle/>
            <a:p>
              <a:r>
                <a:rPr lang="en-GB" sz="1400" dirty="0">
                  <a:solidFill>
                    <a:schemeClr val="bg1"/>
                  </a:solidFill>
                </a:rPr>
                <a:t>Grade of recommendation</a:t>
              </a:r>
            </a:p>
          </p:txBody>
        </p:sp>
      </p:grpSp>
      <p:pic>
        <p:nvPicPr>
          <p:cNvPr id="20" name="Picture 19">
            <a:hlinkClick r:id="rId3" action="ppaction://hlinksldjump"/>
            <a:extLst>
              <a:ext uri="{FF2B5EF4-FFF2-40B4-BE49-F238E27FC236}">
                <a16:creationId xmlns:a16="http://schemas.microsoft.com/office/drawing/2014/main" id="{859DEC60-3810-4F91-9AF1-38D1A7F99AA6}"/>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3223897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B9BA7A-7CB1-4950-9789-B1B8B539D859}"/>
              </a:ext>
            </a:extLst>
          </p:cNvPr>
          <p:cNvSpPr>
            <a:spLocks noGrp="1"/>
          </p:cNvSpPr>
          <p:nvPr>
            <p:ph type="title"/>
          </p:nvPr>
        </p:nvSpPr>
        <p:spPr/>
        <p:txBody>
          <a:bodyPr/>
          <a:lstStyle/>
          <a:p>
            <a:r>
              <a:rPr lang="en-GB" dirty="0"/>
              <a:t>The future for </a:t>
            </a:r>
            <a:r>
              <a:rPr lang="en-GB"/>
              <a:t>nutrition in</a:t>
            </a:r>
            <a:br>
              <a:rPr lang="en-GB" dirty="0"/>
            </a:br>
            <a:r>
              <a:rPr lang="en-GB" dirty="0"/>
              <a:t>chronic liver disease </a:t>
            </a:r>
          </a:p>
        </p:txBody>
      </p:sp>
    </p:spTree>
    <p:extLst>
      <p:ext uri="{BB962C8B-B14F-4D97-AF65-F5344CB8AC3E}">
        <p14:creationId xmlns:p14="http://schemas.microsoft.com/office/powerpoint/2010/main" val="19451827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New research should address the following topics </a:t>
            </a:r>
          </a:p>
        </p:txBody>
      </p:sp>
      <p:sp>
        <p:nvSpPr>
          <p:cNvPr id="5" name="Text Placeholder 4">
            <a:extLst>
              <a:ext uri="{FF2B5EF4-FFF2-40B4-BE49-F238E27FC236}">
                <a16:creationId xmlns:a16="http://schemas.microsoft.com/office/drawing/2014/main" id="{A7B3D2E7-54B0-4140-B2CA-F454F958D443}"/>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1142B683-98D1-42A0-A9B0-C2608CF1A3A9}"/>
              </a:ext>
            </a:extLst>
          </p:cNvPr>
          <p:cNvSpPr>
            <a:spLocks noGrp="1"/>
          </p:cNvSpPr>
          <p:nvPr>
            <p:ph sz="half" idx="1"/>
          </p:nvPr>
        </p:nvSpPr>
        <p:spPr/>
        <p:txBody>
          <a:bodyPr>
            <a:noAutofit/>
          </a:bodyPr>
          <a:lstStyle/>
          <a:p>
            <a:r>
              <a:rPr lang="en-GB" dirty="0"/>
              <a:t>Nutritional strategies:</a:t>
            </a:r>
          </a:p>
          <a:p>
            <a:pPr lvl="1"/>
            <a:r>
              <a:rPr lang="en-GB" dirty="0"/>
              <a:t>Does the improvement in muscle mass and/or muscle function improve clinical outcomes (reduced risk of first decompensation, ascites, infection and encephalopathy, hospital readmissions or falls, decreased length of hospital stay, improved survival)?</a:t>
            </a:r>
          </a:p>
          <a:p>
            <a:pPr lvl="1"/>
            <a:r>
              <a:rPr lang="en-US" dirty="0"/>
              <a:t>Do ammonia-lowering strategies in decompensated cirrhosis reverse muscle loss and improve </a:t>
            </a:r>
            <a:br>
              <a:rPr lang="en-US" dirty="0"/>
            </a:br>
            <a:r>
              <a:rPr lang="en-US" dirty="0"/>
              <a:t>clinical outcomes?</a:t>
            </a:r>
          </a:p>
          <a:p>
            <a:pPr lvl="1"/>
            <a:r>
              <a:rPr lang="en-US" dirty="0"/>
              <a:t>Does a gradual increase in physical activity delay or reverse muscle loss and contractile dysfunction? What type and duration of exercise is beneficial in patients with cirrhosis?</a:t>
            </a:r>
          </a:p>
          <a:p>
            <a:pPr lvl="1"/>
            <a:r>
              <a:rPr lang="en-US" dirty="0"/>
              <a:t>Is the addition of supplements (leucine, isoleucine, or other nutrient supplements) needed to lower ammonia and increase mitochondrial intermediates during training?</a:t>
            </a:r>
          </a:p>
          <a:p>
            <a:pPr lvl="1"/>
            <a:r>
              <a:rPr lang="en-GB" dirty="0"/>
              <a:t>How to implement therapies targeting muscle protein synthesis pathways or dysregulated </a:t>
            </a:r>
            <a:br>
              <a:rPr lang="en-GB" dirty="0"/>
            </a:br>
            <a:r>
              <a:rPr lang="en-GB" dirty="0"/>
              <a:t>muscle autophagy</a:t>
            </a:r>
          </a:p>
          <a:p>
            <a:pPr lvl="1"/>
            <a:r>
              <a:rPr lang="en-US" dirty="0"/>
              <a:t>How to overcome anabolic resistance or reverse the underlying causes of anabolic resistance in patients with cirrhosis</a:t>
            </a:r>
          </a:p>
        </p:txBody>
      </p:sp>
      <p:pic>
        <p:nvPicPr>
          <p:cNvPr id="7" name="Picture 6">
            <a:hlinkClick r:id="rId2" action="ppaction://hlinksldjump"/>
            <a:extLst>
              <a:ext uri="{FF2B5EF4-FFF2-40B4-BE49-F238E27FC236}">
                <a16:creationId xmlns:a16="http://schemas.microsoft.com/office/drawing/2014/main" id="{0BFF8DBA-5374-445B-8BBD-F7FB53F4C12A}"/>
              </a:ext>
            </a:extLst>
          </p:cNvPr>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8628883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normAutofit/>
          </a:bodyPr>
          <a:lstStyle/>
          <a:p>
            <a:r>
              <a:rPr lang="en-GB" dirty="0"/>
              <a:t>New research should address the following topics </a:t>
            </a:r>
          </a:p>
        </p:txBody>
      </p:sp>
      <p:sp>
        <p:nvSpPr>
          <p:cNvPr id="5" name="Text Placeholder 4">
            <a:extLst>
              <a:ext uri="{FF2B5EF4-FFF2-40B4-BE49-F238E27FC236}">
                <a16:creationId xmlns:a16="http://schemas.microsoft.com/office/drawing/2014/main" id="{A7B3D2E7-54B0-4140-B2CA-F454F958D443}"/>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1142B683-98D1-42A0-A9B0-C2608CF1A3A9}"/>
              </a:ext>
            </a:extLst>
          </p:cNvPr>
          <p:cNvSpPr>
            <a:spLocks noGrp="1"/>
          </p:cNvSpPr>
          <p:nvPr>
            <p:ph sz="half" idx="1"/>
          </p:nvPr>
        </p:nvSpPr>
        <p:spPr/>
        <p:txBody>
          <a:bodyPr>
            <a:noAutofit/>
          </a:bodyPr>
          <a:lstStyle/>
          <a:p>
            <a:r>
              <a:rPr lang="en-GB" dirty="0"/>
              <a:t>In patients with bone diseases:</a:t>
            </a:r>
          </a:p>
          <a:p>
            <a:pPr lvl="1"/>
            <a:r>
              <a:rPr lang="en-GB" dirty="0"/>
              <a:t>The use and safety of anabolic drugs such as PTH 1–34 and denosumab as potential new therapies for osteoporosis in patients with cirrhosis</a:t>
            </a:r>
          </a:p>
          <a:p>
            <a:endParaRPr lang="en-GB" dirty="0"/>
          </a:p>
          <a:p>
            <a:r>
              <a:rPr lang="en-GB" dirty="0"/>
              <a:t>In patients with special considerations:</a:t>
            </a:r>
          </a:p>
          <a:p>
            <a:pPr lvl="1"/>
            <a:r>
              <a:rPr lang="en-GB" dirty="0"/>
              <a:t>In the absence of indirect calorimetry, what is the best way to calculate energy needs in critically ill patients with liver diseases?</a:t>
            </a:r>
          </a:p>
          <a:p>
            <a:pPr lvl="1"/>
            <a:r>
              <a:rPr lang="en-GB" dirty="0"/>
              <a:t>Does increased energy and protein intake improve outcomes in critically ill patients with liver diseases?</a:t>
            </a:r>
          </a:p>
          <a:p>
            <a:pPr lvl="1"/>
            <a:r>
              <a:rPr lang="en-GB"/>
              <a:t>Should </a:t>
            </a:r>
            <a:r>
              <a:rPr lang="en-GB" dirty="0"/>
              <a:t>nutritional recommendations differ according to the patient’s nutritional status at baseline?</a:t>
            </a:r>
          </a:p>
        </p:txBody>
      </p:sp>
      <p:pic>
        <p:nvPicPr>
          <p:cNvPr id="7" name="Picture 6">
            <a:hlinkClick r:id="rId3" action="ppaction://hlinksldjump"/>
            <a:extLst>
              <a:ext uri="{FF2B5EF4-FFF2-40B4-BE49-F238E27FC236}">
                <a16:creationId xmlns:a16="http://schemas.microsoft.com/office/drawing/2014/main" id="{1FB30940-0577-4D81-AAEC-94ADBEEBDA69}"/>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261591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74975E-098B-41CC-B9F3-02176269C1D3}"/>
              </a:ext>
            </a:extLst>
          </p:cNvPr>
          <p:cNvSpPr>
            <a:spLocks noGrp="1"/>
          </p:cNvSpPr>
          <p:nvPr>
            <p:ph type="title"/>
          </p:nvPr>
        </p:nvSpPr>
        <p:spPr/>
        <p:txBody>
          <a:bodyPr/>
          <a:lstStyle/>
          <a:p>
            <a:r>
              <a:rPr lang="en-US" dirty="0"/>
              <a:t>Outline</a:t>
            </a:r>
            <a:endParaRPr lang="en-GB" dirty="0"/>
          </a:p>
        </p:txBody>
      </p:sp>
      <p:sp>
        <p:nvSpPr>
          <p:cNvPr id="6" name="Text Placeholder 5">
            <a:extLst>
              <a:ext uri="{FF2B5EF4-FFF2-40B4-BE49-F238E27FC236}">
                <a16:creationId xmlns:a16="http://schemas.microsoft.com/office/drawing/2014/main" id="{5BA7C3B3-6F6A-4AB3-AB64-0DB41F214B98}"/>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graphicFrame>
        <p:nvGraphicFramePr>
          <p:cNvPr id="7" name="Content Placeholder 4">
            <a:extLst>
              <a:ext uri="{FF2B5EF4-FFF2-40B4-BE49-F238E27FC236}">
                <a16:creationId xmlns:a16="http://schemas.microsoft.com/office/drawing/2014/main" id="{7F72D9E4-11CD-40EE-892C-00ACCEC508F7}"/>
              </a:ext>
            </a:extLst>
          </p:cNvPr>
          <p:cNvGraphicFramePr>
            <a:graphicFrameLocks/>
          </p:cNvGraphicFramePr>
          <p:nvPr>
            <p:extLst>
              <p:ext uri="{D42A27DB-BD31-4B8C-83A1-F6EECF244321}">
                <p14:modId xmlns:p14="http://schemas.microsoft.com/office/powerpoint/2010/main" val="3584758576"/>
              </p:ext>
            </p:extLst>
          </p:nvPr>
        </p:nvGraphicFramePr>
        <p:xfrm>
          <a:off x="695326" y="1412776"/>
          <a:ext cx="10369550" cy="4593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9318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1DBCCF-51DF-4131-BF99-183D6EDC3862}"/>
              </a:ext>
            </a:extLst>
          </p:cNvPr>
          <p:cNvSpPr>
            <a:spLocks noGrp="1"/>
          </p:cNvSpPr>
          <p:nvPr>
            <p:ph type="title"/>
          </p:nvPr>
        </p:nvSpPr>
        <p:spPr/>
        <p:txBody>
          <a:bodyPr/>
          <a:lstStyle/>
          <a:p>
            <a:r>
              <a:rPr lang="en-GB" dirty="0"/>
              <a:t>Methods</a:t>
            </a:r>
          </a:p>
        </p:txBody>
      </p:sp>
      <p:sp>
        <p:nvSpPr>
          <p:cNvPr id="5" name="Text Placeholder 4">
            <a:extLst>
              <a:ext uri="{FF2B5EF4-FFF2-40B4-BE49-F238E27FC236}">
                <a16:creationId xmlns:a16="http://schemas.microsoft.com/office/drawing/2014/main" id="{D67F32AD-767F-49F4-B444-6171ED3890A7}"/>
              </a:ext>
            </a:extLst>
          </p:cNvPr>
          <p:cNvSpPr>
            <a:spLocks noGrp="1"/>
          </p:cNvSpPr>
          <p:nvPr>
            <p:ph type="body" idx="1"/>
          </p:nvPr>
        </p:nvSpPr>
        <p:spPr/>
        <p:txBody>
          <a:bodyPr/>
          <a:lstStyle/>
          <a:p>
            <a:r>
              <a:rPr lang="en-GB" dirty="0"/>
              <a:t>Grading evidence and recommendations</a:t>
            </a:r>
            <a:br>
              <a:rPr lang="en-GB" dirty="0"/>
            </a:br>
            <a:r>
              <a:rPr lang="en-GB" dirty="0"/>
              <a:t>Methodology</a:t>
            </a:r>
          </a:p>
          <a:p>
            <a:endParaRPr lang="en-GB" dirty="0"/>
          </a:p>
        </p:txBody>
      </p:sp>
    </p:spTree>
    <p:extLst>
      <p:ext uri="{BB962C8B-B14F-4D97-AF65-F5344CB8AC3E}">
        <p14:creationId xmlns:p14="http://schemas.microsoft.com/office/powerpoint/2010/main" val="1235026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F9B78-B547-4B42-B5ED-0310B894B186}"/>
              </a:ext>
            </a:extLst>
          </p:cNvPr>
          <p:cNvSpPr>
            <a:spLocks noGrp="1"/>
          </p:cNvSpPr>
          <p:nvPr>
            <p:ph type="title"/>
          </p:nvPr>
        </p:nvSpPr>
        <p:spPr/>
        <p:txBody>
          <a:bodyPr/>
          <a:lstStyle/>
          <a:p>
            <a:r>
              <a:rPr lang="en-GB" dirty="0"/>
              <a:t>Grading evidence and recommendations </a:t>
            </a:r>
          </a:p>
        </p:txBody>
      </p:sp>
      <p:sp>
        <p:nvSpPr>
          <p:cNvPr id="5" name="Text Placeholder 4">
            <a:extLst>
              <a:ext uri="{FF2B5EF4-FFF2-40B4-BE49-F238E27FC236}">
                <a16:creationId xmlns:a16="http://schemas.microsoft.com/office/drawing/2014/main" id="{2866B48C-4857-4701-BEF0-2BDE0CCFB8F2}"/>
              </a:ext>
            </a:extLst>
          </p:cNvPr>
          <p:cNvSpPr>
            <a:spLocks noGrp="1"/>
          </p:cNvSpPr>
          <p:nvPr>
            <p:ph type="body" sz="quarter" idx="10"/>
          </p:nvPr>
        </p:nvSpPr>
        <p:spPr/>
        <p:txBody>
          <a:bodyPr/>
          <a:lstStyle/>
          <a:p>
            <a:pPr marL="228600" indent="-228600">
              <a:buAutoNum type="arabicPeriod"/>
            </a:pPr>
            <a:r>
              <a:rPr lang="en-GB" dirty="0" err="1"/>
              <a:t>Guyatt</a:t>
            </a:r>
            <a:r>
              <a:rPr lang="en-GB" dirty="0"/>
              <a:t> GH, et al. BMJ 2008:336:924–6</a:t>
            </a:r>
          </a:p>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4" name="Content Placeholder 3">
            <a:extLst>
              <a:ext uri="{FF2B5EF4-FFF2-40B4-BE49-F238E27FC236}">
                <a16:creationId xmlns:a16="http://schemas.microsoft.com/office/drawing/2014/main" id="{9F2C3CEA-9670-4C21-9700-0B9D4940F769}"/>
              </a:ext>
            </a:extLst>
          </p:cNvPr>
          <p:cNvSpPr>
            <a:spLocks noGrp="1"/>
          </p:cNvSpPr>
          <p:nvPr>
            <p:ph sz="half" idx="1"/>
          </p:nvPr>
        </p:nvSpPr>
        <p:spPr/>
        <p:txBody>
          <a:bodyPr/>
          <a:lstStyle/>
          <a:p>
            <a:r>
              <a:rPr lang="en-GB" dirty="0">
                <a:latin typeface="Arial" panose="020B0604020202020204" pitchFamily="34" charset="0"/>
                <a:cs typeface="Arial" panose="020B0604020202020204" pitchFamily="34" charset="0"/>
              </a:rPr>
              <a:t>Grading is adapted from the GRADE system</a:t>
            </a:r>
            <a:r>
              <a:rPr lang="en-GB" baseline="30000" dirty="0">
                <a:latin typeface="Arial" panose="020B0604020202020204" pitchFamily="34" charset="0"/>
                <a:cs typeface="Arial" panose="020B0604020202020204" pitchFamily="34" charset="0"/>
              </a:rPr>
              <a:t>1</a:t>
            </a:r>
          </a:p>
          <a:p>
            <a:endParaRPr lang="en-GB" dirty="0"/>
          </a:p>
        </p:txBody>
      </p:sp>
      <p:graphicFrame>
        <p:nvGraphicFramePr>
          <p:cNvPr id="6" name="Table 5">
            <a:extLst>
              <a:ext uri="{FF2B5EF4-FFF2-40B4-BE49-F238E27FC236}">
                <a16:creationId xmlns:a16="http://schemas.microsoft.com/office/drawing/2014/main" id="{1C0757A1-04EF-4050-83E9-27C89FF336C4}"/>
              </a:ext>
            </a:extLst>
          </p:cNvPr>
          <p:cNvGraphicFramePr>
            <a:graphicFrameLocks noGrp="1"/>
          </p:cNvGraphicFramePr>
          <p:nvPr>
            <p:extLst>
              <p:ext uri="{D42A27DB-BD31-4B8C-83A1-F6EECF244321}">
                <p14:modId xmlns:p14="http://schemas.microsoft.com/office/powerpoint/2010/main" val="1420557587"/>
              </p:ext>
            </p:extLst>
          </p:nvPr>
        </p:nvGraphicFramePr>
        <p:xfrm>
          <a:off x="695325" y="1772816"/>
          <a:ext cx="10369550" cy="4210440"/>
        </p:xfrm>
        <a:graphic>
          <a:graphicData uri="http://schemas.openxmlformats.org/drawingml/2006/table">
            <a:tbl>
              <a:tblPr firstRow="1" bandRow="1"/>
              <a:tblGrid>
                <a:gridCol w="864128">
                  <a:extLst>
                    <a:ext uri="{9D8B030D-6E8A-4147-A177-3AD203B41FA5}">
                      <a16:colId xmlns:a16="http://schemas.microsoft.com/office/drawing/2014/main" val="20000"/>
                    </a:ext>
                  </a:extLst>
                </a:gridCol>
                <a:gridCol w="9505422">
                  <a:extLst>
                    <a:ext uri="{9D8B030D-6E8A-4147-A177-3AD203B41FA5}">
                      <a16:colId xmlns:a16="http://schemas.microsoft.com/office/drawing/2014/main" val="20001"/>
                    </a:ext>
                  </a:extLst>
                </a:gridCol>
              </a:tblGrid>
              <a:tr h="228421">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en-GB" sz="1300" dirty="0">
                          <a:solidFill>
                            <a:schemeClr val="bg1"/>
                          </a:solidFill>
                          <a:latin typeface="Arial" panose="020B0604020202020204" pitchFamily="34" charset="0"/>
                          <a:cs typeface="Arial" panose="020B0604020202020204" pitchFamily="34" charset="0"/>
                        </a:rPr>
                        <a:t>Level of evidence</a:t>
                      </a:r>
                    </a:p>
                  </a:txBody>
                  <a:tcPr marL="72000" marR="72000" marT="32400" marB="32400" anchor="b">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4B87"/>
                    </a:solidFill>
                  </a:tcPr>
                </a:tc>
                <a:tc hMerge="1">
                  <a:txBody>
                    <a:bodyPr/>
                    <a:lstStyle/>
                    <a:p>
                      <a:endParaRPr lang="en-GB" dirty="0">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0000"/>
                  </a:ext>
                </a:extLst>
              </a:tr>
              <a:tr h="22842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dirty="0">
                          <a:latin typeface="Arial" panose="020B0604020202020204" pitchFamily="34" charset="0"/>
                          <a:cs typeface="Arial" panose="020B0604020202020204" pitchFamily="34" charset="0"/>
                        </a:rPr>
                        <a:t>I</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dirty="0">
                          <a:latin typeface="Arial" panose="020B0604020202020204" pitchFamily="34" charset="0"/>
                          <a:cs typeface="Arial" panose="020B0604020202020204" pitchFamily="34" charset="0"/>
                        </a:rPr>
                        <a:t>Randomized, controlled trials</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38100" cap="flat" cmpd="sng" algn="ctr">
                      <a:solidFill>
                        <a:srgbClr val="FFFFFF"/>
                      </a:solidFill>
                      <a:prstDash val="solid"/>
                      <a:round/>
                      <a:headEnd type="none" w="med" len="med"/>
                      <a:tailEnd type="none" w="med" len="med"/>
                    </a:lnT>
                    <a:lnB w="6350" cap="flat" cmpd="sng" algn="ctr">
                      <a:solidFill>
                        <a:srgbClr val="004B87"/>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10001"/>
                  </a:ext>
                </a:extLst>
              </a:tr>
              <a:tr h="22842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dirty="0">
                          <a:latin typeface="Arial" panose="020B0604020202020204" pitchFamily="34" charset="0"/>
                          <a:cs typeface="Arial" panose="020B0604020202020204" pitchFamily="34" charset="0"/>
                        </a:rPr>
                        <a:t>II-1</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dirty="0">
                          <a:latin typeface="Arial" panose="020B0604020202020204" pitchFamily="34" charset="0"/>
                          <a:cs typeface="Arial" panose="020B0604020202020204" pitchFamily="34" charset="0"/>
                        </a:rPr>
                        <a:t>Controlled trials without randomization</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004B87"/>
                      </a:solidFill>
                      <a:prstDash val="solid"/>
                      <a:round/>
                      <a:headEnd type="none" w="med" len="med"/>
                      <a:tailEnd type="none" w="med" len="med"/>
                    </a:lnT>
                    <a:lnB w="6350" cap="flat" cmpd="sng" algn="ctr">
                      <a:solidFill>
                        <a:srgbClr val="004B87"/>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10002"/>
                  </a:ext>
                </a:extLst>
              </a:tr>
              <a:tr h="22842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dirty="0">
                          <a:latin typeface="Arial" panose="020B0604020202020204" pitchFamily="34" charset="0"/>
                          <a:cs typeface="Arial" panose="020B0604020202020204" pitchFamily="34" charset="0"/>
                        </a:rPr>
                        <a:t>II-2</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dirty="0">
                          <a:latin typeface="Arial" panose="020B0604020202020204" pitchFamily="34" charset="0"/>
                          <a:cs typeface="Arial" panose="020B0604020202020204" pitchFamily="34" charset="0"/>
                        </a:rPr>
                        <a:t>Cohort or case-control analytical studies</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004B87"/>
                      </a:solidFill>
                      <a:prstDash val="solid"/>
                      <a:round/>
                      <a:headEnd type="none" w="med" len="med"/>
                      <a:tailEnd type="none" w="med" len="med"/>
                    </a:lnT>
                    <a:lnB w="6350" cap="flat" cmpd="sng" algn="ctr">
                      <a:solidFill>
                        <a:srgbClr val="004B87"/>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10003"/>
                  </a:ext>
                </a:extLst>
              </a:tr>
              <a:tr h="22842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dirty="0">
                          <a:latin typeface="Arial" panose="020B0604020202020204" pitchFamily="34" charset="0"/>
                          <a:cs typeface="Arial" panose="020B0604020202020204" pitchFamily="34" charset="0"/>
                        </a:rPr>
                        <a:t>II-3</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dirty="0">
                          <a:latin typeface="Arial" panose="020B0604020202020204" pitchFamily="34" charset="0"/>
                          <a:cs typeface="Arial" panose="020B0604020202020204" pitchFamily="34" charset="0"/>
                        </a:rPr>
                        <a:t>Multiple time series, dramatic uncontrolled experiments</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004B87"/>
                      </a:solidFill>
                      <a:prstDash val="solid"/>
                      <a:round/>
                      <a:headEnd type="none" w="med" len="med"/>
                      <a:tailEnd type="none" w="med" len="med"/>
                    </a:lnT>
                    <a:lnB w="6350" cap="flat" cmpd="sng" algn="ctr">
                      <a:solidFill>
                        <a:srgbClr val="004B87"/>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10004"/>
                  </a:ext>
                </a:extLst>
              </a:tr>
              <a:tr h="22842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b="0" dirty="0">
                          <a:solidFill>
                            <a:schemeClr val="tx1"/>
                          </a:solidFill>
                          <a:latin typeface="Arial" panose="020B0604020202020204" pitchFamily="34" charset="0"/>
                          <a:cs typeface="Arial" panose="020B0604020202020204" pitchFamily="34" charset="0"/>
                        </a:rPr>
                        <a:t>III</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b="0" dirty="0">
                          <a:solidFill>
                            <a:schemeClr val="tx1"/>
                          </a:solidFill>
                          <a:latin typeface="Arial" panose="020B0604020202020204" pitchFamily="34" charset="0"/>
                          <a:cs typeface="Arial" panose="020B0604020202020204" pitchFamily="34" charset="0"/>
                        </a:rPr>
                        <a:t>Opinions of respected authorities, descriptive epidemiology</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004B87"/>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3891900948"/>
                  </a:ext>
                </a:extLst>
              </a:tr>
              <a:tr h="228421">
                <a:tc gridSpan="2">
                  <a:txBody>
                    <a:bodyPr/>
                    <a:lstStyle/>
                    <a:p>
                      <a:pPr algn="l"/>
                      <a:r>
                        <a:rPr lang="en-GB" sz="1300" b="1" dirty="0">
                          <a:solidFill>
                            <a:schemeClr val="bg1"/>
                          </a:solidFill>
                          <a:latin typeface="Arial" panose="020B0604020202020204" pitchFamily="34" charset="0"/>
                          <a:cs typeface="Arial" panose="020B0604020202020204" pitchFamily="34" charset="0"/>
                        </a:rPr>
                        <a:t>Evidence quality</a:t>
                      </a:r>
                    </a:p>
                  </a:txBody>
                  <a:tcPr marL="72000" marR="72000" marT="32400" marB="324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GB" sz="1400" dirty="0">
                        <a:latin typeface="Arial" panose="020B0604020202020204" pitchFamily="34" charset="0"/>
                        <a:cs typeface="Arial" panose="020B0604020202020204" pitchFamily="34" charset="0"/>
                      </a:endParaRPr>
                    </a:p>
                  </a:txBody>
                  <a:tcPr>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2120630917"/>
                  </a:ext>
                </a:extLst>
              </a:tr>
              <a:tr h="228421">
                <a:tc>
                  <a:txBody>
                    <a:bodyPr/>
                    <a:lstStyle/>
                    <a:p>
                      <a:pPr algn="l"/>
                      <a:r>
                        <a:rPr lang="en-GB" sz="1300" dirty="0">
                          <a:latin typeface="Arial" panose="020B0604020202020204" pitchFamily="34" charset="0"/>
                          <a:cs typeface="Arial" panose="020B0604020202020204" pitchFamily="34" charset="0"/>
                        </a:rPr>
                        <a:t>A</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rgbClr val="FFFFFF"/>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p>
                      <a:r>
                        <a:rPr lang="en-GB" sz="1300" dirty="0">
                          <a:latin typeface="Arial" panose="020B0604020202020204" pitchFamily="34" charset="0"/>
                          <a:cs typeface="Arial" panose="020B0604020202020204" pitchFamily="34" charset="0"/>
                        </a:rPr>
                        <a:t>High</a:t>
                      </a:r>
                      <a:r>
                        <a:rPr lang="en-GB" sz="1300" baseline="0" dirty="0">
                          <a:latin typeface="Arial" panose="020B0604020202020204" pitchFamily="34" charset="0"/>
                          <a:cs typeface="Arial" panose="020B0604020202020204" pitchFamily="34" charset="0"/>
                        </a:rPr>
                        <a:t>: Further research is very unlikely to change our confidence in the estimated effect </a:t>
                      </a:r>
                      <a:endParaRPr lang="en-GB" sz="1300" dirty="0">
                        <a:latin typeface="Arial" panose="020B0604020202020204" pitchFamily="34" charset="0"/>
                        <a:cs typeface="Arial" panose="020B0604020202020204" pitchFamily="34" charset="0"/>
                      </a:endParaRP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38100" cap="flat" cmpd="sng" algn="ctr">
                      <a:solidFill>
                        <a:srgbClr val="FFFFFF"/>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29255625"/>
                  </a:ext>
                </a:extLst>
              </a:tr>
              <a:tr h="395957">
                <a:tc>
                  <a:txBody>
                    <a:bodyPr/>
                    <a:lstStyle/>
                    <a:p>
                      <a:pPr algn="l"/>
                      <a:r>
                        <a:rPr lang="en-GB" sz="1300" dirty="0">
                          <a:latin typeface="Arial" panose="020B0604020202020204" pitchFamily="34" charset="0"/>
                          <a:cs typeface="Arial" panose="020B0604020202020204" pitchFamily="34" charset="0"/>
                        </a:rPr>
                        <a:t>B</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p>
                      <a:r>
                        <a:rPr lang="en-GB" sz="1300" dirty="0">
                          <a:latin typeface="Arial" panose="020B0604020202020204" pitchFamily="34" charset="0"/>
                          <a:cs typeface="Arial" panose="020B0604020202020204" pitchFamily="34" charset="0"/>
                        </a:rPr>
                        <a:t>Moderate: Further research is likely to have an important impact on our confidence in the estimated effect and may change </a:t>
                      </a:r>
                      <a:br>
                        <a:rPr lang="en-GB" sz="1300" dirty="0">
                          <a:latin typeface="Arial" panose="020B0604020202020204" pitchFamily="34" charset="0"/>
                          <a:cs typeface="Arial" panose="020B0604020202020204" pitchFamily="34" charset="0"/>
                        </a:rPr>
                      </a:br>
                      <a:r>
                        <a:rPr lang="en-GB" sz="1300" dirty="0">
                          <a:latin typeface="Arial" panose="020B0604020202020204" pitchFamily="34" charset="0"/>
                          <a:cs typeface="Arial" panose="020B0604020202020204" pitchFamily="34" charset="0"/>
                        </a:rPr>
                        <a:t>the estimate</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635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2853956649"/>
                  </a:ext>
                </a:extLst>
              </a:tr>
              <a:tr h="395957">
                <a:tc>
                  <a:txBody>
                    <a:bodyPr/>
                    <a:lstStyle/>
                    <a:p>
                      <a:pPr algn="l"/>
                      <a:r>
                        <a:rPr lang="en-GB" sz="1300" dirty="0">
                          <a:latin typeface="Arial" panose="020B0604020202020204" pitchFamily="34" charset="0"/>
                          <a:cs typeface="Arial" panose="020B0604020202020204" pitchFamily="34" charset="0"/>
                        </a:rPr>
                        <a:t>C</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7DCBEC"/>
                    </a:solidFill>
                  </a:tcPr>
                </a:tc>
                <a:tc>
                  <a:txBody>
                    <a:bodyPr/>
                    <a:lstStyle/>
                    <a:p>
                      <a:r>
                        <a:rPr lang="en-GB" sz="1300" dirty="0">
                          <a:latin typeface="Arial" panose="020B0604020202020204" pitchFamily="34" charset="0"/>
                          <a:cs typeface="Arial" panose="020B0604020202020204" pitchFamily="34" charset="0"/>
                        </a:rPr>
                        <a:t>Low: Further research is likely to have an important impact on our confidence in the estimated effect and is likely to change the estimate. Any change of estimate is uncertain</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tx2"/>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2791389052"/>
                  </a:ext>
                </a:extLst>
              </a:tr>
              <a:tr h="228421">
                <a:tc gridSpan="2">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b="1" dirty="0">
                          <a:solidFill>
                            <a:schemeClr val="bg1"/>
                          </a:solidFill>
                          <a:latin typeface="Arial" panose="020B0604020202020204" pitchFamily="34" charset="0"/>
                          <a:cs typeface="Arial" panose="020B0604020202020204" pitchFamily="34" charset="0"/>
                        </a:rPr>
                        <a:t>Grade of recommendation</a:t>
                      </a:r>
                    </a:p>
                  </a:txBody>
                  <a:tcPr marL="72000" marR="72000" marT="32400" marB="3240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4B87"/>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latin typeface="Arial" panose="020B0604020202020204" pitchFamily="34" charset="0"/>
                        <a:cs typeface="Arial" panose="020B0604020202020204" pitchFamily="34" charset="0"/>
                      </a:endParaRP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solidFill>
                      <a:srgbClr val="FEFCFC"/>
                    </a:solidFill>
                  </a:tcPr>
                </a:tc>
                <a:extLst>
                  <a:ext uri="{0D108BD9-81ED-4DB2-BD59-A6C34878D82A}">
                    <a16:rowId xmlns:a16="http://schemas.microsoft.com/office/drawing/2014/main" val="1012377105"/>
                  </a:ext>
                </a:extLst>
              </a:tr>
              <a:tr h="395957">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dirty="0">
                          <a:latin typeface="Arial" panose="020B0604020202020204" pitchFamily="34" charset="0"/>
                          <a:cs typeface="Arial" panose="020B0604020202020204" pitchFamily="34" charset="0"/>
                        </a:rPr>
                        <a:t>1</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BEE5F5"/>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dirty="0">
                          <a:latin typeface="Arial" panose="020B0604020202020204" pitchFamily="34" charset="0"/>
                          <a:cs typeface="Arial" panose="020B0604020202020204" pitchFamily="34" charset="0"/>
                        </a:rPr>
                        <a:t>Strong: Factors influencing the strength of the recommendation included the quality of the evidence, presumed </a:t>
                      </a:r>
                      <a:br>
                        <a:rPr lang="en-GB" sz="1300" dirty="0">
                          <a:latin typeface="Arial" panose="020B0604020202020204" pitchFamily="34" charset="0"/>
                          <a:cs typeface="Arial" panose="020B0604020202020204" pitchFamily="34" charset="0"/>
                        </a:rPr>
                      </a:br>
                      <a:r>
                        <a:rPr lang="en-GB" sz="1300" dirty="0">
                          <a:latin typeface="Arial" panose="020B0604020202020204" pitchFamily="34" charset="0"/>
                          <a:cs typeface="Arial" panose="020B0604020202020204" pitchFamily="34" charset="0"/>
                        </a:rPr>
                        <a:t>patient-important outcomes, and costs</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38100" cap="flat" cmpd="sng" algn="ctr">
                      <a:solidFill>
                        <a:srgbClr val="FFFFFF"/>
                      </a:solidFill>
                      <a:prstDash val="solid"/>
                      <a:round/>
                      <a:headEnd type="none" w="med" len="med"/>
                      <a:tailEnd type="none" w="med" len="med"/>
                    </a:lnT>
                    <a:lnB w="6350" cap="flat" cmpd="sng" algn="ctr">
                      <a:solidFill>
                        <a:srgbClr val="004B87"/>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222392168"/>
                  </a:ext>
                </a:extLst>
              </a:tr>
              <a:tr h="39738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a:r>
                        <a:rPr lang="en-GB" sz="1300" dirty="0">
                          <a:latin typeface="Arial" panose="020B0604020202020204" pitchFamily="34" charset="0"/>
                          <a:cs typeface="Arial" panose="020B0604020202020204" pitchFamily="34" charset="0"/>
                        </a:rPr>
                        <a:t>2</a:t>
                      </a:r>
                    </a:p>
                  </a:txBody>
                  <a:tcPr marL="72000" marR="72000" marT="32400" marB="32400">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BEE5F5"/>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300" dirty="0">
                          <a:latin typeface="Arial" panose="020B0604020202020204" pitchFamily="34" charset="0"/>
                          <a:cs typeface="Arial" panose="020B0604020202020204" pitchFamily="34" charset="0"/>
                        </a:rPr>
                        <a:t>Weak: Variability in preferences and values, or more uncertainty. Recommendation is made with less certainty: higher costs or resource consumption</a:t>
                      </a:r>
                    </a:p>
                  </a:txBody>
                  <a:tcPr marL="72000" marR="72000" marT="32400" marB="32400">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rgbClr val="004B87"/>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EFCFC"/>
                    </a:solidFill>
                  </a:tcPr>
                </a:tc>
                <a:extLst>
                  <a:ext uri="{0D108BD9-81ED-4DB2-BD59-A6C34878D82A}">
                    <a16:rowId xmlns:a16="http://schemas.microsoft.com/office/drawing/2014/main" val="18392469"/>
                  </a:ext>
                </a:extLst>
              </a:tr>
            </a:tbl>
          </a:graphicData>
        </a:graphic>
      </p:graphicFrame>
      <p:pic>
        <p:nvPicPr>
          <p:cNvPr id="7" name="Picture 6">
            <a:hlinkClick r:id="rId3" action="ppaction://hlinksldjump"/>
            <a:extLst>
              <a:ext uri="{FF2B5EF4-FFF2-40B4-BE49-F238E27FC236}">
                <a16:creationId xmlns:a16="http://schemas.microsoft.com/office/drawing/2014/main" id="{D5169FA1-92BB-4B1C-9D7E-53D42B6EC289}"/>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1378659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47E037-FEA6-4437-AA2B-6A82305E3517}"/>
              </a:ext>
            </a:extLst>
          </p:cNvPr>
          <p:cNvSpPr>
            <a:spLocks noGrp="1"/>
          </p:cNvSpPr>
          <p:nvPr>
            <p:ph type="title"/>
          </p:nvPr>
        </p:nvSpPr>
        <p:spPr/>
        <p:txBody>
          <a:bodyPr/>
          <a:lstStyle/>
          <a:p>
            <a:r>
              <a:rPr lang="en-GB"/>
              <a:t>Methodology</a:t>
            </a:r>
            <a:endParaRPr lang="en-GB" dirty="0"/>
          </a:p>
        </p:txBody>
      </p:sp>
      <p:sp>
        <p:nvSpPr>
          <p:cNvPr id="8" name="Text Placeholder 7">
            <a:extLst>
              <a:ext uri="{FF2B5EF4-FFF2-40B4-BE49-F238E27FC236}">
                <a16:creationId xmlns:a16="http://schemas.microsoft.com/office/drawing/2014/main" id="{88980C4D-44F5-459D-AE3E-3A463BDD47EA}"/>
              </a:ext>
            </a:extLst>
          </p:cNvPr>
          <p:cNvSpPr>
            <a:spLocks noGrp="1"/>
          </p:cNvSpPr>
          <p:nvPr>
            <p:ph type="body" sz="quarter" idx="10"/>
          </p:nvPr>
        </p:nvSpPr>
        <p:spPr/>
        <p:txBody>
          <a:bodyPr/>
          <a:lstStyle/>
          <a:p>
            <a:r>
              <a:rPr lang="en-GB" dirty="0"/>
              <a:t>EASL CPG nutrition in chronic liver disease. J </a:t>
            </a:r>
            <a:r>
              <a:rPr lang="en-GB" dirty="0" err="1"/>
              <a:t>Hepatol</a:t>
            </a:r>
            <a:r>
              <a:rPr lang="en-GB" dirty="0"/>
              <a:t> 2018; </a:t>
            </a:r>
            <a:r>
              <a:rPr lang="en-GB" dirty="0" err="1"/>
              <a:t>doi</a:t>
            </a:r>
            <a:r>
              <a:rPr lang="en-GB" dirty="0"/>
              <a:t>: 10.1016/j.jhep.2018.06.024</a:t>
            </a:r>
          </a:p>
        </p:txBody>
      </p:sp>
      <p:sp>
        <p:nvSpPr>
          <p:cNvPr id="5" name="Content Placeholder 4">
            <a:extLst>
              <a:ext uri="{FF2B5EF4-FFF2-40B4-BE49-F238E27FC236}">
                <a16:creationId xmlns:a16="http://schemas.microsoft.com/office/drawing/2014/main" id="{3C5EF7A9-FCF9-4756-93FE-BE5DBBE24160}"/>
              </a:ext>
            </a:extLst>
          </p:cNvPr>
          <p:cNvSpPr>
            <a:spLocks noGrp="1"/>
          </p:cNvSpPr>
          <p:nvPr>
            <p:ph sz="half" idx="1"/>
          </p:nvPr>
        </p:nvSpPr>
        <p:spPr/>
        <p:txBody>
          <a:bodyPr>
            <a:noAutofit/>
          </a:bodyPr>
          <a:lstStyle/>
          <a:p>
            <a:pPr marL="457200" indent="-457200">
              <a:buFont typeface="+mj-lt"/>
              <a:buAutoNum type="arabicPeriod"/>
            </a:pPr>
            <a:r>
              <a:rPr lang="en-GB" sz="1800" dirty="0"/>
              <a:t>Questions to address were established</a:t>
            </a:r>
          </a:p>
          <a:p>
            <a:pPr marL="857250" lvl="1" indent="-457200"/>
            <a:r>
              <a:rPr lang="en-GB" sz="1600" dirty="0"/>
              <a:t>Taking into account relevance, urgency and completeness of each</a:t>
            </a:r>
          </a:p>
          <a:p>
            <a:pPr marL="0" indent="0" algn="ctr">
              <a:buNone/>
            </a:pPr>
            <a:r>
              <a:rPr lang="en-GB" sz="1800" b="1" dirty="0"/>
              <a:t>Key questions addressed</a:t>
            </a:r>
          </a:p>
          <a:p>
            <a:pPr marL="0" indent="0" algn="ctr">
              <a:buNone/>
            </a:pPr>
            <a:endParaRPr lang="en-US" sz="1800" b="1" dirty="0"/>
          </a:p>
          <a:p>
            <a:pPr marL="0" indent="0" algn="ctr">
              <a:buNone/>
            </a:pPr>
            <a:endParaRPr lang="en-US" sz="1800" b="1" dirty="0"/>
          </a:p>
          <a:p>
            <a:pPr marL="0" indent="0" algn="ctr">
              <a:buNone/>
            </a:pPr>
            <a:endParaRPr lang="en-US" sz="1800" b="1" dirty="0"/>
          </a:p>
          <a:p>
            <a:pPr marL="0" indent="0">
              <a:buNone/>
            </a:pPr>
            <a:endParaRPr lang="en-GB" sz="1800" dirty="0"/>
          </a:p>
          <a:p>
            <a:pPr marL="457200" indent="-457200">
              <a:buFont typeface="+mj-lt"/>
              <a:buAutoNum type="arabicPeriod" startAt="2"/>
            </a:pPr>
            <a:r>
              <a:rPr lang="en-GB" sz="1800" dirty="0"/>
              <a:t>Literature search</a:t>
            </a:r>
          </a:p>
          <a:p>
            <a:pPr marL="857250" lvl="1" indent="-457200"/>
            <a:r>
              <a:rPr lang="en-GB" sz="1600" dirty="0"/>
              <a:t>PubMed, </a:t>
            </a:r>
            <a:r>
              <a:rPr lang="en-GB" sz="1600" dirty="0" err="1"/>
              <a:t>Embase</a:t>
            </a:r>
            <a:r>
              <a:rPr lang="en-GB" sz="1600" dirty="0"/>
              <a:t>, Google Scholar, Scopus</a:t>
            </a:r>
          </a:p>
          <a:p>
            <a:pPr marL="1257300" lvl="2" indent="-457200"/>
            <a:r>
              <a:rPr lang="en-GB" dirty="0"/>
              <a:t>Initial key words: “nutrition” OR “nutritional status” OR “malnutrition” OR “sarcopenia” AND “liver cirrhosis” </a:t>
            </a:r>
            <a:br>
              <a:rPr lang="en-GB" dirty="0"/>
            </a:br>
            <a:r>
              <a:rPr lang="en-GB" dirty="0"/>
              <a:t>OR “chronic liver disease”</a:t>
            </a:r>
          </a:p>
          <a:p>
            <a:pPr marL="1257300" lvl="2" indent="-457200"/>
            <a:r>
              <a:rPr lang="en-GB" dirty="0"/>
              <a:t>Specific key words: ‘‘nutritional assessment”, ‘‘nutrition risk”, ‘‘hepatic encephalopathy”, ‘‘osteoporosis”, </a:t>
            </a:r>
            <a:br>
              <a:rPr lang="en-GB" dirty="0"/>
            </a:br>
            <a:r>
              <a:rPr lang="en-GB" dirty="0"/>
              <a:t>‘‘liver transplantation”</a:t>
            </a:r>
          </a:p>
          <a:p>
            <a:pPr marL="857250" lvl="1" indent="-457200"/>
            <a:endParaRPr lang="en-GB" sz="1000" dirty="0"/>
          </a:p>
          <a:p>
            <a:pPr marL="457200" indent="-457200">
              <a:buFont typeface="+mj-lt"/>
              <a:buAutoNum type="arabicPeriod" startAt="2"/>
            </a:pPr>
            <a:r>
              <a:rPr lang="en-GB" sz="1800" dirty="0"/>
              <a:t>References selected based on appropriateness of study design, number of patients, and publication in peer-reviewed journals</a:t>
            </a:r>
          </a:p>
          <a:p>
            <a:pPr marL="857250" lvl="1" indent="-457200"/>
            <a:r>
              <a:rPr lang="en-GB" sz="1600" dirty="0"/>
              <a:t>Original data were prioritized</a:t>
            </a:r>
          </a:p>
          <a:p>
            <a:endParaRPr lang="en-GB" sz="1800" dirty="0"/>
          </a:p>
        </p:txBody>
      </p:sp>
      <p:grpSp>
        <p:nvGrpSpPr>
          <p:cNvPr id="3" name="Group 2">
            <a:extLst>
              <a:ext uri="{FF2B5EF4-FFF2-40B4-BE49-F238E27FC236}">
                <a16:creationId xmlns:a16="http://schemas.microsoft.com/office/drawing/2014/main" id="{D5F8C8B8-3FB6-4E42-B828-9F3A98F3DD08}"/>
              </a:ext>
            </a:extLst>
          </p:cNvPr>
          <p:cNvGrpSpPr/>
          <p:nvPr/>
        </p:nvGrpSpPr>
        <p:grpSpPr>
          <a:xfrm>
            <a:off x="695325" y="2385648"/>
            <a:ext cx="10369550" cy="1152128"/>
            <a:chOff x="251520" y="2564904"/>
            <a:chExt cx="8568952" cy="1152128"/>
          </a:xfrm>
        </p:grpSpPr>
        <p:sp>
          <p:nvSpPr>
            <p:cNvPr id="2" name="Rectangle 1">
              <a:extLst>
                <a:ext uri="{FF2B5EF4-FFF2-40B4-BE49-F238E27FC236}">
                  <a16:creationId xmlns:a16="http://schemas.microsoft.com/office/drawing/2014/main" id="{8C99A141-1E4E-4BB7-9245-D5C35D59C6A5}"/>
                </a:ext>
              </a:extLst>
            </p:cNvPr>
            <p:cNvSpPr/>
            <p:nvPr/>
          </p:nvSpPr>
          <p:spPr>
            <a:xfrm>
              <a:off x="251520" y="2564904"/>
              <a:ext cx="2088232" cy="115212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lvl="1" algn="ctr"/>
              <a:r>
                <a:rPr lang="en-GB" dirty="0">
                  <a:solidFill>
                    <a:schemeClr val="tx1"/>
                  </a:solidFill>
                </a:rPr>
                <a:t>How can nutritional problems be recognized? </a:t>
              </a:r>
            </a:p>
          </p:txBody>
        </p:sp>
        <p:sp>
          <p:nvSpPr>
            <p:cNvPr id="12" name="Rectangle 11">
              <a:extLst>
                <a:ext uri="{FF2B5EF4-FFF2-40B4-BE49-F238E27FC236}">
                  <a16:creationId xmlns:a16="http://schemas.microsoft.com/office/drawing/2014/main" id="{05EFB09A-99E9-471C-84EF-F0B005750B36}"/>
                </a:ext>
              </a:extLst>
            </p:cNvPr>
            <p:cNvSpPr/>
            <p:nvPr/>
          </p:nvSpPr>
          <p:spPr>
            <a:xfrm>
              <a:off x="2411760" y="2564904"/>
              <a:ext cx="2088232" cy="115212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lvl="1" algn="ctr"/>
              <a:r>
                <a:rPr lang="en-GB" dirty="0">
                  <a:solidFill>
                    <a:schemeClr val="tx1"/>
                  </a:solidFill>
                </a:rPr>
                <a:t>In which </a:t>
              </a:r>
              <a:r>
                <a:rPr lang="en-GB">
                  <a:solidFill>
                    <a:schemeClr val="tx1"/>
                  </a:solidFill>
                </a:rPr>
                <a:t>conditions are nutritional assessments </a:t>
              </a:r>
              <a:r>
                <a:rPr lang="en-GB" dirty="0">
                  <a:solidFill>
                    <a:schemeClr val="tx1"/>
                  </a:solidFill>
                </a:rPr>
                <a:t>recommended? </a:t>
              </a:r>
            </a:p>
          </p:txBody>
        </p:sp>
        <p:sp>
          <p:nvSpPr>
            <p:cNvPr id="13" name="Rectangle 12">
              <a:extLst>
                <a:ext uri="{FF2B5EF4-FFF2-40B4-BE49-F238E27FC236}">
                  <a16:creationId xmlns:a16="http://schemas.microsoft.com/office/drawing/2014/main" id="{E9C6A0DF-916B-4BE8-A35F-29D12F6F5DF4}"/>
                </a:ext>
              </a:extLst>
            </p:cNvPr>
            <p:cNvSpPr/>
            <p:nvPr/>
          </p:nvSpPr>
          <p:spPr>
            <a:xfrm>
              <a:off x="4572000" y="2564904"/>
              <a:ext cx="2088232" cy="115212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lvl="1" algn="ctr"/>
              <a:r>
                <a:rPr lang="en-GB" dirty="0">
                  <a:solidFill>
                    <a:schemeClr val="tx1"/>
                  </a:solidFill>
                </a:rPr>
                <a:t>What are the available methods of evaluation?</a:t>
              </a:r>
            </a:p>
          </p:txBody>
        </p:sp>
        <p:sp>
          <p:nvSpPr>
            <p:cNvPr id="14" name="Rectangle 13">
              <a:extLst>
                <a:ext uri="{FF2B5EF4-FFF2-40B4-BE49-F238E27FC236}">
                  <a16:creationId xmlns:a16="http://schemas.microsoft.com/office/drawing/2014/main" id="{C8A5A550-1A72-4A6E-91D2-004C61F46E16}"/>
                </a:ext>
              </a:extLst>
            </p:cNvPr>
            <p:cNvSpPr/>
            <p:nvPr/>
          </p:nvSpPr>
          <p:spPr>
            <a:xfrm>
              <a:off x="6732240" y="2564904"/>
              <a:ext cx="2088232" cy="1152128"/>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lvl="1" algn="ctr"/>
              <a:r>
                <a:rPr lang="en-GB" dirty="0">
                  <a:solidFill>
                    <a:schemeClr val="tx1"/>
                  </a:solidFill>
                </a:rPr>
                <a:t>What are the consequences of malnutrition and its correction?</a:t>
              </a:r>
            </a:p>
          </p:txBody>
        </p:sp>
      </p:grpSp>
      <p:pic>
        <p:nvPicPr>
          <p:cNvPr id="10" name="Picture 9">
            <a:hlinkClick r:id="rId3" action="ppaction://hlinksldjump"/>
            <a:extLst>
              <a:ext uri="{FF2B5EF4-FFF2-40B4-BE49-F238E27FC236}">
                <a16:creationId xmlns:a16="http://schemas.microsoft.com/office/drawing/2014/main" id="{C6D156D2-C589-45C5-8A3F-C841C25BA058}"/>
              </a:ext>
            </a:extLst>
          </p:cNvPr>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l="8888" t="1478" r="8310" b="16517"/>
          <a:stretch/>
        </p:blipFill>
        <p:spPr>
          <a:xfrm>
            <a:off x="11368998" y="443189"/>
            <a:ext cx="381237" cy="377560"/>
          </a:xfrm>
          <a:prstGeom prst="rect">
            <a:avLst/>
          </a:prstGeom>
        </p:spPr>
      </p:pic>
    </p:spTree>
    <p:extLst>
      <p:ext uri="{BB962C8B-B14F-4D97-AF65-F5344CB8AC3E}">
        <p14:creationId xmlns:p14="http://schemas.microsoft.com/office/powerpoint/2010/main" val="2991318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3B6333-6FBD-449C-B0A5-630742005B86}"/>
              </a:ext>
            </a:extLst>
          </p:cNvPr>
          <p:cNvSpPr>
            <a:spLocks noGrp="1"/>
          </p:cNvSpPr>
          <p:nvPr>
            <p:ph type="title"/>
          </p:nvPr>
        </p:nvSpPr>
        <p:spPr/>
        <p:txBody>
          <a:bodyPr/>
          <a:lstStyle/>
          <a:p>
            <a:r>
              <a:rPr lang="en-GB" dirty="0"/>
              <a:t>Background</a:t>
            </a:r>
          </a:p>
        </p:txBody>
      </p:sp>
      <p:sp>
        <p:nvSpPr>
          <p:cNvPr id="5" name="Text Placeholder 4">
            <a:extLst>
              <a:ext uri="{FF2B5EF4-FFF2-40B4-BE49-F238E27FC236}">
                <a16:creationId xmlns:a16="http://schemas.microsoft.com/office/drawing/2014/main" id="{CD2122EA-6F83-4AB9-A160-CA2FFEF33448}"/>
              </a:ext>
            </a:extLst>
          </p:cNvPr>
          <p:cNvSpPr>
            <a:spLocks noGrp="1"/>
          </p:cNvSpPr>
          <p:nvPr>
            <p:ph type="body" idx="1"/>
          </p:nvPr>
        </p:nvSpPr>
        <p:spPr/>
        <p:txBody>
          <a:bodyPr/>
          <a:lstStyle/>
          <a:p>
            <a:r>
              <a:rPr lang="en-GB" dirty="0"/>
              <a:t>Malnutrition definition </a:t>
            </a:r>
          </a:p>
          <a:p>
            <a:r>
              <a:rPr lang="en-GB" dirty="0"/>
              <a:t>The burden of malnutrition </a:t>
            </a:r>
            <a:r>
              <a:rPr lang="en-GB"/>
              <a:t>in cirrhosis</a:t>
            </a:r>
            <a:endParaRPr lang="en-GB" dirty="0"/>
          </a:p>
          <a:p>
            <a:endParaRPr lang="en-GB" dirty="0"/>
          </a:p>
        </p:txBody>
      </p:sp>
    </p:spTree>
    <p:extLst>
      <p:ext uri="{BB962C8B-B14F-4D97-AF65-F5344CB8AC3E}">
        <p14:creationId xmlns:p14="http://schemas.microsoft.com/office/powerpoint/2010/main" val="15881566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535dbcc-509d-4dba-8024-7e755accc94d"/>
</p:tagLst>
</file>

<file path=ppt/theme/theme1.xml><?xml version="1.0" encoding="utf-8"?>
<a:theme xmlns:a="http://schemas.openxmlformats.org/drawingml/2006/main" name="2_blank">
  <a:themeElements>
    <a:clrScheme name="ILC 19 Gen hepatol">
      <a:dk1>
        <a:sysClr val="windowText" lastClr="000000"/>
      </a:dk1>
      <a:lt1>
        <a:srgbClr val="FFFFFF"/>
      </a:lt1>
      <a:dk2>
        <a:srgbClr val="004B87"/>
      </a:dk2>
      <a:lt2>
        <a:srgbClr val="FFFFFF"/>
      </a:lt2>
      <a:accent1>
        <a:srgbClr val="1D498B"/>
      </a:accent1>
      <a:accent2>
        <a:srgbClr val="0DC5E8"/>
      </a:accent2>
      <a:accent3>
        <a:srgbClr val="253746"/>
      </a:accent3>
      <a:accent4>
        <a:srgbClr val="976CA4"/>
      </a:accent4>
      <a:accent5>
        <a:srgbClr val="9DC93B"/>
      </a:accent5>
      <a:accent6>
        <a:srgbClr val="A22222"/>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21C146104FD2B43B3AB0F7892A0F721" ma:contentTypeVersion="12" ma:contentTypeDescription="Create a new document." ma:contentTypeScope="" ma:versionID="da1c241b758010bc2a17796fe8de206a">
  <xsd:schema xmlns:xsd="http://www.w3.org/2001/XMLSchema" xmlns:xs="http://www.w3.org/2001/XMLSchema" xmlns:p="http://schemas.microsoft.com/office/2006/metadata/properties" xmlns:ns2="7a3f0d49-cb9d-4d28-b6b4-cb24b886583f" xmlns:ns3="8b4f0aa6-f811-4d6e-9450-92a67e22359a" targetNamespace="http://schemas.microsoft.com/office/2006/metadata/properties" ma:root="true" ma:fieldsID="fdc2e42c6862da533f6de81bb7893bbb" ns2:_="" ns3:_="">
    <xsd:import namespace="7a3f0d49-cb9d-4d28-b6b4-cb24b886583f"/>
    <xsd:import namespace="8b4f0aa6-f811-4d6e-9450-92a67e2235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3f0d49-cb9d-4d28-b6b4-cb24b886583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b4f0aa6-f811-4d6e-9450-92a67e2235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655285-0295-4DC9-BB3C-AA4FB57D4246}">
  <ds:schemaRefs>
    <ds:schemaRef ds:uri="http://schemas.microsoft.com/office/2006/documentManagement/types"/>
    <ds:schemaRef ds:uri="8b4f0aa6-f811-4d6e-9450-92a67e22359a"/>
    <ds:schemaRef ds:uri="http://purl.org/dc/dcmitype/"/>
    <ds:schemaRef ds:uri="http://schemas.microsoft.com/office/infopath/2007/PartnerControls"/>
    <ds:schemaRef ds:uri="7a3f0d49-cb9d-4d28-b6b4-cb24b886583f"/>
    <ds:schemaRef ds:uri="http://purl.org/dc/elements/1.1/"/>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AB89830-DF15-4AD1-B983-F327B64B18F1}"/>
</file>

<file path=customXml/itemProps3.xml><?xml version="1.0" encoding="utf-8"?>
<ds:datastoreItem xmlns:ds="http://schemas.openxmlformats.org/officeDocument/2006/customXml" ds:itemID="{1C89176F-A8AE-45EE-BEE8-50C3F078B6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7707</TotalTime>
  <Words>5522</Words>
  <Application>Microsoft Office PowerPoint</Application>
  <PresentationFormat>Widescreen</PresentationFormat>
  <Paragraphs>759</Paragraphs>
  <Slides>49</Slides>
  <Notes>33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49</vt:i4>
      </vt:variant>
    </vt:vector>
  </HeadingPairs>
  <TitlesOfParts>
    <vt:vector size="52" baseType="lpstr">
      <vt:lpstr>Arial</vt:lpstr>
      <vt:lpstr>Calibri</vt:lpstr>
      <vt:lpstr>2_blank</vt:lpstr>
      <vt:lpstr>Clinical Practice Guidelines</vt:lpstr>
      <vt:lpstr>About these slides</vt:lpstr>
      <vt:lpstr>About these slides</vt:lpstr>
      <vt:lpstr>Guideline panel</vt:lpstr>
      <vt:lpstr>Outline</vt:lpstr>
      <vt:lpstr>Methods</vt:lpstr>
      <vt:lpstr>Grading evidence and recommendations </vt:lpstr>
      <vt:lpstr>Methodology</vt:lpstr>
      <vt:lpstr>Background</vt:lpstr>
      <vt:lpstr>Malnutrition definition </vt:lpstr>
      <vt:lpstr>Prevalence and implications of malnutrition and sarcopenia in cirrhosis </vt:lpstr>
      <vt:lpstr>Prevalence and implications of malnutrition and sarcopenia in cirrhosis </vt:lpstr>
      <vt:lpstr>Relationship between malnutrition, complications of cirrhosis, transplantation, and survival</vt:lpstr>
      <vt:lpstr>Guidelines</vt:lpstr>
      <vt:lpstr>Topics</vt:lpstr>
      <vt:lpstr>Screening for malnutrition in cirrhosis</vt:lpstr>
      <vt:lpstr>Detailed nutritional assessment</vt:lpstr>
      <vt:lpstr>Detailed nutritional assessment</vt:lpstr>
      <vt:lpstr>Nutritional screening and assessment in patients with cirrhosis: Summary</vt:lpstr>
      <vt:lpstr>Nutritional screening and assessment in patients with cirrhosis: Summary</vt:lpstr>
      <vt:lpstr>Nutritional management principles in cirrhosis:  Energy and protein requirements</vt:lpstr>
      <vt:lpstr>Practical advice for patients</vt:lpstr>
      <vt:lpstr>Practical advice for patients</vt:lpstr>
      <vt:lpstr>Practical advice for patients</vt:lpstr>
      <vt:lpstr>Mechanisms resulting in sarcopenia and failure to respond to  standard supplementation</vt:lpstr>
      <vt:lpstr>Approach to sarcopenia in patients with cirrhosis</vt:lpstr>
      <vt:lpstr>Potential management approaches to sarcopenia: Oral supplements</vt:lpstr>
      <vt:lpstr>Potential management approaches to sarcopenia: BCAA supplements and anaplerotic agents</vt:lpstr>
      <vt:lpstr>Potential management approaches to sarcopenia: Exercise</vt:lpstr>
      <vt:lpstr>Potential management approaches to sarcopenia: Other approaches</vt:lpstr>
      <vt:lpstr>Obesity in cirrhosis: Assessment and interpretation</vt:lpstr>
      <vt:lpstr>Nutritional management principles in cirrhosis:  Approach and management of obesity</vt:lpstr>
      <vt:lpstr>Micronutrients</vt:lpstr>
      <vt:lpstr>Micronutrients</vt:lpstr>
      <vt:lpstr>Micronutrients</vt:lpstr>
      <vt:lpstr>Nutritional treatment options for hepatic encephalopathy (HE)</vt:lpstr>
      <vt:lpstr>Nutritional treatment options in patients with cirrhosis  and bone disease – risk factors</vt:lpstr>
      <vt:lpstr>Nutritional treatment options in patients with cirrhosis  and bone disease – diagnosis</vt:lpstr>
      <vt:lpstr>Nutritional treatment options in patients with cirrhosis  and bone disease – treatment</vt:lpstr>
      <vt:lpstr>Diagnosis and management of bone disease in patients with  chronic liver disease – summary</vt:lpstr>
      <vt:lpstr>Malnutrition in patients undergoing liver surgery  and liver transplantation – preoperative nutrition</vt:lpstr>
      <vt:lpstr>Malnutrition in patients undergoing liver surgery  and liver transplantation – postoperative nutrition</vt:lpstr>
      <vt:lpstr>Malnutrition in patients undergoing liver surgery  and liver transplantation – postoperative nutrition</vt:lpstr>
      <vt:lpstr>Malnutrition in critically ill patients with cirrhosis</vt:lpstr>
      <vt:lpstr>Malnutrition in critically ill patients with cirrhosis</vt:lpstr>
      <vt:lpstr>Malnutrition and other special considerations</vt:lpstr>
      <vt:lpstr>The future for nutrition in chronic liver disease </vt:lpstr>
      <vt:lpstr>New research should address the following topics </vt:lpstr>
      <vt:lpstr>New research should address the following topics </vt:lpstr>
    </vt:vector>
  </TitlesOfParts>
  <Company>Elements Communications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Connect2 CME</dc:creator>
  <cp:lastModifiedBy>Simon Lott</cp:lastModifiedBy>
  <cp:revision>336</cp:revision>
  <cp:lastPrinted>2018-09-06T13:51:38Z</cp:lastPrinted>
  <dcterms:created xsi:type="dcterms:W3CDTF">2016-10-10T16:35:57Z</dcterms:created>
  <dcterms:modified xsi:type="dcterms:W3CDTF">2020-05-05T11:36:15Z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0x010100B21C146104FD2B43B3AB0F7892A0F721</vt:lpwstr>
  </property>
</Properties>
</file>