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4"/>
    <p:sldMasterId id="2147483676" r:id="rId5"/>
    <p:sldMasterId id="2147483668" r:id="rId6"/>
    <p:sldMasterId id="2147483661" r:id="rId7"/>
    <p:sldMasterId id="2147483692" r:id="rId8"/>
  </p:sldMasterIdLst>
  <p:notesMasterIdLst>
    <p:notesMasterId r:id="rId54"/>
  </p:notesMasterIdLst>
  <p:sldIdLst>
    <p:sldId id="3320" r:id="rId9"/>
    <p:sldId id="3321" r:id="rId10"/>
    <p:sldId id="3322" r:id="rId11"/>
    <p:sldId id="3323" r:id="rId12"/>
    <p:sldId id="3324" r:id="rId13"/>
    <p:sldId id="3325" r:id="rId14"/>
    <p:sldId id="3326" r:id="rId15"/>
    <p:sldId id="313" r:id="rId16"/>
    <p:sldId id="337" r:id="rId17"/>
    <p:sldId id="3327" r:id="rId18"/>
    <p:sldId id="3328" r:id="rId19"/>
    <p:sldId id="3329" r:id="rId20"/>
    <p:sldId id="3330" r:id="rId21"/>
    <p:sldId id="3331" r:id="rId22"/>
    <p:sldId id="265" r:id="rId23"/>
    <p:sldId id="3332" r:id="rId24"/>
    <p:sldId id="3333" r:id="rId25"/>
    <p:sldId id="314" r:id="rId26"/>
    <p:sldId id="3334" r:id="rId27"/>
    <p:sldId id="270" r:id="rId28"/>
    <p:sldId id="317" r:id="rId29"/>
    <p:sldId id="3335" r:id="rId30"/>
    <p:sldId id="3336" r:id="rId31"/>
    <p:sldId id="318" r:id="rId32"/>
    <p:sldId id="3337" r:id="rId33"/>
    <p:sldId id="3338" r:id="rId34"/>
    <p:sldId id="338" r:id="rId35"/>
    <p:sldId id="3339" r:id="rId36"/>
    <p:sldId id="274" r:id="rId37"/>
    <p:sldId id="339" r:id="rId38"/>
    <p:sldId id="272" r:id="rId39"/>
    <p:sldId id="340" r:id="rId40"/>
    <p:sldId id="365" r:id="rId41"/>
    <p:sldId id="3340" r:id="rId42"/>
    <p:sldId id="341" r:id="rId43"/>
    <p:sldId id="319" r:id="rId44"/>
    <p:sldId id="3341" r:id="rId45"/>
    <p:sldId id="368" r:id="rId46"/>
    <p:sldId id="367" r:id="rId47"/>
    <p:sldId id="3342" r:id="rId48"/>
    <p:sldId id="346" r:id="rId49"/>
    <p:sldId id="3343" r:id="rId50"/>
    <p:sldId id="3344" r:id="rId51"/>
    <p:sldId id="316" r:id="rId52"/>
    <p:sldId id="291" r:id="rId53"/>
  </p:sldIdLst>
  <p:sldSz cx="12192000" cy="6858000"/>
  <p:notesSz cx="6889750" cy="10021888"/>
  <p:custDataLst>
    <p:tags r:id="rId5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45" userDrawn="1">
          <p15:clr>
            <a:srgbClr val="A4A3A4"/>
          </p15:clr>
        </p15:guide>
        <p15:guide id="2" pos="3840" userDrawn="1">
          <p15:clr>
            <a:srgbClr val="A4A3A4"/>
          </p15:clr>
        </p15:guide>
        <p15:guide id="3" pos="7412" userDrawn="1">
          <p15:clr>
            <a:srgbClr val="A4A3A4"/>
          </p15:clr>
        </p15:guide>
        <p15:guide id="4" pos="381" userDrawn="1">
          <p15:clr>
            <a:srgbClr val="A4A3A4"/>
          </p15:clr>
        </p15:guide>
        <p15:guide id="5" pos="7299" userDrawn="1">
          <p15:clr>
            <a:srgbClr val="A4A3A4"/>
          </p15:clr>
        </p15:guide>
        <p15:guide id="6" orient="horz" pos="3987" userDrawn="1">
          <p15:clr>
            <a:srgbClr val="A4A3A4"/>
          </p15:clr>
        </p15:guide>
        <p15:guide id="7" orient="horz" pos="2296" userDrawn="1">
          <p15:clr>
            <a:srgbClr val="A4A3A4"/>
          </p15:clr>
        </p15:guide>
        <p15:guide id="8" orient="horz" pos="126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mon Lott (Obsidian)" initials="SL(" lastIdx="1" clrIdx="0">
    <p:extLst>
      <p:ext uri="{19B8F6BF-5375-455C-9EA6-DF929625EA0E}">
        <p15:presenceInfo xmlns:p15="http://schemas.microsoft.com/office/powerpoint/2012/main" userId="Simon Lott (Obsidian)" providerId="None"/>
      </p:ext>
    </p:extLst>
  </p:cmAuthor>
  <p:cmAuthor id="2" name="Medical Writer" initials="A" lastIdx="14" clrIdx="1">
    <p:extLst>
      <p:ext uri="{19B8F6BF-5375-455C-9EA6-DF929625EA0E}">
        <p15:presenceInfo xmlns:p15="http://schemas.microsoft.com/office/powerpoint/2012/main" userId="Medical Writer" providerId="None"/>
      </p:ext>
    </p:extLst>
  </p:cmAuthor>
  <p:cmAuthor id="3" name="Simon Lott" initials="SL" lastIdx="28" clrIdx="2">
    <p:extLst>
      <p:ext uri="{19B8F6BF-5375-455C-9EA6-DF929625EA0E}">
        <p15:presenceInfo xmlns:p15="http://schemas.microsoft.com/office/powerpoint/2012/main" userId="Simon Lott" providerId="None"/>
      </p:ext>
    </p:extLst>
  </p:cmAuthor>
  <p:cmAuthor id="4" name="Writer" initials="Wr" lastIdx="6" clrIdx="3">
    <p:extLst>
      <p:ext uri="{19B8F6BF-5375-455C-9EA6-DF929625EA0E}">
        <p15:presenceInfo xmlns:p15="http://schemas.microsoft.com/office/powerpoint/2012/main" userId="Writer" providerId="None"/>
      </p:ext>
    </p:extLst>
  </p:cmAuthor>
  <p:cmAuthor id="5" name="Chris Watson" initials="CW" lastIdx="54" clrIdx="4">
    <p:extLst>
      <p:ext uri="{19B8F6BF-5375-455C-9EA6-DF929625EA0E}">
        <p15:presenceInfo xmlns:p15="http://schemas.microsoft.com/office/powerpoint/2012/main" userId="Chris Watson" providerId="None"/>
      </p:ext>
    </p:extLst>
  </p:cmAuthor>
  <p:cmAuthor id="6" name="Julia Heagerty" initials="JH" lastIdx="35" clrIdx="5">
    <p:extLst>
      <p:ext uri="{19B8F6BF-5375-455C-9EA6-DF929625EA0E}">
        <p15:presenceInfo xmlns:p15="http://schemas.microsoft.com/office/powerpoint/2012/main" userId="Julia Heagerty" providerId="None"/>
      </p:ext>
    </p:extLst>
  </p:cmAuthor>
  <p:cmAuthor id="7" name="Jamil Bacha" initials="JB" lastIdx="3" clrIdx="6">
    <p:extLst>
      <p:ext uri="{19B8F6BF-5375-455C-9EA6-DF929625EA0E}">
        <p15:presenceInfo xmlns:p15="http://schemas.microsoft.com/office/powerpoint/2012/main" userId="S-1-5-21-2416720587-102252390-449953431-4705" providerId="AD"/>
      </p:ext>
    </p:extLst>
  </p:cmAuthor>
  <p:cmAuthor id="8" name="Guest User" initials="GU" lastIdx="3" clrIdx="7">
    <p:extLst>
      <p:ext uri="{19B8F6BF-5375-455C-9EA6-DF929625EA0E}">
        <p15:presenceInfo xmlns:p15="http://schemas.microsoft.com/office/powerpoint/2012/main" userId="S::urn:spo:anon#c05bc95ce3cdce710c03c86ca5138fbd8ef160c319c467918d6669e6afad5585::" providerId="AD"/>
      </p:ext>
    </p:extLst>
  </p:cmAuthor>
  <p:cmAuthor id="9" name="-" initials="-" lastIdx="1" clrIdx="8">
    <p:extLst>
      <p:ext uri="{19B8F6BF-5375-455C-9EA6-DF929625EA0E}">
        <p15:presenceInfo xmlns:p15="http://schemas.microsoft.com/office/powerpoint/2012/main" userId="-" providerId="None"/>
      </p:ext>
    </p:extLst>
  </p:cmAuthor>
  <p:cmAuthor id="10" name="Guest User" initials="GU [2]" lastIdx="2" clrIdx="9">
    <p:extLst>
      <p:ext uri="{19B8F6BF-5375-455C-9EA6-DF929625EA0E}">
        <p15:presenceInfo xmlns:p15="http://schemas.microsoft.com/office/powerpoint/2012/main" userId="S::urn:spo:anon#a49bb04851e7a929167a4ed2b626b4123519160eab910054303ce601351daa00::" providerId="AD"/>
      </p:ext>
    </p:extLst>
  </p:cmAuthor>
  <p:cmAuthor id="11" name="Guest User" initials="GU [3]" lastIdx="3" clrIdx="10">
    <p:extLst>
      <p:ext uri="{19B8F6BF-5375-455C-9EA6-DF929625EA0E}">
        <p15:presenceInfo xmlns:p15="http://schemas.microsoft.com/office/powerpoint/2012/main" userId="S::urn:spo:anon#584a5a9b5ddcd0b2fdfa44e97fbe9f8957532ebd03ab77ee56cff5112e94f697::" providerId="AD"/>
      </p:ext>
    </p:extLst>
  </p:cmAuthor>
  <p:cmAuthor id="12" name="Guest User" initials="GU [4]" lastIdx="6" clrIdx="11">
    <p:extLst>
      <p:ext uri="{19B8F6BF-5375-455C-9EA6-DF929625EA0E}">
        <p15:presenceInfo xmlns:p15="http://schemas.microsoft.com/office/powerpoint/2012/main" userId="S::urn:spo:anon#56b29b25bed10daa3fb9bd00257684cbf07b49aa12d777b2687f0a311f61581f::" providerId="AD"/>
      </p:ext>
    </p:extLst>
  </p:cmAuthor>
  <p:cmAuthor id="13" name="Guest User" initials="GU [5]" lastIdx="3" clrIdx="12">
    <p:extLst>
      <p:ext uri="{19B8F6BF-5375-455C-9EA6-DF929625EA0E}">
        <p15:presenceInfo xmlns:p15="http://schemas.microsoft.com/office/powerpoint/2012/main" userId="S::urn:spo:anon#62a8b8eee84b2c6d9365857cf9df82a38fb6bb1237719a45b14cbd0f09c9383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A86"/>
    <a:srgbClr val="EB5F17"/>
    <a:srgbClr val="0A9390"/>
    <a:srgbClr val="DC204E"/>
    <a:srgbClr val="F8BE3D"/>
    <a:srgbClr val="D8E9B1"/>
    <a:srgbClr val="9DC93B"/>
    <a:srgbClr val="71C5E9"/>
    <a:srgbClr val="FEFCFC"/>
    <a:srgbClr val="00B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11660" autoAdjust="0"/>
    <p:restoredTop sz="85804" autoAdjust="0"/>
  </p:normalViewPr>
  <p:slideViewPr>
    <p:cSldViewPr snapToGrid="0">
      <p:cViewPr varScale="1">
        <p:scale>
          <a:sx n="70" d="100"/>
          <a:sy n="70" d="100"/>
        </p:scale>
        <p:origin x="1670" y="53"/>
      </p:cViewPr>
      <p:guideLst>
        <p:guide orient="horz" pos="845"/>
        <p:guide pos="3840"/>
        <p:guide pos="7412"/>
        <p:guide pos="381"/>
        <p:guide pos="7299"/>
        <p:guide orient="horz" pos="3987"/>
        <p:guide orient="horz" pos="2296"/>
        <p:guide orient="horz" pos="12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4194"/>
    </p:cViewPr>
  </p:sorterViewPr>
  <p:notesViewPr>
    <p:cSldViewPr snapToGrid="0">
      <p:cViewPr>
        <p:scale>
          <a:sx n="150" d="100"/>
          <a:sy n="150" d="100"/>
        </p:scale>
        <p:origin x="1306" y="-1205"/>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tags" Target="tags/tag1.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commentAuthors" Target="commentAuthors.xml"/><Relationship Id="rId8" Type="http://schemas.openxmlformats.org/officeDocument/2006/relationships/slideMaster" Target="slideMasters/slideMaster5.xml"/><Relationship Id="rId51" Type="http://schemas.openxmlformats.org/officeDocument/2006/relationships/slide" Target="slides/slide43.xml"/><Relationship Id="rId3" Type="http://schemas.openxmlformats.org/officeDocument/2006/relationships/customXml" Target="../customXml/item3.xml"/></Relationships>
</file>

<file path=ppt/diagrams/_rels/data1.xml.rels><?xml version="1.0" encoding="UTF-8" standalone="yes"?>
<Relationships xmlns="http://schemas.openxmlformats.org/package/2006/relationships"><Relationship Id="rId3" Type="http://schemas.openxmlformats.org/officeDocument/2006/relationships/slide" Target="../slides/slide18.xml"/><Relationship Id="rId2" Type="http://schemas.openxmlformats.org/officeDocument/2006/relationships/slide" Target="../slides/slide8.xml"/><Relationship Id="rId1" Type="http://schemas.openxmlformats.org/officeDocument/2006/relationships/slide" Target="../slides/slide6.xml"/><Relationship Id="rId4" Type="http://schemas.openxmlformats.org/officeDocument/2006/relationships/slide" Target="../slides/slide4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C1537F-DE71-481A-A200-9F4C77EF14F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8619795A-428A-4EE5-9D93-9BB9308F3240}">
      <dgm:prSet phldrT="[Text]" custT="1"/>
      <dgm:spPr>
        <a:solidFill>
          <a:schemeClr val="tx2"/>
        </a:solidFill>
      </dgm:spPr>
      <dgm:t>
        <a:bodyPr/>
        <a:lstStyle/>
        <a:p>
          <a:r>
            <a:rPr lang="en-GB" sz="2800" dirty="0"/>
            <a:t>Methods</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F10FF759-4CFB-4977-8AB4-B823181C3B9D}" type="parTrans" cxnId="{F1CB1115-31F0-48DC-8F76-3B31E12C9258}">
      <dgm:prSet/>
      <dgm:spPr/>
      <dgm:t>
        <a:bodyPr/>
        <a:lstStyle/>
        <a:p>
          <a:endParaRPr lang="en-GB"/>
        </a:p>
      </dgm:t>
    </dgm:pt>
    <dgm:pt modelId="{34749C50-268C-40AC-A3C1-20105B60E5C9}" type="sibTrans" cxnId="{F1CB1115-31F0-48DC-8F76-3B31E12C9258}">
      <dgm:prSet/>
      <dgm:spPr/>
      <dgm:t>
        <a:bodyPr/>
        <a:lstStyle/>
        <a:p>
          <a:endParaRPr lang="en-GB"/>
        </a:p>
      </dgm:t>
    </dgm:pt>
    <dgm:pt modelId="{26B8BC63-8816-4EF3-9D7F-52312699CA0C}">
      <dgm:prSet phldrT="[Text]" custT="1"/>
      <dgm:spPr>
        <a:solidFill>
          <a:schemeClr val="bg1"/>
        </a:solidFill>
        <a:ln>
          <a:solidFill>
            <a:schemeClr val="tx2"/>
          </a:solidFill>
        </a:ln>
      </dgm:spPr>
      <dgm:t>
        <a:bodyPr/>
        <a:lstStyle/>
        <a:p>
          <a:r>
            <a:rPr lang="en-GB" sz="2000" dirty="0"/>
            <a:t>Grading evidence and recommendations</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D655BD32-D1B4-4E4D-A93D-297EAB8C0E36}" type="parTrans" cxnId="{87F6DA87-AC5E-49C8-B572-80819A164A7A}">
      <dgm:prSet/>
      <dgm:spPr/>
      <dgm:t>
        <a:bodyPr/>
        <a:lstStyle/>
        <a:p>
          <a:endParaRPr lang="en-GB"/>
        </a:p>
      </dgm:t>
    </dgm:pt>
    <dgm:pt modelId="{1D136266-336E-4E75-8B50-C4424E5F255A}" type="sibTrans" cxnId="{87F6DA87-AC5E-49C8-B572-80819A164A7A}">
      <dgm:prSet/>
      <dgm:spPr/>
      <dgm:t>
        <a:bodyPr/>
        <a:lstStyle/>
        <a:p>
          <a:endParaRPr lang="en-GB"/>
        </a:p>
      </dgm:t>
    </dgm:pt>
    <dgm:pt modelId="{89F0AF2C-9BF5-4CF3-9103-6667E274E04F}">
      <dgm:prSet phldrT="[Text]" custT="1"/>
      <dgm:spPr>
        <a:solidFill>
          <a:schemeClr val="tx2"/>
        </a:solidFill>
      </dgm:spPr>
      <dgm:t>
        <a:bodyPr/>
        <a:lstStyle/>
        <a:p>
          <a:r>
            <a:rPr lang="en-GB" sz="2800" dirty="0"/>
            <a:t>Background</a:t>
          </a: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6D5D5D97-8F0C-4D6E-B57C-755956F75ACD}" type="parTrans" cxnId="{4B071C4E-601C-4725-865C-AF76EF288D96}">
      <dgm:prSet/>
      <dgm:spPr/>
      <dgm:t>
        <a:bodyPr/>
        <a:lstStyle/>
        <a:p>
          <a:endParaRPr lang="en-GB"/>
        </a:p>
      </dgm:t>
    </dgm:pt>
    <dgm:pt modelId="{B9A237D5-2A55-4F51-B7A3-43D2D5014D9C}" type="sibTrans" cxnId="{4B071C4E-601C-4725-865C-AF76EF288D96}">
      <dgm:prSet/>
      <dgm:spPr/>
      <dgm:t>
        <a:bodyPr/>
        <a:lstStyle/>
        <a:p>
          <a:endParaRPr lang="en-GB"/>
        </a:p>
      </dgm:t>
    </dgm:pt>
    <dgm:pt modelId="{EB418365-0AE8-4522-9042-AF58F698F7BD}">
      <dgm:prSet phldrT="[Text]" custT="1"/>
      <dgm:spPr>
        <a:solidFill>
          <a:schemeClr val="bg1"/>
        </a:solidFill>
        <a:ln>
          <a:solidFill>
            <a:schemeClr val="tx2"/>
          </a:solidFill>
        </a:ln>
      </dgm:spPr>
      <dgm:t>
        <a:bodyPr/>
        <a:lstStyle/>
        <a:p>
          <a:r>
            <a:rPr lang="en-GB" sz="2000" dirty="0"/>
            <a:t>Virology</a:t>
          </a: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115659CD-E830-491F-84E3-2AF0C0D4B699}" type="parTrans" cxnId="{174654BE-3BC0-4F3C-B9E2-B7204AD68EE3}">
      <dgm:prSet/>
      <dgm:spPr/>
      <dgm:t>
        <a:bodyPr/>
        <a:lstStyle/>
        <a:p>
          <a:endParaRPr lang="en-GB"/>
        </a:p>
      </dgm:t>
    </dgm:pt>
    <dgm:pt modelId="{C4F186B8-8CC4-476D-B459-35776E7B4905}" type="sibTrans" cxnId="{174654BE-3BC0-4F3C-B9E2-B7204AD68EE3}">
      <dgm:prSet/>
      <dgm:spPr/>
      <dgm:t>
        <a:bodyPr/>
        <a:lstStyle/>
        <a:p>
          <a:endParaRPr lang="en-GB"/>
        </a:p>
      </dgm:t>
    </dgm:pt>
    <dgm:pt modelId="{EF0FFC98-EB21-409E-9CDD-65B0D3C4EDF9}">
      <dgm:prSet phldrT="[Text]" custT="1"/>
      <dgm:spPr>
        <a:solidFill>
          <a:schemeClr val="bg1"/>
        </a:solidFill>
        <a:ln>
          <a:solidFill>
            <a:schemeClr val="tx2"/>
          </a:solidFill>
        </a:ln>
      </dgm:spPr>
      <dgm:t>
        <a:bodyPr/>
        <a:lstStyle/>
        <a:p>
          <a:r>
            <a:rPr lang="en-GB" sz="2000" dirty="0"/>
            <a:t>Key recommendations</a:t>
          </a: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3A21DB61-0E33-43AE-A7DC-97D5B2F14E43}" type="parTrans" cxnId="{4549DFAA-8D92-48F4-B1ED-3F46A10C08D8}">
      <dgm:prSet/>
      <dgm:spPr/>
      <dgm:t>
        <a:bodyPr/>
        <a:lstStyle/>
        <a:p>
          <a:endParaRPr lang="en-GB"/>
        </a:p>
      </dgm:t>
    </dgm:pt>
    <dgm:pt modelId="{E42B58E3-DF66-488E-9D14-795E0694A0A4}" type="sibTrans" cxnId="{4549DFAA-8D92-48F4-B1ED-3F46A10C08D8}">
      <dgm:prSet/>
      <dgm:spPr/>
      <dgm:t>
        <a:bodyPr/>
        <a:lstStyle/>
        <a:p>
          <a:endParaRPr lang="en-GB"/>
        </a:p>
      </dgm:t>
    </dgm:pt>
    <dgm:pt modelId="{6D0C0F05-0B97-4684-A375-BEE53CED5579}">
      <dgm:prSet phldrT="[Text]" custT="1"/>
      <dgm:spPr>
        <a:solidFill>
          <a:schemeClr val="tx2"/>
        </a:solidFill>
      </dgm:spPr>
      <dgm:t>
        <a:bodyPr/>
        <a:lstStyle/>
        <a:p>
          <a:r>
            <a:rPr lang="en-GB" sz="2800" dirty="0"/>
            <a:t>Guidelines</a:t>
          </a: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DA79F63C-974A-4571-8664-556CDC18B6D1}" type="sibTrans" cxnId="{20BE6AC8-0B17-4C51-B9AC-C734506A57B1}">
      <dgm:prSet/>
      <dgm:spPr/>
      <dgm:t>
        <a:bodyPr/>
        <a:lstStyle/>
        <a:p>
          <a:endParaRPr lang="en-GB"/>
        </a:p>
      </dgm:t>
    </dgm:pt>
    <dgm:pt modelId="{D918BF3C-5F3F-46DF-8618-834BFC8A7045}" type="parTrans" cxnId="{20BE6AC8-0B17-4C51-B9AC-C734506A57B1}">
      <dgm:prSet/>
      <dgm:spPr/>
      <dgm:t>
        <a:bodyPr/>
        <a:lstStyle/>
        <a:p>
          <a:endParaRPr lang="en-GB"/>
        </a:p>
      </dgm:t>
    </dgm:pt>
    <dgm:pt modelId="{8AF71301-04C9-4317-A812-527F2B91A2AD}">
      <dgm:prSet custT="1"/>
      <dgm:spPr>
        <a:solidFill>
          <a:schemeClr val="tx2"/>
        </a:solidFill>
      </dgm:spPr>
      <dgm:t>
        <a:bodyPr/>
        <a:lstStyle/>
        <a:p>
          <a:r>
            <a:rPr lang="en-GB" sz="2800" dirty="0"/>
            <a:t>Conclusions</a:t>
          </a:r>
        </a:p>
      </dgm:t>
      <dgm:extLst>
        <a:ext uri="{E40237B7-FDA0-4F09-8148-C483321AD2D9}">
          <dgm14:cNvPr xmlns:dgm14="http://schemas.microsoft.com/office/drawing/2010/diagram" id="0" name="">
            <a:hlinkClick xmlns:r="http://schemas.openxmlformats.org/officeDocument/2006/relationships" r:id="rId4" action="ppaction://hlinksldjump"/>
          </dgm14:cNvPr>
        </a:ext>
      </dgm:extLst>
    </dgm:pt>
    <dgm:pt modelId="{AF25F95D-CD51-4301-8433-A974F9EAE288}" type="parTrans" cxnId="{26B13072-601C-4EA8-9891-BEEB84B3A95C}">
      <dgm:prSet/>
      <dgm:spPr/>
      <dgm:t>
        <a:bodyPr/>
        <a:lstStyle/>
        <a:p>
          <a:endParaRPr lang="en-GB"/>
        </a:p>
      </dgm:t>
    </dgm:pt>
    <dgm:pt modelId="{79F7C556-8BF9-44EC-94D5-DC035D66EB22}" type="sibTrans" cxnId="{26B13072-601C-4EA8-9891-BEEB84B3A95C}">
      <dgm:prSet/>
      <dgm:spPr/>
      <dgm:t>
        <a:bodyPr/>
        <a:lstStyle/>
        <a:p>
          <a:endParaRPr lang="en-GB"/>
        </a:p>
      </dgm:t>
    </dgm:pt>
    <dgm:pt modelId="{16177A9B-C279-4BF7-B1E1-927F2E24C8AD}">
      <dgm:prSet custT="1"/>
      <dgm:spPr>
        <a:solidFill>
          <a:schemeClr val="bg1"/>
        </a:solidFill>
        <a:ln>
          <a:solidFill>
            <a:schemeClr val="tx2"/>
          </a:solidFill>
        </a:ln>
      </dgm:spPr>
      <dgm:t>
        <a:bodyPr/>
        <a:lstStyle/>
        <a:p>
          <a:r>
            <a:rPr lang="en-GB" sz="2000" dirty="0"/>
            <a:t>Unanswered questions and perspectives</a:t>
          </a:r>
        </a:p>
      </dgm:t>
      <dgm:extLst>
        <a:ext uri="{E40237B7-FDA0-4F09-8148-C483321AD2D9}">
          <dgm14:cNvPr xmlns:dgm14="http://schemas.microsoft.com/office/drawing/2010/diagram" id="0" name="">
            <a:hlinkClick xmlns:r="http://schemas.openxmlformats.org/officeDocument/2006/relationships" r:id="rId4" action="ppaction://hlinksldjump"/>
          </dgm14:cNvPr>
        </a:ext>
      </dgm:extLst>
    </dgm:pt>
    <dgm:pt modelId="{3128C90E-2752-4793-9EEB-0D9957452339}" type="parTrans" cxnId="{0F2819F5-58D8-4B1F-AA09-0E93737DF354}">
      <dgm:prSet/>
      <dgm:spPr/>
      <dgm:t>
        <a:bodyPr/>
        <a:lstStyle/>
        <a:p>
          <a:endParaRPr lang="en-GB"/>
        </a:p>
      </dgm:t>
    </dgm:pt>
    <dgm:pt modelId="{C830F3D8-DE4B-4572-9F73-A3D9A7D99F1E}" type="sibTrans" cxnId="{0F2819F5-58D8-4B1F-AA09-0E93737DF354}">
      <dgm:prSet/>
      <dgm:spPr/>
      <dgm:t>
        <a:bodyPr/>
        <a:lstStyle/>
        <a:p>
          <a:endParaRPr lang="en-GB"/>
        </a:p>
      </dgm:t>
    </dgm:pt>
    <dgm:pt modelId="{05297907-2794-40E4-AC08-E3336250DE2F}">
      <dgm:prSet phldrT="[Text]" custT="1"/>
      <dgm:spPr>
        <a:solidFill>
          <a:schemeClr val="bg1"/>
        </a:solidFill>
        <a:ln>
          <a:solidFill>
            <a:schemeClr val="tx2"/>
          </a:solidFill>
        </a:ln>
      </dgm:spPr>
      <dgm:t>
        <a:bodyPr/>
        <a:lstStyle/>
        <a:p>
          <a:r>
            <a:rPr lang="en-GB" sz="2000" dirty="0"/>
            <a:t>Epidemiology</a:t>
          </a:r>
        </a:p>
      </dgm:t>
    </dgm:pt>
    <dgm:pt modelId="{7DF3A372-617F-4649-892D-458136FDAF02}" type="parTrans" cxnId="{43EA5366-1C0E-44AE-A051-D3AA2FCFD5E9}">
      <dgm:prSet/>
      <dgm:spPr/>
    </dgm:pt>
    <dgm:pt modelId="{291B455B-CC25-4B56-A831-A18E20359D84}" type="sibTrans" cxnId="{43EA5366-1C0E-44AE-A051-D3AA2FCFD5E9}">
      <dgm:prSet/>
      <dgm:spPr/>
    </dgm:pt>
    <dgm:pt modelId="{859B37CA-7D63-43BD-8E6E-4935AEEB1BDC}" type="pres">
      <dgm:prSet presAssocID="{BCC1537F-DE71-481A-A200-9F4C77EF14FE}" presName="Name0" presStyleCnt="0">
        <dgm:presLayoutVars>
          <dgm:dir/>
          <dgm:animLvl val="lvl"/>
          <dgm:resizeHandles val="exact"/>
        </dgm:presLayoutVars>
      </dgm:prSet>
      <dgm:spPr/>
    </dgm:pt>
    <dgm:pt modelId="{8C766F5F-E198-40D5-9DFA-7138E5D10E94}" type="pres">
      <dgm:prSet presAssocID="{8619795A-428A-4EE5-9D93-9BB9308F3240}" presName="linNode" presStyleCnt="0"/>
      <dgm:spPr/>
    </dgm:pt>
    <dgm:pt modelId="{558480F4-FAA4-434B-AD99-028C17C687B3}" type="pres">
      <dgm:prSet presAssocID="{8619795A-428A-4EE5-9D93-9BB9308F3240}" presName="parentText" presStyleLbl="node1" presStyleIdx="0" presStyleCnt="4">
        <dgm:presLayoutVars>
          <dgm:chMax val="1"/>
          <dgm:bulletEnabled val="1"/>
        </dgm:presLayoutVars>
      </dgm:prSet>
      <dgm:spPr/>
    </dgm:pt>
    <dgm:pt modelId="{61404EFA-ED30-44F3-A4AB-91551451AA65}" type="pres">
      <dgm:prSet presAssocID="{8619795A-428A-4EE5-9D93-9BB9308F3240}" presName="descendantText" presStyleLbl="alignAccFollowNode1" presStyleIdx="0" presStyleCnt="4">
        <dgm:presLayoutVars>
          <dgm:bulletEnabled val="1"/>
        </dgm:presLayoutVars>
      </dgm:prSet>
      <dgm:spPr/>
    </dgm:pt>
    <dgm:pt modelId="{3E23B032-FF14-4765-9641-D0CC6B8B521B}" type="pres">
      <dgm:prSet presAssocID="{34749C50-268C-40AC-A3C1-20105B60E5C9}" presName="sp" presStyleCnt="0"/>
      <dgm:spPr/>
    </dgm:pt>
    <dgm:pt modelId="{0A337AD9-B84F-4CFB-9C3D-B42BBA767A98}" type="pres">
      <dgm:prSet presAssocID="{89F0AF2C-9BF5-4CF3-9103-6667E274E04F}" presName="linNode" presStyleCnt="0"/>
      <dgm:spPr/>
    </dgm:pt>
    <dgm:pt modelId="{CCB8CD55-3C3D-4583-82FB-52AAD531040C}" type="pres">
      <dgm:prSet presAssocID="{89F0AF2C-9BF5-4CF3-9103-6667E274E04F}" presName="parentText" presStyleLbl="node1" presStyleIdx="1" presStyleCnt="4">
        <dgm:presLayoutVars>
          <dgm:chMax val="1"/>
          <dgm:bulletEnabled val="1"/>
        </dgm:presLayoutVars>
      </dgm:prSet>
      <dgm:spPr/>
    </dgm:pt>
    <dgm:pt modelId="{32A41B45-68F6-4AC1-9583-5420FD4CFB41}" type="pres">
      <dgm:prSet presAssocID="{89F0AF2C-9BF5-4CF3-9103-6667E274E04F}" presName="descendantText" presStyleLbl="alignAccFollowNode1" presStyleIdx="1" presStyleCnt="4">
        <dgm:presLayoutVars>
          <dgm:bulletEnabled val="1"/>
        </dgm:presLayoutVars>
      </dgm:prSet>
      <dgm:spPr/>
    </dgm:pt>
    <dgm:pt modelId="{EA14D230-DCC1-436E-A129-10B6DE0434C3}" type="pres">
      <dgm:prSet presAssocID="{B9A237D5-2A55-4F51-B7A3-43D2D5014D9C}" presName="sp" presStyleCnt="0"/>
      <dgm:spPr/>
    </dgm:pt>
    <dgm:pt modelId="{14A92640-2FA0-48D7-9F03-F7A15F18105C}" type="pres">
      <dgm:prSet presAssocID="{6D0C0F05-0B97-4684-A375-BEE53CED5579}" presName="linNode" presStyleCnt="0"/>
      <dgm:spPr/>
    </dgm:pt>
    <dgm:pt modelId="{B75631AB-3EF3-4AB2-9679-609D9E2A97C3}" type="pres">
      <dgm:prSet presAssocID="{6D0C0F05-0B97-4684-A375-BEE53CED5579}" presName="parentText" presStyleLbl="node1" presStyleIdx="2" presStyleCnt="4">
        <dgm:presLayoutVars>
          <dgm:chMax val="1"/>
          <dgm:bulletEnabled val="1"/>
        </dgm:presLayoutVars>
      </dgm:prSet>
      <dgm:spPr/>
    </dgm:pt>
    <dgm:pt modelId="{00385CE4-843E-44D2-9505-5E0E8F710E48}" type="pres">
      <dgm:prSet presAssocID="{6D0C0F05-0B97-4684-A375-BEE53CED5579}" presName="descendantText" presStyleLbl="alignAccFollowNode1" presStyleIdx="2" presStyleCnt="4">
        <dgm:presLayoutVars>
          <dgm:bulletEnabled val="1"/>
        </dgm:presLayoutVars>
      </dgm:prSet>
      <dgm:spPr/>
    </dgm:pt>
    <dgm:pt modelId="{904EF42F-017B-4FCC-83B3-68DE93FCD53E}" type="pres">
      <dgm:prSet presAssocID="{DA79F63C-974A-4571-8664-556CDC18B6D1}" presName="sp" presStyleCnt="0"/>
      <dgm:spPr/>
    </dgm:pt>
    <dgm:pt modelId="{88ECCEC1-20D6-4E1D-957D-07591F31B569}" type="pres">
      <dgm:prSet presAssocID="{8AF71301-04C9-4317-A812-527F2B91A2AD}" presName="linNode" presStyleCnt="0"/>
      <dgm:spPr/>
    </dgm:pt>
    <dgm:pt modelId="{130C8671-EBD0-4193-93F9-65C6D3CFC47F}" type="pres">
      <dgm:prSet presAssocID="{8AF71301-04C9-4317-A812-527F2B91A2AD}" presName="parentText" presStyleLbl="node1" presStyleIdx="3" presStyleCnt="4">
        <dgm:presLayoutVars>
          <dgm:chMax val="1"/>
          <dgm:bulletEnabled val="1"/>
        </dgm:presLayoutVars>
      </dgm:prSet>
      <dgm:spPr/>
    </dgm:pt>
    <dgm:pt modelId="{D21E8413-FAB2-4011-AEFD-713AF5902E56}" type="pres">
      <dgm:prSet presAssocID="{8AF71301-04C9-4317-A812-527F2B91A2AD}" presName="descendantText" presStyleLbl="alignAccFollowNode1" presStyleIdx="3" presStyleCnt="4">
        <dgm:presLayoutVars>
          <dgm:bulletEnabled val="1"/>
        </dgm:presLayoutVars>
      </dgm:prSet>
      <dgm:spPr/>
    </dgm:pt>
  </dgm:ptLst>
  <dgm:cxnLst>
    <dgm:cxn modelId="{F1CB1115-31F0-48DC-8F76-3B31E12C9258}" srcId="{BCC1537F-DE71-481A-A200-9F4C77EF14FE}" destId="{8619795A-428A-4EE5-9D93-9BB9308F3240}" srcOrd="0" destOrd="0" parTransId="{F10FF759-4CFB-4977-8AB4-B823181C3B9D}" sibTransId="{34749C50-268C-40AC-A3C1-20105B60E5C9}"/>
    <dgm:cxn modelId="{43EA5366-1C0E-44AE-A051-D3AA2FCFD5E9}" srcId="{89F0AF2C-9BF5-4CF3-9103-6667E274E04F}" destId="{05297907-2794-40E4-AC08-E3336250DE2F}" srcOrd="1" destOrd="0" parTransId="{7DF3A372-617F-4649-892D-458136FDAF02}" sibTransId="{291B455B-CC25-4B56-A831-A18E20359D84}"/>
    <dgm:cxn modelId="{5D883049-E138-4480-8EA4-A8CBF593DB1B}" type="presOf" srcId="{26B8BC63-8816-4EF3-9D7F-52312699CA0C}" destId="{61404EFA-ED30-44F3-A4AB-91551451AA65}" srcOrd="0" destOrd="0" presId="urn:microsoft.com/office/officeart/2005/8/layout/vList5"/>
    <dgm:cxn modelId="{4BF4BE6A-00D7-42FF-8599-17ACEE7A4730}" type="presOf" srcId="{6D0C0F05-0B97-4684-A375-BEE53CED5579}" destId="{B75631AB-3EF3-4AB2-9679-609D9E2A97C3}" srcOrd="0" destOrd="0" presId="urn:microsoft.com/office/officeart/2005/8/layout/vList5"/>
    <dgm:cxn modelId="{4B071C4E-601C-4725-865C-AF76EF288D96}" srcId="{BCC1537F-DE71-481A-A200-9F4C77EF14FE}" destId="{89F0AF2C-9BF5-4CF3-9103-6667E274E04F}" srcOrd="1" destOrd="0" parTransId="{6D5D5D97-8F0C-4D6E-B57C-755956F75ACD}" sibTransId="{B9A237D5-2A55-4F51-B7A3-43D2D5014D9C}"/>
    <dgm:cxn modelId="{9360794F-9125-4C1D-AF43-26F0910C4757}" type="presOf" srcId="{89F0AF2C-9BF5-4CF3-9103-6667E274E04F}" destId="{CCB8CD55-3C3D-4583-82FB-52AAD531040C}" srcOrd="0" destOrd="0" presId="urn:microsoft.com/office/officeart/2005/8/layout/vList5"/>
    <dgm:cxn modelId="{26B13072-601C-4EA8-9891-BEEB84B3A95C}" srcId="{BCC1537F-DE71-481A-A200-9F4C77EF14FE}" destId="{8AF71301-04C9-4317-A812-527F2B91A2AD}" srcOrd="3" destOrd="0" parTransId="{AF25F95D-CD51-4301-8433-A974F9EAE288}" sibTransId="{79F7C556-8BF9-44EC-94D5-DC035D66EB22}"/>
    <dgm:cxn modelId="{AA2CC67B-2EC2-4BCE-9BF5-C876532CDC6B}" type="presOf" srcId="{05297907-2794-40E4-AC08-E3336250DE2F}" destId="{32A41B45-68F6-4AC1-9583-5420FD4CFB41}" srcOrd="0" destOrd="1" presId="urn:microsoft.com/office/officeart/2005/8/layout/vList5"/>
    <dgm:cxn modelId="{0EFFB387-FD7B-4B36-A268-C77A7AEC7B63}" type="presOf" srcId="{16177A9B-C279-4BF7-B1E1-927F2E24C8AD}" destId="{D21E8413-FAB2-4011-AEFD-713AF5902E56}" srcOrd="0" destOrd="0" presId="urn:microsoft.com/office/officeart/2005/8/layout/vList5"/>
    <dgm:cxn modelId="{87F6DA87-AC5E-49C8-B572-80819A164A7A}" srcId="{8619795A-428A-4EE5-9D93-9BB9308F3240}" destId="{26B8BC63-8816-4EF3-9D7F-52312699CA0C}" srcOrd="0" destOrd="0" parTransId="{D655BD32-D1B4-4E4D-A93D-297EAB8C0E36}" sibTransId="{1D136266-336E-4E75-8B50-C4424E5F255A}"/>
    <dgm:cxn modelId="{352EE89A-52DA-4ABF-A71C-AF1E4D31172F}" type="presOf" srcId="{8619795A-428A-4EE5-9D93-9BB9308F3240}" destId="{558480F4-FAA4-434B-AD99-028C17C687B3}" srcOrd="0" destOrd="0" presId="urn:microsoft.com/office/officeart/2005/8/layout/vList5"/>
    <dgm:cxn modelId="{4549DFAA-8D92-48F4-B1ED-3F46A10C08D8}" srcId="{6D0C0F05-0B97-4684-A375-BEE53CED5579}" destId="{EF0FFC98-EB21-409E-9CDD-65B0D3C4EDF9}" srcOrd="0" destOrd="0" parTransId="{3A21DB61-0E33-43AE-A7DC-97D5B2F14E43}" sibTransId="{E42B58E3-DF66-488E-9D14-795E0694A0A4}"/>
    <dgm:cxn modelId="{1964E8B2-3458-463C-9633-63BA025E322B}" type="presOf" srcId="{EF0FFC98-EB21-409E-9CDD-65B0D3C4EDF9}" destId="{00385CE4-843E-44D2-9505-5E0E8F710E48}" srcOrd="0" destOrd="0" presId="urn:microsoft.com/office/officeart/2005/8/layout/vList5"/>
    <dgm:cxn modelId="{A760BEB5-3405-4908-9EE7-BF863D679DEA}" type="presOf" srcId="{8AF71301-04C9-4317-A812-527F2B91A2AD}" destId="{130C8671-EBD0-4193-93F9-65C6D3CFC47F}" srcOrd="0" destOrd="0" presId="urn:microsoft.com/office/officeart/2005/8/layout/vList5"/>
    <dgm:cxn modelId="{79BC45B9-4E67-4885-AFA5-D3DB671EC6BE}" type="presOf" srcId="{BCC1537F-DE71-481A-A200-9F4C77EF14FE}" destId="{859B37CA-7D63-43BD-8E6E-4935AEEB1BDC}" srcOrd="0" destOrd="0" presId="urn:microsoft.com/office/officeart/2005/8/layout/vList5"/>
    <dgm:cxn modelId="{CD8460BE-168F-4B47-A4DA-35F05E7EBDF7}" type="presOf" srcId="{EB418365-0AE8-4522-9042-AF58F698F7BD}" destId="{32A41B45-68F6-4AC1-9583-5420FD4CFB41}" srcOrd="0" destOrd="0" presId="urn:microsoft.com/office/officeart/2005/8/layout/vList5"/>
    <dgm:cxn modelId="{174654BE-3BC0-4F3C-B9E2-B7204AD68EE3}" srcId="{89F0AF2C-9BF5-4CF3-9103-6667E274E04F}" destId="{EB418365-0AE8-4522-9042-AF58F698F7BD}" srcOrd="0" destOrd="0" parTransId="{115659CD-E830-491F-84E3-2AF0C0D4B699}" sibTransId="{C4F186B8-8CC4-476D-B459-35776E7B4905}"/>
    <dgm:cxn modelId="{20BE6AC8-0B17-4C51-B9AC-C734506A57B1}" srcId="{BCC1537F-DE71-481A-A200-9F4C77EF14FE}" destId="{6D0C0F05-0B97-4684-A375-BEE53CED5579}" srcOrd="2" destOrd="0" parTransId="{D918BF3C-5F3F-46DF-8618-834BFC8A7045}" sibTransId="{DA79F63C-974A-4571-8664-556CDC18B6D1}"/>
    <dgm:cxn modelId="{0F2819F5-58D8-4B1F-AA09-0E93737DF354}" srcId="{8AF71301-04C9-4317-A812-527F2B91A2AD}" destId="{16177A9B-C279-4BF7-B1E1-927F2E24C8AD}" srcOrd="0" destOrd="0" parTransId="{3128C90E-2752-4793-9EEB-0D9957452339}" sibTransId="{C830F3D8-DE4B-4572-9F73-A3D9A7D99F1E}"/>
    <dgm:cxn modelId="{87B6999C-22E4-44E0-877B-4FC11748E0F2}" type="presParOf" srcId="{859B37CA-7D63-43BD-8E6E-4935AEEB1BDC}" destId="{8C766F5F-E198-40D5-9DFA-7138E5D10E94}" srcOrd="0" destOrd="0" presId="urn:microsoft.com/office/officeart/2005/8/layout/vList5"/>
    <dgm:cxn modelId="{04F98564-60CD-4B96-BD8A-2531657ED6ED}" type="presParOf" srcId="{8C766F5F-E198-40D5-9DFA-7138E5D10E94}" destId="{558480F4-FAA4-434B-AD99-028C17C687B3}" srcOrd="0" destOrd="0" presId="urn:microsoft.com/office/officeart/2005/8/layout/vList5"/>
    <dgm:cxn modelId="{C4AAB258-9B1D-4F5F-B44D-5C7935C4FBE3}" type="presParOf" srcId="{8C766F5F-E198-40D5-9DFA-7138E5D10E94}" destId="{61404EFA-ED30-44F3-A4AB-91551451AA65}" srcOrd="1" destOrd="0" presId="urn:microsoft.com/office/officeart/2005/8/layout/vList5"/>
    <dgm:cxn modelId="{FF7F34E4-D5BB-4DEA-A49D-435B71E25E43}" type="presParOf" srcId="{859B37CA-7D63-43BD-8E6E-4935AEEB1BDC}" destId="{3E23B032-FF14-4765-9641-D0CC6B8B521B}" srcOrd="1" destOrd="0" presId="urn:microsoft.com/office/officeart/2005/8/layout/vList5"/>
    <dgm:cxn modelId="{BCB65B53-5804-4F50-9287-F63FAA8BE258}" type="presParOf" srcId="{859B37CA-7D63-43BD-8E6E-4935AEEB1BDC}" destId="{0A337AD9-B84F-4CFB-9C3D-B42BBA767A98}" srcOrd="2" destOrd="0" presId="urn:microsoft.com/office/officeart/2005/8/layout/vList5"/>
    <dgm:cxn modelId="{C933222A-B33B-4CC1-93DC-3713FCECC2F8}" type="presParOf" srcId="{0A337AD9-B84F-4CFB-9C3D-B42BBA767A98}" destId="{CCB8CD55-3C3D-4583-82FB-52AAD531040C}" srcOrd="0" destOrd="0" presId="urn:microsoft.com/office/officeart/2005/8/layout/vList5"/>
    <dgm:cxn modelId="{89A81CEE-F763-4F84-8EA9-03E8A1CC9440}" type="presParOf" srcId="{0A337AD9-B84F-4CFB-9C3D-B42BBA767A98}" destId="{32A41B45-68F6-4AC1-9583-5420FD4CFB41}" srcOrd="1" destOrd="0" presId="urn:microsoft.com/office/officeart/2005/8/layout/vList5"/>
    <dgm:cxn modelId="{3E58CD7E-51D6-4523-9C0B-5592F2AE67F4}" type="presParOf" srcId="{859B37CA-7D63-43BD-8E6E-4935AEEB1BDC}" destId="{EA14D230-DCC1-436E-A129-10B6DE0434C3}" srcOrd="3" destOrd="0" presId="urn:microsoft.com/office/officeart/2005/8/layout/vList5"/>
    <dgm:cxn modelId="{FFE876FE-9600-4A22-85FF-7BFDB1F8D1AD}" type="presParOf" srcId="{859B37CA-7D63-43BD-8E6E-4935AEEB1BDC}" destId="{14A92640-2FA0-48D7-9F03-F7A15F18105C}" srcOrd="4" destOrd="0" presId="urn:microsoft.com/office/officeart/2005/8/layout/vList5"/>
    <dgm:cxn modelId="{37C94D3D-8D15-416D-8C97-911E2FDD6397}" type="presParOf" srcId="{14A92640-2FA0-48D7-9F03-F7A15F18105C}" destId="{B75631AB-3EF3-4AB2-9679-609D9E2A97C3}" srcOrd="0" destOrd="0" presId="urn:microsoft.com/office/officeart/2005/8/layout/vList5"/>
    <dgm:cxn modelId="{1CDE378D-4AAA-4F4C-8EC5-DF707087B2E6}" type="presParOf" srcId="{14A92640-2FA0-48D7-9F03-F7A15F18105C}" destId="{00385CE4-843E-44D2-9505-5E0E8F710E48}" srcOrd="1" destOrd="0" presId="urn:microsoft.com/office/officeart/2005/8/layout/vList5"/>
    <dgm:cxn modelId="{33E668B5-CDF6-4C5C-B56E-310F7B4CB4E3}" type="presParOf" srcId="{859B37CA-7D63-43BD-8E6E-4935AEEB1BDC}" destId="{904EF42F-017B-4FCC-83B3-68DE93FCD53E}" srcOrd="5" destOrd="0" presId="urn:microsoft.com/office/officeart/2005/8/layout/vList5"/>
    <dgm:cxn modelId="{8A0F787D-F595-414E-B7C5-934141BB02CF}" type="presParOf" srcId="{859B37CA-7D63-43BD-8E6E-4935AEEB1BDC}" destId="{88ECCEC1-20D6-4E1D-957D-07591F31B569}" srcOrd="6" destOrd="0" presId="urn:microsoft.com/office/officeart/2005/8/layout/vList5"/>
    <dgm:cxn modelId="{DE245F75-9C9E-4A57-BF89-95DB29360BE4}" type="presParOf" srcId="{88ECCEC1-20D6-4E1D-957D-07591F31B569}" destId="{130C8671-EBD0-4193-93F9-65C6D3CFC47F}" srcOrd="0" destOrd="0" presId="urn:microsoft.com/office/officeart/2005/8/layout/vList5"/>
    <dgm:cxn modelId="{0A5B74E5-4474-4A4E-800E-27FF4E726902}" type="presParOf" srcId="{88ECCEC1-20D6-4E1D-957D-07591F31B569}" destId="{D21E8413-FAB2-4011-AEFD-713AF5902E56}"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404EFA-ED30-44F3-A4AB-91551451AA65}">
      <dsp:nvSpPr>
        <dsp:cNvPr id="0" name=""/>
        <dsp:cNvSpPr/>
      </dsp:nvSpPr>
      <dsp:spPr>
        <a:xfrm rot="5400000">
          <a:off x="7268055" y="-3071132"/>
          <a:ext cx="889944" cy="7259320"/>
        </a:xfrm>
        <a:prstGeom prst="round2SameRect">
          <a:avLst/>
        </a:prstGeom>
        <a:solidFill>
          <a:schemeClr val="bg1"/>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Grading evidence and recommendations</a:t>
          </a:r>
        </a:p>
      </dsp:txBody>
      <dsp:txXfrm rot="-5400000">
        <a:off x="4083368" y="156998"/>
        <a:ext cx="7215877" cy="803058"/>
      </dsp:txXfrm>
    </dsp:sp>
    <dsp:sp modelId="{558480F4-FAA4-434B-AD99-028C17C687B3}">
      <dsp:nvSpPr>
        <dsp:cNvPr id="0" name=""/>
        <dsp:cNvSpPr/>
      </dsp:nvSpPr>
      <dsp:spPr>
        <a:xfrm>
          <a:off x="0" y="2312"/>
          <a:ext cx="4083367" cy="1112430"/>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dirty="0"/>
            <a:t>Methods</a:t>
          </a:r>
        </a:p>
      </dsp:txBody>
      <dsp:txXfrm>
        <a:off x="54304" y="56616"/>
        <a:ext cx="3974759" cy="1003822"/>
      </dsp:txXfrm>
    </dsp:sp>
    <dsp:sp modelId="{32A41B45-68F6-4AC1-9583-5420FD4CFB41}">
      <dsp:nvSpPr>
        <dsp:cNvPr id="0" name=""/>
        <dsp:cNvSpPr/>
      </dsp:nvSpPr>
      <dsp:spPr>
        <a:xfrm rot="5400000">
          <a:off x="7268055" y="-1903080"/>
          <a:ext cx="889944" cy="7259320"/>
        </a:xfrm>
        <a:prstGeom prst="round2SameRect">
          <a:avLst/>
        </a:prstGeom>
        <a:solidFill>
          <a:schemeClr val="bg1"/>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Virology</a:t>
          </a:r>
        </a:p>
        <a:p>
          <a:pPr marL="228600" lvl="1" indent="-228600" algn="l" defTabSz="889000">
            <a:lnSpc>
              <a:spcPct val="90000"/>
            </a:lnSpc>
            <a:spcBef>
              <a:spcPct val="0"/>
            </a:spcBef>
            <a:spcAft>
              <a:spcPct val="15000"/>
            </a:spcAft>
            <a:buChar char="•"/>
          </a:pPr>
          <a:r>
            <a:rPr lang="en-GB" sz="2000" kern="1200" dirty="0"/>
            <a:t>Epidemiology</a:t>
          </a:r>
        </a:p>
      </dsp:txBody>
      <dsp:txXfrm rot="-5400000">
        <a:off x="4083368" y="1325050"/>
        <a:ext cx="7215877" cy="803058"/>
      </dsp:txXfrm>
    </dsp:sp>
    <dsp:sp modelId="{CCB8CD55-3C3D-4583-82FB-52AAD531040C}">
      <dsp:nvSpPr>
        <dsp:cNvPr id="0" name=""/>
        <dsp:cNvSpPr/>
      </dsp:nvSpPr>
      <dsp:spPr>
        <a:xfrm>
          <a:off x="0" y="1170364"/>
          <a:ext cx="4083367" cy="1112430"/>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dirty="0"/>
            <a:t>Background</a:t>
          </a:r>
        </a:p>
      </dsp:txBody>
      <dsp:txXfrm>
        <a:off x="54304" y="1224668"/>
        <a:ext cx="3974759" cy="1003822"/>
      </dsp:txXfrm>
    </dsp:sp>
    <dsp:sp modelId="{00385CE4-843E-44D2-9505-5E0E8F710E48}">
      <dsp:nvSpPr>
        <dsp:cNvPr id="0" name=""/>
        <dsp:cNvSpPr/>
      </dsp:nvSpPr>
      <dsp:spPr>
        <a:xfrm rot="5400000">
          <a:off x="7268055" y="-735028"/>
          <a:ext cx="889944" cy="7259320"/>
        </a:xfrm>
        <a:prstGeom prst="round2SameRect">
          <a:avLst/>
        </a:prstGeom>
        <a:solidFill>
          <a:schemeClr val="bg1"/>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Key recommendations</a:t>
          </a:r>
        </a:p>
      </dsp:txBody>
      <dsp:txXfrm rot="-5400000">
        <a:off x="4083368" y="2493102"/>
        <a:ext cx="7215877" cy="803058"/>
      </dsp:txXfrm>
    </dsp:sp>
    <dsp:sp modelId="{B75631AB-3EF3-4AB2-9679-609D9E2A97C3}">
      <dsp:nvSpPr>
        <dsp:cNvPr id="0" name=""/>
        <dsp:cNvSpPr/>
      </dsp:nvSpPr>
      <dsp:spPr>
        <a:xfrm>
          <a:off x="0" y="2338416"/>
          <a:ext cx="4083367" cy="1112430"/>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dirty="0"/>
            <a:t>Guidelines</a:t>
          </a:r>
        </a:p>
      </dsp:txBody>
      <dsp:txXfrm>
        <a:off x="54304" y="2392720"/>
        <a:ext cx="3974759" cy="1003822"/>
      </dsp:txXfrm>
    </dsp:sp>
    <dsp:sp modelId="{D21E8413-FAB2-4011-AEFD-713AF5902E56}">
      <dsp:nvSpPr>
        <dsp:cNvPr id="0" name=""/>
        <dsp:cNvSpPr/>
      </dsp:nvSpPr>
      <dsp:spPr>
        <a:xfrm rot="5400000">
          <a:off x="7268055" y="433023"/>
          <a:ext cx="889944" cy="7259320"/>
        </a:xfrm>
        <a:prstGeom prst="round2SameRect">
          <a:avLst/>
        </a:prstGeom>
        <a:solidFill>
          <a:schemeClr val="bg1"/>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Unanswered questions and perspectives</a:t>
          </a:r>
        </a:p>
      </dsp:txBody>
      <dsp:txXfrm rot="-5400000">
        <a:off x="4083368" y="3661154"/>
        <a:ext cx="7215877" cy="803058"/>
      </dsp:txXfrm>
    </dsp:sp>
    <dsp:sp modelId="{130C8671-EBD0-4193-93F9-65C6D3CFC47F}">
      <dsp:nvSpPr>
        <dsp:cNvPr id="0" name=""/>
        <dsp:cNvSpPr/>
      </dsp:nvSpPr>
      <dsp:spPr>
        <a:xfrm>
          <a:off x="0" y="3506468"/>
          <a:ext cx="4083367" cy="1112430"/>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dirty="0"/>
            <a:t>Conclusions</a:t>
          </a:r>
        </a:p>
      </dsp:txBody>
      <dsp:txXfrm>
        <a:off x="54304" y="3560772"/>
        <a:ext cx="3974759" cy="1003822"/>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atin typeface="Arial" panose="020B0604020202020204" pitchFamily="34" charset="0"/>
                <a:cs typeface="Arial" panose="020B0604020202020204" pitchFamily="34" charset="0"/>
              </a:defRPr>
            </a:lvl1pPr>
          </a:lstStyle>
          <a:p>
            <a:endParaRPr lang="en-GB" dirty="0"/>
          </a:p>
        </p:txBody>
      </p:sp>
      <p:sp>
        <p:nvSpPr>
          <p:cNvPr id="3" name="Date Placeholder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a:latin typeface="Arial" panose="020B0604020202020204" pitchFamily="34" charset="0"/>
                <a:cs typeface="Arial" panose="020B0604020202020204" pitchFamily="34" charset="0"/>
              </a:defRPr>
            </a:lvl1pPr>
          </a:lstStyle>
          <a:p>
            <a:fld id="{30E894B1-E518-44F2-8168-3C4520859ED9}" type="datetimeFigureOut">
              <a:rPr lang="en-GB" smtClean="0"/>
              <a:pPr/>
              <a:t>05/05/2020</a:t>
            </a:fld>
            <a:endParaRPr lang="en-GB" dirty="0"/>
          </a:p>
        </p:txBody>
      </p:sp>
      <p:sp>
        <p:nvSpPr>
          <p:cNvPr id="4" name="Slide Image Placeholder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6634" tIns="48317" rIns="96634" bIns="48317" rtlCol="0" anchor="ctr"/>
          <a:lstStyle/>
          <a:p>
            <a:endParaRPr lang="en-GB" dirty="0"/>
          </a:p>
        </p:txBody>
      </p:sp>
      <p:sp>
        <p:nvSpPr>
          <p:cNvPr id="5" name="Notes Placeholder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a:latin typeface="Arial" panose="020B0604020202020204" pitchFamily="34" charset="0"/>
                <a:cs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a:latin typeface="Arial" panose="020B0604020202020204" pitchFamily="34" charset="0"/>
                <a:cs typeface="Arial" panose="020B0604020202020204" pitchFamily="34" charset="0"/>
              </a:defRPr>
            </a:lvl1pPr>
          </a:lstStyle>
          <a:p>
            <a:fld id="{9BC1133C-0A91-4C56-9DB7-B268BA704BC5}" type="slidenum">
              <a:rPr lang="en-GB" smtClean="0"/>
              <a:pPr/>
              <a:t>‹#›</a:t>
            </a:fld>
            <a:endParaRPr lang="en-GB" dirty="0"/>
          </a:p>
        </p:txBody>
      </p:sp>
    </p:spTree>
    <p:extLst>
      <p:ext uri="{BB962C8B-B14F-4D97-AF65-F5344CB8AC3E}">
        <p14:creationId xmlns:p14="http://schemas.microsoft.com/office/powerpoint/2010/main" val="1934940821"/>
      </p:ext>
    </p:extLst>
  </p:cSld>
  <p:clrMap bg1="lt1" tx1="dk1" bg2="lt2" tx2="dk2" accent1="accent1" accent2="accent2" accent3="accent3" accent4="accent4" accent5="accent5" accent6="accent6" hlink="hlink" folHlink="folHlink"/>
  <p:notesStyle>
    <a:lvl1pPr marL="1714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1pPr>
    <a:lvl2pPr marL="6286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2pPr>
    <a:lvl3pPr marL="10858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15430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20002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a:t>
            </a:fld>
            <a:endParaRPr lang="en-GB"/>
          </a:p>
        </p:txBody>
      </p:sp>
    </p:spTree>
    <p:extLst>
      <p:ext uri="{BB962C8B-B14F-4D97-AF65-F5344CB8AC3E}">
        <p14:creationId xmlns:p14="http://schemas.microsoft.com/office/powerpoint/2010/main" val="32982245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i="1" dirty="0"/>
              <a:t>ACLF, acute-on-chronic liver </a:t>
            </a:r>
            <a:r>
              <a:rPr lang="en-US" i="1" dirty="0" err="1"/>
              <a:t>failue</a:t>
            </a:r>
            <a:r>
              <a:rPr lang="en-US" i="1" dirty="0"/>
              <a:t>; ALF, acute liver failure; GT, genotype</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20</a:t>
            </a:fld>
            <a:endParaRPr lang="en-GB"/>
          </a:p>
        </p:txBody>
      </p:sp>
    </p:spTree>
    <p:extLst>
      <p:ext uri="{BB962C8B-B14F-4D97-AF65-F5344CB8AC3E}">
        <p14:creationId xmlns:p14="http://schemas.microsoft.com/office/powerpoint/2010/main" val="37229098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HIV, human immunodeficiency virus; LFT,</a:t>
            </a:r>
            <a:r>
              <a:rPr lang="en-GB" i="1" baseline="0" dirty="0"/>
              <a:t> liver function test</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21</a:t>
            </a:fld>
            <a:endParaRPr lang="en-GB"/>
          </a:p>
        </p:txBody>
      </p:sp>
    </p:spTree>
    <p:extLst>
      <p:ext uri="{BB962C8B-B14F-4D97-AF65-F5344CB8AC3E}">
        <p14:creationId xmlns:p14="http://schemas.microsoft.com/office/powerpoint/2010/main" val="42496063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HIV, human immunodeficiency virus; LFT,</a:t>
            </a:r>
            <a:r>
              <a:rPr lang="en-GB" i="1" baseline="0" dirty="0"/>
              <a:t> liver function test</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22</a:t>
            </a:fld>
            <a:endParaRPr lang="en-GB"/>
          </a:p>
        </p:txBody>
      </p:sp>
    </p:spTree>
    <p:extLst>
      <p:ext uri="{BB962C8B-B14F-4D97-AF65-F5344CB8AC3E}">
        <p14:creationId xmlns:p14="http://schemas.microsoft.com/office/powerpoint/2010/main" val="38680143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i="1" dirty="0"/>
              <a:t>GT, genotype; </a:t>
            </a:r>
            <a:r>
              <a:rPr lang="en-US" i="1" dirty="0" err="1"/>
              <a:t>LTx</a:t>
            </a:r>
            <a:r>
              <a:rPr lang="en-US" i="1" dirty="0"/>
              <a:t>, liver transplantation</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23</a:t>
            </a:fld>
            <a:endParaRPr lang="en-GB"/>
          </a:p>
        </p:txBody>
      </p:sp>
    </p:spTree>
    <p:extLst>
      <p:ext uri="{BB962C8B-B14F-4D97-AF65-F5344CB8AC3E}">
        <p14:creationId xmlns:p14="http://schemas.microsoft.com/office/powerpoint/2010/main" val="6896038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i="1" dirty="0"/>
              <a:t>GT, genotype; </a:t>
            </a:r>
            <a:r>
              <a:rPr lang="en-GB" i="1" dirty="0"/>
              <a:t>IgA, immunoglobulin A</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24</a:t>
            </a:fld>
            <a:endParaRPr lang="en-GB"/>
          </a:p>
        </p:txBody>
      </p:sp>
    </p:spTree>
    <p:extLst>
      <p:ext uri="{BB962C8B-B14F-4D97-AF65-F5344CB8AC3E}">
        <p14:creationId xmlns:p14="http://schemas.microsoft.com/office/powerpoint/2010/main" val="12455665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GT, genotype; </a:t>
            </a:r>
            <a:r>
              <a:rPr lang="en-GB" i="1" dirty="0"/>
              <a:t>IgA, immunoglobulin A</a:t>
            </a:r>
          </a:p>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25</a:t>
            </a:fld>
            <a:endParaRPr lang="en-GB"/>
          </a:p>
        </p:txBody>
      </p:sp>
    </p:spTree>
    <p:extLst>
      <p:ext uri="{BB962C8B-B14F-4D97-AF65-F5344CB8AC3E}">
        <p14:creationId xmlns:p14="http://schemas.microsoft.com/office/powerpoint/2010/main" val="20545330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i="1" dirty="0"/>
              <a:t>IL, interleukin</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26</a:t>
            </a:fld>
            <a:endParaRPr lang="en-GB"/>
          </a:p>
        </p:txBody>
      </p:sp>
    </p:spTree>
    <p:extLst>
      <p:ext uri="{BB962C8B-B14F-4D97-AF65-F5344CB8AC3E}">
        <p14:creationId xmlns:p14="http://schemas.microsoft.com/office/powerpoint/2010/main" val="12588788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LFT,</a:t>
            </a:r>
            <a:r>
              <a:rPr lang="en-GB" i="1" baseline="0" dirty="0"/>
              <a:t> liver function test</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27</a:t>
            </a:fld>
            <a:endParaRPr lang="en-GB"/>
          </a:p>
        </p:txBody>
      </p:sp>
    </p:spTree>
    <p:extLst>
      <p:ext uri="{BB962C8B-B14F-4D97-AF65-F5344CB8AC3E}">
        <p14:creationId xmlns:p14="http://schemas.microsoft.com/office/powerpoint/2010/main" val="39321422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ALT, alanine aminotransferase; Ig, immunoglobulin</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28</a:t>
            </a:fld>
            <a:endParaRPr lang="en-GB"/>
          </a:p>
        </p:txBody>
      </p:sp>
    </p:spTree>
    <p:extLst>
      <p:ext uri="{BB962C8B-B14F-4D97-AF65-F5344CB8AC3E}">
        <p14:creationId xmlns:p14="http://schemas.microsoft.com/office/powerpoint/2010/main" val="25564874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Ig, immunoglobulin; NAT, nucleic acid test; PCR, polymerase chain reaction</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29</a:t>
            </a:fld>
            <a:endParaRPr lang="en-GB"/>
          </a:p>
        </p:txBody>
      </p:sp>
    </p:spTree>
    <p:extLst>
      <p:ext uri="{BB962C8B-B14F-4D97-AF65-F5344CB8AC3E}">
        <p14:creationId xmlns:p14="http://schemas.microsoft.com/office/powerpoint/2010/main" val="7662746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GRADE, Grading of Recommendations Assessment, Development and Evaluation </a:t>
            </a:r>
          </a:p>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7</a:t>
            </a:fld>
            <a:endParaRPr lang="en-GB"/>
          </a:p>
        </p:txBody>
      </p:sp>
    </p:spTree>
    <p:extLst>
      <p:ext uri="{BB962C8B-B14F-4D97-AF65-F5344CB8AC3E}">
        <p14:creationId xmlns:p14="http://schemas.microsoft.com/office/powerpoint/2010/main" val="33333980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NAT, nucleic acid test</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30</a:t>
            </a:fld>
            <a:endParaRPr lang="en-GB"/>
          </a:p>
        </p:txBody>
      </p:sp>
    </p:spTree>
    <p:extLst>
      <p:ext uri="{BB962C8B-B14F-4D97-AF65-F5344CB8AC3E}">
        <p14:creationId xmlns:p14="http://schemas.microsoft.com/office/powerpoint/2010/main" val="21358585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Ig, immunoglobulin; NAT, nucleic acid test; PCR, polymerase chain reaction</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31</a:t>
            </a:fld>
            <a:endParaRPr lang="en-GB"/>
          </a:p>
        </p:txBody>
      </p:sp>
    </p:spTree>
    <p:extLst>
      <p:ext uri="{BB962C8B-B14F-4D97-AF65-F5344CB8AC3E}">
        <p14:creationId xmlns:p14="http://schemas.microsoft.com/office/powerpoint/2010/main" val="10345025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CMV, cytomegalovirus; EBV, Epstein–Barr virus; </a:t>
            </a:r>
            <a:r>
              <a:rPr lang="en-GB" i="1" dirty="0" err="1"/>
              <a:t>LTx</a:t>
            </a:r>
            <a:r>
              <a:rPr lang="en-GB" i="1" dirty="0"/>
              <a:t>, liver transplantation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32</a:t>
            </a:fld>
            <a:endParaRPr lang="en-GB"/>
          </a:p>
        </p:txBody>
      </p:sp>
    </p:spTree>
    <p:extLst>
      <p:ext uri="{BB962C8B-B14F-4D97-AF65-F5344CB8AC3E}">
        <p14:creationId xmlns:p14="http://schemas.microsoft.com/office/powerpoint/2010/main" val="3689258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CMV, cytomegalovirus; EBV, Epstein–Barr virus; </a:t>
            </a:r>
            <a:r>
              <a:rPr lang="en-GB" i="1" dirty="0" err="1"/>
              <a:t>LTx</a:t>
            </a:r>
            <a:r>
              <a:rPr lang="en-GB" i="1" dirty="0"/>
              <a:t>, liver transplantation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33</a:t>
            </a:fld>
            <a:endParaRPr lang="en-GB"/>
          </a:p>
        </p:txBody>
      </p:sp>
    </p:spTree>
    <p:extLst>
      <p:ext uri="{BB962C8B-B14F-4D97-AF65-F5344CB8AC3E}">
        <p14:creationId xmlns:p14="http://schemas.microsoft.com/office/powerpoint/2010/main" val="29049769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CMV, cytomegalovirus; EBV, Epstein–Barr virus; </a:t>
            </a:r>
            <a:r>
              <a:rPr lang="en-GB" i="1" dirty="0" err="1"/>
              <a:t>LTx</a:t>
            </a:r>
            <a:r>
              <a:rPr lang="en-GB" i="1" dirty="0"/>
              <a:t>, liver transplantation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34</a:t>
            </a:fld>
            <a:endParaRPr lang="en-GB"/>
          </a:p>
        </p:txBody>
      </p:sp>
    </p:spTree>
    <p:extLst>
      <p:ext uri="{BB962C8B-B14F-4D97-AF65-F5344CB8AC3E}">
        <p14:creationId xmlns:p14="http://schemas.microsoft.com/office/powerpoint/2010/main" val="25053886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ALT,</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alanine </a:t>
            </a:r>
            <a:r>
              <a:rPr lang="en-GB" sz="1200" b="0" i="1" kern="1200" dirty="0">
                <a:solidFill>
                  <a:schemeClr val="tx1"/>
                </a:solidFill>
                <a:effectLst/>
                <a:latin typeface="Arial" panose="020B0604020202020204" pitchFamily="34" charset="0"/>
                <a:ea typeface="+mn-ea"/>
                <a:cs typeface="Arial" panose="020B0604020202020204" pitchFamily="34" charset="0"/>
              </a:rPr>
              <a:t>aminotransferase; GT, genotype</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35</a:t>
            </a:fld>
            <a:endParaRPr lang="en-GB"/>
          </a:p>
        </p:txBody>
      </p:sp>
    </p:spTree>
    <p:extLst>
      <p:ext uri="{BB962C8B-B14F-4D97-AF65-F5344CB8AC3E}">
        <p14:creationId xmlns:p14="http://schemas.microsoft.com/office/powerpoint/2010/main" val="33354174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LFT,</a:t>
            </a:r>
            <a:r>
              <a:rPr lang="en-GB" i="1" baseline="0" dirty="0"/>
              <a:t> liver function test; </a:t>
            </a:r>
            <a:r>
              <a:rPr lang="en-GB" i="1" dirty="0"/>
              <a:t>NAT, nucleic acid test</a:t>
            </a:r>
          </a:p>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36</a:t>
            </a:fld>
            <a:endParaRPr lang="en-GB"/>
          </a:p>
        </p:txBody>
      </p:sp>
    </p:spTree>
    <p:extLst>
      <p:ext uri="{BB962C8B-B14F-4D97-AF65-F5344CB8AC3E}">
        <p14:creationId xmlns:p14="http://schemas.microsoft.com/office/powerpoint/2010/main" val="30027234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37</a:t>
            </a:fld>
            <a:endParaRPr lang="en-GB"/>
          </a:p>
        </p:txBody>
      </p:sp>
    </p:spTree>
    <p:extLst>
      <p:ext uri="{BB962C8B-B14F-4D97-AF65-F5344CB8AC3E}">
        <p14:creationId xmlns:p14="http://schemas.microsoft.com/office/powerpoint/2010/main" val="34142412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i="1" dirty="0"/>
              <a:t>GT, genotype; </a:t>
            </a:r>
            <a:r>
              <a:rPr lang="en-US" i="1" dirty="0" err="1"/>
              <a:t>LTx</a:t>
            </a:r>
            <a:r>
              <a:rPr lang="en-US" i="1" dirty="0"/>
              <a:t>, liver transplantation</a:t>
            </a:r>
            <a:endParaRPr lang="en-GB" i="1" dirty="0"/>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38</a:t>
            </a:fld>
            <a:endParaRPr lang="en-GB"/>
          </a:p>
        </p:txBody>
      </p:sp>
    </p:spTree>
    <p:extLst>
      <p:ext uri="{BB962C8B-B14F-4D97-AF65-F5344CB8AC3E}">
        <p14:creationId xmlns:p14="http://schemas.microsoft.com/office/powerpoint/2010/main" val="12030932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i="1" dirty="0"/>
              <a:t>GT, genotype; </a:t>
            </a:r>
            <a:r>
              <a:rPr lang="en-US" i="1" dirty="0" err="1"/>
              <a:t>LTx</a:t>
            </a:r>
            <a:r>
              <a:rPr lang="en-US" i="1" dirty="0"/>
              <a:t>, liver transplantation</a:t>
            </a:r>
            <a:endParaRPr lang="en-GB" i="1" dirty="0"/>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39</a:t>
            </a:fld>
            <a:endParaRPr lang="en-GB"/>
          </a:p>
        </p:txBody>
      </p:sp>
    </p:spTree>
    <p:extLst>
      <p:ext uri="{BB962C8B-B14F-4D97-AF65-F5344CB8AC3E}">
        <p14:creationId xmlns:p14="http://schemas.microsoft.com/office/powerpoint/2010/main" val="42162929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i="1" dirty="0"/>
              <a:t>GT, genotype</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11</a:t>
            </a:fld>
            <a:endParaRPr lang="en-GB"/>
          </a:p>
        </p:txBody>
      </p:sp>
    </p:spTree>
    <p:extLst>
      <p:ext uri="{BB962C8B-B14F-4D97-AF65-F5344CB8AC3E}">
        <p14:creationId xmlns:p14="http://schemas.microsoft.com/office/powerpoint/2010/main" val="32429372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i="1" dirty="0" err="1"/>
              <a:t>LTx</a:t>
            </a:r>
            <a:r>
              <a:rPr lang="en-US" i="1" dirty="0"/>
              <a:t>, liver transplantation</a:t>
            </a:r>
            <a:endParaRPr lang="en-GB"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40</a:t>
            </a:fld>
            <a:endParaRPr lang="en-GB"/>
          </a:p>
        </p:txBody>
      </p:sp>
    </p:spTree>
    <p:extLst>
      <p:ext uri="{BB962C8B-B14F-4D97-AF65-F5344CB8AC3E}">
        <p14:creationId xmlns:p14="http://schemas.microsoft.com/office/powerpoint/2010/main" val="27438834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AC83DAE-5157-4E7E-A158-0E9ACCDEF39B}"/>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6694038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862108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08D742B8-9794-44CB-A831-5EC7FF21B2C8}"/>
              </a:ext>
            </a:extLst>
          </p:cNvPr>
          <p:cNvSpPr>
            <a:spLocks noGrp="1"/>
          </p:cNvSpPr>
          <p:nvPr>
            <p:ph type="body" idx="1"/>
          </p:nvPr>
        </p:nvSpPr>
        <p:spPr/>
        <p:txBody>
          <a:bodyPr/>
          <a:lstStyle/>
          <a:p>
            <a:pPr marL="0" indent="0">
              <a:buNone/>
            </a:pPr>
            <a:r>
              <a:rPr lang="en-GB" i="1" dirty="0"/>
              <a:t>MSM, men who have sex with men</a:t>
            </a:r>
          </a:p>
        </p:txBody>
      </p:sp>
    </p:spTree>
    <p:extLst>
      <p:ext uri="{BB962C8B-B14F-4D97-AF65-F5344CB8AC3E}">
        <p14:creationId xmlns:p14="http://schemas.microsoft.com/office/powerpoint/2010/main" val="20188409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45</a:t>
            </a:fld>
            <a:endParaRPr lang="en-GB"/>
          </a:p>
        </p:txBody>
      </p:sp>
    </p:spTree>
    <p:extLst>
      <p:ext uri="{BB962C8B-B14F-4D97-AF65-F5344CB8AC3E}">
        <p14:creationId xmlns:p14="http://schemas.microsoft.com/office/powerpoint/2010/main" val="19131104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i="1" dirty="0"/>
              <a:t>GT, genotype</a:t>
            </a:r>
            <a:endParaRPr lang="en-GB" i="1" dirty="0"/>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12</a:t>
            </a:fld>
            <a:endParaRPr lang="en-GB"/>
          </a:p>
        </p:txBody>
      </p:sp>
    </p:spTree>
    <p:extLst>
      <p:ext uri="{BB962C8B-B14F-4D97-AF65-F5344CB8AC3E}">
        <p14:creationId xmlns:p14="http://schemas.microsoft.com/office/powerpoint/2010/main" val="12186743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i="1" dirty="0"/>
              <a:t>GT, genotype</a:t>
            </a:r>
            <a:endParaRPr lang="en-GB" i="1" dirty="0"/>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13</a:t>
            </a:fld>
            <a:endParaRPr lang="en-GB"/>
          </a:p>
        </p:txBody>
      </p:sp>
    </p:spTree>
    <p:extLst>
      <p:ext uri="{BB962C8B-B14F-4D97-AF65-F5344CB8AC3E}">
        <p14:creationId xmlns:p14="http://schemas.microsoft.com/office/powerpoint/2010/main" val="30682764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i="1" dirty="0"/>
              <a:t>GT, genotype; </a:t>
            </a:r>
            <a:r>
              <a:rPr lang="en-GB" i="1" dirty="0"/>
              <a:t>WHO, World Health Organization</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14</a:t>
            </a:fld>
            <a:endParaRPr lang="en-GB"/>
          </a:p>
        </p:txBody>
      </p:sp>
    </p:spTree>
    <p:extLst>
      <p:ext uri="{BB962C8B-B14F-4D97-AF65-F5344CB8AC3E}">
        <p14:creationId xmlns:p14="http://schemas.microsoft.com/office/powerpoint/2010/main" val="21078431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i="1" dirty="0"/>
              <a:t>GT, genotype</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15</a:t>
            </a:fld>
            <a:endParaRPr lang="en-GB"/>
          </a:p>
        </p:txBody>
      </p:sp>
    </p:spTree>
    <p:extLst>
      <p:ext uri="{BB962C8B-B14F-4D97-AF65-F5344CB8AC3E}">
        <p14:creationId xmlns:p14="http://schemas.microsoft.com/office/powerpoint/2010/main" val="40345723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1. Thom K, et al. Euro </a:t>
            </a:r>
            <a:r>
              <a:rPr lang="en-GB" i="1" dirty="0" err="1"/>
              <a:t>Surveill</a:t>
            </a:r>
            <a:r>
              <a:rPr lang="en-GB" i="1" dirty="0"/>
              <a:t> 2018;doi: 10.2807/1560-7917.ES.2018.23.12.17-00174 [</a:t>
            </a:r>
            <a:r>
              <a:rPr lang="en-GB" i="1" dirty="0" err="1"/>
              <a:t>Epub</a:t>
            </a:r>
            <a:r>
              <a:rPr lang="en-GB" i="1" dirty="0"/>
              <a:t> ahead of print]; 2. </a:t>
            </a:r>
            <a:r>
              <a:rPr lang="en-GB" i="1" dirty="0" err="1"/>
              <a:t>Mansuy</a:t>
            </a:r>
            <a:r>
              <a:rPr lang="en-GB" i="1" dirty="0"/>
              <a:t> JM, et al. Hepatology 2016;63:1145–54; 3. </a:t>
            </a:r>
            <a:r>
              <a:rPr lang="en-GB" i="1" dirty="0" err="1"/>
              <a:t>Zaaijer</a:t>
            </a:r>
            <a:r>
              <a:rPr lang="en-GB" i="1" dirty="0"/>
              <a:t> HL. Hepatology 2015;62:654; 4. Müller B, et al. </a:t>
            </a:r>
            <a:r>
              <a:rPr lang="en-GB" i="1" dirty="0" err="1"/>
              <a:t>Transfus</a:t>
            </a:r>
            <a:r>
              <a:rPr lang="en-GB" i="1" dirty="0"/>
              <a:t> Med </a:t>
            </a:r>
            <a:r>
              <a:rPr lang="en-GB" i="1" dirty="0" err="1"/>
              <a:t>Hemother</a:t>
            </a:r>
            <a:r>
              <a:rPr lang="en-GB" i="1" dirty="0"/>
              <a:t> 2015;42:1–66; 5. </a:t>
            </a:r>
            <a:r>
              <a:rPr lang="en-GB" i="1" dirty="0" err="1"/>
              <a:t>Adlhoch</a:t>
            </a:r>
            <a:r>
              <a:rPr lang="en-GB" i="1" dirty="0"/>
              <a:t> C, et al. J </a:t>
            </a:r>
            <a:r>
              <a:rPr lang="en-GB" i="1" dirty="0" err="1"/>
              <a:t>Clin</a:t>
            </a:r>
            <a:r>
              <a:rPr lang="en-GB" i="1" dirty="0"/>
              <a:t> </a:t>
            </a:r>
            <a:r>
              <a:rPr lang="en-GB" i="1" dirty="0" err="1"/>
              <a:t>Virol</a:t>
            </a:r>
            <a:r>
              <a:rPr lang="en-GB" i="1" dirty="0"/>
              <a:t> 2016;82:9–16; 6. </a:t>
            </a:r>
            <a:r>
              <a:rPr lang="en-GB" i="1" dirty="0" err="1"/>
              <a:t>Lucarelli</a:t>
            </a:r>
            <a:r>
              <a:rPr lang="en-GB" i="1" dirty="0"/>
              <a:t> C, et al. Euro </a:t>
            </a:r>
            <a:r>
              <a:rPr lang="en-GB" i="1" dirty="0" err="1"/>
              <a:t>Surveill</a:t>
            </a:r>
            <a:r>
              <a:rPr lang="en-GB" i="1" dirty="0"/>
              <a:t> 2016;21; 7. Bura M, et al, </a:t>
            </a:r>
            <a:r>
              <a:rPr lang="en-GB" i="1" dirty="0" err="1"/>
              <a:t>Int</a:t>
            </a:r>
            <a:r>
              <a:rPr lang="en-GB" i="1" dirty="0"/>
              <a:t> J Infect Dis. 2017; 61:20–2; 8. Shrestha AC, et al. Transfusion 2016;56:3086–93; 9. </a:t>
            </a:r>
            <a:r>
              <a:rPr lang="en-GB" i="1" dirty="0" err="1"/>
              <a:t>Hoad</a:t>
            </a:r>
            <a:r>
              <a:rPr lang="en-GB" i="1" dirty="0"/>
              <a:t> VC, et al. Vox Sang 2017;112:614–21; 10. Fearon MA, et al. Transfusion 2017;57:1420–5; 11. Zhang L, et al. Transfusion 2017;57:248–57; 12. </a:t>
            </a:r>
            <a:r>
              <a:rPr lang="en-GB" i="1" dirty="0" err="1"/>
              <a:t>Matsubayashi</a:t>
            </a:r>
            <a:r>
              <a:rPr lang="en-GB" i="1" dirty="0"/>
              <a:t> K, et al. ISBT Science Series 2011;6:344–9; 13. </a:t>
            </a:r>
            <a:r>
              <a:rPr lang="en-GB" i="1" dirty="0" err="1"/>
              <a:t>Minagi</a:t>
            </a:r>
            <a:r>
              <a:rPr lang="en-GB" i="1" dirty="0"/>
              <a:t> T, et al. Vox Sang 2016;111:242–6; 14. </a:t>
            </a:r>
            <a:r>
              <a:rPr lang="en-GB" i="1" dirty="0" err="1"/>
              <a:t>Stramer</a:t>
            </a:r>
            <a:r>
              <a:rPr lang="en-GB" i="1" dirty="0"/>
              <a:t> SL, et al. Transfusion 2015;56:481–8</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17</a:t>
            </a:fld>
            <a:endParaRPr lang="en-GB"/>
          </a:p>
        </p:txBody>
      </p:sp>
    </p:spTree>
    <p:extLst>
      <p:ext uri="{BB962C8B-B14F-4D97-AF65-F5344CB8AC3E}">
        <p14:creationId xmlns:p14="http://schemas.microsoft.com/office/powerpoint/2010/main" val="12511164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i="1" dirty="0"/>
          </a:p>
        </p:txBody>
      </p:sp>
      <p:sp>
        <p:nvSpPr>
          <p:cNvPr id="4" name="Slide Number Placeholder 3"/>
          <p:cNvSpPr>
            <a:spLocks noGrp="1"/>
          </p:cNvSpPr>
          <p:nvPr>
            <p:ph type="sldNum" sz="quarter" idx="10"/>
          </p:nvPr>
        </p:nvSpPr>
        <p:spPr/>
        <p:txBody>
          <a:bodyPr/>
          <a:lstStyle/>
          <a:p>
            <a:fld id="{AFBBAD97-B6EA-450E-B34E-10D8644E9459}" type="slidenum">
              <a:rPr lang="en-GB" smtClean="0"/>
              <a:pPr/>
              <a:t>19</a:t>
            </a:fld>
            <a:endParaRPr lang="en-GB"/>
          </a:p>
        </p:txBody>
      </p:sp>
    </p:spTree>
    <p:extLst>
      <p:ext uri="{BB962C8B-B14F-4D97-AF65-F5344CB8AC3E}">
        <p14:creationId xmlns:p14="http://schemas.microsoft.com/office/powerpoint/2010/main" val="5729983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9D01D78-9B3F-4109-AE22-E06AAB7FEBD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A89537AC-ED7F-43CA-BCAA-9AEB466615B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8761"/>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2933"/>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940553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07A89D91-1E50-42F6-807F-EE8ABF3C22B8}"/>
              </a:ext>
            </a:extLst>
          </p:cNvPr>
          <p:cNvCxnSpPr>
            <a:cxnSpLocks/>
          </p:cNvCxnSpPr>
          <p:nvPr userDrawn="1"/>
        </p:nvCxnSpPr>
        <p:spPr>
          <a:xfrm>
            <a:off x="365760" y="4459976"/>
            <a:ext cx="11460480" cy="0"/>
          </a:xfrm>
          <a:prstGeom prst="line">
            <a:avLst/>
          </a:prstGeom>
          <a:ln w="88900">
            <a:solidFill>
              <a:srgbClr val="DC204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8940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53C8E462-6219-443F-9602-10F2EAFEBE9B}"/>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9631104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70136"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541D918E-A909-43DE-AC7D-C34B492663A2}"/>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105974CF-98D7-4F52-ABFB-F167F1AF27FB}"/>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8446110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4762613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7846969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C0A7E15-D8DB-4905-94BA-C62396896B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E85E83F8-04B2-4C9D-9E97-2735BE5D1C8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41302251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DD7FAE58-C6FA-4B3B-A39F-D32DD90B4732}"/>
              </a:ext>
            </a:extLst>
          </p:cNvPr>
          <p:cNvCxnSpPr>
            <a:cxnSpLocks/>
          </p:cNvCxnSpPr>
          <p:nvPr userDrawn="1"/>
        </p:nvCxnSpPr>
        <p:spPr>
          <a:xfrm>
            <a:off x="365760" y="4459976"/>
            <a:ext cx="11460480" cy="0"/>
          </a:xfrm>
          <a:prstGeom prst="line">
            <a:avLst/>
          </a:prstGeom>
          <a:ln w="88900">
            <a:solidFill>
              <a:srgbClr val="0A939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43746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C657FAC6-2395-4983-BCEC-E661BAE01A28}"/>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2323258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8627C0A3-B31C-459A-B3C8-9B3F90900348}"/>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E2F1DD51-3C50-491A-A440-B86443B20BF0}"/>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2215723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611304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750D8AD9-BA57-43A5-93CA-7F9728C0756D}"/>
              </a:ext>
            </a:extLst>
          </p:cNvPr>
          <p:cNvCxnSpPr>
            <a:cxnSpLocks/>
          </p:cNvCxnSpPr>
          <p:nvPr userDrawn="1"/>
        </p:nvCxnSpPr>
        <p:spPr>
          <a:xfrm>
            <a:off x="365760" y="4459976"/>
            <a:ext cx="11460480" cy="0"/>
          </a:xfrm>
          <a:prstGeom prst="line">
            <a:avLst/>
          </a:prstGeom>
          <a:ln w="88900">
            <a:solidFill>
              <a:srgbClr val="F8BE3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56818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7471828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40E7B8-A1C1-4D46-8085-0E915E8F7A8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853C38C4-A2EB-44DC-9257-5EE37C6737F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7289675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D74F02A4-2ED0-4174-B92E-FFB52D0C4520}"/>
              </a:ext>
            </a:extLst>
          </p:cNvPr>
          <p:cNvCxnSpPr>
            <a:cxnSpLocks/>
          </p:cNvCxnSpPr>
          <p:nvPr userDrawn="1"/>
        </p:nvCxnSpPr>
        <p:spPr>
          <a:xfrm>
            <a:off x="365760" y="4459976"/>
            <a:ext cx="11460480" cy="0"/>
          </a:xfrm>
          <a:prstGeom prst="line">
            <a:avLst/>
          </a:prstGeom>
          <a:ln w="88900">
            <a:solidFill>
              <a:srgbClr val="EB5F1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87175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8AC1B916-9C2F-4F87-9F00-8355A30EF037}"/>
              </a:ext>
            </a:extLst>
          </p:cNvPr>
          <p:cNvSpPr>
            <a:spLocks noGrp="1"/>
          </p:cNvSpPr>
          <p:nvPr>
            <p:ph sz="half" idx="1" hasCustomPrompt="1"/>
          </p:nvPr>
        </p:nvSpPr>
        <p:spPr>
          <a:xfrm>
            <a:off x="425752" y="1340768"/>
            <a:ext cx="113424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223999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25752" y="1340769"/>
            <a:ext cx="5574237"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hasCustomPrompt="1"/>
          </p:nvPr>
        </p:nvSpPr>
        <p:spPr>
          <a:xfrm>
            <a:off x="6193448" y="1340769"/>
            <a:ext cx="55728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9231715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1430134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19885697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9D01D78-9B3F-4109-AE22-E06AAB7FEBD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A89537AC-ED7F-43CA-BCAA-9AEB466615B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8761"/>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2933"/>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18756027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750D8AD9-BA57-43A5-93CA-7F9728C0756D}"/>
              </a:ext>
            </a:extLst>
          </p:cNvPr>
          <p:cNvCxnSpPr>
            <a:cxnSpLocks/>
          </p:cNvCxnSpPr>
          <p:nvPr userDrawn="1"/>
        </p:nvCxnSpPr>
        <p:spPr>
          <a:xfrm>
            <a:off x="365760" y="4459976"/>
            <a:ext cx="11460480" cy="0"/>
          </a:xfrm>
          <a:prstGeom prst="line">
            <a:avLst/>
          </a:prstGeom>
          <a:ln w="88900">
            <a:solidFill>
              <a:srgbClr val="F8BE3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61453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09D3B1DE-19F1-46B1-8EF2-62098D150E43}"/>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4732699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09D3B1DE-19F1-46B1-8EF2-62098D150E43}"/>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9670788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4ACC9225-45D8-4CD5-ABE5-7576DD17D0A6}"/>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6276D889-BE07-434F-A0F1-269B674C69FC}"/>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3001949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ln>
            <a:solidFill>
              <a:srgbClr val="004A86"/>
            </a:solidFill>
          </a:ln>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4198743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22958906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015">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4ACC9225-45D8-4CD5-ABE5-7576DD17D0A6}"/>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6276D889-BE07-434F-A0F1-269B674C69FC}"/>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248758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418857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5513860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015"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ca-ES"/>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Marcador de fecha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6ECCC98-259E-4CEC-A170-4EFDA30D2C5C}" type="datetimeFigureOut">
              <a:rPr kumimoji="0" lang="ca-ES" sz="1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5/5/2020</a:t>
            </a:fld>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 name="Marcador de pie de página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 name="Marcador de número de diapositiva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1DBD26-0528-485A-AC4B-724506D30896}" type="slidenum">
              <a:rPr kumimoji="0" lang="ca-ES" sz="1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769771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1_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40E7B8-A1C1-4D46-8085-0E915E8F7A8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853C38C4-A2EB-44DC-9257-5EE37C6737F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24871493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9CD70AD-75F5-4704-974D-E58F5BDE977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107A2128-7685-4091-B58C-C6418D9785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3524481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11.xml"/><Relationship Id="rId7"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17.xml"/><Relationship Id="rId7"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23.xml"/><Relationship Id="rId7" Type="http://schemas.openxmlformats.org/officeDocument/2006/relationships/theme" Target="../theme/theme4.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4" Type="http://schemas.openxmlformats.org/officeDocument/2006/relationships/slideLayout" Target="../slideLayouts/slideLayout24.xml"/><Relationship Id="rId9"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29.xml"/><Relationship Id="rId7" Type="http://schemas.openxmlformats.org/officeDocument/2006/relationships/theme" Target="../theme/theme5.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4" Type="http://schemas.openxmlformats.org/officeDocument/2006/relationships/slideLayout" Target="../slideLayouts/slideLayout30.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2A51C28-5EAC-4B36-963C-1FEBF43A81F8}"/>
              </a:ext>
            </a:extLst>
          </p:cNvPr>
          <p:cNvGrpSpPr/>
          <p:nvPr userDrawn="1"/>
        </p:nvGrpSpPr>
        <p:grpSpPr>
          <a:xfrm>
            <a:off x="0" y="138043"/>
            <a:ext cx="12018983" cy="1042269"/>
            <a:chOff x="0" y="138043"/>
            <a:chExt cx="12018983" cy="1042269"/>
          </a:xfrm>
        </p:grpSpPr>
        <p:pic>
          <p:nvPicPr>
            <p:cNvPr id="6" name="Picture 5">
              <a:extLst>
                <a:ext uri="{FF2B5EF4-FFF2-40B4-BE49-F238E27FC236}">
                  <a16:creationId xmlns:a16="http://schemas.microsoft.com/office/drawing/2014/main" id="{0715E489-0C14-45CD-9E88-82F5C8B0AE08}"/>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3004765" y="138043"/>
              <a:ext cx="9014218" cy="1042269"/>
            </a:xfrm>
            <a:prstGeom prst="rect">
              <a:avLst/>
            </a:prstGeom>
          </p:spPr>
        </p:pic>
        <p:pic>
          <p:nvPicPr>
            <p:cNvPr id="10" name="Picture 9">
              <a:extLst>
                <a:ext uri="{FF2B5EF4-FFF2-40B4-BE49-F238E27FC236}">
                  <a16:creationId xmlns:a16="http://schemas.microsoft.com/office/drawing/2014/main" id="{E5C5D706-B179-42F6-A7FC-AA3B904AAD03}"/>
                </a:ext>
              </a:extLst>
            </p:cNvPr>
            <p:cNvPicPr>
              <a:picLocks noChangeAspect="1"/>
            </p:cNvPicPr>
            <p:nvPr userDrawn="1"/>
          </p:nvPicPr>
          <p:blipFill rotWithShape="1">
            <a:blip r:embed="rId10">
              <a:extLst>
                <a:ext uri="{28A0092B-C50C-407E-A947-70E740481C1C}">
                  <a14:useLocalDpi xmlns:a14="http://schemas.microsoft.com/office/drawing/2010/main" val="0"/>
                </a:ext>
              </a:extLst>
            </a:blip>
            <a:srcRect r="30776"/>
            <a:stretch/>
          </p:blipFill>
          <p:spPr>
            <a:xfrm>
              <a:off x="0" y="138043"/>
              <a:ext cx="6240016" cy="1042269"/>
            </a:xfrm>
            <a:prstGeom prst="rect">
              <a:avLst/>
            </a:prstGeom>
          </p:spPr>
        </p:pic>
      </p:grpSp>
      <p:sp>
        <p:nvSpPr>
          <p:cNvPr id="2" name="Title Placeholder 1"/>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657627DF-C2DD-4E8E-8B59-11B32E2CC632}"/>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668558" y="6021288"/>
            <a:ext cx="1350435" cy="684311"/>
          </a:xfrm>
          <a:prstGeom prst="rect">
            <a:avLst/>
          </a:prstGeom>
        </p:spPr>
      </p:pic>
    </p:spTree>
    <p:extLst>
      <p:ext uri="{BB962C8B-B14F-4D97-AF65-F5344CB8AC3E}">
        <p14:creationId xmlns:p14="http://schemas.microsoft.com/office/powerpoint/2010/main" val="93981024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A786022-3A51-4B0F-8B09-8736F2F84C17}"/>
              </a:ext>
            </a:extLst>
          </p:cNvPr>
          <p:cNvGrpSpPr/>
          <p:nvPr userDrawn="1"/>
        </p:nvGrpSpPr>
        <p:grpSpPr>
          <a:xfrm>
            <a:off x="0" y="140970"/>
            <a:ext cx="12018983" cy="1042269"/>
            <a:chOff x="0" y="140970"/>
            <a:chExt cx="12018983" cy="1042269"/>
          </a:xfrm>
        </p:grpSpPr>
        <p:pic>
          <p:nvPicPr>
            <p:cNvPr id="6" name="Picture 5">
              <a:extLst>
                <a:ext uri="{FF2B5EF4-FFF2-40B4-BE49-F238E27FC236}">
                  <a16:creationId xmlns:a16="http://schemas.microsoft.com/office/drawing/2014/main" id="{BF478061-2D09-403B-9804-67FADE51F9C9}"/>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04756" y="140970"/>
              <a:ext cx="9014227" cy="1042269"/>
            </a:xfrm>
            <a:prstGeom prst="rect">
              <a:avLst/>
            </a:prstGeom>
          </p:spPr>
        </p:pic>
        <p:pic>
          <p:nvPicPr>
            <p:cNvPr id="10" name="Picture 9">
              <a:extLst>
                <a:ext uri="{FF2B5EF4-FFF2-40B4-BE49-F238E27FC236}">
                  <a16:creationId xmlns:a16="http://schemas.microsoft.com/office/drawing/2014/main" id="{A7A7B4FC-F3D5-4365-AB11-34BDCEFBA1D3}"/>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38852"/>
            <a:stretch/>
          </p:blipFill>
          <p:spPr>
            <a:xfrm>
              <a:off x="0" y="140970"/>
              <a:ext cx="5512037" cy="1042269"/>
            </a:xfrm>
            <a:prstGeom prst="rect">
              <a:avLst/>
            </a:prstGeom>
          </p:spPr>
        </p:pic>
      </p:grpSp>
      <p:sp>
        <p:nvSpPr>
          <p:cNvPr id="2" name="Title Placeholder 1"/>
          <p:cNvSpPr>
            <a:spLocks noGrp="1"/>
          </p:cNvSpPr>
          <p:nvPr>
            <p:ph type="title"/>
          </p:nvPr>
        </p:nvSpPr>
        <p:spPr>
          <a:xfrm>
            <a:off x="425752" y="140970"/>
            <a:ext cx="10478682"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FD10B39D-C66A-450C-8235-DE8C83D3C44E}"/>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58" y="6021288"/>
            <a:ext cx="1350435" cy="684311"/>
          </a:xfrm>
          <a:prstGeom prst="rect">
            <a:avLst/>
          </a:prstGeom>
        </p:spPr>
      </p:pic>
    </p:spTree>
    <p:extLst>
      <p:ext uri="{BB962C8B-B14F-4D97-AF65-F5344CB8AC3E}">
        <p14:creationId xmlns:p14="http://schemas.microsoft.com/office/powerpoint/2010/main" val="383883089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9766D48-4F59-4495-B870-4564ECE725F3}"/>
              </a:ext>
            </a:extLst>
          </p:cNvPr>
          <p:cNvGrpSpPr/>
          <p:nvPr userDrawn="1"/>
        </p:nvGrpSpPr>
        <p:grpSpPr>
          <a:xfrm>
            <a:off x="1" y="138043"/>
            <a:ext cx="12018982" cy="1042270"/>
            <a:chOff x="1" y="138043"/>
            <a:chExt cx="12018982" cy="1042270"/>
          </a:xfrm>
        </p:grpSpPr>
        <p:pic>
          <p:nvPicPr>
            <p:cNvPr id="6" name="Picture 5">
              <a:extLst>
                <a:ext uri="{FF2B5EF4-FFF2-40B4-BE49-F238E27FC236}">
                  <a16:creationId xmlns:a16="http://schemas.microsoft.com/office/drawing/2014/main" id="{FA3C8B69-7FD9-49EC-B38B-9301D611D800}"/>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04756" y="138043"/>
              <a:ext cx="9014227" cy="1042270"/>
            </a:xfrm>
            <a:prstGeom prst="rect">
              <a:avLst/>
            </a:prstGeom>
          </p:spPr>
        </p:pic>
        <p:pic>
          <p:nvPicPr>
            <p:cNvPr id="10" name="Picture 9">
              <a:extLst>
                <a:ext uri="{FF2B5EF4-FFF2-40B4-BE49-F238E27FC236}">
                  <a16:creationId xmlns:a16="http://schemas.microsoft.com/office/drawing/2014/main" id="{4FF31DAB-063E-4041-9E7C-DB544A05F39A}"/>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42758"/>
            <a:stretch/>
          </p:blipFill>
          <p:spPr>
            <a:xfrm>
              <a:off x="1" y="138043"/>
              <a:ext cx="5159896" cy="1042270"/>
            </a:xfrm>
            <a:prstGeom prst="rect">
              <a:avLst/>
            </a:prstGeom>
          </p:spPr>
        </p:pic>
      </p:grpSp>
      <p:sp>
        <p:nvSpPr>
          <p:cNvPr id="2" name="Title Placeholder 1"/>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AA1DD496-B26E-4057-ABDE-D90ABD7F512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53" y="6021288"/>
            <a:ext cx="1350435" cy="684311"/>
          </a:xfrm>
          <a:prstGeom prst="rect">
            <a:avLst/>
          </a:prstGeom>
        </p:spPr>
      </p:pic>
    </p:spTree>
    <p:extLst>
      <p:ext uri="{BB962C8B-B14F-4D97-AF65-F5344CB8AC3E}">
        <p14:creationId xmlns:p14="http://schemas.microsoft.com/office/powerpoint/2010/main" val="718788754"/>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D5277E1-0216-4772-AABA-412A04E800A5}"/>
              </a:ext>
            </a:extLst>
          </p:cNvPr>
          <p:cNvGrpSpPr/>
          <p:nvPr userDrawn="1"/>
        </p:nvGrpSpPr>
        <p:grpSpPr>
          <a:xfrm>
            <a:off x="0" y="138043"/>
            <a:ext cx="12013810" cy="1042270"/>
            <a:chOff x="42730" y="138043"/>
            <a:chExt cx="12013810" cy="1042270"/>
          </a:xfrm>
        </p:grpSpPr>
        <p:pic>
          <p:nvPicPr>
            <p:cNvPr id="11" name="Picture 10">
              <a:extLst>
                <a:ext uri="{FF2B5EF4-FFF2-40B4-BE49-F238E27FC236}">
                  <a16:creationId xmlns:a16="http://schemas.microsoft.com/office/drawing/2014/main" id="{8C721CDA-D031-4165-8EAF-36039A5933A6}"/>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29372"/>
            <a:stretch/>
          </p:blipFill>
          <p:spPr>
            <a:xfrm>
              <a:off x="42730" y="138043"/>
              <a:ext cx="6366617" cy="1042270"/>
            </a:xfrm>
            <a:prstGeom prst="rect">
              <a:avLst/>
            </a:prstGeom>
          </p:spPr>
        </p:pic>
        <p:pic>
          <p:nvPicPr>
            <p:cNvPr id="12" name="Picture 11">
              <a:extLst>
                <a:ext uri="{FF2B5EF4-FFF2-40B4-BE49-F238E27FC236}">
                  <a16:creationId xmlns:a16="http://schemas.microsoft.com/office/drawing/2014/main" id="{29E340E7-7222-40B2-96A2-287B44CA4BC4}"/>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42305" y="138043"/>
              <a:ext cx="9014235" cy="1042270"/>
            </a:xfrm>
            <a:prstGeom prst="rect">
              <a:avLst/>
            </a:prstGeom>
          </p:spPr>
        </p:pic>
      </p:grpSp>
      <p:pic>
        <p:nvPicPr>
          <p:cNvPr id="9" name="Picture 8">
            <a:extLst>
              <a:ext uri="{FF2B5EF4-FFF2-40B4-BE49-F238E27FC236}">
                <a16:creationId xmlns:a16="http://schemas.microsoft.com/office/drawing/2014/main" id="{5F0AB36D-988E-4F4E-96B9-30F336BC57C7}"/>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47" y="6021288"/>
            <a:ext cx="1350435" cy="684311"/>
          </a:xfrm>
          <a:prstGeom prst="rect">
            <a:avLst/>
          </a:prstGeom>
        </p:spPr>
      </p:pic>
      <p:sp>
        <p:nvSpPr>
          <p:cNvPr id="2" name="Title Placeholder 1"/>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757561669"/>
      </p:ext>
    </p:extLst>
  </p:cSld>
  <p:clrMap bg1="lt1" tx1="dk1" bg2="lt2" tx2="dk2" accent1="accent1" accent2="accent2" accent3="accent3" accent4="accent4" accent5="accent5" accent6="accent6" hlink="hlink" folHlink="folHlink"/>
  <p:sldLayoutIdLst>
    <p:sldLayoutId id="2147483675" r:id="rId1"/>
    <p:sldLayoutId id="2147483663" r:id="rId2"/>
    <p:sldLayoutId id="2147483664" r:id="rId3"/>
    <p:sldLayoutId id="2147483665" r:id="rId4"/>
    <p:sldLayoutId id="2147483666" r:id="rId5"/>
    <p:sldLayoutId id="2147483667" r:id="rId6"/>
  </p:sldLayoutIdLst>
  <p:txStyles>
    <p:titleStyle>
      <a:lvl1pPr algn="l" defTabSz="914400" rtl="0" eaLnBrk="1" latinLnBrk="0" hangingPunct="1">
        <a:lnSpc>
          <a:spcPct val="90000"/>
        </a:lnSpc>
        <a:spcBef>
          <a:spcPct val="0"/>
        </a:spcBef>
        <a:buNone/>
        <a:defRPr sz="24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2A51C28-5EAC-4B36-963C-1FEBF43A81F8}"/>
              </a:ext>
            </a:extLst>
          </p:cNvPr>
          <p:cNvGrpSpPr/>
          <p:nvPr userDrawn="1"/>
        </p:nvGrpSpPr>
        <p:grpSpPr>
          <a:xfrm>
            <a:off x="0" y="138043"/>
            <a:ext cx="12018983" cy="1042269"/>
            <a:chOff x="0" y="138043"/>
            <a:chExt cx="12018983" cy="1042269"/>
          </a:xfrm>
        </p:grpSpPr>
        <p:pic>
          <p:nvPicPr>
            <p:cNvPr id="6" name="Picture 5">
              <a:extLst>
                <a:ext uri="{FF2B5EF4-FFF2-40B4-BE49-F238E27FC236}">
                  <a16:creationId xmlns:a16="http://schemas.microsoft.com/office/drawing/2014/main" id="{0715E489-0C14-45CD-9E88-82F5C8B0AE08}"/>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04765" y="138043"/>
              <a:ext cx="9014218" cy="1042269"/>
            </a:xfrm>
            <a:prstGeom prst="rect">
              <a:avLst/>
            </a:prstGeom>
          </p:spPr>
        </p:pic>
        <p:pic>
          <p:nvPicPr>
            <p:cNvPr id="10" name="Picture 9">
              <a:extLst>
                <a:ext uri="{FF2B5EF4-FFF2-40B4-BE49-F238E27FC236}">
                  <a16:creationId xmlns:a16="http://schemas.microsoft.com/office/drawing/2014/main" id="{E5C5D706-B179-42F6-A7FC-AA3B904AAD03}"/>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30776"/>
            <a:stretch/>
          </p:blipFill>
          <p:spPr>
            <a:xfrm>
              <a:off x="0" y="138043"/>
              <a:ext cx="6240016" cy="1042269"/>
            </a:xfrm>
            <a:prstGeom prst="rect">
              <a:avLst/>
            </a:prstGeom>
          </p:spPr>
        </p:pic>
      </p:grpSp>
      <p:sp>
        <p:nvSpPr>
          <p:cNvPr id="2" name="Title Placeholder 1"/>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657627DF-C2DD-4E8E-8B59-11B32E2CC632}"/>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58" y="6021288"/>
            <a:ext cx="1350435" cy="684311"/>
          </a:xfrm>
          <a:prstGeom prst="rect">
            <a:avLst/>
          </a:prstGeom>
        </p:spPr>
      </p:pic>
    </p:spTree>
    <p:extLst>
      <p:ext uri="{BB962C8B-B14F-4D97-AF65-F5344CB8AC3E}">
        <p14:creationId xmlns:p14="http://schemas.microsoft.com/office/powerpoint/2010/main" val="2145947018"/>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 Target="slide5.xml"/><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xml"/><Relationship Id="rId1" Type="http://schemas.openxmlformats.org/officeDocument/2006/relationships/slideLayout" Target="../slideLayouts/slideLayout31.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4.xml"/><Relationship Id="rId1" Type="http://schemas.openxmlformats.org/officeDocument/2006/relationships/slideLayout" Target="../slideLayouts/slideLayout31.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3.tmp"/><Relationship Id="rId2" Type="http://schemas.openxmlformats.org/officeDocument/2006/relationships/notesSlide" Target="../notesSlides/notesSlide5.xml"/><Relationship Id="rId1" Type="http://schemas.openxmlformats.org/officeDocument/2006/relationships/slideLayout" Target="../slideLayouts/slideLayout31.xml"/><Relationship Id="rId5" Type="http://schemas.openxmlformats.org/officeDocument/2006/relationships/image" Target="../media/image11.png"/><Relationship Id="rId4" Type="http://schemas.openxmlformats.org/officeDocument/2006/relationships/slide" Target="slide5.xml"/></Relationships>
</file>

<file path=ppt/slides/_rels/slide14.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6.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7.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14.gif"/><Relationship Id="rId1" Type="http://schemas.openxmlformats.org/officeDocument/2006/relationships/slideLayout" Target="../slideLayouts/slideLayout31.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8.xml"/><Relationship Id="rId1" Type="http://schemas.openxmlformats.org/officeDocument/2006/relationships/slideLayout" Target="../slideLayouts/slideLayout31.xml"/><Relationship Id="rId5" Type="http://schemas.openxmlformats.org/officeDocument/2006/relationships/image" Target="../media/image11.png"/><Relationship Id="rId4" Type="http://schemas.openxmlformats.org/officeDocument/2006/relationships/slide" Target="slide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8" Type="http://schemas.openxmlformats.org/officeDocument/2006/relationships/slide" Target="slide37.xml"/><Relationship Id="rId13" Type="http://schemas.openxmlformats.org/officeDocument/2006/relationships/slide" Target="slide5.xml"/><Relationship Id="rId3" Type="http://schemas.openxmlformats.org/officeDocument/2006/relationships/slide" Target="slide20.xml"/><Relationship Id="rId7" Type="http://schemas.openxmlformats.org/officeDocument/2006/relationships/slide" Target="slide36.xml"/><Relationship Id="rId12" Type="http://schemas.openxmlformats.org/officeDocument/2006/relationships/slide" Target="slide32.xml"/><Relationship Id="rId2" Type="http://schemas.openxmlformats.org/officeDocument/2006/relationships/notesSlide" Target="../notesSlides/notesSlide9.xml"/><Relationship Id="rId1" Type="http://schemas.openxmlformats.org/officeDocument/2006/relationships/slideLayout" Target="../slideLayouts/slideLayout29.xml"/><Relationship Id="rId6" Type="http://schemas.openxmlformats.org/officeDocument/2006/relationships/slide" Target="slide28.xml"/><Relationship Id="rId11" Type="http://schemas.openxmlformats.org/officeDocument/2006/relationships/slide" Target="slide45.xml"/><Relationship Id="rId5" Type="http://schemas.openxmlformats.org/officeDocument/2006/relationships/slide" Target="slide24.xml"/><Relationship Id="rId10" Type="http://schemas.openxmlformats.org/officeDocument/2006/relationships/slide" Target="slide43.xml"/><Relationship Id="rId4" Type="http://schemas.openxmlformats.org/officeDocument/2006/relationships/slide" Target="slide21.xml"/><Relationship Id="rId9" Type="http://schemas.openxmlformats.org/officeDocument/2006/relationships/slide" Target="slide40.xml"/><Relationship Id="rId14" Type="http://schemas.openxmlformats.org/officeDocument/2006/relationships/image" Target="../media/image11.png"/></Relationships>
</file>

<file path=ppt/slides/_rels/slide2.xml.rels><?xml version="1.0" encoding="UTF-8" standalone="yes"?>
<Relationships xmlns="http://schemas.openxmlformats.org/package/2006/relationships"><Relationship Id="rId2" Type="http://schemas.openxmlformats.org/officeDocument/2006/relationships/hyperlink" Target="http://www.easl.eu/research/our-contributions/clinical-practice-guidelines" TargetMode="External"/><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10.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11.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12.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notesSlide" Target="../notesSlides/notesSlide13.xml"/><Relationship Id="rId1" Type="http://schemas.openxmlformats.org/officeDocument/2006/relationships/slideLayout" Target="../slideLayouts/slideLayout31.xml"/><Relationship Id="rId5" Type="http://schemas.openxmlformats.org/officeDocument/2006/relationships/image" Target="../media/image11.png"/><Relationship Id="rId4" Type="http://schemas.openxmlformats.org/officeDocument/2006/relationships/slide" Target="slide19.xml"/></Relationships>
</file>

<file path=ppt/slides/_rels/slide24.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14.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15.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3" Type="http://schemas.openxmlformats.org/officeDocument/2006/relationships/image" Target="../media/image16.tmp"/><Relationship Id="rId2" Type="http://schemas.openxmlformats.org/officeDocument/2006/relationships/notesSlide" Target="../notesSlides/notesSlide16.xml"/><Relationship Id="rId1" Type="http://schemas.openxmlformats.org/officeDocument/2006/relationships/slideLayout" Target="../slideLayouts/slideLayout31.xml"/><Relationship Id="rId5" Type="http://schemas.openxmlformats.org/officeDocument/2006/relationships/image" Target="../media/image11.png"/><Relationship Id="rId4" Type="http://schemas.openxmlformats.org/officeDocument/2006/relationships/slide" Target="slide19.xml"/></Relationships>
</file>

<file path=ppt/slides/_rels/slide27.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17.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29.xml"/><Relationship Id="rId5" Type="http://schemas.openxmlformats.org/officeDocument/2006/relationships/image" Target="../media/image11.png"/><Relationship Id="rId4" Type="http://schemas.openxmlformats.org/officeDocument/2006/relationships/slide" Target="slide19.xml"/></Relationships>
</file>

<file path=ppt/slides/_rels/slide29.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19.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mailto:slidedeck_feedback@easloffice.eu" TargetMode="External"/><Relationship Id="rId1" Type="http://schemas.openxmlformats.org/officeDocument/2006/relationships/slideLayout" Target="../slideLayouts/slideLayout29.xml"/></Relationships>
</file>

<file path=ppt/slides/_rels/slide30.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20.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31.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21.xml"/><Relationship Id="rId1" Type="http://schemas.openxmlformats.org/officeDocument/2006/relationships/slideLayout" Target="../slideLayouts/slideLayout31.xml"/><Relationship Id="rId4" Type="http://schemas.openxmlformats.org/officeDocument/2006/relationships/image" Target="../media/image11.png"/></Relationships>
</file>

<file path=ppt/slides/_rels/slide32.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22.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33.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23.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34.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24.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35.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25.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36.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26.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37.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27.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38.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notesSlide" Target="../notesSlides/notesSlide28.xml"/><Relationship Id="rId1" Type="http://schemas.openxmlformats.org/officeDocument/2006/relationships/slideLayout" Target="../slideLayouts/slideLayout31.xml"/><Relationship Id="rId5" Type="http://schemas.openxmlformats.org/officeDocument/2006/relationships/image" Target="../media/image11.png"/><Relationship Id="rId4" Type="http://schemas.openxmlformats.org/officeDocument/2006/relationships/slide" Target="slide19.xml"/></Relationships>
</file>

<file path=ppt/slides/_rels/slide39.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notesSlide" Target="../notesSlides/notesSlide29.xml"/><Relationship Id="rId1" Type="http://schemas.openxmlformats.org/officeDocument/2006/relationships/slideLayout" Target="../slideLayouts/slideLayout31.xml"/><Relationship Id="rId5" Type="http://schemas.openxmlformats.org/officeDocument/2006/relationships/image" Target="../media/image11.png"/><Relationship Id="rId4" Type="http://schemas.openxmlformats.org/officeDocument/2006/relationships/slide" Target="slide19.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0.xml"/></Relationships>
</file>

<file path=ppt/slides/_rels/slide40.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30.xml"/><Relationship Id="rId1" Type="http://schemas.openxmlformats.org/officeDocument/2006/relationships/slideLayout" Target="../slideLayouts/slideLayout31.xml"/><Relationship Id="rId4" Type="http://schemas.openxmlformats.org/officeDocument/2006/relationships/image" Target="../media/image11.png"/></Relationships>
</file>

<file path=ppt/slides/_rels/slide41.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31.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42.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32.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43.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33.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5.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34.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 Target="slide5.xml"/><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D3D8BC5-0241-454F-BF72-62BDD8743B65}"/>
              </a:ext>
            </a:extLst>
          </p:cNvPr>
          <p:cNvSpPr>
            <a:spLocks noGrp="1"/>
          </p:cNvSpPr>
          <p:nvPr>
            <p:ph type="body" sz="quarter" idx="11"/>
          </p:nvPr>
        </p:nvSpPr>
        <p:spPr/>
        <p:txBody>
          <a:bodyPr/>
          <a:lstStyle/>
          <a:p>
            <a:endParaRPr lang="en-GB"/>
          </a:p>
        </p:txBody>
      </p:sp>
      <p:sp>
        <p:nvSpPr>
          <p:cNvPr id="8" name="Subtitle 7">
            <a:extLst>
              <a:ext uri="{FF2B5EF4-FFF2-40B4-BE49-F238E27FC236}">
                <a16:creationId xmlns:a16="http://schemas.microsoft.com/office/drawing/2014/main" id="{2A5023BA-F0E0-4C90-A896-D588B5EFA9DE}"/>
              </a:ext>
            </a:extLst>
          </p:cNvPr>
          <p:cNvSpPr>
            <a:spLocks noGrp="1"/>
          </p:cNvSpPr>
          <p:nvPr>
            <p:ph type="subTitle" idx="1"/>
          </p:nvPr>
        </p:nvSpPr>
        <p:spPr/>
        <p:txBody>
          <a:bodyPr/>
          <a:lstStyle/>
          <a:p>
            <a:r>
              <a:rPr lang="en-US" dirty="0"/>
              <a:t>HEV</a:t>
            </a:r>
            <a:endParaRPr lang="en-GB" dirty="0"/>
          </a:p>
        </p:txBody>
      </p:sp>
      <p:sp>
        <p:nvSpPr>
          <p:cNvPr id="7" name="Title 6">
            <a:extLst>
              <a:ext uri="{FF2B5EF4-FFF2-40B4-BE49-F238E27FC236}">
                <a16:creationId xmlns:a16="http://schemas.microsoft.com/office/drawing/2014/main" id="{EF89CA09-772E-4495-BCB3-7847A1367372}"/>
              </a:ext>
            </a:extLst>
          </p:cNvPr>
          <p:cNvSpPr>
            <a:spLocks noGrp="1"/>
          </p:cNvSpPr>
          <p:nvPr>
            <p:ph type="ctrTitle"/>
          </p:nvPr>
        </p:nvSpPr>
        <p:spPr/>
        <p:txBody>
          <a:bodyPr/>
          <a:lstStyle/>
          <a:p>
            <a:r>
              <a:rPr lang="en-GB" dirty="0"/>
              <a:t>Clinical Practice Guidelines</a:t>
            </a:r>
          </a:p>
        </p:txBody>
      </p:sp>
    </p:spTree>
    <p:extLst>
      <p:ext uri="{BB962C8B-B14F-4D97-AF65-F5344CB8AC3E}">
        <p14:creationId xmlns:p14="http://schemas.microsoft.com/office/powerpoint/2010/main" val="38638152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AC4B6-9083-4525-8E0D-2F99742B34EC}"/>
              </a:ext>
            </a:extLst>
          </p:cNvPr>
          <p:cNvSpPr>
            <a:spLocks noGrp="1"/>
          </p:cNvSpPr>
          <p:nvPr>
            <p:ph type="title"/>
          </p:nvPr>
        </p:nvSpPr>
        <p:spPr/>
        <p:txBody>
          <a:bodyPr/>
          <a:lstStyle/>
          <a:p>
            <a:r>
              <a:rPr lang="en-US" dirty="0"/>
              <a:t>Virology of HEV</a:t>
            </a:r>
          </a:p>
        </p:txBody>
      </p:sp>
      <p:sp>
        <p:nvSpPr>
          <p:cNvPr id="3" name="Text Placeholder 2">
            <a:extLst>
              <a:ext uri="{FF2B5EF4-FFF2-40B4-BE49-F238E27FC236}">
                <a16:creationId xmlns:a16="http://schemas.microsoft.com/office/drawing/2014/main" id="{D102938D-8DDA-4A05-83E0-41EF1EB76341}"/>
              </a:ext>
            </a:extLst>
          </p:cNvPr>
          <p:cNvSpPr>
            <a:spLocks noGrp="1"/>
          </p:cNvSpPr>
          <p:nvPr>
            <p:ph type="body" sz="quarter" idx="10"/>
          </p:nvPr>
        </p:nvSpPr>
        <p:spPr/>
        <p:txBody>
          <a:bodyPr/>
          <a:lstStyle/>
          <a:p>
            <a:r>
              <a:rPr lang="en-GB" dirty="0"/>
              <a:t>EASL CPG HEV. J </a:t>
            </a:r>
            <a:r>
              <a:rPr lang="en-GB" dirty="0" err="1"/>
              <a:t>Hepatol</a:t>
            </a:r>
            <a:r>
              <a:rPr lang="en-GB" dirty="0"/>
              <a:t> 2018;doi: 10.1016/j.jhep.2018.03.005 [</a:t>
            </a:r>
            <a:r>
              <a:rPr lang="en-GB" dirty="0" err="1"/>
              <a:t>Epub</a:t>
            </a:r>
            <a:r>
              <a:rPr lang="en-GB" dirty="0"/>
              <a:t> ahead of print]</a:t>
            </a:r>
          </a:p>
        </p:txBody>
      </p:sp>
      <p:sp>
        <p:nvSpPr>
          <p:cNvPr id="57" name="Freeform: Shape 56">
            <a:extLst>
              <a:ext uri="{FF2B5EF4-FFF2-40B4-BE49-F238E27FC236}">
                <a16:creationId xmlns:a16="http://schemas.microsoft.com/office/drawing/2014/main" id="{40D191F3-4DF2-4034-A745-273C321FC2A9}"/>
              </a:ext>
            </a:extLst>
          </p:cNvPr>
          <p:cNvSpPr/>
          <p:nvPr/>
        </p:nvSpPr>
        <p:spPr>
          <a:xfrm>
            <a:off x="6972597" y="1354366"/>
            <a:ext cx="1875506" cy="403527"/>
          </a:xfrm>
          <a:custGeom>
            <a:avLst/>
            <a:gdLst>
              <a:gd name="connsiteX0" fmla="*/ 0 w 1132024"/>
              <a:gd name="connsiteY0" fmla="*/ 0 h 424322"/>
              <a:gd name="connsiteX1" fmla="*/ 1132024 w 1132024"/>
              <a:gd name="connsiteY1" fmla="*/ 0 h 424322"/>
              <a:gd name="connsiteX2" fmla="*/ 1132024 w 1132024"/>
              <a:gd name="connsiteY2" fmla="*/ 424322 h 424322"/>
              <a:gd name="connsiteX3" fmla="*/ 0 w 1132024"/>
              <a:gd name="connsiteY3" fmla="*/ 424322 h 424322"/>
              <a:gd name="connsiteX4" fmla="*/ 0 w 1132024"/>
              <a:gd name="connsiteY4" fmla="*/ 0 h 424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2024" h="424322">
                <a:moveTo>
                  <a:pt x="0" y="0"/>
                </a:moveTo>
                <a:lnTo>
                  <a:pt x="1132024" y="0"/>
                </a:lnTo>
                <a:lnTo>
                  <a:pt x="1132024" y="424322"/>
                </a:lnTo>
                <a:lnTo>
                  <a:pt x="0" y="424322"/>
                </a:lnTo>
                <a:lnTo>
                  <a:pt x="0" y="0"/>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4445" tIns="4445" rIns="4445" bIns="4445" numCol="1" spcCol="1270" anchor="ctr" anchorCtr="0">
            <a:noAutofit/>
          </a:bodyPr>
          <a:lstStyle/>
          <a:p>
            <a:pPr algn="ctr" defTabSz="311150">
              <a:lnSpc>
                <a:spcPct val="90000"/>
              </a:lnSpc>
              <a:spcBef>
                <a:spcPct val="0"/>
              </a:spcBef>
              <a:spcAft>
                <a:spcPct val="35000"/>
              </a:spcAft>
            </a:pPr>
            <a:r>
              <a:rPr lang="en-GB" sz="1600" b="1" i="1" dirty="0" err="1">
                <a:sym typeface="Wingdings" panose="05000000000000000000" pitchFamily="2" charset="2"/>
              </a:rPr>
              <a:t>Hepeviridae</a:t>
            </a:r>
            <a:endParaRPr lang="en-US" sz="1600" dirty="0"/>
          </a:p>
        </p:txBody>
      </p:sp>
      <p:sp>
        <p:nvSpPr>
          <p:cNvPr id="58" name="Freeform: Shape 57">
            <a:extLst>
              <a:ext uri="{FF2B5EF4-FFF2-40B4-BE49-F238E27FC236}">
                <a16:creationId xmlns:a16="http://schemas.microsoft.com/office/drawing/2014/main" id="{7734FD3F-5788-4469-A1A9-2C67FA2570A8}"/>
              </a:ext>
            </a:extLst>
          </p:cNvPr>
          <p:cNvSpPr/>
          <p:nvPr/>
        </p:nvSpPr>
        <p:spPr>
          <a:xfrm>
            <a:off x="6972597" y="2005786"/>
            <a:ext cx="1875506" cy="376959"/>
          </a:xfrm>
          <a:custGeom>
            <a:avLst/>
            <a:gdLst>
              <a:gd name="connsiteX0" fmla="*/ 0 w 848645"/>
              <a:gd name="connsiteY0" fmla="*/ 0 h 279768"/>
              <a:gd name="connsiteX1" fmla="*/ 848645 w 848645"/>
              <a:gd name="connsiteY1" fmla="*/ 0 h 279768"/>
              <a:gd name="connsiteX2" fmla="*/ 848645 w 848645"/>
              <a:gd name="connsiteY2" fmla="*/ 279768 h 279768"/>
              <a:gd name="connsiteX3" fmla="*/ 0 w 848645"/>
              <a:gd name="connsiteY3" fmla="*/ 279768 h 279768"/>
              <a:gd name="connsiteX4" fmla="*/ 0 w 848645"/>
              <a:gd name="connsiteY4" fmla="*/ 0 h 2797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8645" h="279768">
                <a:moveTo>
                  <a:pt x="0" y="0"/>
                </a:moveTo>
                <a:lnTo>
                  <a:pt x="848645" y="0"/>
                </a:lnTo>
                <a:lnTo>
                  <a:pt x="848645" y="279768"/>
                </a:lnTo>
                <a:lnTo>
                  <a:pt x="0" y="279768"/>
                </a:lnTo>
                <a:lnTo>
                  <a:pt x="0" y="0"/>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4445" tIns="4445" rIns="4445" bIns="4445" numCol="1" spcCol="1270" anchor="ctr" anchorCtr="0">
            <a:noAutofit/>
          </a:bodyPr>
          <a:lstStyle/>
          <a:p>
            <a:pPr algn="ctr" defTabSz="311150">
              <a:lnSpc>
                <a:spcPct val="90000"/>
              </a:lnSpc>
              <a:spcBef>
                <a:spcPct val="0"/>
              </a:spcBef>
              <a:spcAft>
                <a:spcPct val="35000"/>
              </a:spcAft>
            </a:pPr>
            <a:r>
              <a:rPr lang="en-GB" sz="1600" b="1" i="1" dirty="0" err="1"/>
              <a:t>Orthohepevirus</a:t>
            </a:r>
            <a:endParaRPr lang="en-US" sz="1600" dirty="0"/>
          </a:p>
        </p:txBody>
      </p:sp>
      <p:sp>
        <p:nvSpPr>
          <p:cNvPr id="73" name="Rectangle 72">
            <a:extLst>
              <a:ext uri="{FF2B5EF4-FFF2-40B4-BE49-F238E27FC236}">
                <a16:creationId xmlns:a16="http://schemas.microsoft.com/office/drawing/2014/main" id="{EEB540FC-1AD1-4E95-BEC8-ABCE00133AA7}"/>
              </a:ext>
            </a:extLst>
          </p:cNvPr>
          <p:cNvSpPr/>
          <p:nvPr/>
        </p:nvSpPr>
        <p:spPr>
          <a:xfrm>
            <a:off x="4239822" y="1400747"/>
            <a:ext cx="2678845" cy="338554"/>
          </a:xfrm>
          <a:prstGeom prst="rect">
            <a:avLst/>
          </a:prstGeom>
        </p:spPr>
        <p:txBody>
          <a:bodyPr wrap="square">
            <a:spAutoFit/>
          </a:bodyPr>
          <a:lstStyle/>
          <a:p>
            <a:pPr algn="r"/>
            <a:r>
              <a:rPr lang="en-GB" sz="1600" b="1" dirty="0">
                <a:solidFill>
                  <a:schemeClr val="accent1">
                    <a:lumMod val="75000"/>
                  </a:schemeClr>
                </a:solidFill>
              </a:rPr>
              <a:t>Virus </a:t>
            </a:r>
            <a:r>
              <a:rPr lang="en-GB" sz="1600" b="1" dirty="0">
                <a:solidFill>
                  <a:srgbClr val="E09E08"/>
                </a:solidFill>
              </a:rPr>
              <a:t>family</a:t>
            </a:r>
            <a:r>
              <a:rPr lang="en-GB" sz="1600" b="1" dirty="0">
                <a:solidFill>
                  <a:schemeClr val="accent1">
                    <a:lumMod val="75000"/>
                  </a:schemeClr>
                </a:solidFill>
              </a:rPr>
              <a:t> </a:t>
            </a:r>
          </a:p>
        </p:txBody>
      </p:sp>
      <p:sp>
        <p:nvSpPr>
          <p:cNvPr id="74" name="Rectangle 73">
            <a:extLst>
              <a:ext uri="{FF2B5EF4-FFF2-40B4-BE49-F238E27FC236}">
                <a16:creationId xmlns:a16="http://schemas.microsoft.com/office/drawing/2014/main" id="{52AFE4B9-A688-4161-8E62-12A979834B42}"/>
              </a:ext>
            </a:extLst>
          </p:cNvPr>
          <p:cNvSpPr/>
          <p:nvPr/>
        </p:nvSpPr>
        <p:spPr>
          <a:xfrm>
            <a:off x="5634055" y="2029208"/>
            <a:ext cx="1284611" cy="338554"/>
          </a:xfrm>
          <a:prstGeom prst="rect">
            <a:avLst/>
          </a:prstGeom>
        </p:spPr>
        <p:txBody>
          <a:bodyPr wrap="square">
            <a:spAutoFit/>
          </a:bodyPr>
          <a:lstStyle/>
          <a:p>
            <a:pPr algn="r"/>
            <a:r>
              <a:rPr lang="en-GB" sz="1600" b="1" dirty="0">
                <a:solidFill>
                  <a:schemeClr val="accent1">
                    <a:lumMod val="75000"/>
                  </a:schemeClr>
                </a:solidFill>
              </a:rPr>
              <a:t>Genus</a:t>
            </a:r>
            <a:endParaRPr lang="en-US" sz="1600" b="1" dirty="0">
              <a:solidFill>
                <a:schemeClr val="accent1">
                  <a:lumMod val="75000"/>
                </a:schemeClr>
              </a:solidFill>
            </a:endParaRPr>
          </a:p>
        </p:txBody>
      </p:sp>
      <p:sp>
        <p:nvSpPr>
          <p:cNvPr id="46" name="TextBox 45"/>
          <p:cNvSpPr txBox="1"/>
          <p:nvPr/>
        </p:nvSpPr>
        <p:spPr>
          <a:xfrm>
            <a:off x="2175510" y="1354366"/>
            <a:ext cx="2531462" cy="584775"/>
          </a:xfrm>
          <a:prstGeom prst="rect">
            <a:avLst/>
          </a:prstGeom>
          <a:noFill/>
        </p:spPr>
        <p:txBody>
          <a:bodyPr wrap="none" rtlCol="0">
            <a:spAutoFit/>
          </a:bodyPr>
          <a:lstStyle/>
          <a:p>
            <a:r>
              <a:rPr lang="en-GB" sz="1600" i="1" dirty="0" err="1"/>
              <a:t>Hepeviridae</a:t>
            </a:r>
            <a:r>
              <a:rPr lang="en-GB" sz="1600" dirty="0"/>
              <a:t> viruses infect</a:t>
            </a:r>
            <a:br>
              <a:rPr lang="en-GB" sz="1600" dirty="0"/>
            </a:br>
            <a:r>
              <a:rPr lang="en-GB" sz="1600" dirty="0"/>
              <a:t>mammals, birds and fish</a:t>
            </a:r>
          </a:p>
        </p:txBody>
      </p:sp>
      <p:sp>
        <p:nvSpPr>
          <p:cNvPr id="47" name="TextBox 46"/>
          <p:cNvSpPr txBox="1"/>
          <p:nvPr/>
        </p:nvSpPr>
        <p:spPr>
          <a:xfrm>
            <a:off x="2188166" y="1939242"/>
            <a:ext cx="2888932" cy="830997"/>
          </a:xfrm>
          <a:prstGeom prst="rect">
            <a:avLst/>
          </a:prstGeom>
          <a:noFill/>
        </p:spPr>
        <p:txBody>
          <a:bodyPr wrap="none" rtlCol="0">
            <a:spAutoFit/>
          </a:bodyPr>
          <a:lstStyle/>
          <a:p>
            <a:r>
              <a:rPr lang="en-GB" sz="1600" dirty="0"/>
              <a:t>Strains infecting humans</a:t>
            </a:r>
            <a:br>
              <a:rPr lang="en-GB" sz="1600" dirty="0"/>
            </a:br>
            <a:r>
              <a:rPr lang="en-GB" sz="1600" dirty="0"/>
              <a:t>belong to the </a:t>
            </a:r>
            <a:r>
              <a:rPr lang="en-GB" sz="1600" i="1" dirty="0" err="1"/>
              <a:t>Orthohepevirus</a:t>
            </a:r>
            <a:r>
              <a:rPr lang="en-GB" sz="1600" dirty="0"/>
              <a:t> </a:t>
            </a:r>
            <a:br>
              <a:rPr lang="en-GB" sz="1600" dirty="0"/>
            </a:br>
            <a:r>
              <a:rPr lang="en-GB" sz="1600" dirty="0"/>
              <a:t>genus, species A</a:t>
            </a:r>
          </a:p>
        </p:txBody>
      </p:sp>
      <p:cxnSp>
        <p:nvCxnSpPr>
          <p:cNvPr id="11" name="Straight Arrow Connector 10"/>
          <p:cNvCxnSpPr/>
          <p:nvPr/>
        </p:nvCxnSpPr>
        <p:spPr>
          <a:xfrm>
            <a:off x="7913370" y="1780752"/>
            <a:ext cx="0" cy="18124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3" name="Rectangle 82">
            <a:extLst>
              <a:ext uri="{FF2B5EF4-FFF2-40B4-BE49-F238E27FC236}">
                <a16:creationId xmlns:a16="http://schemas.microsoft.com/office/drawing/2014/main" id="{AD1ED0ED-CAC0-4272-97F6-5682A7EBA275}"/>
              </a:ext>
            </a:extLst>
          </p:cNvPr>
          <p:cNvSpPr/>
          <p:nvPr/>
        </p:nvSpPr>
        <p:spPr>
          <a:xfrm>
            <a:off x="4661127" y="2728232"/>
            <a:ext cx="1284611" cy="338554"/>
          </a:xfrm>
          <a:prstGeom prst="rect">
            <a:avLst/>
          </a:prstGeom>
        </p:spPr>
        <p:txBody>
          <a:bodyPr wrap="square">
            <a:spAutoFit/>
          </a:bodyPr>
          <a:lstStyle/>
          <a:p>
            <a:pPr algn="r"/>
            <a:r>
              <a:rPr lang="en-GB" sz="1600" b="1" dirty="0">
                <a:solidFill>
                  <a:schemeClr val="accent1">
                    <a:lumMod val="75000"/>
                  </a:schemeClr>
                </a:solidFill>
              </a:rPr>
              <a:t>Species</a:t>
            </a:r>
            <a:endParaRPr lang="en-US" sz="1600" b="1" dirty="0">
              <a:solidFill>
                <a:schemeClr val="accent1">
                  <a:lumMod val="75000"/>
                </a:schemeClr>
              </a:solidFill>
            </a:endParaRPr>
          </a:p>
        </p:txBody>
      </p:sp>
      <p:cxnSp>
        <p:nvCxnSpPr>
          <p:cNvPr id="84" name="Straight Arrow Connector 83">
            <a:extLst>
              <a:ext uri="{FF2B5EF4-FFF2-40B4-BE49-F238E27FC236}">
                <a16:creationId xmlns:a16="http://schemas.microsoft.com/office/drawing/2014/main" id="{94CE5D01-A39A-4EDD-9C37-B9A3527F7751}"/>
              </a:ext>
            </a:extLst>
          </p:cNvPr>
          <p:cNvCxnSpPr>
            <a:cxnSpLocks/>
          </p:cNvCxnSpPr>
          <p:nvPr/>
        </p:nvCxnSpPr>
        <p:spPr>
          <a:xfrm flipH="1">
            <a:off x="6364823" y="2368551"/>
            <a:ext cx="1550453" cy="296677"/>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65F138FA-9009-4A23-86C2-22BB1DF88058}"/>
              </a:ext>
            </a:extLst>
          </p:cNvPr>
          <p:cNvCxnSpPr>
            <a:cxnSpLocks/>
          </p:cNvCxnSpPr>
          <p:nvPr/>
        </p:nvCxnSpPr>
        <p:spPr>
          <a:xfrm>
            <a:off x="7912101" y="2368551"/>
            <a:ext cx="1514229" cy="296677"/>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8" name="Straight Arrow Connector 87">
            <a:extLst>
              <a:ext uri="{FF2B5EF4-FFF2-40B4-BE49-F238E27FC236}">
                <a16:creationId xmlns:a16="http://schemas.microsoft.com/office/drawing/2014/main" id="{66229A29-4225-4588-A61A-1B351100E968}"/>
              </a:ext>
            </a:extLst>
          </p:cNvPr>
          <p:cNvCxnSpPr>
            <a:cxnSpLocks/>
          </p:cNvCxnSpPr>
          <p:nvPr/>
        </p:nvCxnSpPr>
        <p:spPr>
          <a:xfrm flipH="1">
            <a:off x="7468204" y="2362201"/>
            <a:ext cx="448635" cy="303027"/>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9" name="Straight Arrow Connector 88">
            <a:extLst>
              <a:ext uri="{FF2B5EF4-FFF2-40B4-BE49-F238E27FC236}">
                <a16:creationId xmlns:a16="http://schemas.microsoft.com/office/drawing/2014/main" id="{37B93BB3-DC90-48EB-A8B8-6E2D7277FB82}"/>
              </a:ext>
            </a:extLst>
          </p:cNvPr>
          <p:cNvCxnSpPr>
            <a:cxnSpLocks/>
          </p:cNvCxnSpPr>
          <p:nvPr/>
        </p:nvCxnSpPr>
        <p:spPr>
          <a:xfrm>
            <a:off x="7910350" y="2362201"/>
            <a:ext cx="444492" cy="303027"/>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5982534" y="2727973"/>
            <a:ext cx="917059" cy="369332"/>
          </a:xfrm>
          <a:prstGeom prst="rect">
            <a:avLst/>
          </a:prstGeom>
          <a:solidFill>
            <a:schemeClr val="tx2"/>
          </a:solidFill>
          <a:ln w="38100">
            <a:solidFill>
              <a:srgbClr val="FFC000"/>
            </a:solidFill>
          </a:ln>
        </p:spPr>
        <p:txBody>
          <a:bodyPr wrap="square" rtlCol="0">
            <a:spAutoFit/>
          </a:bodyPr>
          <a:lstStyle/>
          <a:p>
            <a:pPr algn="ctr"/>
            <a:r>
              <a:rPr lang="en-GB" b="1" dirty="0">
                <a:solidFill>
                  <a:schemeClr val="bg1"/>
                </a:solidFill>
              </a:rPr>
              <a:t>A</a:t>
            </a:r>
          </a:p>
        </p:txBody>
      </p:sp>
      <p:sp>
        <p:nvSpPr>
          <p:cNvPr id="103" name="TextBox 102"/>
          <p:cNvSpPr txBox="1"/>
          <p:nvPr/>
        </p:nvSpPr>
        <p:spPr>
          <a:xfrm>
            <a:off x="9063954" y="2727973"/>
            <a:ext cx="917059" cy="369332"/>
          </a:xfrm>
          <a:prstGeom prst="rect">
            <a:avLst/>
          </a:prstGeom>
          <a:solidFill>
            <a:schemeClr val="tx2"/>
          </a:solidFill>
          <a:ln w="38100">
            <a:noFill/>
          </a:ln>
        </p:spPr>
        <p:txBody>
          <a:bodyPr wrap="square" rtlCol="0">
            <a:spAutoFit/>
          </a:bodyPr>
          <a:lstStyle/>
          <a:p>
            <a:pPr algn="ctr"/>
            <a:r>
              <a:rPr lang="en-GB" b="1" dirty="0">
                <a:solidFill>
                  <a:schemeClr val="bg1"/>
                </a:solidFill>
              </a:rPr>
              <a:t>D</a:t>
            </a:r>
          </a:p>
        </p:txBody>
      </p:sp>
      <p:sp>
        <p:nvSpPr>
          <p:cNvPr id="104" name="TextBox 103"/>
          <p:cNvSpPr txBox="1"/>
          <p:nvPr/>
        </p:nvSpPr>
        <p:spPr>
          <a:xfrm>
            <a:off x="8036814" y="2727973"/>
            <a:ext cx="917059" cy="369332"/>
          </a:xfrm>
          <a:prstGeom prst="rect">
            <a:avLst/>
          </a:prstGeom>
          <a:solidFill>
            <a:schemeClr val="tx2"/>
          </a:solidFill>
          <a:ln w="38100">
            <a:noFill/>
          </a:ln>
        </p:spPr>
        <p:txBody>
          <a:bodyPr wrap="square" rtlCol="0">
            <a:spAutoFit/>
          </a:bodyPr>
          <a:lstStyle/>
          <a:p>
            <a:pPr algn="ctr"/>
            <a:r>
              <a:rPr lang="en-GB" b="1" dirty="0">
                <a:solidFill>
                  <a:schemeClr val="bg1"/>
                </a:solidFill>
              </a:rPr>
              <a:t>C</a:t>
            </a:r>
          </a:p>
        </p:txBody>
      </p:sp>
      <p:sp>
        <p:nvSpPr>
          <p:cNvPr id="106" name="TextBox 105"/>
          <p:cNvSpPr txBox="1"/>
          <p:nvPr/>
        </p:nvSpPr>
        <p:spPr>
          <a:xfrm>
            <a:off x="7009674" y="2727973"/>
            <a:ext cx="917059" cy="369332"/>
          </a:xfrm>
          <a:prstGeom prst="rect">
            <a:avLst/>
          </a:prstGeom>
          <a:solidFill>
            <a:schemeClr val="tx2"/>
          </a:solidFill>
          <a:ln w="38100">
            <a:noFill/>
          </a:ln>
        </p:spPr>
        <p:txBody>
          <a:bodyPr wrap="square" rtlCol="0">
            <a:spAutoFit/>
          </a:bodyPr>
          <a:lstStyle/>
          <a:p>
            <a:pPr algn="ctr"/>
            <a:r>
              <a:rPr lang="en-GB" b="1" dirty="0">
                <a:solidFill>
                  <a:schemeClr val="bg1"/>
                </a:solidFill>
              </a:rPr>
              <a:t>B</a:t>
            </a:r>
          </a:p>
        </p:txBody>
      </p:sp>
      <p:pic>
        <p:nvPicPr>
          <p:cNvPr id="21" name="Picture 20">
            <a:hlinkClick r:id="rId2" action="ppaction://hlinksldjump"/>
            <a:extLst>
              <a:ext uri="{FF2B5EF4-FFF2-40B4-BE49-F238E27FC236}">
                <a16:creationId xmlns:a16="http://schemas.microsoft.com/office/drawing/2014/main" id="{05FA0A6F-90C9-4734-B245-761226305ADD}"/>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4125" y="446445"/>
            <a:ext cx="381237" cy="377560"/>
          </a:xfrm>
          <a:prstGeom prst="rect">
            <a:avLst/>
          </a:prstGeom>
        </p:spPr>
      </p:pic>
    </p:spTree>
    <p:extLst>
      <p:ext uri="{BB962C8B-B14F-4D97-AF65-F5344CB8AC3E}">
        <p14:creationId xmlns:p14="http://schemas.microsoft.com/office/powerpoint/2010/main" val="3142940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AC4B6-9083-4525-8E0D-2F99742B34EC}"/>
              </a:ext>
            </a:extLst>
          </p:cNvPr>
          <p:cNvSpPr>
            <a:spLocks noGrp="1"/>
          </p:cNvSpPr>
          <p:nvPr>
            <p:ph type="title"/>
          </p:nvPr>
        </p:nvSpPr>
        <p:spPr/>
        <p:txBody>
          <a:bodyPr/>
          <a:lstStyle/>
          <a:p>
            <a:r>
              <a:rPr lang="en-US" dirty="0"/>
              <a:t>Virology of HEV</a:t>
            </a:r>
          </a:p>
        </p:txBody>
      </p:sp>
      <p:sp>
        <p:nvSpPr>
          <p:cNvPr id="3" name="Text Placeholder 2">
            <a:extLst>
              <a:ext uri="{FF2B5EF4-FFF2-40B4-BE49-F238E27FC236}">
                <a16:creationId xmlns:a16="http://schemas.microsoft.com/office/drawing/2014/main" id="{D102938D-8DDA-4A05-83E0-41EF1EB76341}"/>
              </a:ext>
            </a:extLst>
          </p:cNvPr>
          <p:cNvSpPr>
            <a:spLocks noGrp="1"/>
          </p:cNvSpPr>
          <p:nvPr>
            <p:ph type="body" sz="quarter" idx="10"/>
          </p:nvPr>
        </p:nvSpPr>
        <p:spPr/>
        <p:txBody>
          <a:bodyPr/>
          <a:lstStyle/>
          <a:p>
            <a:r>
              <a:rPr lang="en-GB" dirty="0"/>
              <a:t>EASL CPG HEV. J </a:t>
            </a:r>
            <a:r>
              <a:rPr lang="en-GB" dirty="0" err="1"/>
              <a:t>Hepatol</a:t>
            </a:r>
            <a:r>
              <a:rPr lang="en-GB" dirty="0"/>
              <a:t> 2018;doi: 10.1016/j.jhep.2018.03.005 [</a:t>
            </a:r>
            <a:r>
              <a:rPr lang="en-GB" dirty="0" err="1"/>
              <a:t>Epub</a:t>
            </a:r>
            <a:r>
              <a:rPr lang="en-GB" dirty="0"/>
              <a:t> ahead of print]</a:t>
            </a:r>
          </a:p>
        </p:txBody>
      </p:sp>
      <p:sp>
        <p:nvSpPr>
          <p:cNvPr id="57" name="Freeform: Shape 56">
            <a:extLst>
              <a:ext uri="{FF2B5EF4-FFF2-40B4-BE49-F238E27FC236}">
                <a16:creationId xmlns:a16="http://schemas.microsoft.com/office/drawing/2014/main" id="{40D191F3-4DF2-4034-A745-273C321FC2A9}"/>
              </a:ext>
            </a:extLst>
          </p:cNvPr>
          <p:cNvSpPr/>
          <p:nvPr/>
        </p:nvSpPr>
        <p:spPr>
          <a:xfrm>
            <a:off x="6972597" y="1354366"/>
            <a:ext cx="1875506" cy="403527"/>
          </a:xfrm>
          <a:custGeom>
            <a:avLst/>
            <a:gdLst>
              <a:gd name="connsiteX0" fmla="*/ 0 w 1132024"/>
              <a:gd name="connsiteY0" fmla="*/ 0 h 424322"/>
              <a:gd name="connsiteX1" fmla="*/ 1132024 w 1132024"/>
              <a:gd name="connsiteY1" fmla="*/ 0 h 424322"/>
              <a:gd name="connsiteX2" fmla="*/ 1132024 w 1132024"/>
              <a:gd name="connsiteY2" fmla="*/ 424322 h 424322"/>
              <a:gd name="connsiteX3" fmla="*/ 0 w 1132024"/>
              <a:gd name="connsiteY3" fmla="*/ 424322 h 424322"/>
              <a:gd name="connsiteX4" fmla="*/ 0 w 1132024"/>
              <a:gd name="connsiteY4" fmla="*/ 0 h 424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2024" h="424322">
                <a:moveTo>
                  <a:pt x="0" y="0"/>
                </a:moveTo>
                <a:lnTo>
                  <a:pt x="1132024" y="0"/>
                </a:lnTo>
                <a:lnTo>
                  <a:pt x="1132024" y="424322"/>
                </a:lnTo>
                <a:lnTo>
                  <a:pt x="0" y="424322"/>
                </a:lnTo>
                <a:lnTo>
                  <a:pt x="0" y="0"/>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4445" tIns="4445" rIns="4445" bIns="4445" numCol="1" spcCol="1270" anchor="ctr" anchorCtr="0">
            <a:noAutofit/>
          </a:bodyPr>
          <a:lstStyle/>
          <a:p>
            <a:pPr algn="ctr" defTabSz="311150">
              <a:lnSpc>
                <a:spcPct val="90000"/>
              </a:lnSpc>
              <a:spcBef>
                <a:spcPct val="0"/>
              </a:spcBef>
              <a:spcAft>
                <a:spcPct val="35000"/>
              </a:spcAft>
            </a:pPr>
            <a:r>
              <a:rPr lang="en-GB" sz="1600" b="1" i="1" dirty="0" err="1">
                <a:sym typeface="Wingdings" panose="05000000000000000000" pitchFamily="2" charset="2"/>
              </a:rPr>
              <a:t>Hepeviridae</a:t>
            </a:r>
            <a:endParaRPr lang="en-US" sz="1600" dirty="0"/>
          </a:p>
        </p:txBody>
      </p:sp>
      <p:sp>
        <p:nvSpPr>
          <p:cNvPr id="58" name="Freeform: Shape 57">
            <a:extLst>
              <a:ext uri="{FF2B5EF4-FFF2-40B4-BE49-F238E27FC236}">
                <a16:creationId xmlns:a16="http://schemas.microsoft.com/office/drawing/2014/main" id="{7734FD3F-5788-4469-A1A9-2C67FA2570A8}"/>
              </a:ext>
            </a:extLst>
          </p:cNvPr>
          <p:cNvSpPr/>
          <p:nvPr/>
        </p:nvSpPr>
        <p:spPr>
          <a:xfrm>
            <a:off x="6972597" y="2005786"/>
            <a:ext cx="1875506" cy="376959"/>
          </a:xfrm>
          <a:custGeom>
            <a:avLst/>
            <a:gdLst>
              <a:gd name="connsiteX0" fmla="*/ 0 w 848645"/>
              <a:gd name="connsiteY0" fmla="*/ 0 h 279768"/>
              <a:gd name="connsiteX1" fmla="*/ 848645 w 848645"/>
              <a:gd name="connsiteY1" fmla="*/ 0 h 279768"/>
              <a:gd name="connsiteX2" fmla="*/ 848645 w 848645"/>
              <a:gd name="connsiteY2" fmla="*/ 279768 h 279768"/>
              <a:gd name="connsiteX3" fmla="*/ 0 w 848645"/>
              <a:gd name="connsiteY3" fmla="*/ 279768 h 279768"/>
              <a:gd name="connsiteX4" fmla="*/ 0 w 848645"/>
              <a:gd name="connsiteY4" fmla="*/ 0 h 2797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8645" h="279768">
                <a:moveTo>
                  <a:pt x="0" y="0"/>
                </a:moveTo>
                <a:lnTo>
                  <a:pt x="848645" y="0"/>
                </a:lnTo>
                <a:lnTo>
                  <a:pt x="848645" y="279768"/>
                </a:lnTo>
                <a:lnTo>
                  <a:pt x="0" y="279768"/>
                </a:lnTo>
                <a:lnTo>
                  <a:pt x="0" y="0"/>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4445" tIns="4445" rIns="4445" bIns="4445" numCol="1" spcCol="1270" anchor="ctr" anchorCtr="0">
            <a:noAutofit/>
          </a:bodyPr>
          <a:lstStyle/>
          <a:p>
            <a:pPr algn="ctr" defTabSz="311150">
              <a:lnSpc>
                <a:spcPct val="90000"/>
              </a:lnSpc>
              <a:spcBef>
                <a:spcPct val="0"/>
              </a:spcBef>
              <a:spcAft>
                <a:spcPct val="35000"/>
              </a:spcAft>
            </a:pPr>
            <a:r>
              <a:rPr lang="en-GB" sz="1600" b="1" i="1" dirty="0" err="1"/>
              <a:t>Orthohepevirus</a:t>
            </a:r>
            <a:endParaRPr lang="en-US" sz="1600" dirty="0"/>
          </a:p>
        </p:txBody>
      </p:sp>
      <p:sp>
        <p:nvSpPr>
          <p:cNvPr id="73" name="Rectangle 72">
            <a:extLst>
              <a:ext uri="{FF2B5EF4-FFF2-40B4-BE49-F238E27FC236}">
                <a16:creationId xmlns:a16="http://schemas.microsoft.com/office/drawing/2014/main" id="{EEB540FC-1AD1-4E95-BEC8-ABCE00133AA7}"/>
              </a:ext>
            </a:extLst>
          </p:cNvPr>
          <p:cNvSpPr/>
          <p:nvPr/>
        </p:nvSpPr>
        <p:spPr>
          <a:xfrm>
            <a:off x="4239822" y="1400747"/>
            <a:ext cx="2678845" cy="338554"/>
          </a:xfrm>
          <a:prstGeom prst="rect">
            <a:avLst/>
          </a:prstGeom>
        </p:spPr>
        <p:txBody>
          <a:bodyPr wrap="square">
            <a:spAutoFit/>
          </a:bodyPr>
          <a:lstStyle/>
          <a:p>
            <a:pPr algn="r"/>
            <a:r>
              <a:rPr lang="en-GB" sz="1600" b="1" dirty="0">
                <a:solidFill>
                  <a:schemeClr val="accent1">
                    <a:lumMod val="75000"/>
                  </a:schemeClr>
                </a:solidFill>
              </a:rPr>
              <a:t>Virus </a:t>
            </a:r>
            <a:r>
              <a:rPr lang="en-GB" sz="1600" b="1" dirty="0">
                <a:solidFill>
                  <a:srgbClr val="E09E08"/>
                </a:solidFill>
              </a:rPr>
              <a:t>family</a:t>
            </a:r>
            <a:r>
              <a:rPr lang="en-GB" sz="1600" b="1" dirty="0">
                <a:solidFill>
                  <a:schemeClr val="accent1">
                    <a:lumMod val="75000"/>
                  </a:schemeClr>
                </a:solidFill>
              </a:rPr>
              <a:t> </a:t>
            </a:r>
          </a:p>
        </p:txBody>
      </p:sp>
      <p:sp>
        <p:nvSpPr>
          <p:cNvPr id="74" name="Rectangle 73">
            <a:extLst>
              <a:ext uri="{FF2B5EF4-FFF2-40B4-BE49-F238E27FC236}">
                <a16:creationId xmlns:a16="http://schemas.microsoft.com/office/drawing/2014/main" id="{52AFE4B9-A688-4161-8E62-12A979834B42}"/>
              </a:ext>
            </a:extLst>
          </p:cNvPr>
          <p:cNvSpPr/>
          <p:nvPr/>
        </p:nvSpPr>
        <p:spPr>
          <a:xfrm>
            <a:off x="5634055" y="2029208"/>
            <a:ext cx="1284611" cy="338554"/>
          </a:xfrm>
          <a:prstGeom prst="rect">
            <a:avLst/>
          </a:prstGeom>
        </p:spPr>
        <p:txBody>
          <a:bodyPr wrap="square">
            <a:spAutoFit/>
          </a:bodyPr>
          <a:lstStyle/>
          <a:p>
            <a:pPr algn="r"/>
            <a:r>
              <a:rPr lang="en-GB" sz="1600" b="1" dirty="0">
                <a:solidFill>
                  <a:schemeClr val="accent1">
                    <a:lumMod val="75000"/>
                  </a:schemeClr>
                </a:solidFill>
              </a:rPr>
              <a:t>Genus</a:t>
            </a:r>
            <a:endParaRPr lang="en-US" sz="1600" b="1" dirty="0">
              <a:solidFill>
                <a:schemeClr val="accent1">
                  <a:lumMod val="75000"/>
                </a:schemeClr>
              </a:solidFill>
            </a:endParaRPr>
          </a:p>
        </p:txBody>
      </p:sp>
      <p:sp>
        <p:nvSpPr>
          <p:cNvPr id="46" name="TextBox 45"/>
          <p:cNvSpPr txBox="1"/>
          <p:nvPr/>
        </p:nvSpPr>
        <p:spPr>
          <a:xfrm>
            <a:off x="2175510" y="1354366"/>
            <a:ext cx="2531462" cy="584775"/>
          </a:xfrm>
          <a:prstGeom prst="rect">
            <a:avLst/>
          </a:prstGeom>
          <a:noFill/>
        </p:spPr>
        <p:txBody>
          <a:bodyPr wrap="none" rtlCol="0">
            <a:spAutoFit/>
          </a:bodyPr>
          <a:lstStyle/>
          <a:p>
            <a:r>
              <a:rPr lang="en-GB" sz="1600" i="1" dirty="0" err="1"/>
              <a:t>Hepeviridae</a:t>
            </a:r>
            <a:r>
              <a:rPr lang="en-GB" sz="1600" dirty="0"/>
              <a:t> viruses infect</a:t>
            </a:r>
            <a:br>
              <a:rPr lang="en-GB" sz="1600" dirty="0"/>
            </a:br>
            <a:r>
              <a:rPr lang="en-GB" sz="1600" dirty="0"/>
              <a:t>mammals, birds and fish</a:t>
            </a:r>
          </a:p>
        </p:txBody>
      </p:sp>
      <p:sp>
        <p:nvSpPr>
          <p:cNvPr id="47" name="TextBox 46"/>
          <p:cNvSpPr txBox="1"/>
          <p:nvPr/>
        </p:nvSpPr>
        <p:spPr>
          <a:xfrm>
            <a:off x="2188166" y="1939242"/>
            <a:ext cx="2888932" cy="830997"/>
          </a:xfrm>
          <a:prstGeom prst="rect">
            <a:avLst/>
          </a:prstGeom>
          <a:noFill/>
        </p:spPr>
        <p:txBody>
          <a:bodyPr wrap="none" rtlCol="0">
            <a:spAutoFit/>
          </a:bodyPr>
          <a:lstStyle/>
          <a:p>
            <a:r>
              <a:rPr lang="en-GB" sz="1600" dirty="0"/>
              <a:t>Strains infecting humans</a:t>
            </a:r>
            <a:br>
              <a:rPr lang="en-GB" sz="1600" dirty="0"/>
            </a:br>
            <a:r>
              <a:rPr lang="en-GB" sz="1600" dirty="0"/>
              <a:t>belong to the </a:t>
            </a:r>
            <a:r>
              <a:rPr lang="en-GB" sz="1600" i="1" dirty="0" err="1"/>
              <a:t>Orthohepevirus</a:t>
            </a:r>
            <a:r>
              <a:rPr lang="en-GB" sz="1600" dirty="0"/>
              <a:t> </a:t>
            </a:r>
            <a:br>
              <a:rPr lang="en-GB" sz="1600" dirty="0"/>
            </a:br>
            <a:r>
              <a:rPr lang="en-GB" sz="1600" dirty="0"/>
              <a:t>genus, species A</a:t>
            </a:r>
          </a:p>
        </p:txBody>
      </p:sp>
      <p:cxnSp>
        <p:nvCxnSpPr>
          <p:cNvPr id="11" name="Straight Arrow Connector 10"/>
          <p:cNvCxnSpPr/>
          <p:nvPr/>
        </p:nvCxnSpPr>
        <p:spPr>
          <a:xfrm>
            <a:off x="7913370" y="1780752"/>
            <a:ext cx="0" cy="18124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3" name="Rectangle 82">
            <a:extLst>
              <a:ext uri="{FF2B5EF4-FFF2-40B4-BE49-F238E27FC236}">
                <a16:creationId xmlns:a16="http://schemas.microsoft.com/office/drawing/2014/main" id="{AD1ED0ED-CAC0-4272-97F6-5682A7EBA275}"/>
              </a:ext>
            </a:extLst>
          </p:cNvPr>
          <p:cNvSpPr/>
          <p:nvPr/>
        </p:nvSpPr>
        <p:spPr>
          <a:xfrm>
            <a:off x="4661127" y="2728232"/>
            <a:ext cx="1284611" cy="338554"/>
          </a:xfrm>
          <a:prstGeom prst="rect">
            <a:avLst/>
          </a:prstGeom>
        </p:spPr>
        <p:txBody>
          <a:bodyPr wrap="square">
            <a:spAutoFit/>
          </a:bodyPr>
          <a:lstStyle/>
          <a:p>
            <a:pPr algn="r"/>
            <a:r>
              <a:rPr lang="en-GB" sz="1600" b="1" dirty="0">
                <a:solidFill>
                  <a:schemeClr val="accent1">
                    <a:lumMod val="75000"/>
                  </a:schemeClr>
                </a:solidFill>
              </a:rPr>
              <a:t>Species</a:t>
            </a:r>
            <a:endParaRPr lang="en-US" sz="1600" b="1" dirty="0">
              <a:solidFill>
                <a:schemeClr val="accent1">
                  <a:lumMod val="75000"/>
                </a:schemeClr>
              </a:solidFill>
            </a:endParaRPr>
          </a:p>
        </p:txBody>
      </p:sp>
      <p:cxnSp>
        <p:nvCxnSpPr>
          <p:cNvPr id="84" name="Straight Arrow Connector 83">
            <a:extLst>
              <a:ext uri="{FF2B5EF4-FFF2-40B4-BE49-F238E27FC236}">
                <a16:creationId xmlns:a16="http://schemas.microsoft.com/office/drawing/2014/main" id="{94CE5D01-A39A-4EDD-9C37-B9A3527F7751}"/>
              </a:ext>
            </a:extLst>
          </p:cNvPr>
          <p:cNvCxnSpPr>
            <a:cxnSpLocks/>
          </p:cNvCxnSpPr>
          <p:nvPr/>
        </p:nvCxnSpPr>
        <p:spPr>
          <a:xfrm flipH="1">
            <a:off x="6364823" y="2368551"/>
            <a:ext cx="1550453" cy="296677"/>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65F138FA-9009-4A23-86C2-22BB1DF88058}"/>
              </a:ext>
            </a:extLst>
          </p:cNvPr>
          <p:cNvCxnSpPr>
            <a:cxnSpLocks/>
          </p:cNvCxnSpPr>
          <p:nvPr/>
        </p:nvCxnSpPr>
        <p:spPr>
          <a:xfrm>
            <a:off x="7912101" y="2368551"/>
            <a:ext cx="1514229" cy="296677"/>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8" name="Straight Arrow Connector 87">
            <a:extLst>
              <a:ext uri="{FF2B5EF4-FFF2-40B4-BE49-F238E27FC236}">
                <a16:creationId xmlns:a16="http://schemas.microsoft.com/office/drawing/2014/main" id="{66229A29-4225-4588-A61A-1B351100E968}"/>
              </a:ext>
            </a:extLst>
          </p:cNvPr>
          <p:cNvCxnSpPr>
            <a:cxnSpLocks/>
          </p:cNvCxnSpPr>
          <p:nvPr/>
        </p:nvCxnSpPr>
        <p:spPr>
          <a:xfrm flipH="1">
            <a:off x="7468204" y="2362201"/>
            <a:ext cx="448635" cy="303027"/>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9" name="Straight Arrow Connector 88">
            <a:extLst>
              <a:ext uri="{FF2B5EF4-FFF2-40B4-BE49-F238E27FC236}">
                <a16:creationId xmlns:a16="http://schemas.microsoft.com/office/drawing/2014/main" id="{37B93BB3-DC90-48EB-A8B8-6E2D7277FB82}"/>
              </a:ext>
            </a:extLst>
          </p:cNvPr>
          <p:cNvCxnSpPr>
            <a:cxnSpLocks/>
          </p:cNvCxnSpPr>
          <p:nvPr/>
        </p:nvCxnSpPr>
        <p:spPr>
          <a:xfrm>
            <a:off x="7910350" y="2362201"/>
            <a:ext cx="444492" cy="303027"/>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2" name="TextBox 91"/>
          <p:cNvSpPr txBox="1"/>
          <p:nvPr/>
        </p:nvSpPr>
        <p:spPr>
          <a:xfrm>
            <a:off x="2189503" y="2838539"/>
            <a:ext cx="2075953" cy="584775"/>
          </a:xfrm>
          <a:prstGeom prst="rect">
            <a:avLst/>
          </a:prstGeom>
          <a:noFill/>
        </p:spPr>
        <p:txBody>
          <a:bodyPr wrap="none" rtlCol="0">
            <a:spAutoFit/>
          </a:bodyPr>
          <a:lstStyle/>
          <a:p>
            <a:r>
              <a:rPr lang="en-GB" sz="1600" dirty="0"/>
              <a:t>Species A comprises</a:t>
            </a:r>
            <a:br>
              <a:rPr lang="en-GB" sz="1600" dirty="0"/>
            </a:br>
            <a:r>
              <a:rPr lang="en-GB" sz="1600" b="1" dirty="0">
                <a:solidFill>
                  <a:srgbClr val="E09E08"/>
                </a:solidFill>
              </a:rPr>
              <a:t>8 genotypes</a:t>
            </a:r>
          </a:p>
        </p:txBody>
      </p:sp>
      <p:sp>
        <p:nvSpPr>
          <p:cNvPr id="16" name="TextBox 15"/>
          <p:cNvSpPr txBox="1"/>
          <p:nvPr/>
        </p:nvSpPr>
        <p:spPr>
          <a:xfrm>
            <a:off x="5982534" y="2727973"/>
            <a:ext cx="917059" cy="369332"/>
          </a:xfrm>
          <a:prstGeom prst="rect">
            <a:avLst/>
          </a:prstGeom>
          <a:solidFill>
            <a:schemeClr val="tx2"/>
          </a:solidFill>
          <a:ln w="38100">
            <a:solidFill>
              <a:srgbClr val="FFC000"/>
            </a:solidFill>
          </a:ln>
        </p:spPr>
        <p:txBody>
          <a:bodyPr wrap="square" rtlCol="0">
            <a:spAutoFit/>
          </a:bodyPr>
          <a:lstStyle/>
          <a:p>
            <a:pPr algn="ctr"/>
            <a:r>
              <a:rPr lang="en-GB" b="1" dirty="0">
                <a:solidFill>
                  <a:schemeClr val="bg1"/>
                </a:solidFill>
              </a:rPr>
              <a:t>A</a:t>
            </a:r>
          </a:p>
        </p:txBody>
      </p:sp>
      <p:sp>
        <p:nvSpPr>
          <p:cNvPr id="103" name="TextBox 102"/>
          <p:cNvSpPr txBox="1"/>
          <p:nvPr/>
        </p:nvSpPr>
        <p:spPr>
          <a:xfrm>
            <a:off x="9063954" y="2727973"/>
            <a:ext cx="917059" cy="369332"/>
          </a:xfrm>
          <a:prstGeom prst="rect">
            <a:avLst/>
          </a:prstGeom>
          <a:solidFill>
            <a:schemeClr val="tx2"/>
          </a:solidFill>
          <a:ln w="38100">
            <a:noFill/>
          </a:ln>
        </p:spPr>
        <p:txBody>
          <a:bodyPr wrap="square" rtlCol="0">
            <a:spAutoFit/>
          </a:bodyPr>
          <a:lstStyle/>
          <a:p>
            <a:pPr algn="ctr"/>
            <a:r>
              <a:rPr lang="en-GB" b="1" dirty="0">
                <a:solidFill>
                  <a:schemeClr val="bg1"/>
                </a:solidFill>
              </a:rPr>
              <a:t>D</a:t>
            </a:r>
          </a:p>
        </p:txBody>
      </p:sp>
      <p:sp>
        <p:nvSpPr>
          <p:cNvPr id="104" name="TextBox 103"/>
          <p:cNvSpPr txBox="1"/>
          <p:nvPr/>
        </p:nvSpPr>
        <p:spPr>
          <a:xfrm>
            <a:off x="8036814" y="2727973"/>
            <a:ext cx="917059" cy="369332"/>
          </a:xfrm>
          <a:prstGeom prst="rect">
            <a:avLst/>
          </a:prstGeom>
          <a:solidFill>
            <a:schemeClr val="tx2"/>
          </a:solidFill>
          <a:ln w="38100">
            <a:noFill/>
          </a:ln>
        </p:spPr>
        <p:txBody>
          <a:bodyPr wrap="square" rtlCol="0">
            <a:spAutoFit/>
          </a:bodyPr>
          <a:lstStyle/>
          <a:p>
            <a:pPr algn="ctr"/>
            <a:r>
              <a:rPr lang="en-GB" b="1" dirty="0">
                <a:solidFill>
                  <a:schemeClr val="bg1"/>
                </a:solidFill>
              </a:rPr>
              <a:t>C</a:t>
            </a:r>
          </a:p>
        </p:txBody>
      </p:sp>
      <p:sp>
        <p:nvSpPr>
          <p:cNvPr id="106" name="TextBox 105"/>
          <p:cNvSpPr txBox="1"/>
          <p:nvPr/>
        </p:nvSpPr>
        <p:spPr>
          <a:xfrm>
            <a:off x="7009674" y="2727973"/>
            <a:ext cx="917059" cy="369332"/>
          </a:xfrm>
          <a:prstGeom prst="rect">
            <a:avLst/>
          </a:prstGeom>
          <a:solidFill>
            <a:schemeClr val="tx2"/>
          </a:solidFill>
          <a:ln w="38100">
            <a:noFill/>
          </a:ln>
        </p:spPr>
        <p:txBody>
          <a:bodyPr wrap="square" rtlCol="0">
            <a:spAutoFit/>
          </a:bodyPr>
          <a:lstStyle/>
          <a:p>
            <a:pPr algn="ctr"/>
            <a:r>
              <a:rPr lang="en-GB" b="1" dirty="0">
                <a:solidFill>
                  <a:schemeClr val="bg1"/>
                </a:solidFill>
              </a:rPr>
              <a:t>B</a:t>
            </a:r>
          </a:p>
        </p:txBody>
      </p:sp>
      <p:sp>
        <p:nvSpPr>
          <p:cNvPr id="107" name="TextBox 106"/>
          <p:cNvSpPr txBox="1"/>
          <p:nvPr/>
        </p:nvSpPr>
        <p:spPr>
          <a:xfrm>
            <a:off x="2220735" y="3780846"/>
            <a:ext cx="780230" cy="369332"/>
          </a:xfrm>
          <a:prstGeom prst="rect">
            <a:avLst/>
          </a:prstGeom>
          <a:solidFill>
            <a:schemeClr val="tx2"/>
          </a:solidFill>
          <a:ln w="38100">
            <a:noFill/>
          </a:ln>
        </p:spPr>
        <p:txBody>
          <a:bodyPr wrap="square" rtlCol="0">
            <a:spAutoFit/>
          </a:bodyPr>
          <a:lstStyle/>
          <a:p>
            <a:pPr algn="ctr"/>
            <a:r>
              <a:rPr lang="en-GB" b="1" dirty="0">
                <a:solidFill>
                  <a:schemeClr val="bg1"/>
                </a:solidFill>
              </a:rPr>
              <a:t>GT 1</a:t>
            </a:r>
          </a:p>
        </p:txBody>
      </p:sp>
      <p:sp>
        <p:nvSpPr>
          <p:cNvPr id="108" name="TextBox 107"/>
          <p:cNvSpPr txBox="1"/>
          <p:nvPr/>
        </p:nvSpPr>
        <p:spPr>
          <a:xfrm>
            <a:off x="3226301" y="3780846"/>
            <a:ext cx="780230" cy="369332"/>
          </a:xfrm>
          <a:prstGeom prst="rect">
            <a:avLst/>
          </a:prstGeom>
          <a:solidFill>
            <a:schemeClr val="tx2"/>
          </a:solidFill>
          <a:ln w="38100">
            <a:noFill/>
          </a:ln>
        </p:spPr>
        <p:txBody>
          <a:bodyPr wrap="square" rtlCol="0">
            <a:spAutoFit/>
          </a:bodyPr>
          <a:lstStyle/>
          <a:p>
            <a:pPr algn="ctr"/>
            <a:r>
              <a:rPr lang="en-GB" b="1" dirty="0">
                <a:solidFill>
                  <a:schemeClr val="bg1"/>
                </a:solidFill>
              </a:rPr>
              <a:t>GT 2</a:t>
            </a:r>
          </a:p>
        </p:txBody>
      </p:sp>
      <p:sp>
        <p:nvSpPr>
          <p:cNvPr id="109" name="TextBox 108"/>
          <p:cNvSpPr txBox="1"/>
          <p:nvPr/>
        </p:nvSpPr>
        <p:spPr>
          <a:xfrm>
            <a:off x="4231867" y="3780846"/>
            <a:ext cx="780230" cy="369332"/>
          </a:xfrm>
          <a:prstGeom prst="rect">
            <a:avLst/>
          </a:prstGeom>
          <a:solidFill>
            <a:schemeClr val="tx2"/>
          </a:solidFill>
          <a:ln w="38100">
            <a:noFill/>
          </a:ln>
        </p:spPr>
        <p:txBody>
          <a:bodyPr wrap="square" rtlCol="0">
            <a:spAutoFit/>
          </a:bodyPr>
          <a:lstStyle/>
          <a:p>
            <a:pPr algn="ctr"/>
            <a:r>
              <a:rPr lang="en-GB" b="1" dirty="0">
                <a:solidFill>
                  <a:schemeClr val="bg1"/>
                </a:solidFill>
              </a:rPr>
              <a:t>GT 3</a:t>
            </a:r>
          </a:p>
        </p:txBody>
      </p:sp>
      <p:sp>
        <p:nvSpPr>
          <p:cNvPr id="110" name="TextBox 109"/>
          <p:cNvSpPr txBox="1"/>
          <p:nvPr/>
        </p:nvSpPr>
        <p:spPr>
          <a:xfrm>
            <a:off x="8254131" y="3780846"/>
            <a:ext cx="780230" cy="369332"/>
          </a:xfrm>
          <a:prstGeom prst="rect">
            <a:avLst/>
          </a:prstGeom>
          <a:solidFill>
            <a:schemeClr val="tx2"/>
          </a:solidFill>
          <a:ln w="38100">
            <a:noFill/>
          </a:ln>
        </p:spPr>
        <p:txBody>
          <a:bodyPr wrap="square" rtlCol="0">
            <a:spAutoFit/>
          </a:bodyPr>
          <a:lstStyle/>
          <a:p>
            <a:pPr algn="ctr"/>
            <a:r>
              <a:rPr lang="en-GB" b="1" dirty="0">
                <a:solidFill>
                  <a:schemeClr val="bg1"/>
                </a:solidFill>
              </a:rPr>
              <a:t>GT 7</a:t>
            </a:r>
          </a:p>
        </p:txBody>
      </p:sp>
      <p:sp>
        <p:nvSpPr>
          <p:cNvPr id="111" name="TextBox 110"/>
          <p:cNvSpPr txBox="1"/>
          <p:nvPr/>
        </p:nvSpPr>
        <p:spPr>
          <a:xfrm>
            <a:off x="7248565" y="3780846"/>
            <a:ext cx="780230" cy="369332"/>
          </a:xfrm>
          <a:prstGeom prst="rect">
            <a:avLst/>
          </a:prstGeom>
          <a:solidFill>
            <a:schemeClr val="tx2"/>
          </a:solidFill>
          <a:ln w="38100">
            <a:noFill/>
          </a:ln>
        </p:spPr>
        <p:txBody>
          <a:bodyPr wrap="square" rtlCol="0">
            <a:spAutoFit/>
          </a:bodyPr>
          <a:lstStyle/>
          <a:p>
            <a:pPr algn="ctr"/>
            <a:r>
              <a:rPr lang="en-GB" b="1" dirty="0">
                <a:solidFill>
                  <a:schemeClr val="bg1"/>
                </a:solidFill>
              </a:rPr>
              <a:t>GT 6</a:t>
            </a:r>
          </a:p>
        </p:txBody>
      </p:sp>
      <p:sp>
        <p:nvSpPr>
          <p:cNvPr id="112" name="TextBox 111"/>
          <p:cNvSpPr txBox="1"/>
          <p:nvPr/>
        </p:nvSpPr>
        <p:spPr>
          <a:xfrm>
            <a:off x="6242999" y="3780846"/>
            <a:ext cx="780230" cy="369332"/>
          </a:xfrm>
          <a:prstGeom prst="rect">
            <a:avLst/>
          </a:prstGeom>
          <a:solidFill>
            <a:schemeClr val="tx2"/>
          </a:solidFill>
          <a:ln w="38100">
            <a:noFill/>
          </a:ln>
        </p:spPr>
        <p:txBody>
          <a:bodyPr wrap="square" rtlCol="0">
            <a:spAutoFit/>
          </a:bodyPr>
          <a:lstStyle/>
          <a:p>
            <a:pPr algn="ctr"/>
            <a:r>
              <a:rPr lang="en-GB" b="1" dirty="0">
                <a:solidFill>
                  <a:schemeClr val="bg1"/>
                </a:solidFill>
              </a:rPr>
              <a:t>GT 5</a:t>
            </a:r>
          </a:p>
        </p:txBody>
      </p:sp>
      <p:sp>
        <p:nvSpPr>
          <p:cNvPr id="113" name="TextBox 112"/>
          <p:cNvSpPr txBox="1"/>
          <p:nvPr/>
        </p:nvSpPr>
        <p:spPr>
          <a:xfrm>
            <a:off x="5237433" y="3780846"/>
            <a:ext cx="780230" cy="369332"/>
          </a:xfrm>
          <a:prstGeom prst="rect">
            <a:avLst/>
          </a:prstGeom>
          <a:solidFill>
            <a:schemeClr val="tx2"/>
          </a:solidFill>
          <a:ln w="38100">
            <a:noFill/>
          </a:ln>
        </p:spPr>
        <p:txBody>
          <a:bodyPr wrap="square" rtlCol="0">
            <a:spAutoFit/>
          </a:bodyPr>
          <a:lstStyle/>
          <a:p>
            <a:pPr algn="ctr"/>
            <a:r>
              <a:rPr lang="en-GB" b="1" dirty="0">
                <a:solidFill>
                  <a:schemeClr val="bg1"/>
                </a:solidFill>
              </a:rPr>
              <a:t>GT 4</a:t>
            </a:r>
          </a:p>
        </p:txBody>
      </p:sp>
      <p:sp>
        <p:nvSpPr>
          <p:cNvPr id="114" name="TextBox 113"/>
          <p:cNvSpPr txBox="1"/>
          <p:nvPr/>
        </p:nvSpPr>
        <p:spPr>
          <a:xfrm>
            <a:off x="9259697" y="3780846"/>
            <a:ext cx="780230" cy="369332"/>
          </a:xfrm>
          <a:prstGeom prst="rect">
            <a:avLst/>
          </a:prstGeom>
          <a:solidFill>
            <a:schemeClr val="tx2"/>
          </a:solidFill>
          <a:ln w="38100">
            <a:noFill/>
          </a:ln>
        </p:spPr>
        <p:txBody>
          <a:bodyPr wrap="square" rtlCol="0">
            <a:spAutoFit/>
          </a:bodyPr>
          <a:lstStyle/>
          <a:p>
            <a:pPr algn="ctr"/>
            <a:r>
              <a:rPr lang="en-GB" b="1" dirty="0">
                <a:solidFill>
                  <a:schemeClr val="bg1"/>
                </a:solidFill>
              </a:rPr>
              <a:t>GT 8</a:t>
            </a:r>
          </a:p>
        </p:txBody>
      </p:sp>
      <p:cxnSp>
        <p:nvCxnSpPr>
          <p:cNvPr id="20" name="Elbow Connector 19"/>
          <p:cNvCxnSpPr>
            <a:cxnSpLocks/>
            <a:stCxn id="16" idx="2"/>
            <a:endCxn id="107" idx="0"/>
          </p:cNvCxnSpPr>
          <p:nvPr/>
        </p:nvCxnSpPr>
        <p:spPr>
          <a:xfrm rot="5400000">
            <a:off x="4184188" y="1523970"/>
            <a:ext cx="683541" cy="3830213"/>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Elbow Connector 21"/>
          <p:cNvCxnSpPr>
            <a:cxnSpLocks/>
            <a:stCxn id="16" idx="2"/>
            <a:endCxn id="108" idx="0"/>
          </p:cNvCxnSpPr>
          <p:nvPr/>
        </p:nvCxnSpPr>
        <p:spPr>
          <a:xfrm rot="5400000">
            <a:off x="4686971" y="2026753"/>
            <a:ext cx="683541" cy="2824647"/>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Elbow Connector 23"/>
          <p:cNvCxnSpPr>
            <a:cxnSpLocks/>
            <a:stCxn id="16" idx="2"/>
            <a:endCxn id="109" idx="0"/>
          </p:cNvCxnSpPr>
          <p:nvPr/>
        </p:nvCxnSpPr>
        <p:spPr>
          <a:xfrm rot="5400000">
            <a:off x="5189754" y="2529536"/>
            <a:ext cx="683541" cy="1819081"/>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Elbow Connector 25"/>
          <p:cNvCxnSpPr>
            <a:cxnSpLocks/>
            <a:stCxn id="16" idx="2"/>
            <a:endCxn id="113" idx="0"/>
          </p:cNvCxnSpPr>
          <p:nvPr/>
        </p:nvCxnSpPr>
        <p:spPr>
          <a:xfrm rot="5400000">
            <a:off x="5692537" y="3032319"/>
            <a:ext cx="683541" cy="813515"/>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Elbow Connector 29"/>
          <p:cNvCxnSpPr>
            <a:cxnSpLocks/>
            <a:stCxn id="16" idx="2"/>
            <a:endCxn id="112" idx="0"/>
          </p:cNvCxnSpPr>
          <p:nvPr/>
        </p:nvCxnSpPr>
        <p:spPr>
          <a:xfrm rot="16200000" flipH="1">
            <a:off x="6195319" y="3343050"/>
            <a:ext cx="683541" cy="192051"/>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Elbow Connector 31"/>
          <p:cNvCxnSpPr>
            <a:cxnSpLocks/>
            <a:stCxn id="16" idx="2"/>
            <a:endCxn id="111" idx="0"/>
          </p:cNvCxnSpPr>
          <p:nvPr/>
        </p:nvCxnSpPr>
        <p:spPr>
          <a:xfrm rot="16200000" flipH="1">
            <a:off x="6698102" y="2840267"/>
            <a:ext cx="683541" cy="1197617"/>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Elbow Connector 33"/>
          <p:cNvCxnSpPr>
            <a:cxnSpLocks/>
            <a:stCxn id="16" idx="2"/>
            <a:endCxn id="110" idx="0"/>
          </p:cNvCxnSpPr>
          <p:nvPr/>
        </p:nvCxnSpPr>
        <p:spPr>
          <a:xfrm rot="16200000" flipH="1">
            <a:off x="7200885" y="2337484"/>
            <a:ext cx="683541" cy="2203183"/>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Elbow Connector 35"/>
          <p:cNvCxnSpPr>
            <a:cxnSpLocks/>
            <a:stCxn id="16" idx="2"/>
            <a:endCxn id="114" idx="0"/>
          </p:cNvCxnSpPr>
          <p:nvPr/>
        </p:nvCxnSpPr>
        <p:spPr>
          <a:xfrm rot="16200000" flipH="1">
            <a:off x="7703668" y="1834701"/>
            <a:ext cx="683541" cy="3208749"/>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5" name="Rectangle 114">
            <a:extLst>
              <a:ext uri="{FF2B5EF4-FFF2-40B4-BE49-F238E27FC236}">
                <a16:creationId xmlns:a16="http://schemas.microsoft.com/office/drawing/2014/main" id="{0D632EA0-85E2-4931-8D7F-B6CE133E9D62}"/>
              </a:ext>
            </a:extLst>
          </p:cNvPr>
          <p:cNvSpPr/>
          <p:nvPr/>
        </p:nvSpPr>
        <p:spPr>
          <a:xfrm>
            <a:off x="2192716" y="4200632"/>
            <a:ext cx="1844185" cy="1754326"/>
          </a:xfrm>
          <a:prstGeom prst="rect">
            <a:avLst/>
          </a:prstGeom>
        </p:spPr>
        <p:txBody>
          <a:bodyPr wrap="square">
            <a:spAutoFit/>
          </a:bodyPr>
          <a:lstStyle/>
          <a:p>
            <a:pPr marL="88900" indent="-88900">
              <a:buFont typeface="Arial" panose="020B0604020202020204" pitchFamily="34" charset="0"/>
              <a:buChar char="•"/>
            </a:pPr>
            <a:r>
              <a:rPr lang="en-GB" sz="1200" dirty="0">
                <a:latin typeface="Arial" panose="020B0604020202020204" pitchFamily="34" charset="0"/>
                <a:ea typeface="MS Mincho" panose="02020609040205080304" pitchFamily="49" charset="-128"/>
              </a:rPr>
              <a:t>Only infect humans</a:t>
            </a:r>
          </a:p>
          <a:p>
            <a:pPr marL="88900" indent="-88900">
              <a:buFont typeface="Arial" panose="020B0604020202020204" pitchFamily="34" charset="0"/>
              <a:buChar char="•"/>
            </a:pPr>
            <a:r>
              <a:rPr lang="en-GB" sz="1200" b="1" dirty="0"/>
              <a:t>Faecal–oral spread </a:t>
            </a:r>
            <a:r>
              <a:rPr lang="en-GB" sz="1200" dirty="0"/>
              <a:t>via contaminated water</a:t>
            </a:r>
          </a:p>
          <a:p>
            <a:pPr marL="88900" indent="-88900">
              <a:buFont typeface="Arial" panose="020B0604020202020204" pitchFamily="34" charset="0"/>
              <a:buChar char="•"/>
            </a:pPr>
            <a:r>
              <a:rPr lang="en-GB" sz="1200" dirty="0"/>
              <a:t>Large </a:t>
            </a:r>
            <a:r>
              <a:rPr lang="en-GB" sz="1200" b="1" dirty="0"/>
              <a:t>outbreaks</a:t>
            </a:r>
          </a:p>
          <a:p>
            <a:pPr marL="88900" indent="-88900">
              <a:buFont typeface="Arial" panose="020B0604020202020204" pitchFamily="34" charset="0"/>
              <a:buChar char="•"/>
            </a:pPr>
            <a:r>
              <a:rPr lang="en-GB" sz="1200" dirty="0"/>
              <a:t>Brief, </a:t>
            </a:r>
            <a:r>
              <a:rPr lang="en-GB" sz="1200" b="1" dirty="0"/>
              <a:t>self-limiting</a:t>
            </a:r>
          </a:p>
          <a:p>
            <a:pPr marL="88900" indent="-88900">
              <a:buFont typeface="Arial" panose="020B0604020202020204" pitchFamily="34" charset="0"/>
              <a:buChar char="•"/>
            </a:pPr>
            <a:r>
              <a:rPr lang="en-GB" sz="1200" dirty="0"/>
              <a:t>Never chronic</a:t>
            </a:r>
          </a:p>
          <a:p>
            <a:pPr marL="88900" indent="-88900">
              <a:buFont typeface="Arial" panose="020B0604020202020204" pitchFamily="34" charset="0"/>
              <a:buChar char="•"/>
            </a:pPr>
            <a:r>
              <a:rPr lang="en-GB" sz="1200" dirty="0"/>
              <a:t>High mortality in </a:t>
            </a:r>
            <a:r>
              <a:rPr lang="en-GB" sz="1200" b="1" dirty="0"/>
              <a:t>pregnancy</a:t>
            </a:r>
            <a:r>
              <a:rPr lang="en-GB" sz="1200" dirty="0"/>
              <a:t> (25%)</a:t>
            </a:r>
          </a:p>
          <a:p>
            <a:pPr marL="88900" indent="-88900">
              <a:buFont typeface="Arial" panose="020B0604020202020204" pitchFamily="34" charset="0"/>
              <a:buChar char="•"/>
            </a:pPr>
            <a:endParaRPr lang="en-US" sz="1200" dirty="0"/>
          </a:p>
        </p:txBody>
      </p:sp>
      <p:sp>
        <p:nvSpPr>
          <p:cNvPr id="116" name="Rectangle 115">
            <a:extLst>
              <a:ext uri="{FF2B5EF4-FFF2-40B4-BE49-F238E27FC236}">
                <a16:creationId xmlns:a16="http://schemas.microsoft.com/office/drawing/2014/main" id="{D1845CB9-3909-4FB9-8474-F81A1A9F3726}"/>
              </a:ext>
            </a:extLst>
          </p:cNvPr>
          <p:cNvSpPr/>
          <p:nvPr/>
        </p:nvSpPr>
        <p:spPr>
          <a:xfrm>
            <a:off x="4128079" y="4218439"/>
            <a:ext cx="1918818" cy="2123658"/>
          </a:xfrm>
          <a:prstGeom prst="rect">
            <a:avLst/>
          </a:prstGeom>
        </p:spPr>
        <p:txBody>
          <a:bodyPr wrap="square">
            <a:spAutoFit/>
          </a:bodyPr>
          <a:lstStyle/>
          <a:p>
            <a:pPr marL="88900" indent="-88900">
              <a:buFont typeface="Arial" panose="020B0604020202020204" pitchFamily="34" charset="0"/>
              <a:buChar char="•"/>
            </a:pPr>
            <a:r>
              <a:rPr lang="en-GB" sz="1200" b="1" dirty="0">
                <a:latin typeface="Arial" panose="020B0604020202020204" pitchFamily="34" charset="0"/>
                <a:ea typeface="MS Mincho" panose="02020609040205080304" pitchFamily="49" charset="-128"/>
              </a:rPr>
              <a:t>Endemic</a:t>
            </a:r>
            <a:r>
              <a:rPr lang="en-GB" sz="1200" dirty="0">
                <a:latin typeface="Arial" panose="020B0604020202020204" pitchFamily="34" charset="0"/>
                <a:ea typeface="MS Mincho" panose="02020609040205080304" pitchFamily="49" charset="-128"/>
              </a:rPr>
              <a:t> in animal species; eg, pigs and wild boar</a:t>
            </a:r>
          </a:p>
          <a:p>
            <a:pPr marL="88900" indent="-88900">
              <a:buFont typeface="Arial" panose="020B0604020202020204" pitchFamily="34" charset="0"/>
              <a:buChar char="•"/>
            </a:pPr>
            <a:r>
              <a:rPr lang="en-GB" sz="1200" b="1" dirty="0">
                <a:latin typeface="Arial" panose="020B0604020202020204" pitchFamily="34" charset="0"/>
                <a:ea typeface="MS Mincho" panose="02020609040205080304" pitchFamily="49" charset="-128"/>
              </a:rPr>
              <a:t>Zoonotic</a:t>
            </a:r>
            <a:r>
              <a:rPr lang="en-GB" sz="1200" dirty="0">
                <a:latin typeface="Arial" panose="020B0604020202020204" pitchFamily="34" charset="0"/>
                <a:ea typeface="MS Mincho" panose="02020609040205080304" pitchFamily="49" charset="-128"/>
              </a:rPr>
              <a:t> infections in humans</a:t>
            </a:r>
          </a:p>
          <a:p>
            <a:pPr marL="88900" indent="-88900">
              <a:buFont typeface="Arial" panose="020B0604020202020204" pitchFamily="34" charset="0"/>
              <a:buChar char="•"/>
            </a:pPr>
            <a:r>
              <a:rPr lang="en-GB" sz="1200" b="1" dirty="0">
                <a:latin typeface="Arial" panose="020B0604020202020204" pitchFamily="34" charset="0"/>
                <a:ea typeface="MS Mincho" panose="02020609040205080304" pitchFamily="49" charset="-128"/>
              </a:rPr>
              <a:t>High-income countries</a:t>
            </a:r>
          </a:p>
          <a:p>
            <a:pPr marL="88900" indent="-88900">
              <a:buFont typeface="Arial" panose="020B0604020202020204" pitchFamily="34" charset="0"/>
              <a:buChar char="•"/>
            </a:pPr>
            <a:r>
              <a:rPr lang="en-GB" sz="1200" dirty="0">
                <a:latin typeface="Arial" panose="020B0604020202020204" pitchFamily="34" charset="0"/>
                <a:ea typeface="MS Mincho" panose="02020609040205080304" pitchFamily="49" charset="-128"/>
              </a:rPr>
              <a:t>China: GT 4 most common</a:t>
            </a:r>
          </a:p>
          <a:p>
            <a:pPr marL="88900" indent="-88900">
              <a:buFont typeface="Arial" panose="020B0604020202020204" pitchFamily="34" charset="0"/>
              <a:buChar char="•"/>
            </a:pPr>
            <a:r>
              <a:rPr lang="en-GB" sz="1200" dirty="0">
                <a:latin typeface="Arial" panose="020B0604020202020204" pitchFamily="34" charset="0"/>
                <a:ea typeface="MS Mincho" panose="02020609040205080304" pitchFamily="49" charset="-128"/>
              </a:rPr>
              <a:t>S. America: GT 3 only </a:t>
            </a:r>
          </a:p>
          <a:p>
            <a:pPr marL="88900" indent="-88900">
              <a:buFont typeface="Arial" panose="020B0604020202020204" pitchFamily="34" charset="0"/>
              <a:buChar char="•"/>
            </a:pPr>
            <a:endParaRPr lang="en-US" sz="1200" dirty="0"/>
          </a:p>
        </p:txBody>
      </p:sp>
      <p:sp>
        <p:nvSpPr>
          <p:cNvPr id="117" name="Rectangle 116">
            <a:extLst>
              <a:ext uri="{FF2B5EF4-FFF2-40B4-BE49-F238E27FC236}">
                <a16:creationId xmlns:a16="http://schemas.microsoft.com/office/drawing/2014/main" id="{4C9721B0-FDAA-4713-A202-ED46F435E98F}"/>
              </a:ext>
            </a:extLst>
          </p:cNvPr>
          <p:cNvSpPr/>
          <p:nvPr/>
        </p:nvSpPr>
        <p:spPr>
          <a:xfrm>
            <a:off x="6207734" y="4222113"/>
            <a:ext cx="1836343" cy="461665"/>
          </a:xfrm>
          <a:prstGeom prst="rect">
            <a:avLst/>
          </a:prstGeom>
        </p:spPr>
        <p:txBody>
          <a:bodyPr wrap="square">
            <a:spAutoFit/>
          </a:bodyPr>
          <a:lstStyle/>
          <a:p>
            <a:pPr marL="90488" indent="-90488">
              <a:buFont typeface="Arial" panose="020B0604020202020204" pitchFamily="34" charset="0"/>
              <a:buChar char="•"/>
            </a:pPr>
            <a:r>
              <a:rPr lang="en-GB" sz="1200" dirty="0">
                <a:latin typeface="Arial" panose="020B0604020202020204" pitchFamily="34" charset="0"/>
                <a:ea typeface="MS Mincho" panose="02020609040205080304" pitchFamily="49" charset="-128"/>
              </a:rPr>
              <a:t>Have only been reported in wild boar</a:t>
            </a:r>
            <a:endParaRPr lang="en-US" sz="1200" dirty="0"/>
          </a:p>
        </p:txBody>
      </p:sp>
      <p:sp>
        <p:nvSpPr>
          <p:cNvPr id="121" name="Rectangle 120">
            <a:extLst>
              <a:ext uri="{FF2B5EF4-FFF2-40B4-BE49-F238E27FC236}">
                <a16:creationId xmlns:a16="http://schemas.microsoft.com/office/drawing/2014/main" id="{5E8BD9C1-45DC-4965-9475-8630D60FD534}"/>
              </a:ext>
            </a:extLst>
          </p:cNvPr>
          <p:cNvSpPr/>
          <p:nvPr/>
        </p:nvSpPr>
        <p:spPr>
          <a:xfrm>
            <a:off x="8223864" y="4222113"/>
            <a:ext cx="1797389" cy="1200329"/>
          </a:xfrm>
          <a:prstGeom prst="rect">
            <a:avLst/>
          </a:prstGeom>
        </p:spPr>
        <p:txBody>
          <a:bodyPr wrap="square">
            <a:spAutoFit/>
          </a:bodyPr>
          <a:lstStyle/>
          <a:p>
            <a:pPr marL="90488" indent="-90488">
              <a:buFont typeface="Arial" panose="020B0604020202020204" pitchFamily="34" charset="0"/>
              <a:buChar char="•"/>
            </a:pPr>
            <a:r>
              <a:rPr lang="en-GB" sz="1200" dirty="0">
                <a:latin typeface="Arial" panose="020B0604020202020204" pitchFamily="34" charset="0"/>
                <a:ea typeface="MS Mincho" panose="02020609040205080304" pitchFamily="49" charset="-128"/>
              </a:rPr>
              <a:t>GT 7 identified in patient regularly consuming camel meat and milk </a:t>
            </a:r>
          </a:p>
          <a:p>
            <a:pPr marL="90488" indent="-90488">
              <a:buFont typeface="Arial" panose="020B0604020202020204" pitchFamily="34" charset="0"/>
              <a:buChar char="•"/>
            </a:pPr>
            <a:r>
              <a:rPr lang="en-GB" sz="1200" dirty="0">
                <a:latin typeface="Arial" panose="020B0604020202020204" pitchFamily="34" charset="0"/>
                <a:ea typeface="MS Mincho" panose="02020609040205080304" pitchFamily="49" charset="-128"/>
              </a:rPr>
              <a:t>Have since been identified in camels </a:t>
            </a:r>
          </a:p>
        </p:txBody>
      </p:sp>
      <p:pic>
        <p:nvPicPr>
          <p:cNvPr id="42" name="Picture 41">
            <a:hlinkClick r:id="rId3" action="ppaction://hlinksldjump"/>
            <a:extLst>
              <a:ext uri="{FF2B5EF4-FFF2-40B4-BE49-F238E27FC236}">
                <a16:creationId xmlns:a16="http://schemas.microsoft.com/office/drawing/2014/main" id="{6F13A73C-04EF-482D-B002-489BEE0BA4FA}"/>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4125" y="446445"/>
            <a:ext cx="381237" cy="377560"/>
          </a:xfrm>
          <a:prstGeom prst="rect">
            <a:avLst/>
          </a:prstGeom>
        </p:spPr>
      </p:pic>
    </p:spTree>
    <p:extLst>
      <p:ext uri="{BB962C8B-B14F-4D97-AF65-F5344CB8AC3E}">
        <p14:creationId xmlns:p14="http://schemas.microsoft.com/office/powerpoint/2010/main" val="25836942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AC4B6-9083-4525-8E0D-2F99742B34EC}"/>
              </a:ext>
            </a:extLst>
          </p:cNvPr>
          <p:cNvSpPr>
            <a:spLocks noGrp="1"/>
          </p:cNvSpPr>
          <p:nvPr>
            <p:ph type="title"/>
          </p:nvPr>
        </p:nvSpPr>
        <p:spPr/>
        <p:txBody>
          <a:bodyPr/>
          <a:lstStyle/>
          <a:p>
            <a:r>
              <a:rPr lang="en-US" dirty="0"/>
              <a:t>Virology of HEV</a:t>
            </a:r>
          </a:p>
        </p:txBody>
      </p:sp>
      <p:sp>
        <p:nvSpPr>
          <p:cNvPr id="3" name="Text Placeholder 2">
            <a:extLst>
              <a:ext uri="{FF2B5EF4-FFF2-40B4-BE49-F238E27FC236}">
                <a16:creationId xmlns:a16="http://schemas.microsoft.com/office/drawing/2014/main" id="{D102938D-8DDA-4A05-83E0-41EF1EB76341}"/>
              </a:ext>
            </a:extLst>
          </p:cNvPr>
          <p:cNvSpPr>
            <a:spLocks noGrp="1"/>
          </p:cNvSpPr>
          <p:nvPr>
            <p:ph type="body" sz="quarter" idx="10"/>
          </p:nvPr>
        </p:nvSpPr>
        <p:spPr/>
        <p:txBody>
          <a:bodyPr/>
          <a:lstStyle/>
          <a:p>
            <a:r>
              <a:rPr lang="en-GB" dirty="0"/>
              <a:t>EASL CPG HEV. J </a:t>
            </a:r>
            <a:r>
              <a:rPr lang="en-GB" dirty="0" err="1"/>
              <a:t>Hepatol</a:t>
            </a:r>
            <a:r>
              <a:rPr lang="en-GB" dirty="0"/>
              <a:t> 2018;doi: 10.1016/j.jhep.2018.03.005 [</a:t>
            </a:r>
            <a:r>
              <a:rPr lang="en-GB" dirty="0" err="1"/>
              <a:t>Epub</a:t>
            </a:r>
            <a:r>
              <a:rPr lang="en-GB" dirty="0"/>
              <a:t> ahead of print]</a:t>
            </a:r>
          </a:p>
        </p:txBody>
      </p:sp>
      <p:sp>
        <p:nvSpPr>
          <p:cNvPr id="57" name="Freeform: Shape 56">
            <a:extLst>
              <a:ext uri="{FF2B5EF4-FFF2-40B4-BE49-F238E27FC236}">
                <a16:creationId xmlns:a16="http://schemas.microsoft.com/office/drawing/2014/main" id="{40D191F3-4DF2-4034-A745-273C321FC2A9}"/>
              </a:ext>
            </a:extLst>
          </p:cNvPr>
          <p:cNvSpPr/>
          <p:nvPr/>
        </p:nvSpPr>
        <p:spPr>
          <a:xfrm>
            <a:off x="6972597" y="1354366"/>
            <a:ext cx="1875506" cy="403527"/>
          </a:xfrm>
          <a:custGeom>
            <a:avLst/>
            <a:gdLst>
              <a:gd name="connsiteX0" fmla="*/ 0 w 1132024"/>
              <a:gd name="connsiteY0" fmla="*/ 0 h 424322"/>
              <a:gd name="connsiteX1" fmla="*/ 1132024 w 1132024"/>
              <a:gd name="connsiteY1" fmla="*/ 0 h 424322"/>
              <a:gd name="connsiteX2" fmla="*/ 1132024 w 1132024"/>
              <a:gd name="connsiteY2" fmla="*/ 424322 h 424322"/>
              <a:gd name="connsiteX3" fmla="*/ 0 w 1132024"/>
              <a:gd name="connsiteY3" fmla="*/ 424322 h 424322"/>
              <a:gd name="connsiteX4" fmla="*/ 0 w 1132024"/>
              <a:gd name="connsiteY4" fmla="*/ 0 h 424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2024" h="424322">
                <a:moveTo>
                  <a:pt x="0" y="0"/>
                </a:moveTo>
                <a:lnTo>
                  <a:pt x="1132024" y="0"/>
                </a:lnTo>
                <a:lnTo>
                  <a:pt x="1132024" y="424322"/>
                </a:lnTo>
                <a:lnTo>
                  <a:pt x="0" y="424322"/>
                </a:lnTo>
                <a:lnTo>
                  <a:pt x="0" y="0"/>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4445" tIns="4445" rIns="4445" bIns="4445" numCol="1" spcCol="1270" anchor="ctr" anchorCtr="0">
            <a:noAutofit/>
          </a:bodyPr>
          <a:lstStyle/>
          <a:p>
            <a:pPr algn="ctr" defTabSz="311150">
              <a:lnSpc>
                <a:spcPct val="90000"/>
              </a:lnSpc>
              <a:spcBef>
                <a:spcPct val="0"/>
              </a:spcBef>
              <a:spcAft>
                <a:spcPct val="35000"/>
              </a:spcAft>
            </a:pPr>
            <a:r>
              <a:rPr lang="en-GB" sz="1600" b="1" i="1" dirty="0" err="1">
                <a:sym typeface="Wingdings" panose="05000000000000000000" pitchFamily="2" charset="2"/>
              </a:rPr>
              <a:t>Hepeviridae</a:t>
            </a:r>
            <a:endParaRPr lang="en-US" sz="1600" dirty="0"/>
          </a:p>
        </p:txBody>
      </p:sp>
      <p:sp>
        <p:nvSpPr>
          <p:cNvPr id="58" name="Freeform: Shape 57">
            <a:extLst>
              <a:ext uri="{FF2B5EF4-FFF2-40B4-BE49-F238E27FC236}">
                <a16:creationId xmlns:a16="http://schemas.microsoft.com/office/drawing/2014/main" id="{7734FD3F-5788-4469-A1A9-2C67FA2570A8}"/>
              </a:ext>
            </a:extLst>
          </p:cNvPr>
          <p:cNvSpPr/>
          <p:nvPr/>
        </p:nvSpPr>
        <p:spPr>
          <a:xfrm>
            <a:off x="6972597" y="2005786"/>
            <a:ext cx="1875506" cy="376959"/>
          </a:xfrm>
          <a:custGeom>
            <a:avLst/>
            <a:gdLst>
              <a:gd name="connsiteX0" fmla="*/ 0 w 848645"/>
              <a:gd name="connsiteY0" fmla="*/ 0 h 279768"/>
              <a:gd name="connsiteX1" fmla="*/ 848645 w 848645"/>
              <a:gd name="connsiteY1" fmla="*/ 0 h 279768"/>
              <a:gd name="connsiteX2" fmla="*/ 848645 w 848645"/>
              <a:gd name="connsiteY2" fmla="*/ 279768 h 279768"/>
              <a:gd name="connsiteX3" fmla="*/ 0 w 848645"/>
              <a:gd name="connsiteY3" fmla="*/ 279768 h 279768"/>
              <a:gd name="connsiteX4" fmla="*/ 0 w 848645"/>
              <a:gd name="connsiteY4" fmla="*/ 0 h 2797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8645" h="279768">
                <a:moveTo>
                  <a:pt x="0" y="0"/>
                </a:moveTo>
                <a:lnTo>
                  <a:pt x="848645" y="0"/>
                </a:lnTo>
                <a:lnTo>
                  <a:pt x="848645" y="279768"/>
                </a:lnTo>
                <a:lnTo>
                  <a:pt x="0" y="279768"/>
                </a:lnTo>
                <a:lnTo>
                  <a:pt x="0" y="0"/>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4445" tIns="4445" rIns="4445" bIns="4445" numCol="1" spcCol="1270" anchor="ctr" anchorCtr="0">
            <a:noAutofit/>
          </a:bodyPr>
          <a:lstStyle/>
          <a:p>
            <a:pPr algn="ctr" defTabSz="311150">
              <a:lnSpc>
                <a:spcPct val="90000"/>
              </a:lnSpc>
              <a:spcBef>
                <a:spcPct val="0"/>
              </a:spcBef>
              <a:spcAft>
                <a:spcPct val="35000"/>
              </a:spcAft>
            </a:pPr>
            <a:r>
              <a:rPr lang="en-GB" sz="1600" b="1" i="1" dirty="0" err="1"/>
              <a:t>Orthohepevirus</a:t>
            </a:r>
            <a:endParaRPr lang="en-US" sz="1600" dirty="0"/>
          </a:p>
        </p:txBody>
      </p:sp>
      <p:sp>
        <p:nvSpPr>
          <p:cNvPr id="73" name="Rectangle 72">
            <a:extLst>
              <a:ext uri="{FF2B5EF4-FFF2-40B4-BE49-F238E27FC236}">
                <a16:creationId xmlns:a16="http://schemas.microsoft.com/office/drawing/2014/main" id="{EEB540FC-1AD1-4E95-BEC8-ABCE00133AA7}"/>
              </a:ext>
            </a:extLst>
          </p:cNvPr>
          <p:cNvSpPr/>
          <p:nvPr/>
        </p:nvSpPr>
        <p:spPr>
          <a:xfrm>
            <a:off x="4239822" y="1400747"/>
            <a:ext cx="2678845" cy="338554"/>
          </a:xfrm>
          <a:prstGeom prst="rect">
            <a:avLst/>
          </a:prstGeom>
        </p:spPr>
        <p:txBody>
          <a:bodyPr wrap="square">
            <a:spAutoFit/>
          </a:bodyPr>
          <a:lstStyle/>
          <a:p>
            <a:pPr algn="r"/>
            <a:r>
              <a:rPr lang="en-GB" sz="1600" b="1" dirty="0">
                <a:solidFill>
                  <a:schemeClr val="accent1">
                    <a:lumMod val="75000"/>
                  </a:schemeClr>
                </a:solidFill>
              </a:rPr>
              <a:t>Virus </a:t>
            </a:r>
            <a:r>
              <a:rPr lang="en-GB" sz="1600" b="1" dirty="0">
                <a:solidFill>
                  <a:srgbClr val="E09E08"/>
                </a:solidFill>
              </a:rPr>
              <a:t>family</a:t>
            </a:r>
            <a:r>
              <a:rPr lang="en-GB" sz="1600" b="1" dirty="0">
                <a:solidFill>
                  <a:schemeClr val="accent1">
                    <a:lumMod val="75000"/>
                  </a:schemeClr>
                </a:solidFill>
              </a:rPr>
              <a:t> </a:t>
            </a:r>
          </a:p>
        </p:txBody>
      </p:sp>
      <p:sp>
        <p:nvSpPr>
          <p:cNvPr id="74" name="Rectangle 73">
            <a:extLst>
              <a:ext uri="{FF2B5EF4-FFF2-40B4-BE49-F238E27FC236}">
                <a16:creationId xmlns:a16="http://schemas.microsoft.com/office/drawing/2014/main" id="{52AFE4B9-A688-4161-8E62-12A979834B42}"/>
              </a:ext>
            </a:extLst>
          </p:cNvPr>
          <p:cNvSpPr/>
          <p:nvPr/>
        </p:nvSpPr>
        <p:spPr>
          <a:xfrm>
            <a:off x="5634055" y="2029208"/>
            <a:ext cx="1284611" cy="338554"/>
          </a:xfrm>
          <a:prstGeom prst="rect">
            <a:avLst/>
          </a:prstGeom>
        </p:spPr>
        <p:txBody>
          <a:bodyPr wrap="square">
            <a:spAutoFit/>
          </a:bodyPr>
          <a:lstStyle/>
          <a:p>
            <a:pPr algn="r"/>
            <a:r>
              <a:rPr lang="en-GB" sz="1600" b="1" dirty="0">
                <a:solidFill>
                  <a:schemeClr val="accent1">
                    <a:lumMod val="75000"/>
                  </a:schemeClr>
                </a:solidFill>
              </a:rPr>
              <a:t>Genus</a:t>
            </a:r>
            <a:endParaRPr lang="en-US" sz="1600" b="1" dirty="0">
              <a:solidFill>
                <a:schemeClr val="accent1">
                  <a:lumMod val="75000"/>
                </a:schemeClr>
              </a:solidFill>
            </a:endParaRPr>
          </a:p>
        </p:txBody>
      </p:sp>
      <p:sp>
        <p:nvSpPr>
          <p:cNvPr id="46" name="TextBox 45"/>
          <p:cNvSpPr txBox="1"/>
          <p:nvPr/>
        </p:nvSpPr>
        <p:spPr>
          <a:xfrm>
            <a:off x="2175510" y="1354366"/>
            <a:ext cx="2531462" cy="584775"/>
          </a:xfrm>
          <a:prstGeom prst="rect">
            <a:avLst/>
          </a:prstGeom>
          <a:noFill/>
        </p:spPr>
        <p:txBody>
          <a:bodyPr wrap="none" rtlCol="0">
            <a:spAutoFit/>
          </a:bodyPr>
          <a:lstStyle/>
          <a:p>
            <a:r>
              <a:rPr lang="en-GB" sz="1600" i="1" dirty="0" err="1"/>
              <a:t>Hepeviridae</a:t>
            </a:r>
            <a:r>
              <a:rPr lang="en-GB" sz="1600" dirty="0"/>
              <a:t> viruses infect</a:t>
            </a:r>
            <a:br>
              <a:rPr lang="en-GB" sz="1600" dirty="0"/>
            </a:br>
            <a:r>
              <a:rPr lang="en-GB" sz="1600" dirty="0"/>
              <a:t>mammals, birds and fish</a:t>
            </a:r>
          </a:p>
        </p:txBody>
      </p:sp>
      <p:sp>
        <p:nvSpPr>
          <p:cNvPr id="47" name="TextBox 46"/>
          <p:cNvSpPr txBox="1"/>
          <p:nvPr/>
        </p:nvSpPr>
        <p:spPr>
          <a:xfrm>
            <a:off x="2188166" y="1939242"/>
            <a:ext cx="2888932" cy="830997"/>
          </a:xfrm>
          <a:prstGeom prst="rect">
            <a:avLst/>
          </a:prstGeom>
          <a:noFill/>
        </p:spPr>
        <p:txBody>
          <a:bodyPr wrap="none" rtlCol="0">
            <a:spAutoFit/>
          </a:bodyPr>
          <a:lstStyle/>
          <a:p>
            <a:r>
              <a:rPr lang="en-GB" sz="1600" dirty="0"/>
              <a:t>Strains infecting humans</a:t>
            </a:r>
            <a:br>
              <a:rPr lang="en-GB" sz="1600" dirty="0"/>
            </a:br>
            <a:r>
              <a:rPr lang="en-GB" sz="1600" dirty="0"/>
              <a:t>belong to the </a:t>
            </a:r>
            <a:r>
              <a:rPr lang="en-GB" sz="1600" i="1" dirty="0" err="1"/>
              <a:t>Orthohepevirus</a:t>
            </a:r>
            <a:r>
              <a:rPr lang="en-GB" sz="1600" dirty="0"/>
              <a:t> </a:t>
            </a:r>
            <a:br>
              <a:rPr lang="en-GB" sz="1600" dirty="0"/>
            </a:br>
            <a:r>
              <a:rPr lang="en-GB" sz="1600" dirty="0"/>
              <a:t>genus, species A</a:t>
            </a:r>
          </a:p>
        </p:txBody>
      </p:sp>
      <p:cxnSp>
        <p:nvCxnSpPr>
          <p:cNvPr id="11" name="Straight Arrow Connector 10"/>
          <p:cNvCxnSpPr/>
          <p:nvPr/>
        </p:nvCxnSpPr>
        <p:spPr>
          <a:xfrm>
            <a:off x="7913370" y="1780752"/>
            <a:ext cx="0" cy="18124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3" name="Rectangle 82">
            <a:extLst>
              <a:ext uri="{FF2B5EF4-FFF2-40B4-BE49-F238E27FC236}">
                <a16:creationId xmlns:a16="http://schemas.microsoft.com/office/drawing/2014/main" id="{AD1ED0ED-CAC0-4272-97F6-5682A7EBA275}"/>
              </a:ext>
            </a:extLst>
          </p:cNvPr>
          <p:cNvSpPr/>
          <p:nvPr/>
        </p:nvSpPr>
        <p:spPr>
          <a:xfrm>
            <a:off x="4661127" y="2728232"/>
            <a:ext cx="1284611" cy="338554"/>
          </a:xfrm>
          <a:prstGeom prst="rect">
            <a:avLst/>
          </a:prstGeom>
        </p:spPr>
        <p:txBody>
          <a:bodyPr wrap="square">
            <a:spAutoFit/>
          </a:bodyPr>
          <a:lstStyle/>
          <a:p>
            <a:pPr algn="r"/>
            <a:r>
              <a:rPr lang="en-GB" sz="1600" b="1" dirty="0">
                <a:solidFill>
                  <a:schemeClr val="accent1">
                    <a:lumMod val="75000"/>
                  </a:schemeClr>
                </a:solidFill>
              </a:rPr>
              <a:t>Species</a:t>
            </a:r>
            <a:endParaRPr lang="en-US" sz="1600" b="1" dirty="0">
              <a:solidFill>
                <a:schemeClr val="accent1">
                  <a:lumMod val="75000"/>
                </a:schemeClr>
              </a:solidFill>
            </a:endParaRPr>
          </a:p>
        </p:txBody>
      </p:sp>
      <p:cxnSp>
        <p:nvCxnSpPr>
          <p:cNvPr id="84" name="Straight Arrow Connector 83">
            <a:extLst>
              <a:ext uri="{FF2B5EF4-FFF2-40B4-BE49-F238E27FC236}">
                <a16:creationId xmlns:a16="http://schemas.microsoft.com/office/drawing/2014/main" id="{94CE5D01-A39A-4EDD-9C37-B9A3527F7751}"/>
              </a:ext>
            </a:extLst>
          </p:cNvPr>
          <p:cNvCxnSpPr>
            <a:cxnSpLocks/>
          </p:cNvCxnSpPr>
          <p:nvPr/>
        </p:nvCxnSpPr>
        <p:spPr>
          <a:xfrm flipH="1">
            <a:off x="6364823" y="2368551"/>
            <a:ext cx="1550453" cy="296677"/>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65F138FA-9009-4A23-86C2-22BB1DF88058}"/>
              </a:ext>
            </a:extLst>
          </p:cNvPr>
          <p:cNvCxnSpPr>
            <a:cxnSpLocks/>
          </p:cNvCxnSpPr>
          <p:nvPr/>
        </p:nvCxnSpPr>
        <p:spPr>
          <a:xfrm>
            <a:off x="7912101" y="2368551"/>
            <a:ext cx="1514229" cy="296677"/>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8" name="Straight Arrow Connector 87">
            <a:extLst>
              <a:ext uri="{FF2B5EF4-FFF2-40B4-BE49-F238E27FC236}">
                <a16:creationId xmlns:a16="http://schemas.microsoft.com/office/drawing/2014/main" id="{66229A29-4225-4588-A61A-1B351100E968}"/>
              </a:ext>
            </a:extLst>
          </p:cNvPr>
          <p:cNvCxnSpPr>
            <a:cxnSpLocks/>
          </p:cNvCxnSpPr>
          <p:nvPr/>
        </p:nvCxnSpPr>
        <p:spPr>
          <a:xfrm flipH="1">
            <a:off x="7468204" y="2362201"/>
            <a:ext cx="448635" cy="303027"/>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9" name="Straight Arrow Connector 88">
            <a:extLst>
              <a:ext uri="{FF2B5EF4-FFF2-40B4-BE49-F238E27FC236}">
                <a16:creationId xmlns:a16="http://schemas.microsoft.com/office/drawing/2014/main" id="{37B93BB3-DC90-48EB-A8B8-6E2D7277FB82}"/>
              </a:ext>
            </a:extLst>
          </p:cNvPr>
          <p:cNvCxnSpPr>
            <a:cxnSpLocks/>
          </p:cNvCxnSpPr>
          <p:nvPr/>
        </p:nvCxnSpPr>
        <p:spPr>
          <a:xfrm>
            <a:off x="7910350" y="2362201"/>
            <a:ext cx="444492" cy="303027"/>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2" name="TextBox 91"/>
          <p:cNvSpPr txBox="1"/>
          <p:nvPr/>
        </p:nvSpPr>
        <p:spPr>
          <a:xfrm>
            <a:off x="2189503" y="2838539"/>
            <a:ext cx="2075953" cy="584775"/>
          </a:xfrm>
          <a:prstGeom prst="rect">
            <a:avLst/>
          </a:prstGeom>
          <a:noFill/>
        </p:spPr>
        <p:txBody>
          <a:bodyPr wrap="none" rtlCol="0">
            <a:spAutoFit/>
          </a:bodyPr>
          <a:lstStyle/>
          <a:p>
            <a:r>
              <a:rPr lang="en-GB" sz="1600" dirty="0"/>
              <a:t>Species A comprises</a:t>
            </a:r>
            <a:br>
              <a:rPr lang="en-GB" sz="1600" dirty="0"/>
            </a:br>
            <a:r>
              <a:rPr lang="en-GB" sz="1600" b="1" dirty="0">
                <a:solidFill>
                  <a:srgbClr val="E09E08"/>
                </a:solidFill>
              </a:rPr>
              <a:t>8 genotypes</a:t>
            </a:r>
          </a:p>
        </p:txBody>
      </p:sp>
      <p:sp>
        <p:nvSpPr>
          <p:cNvPr id="16" name="TextBox 15"/>
          <p:cNvSpPr txBox="1"/>
          <p:nvPr/>
        </p:nvSpPr>
        <p:spPr>
          <a:xfrm>
            <a:off x="5982534" y="2727973"/>
            <a:ext cx="917059" cy="369332"/>
          </a:xfrm>
          <a:prstGeom prst="rect">
            <a:avLst/>
          </a:prstGeom>
          <a:solidFill>
            <a:schemeClr val="tx2"/>
          </a:solidFill>
          <a:ln w="38100">
            <a:solidFill>
              <a:srgbClr val="FFC000"/>
            </a:solidFill>
          </a:ln>
        </p:spPr>
        <p:txBody>
          <a:bodyPr wrap="square" rtlCol="0">
            <a:spAutoFit/>
          </a:bodyPr>
          <a:lstStyle/>
          <a:p>
            <a:pPr algn="ctr"/>
            <a:r>
              <a:rPr lang="en-GB" b="1" dirty="0">
                <a:solidFill>
                  <a:schemeClr val="bg1"/>
                </a:solidFill>
              </a:rPr>
              <a:t>A</a:t>
            </a:r>
          </a:p>
        </p:txBody>
      </p:sp>
      <p:sp>
        <p:nvSpPr>
          <p:cNvPr id="103" name="TextBox 102"/>
          <p:cNvSpPr txBox="1"/>
          <p:nvPr/>
        </p:nvSpPr>
        <p:spPr>
          <a:xfrm>
            <a:off x="9063954" y="2727973"/>
            <a:ext cx="917059" cy="369332"/>
          </a:xfrm>
          <a:prstGeom prst="rect">
            <a:avLst/>
          </a:prstGeom>
          <a:solidFill>
            <a:schemeClr val="tx2"/>
          </a:solidFill>
          <a:ln w="38100">
            <a:noFill/>
          </a:ln>
        </p:spPr>
        <p:txBody>
          <a:bodyPr wrap="square" rtlCol="0">
            <a:spAutoFit/>
          </a:bodyPr>
          <a:lstStyle/>
          <a:p>
            <a:pPr algn="ctr"/>
            <a:r>
              <a:rPr lang="en-GB" b="1" dirty="0">
                <a:solidFill>
                  <a:schemeClr val="bg1"/>
                </a:solidFill>
              </a:rPr>
              <a:t>D</a:t>
            </a:r>
          </a:p>
        </p:txBody>
      </p:sp>
      <p:sp>
        <p:nvSpPr>
          <p:cNvPr id="104" name="TextBox 103"/>
          <p:cNvSpPr txBox="1"/>
          <p:nvPr/>
        </p:nvSpPr>
        <p:spPr>
          <a:xfrm>
            <a:off x="8036814" y="2727973"/>
            <a:ext cx="917059" cy="369332"/>
          </a:xfrm>
          <a:prstGeom prst="rect">
            <a:avLst/>
          </a:prstGeom>
          <a:solidFill>
            <a:schemeClr val="tx2"/>
          </a:solidFill>
          <a:ln w="38100">
            <a:noFill/>
          </a:ln>
        </p:spPr>
        <p:txBody>
          <a:bodyPr wrap="square" rtlCol="0">
            <a:spAutoFit/>
          </a:bodyPr>
          <a:lstStyle/>
          <a:p>
            <a:pPr algn="ctr"/>
            <a:r>
              <a:rPr lang="en-GB" b="1" dirty="0">
                <a:solidFill>
                  <a:schemeClr val="bg1"/>
                </a:solidFill>
              </a:rPr>
              <a:t>C</a:t>
            </a:r>
          </a:p>
        </p:txBody>
      </p:sp>
      <p:sp>
        <p:nvSpPr>
          <p:cNvPr id="106" name="TextBox 105"/>
          <p:cNvSpPr txBox="1"/>
          <p:nvPr/>
        </p:nvSpPr>
        <p:spPr>
          <a:xfrm>
            <a:off x="7009674" y="2727973"/>
            <a:ext cx="917059" cy="369332"/>
          </a:xfrm>
          <a:prstGeom prst="rect">
            <a:avLst/>
          </a:prstGeom>
          <a:solidFill>
            <a:schemeClr val="tx2"/>
          </a:solidFill>
          <a:ln w="38100">
            <a:noFill/>
          </a:ln>
        </p:spPr>
        <p:txBody>
          <a:bodyPr wrap="square" rtlCol="0">
            <a:spAutoFit/>
          </a:bodyPr>
          <a:lstStyle/>
          <a:p>
            <a:pPr algn="ctr"/>
            <a:r>
              <a:rPr lang="en-GB" b="1" dirty="0">
                <a:solidFill>
                  <a:schemeClr val="bg1"/>
                </a:solidFill>
              </a:rPr>
              <a:t>B</a:t>
            </a:r>
          </a:p>
        </p:txBody>
      </p:sp>
      <p:cxnSp>
        <p:nvCxnSpPr>
          <p:cNvPr id="20" name="Elbow Connector 19"/>
          <p:cNvCxnSpPr>
            <a:cxnSpLocks/>
            <a:stCxn id="16" idx="2"/>
          </p:cNvCxnSpPr>
          <p:nvPr/>
        </p:nvCxnSpPr>
        <p:spPr>
          <a:xfrm rot="5400000">
            <a:off x="4184188" y="1523970"/>
            <a:ext cx="683541" cy="3830213"/>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Elbow Connector 21"/>
          <p:cNvCxnSpPr>
            <a:cxnSpLocks/>
            <a:stCxn id="16" idx="2"/>
          </p:cNvCxnSpPr>
          <p:nvPr/>
        </p:nvCxnSpPr>
        <p:spPr>
          <a:xfrm rot="5400000">
            <a:off x="4686971" y="2026753"/>
            <a:ext cx="683541" cy="2824647"/>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Elbow Connector 23"/>
          <p:cNvCxnSpPr>
            <a:cxnSpLocks/>
            <a:stCxn id="16" idx="2"/>
          </p:cNvCxnSpPr>
          <p:nvPr/>
        </p:nvCxnSpPr>
        <p:spPr>
          <a:xfrm rot="5400000">
            <a:off x="5189754" y="2529536"/>
            <a:ext cx="683541" cy="1819081"/>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Elbow Connector 25"/>
          <p:cNvCxnSpPr>
            <a:cxnSpLocks/>
            <a:stCxn id="16" idx="2"/>
          </p:cNvCxnSpPr>
          <p:nvPr/>
        </p:nvCxnSpPr>
        <p:spPr>
          <a:xfrm rot="5400000">
            <a:off x="5692537" y="3032319"/>
            <a:ext cx="683541" cy="813515"/>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Elbow Connector 29"/>
          <p:cNvCxnSpPr>
            <a:cxnSpLocks/>
            <a:stCxn id="16" idx="2"/>
          </p:cNvCxnSpPr>
          <p:nvPr/>
        </p:nvCxnSpPr>
        <p:spPr>
          <a:xfrm rot="16200000" flipH="1">
            <a:off x="6195319" y="3343050"/>
            <a:ext cx="683541" cy="192051"/>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Elbow Connector 31"/>
          <p:cNvCxnSpPr>
            <a:cxnSpLocks/>
            <a:stCxn id="16" idx="2"/>
          </p:cNvCxnSpPr>
          <p:nvPr/>
        </p:nvCxnSpPr>
        <p:spPr>
          <a:xfrm rot="16200000" flipH="1">
            <a:off x="6698102" y="2840267"/>
            <a:ext cx="683541" cy="1197617"/>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Elbow Connector 33"/>
          <p:cNvCxnSpPr>
            <a:cxnSpLocks/>
            <a:stCxn id="16" idx="2"/>
          </p:cNvCxnSpPr>
          <p:nvPr/>
        </p:nvCxnSpPr>
        <p:spPr>
          <a:xfrm rot="16200000" flipH="1">
            <a:off x="7200885" y="2337484"/>
            <a:ext cx="683541" cy="2203183"/>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Elbow Connector 35"/>
          <p:cNvCxnSpPr>
            <a:cxnSpLocks/>
            <a:stCxn id="16" idx="2"/>
          </p:cNvCxnSpPr>
          <p:nvPr/>
        </p:nvCxnSpPr>
        <p:spPr>
          <a:xfrm rot="16200000" flipH="1">
            <a:off x="7703668" y="1834701"/>
            <a:ext cx="683541" cy="3208749"/>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5" name="Rectangle 114">
            <a:extLst>
              <a:ext uri="{FF2B5EF4-FFF2-40B4-BE49-F238E27FC236}">
                <a16:creationId xmlns:a16="http://schemas.microsoft.com/office/drawing/2014/main" id="{0D632EA0-85E2-4931-8D7F-B6CE133E9D62}"/>
              </a:ext>
            </a:extLst>
          </p:cNvPr>
          <p:cNvSpPr/>
          <p:nvPr/>
        </p:nvSpPr>
        <p:spPr>
          <a:xfrm>
            <a:off x="2192716" y="4200632"/>
            <a:ext cx="1844185" cy="1754326"/>
          </a:xfrm>
          <a:prstGeom prst="rect">
            <a:avLst/>
          </a:prstGeom>
        </p:spPr>
        <p:txBody>
          <a:bodyPr wrap="square">
            <a:spAutoFit/>
          </a:bodyPr>
          <a:lstStyle/>
          <a:p>
            <a:pPr marL="88900" indent="-88900">
              <a:buFont typeface="Arial" panose="020B0604020202020204" pitchFamily="34" charset="0"/>
              <a:buChar char="•"/>
            </a:pPr>
            <a:r>
              <a:rPr lang="en-GB" sz="1200" dirty="0">
                <a:latin typeface="Arial" panose="020B0604020202020204" pitchFamily="34" charset="0"/>
                <a:ea typeface="MS Mincho" panose="02020609040205080304" pitchFamily="49" charset="-128"/>
              </a:rPr>
              <a:t>Only infect humans</a:t>
            </a:r>
          </a:p>
          <a:p>
            <a:pPr marL="88900" indent="-88900">
              <a:buFont typeface="Arial" panose="020B0604020202020204" pitchFamily="34" charset="0"/>
              <a:buChar char="•"/>
            </a:pPr>
            <a:r>
              <a:rPr lang="en-GB" sz="1200" b="1" dirty="0"/>
              <a:t>Faecal–oral spread </a:t>
            </a:r>
            <a:r>
              <a:rPr lang="en-GB" sz="1200" dirty="0"/>
              <a:t>via contaminated water</a:t>
            </a:r>
          </a:p>
          <a:p>
            <a:pPr marL="88900" indent="-88900">
              <a:buFont typeface="Arial" panose="020B0604020202020204" pitchFamily="34" charset="0"/>
              <a:buChar char="•"/>
            </a:pPr>
            <a:r>
              <a:rPr lang="en-GB" sz="1200" dirty="0"/>
              <a:t>Large </a:t>
            </a:r>
            <a:r>
              <a:rPr lang="en-GB" sz="1200" b="1" dirty="0"/>
              <a:t>outbreaks</a:t>
            </a:r>
          </a:p>
          <a:p>
            <a:pPr marL="88900" indent="-88900">
              <a:buFont typeface="Arial" panose="020B0604020202020204" pitchFamily="34" charset="0"/>
              <a:buChar char="•"/>
            </a:pPr>
            <a:r>
              <a:rPr lang="en-GB" sz="1200" dirty="0"/>
              <a:t>Brief, </a:t>
            </a:r>
            <a:r>
              <a:rPr lang="en-GB" sz="1200" b="1" dirty="0"/>
              <a:t>self-limiting</a:t>
            </a:r>
          </a:p>
          <a:p>
            <a:pPr marL="88900" indent="-88900">
              <a:buFont typeface="Arial" panose="020B0604020202020204" pitchFamily="34" charset="0"/>
              <a:buChar char="•"/>
            </a:pPr>
            <a:r>
              <a:rPr lang="en-GB" sz="1200" dirty="0"/>
              <a:t>Never chronic</a:t>
            </a:r>
          </a:p>
          <a:p>
            <a:pPr marL="88900" indent="-88900">
              <a:buFont typeface="Arial" panose="020B0604020202020204" pitchFamily="34" charset="0"/>
              <a:buChar char="•"/>
            </a:pPr>
            <a:r>
              <a:rPr lang="en-GB" sz="1200" dirty="0"/>
              <a:t>High mortality in </a:t>
            </a:r>
            <a:r>
              <a:rPr lang="en-GB" sz="1200" b="1" dirty="0"/>
              <a:t>pregnancy</a:t>
            </a:r>
            <a:r>
              <a:rPr lang="en-GB" sz="1200" dirty="0"/>
              <a:t> (25%)</a:t>
            </a:r>
          </a:p>
          <a:p>
            <a:pPr marL="88900" indent="-88900">
              <a:buFont typeface="Arial" panose="020B0604020202020204" pitchFamily="34" charset="0"/>
              <a:buChar char="•"/>
            </a:pPr>
            <a:endParaRPr lang="en-US" sz="1200" dirty="0"/>
          </a:p>
        </p:txBody>
      </p:sp>
      <p:sp>
        <p:nvSpPr>
          <p:cNvPr id="116" name="Rectangle 115">
            <a:extLst>
              <a:ext uri="{FF2B5EF4-FFF2-40B4-BE49-F238E27FC236}">
                <a16:creationId xmlns:a16="http://schemas.microsoft.com/office/drawing/2014/main" id="{D1845CB9-3909-4FB9-8474-F81A1A9F3726}"/>
              </a:ext>
            </a:extLst>
          </p:cNvPr>
          <p:cNvSpPr/>
          <p:nvPr/>
        </p:nvSpPr>
        <p:spPr>
          <a:xfrm>
            <a:off x="4128079" y="4218440"/>
            <a:ext cx="1918818" cy="2127331"/>
          </a:xfrm>
          <a:prstGeom prst="rect">
            <a:avLst/>
          </a:prstGeom>
        </p:spPr>
        <p:txBody>
          <a:bodyPr wrap="square">
            <a:spAutoFit/>
          </a:bodyPr>
          <a:lstStyle/>
          <a:p>
            <a:pPr marL="88900" indent="-88900">
              <a:buFont typeface="Arial" panose="020B0604020202020204" pitchFamily="34" charset="0"/>
              <a:buChar char="•"/>
            </a:pPr>
            <a:r>
              <a:rPr lang="en-GB" sz="1200" b="1" dirty="0">
                <a:latin typeface="Arial" panose="020B0604020202020204" pitchFamily="34" charset="0"/>
                <a:ea typeface="MS Mincho" panose="02020609040205080304" pitchFamily="49" charset="-128"/>
              </a:rPr>
              <a:t>Endemic</a:t>
            </a:r>
            <a:r>
              <a:rPr lang="en-GB" sz="1200" dirty="0">
                <a:latin typeface="Arial" panose="020B0604020202020204" pitchFamily="34" charset="0"/>
                <a:ea typeface="MS Mincho" panose="02020609040205080304" pitchFamily="49" charset="-128"/>
              </a:rPr>
              <a:t> in animal species; eg, pigs and wild boar</a:t>
            </a:r>
          </a:p>
          <a:p>
            <a:pPr marL="88900" indent="-88900">
              <a:buFont typeface="Arial" panose="020B0604020202020204" pitchFamily="34" charset="0"/>
              <a:buChar char="•"/>
            </a:pPr>
            <a:r>
              <a:rPr lang="en-GB" sz="1200" b="1" dirty="0">
                <a:latin typeface="Arial" panose="020B0604020202020204" pitchFamily="34" charset="0"/>
                <a:ea typeface="MS Mincho" panose="02020609040205080304" pitchFamily="49" charset="-128"/>
              </a:rPr>
              <a:t>Zoonotic</a:t>
            </a:r>
            <a:r>
              <a:rPr lang="en-GB" sz="1200" dirty="0">
                <a:latin typeface="Arial" panose="020B0604020202020204" pitchFamily="34" charset="0"/>
                <a:ea typeface="MS Mincho" panose="02020609040205080304" pitchFamily="49" charset="-128"/>
              </a:rPr>
              <a:t> infections in humans</a:t>
            </a:r>
          </a:p>
          <a:p>
            <a:pPr marL="88900" indent="-88900">
              <a:buFont typeface="Arial" panose="020B0604020202020204" pitchFamily="34" charset="0"/>
              <a:buChar char="•"/>
            </a:pPr>
            <a:r>
              <a:rPr lang="en-GB" sz="1200" b="1" dirty="0">
                <a:latin typeface="Arial" panose="020B0604020202020204" pitchFamily="34" charset="0"/>
                <a:ea typeface="MS Mincho" panose="02020609040205080304" pitchFamily="49" charset="-128"/>
              </a:rPr>
              <a:t>High-income countries</a:t>
            </a:r>
          </a:p>
          <a:p>
            <a:pPr marL="88900" indent="-88900">
              <a:buFont typeface="Arial" panose="020B0604020202020204" pitchFamily="34" charset="0"/>
              <a:buChar char="•"/>
            </a:pPr>
            <a:r>
              <a:rPr lang="en-GB" sz="1200" dirty="0">
                <a:latin typeface="Arial" panose="020B0604020202020204" pitchFamily="34" charset="0"/>
                <a:ea typeface="MS Mincho" panose="02020609040205080304" pitchFamily="49" charset="-128"/>
              </a:rPr>
              <a:t>China: GT 4 most common</a:t>
            </a:r>
          </a:p>
          <a:p>
            <a:pPr marL="88900" indent="-88900">
              <a:buFont typeface="Arial" panose="020B0604020202020204" pitchFamily="34" charset="0"/>
              <a:buChar char="•"/>
            </a:pPr>
            <a:r>
              <a:rPr lang="en-GB" sz="1200" dirty="0">
                <a:latin typeface="Arial" panose="020B0604020202020204" pitchFamily="34" charset="0"/>
                <a:ea typeface="MS Mincho" panose="02020609040205080304" pitchFamily="49" charset="-128"/>
              </a:rPr>
              <a:t>S. America: GT 3 only </a:t>
            </a:r>
          </a:p>
          <a:p>
            <a:pPr marL="88900" indent="-88900">
              <a:buFont typeface="Arial" panose="020B0604020202020204" pitchFamily="34" charset="0"/>
              <a:buChar char="•"/>
            </a:pPr>
            <a:endParaRPr lang="en-US" sz="1200" dirty="0"/>
          </a:p>
        </p:txBody>
      </p:sp>
      <p:sp>
        <p:nvSpPr>
          <p:cNvPr id="117" name="Rectangle 116">
            <a:extLst>
              <a:ext uri="{FF2B5EF4-FFF2-40B4-BE49-F238E27FC236}">
                <a16:creationId xmlns:a16="http://schemas.microsoft.com/office/drawing/2014/main" id="{4C9721B0-FDAA-4713-A202-ED46F435E98F}"/>
              </a:ext>
            </a:extLst>
          </p:cNvPr>
          <p:cNvSpPr/>
          <p:nvPr/>
        </p:nvSpPr>
        <p:spPr>
          <a:xfrm>
            <a:off x="6207734" y="4222113"/>
            <a:ext cx="1836343" cy="461665"/>
          </a:xfrm>
          <a:prstGeom prst="rect">
            <a:avLst/>
          </a:prstGeom>
        </p:spPr>
        <p:txBody>
          <a:bodyPr wrap="square">
            <a:spAutoFit/>
          </a:bodyPr>
          <a:lstStyle/>
          <a:p>
            <a:pPr marL="90488" indent="-90488">
              <a:buFont typeface="Arial" panose="020B0604020202020204" pitchFamily="34" charset="0"/>
              <a:buChar char="•"/>
            </a:pPr>
            <a:r>
              <a:rPr lang="en-GB" sz="1200" dirty="0">
                <a:latin typeface="Arial" panose="020B0604020202020204" pitchFamily="34" charset="0"/>
                <a:ea typeface="MS Mincho" panose="02020609040205080304" pitchFamily="49" charset="-128"/>
              </a:rPr>
              <a:t>Have only been reported in wild boar</a:t>
            </a:r>
            <a:endParaRPr lang="en-US" sz="1200" dirty="0"/>
          </a:p>
        </p:txBody>
      </p:sp>
      <p:sp>
        <p:nvSpPr>
          <p:cNvPr id="121" name="Rectangle 120">
            <a:extLst>
              <a:ext uri="{FF2B5EF4-FFF2-40B4-BE49-F238E27FC236}">
                <a16:creationId xmlns:a16="http://schemas.microsoft.com/office/drawing/2014/main" id="{5E8BD9C1-45DC-4965-9475-8630D60FD534}"/>
              </a:ext>
            </a:extLst>
          </p:cNvPr>
          <p:cNvSpPr/>
          <p:nvPr/>
        </p:nvSpPr>
        <p:spPr>
          <a:xfrm>
            <a:off x="8223864" y="4222113"/>
            <a:ext cx="1797389" cy="1200329"/>
          </a:xfrm>
          <a:prstGeom prst="rect">
            <a:avLst/>
          </a:prstGeom>
        </p:spPr>
        <p:txBody>
          <a:bodyPr wrap="square">
            <a:spAutoFit/>
          </a:bodyPr>
          <a:lstStyle/>
          <a:p>
            <a:pPr marL="90488" indent="-90488">
              <a:buFont typeface="Arial" panose="020B0604020202020204" pitchFamily="34" charset="0"/>
              <a:buChar char="•"/>
            </a:pPr>
            <a:r>
              <a:rPr lang="en-GB" sz="1200" dirty="0">
                <a:latin typeface="Arial" panose="020B0604020202020204" pitchFamily="34" charset="0"/>
                <a:ea typeface="MS Mincho" panose="02020609040205080304" pitchFamily="49" charset="-128"/>
              </a:rPr>
              <a:t>GT 7 identified in patient regularly consuming camel meat and milk </a:t>
            </a:r>
          </a:p>
          <a:p>
            <a:pPr marL="90488" indent="-90488">
              <a:buFont typeface="Arial" panose="020B0604020202020204" pitchFamily="34" charset="0"/>
              <a:buChar char="•"/>
            </a:pPr>
            <a:r>
              <a:rPr lang="en-GB" sz="1200" dirty="0">
                <a:latin typeface="Arial" panose="020B0604020202020204" pitchFamily="34" charset="0"/>
                <a:ea typeface="MS Mincho" panose="02020609040205080304" pitchFamily="49" charset="-128"/>
              </a:rPr>
              <a:t>Have since been identified in camels </a:t>
            </a:r>
          </a:p>
        </p:txBody>
      </p:sp>
      <p:sp>
        <p:nvSpPr>
          <p:cNvPr id="4" name="TextBox 3"/>
          <p:cNvSpPr txBox="1"/>
          <p:nvPr/>
        </p:nvSpPr>
        <p:spPr>
          <a:xfrm>
            <a:off x="6097418" y="5723105"/>
            <a:ext cx="2056973" cy="369332"/>
          </a:xfrm>
          <a:prstGeom prst="rect">
            <a:avLst/>
          </a:prstGeom>
          <a:noFill/>
          <a:ln w="38100">
            <a:solidFill>
              <a:schemeClr val="accent1"/>
            </a:solidFill>
          </a:ln>
        </p:spPr>
        <p:txBody>
          <a:bodyPr wrap="none" rtlCol="0">
            <a:spAutoFit/>
          </a:bodyPr>
          <a:lstStyle/>
          <a:p>
            <a:r>
              <a:rPr lang="en-GB" dirty="0"/>
              <a:t>Focus of this CPG</a:t>
            </a:r>
          </a:p>
        </p:txBody>
      </p:sp>
      <p:sp>
        <p:nvSpPr>
          <p:cNvPr id="42" name="TextBox 41">
            <a:extLst>
              <a:ext uri="{FF2B5EF4-FFF2-40B4-BE49-F238E27FC236}">
                <a16:creationId xmlns:a16="http://schemas.microsoft.com/office/drawing/2014/main" id="{5565E8C2-E605-4A6E-A2D6-F9D341071B04}"/>
              </a:ext>
            </a:extLst>
          </p:cNvPr>
          <p:cNvSpPr txBox="1"/>
          <p:nvPr/>
        </p:nvSpPr>
        <p:spPr>
          <a:xfrm>
            <a:off x="2220735" y="3780846"/>
            <a:ext cx="780230" cy="369332"/>
          </a:xfrm>
          <a:prstGeom prst="rect">
            <a:avLst/>
          </a:prstGeom>
          <a:solidFill>
            <a:schemeClr val="tx2"/>
          </a:solidFill>
          <a:ln w="38100">
            <a:noFill/>
          </a:ln>
        </p:spPr>
        <p:txBody>
          <a:bodyPr wrap="square" rtlCol="0">
            <a:spAutoFit/>
          </a:bodyPr>
          <a:lstStyle/>
          <a:p>
            <a:pPr algn="ctr"/>
            <a:r>
              <a:rPr lang="en-GB" b="1" dirty="0">
                <a:solidFill>
                  <a:schemeClr val="bg1"/>
                </a:solidFill>
              </a:rPr>
              <a:t>GT 1</a:t>
            </a:r>
          </a:p>
        </p:txBody>
      </p:sp>
      <p:sp>
        <p:nvSpPr>
          <p:cNvPr id="43" name="TextBox 42">
            <a:extLst>
              <a:ext uri="{FF2B5EF4-FFF2-40B4-BE49-F238E27FC236}">
                <a16:creationId xmlns:a16="http://schemas.microsoft.com/office/drawing/2014/main" id="{21589FD0-1B4F-495A-B942-4B8F8163BB31}"/>
              </a:ext>
            </a:extLst>
          </p:cNvPr>
          <p:cNvSpPr txBox="1"/>
          <p:nvPr/>
        </p:nvSpPr>
        <p:spPr>
          <a:xfrm>
            <a:off x="3226301" y="3780846"/>
            <a:ext cx="780230" cy="369332"/>
          </a:xfrm>
          <a:prstGeom prst="rect">
            <a:avLst/>
          </a:prstGeom>
          <a:solidFill>
            <a:schemeClr val="tx2"/>
          </a:solidFill>
          <a:ln w="38100">
            <a:noFill/>
          </a:ln>
        </p:spPr>
        <p:txBody>
          <a:bodyPr wrap="square" rtlCol="0">
            <a:spAutoFit/>
          </a:bodyPr>
          <a:lstStyle/>
          <a:p>
            <a:pPr algn="ctr"/>
            <a:r>
              <a:rPr lang="en-GB" b="1" dirty="0">
                <a:solidFill>
                  <a:schemeClr val="bg1"/>
                </a:solidFill>
              </a:rPr>
              <a:t>GT 2</a:t>
            </a:r>
          </a:p>
        </p:txBody>
      </p:sp>
      <p:sp>
        <p:nvSpPr>
          <p:cNvPr id="44" name="TextBox 43">
            <a:extLst>
              <a:ext uri="{FF2B5EF4-FFF2-40B4-BE49-F238E27FC236}">
                <a16:creationId xmlns:a16="http://schemas.microsoft.com/office/drawing/2014/main" id="{F5E5DD17-F852-4AE1-B72E-782A549A198B}"/>
              </a:ext>
            </a:extLst>
          </p:cNvPr>
          <p:cNvSpPr txBox="1"/>
          <p:nvPr/>
        </p:nvSpPr>
        <p:spPr>
          <a:xfrm>
            <a:off x="4231867" y="3780846"/>
            <a:ext cx="780230" cy="369332"/>
          </a:xfrm>
          <a:prstGeom prst="rect">
            <a:avLst/>
          </a:prstGeom>
          <a:solidFill>
            <a:schemeClr val="tx2"/>
          </a:solidFill>
          <a:ln w="38100">
            <a:solidFill>
              <a:schemeClr val="accent1"/>
            </a:solidFill>
          </a:ln>
        </p:spPr>
        <p:txBody>
          <a:bodyPr wrap="square" rtlCol="0">
            <a:spAutoFit/>
          </a:bodyPr>
          <a:lstStyle/>
          <a:p>
            <a:pPr algn="ctr"/>
            <a:r>
              <a:rPr lang="en-GB" b="1" dirty="0">
                <a:solidFill>
                  <a:schemeClr val="bg1"/>
                </a:solidFill>
              </a:rPr>
              <a:t>GT 3</a:t>
            </a:r>
          </a:p>
        </p:txBody>
      </p:sp>
      <p:sp>
        <p:nvSpPr>
          <p:cNvPr id="45" name="TextBox 44">
            <a:extLst>
              <a:ext uri="{FF2B5EF4-FFF2-40B4-BE49-F238E27FC236}">
                <a16:creationId xmlns:a16="http://schemas.microsoft.com/office/drawing/2014/main" id="{0F2ED67E-2A43-4A93-8BFB-D7EF9AA9105E}"/>
              </a:ext>
            </a:extLst>
          </p:cNvPr>
          <p:cNvSpPr txBox="1"/>
          <p:nvPr/>
        </p:nvSpPr>
        <p:spPr>
          <a:xfrm>
            <a:off x="8254131" y="3780846"/>
            <a:ext cx="780230" cy="369332"/>
          </a:xfrm>
          <a:prstGeom prst="rect">
            <a:avLst/>
          </a:prstGeom>
          <a:solidFill>
            <a:schemeClr val="tx2"/>
          </a:solidFill>
          <a:ln w="38100">
            <a:noFill/>
          </a:ln>
        </p:spPr>
        <p:txBody>
          <a:bodyPr wrap="square" rtlCol="0">
            <a:spAutoFit/>
          </a:bodyPr>
          <a:lstStyle/>
          <a:p>
            <a:pPr algn="ctr"/>
            <a:r>
              <a:rPr lang="en-GB" b="1" dirty="0">
                <a:solidFill>
                  <a:schemeClr val="bg1"/>
                </a:solidFill>
              </a:rPr>
              <a:t>GT 7</a:t>
            </a:r>
          </a:p>
        </p:txBody>
      </p:sp>
      <p:sp>
        <p:nvSpPr>
          <p:cNvPr id="48" name="TextBox 47">
            <a:extLst>
              <a:ext uri="{FF2B5EF4-FFF2-40B4-BE49-F238E27FC236}">
                <a16:creationId xmlns:a16="http://schemas.microsoft.com/office/drawing/2014/main" id="{6213A5BC-3B12-4B65-B31C-D5AAC292EA33}"/>
              </a:ext>
            </a:extLst>
          </p:cNvPr>
          <p:cNvSpPr txBox="1"/>
          <p:nvPr/>
        </p:nvSpPr>
        <p:spPr>
          <a:xfrm>
            <a:off x="7248565" y="3780846"/>
            <a:ext cx="780230" cy="369332"/>
          </a:xfrm>
          <a:prstGeom prst="rect">
            <a:avLst/>
          </a:prstGeom>
          <a:solidFill>
            <a:schemeClr val="tx2"/>
          </a:solidFill>
          <a:ln w="38100">
            <a:noFill/>
          </a:ln>
        </p:spPr>
        <p:txBody>
          <a:bodyPr wrap="square" rtlCol="0">
            <a:spAutoFit/>
          </a:bodyPr>
          <a:lstStyle/>
          <a:p>
            <a:pPr algn="ctr"/>
            <a:r>
              <a:rPr lang="en-GB" b="1" dirty="0">
                <a:solidFill>
                  <a:schemeClr val="bg1"/>
                </a:solidFill>
              </a:rPr>
              <a:t>GT 6</a:t>
            </a:r>
          </a:p>
        </p:txBody>
      </p:sp>
      <p:sp>
        <p:nvSpPr>
          <p:cNvPr id="49" name="TextBox 48">
            <a:extLst>
              <a:ext uri="{FF2B5EF4-FFF2-40B4-BE49-F238E27FC236}">
                <a16:creationId xmlns:a16="http://schemas.microsoft.com/office/drawing/2014/main" id="{DDCD3747-FB98-485A-978D-1B643CC4CFD1}"/>
              </a:ext>
            </a:extLst>
          </p:cNvPr>
          <p:cNvSpPr txBox="1"/>
          <p:nvPr/>
        </p:nvSpPr>
        <p:spPr>
          <a:xfrm>
            <a:off x="6242999" y="3780846"/>
            <a:ext cx="780230" cy="369332"/>
          </a:xfrm>
          <a:prstGeom prst="rect">
            <a:avLst/>
          </a:prstGeom>
          <a:solidFill>
            <a:schemeClr val="tx2"/>
          </a:solidFill>
          <a:ln w="38100">
            <a:noFill/>
          </a:ln>
        </p:spPr>
        <p:txBody>
          <a:bodyPr wrap="square" rtlCol="0">
            <a:spAutoFit/>
          </a:bodyPr>
          <a:lstStyle/>
          <a:p>
            <a:pPr algn="ctr"/>
            <a:r>
              <a:rPr lang="en-GB" b="1" dirty="0">
                <a:solidFill>
                  <a:schemeClr val="bg1"/>
                </a:solidFill>
              </a:rPr>
              <a:t>GT 5</a:t>
            </a:r>
          </a:p>
        </p:txBody>
      </p:sp>
      <p:sp>
        <p:nvSpPr>
          <p:cNvPr id="50" name="TextBox 49">
            <a:extLst>
              <a:ext uri="{FF2B5EF4-FFF2-40B4-BE49-F238E27FC236}">
                <a16:creationId xmlns:a16="http://schemas.microsoft.com/office/drawing/2014/main" id="{CE301075-70DC-43DF-BB23-BDCFEC23C9F0}"/>
              </a:ext>
            </a:extLst>
          </p:cNvPr>
          <p:cNvSpPr txBox="1"/>
          <p:nvPr/>
        </p:nvSpPr>
        <p:spPr>
          <a:xfrm>
            <a:off x="5237433" y="3780846"/>
            <a:ext cx="780230" cy="369332"/>
          </a:xfrm>
          <a:prstGeom prst="rect">
            <a:avLst/>
          </a:prstGeom>
          <a:solidFill>
            <a:schemeClr val="tx2"/>
          </a:solidFill>
          <a:ln w="38100">
            <a:solidFill>
              <a:schemeClr val="accent1"/>
            </a:solidFill>
          </a:ln>
        </p:spPr>
        <p:txBody>
          <a:bodyPr wrap="square" rtlCol="0">
            <a:spAutoFit/>
          </a:bodyPr>
          <a:lstStyle/>
          <a:p>
            <a:pPr algn="ctr"/>
            <a:r>
              <a:rPr lang="en-GB" b="1" dirty="0">
                <a:solidFill>
                  <a:schemeClr val="bg1"/>
                </a:solidFill>
              </a:rPr>
              <a:t>GT 4</a:t>
            </a:r>
          </a:p>
        </p:txBody>
      </p:sp>
      <p:sp>
        <p:nvSpPr>
          <p:cNvPr id="51" name="TextBox 50">
            <a:extLst>
              <a:ext uri="{FF2B5EF4-FFF2-40B4-BE49-F238E27FC236}">
                <a16:creationId xmlns:a16="http://schemas.microsoft.com/office/drawing/2014/main" id="{F13995E8-6011-411B-A6B6-4B7BC3BEC033}"/>
              </a:ext>
            </a:extLst>
          </p:cNvPr>
          <p:cNvSpPr txBox="1"/>
          <p:nvPr/>
        </p:nvSpPr>
        <p:spPr>
          <a:xfrm>
            <a:off x="9259697" y="3780846"/>
            <a:ext cx="780230" cy="369332"/>
          </a:xfrm>
          <a:prstGeom prst="rect">
            <a:avLst/>
          </a:prstGeom>
          <a:solidFill>
            <a:schemeClr val="tx2"/>
          </a:solidFill>
          <a:ln w="38100">
            <a:noFill/>
          </a:ln>
        </p:spPr>
        <p:txBody>
          <a:bodyPr wrap="square" rtlCol="0">
            <a:spAutoFit/>
          </a:bodyPr>
          <a:lstStyle/>
          <a:p>
            <a:pPr algn="ctr"/>
            <a:r>
              <a:rPr lang="en-GB" b="1" dirty="0">
                <a:solidFill>
                  <a:schemeClr val="bg1"/>
                </a:solidFill>
              </a:rPr>
              <a:t>GT 8</a:t>
            </a:r>
          </a:p>
        </p:txBody>
      </p:sp>
      <p:pic>
        <p:nvPicPr>
          <p:cNvPr id="53" name="Picture 52">
            <a:hlinkClick r:id="rId3" action="ppaction://hlinksldjump"/>
            <a:extLst>
              <a:ext uri="{FF2B5EF4-FFF2-40B4-BE49-F238E27FC236}">
                <a16:creationId xmlns:a16="http://schemas.microsoft.com/office/drawing/2014/main" id="{2C41C095-E871-430D-8E18-DAA517572642}"/>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4125" y="446445"/>
            <a:ext cx="381237" cy="377560"/>
          </a:xfrm>
          <a:prstGeom prst="rect">
            <a:avLst/>
          </a:prstGeom>
        </p:spPr>
      </p:pic>
    </p:spTree>
    <p:extLst>
      <p:ext uri="{BB962C8B-B14F-4D97-AF65-F5344CB8AC3E}">
        <p14:creationId xmlns:p14="http://schemas.microsoft.com/office/powerpoint/2010/main" val="25244404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600" dirty="0"/>
              <a:t>Phylogenetic relationship of </a:t>
            </a:r>
            <a:r>
              <a:rPr lang="en-GB" sz="2600" dirty="0" err="1"/>
              <a:t>hepeviruses</a:t>
            </a:r>
            <a:r>
              <a:rPr lang="en-GB" sz="2600" dirty="0"/>
              <a:t> identified in various hosts</a:t>
            </a:r>
          </a:p>
        </p:txBody>
      </p:sp>
      <p:sp>
        <p:nvSpPr>
          <p:cNvPr id="3" name="Text Placeholder 2"/>
          <p:cNvSpPr>
            <a:spLocks noGrp="1"/>
          </p:cNvSpPr>
          <p:nvPr>
            <p:ph type="body" sz="quarter" idx="10"/>
          </p:nvPr>
        </p:nvSpPr>
        <p:spPr/>
        <p:txBody>
          <a:bodyPr/>
          <a:lstStyle/>
          <a:p>
            <a:r>
              <a:rPr lang="en-GB" dirty="0" err="1"/>
              <a:t>Debing</a:t>
            </a:r>
            <a:r>
              <a:rPr lang="en-GB" dirty="0"/>
              <a:t> Y, et al. J </a:t>
            </a:r>
            <a:r>
              <a:rPr lang="en-GB" dirty="0" err="1"/>
              <a:t>Hepatol</a:t>
            </a:r>
            <a:r>
              <a:rPr lang="en-GB" dirty="0"/>
              <a:t> </a:t>
            </a:r>
            <a:r>
              <a:rPr lang="nl-NL" dirty="0"/>
              <a:t>2016;65:200–12</a:t>
            </a:r>
            <a:endParaRPr lang="en-GB" dirty="0"/>
          </a:p>
        </p:txBody>
      </p:sp>
      <p:pic>
        <p:nvPicPr>
          <p:cNvPr id="5" name="Picture 4"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2498" y="1364993"/>
            <a:ext cx="7127878" cy="4660534"/>
          </a:xfrm>
          <a:prstGeom prst="rect">
            <a:avLst/>
          </a:prstGeom>
        </p:spPr>
      </p:pic>
      <p:sp>
        <p:nvSpPr>
          <p:cNvPr id="4" name="TextBox 3">
            <a:extLst>
              <a:ext uri="{FF2B5EF4-FFF2-40B4-BE49-F238E27FC236}">
                <a16:creationId xmlns:a16="http://schemas.microsoft.com/office/drawing/2014/main" id="{033A8799-0E73-42B6-92E9-FCBD3B00E07B}"/>
              </a:ext>
            </a:extLst>
          </p:cNvPr>
          <p:cNvSpPr txBox="1"/>
          <p:nvPr/>
        </p:nvSpPr>
        <p:spPr>
          <a:xfrm>
            <a:off x="5618328" y="2893326"/>
            <a:ext cx="1849930" cy="338554"/>
          </a:xfrm>
          <a:prstGeom prst="rect">
            <a:avLst/>
          </a:prstGeom>
          <a:solidFill>
            <a:schemeClr val="bg1"/>
          </a:solidFill>
        </p:spPr>
        <p:txBody>
          <a:bodyPr wrap="none" rtlCol="0">
            <a:spAutoFit/>
          </a:bodyPr>
          <a:lstStyle/>
          <a:p>
            <a:r>
              <a:rPr lang="en-US" sz="1600" dirty="0">
                <a:solidFill>
                  <a:srgbClr val="CC9B00"/>
                </a:solidFill>
              </a:rPr>
              <a:t>Mostly Asia, Africa</a:t>
            </a:r>
            <a:endParaRPr lang="en-GB" sz="1600" dirty="0">
              <a:solidFill>
                <a:srgbClr val="CC9B00"/>
              </a:solidFill>
            </a:endParaRPr>
          </a:p>
        </p:txBody>
      </p:sp>
      <p:sp>
        <p:nvSpPr>
          <p:cNvPr id="8" name="Rectangle 7">
            <a:extLst>
              <a:ext uri="{FF2B5EF4-FFF2-40B4-BE49-F238E27FC236}">
                <a16:creationId xmlns:a16="http://schemas.microsoft.com/office/drawing/2014/main" id="{8E093C0D-56E8-45F4-94E2-29F564F7E9D0}"/>
              </a:ext>
            </a:extLst>
          </p:cNvPr>
          <p:cNvSpPr/>
          <p:nvPr/>
        </p:nvSpPr>
        <p:spPr>
          <a:xfrm>
            <a:off x="6031592" y="4974956"/>
            <a:ext cx="1461052" cy="2128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2BAE7C9F-1826-46BE-9E47-3CF38079CF6F}"/>
              </a:ext>
            </a:extLst>
          </p:cNvPr>
          <p:cNvSpPr/>
          <p:nvPr/>
        </p:nvSpPr>
        <p:spPr>
          <a:xfrm>
            <a:off x="6031593" y="4757980"/>
            <a:ext cx="1242279" cy="2128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469E4CA7-3530-4E55-AFF8-8B72DC7A2229}"/>
              </a:ext>
            </a:extLst>
          </p:cNvPr>
          <p:cNvSpPr txBox="1"/>
          <p:nvPr/>
        </p:nvSpPr>
        <p:spPr>
          <a:xfrm>
            <a:off x="5989390" y="4675744"/>
            <a:ext cx="1551900" cy="584775"/>
          </a:xfrm>
          <a:prstGeom prst="rect">
            <a:avLst/>
          </a:prstGeom>
          <a:noFill/>
        </p:spPr>
        <p:txBody>
          <a:bodyPr wrap="none" rtlCol="0">
            <a:spAutoFit/>
          </a:bodyPr>
          <a:lstStyle/>
          <a:p>
            <a:pPr algn="ctr"/>
            <a:r>
              <a:rPr lang="en-US" sz="1600" dirty="0">
                <a:solidFill>
                  <a:srgbClr val="6DBB80"/>
                </a:solidFill>
              </a:rPr>
              <a:t>China and</a:t>
            </a:r>
          </a:p>
          <a:p>
            <a:pPr algn="ctr"/>
            <a:r>
              <a:rPr lang="en-US" sz="1600" dirty="0">
                <a:solidFill>
                  <a:srgbClr val="6DBB80"/>
                </a:solidFill>
              </a:rPr>
              <a:t>Southeast Asia</a:t>
            </a:r>
            <a:endParaRPr lang="en-GB" sz="1600" dirty="0">
              <a:solidFill>
                <a:srgbClr val="6DBB80"/>
              </a:solidFill>
            </a:endParaRPr>
          </a:p>
        </p:txBody>
      </p:sp>
      <p:pic>
        <p:nvPicPr>
          <p:cNvPr id="11" name="Picture 10">
            <a:hlinkClick r:id="rId4" action="ppaction://hlinksldjump"/>
            <a:extLst>
              <a:ext uri="{FF2B5EF4-FFF2-40B4-BE49-F238E27FC236}">
                <a16:creationId xmlns:a16="http://schemas.microsoft.com/office/drawing/2014/main" id="{6278F2CB-9ABB-4AB2-91FE-1F7E45EDCD94}"/>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4125" y="446445"/>
            <a:ext cx="381237" cy="377560"/>
          </a:xfrm>
          <a:prstGeom prst="rect">
            <a:avLst/>
          </a:prstGeom>
        </p:spPr>
      </p:pic>
    </p:spTree>
    <p:extLst>
      <p:ext uri="{BB962C8B-B14F-4D97-AF65-F5344CB8AC3E}">
        <p14:creationId xmlns:p14="http://schemas.microsoft.com/office/powerpoint/2010/main" val="21406944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95937-DA54-4A68-B372-C5A84B960E4B}"/>
              </a:ext>
            </a:extLst>
          </p:cNvPr>
          <p:cNvSpPr>
            <a:spLocks noGrp="1"/>
          </p:cNvSpPr>
          <p:nvPr>
            <p:ph type="title"/>
          </p:nvPr>
        </p:nvSpPr>
        <p:spPr/>
        <p:txBody>
          <a:bodyPr>
            <a:noAutofit/>
          </a:bodyPr>
          <a:lstStyle/>
          <a:p>
            <a:r>
              <a:rPr lang="en-US" dirty="0"/>
              <a:t>HEV GT 1 and 2 in brief</a:t>
            </a:r>
            <a:endParaRPr lang="en-GB" dirty="0"/>
          </a:p>
        </p:txBody>
      </p:sp>
      <p:sp>
        <p:nvSpPr>
          <p:cNvPr id="3" name="Text Placeholder 2">
            <a:extLst>
              <a:ext uri="{FF2B5EF4-FFF2-40B4-BE49-F238E27FC236}">
                <a16:creationId xmlns:a16="http://schemas.microsoft.com/office/drawing/2014/main" id="{5B8C9EAF-D352-4220-B53A-B9E8CE42900C}"/>
              </a:ext>
            </a:extLst>
          </p:cNvPr>
          <p:cNvSpPr>
            <a:spLocks noGrp="1"/>
          </p:cNvSpPr>
          <p:nvPr>
            <p:ph type="body" sz="quarter" idx="10"/>
          </p:nvPr>
        </p:nvSpPr>
        <p:spPr/>
        <p:txBody>
          <a:bodyPr/>
          <a:lstStyle/>
          <a:p>
            <a:r>
              <a:rPr lang="en-GB" dirty="0">
                <a:solidFill>
                  <a:srgbClr val="000000"/>
                </a:solidFill>
                <a:latin typeface="Arial" panose="020B0604020202020204" pitchFamily="34" charset="0"/>
                <a:cs typeface="Arial" panose="020B0604020202020204" pitchFamily="34" charset="0"/>
              </a:rPr>
              <a:t>*Data from 2005</a:t>
            </a:r>
            <a:br>
              <a:rPr lang="en-GB" dirty="0">
                <a:solidFill>
                  <a:srgbClr val="000000"/>
                </a:solidFill>
                <a:latin typeface="Arial" panose="020B0604020202020204" pitchFamily="34" charset="0"/>
                <a:cs typeface="Arial" panose="020B0604020202020204" pitchFamily="34" charset="0"/>
              </a:rPr>
            </a:br>
            <a:r>
              <a:rPr lang="en-GB" dirty="0"/>
              <a:t>EASL CPG HEV. J </a:t>
            </a:r>
            <a:r>
              <a:rPr lang="en-GB" dirty="0" err="1"/>
              <a:t>Hepatol</a:t>
            </a:r>
            <a:r>
              <a:rPr lang="en-GB" dirty="0"/>
              <a:t> 2018;doi: 10.1016/j.jhep.2018.03.005 [</a:t>
            </a:r>
            <a:r>
              <a:rPr lang="en-GB" dirty="0" err="1"/>
              <a:t>Epub</a:t>
            </a:r>
            <a:r>
              <a:rPr lang="en-GB" dirty="0"/>
              <a:t> ahead of print]</a:t>
            </a:r>
          </a:p>
        </p:txBody>
      </p:sp>
      <p:sp>
        <p:nvSpPr>
          <p:cNvPr id="4" name="Content Placeholder 3">
            <a:extLst>
              <a:ext uri="{FF2B5EF4-FFF2-40B4-BE49-F238E27FC236}">
                <a16:creationId xmlns:a16="http://schemas.microsoft.com/office/drawing/2014/main" id="{A29091CD-96A0-4142-894C-B8771B2190E6}"/>
              </a:ext>
            </a:extLst>
          </p:cNvPr>
          <p:cNvSpPr>
            <a:spLocks noGrp="1"/>
          </p:cNvSpPr>
          <p:nvPr>
            <p:ph sz="half" idx="1"/>
          </p:nvPr>
        </p:nvSpPr>
        <p:spPr/>
        <p:txBody>
          <a:bodyPr>
            <a:normAutofit/>
          </a:bodyPr>
          <a:lstStyle/>
          <a:p>
            <a:r>
              <a:rPr lang="en-GB" dirty="0"/>
              <a:t>~20 million infections worldwide</a:t>
            </a:r>
          </a:p>
          <a:p>
            <a:pPr lvl="1"/>
            <a:r>
              <a:rPr lang="en-GB" dirty="0"/>
              <a:t>3 million symptomatic cases and 70,000 deaths/year*</a:t>
            </a:r>
          </a:p>
          <a:p>
            <a:pPr lvl="1"/>
            <a:r>
              <a:rPr lang="en-GB" dirty="0"/>
              <a:t>WHO guidelines should be consulted for management of outbreaks of acute HEV in </a:t>
            </a:r>
            <a:br>
              <a:rPr lang="en-GB" dirty="0"/>
            </a:br>
            <a:r>
              <a:rPr lang="en-GB" dirty="0"/>
              <a:t>resource-limited settings </a:t>
            </a:r>
            <a:endParaRPr lang="en-GB" sz="1600" dirty="0"/>
          </a:p>
          <a:p>
            <a:r>
              <a:rPr lang="en-GB" dirty="0"/>
              <a:t>Brief, self-limiting, usually in young adults</a:t>
            </a:r>
          </a:p>
          <a:p>
            <a:r>
              <a:rPr lang="en-GB" dirty="0"/>
              <a:t>Never chronic</a:t>
            </a:r>
          </a:p>
          <a:p>
            <a:pPr lvl="1"/>
            <a:r>
              <a:rPr lang="en-GB" dirty="0"/>
              <a:t>Acute-on-chronic liver failure possible</a:t>
            </a:r>
          </a:p>
          <a:p>
            <a:r>
              <a:rPr lang="en-GB" dirty="0"/>
              <a:t>High mortality in pregnancy (25%)</a:t>
            </a:r>
          </a:p>
          <a:p>
            <a:endParaRPr lang="en-GB" dirty="0"/>
          </a:p>
        </p:txBody>
      </p:sp>
      <p:graphicFrame>
        <p:nvGraphicFramePr>
          <p:cNvPr id="5" name="Table 4">
            <a:extLst>
              <a:ext uri="{FF2B5EF4-FFF2-40B4-BE49-F238E27FC236}">
                <a16:creationId xmlns:a16="http://schemas.microsoft.com/office/drawing/2014/main" id="{633CD40A-6177-4B17-9906-EC7ADE5A5BAA}"/>
              </a:ext>
            </a:extLst>
          </p:cNvPr>
          <p:cNvGraphicFramePr>
            <a:graphicFrameLocks noGrp="1"/>
          </p:cNvGraphicFramePr>
          <p:nvPr>
            <p:extLst>
              <p:ext uri="{D42A27DB-BD31-4B8C-83A1-F6EECF244321}">
                <p14:modId xmlns:p14="http://schemas.microsoft.com/office/powerpoint/2010/main" val="3954068169"/>
              </p:ext>
            </p:extLst>
          </p:nvPr>
        </p:nvGraphicFramePr>
        <p:xfrm>
          <a:off x="423848" y="4255390"/>
          <a:ext cx="11342400" cy="1493520"/>
        </p:xfrm>
        <a:graphic>
          <a:graphicData uri="http://schemas.openxmlformats.org/drawingml/2006/table">
            <a:tbl>
              <a:tblPr firstRow="1" bandRow="1">
                <a:tableStyleId>{5C22544A-7EE6-4342-B048-85BDC9FD1C3A}</a:tableStyleId>
              </a:tblPr>
              <a:tblGrid>
                <a:gridCol w="8647178">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149043">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253373">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schemeClr val="tx2"/>
                          </a:solidFill>
                          <a:effectLst/>
                          <a:uLnTx/>
                          <a:uFillTx/>
                          <a:latin typeface="Arial" panose="020B0604020202020204" pitchFamily="34" charset="0"/>
                          <a:ea typeface="+mn-ea"/>
                          <a:cs typeface="Arial" panose="020B0604020202020204" pitchFamily="34" charset="0"/>
                        </a:rPr>
                        <a:t>Travellers</a:t>
                      </a:r>
                      <a:r>
                        <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with hepatitis returning </a:t>
                      </a:r>
                      <a:r>
                        <a:rPr kumimoji="0" lang="en-GB" sz="1600" b="1" i="0" u="none" strike="noStrike" kern="1200" cap="none" spc="0" normalizeH="0" baseline="0" noProof="0" dirty="0">
                          <a:ln>
                            <a:noFill/>
                          </a:ln>
                          <a:solidFill>
                            <a:schemeClr val="tx2"/>
                          </a:solidFill>
                          <a:effectLst/>
                          <a:uLnTx/>
                          <a:uFillTx/>
                          <a:latin typeface="Arial" panose="020B0604020202020204" pitchFamily="34" charset="0"/>
                          <a:ea typeface="+mn-ea"/>
                          <a:cs typeface="Arial" panose="020B0604020202020204" pitchFamily="34" charset="0"/>
                        </a:rPr>
                        <a:t>from areas endemic </a:t>
                      </a:r>
                      <a:r>
                        <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for HEV GT 1 or 2 </a:t>
                      </a:r>
                      <a:r>
                        <a:rPr kumimoji="0" lang="en-GB" sz="1600" b="1" i="0" u="none" strike="noStrike" kern="1200" cap="none" spc="0" normalizeH="0" baseline="0" noProof="0" dirty="0">
                          <a:ln>
                            <a:noFill/>
                          </a:ln>
                          <a:solidFill>
                            <a:schemeClr val="tx2"/>
                          </a:solidFill>
                          <a:effectLst/>
                          <a:uLnTx/>
                          <a:uFillTx/>
                          <a:latin typeface="Arial" panose="020B0604020202020204" pitchFamily="34" charset="0"/>
                          <a:ea typeface="+mn-ea"/>
                          <a:cs typeface="Arial" panose="020B0604020202020204" pitchFamily="34" charset="0"/>
                        </a:rPr>
                        <a:t>should be tested </a:t>
                      </a:r>
                      <a:r>
                        <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for HEV</a:t>
                      </a:r>
                      <a:endParaRPr kumimoji="0" lang="en-US"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A</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357704">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schemeClr val="tx2"/>
                          </a:solidFill>
                          <a:effectLst/>
                          <a:uLnTx/>
                          <a:uFillTx/>
                          <a:latin typeface="Arial" panose="020B0604020202020204" pitchFamily="34" charset="0"/>
                          <a:ea typeface="+mn-ea"/>
                          <a:cs typeface="Arial" panose="020B0604020202020204" pitchFamily="34" charset="0"/>
                        </a:rPr>
                        <a:t>Pregnant women </a:t>
                      </a:r>
                      <a:r>
                        <a:rPr kumimoji="0" lang="en-GB"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with HEV GT 1 or 2 </a:t>
                      </a:r>
                      <a:r>
                        <a:rPr kumimoji="0" lang="en-GB" sz="1600" b="1" i="0" u="none" strike="noStrike" kern="1200" cap="none" spc="0" normalizeH="0" baseline="0" noProof="0" dirty="0">
                          <a:ln>
                            <a:noFill/>
                          </a:ln>
                          <a:solidFill>
                            <a:schemeClr val="tx2"/>
                          </a:solidFill>
                          <a:effectLst/>
                          <a:uLnTx/>
                          <a:uFillTx/>
                          <a:latin typeface="Arial" panose="020B0604020202020204" pitchFamily="34" charset="0"/>
                          <a:ea typeface="+mn-ea"/>
                          <a:cs typeface="Arial" panose="020B0604020202020204" pitchFamily="34" charset="0"/>
                        </a:rPr>
                        <a:t>should be cared for in a high-dependency setting</a:t>
                      </a:r>
                      <a:r>
                        <a:rPr kumimoji="0" lang="en-GB"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and transferred to a liver transplant unit if liver failure occurs</a:t>
                      </a:r>
                      <a:endParaRPr kumimoji="0" lang="en-US"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nchor="ct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A</a:t>
                      </a:r>
                    </a:p>
                  </a:txBody>
                  <a:tcPr anchor="ctr">
                    <a:lnL w="6350" cap="flat" cmpd="sng" algn="ctr">
                      <a:noFill/>
                      <a:prstDash val="solid"/>
                      <a:round/>
                      <a:headEnd type="none" w="med" len="med"/>
                      <a:tailEnd type="none" w="med" len="med"/>
                    </a:lnL>
                    <a:lnB w="1270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2"/>
                  </a:ext>
                </a:extLst>
              </a:tr>
            </a:tbl>
          </a:graphicData>
        </a:graphic>
      </p:graphicFrame>
      <p:grpSp>
        <p:nvGrpSpPr>
          <p:cNvPr id="12" name="Group 11"/>
          <p:cNvGrpSpPr/>
          <p:nvPr/>
        </p:nvGrpSpPr>
        <p:grpSpPr>
          <a:xfrm>
            <a:off x="8073782" y="4255390"/>
            <a:ext cx="3693418" cy="276999"/>
            <a:chOff x="4262958" y="3212976"/>
            <a:chExt cx="3693418" cy="279869"/>
          </a:xfrm>
        </p:grpSpPr>
        <p:sp>
          <p:nvSpPr>
            <p:cNvPr id="8" name="Rectangle 7"/>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9" name="Rectangle 8"/>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0" name="TextBox 9"/>
            <p:cNvSpPr txBox="1"/>
            <p:nvPr/>
          </p:nvSpPr>
          <p:spPr>
            <a:xfrm>
              <a:off x="4406957" y="3212976"/>
              <a:ext cx="1377300" cy="279869"/>
            </a:xfrm>
            <a:prstGeom prst="rect">
              <a:avLst/>
            </a:prstGeom>
            <a:noFill/>
          </p:spPr>
          <p:txBody>
            <a:bodyPr wrap="none" rtlCol="0">
              <a:spAutoFit/>
            </a:bodyPr>
            <a:lstStyle/>
            <a:p>
              <a:r>
                <a:rPr lang="en-GB" sz="1200" dirty="0">
                  <a:solidFill>
                    <a:schemeClr val="bg1"/>
                  </a:solidFill>
                </a:rPr>
                <a:t>Level of evidence</a:t>
              </a:r>
            </a:p>
          </p:txBody>
        </p:sp>
        <p:sp>
          <p:nvSpPr>
            <p:cNvPr id="11" name="TextBox 10"/>
            <p:cNvSpPr txBox="1"/>
            <p:nvPr/>
          </p:nvSpPr>
          <p:spPr>
            <a:xfrm>
              <a:off x="5989171" y="3212976"/>
              <a:ext cx="1967205" cy="279869"/>
            </a:xfrm>
            <a:prstGeom prst="rect">
              <a:avLst/>
            </a:prstGeom>
            <a:noFill/>
          </p:spPr>
          <p:txBody>
            <a:bodyPr wrap="none" rtlCol="0">
              <a:spAutoFit/>
            </a:body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4746DED1-7457-4D70-97E5-DBD71C651575}"/>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4125" y="446445"/>
            <a:ext cx="381237" cy="377560"/>
          </a:xfrm>
          <a:prstGeom prst="rect">
            <a:avLst/>
          </a:prstGeom>
        </p:spPr>
      </p:pic>
    </p:spTree>
    <p:extLst>
      <p:ext uri="{BB962C8B-B14F-4D97-AF65-F5344CB8AC3E}">
        <p14:creationId xmlns:p14="http://schemas.microsoft.com/office/powerpoint/2010/main" val="19463839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53992-8063-4007-819C-31F0D53DE6C0}"/>
              </a:ext>
            </a:extLst>
          </p:cNvPr>
          <p:cNvSpPr>
            <a:spLocks noGrp="1"/>
          </p:cNvSpPr>
          <p:nvPr>
            <p:ph type="title"/>
          </p:nvPr>
        </p:nvSpPr>
        <p:spPr/>
        <p:txBody>
          <a:bodyPr>
            <a:normAutofit/>
          </a:bodyPr>
          <a:lstStyle/>
          <a:p>
            <a:r>
              <a:rPr lang="en-GB" dirty="0"/>
              <a:t>HEV GT 3 and 4: epidemiology</a:t>
            </a:r>
            <a:endParaRPr lang="en-GB" baseline="30000" dirty="0"/>
          </a:p>
        </p:txBody>
      </p:sp>
      <p:sp>
        <p:nvSpPr>
          <p:cNvPr id="3" name="Text Placeholder 2">
            <a:extLst>
              <a:ext uri="{FF2B5EF4-FFF2-40B4-BE49-F238E27FC236}">
                <a16:creationId xmlns:a16="http://schemas.microsoft.com/office/drawing/2014/main" id="{782D2FB9-F541-425C-A757-6EFCA4C43C30}"/>
              </a:ext>
            </a:extLst>
          </p:cNvPr>
          <p:cNvSpPr>
            <a:spLocks noGrp="1"/>
          </p:cNvSpPr>
          <p:nvPr>
            <p:ph type="body" sz="quarter" idx="10"/>
          </p:nvPr>
        </p:nvSpPr>
        <p:spPr/>
        <p:txBody>
          <a:bodyPr/>
          <a:lstStyle/>
          <a:p>
            <a:r>
              <a:rPr lang="en-GB" dirty="0"/>
              <a:t>1. Dalton HR, et al. </a:t>
            </a:r>
            <a:r>
              <a:rPr lang="en-GB" dirty="0" err="1"/>
              <a:t>Eur</a:t>
            </a:r>
            <a:r>
              <a:rPr lang="en-GB" dirty="0"/>
              <a:t> J Gastroenterol </a:t>
            </a:r>
            <a:r>
              <a:rPr lang="en-GB" dirty="0" err="1"/>
              <a:t>Hepatol</a:t>
            </a:r>
            <a:r>
              <a:rPr lang="en-GB" dirty="0"/>
              <a:t> 2008;20:784–90;</a:t>
            </a:r>
            <a:br>
              <a:rPr lang="en-GB" dirty="0"/>
            </a:br>
            <a:r>
              <a:rPr lang="en-GB" dirty="0"/>
              <a:t>EASL CPG HEV. J </a:t>
            </a:r>
            <a:r>
              <a:rPr lang="en-GB" dirty="0" err="1"/>
              <a:t>Hepatol</a:t>
            </a:r>
            <a:r>
              <a:rPr lang="en-GB" dirty="0"/>
              <a:t> 2018;doi: 10.1016/j.jhep.2018.03.005 [</a:t>
            </a:r>
            <a:r>
              <a:rPr lang="en-GB" dirty="0" err="1"/>
              <a:t>Epub</a:t>
            </a:r>
            <a:r>
              <a:rPr lang="en-GB" dirty="0"/>
              <a:t> ahead of print]</a:t>
            </a:r>
          </a:p>
        </p:txBody>
      </p:sp>
      <p:sp>
        <p:nvSpPr>
          <p:cNvPr id="4" name="Content Placeholder 3">
            <a:extLst>
              <a:ext uri="{FF2B5EF4-FFF2-40B4-BE49-F238E27FC236}">
                <a16:creationId xmlns:a16="http://schemas.microsoft.com/office/drawing/2014/main" id="{E3592A91-E08E-4BFA-BD9E-015B8759E3F8}"/>
              </a:ext>
            </a:extLst>
          </p:cNvPr>
          <p:cNvSpPr>
            <a:spLocks noGrp="1"/>
          </p:cNvSpPr>
          <p:nvPr>
            <p:ph sz="half" idx="1"/>
          </p:nvPr>
        </p:nvSpPr>
        <p:spPr/>
        <p:txBody>
          <a:bodyPr>
            <a:normAutofit/>
          </a:bodyPr>
          <a:lstStyle/>
          <a:p>
            <a:pPr>
              <a:spcBef>
                <a:spcPts val="600"/>
              </a:spcBef>
            </a:pPr>
            <a:r>
              <a:rPr lang="en-GB" dirty="0"/>
              <a:t>Endemic in some developing countries, as well as most high-income countries</a:t>
            </a:r>
          </a:p>
          <a:p>
            <a:r>
              <a:rPr lang="en-GB" dirty="0"/>
              <a:t>Most common cause of acute viral hepatitis in many European countries</a:t>
            </a:r>
          </a:p>
          <a:p>
            <a:r>
              <a:rPr lang="en-GB" dirty="0"/>
              <a:t>Estimated that </a:t>
            </a:r>
            <a:r>
              <a:rPr lang="en-GB" dirty="0">
                <a:sym typeface="Symbol" panose="05050102010706020507" pitchFamily="18" charset="2"/>
              </a:rPr>
              <a:t>≥</a:t>
            </a:r>
            <a:r>
              <a:rPr lang="en-GB" dirty="0"/>
              <a:t>2 million locally acquired HEV infections/year</a:t>
            </a:r>
          </a:p>
          <a:p>
            <a:pPr lvl="1"/>
            <a:r>
              <a:rPr lang="en-GB" dirty="0"/>
              <a:t>Most as a result of zoonotic infection</a:t>
            </a:r>
          </a:p>
          <a:p>
            <a:pPr lvl="2"/>
            <a:r>
              <a:rPr lang="en-GB" dirty="0"/>
              <a:t>Primary hosts are pigs</a:t>
            </a:r>
          </a:p>
          <a:p>
            <a:r>
              <a:rPr lang="en-GB" dirty="0"/>
              <a:t>HEV GT 3 and 4 tend to affect older males</a:t>
            </a:r>
          </a:p>
          <a:p>
            <a:pPr lvl="1"/>
            <a:r>
              <a:rPr lang="en-GB" dirty="0"/>
              <a:t>In an English study, </a:t>
            </a:r>
            <a:r>
              <a:rPr lang="en-GB" dirty="0" err="1"/>
              <a:t>male:female</a:t>
            </a:r>
            <a:r>
              <a:rPr lang="en-GB" dirty="0"/>
              <a:t> ratio was 3:1; median age, 63 years</a:t>
            </a:r>
            <a:r>
              <a:rPr lang="en-GB" baseline="30000" dirty="0"/>
              <a:t>1</a:t>
            </a:r>
          </a:p>
          <a:p>
            <a:r>
              <a:rPr lang="en-GB" dirty="0"/>
              <a:t> Incidence varies between and within countries, and over time</a:t>
            </a:r>
          </a:p>
          <a:p>
            <a:pPr lvl="1"/>
            <a:r>
              <a:rPr lang="en-GB" dirty="0"/>
              <a:t>Multiple ‘hotspots’ of HEV infection in Europe</a:t>
            </a:r>
          </a:p>
        </p:txBody>
      </p:sp>
      <p:pic>
        <p:nvPicPr>
          <p:cNvPr id="9" name="Picture 8">
            <a:hlinkClick r:id="rId3" action="ppaction://hlinksldjump"/>
            <a:extLst>
              <a:ext uri="{FF2B5EF4-FFF2-40B4-BE49-F238E27FC236}">
                <a16:creationId xmlns:a16="http://schemas.microsoft.com/office/drawing/2014/main" id="{7EFD4F48-3C92-4E6D-B1F2-A38D254B645E}"/>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4125" y="446445"/>
            <a:ext cx="381237" cy="377560"/>
          </a:xfrm>
          <a:prstGeom prst="rect">
            <a:avLst/>
          </a:prstGeom>
        </p:spPr>
      </p:pic>
    </p:spTree>
    <p:extLst>
      <p:ext uri="{BB962C8B-B14F-4D97-AF65-F5344CB8AC3E}">
        <p14:creationId xmlns:p14="http://schemas.microsoft.com/office/powerpoint/2010/main" val="30646815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893AE-4D81-4514-AD7C-F5CEF14BE433}"/>
              </a:ext>
            </a:extLst>
          </p:cNvPr>
          <p:cNvSpPr>
            <a:spLocks noGrp="1"/>
          </p:cNvSpPr>
          <p:nvPr>
            <p:ph type="title"/>
          </p:nvPr>
        </p:nvSpPr>
        <p:spPr/>
        <p:txBody>
          <a:bodyPr>
            <a:normAutofit/>
          </a:bodyPr>
          <a:lstStyle/>
          <a:p>
            <a:r>
              <a:rPr lang="sv-SE" dirty="0"/>
              <a:t>HEV ‘hot spots’ in Europe </a:t>
            </a:r>
            <a:endParaRPr lang="en-GB" dirty="0"/>
          </a:p>
        </p:txBody>
      </p:sp>
      <p:sp>
        <p:nvSpPr>
          <p:cNvPr id="3" name="Text Placeholder 2">
            <a:extLst>
              <a:ext uri="{FF2B5EF4-FFF2-40B4-BE49-F238E27FC236}">
                <a16:creationId xmlns:a16="http://schemas.microsoft.com/office/drawing/2014/main" id="{E3E35A1F-793C-4E46-A587-20141DC5D00B}"/>
              </a:ext>
            </a:extLst>
          </p:cNvPr>
          <p:cNvSpPr>
            <a:spLocks noGrp="1"/>
          </p:cNvSpPr>
          <p:nvPr>
            <p:ph type="body" sz="quarter" idx="10"/>
          </p:nvPr>
        </p:nvSpPr>
        <p:spPr/>
        <p:txBody>
          <a:bodyPr/>
          <a:lstStyle/>
          <a:p>
            <a:pPr>
              <a:spcAft>
                <a:spcPts val="0"/>
              </a:spcAft>
            </a:pPr>
            <a:r>
              <a:rPr lang="en-GB" dirty="0"/>
              <a:t>1. Thom K, et al. Euro </a:t>
            </a:r>
            <a:r>
              <a:rPr lang="en-GB" dirty="0" err="1"/>
              <a:t>Surveill</a:t>
            </a:r>
            <a:r>
              <a:rPr lang="en-GB" dirty="0"/>
              <a:t> 2018;doi: 10.2807/1560-7917.ES.2018.23.12.17-00174 [</a:t>
            </a:r>
            <a:r>
              <a:rPr lang="en-GB" dirty="0" err="1"/>
              <a:t>Epub</a:t>
            </a:r>
            <a:r>
              <a:rPr lang="en-GB" dirty="0"/>
              <a:t> ahead of print]; </a:t>
            </a:r>
            <a:br>
              <a:rPr lang="en-GB" dirty="0"/>
            </a:br>
            <a:r>
              <a:rPr lang="en-GB" dirty="0"/>
              <a:t>2. </a:t>
            </a:r>
            <a:r>
              <a:rPr lang="en-GB" dirty="0" err="1"/>
              <a:t>Mansuy</a:t>
            </a:r>
            <a:r>
              <a:rPr lang="en-GB" dirty="0"/>
              <a:t> JM, et al. Hepatology 2016;63:1145–54; 3. </a:t>
            </a:r>
            <a:r>
              <a:rPr lang="en-GB" dirty="0" err="1"/>
              <a:t>Zaaijer</a:t>
            </a:r>
            <a:r>
              <a:rPr lang="en-GB" dirty="0"/>
              <a:t> HL. Hepatology 2015;62:654; </a:t>
            </a:r>
            <a:br>
              <a:rPr lang="en-GB" dirty="0"/>
            </a:br>
            <a:r>
              <a:rPr lang="en-GB" dirty="0"/>
              <a:t>4. Müller B, et al. </a:t>
            </a:r>
            <a:r>
              <a:rPr lang="en-GB" dirty="0" err="1"/>
              <a:t>Transfus</a:t>
            </a:r>
            <a:r>
              <a:rPr lang="en-GB" dirty="0"/>
              <a:t> Med </a:t>
            </a:r>
            <a:r>
              <a:rPr lang="en-GB" dirty="0" err="1"/>
              <a:t>Hemother</a:t>
            </a:r>
            <a:r>
              <a:rPr lang="en-GB" dirty="0"/>
              <a:t> 2015;42:1–66; 5. </a:t>
            </a:r>
            <a:r>
              <a:rPr lang="en-GB" dirty="0" err="1"/>
              <a:t>Adlhoch</a:t>
            </a:r>
            <a:r>
              <a:rPr lang="en-GB" dirty="0"/>
              <a:t> C, et al. J Clin </a:t>
            </a:r>
            <a:r>
              <a:rPr lang="en-GB" dirty="0" err="1"/>
              <a:t>Virol</a:t>
            </a:r>
            <a:r>
              <a:rPr lang="en-GB" dirty="0"/>
              <a:t> 2016;82:9–16; </a:t>
            </a:r>
            <a:br>
              <a:rPr lang="en-GB" dirty="0"/>
            </a:br>
            <a:r>
              <a:rPr lang="en-GB" dirty="0"/>
              <a:t>6. </a:t>
            </a:r>
            <a:r>
              <a:rPr lang="en-GB" dirty="0" err="1"/>
              <a:t>Lucarelli</a:t>
            </a:r>
            <a:r>
              <a:rPr lang="en-GB" dirty="0"/>
              <a:t> C, et al. Euro </a:t>
            </a:r>
            <a:r>
              <a:rPr lang="en-GB" dirty="0" err="1"/>
              <a:t>Surveill</a:t>
            </a:r>
            <a:r>
              <a:rPr lang="en-GB" dirty="0"/>
              <a:t> 2016;21; 7. Bura M, et al, </a:t>
            </a:r>
            <a:r>
              <a:rPr lang="en-GB" dirty="0" err="1"/>
              <a:t>Int</a:t>
            </a:r>
            <a:r>
              <a:rPr lang="en-GB" dirty="0"/>
              <a:t> J Infect Dis. 2017; 61:20–2.</a:t>
            </a:r>
            <a:br>
              <a:rPr lang="en-GB" dirty="0"/>
            </a:br>
            <a:r>
              <a:rPr lang="en-GB" dirty="0"/>
              <a:t>EASL CPG HEV. J </a:t>
            </a:r>
            <a:r>
              <a:rPr lang="en-GB" dirty="0" err="1"/>
              <a:t>Hepatol</a:t>
            </a:r>
            <a:r>
              <a:rPr lang="en-GB" dirty="0"/>
              <a:t> 2018;doi: 10.1016/j.jhep.2018.03.005 [</a:t>
            </a:r>
            <a:r>
              <a:rPr lang="en-GB" dirty="0" err="1"/>
              <a:t>Epub</a:t>
            </a:r>
            <a:r>
              <a:rPr lang="en-GB" dirty="0"/>
              <a:t> ahead of print]</a:t>
            </a:r>
          </a:p>
        </p:txBody>
      </p:sp>
      <p:pic>
        <p:nvPicPr>
          <p:cNvPr id="21" name="Picture 2" descr="Image result for europe map">
            <a:extLst>
              <a:ext uri="{FF2B5EF4-FFF2-40B4-BE49-F238E27FC236}">
                <a16:creationId xmlns:a16="http://schemas.microsoft.com/office/drawing/2014/main" id="{D4C11788-A583-47F1-9A7B-6F388031457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1992126" y="1312914"/>
            <a:ext cx="5295366" cy="4236293"/>
          </a:xfrm>
          <a:prstGeom prst="rect">
            <a:avLst/>
          </a:prstGeom>
          <a:noFill/>
          <a:ln>
            <a:solidFill>
              <a:schemeClr val="tx2"/>
            </a:solidFill>
          </a:ln>
          <a:extLst>
            <a:ext uri="{909E8E84-426E-40DD-AFC4-6F175D3DCCD1}">
              <a14:hiddenFill xmlns:a14="http://schemas.microsoft.com/office/drawing/2010/main">
                <a:solidFill>
                  <a:srgbClr val="FFFFFF"/>
                </a:solidFill>
              </a14:hiddenFill>
            </a:ext>
          </a:extLst>
        </p:spPr>
      </p:pic>
      <p:sp>
        <p:nvSpPr>
          <p:cNvPr id="36" name="TextBox 35">
            <a:extLst>
              <a:ext uri="{FF2B5EF4-FFF2-40B4-BE49-F238E27FC236}">
                <a16:creationId xmlns:a16="http://schemas.microsoft.com/office/drawing/2014/main" id="{A9F0AAA0-C14D-40A6-A468-2AD2E9E87540}"/>
              </a:ext>
            </a:extLst>
          </p:cNvPr>
          <p:cNvSpPr txBox="1"/>
          <p:nvPr/>
        </p:nvSpPr>
        <p:spPr>
          <a:xfrm>
            <a:off x="5777948" y="1468580"/>
            <a:ext cx="4506298" cy="1600438"/>
          </a:xfrm>
          <a:prstGeom prst="rect">
            <a:avLst/>
          </a:prstGeom>
          <a:solidFill>
            <a:schemeClr val="bg1"/>
          </a:solidFill>
          <a:ln>
            <a:solidFill>
              <a:schemeClr val="tx2"/>
            </a:solidFill>
          </a:ln>
        </p:spPr>
        <p:txBody>
          <a:bodyPr wrap="none" rtlCol="0">
            <a:spAutoFit/>
          </a:bodyPr>
          <a:lstStyle/>
          <a:p>
            <a:r>
              <a:rPr lang="en-GB" sz="1400" b="1" dirty="0">
                <a:solidFill>
                  <a:srgbClr val="CC9B00"/>
                </a:solidFill>
              </a:rPr>
              <a:t>Scotland, 2016:</a:t>
            </a:r>
            <a:r>
              <a:rPr lang="en-GB" sz="1400" dirty="0"/>
              <a:t> 1:2,481 donors viraemic</a:t>
            </a:r>
            <a:r>
              <a:rPr lang="en-GB" sz="1400" baseline="30000" dirty="0"/>
              <a:t>1</a:t>
            </a:r>
          </a:p>
          <a:p>
            <a:r>
              <a:rPr lang="en-GB" sz="1400" b="1" dirty="0">
                <a:solidFill>
                  <a:srgbClr val="00B050"/>
                </a:solidFill>
              </a:rPr>
              <a:t>SW France, 2016:</a:t>
            </a:r>
            <a:r>
              <a:rPr lang="en-GB" sz="1400" dirty="0"/>
              <a:t> incidence 3</a:t>
            </a:r>
            <a:r>
              <a:rPr lang="en-GB" sz="1400" dirty="0">
                <a:sym typeface="Symbol" panose="05050102010706020507" pitchFamily="18" charset="2"/>
              </a:rPr>
              <a:t>4%</a:t>
            </a:r>
            <a:r>
              <a:rPr lang="en-GB" sz="1400" baseline="30000" dirty="0">
                <a:sym typeface="Symbol" panose="05050102010706020507" pitchFamily="18" charset="2"/>
              </a:rPr>
              <a:t>2</a:t>
            </a:r>
          </a:p>
          <a:p>
            <a:r>
              <a:rPr lang="en-GB" sz="1400" b="1" dirty="0">
                <a:solidFill>
                  <a:srgbClr val="00B0F0"/>
                </a:solidFill>
              </a:rPr>
              <a:t>The Netherlands, 2014:</a:t>
            </a:r>
            <a:r>
              <a:rPr lang="en-GB" sz="1400" dirty="0"/>
              <a:t> 1:600 donors viraemic</a:t>
            </a:r>
            <a:r>
              <a:rPr lang="en-GB" sz="1400" baseline="30000" dirty="0"/>
              <a:t>3</a:t>
            </a:r>
          </a:p>
          <a:p>
            <a:r>
              <a:rPr lang="en-GB" sz="1400" b="1" dirty="0">
                <a:solidFill>
                  <a:srgbClr val="FF0000"/>
                </a:solidFill>
              </a:rPr>
              <a:t>Western Germany, 2015:</a:t>
            </a:r>
            <a:r>
              <a:rPr lang="en-GB" sz="1400" dirty="0"/>
              <a:t> 1:616 donors viraemic</a:t>
            </a:r>
            <a:r>
              <a:rPr lang="en-GB" sz="1400" baseline="30000" dirty="0"/>
              <a:t>4</a:t>
            </a:r>
          </a:p>
          <a:p>
            <a:r>
              <a:rPr lang="en-GB" sz="1400" b="1" dirty="0">
                <a:solidFill>
                  <a:srgbClr val="92D050"/>
                </a:solidFill>
              </a:rPr>
              <a:t>Czech Republic, 2015:</a:t>
            </a:r>
            <a:r>
              <a:rPr lang="en-GB" sz="1400" dirty="0"/>
              <a:t> 400 lab-confirmed cases</a:t>
            </a:r>
            <a:r>
              <a:rPr lang="en-GB" sz="1400" baseline="30000" dirty="0"/>
              <a:t>5</a:t>
            </a:r>
          </a:p>
          <a:p>
            <a:r>
              <a:rPr lang="en-GB" sz="1400" b="1" dirty="0">
                <a:solidFill>
                  <a:schemeClr val="bg1">
                    <a:lumMod val="50000"/>
                  </a:schemeClr>
                </a:solidFill>
              </a:rPr>
              <a:t>Abruzzo, Italy, 2016:</a:t>
            </a:r>
            <a:r>
              <a:rPr lang="en-GB" sz="1400" dirty="0"/>
              <a:t> </a:t>
            </a:r>
            <a:r>
              <a:rPr lang="en-GB" sz="1400" dirty="0" err="1"/>
              <a:t>seroprevalence</a:t>
            </a:r>
            <a:r>
              <a:rPr lang="en-GB" sz="1400" dirty="0"/>
              <a:t> 49%</a:t>
            </a:r>
            <a:r>
              <a:rPr lang="en-GB" sz="1400" baseline="30000" dirty="0"/>
              <a:t>6</a:t>
            </a:r>
          </a:p>
          <a:p>
            <a:r>
              <a:rPr lang="en-GB" sz="1400" b="1" dirty="0">
                <a:solidFill>
                  <a:schemeClr val="accent6">
                    <a:lumMod val="40000"/>
                    <a:lumOff val="60000"/>
                  </a:schemeClr>
                </a:solidFill>
              </a:rPr>
              <a:t>Western/Central Poland, 2017:</a:t>
            </a:r>
            <a:r>
              <a:rPr lang="en-GB" sz="1400" dirty="0"/>
              <a:t> seroprevalence 50%</a:t>
            </a:r>
            <a:r>
              <a:rPr lang="en-GB" sz="1400" baseline="30000" dirty="0"/>
              <a:t>7</a:t>
            </a:r>
          </a:p>
        </p:txBody>
      </p:sp>
      <p:grpSp>
        <p:nvGrpSpPr>
          <p:cNvPr id="19" name="Group 18">
            <a:extLst>
              <a:ext uri="{FF2B5EF4-FFF2-40B4-BE49-F238E27FC236}">
                <a16:creationId xmlns:a16="http://schemas.microsoft.com/office/drawing/2014/main" id="{03B822B1-D8E9-4C27-8A7D-E8F04C5FAD69}"/>
              </a:ext>
            </a:extLst>
          </p:cNvPr>
          <p:cNvGrpSpPr/>
          <p:nvPr/>
        </p:nvGrpSpPr>
        <p:grpSpPr>
          <a:xfrm>
            <a:off x="2900858" y="2638901"/>
            <a:ext cx="1818924" cy="2099355"/>
            <a:chOff x="1478457" y="2768210"/>
            <a:chExt cx="1973822" cy="2334832"/>
          </a:xfrm>
        </p:grpSpPr>
        <p:sp>
          <p:nvSpPr>
            <p:cNvPr id="20" name="Oval 19">
              <a:extLst>
                <a:ext uri="{FF2B5EF4-FFF2-40B4-BE49-F238E27FC236}">
                  <a16:creationId xmlns:a16="http://schemas.microsoft.com/office/drawing/2014/main" id="{4A00534F-9E76-41E7-89BE-CFB1870BE1BE}"/>
                </a:ext>
              </a:extLst>
            </p:cNvPr>
            <p:cNvSpPr/>
            <p:nvPr/>
          </p:nvSpPr>
          <p:spPr>
            <a:xfrm>
              <a:off x="1478457" y="4381984"/>
              <a:ext cx="515956" cy="507225"/>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19"/>
            </a:p>
          </p:txBody>
        </p:sp>
        <p:sp>
          <p:nvSpPr>
            <p:cNvPr id="24" name="Oval 23">
              <a:extLst>
                <a:ext uri="{FF2B5EF4-FFF2-40B4-BE49-F238E27FC236}">
                  <a16:creationId xmlns:a16="http://schemas.microsoft.com/office/drawing/2014/main" id="{D8A4376F-8D50-49C5-89FC-33ECF7CB1026}"/>
                </a:ext>
              </a:extLst>
            </p:cNvPr>
            <p:cNvSpPr/>
            <p:nvPr/>
          </p:nvSpPr>
          <p:spPr>
            <a:xfrm>
              <a:off x="2019815" y="4482850"/>
              <a:ext cx="333528" cy="403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19"/>
            </a:p>
          </p:txBody>
        </p:sp>
        <p:sp>
          <p:nvSpPr>
            <p:cNvPr id="37" name="Oval 36">
              <a:extLst>
                <a:ext uri="{FF2B5EF4-FFF2-40B4-BE49-F238E27FC236}">
                  <a16:creationId xmlns:a16="http://schemas.microsoft.com/office/drawing/2014/main" id="{00866028-4C51-416C-BB2F-CB3688D2A961}"/>
                </a:ext>
              </a:extLst>
            </p:cNvPr>
            <p:cNvSpPr/>
            <p:nvPr/>
          </p:nvSpPr>
          <p:spPr>
            <a:xfrm>
              <a:off x="2103196" y="3985028"/>
              <a:ext cx="166765" cy="182718"/>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19"/>
            </a:p>
          </p:txBody>
        </p:sp>
        <p:sp>
          <p:nvSpPr>
            <p:cNvPr id="38" name="Oval 37">
              <a:extLst>
                <a:ext uri="{FF2B5EF4-FFF2-40B4-BE49-F238E27FC236}">
                  <a16:creationId xmlns:a16="http://schemas.microsoft.com/office/drawing/2014/main" id="{C112FDCE-477F-416B-A8F7-24CDD7B61481}"/>
                </a:ext>
              </a:extLst>
            </p:cNvPr>
            <p:cNvSpPr/>
            <p:nvPr/>
          </p:nvSpPr>
          <p:spPr>
            <a:xfrm>
              <a:off x="1578136" y="2768210"/>
              <a:ext cx="166766" cy="182718"/>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19"/>
            </a:p>
          </p:txBody>
        </p:sp>
        <p:sp>
          <p:nvSpPr>
            <p:cNvPr id="39" name="Oval 38">
              <a:extLst>
                <a:ext uri="{FF2B5EF4-FFF2-40B4-BE49-F238E27FC236}">
                  <a16:creationId xmlns:a16="http://schemas.microsoft.com/office/drawing/2014/main" id="{477CCD11-D07F-4150-8F34-C26035B8FEAC}"/>
                </a:ext>
              </a:extLst>
            </p:cNvPr>
            <p:cNvSpPr/>
            <p:nvPr/>
          </p:nvSpPr>
          <p:spPr>
            <a:xfrm>
              <a:off x="2058417" y="3317701"/>
              <a:ext cx="333528" cy="403400"/>
            </a:xfrm>
            <a:prstGeom prst="ellips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19"/>
            </a:p>
          </p:txBody>
        </p:sp>
        <p:sp>
          <p:nvSpPr>
            <p:cNvPr id="40" name="Oval 39">
              <a:extLst>
                <a:ext uri="{FF2B5EF4-FFF2-40B4-BE49-F238E27FC236}">
                  <a16:creationId xmlns:a16="http://schemas.microsoft.com/office/drawing/2014/main" id="{38915E6D-8DE2-447D-924D-0B8177911D12}"/>
                </a:ext>
              </a:extLst>
            </p:cNvPr>
            <p:cNvSpPr/>
            <p:nvPr/>
          </p:nvSpPr>
          <p:spPr>
            <a:xfrm>
              <a:off x="2562418" y="3278398"/>
              <a:ext cx="333528" cy="403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19"/>
            </a:p>
          </p:txBody>
        </p:sp>
        <p:sp>
          <p:nvSpPr>
            <p:cNvPr id="41" name="Oval 40">
              <a:extLst>
                <a:ext uri="{FF2B5EF4-FFF2-40B4-BE49-F238E27FC236}">
                  <a16:creationId xmlns:a16="http://schemas.microsoft.com/office/drawing/2014/main" id="{D6F09022-3EB0-4DAB-B43A-9E61E34F8483}"/>
                </a:ext>
              </a:extLst>
            </p:cNvPr>
            <p:cNvSpPr/>
            <p:nvPr/>
          </p:nvSpPr>
          <p:spPr>
            <a:xfrm>
              <a:off x="2395699" y="4275178"/>
              <a:ext cx="88268" cy="117292"/>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19"/>
            </a:p>
          </p:txBody>
        </p:sp>
        <p:sp>
          <p:nvSpPr>
            <p:cNvPr id="42" name="Oval 41">
              <a:extLst>
                <a:ext uri="{FF2B5EF4-FFF2-40B4-BE49-F238E27FC236}">
                  <a16:creationId xmlns:a16="http://schemas.microsoft.com/office/drawing/2014/main" id="{BB0B0C65-0B82-4EA5-B0A0-E19AE6812BDF}"/>
                </a:ext>
              </a:extLst>
            </p:cNvPr>
            <p:cNvSpPr/>
            <p:nvPr/>
          </p:nvSpPr>
          <p:spPr>
            <a:xfrm>
              <a:off x="2821046" y="4828965"/>
              <a:ext cx="166765" cy="182718"/>
            </a:xfrm>
            <a:prstGeom prst="ellipse">
              <a:avLst/>
            </a:prstGeom>
            <a:solidFill>
              <a:schemeClr val="bg2">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19"/>
            </a:p>
          </p:txBody>
        </p:sp>
        <p:sp>
          <p:nvSpPr>
            <p:cNvPr id="43" name="Oval 42">
              <a:extLst>
                <a:ext uri="{FF2B5EF4-FFF2-40B4-BE49-F238E27FC236}">
                  <a16:creationId xmlns:a16="http://schemas.microsoft.com/office/drawing/2014/main" id="{60B8D33E-94C9-43DB-9B99-7547DA352C63}"/>
                </a:ext>
              </a:extLst>
            </p:cNvPr>
            <p:cNvSpPr/>
            <p:nvPr/>
          </p:nvSpPr>
          <p:spPr>
            <a:xfrm>
              <a:off x="3012743" y="3794324"/>
              <a:ext cx="166765" cy="182718"/>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19"/>
            </a:p>
          </p:txBody>
        </p:sp>
        <p:sp>
          <p:nvSpPr>
            <p:cNvPr id="44" name="Oval 43">
              <a:extLst>
                <a:ext uri="{FF2B5EF4-FFF2-40B4-BE49-F238E27FC236}">
                  <a16:creationId xmlns:a16="http://schemas.microsoft.com/office/drawing/2014/main" id="{A564342C-CDAD-49D1-B98C-4C6E9CD6AFA2}"/>
                </a:ext>
              </a:extLst>
            </p:cNvPr>
            <p:cNvSpPr/>
            <p:nvPr/>
          </p:nvSpPr>
          <p:spPr>
            <a:xfrm>
              <a:off x="3179508" y="3399065"/>
              <a:ext cx="272771" cy="282733"/>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19"/>
            </a:p>
          </p:txBody>
        </p:sp>
        <p:sp>
          <p:nvSpPr>
            <p:cNvPr id="45" name="Oval 44">
              <a:extLst>
                <a:ext uri="{FF2B5EF4-FFF2-40B4-BE49-F238E27FC236}">
                  <a16:creationId xmlns:a16="http://schemas.microsoft.com/office/drawing/2014/main" id="{E0B9DBB2-19A5-4ED0-A000-12B154708A76}"/>
                </a:ext>
              </a:extLst>
            </p:cNvPr>
            <p:cNvSpPr/>
            <p:nvPr/>
          </p:nvSpPr>
          <p:spPr>
            <a:xfrm>
              <a:off x="2400584" y="4920324"/>
              <a:ext cx="166765" cy="182718"/>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19"/>
            </a:p>
          </p:txBody>
        </p:sp>
      </p:grpSp>
      <p:pic>
        <p:nvPicPr>
          <p:cNvPr id="22" name="Picture 21">
            <a:hlinkClick r:id="rId3" action="ppaction://hlinksldjump"/>
            <a:extLst>
              <a:ext uri="{FF2B5EF4-FFF2-40B4-BE49-F238E27FC236}">
                <a16:creationId xmlns:a16="http://schemas.microsoft.com/office/drawing/2014/main" id="{35D1953F-5ADC-475D-A86B-D520604D30DA}"/>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4125" y="446445"/>
            <a:ext cx="381237" cy="377560"/>
          </a:xfrm>
          <a:prstGeom prst="rect">
            <a:avLst/>
          </a:prstGeom>
        </p:spPr>
      </p:pic>
    </p:spTree>
    <p:extLst>
      <p:ext uri="{BB962C8B-B14F-4D97-AF65-F5344CB8AC3E}">
        <p14:creationId xmlns:p14="http://schemas.microsoft.com/office/powerpoint/2010/main" val="41174515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Image result for europe map">
            <a:extLst>
              <a:ext uri="{FF2B5EF4-FFF2-40B4-BE49-F238E27FC236}">
                <a16:creationId xmlns:a16="http://schemas.microsoft.com/office/drawing/2014/main" id="{FF1E4DC5-D0AE-44E9-987E-2E0D2CD39D7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992126" y="1312914"/>
            <a:ext cx="5295366" cy="4236293"/>
          </a:xfrm>
          <a:prstGeom prst="rect">
            <a:avLst/>
          </a:prstGeom>
          <a:noFill/>
          <a:ln>
            <a:solidFill>
              <a:schemeClr val="tx2"/>
            </a:solidFill>
          </a:ln>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08893AE-4D81-4514-AD7C-F5CEF14BE433}"/>
              </a:ext>
            </a:extLst>
          </p:cNvPr>
          <p:cNvSpPr>
            <a:spLocks noGrp="1"/>
          </p:cNvSpPr>
          <p:nvPr>
            <p:ph type="title"/>
          </p:nvPr>
        </p:nvSpPr>
        <p:spPr/>
        <p:txBody>
          <a:bodyPr>
            <a:normAutofit/>
          </a:bodyPr>
          <a:lstStyle/>
          <a:p>
            <a:r>
              <a:rPr lang="sv-SE" dirty="0"/>
              <a:t>HEV ‘hot spots’ in Europe </a:t>
            </a:r>
            <a:endParaRPr lang="en-GB" dirty="0"/>
          </a:p>
        </p:txBody>
      </p:sp>
      <p:sp>
        <p:nvSpPr>
          <p:cNvPr id="3" name="Text Placeholder 2">
            <a:extLst>
              <a:ext uri="{FF2B5EF4-FFF2-40B4-BE49-F238E27FC236}">
                <a16:creationId xmlns:a16="http://schemas.microsoft.com/office/drawing/2014/main" id="{E3E35A1F-793C-4E46-A587-20141DC5D00B}"/>
              </a:ext>
            </a:extLst>
          </p:cNvPr>
          <p:cNvSpPr>
            <a:spLocks noGrp="1"/>
          </p:cNvSpPr>
          <p:nvPr>
            <p:ph type="body" sz="quarter" idx="10"/>
          </p:nvPr>
        </p:nvSpPr>
        <p:spPr>
          <a:noFill/>
        </p:spPr>
        <p:txBody>
          <a:bodyPr/>
          <a:lstStyle/>
          <a:p>
            <a:r>
              <a:rPr lang="en-GB" dirty="0"/>
              <a:t>References included in slide notes.</a:t>
            </a:r>
            <a:br>
              <a:rPr lang="en-GB" dirty="0"/>
            </a:br>
            <a:r>
              <a:rPr lang="en-GB" dirty="0"/>
              <a:t>EASL CPG HEV. J </a:t>
            </a:r>
            <a:r>
              <a:rPr lang="en-GB" dirty="0" err="1"/>
              <a:t>Hepatol</a:t>
            </a:r>
            <a:r>
              <a:rPr lang="en-GB" dirty="0"/>
              <a:t> 2018;doi: 10.1016/j.jhep.2018.03.005 (and supplementary materials) [</a:t>
            </a:r>
            <a:r>
              <a:rPr lang="en-GB" dirty="0" err="1"/>
              <a:t>Epub</a:t>
            </a:r>
            <a:r>
              <a:rPr lang="en-GB" dirty="0"/>
              <a:t> ahead of print]</a:t>
            </a:r>
          </a:p>
        </p:txBody>
      </p:sp>
      <p:sp>
        <p:nvSpPr>
          <p:cNvPr id="21" name="TextBox 20"/>
          <p:cNvSpPr txBox="1"/>
          <p:nvPr/>
        </p:nvSpPr>
        <p:spPr>
          <a:xfrm>
            <a:off x="6096001" y="3818721"/>
            <a:ext cx="4062331" cy="1384995"/>
          </a:xfrm>
          <a:prstGeom prst="rect">
            <a:avLst/>
          </a:prstGeom>
          <a:solidFill>
            <a:schemeClr val="bg1"/>
          </a:solidFill>
          <a:ln>
            <a:solidFill>
              <a:schemeClr val="tx2"/>
            </a:solidFill>
          </a:ln>
        </p:spPr>
        <p:txBody>
          <a:bodyPr wrap="square" rtlCol="0">
            <a:spAutoFit/>
          </a:bodyPr>
          <a:lstStyle/>
          <a:p>
            <a:r>
              <a:rPr lang="en-GB" sz="1400" b="1" dirty="0"/>
              <a:t>Worldwide HEV </a:t>
            </a:r>
            <a:r>
              <a:rPr lang="en-GB" sz="1400" b="1" dirty="0" err="1"/>
              <a:t>viraemia</a:t>
            </a:r>
            <a:r>
              <a:rPr lang="en-GB" sz="1400" b="1" dirty="0"/>
              <a:t> in blood donors</a:t>
            </a:r>
          </a:p>
          <a:p>
            <a:r>
              <a:rPr lang="en-GB" sz="1400" b="1" dirty="0"/>
              <a:t>Australia, 2015: </a:t>
            </a:r>
            <a:r>
              <a:rPr lang="en-GB" sz="1400" dirty="0"/>
              <a:t>1:14,799–74,131</a:t>
            </a:r>
            <a:r>
              <a:rPr lang="en-GB" sz="1400" baseline="30000" dirty="0"/>
              <a:t>8,9</a:t>
            </a:r>
          </a:p>
          <a:p>
            <a:r>
              <a:rPr lang="en-GB" sz="1400" b="1" dirty="0"/>
              <a:t>Canada, 2017: </a:t>
            </a:r>
            <a:r>
              <a:rPr lang="en-GB" sz="1400" dirty="0"/>
              <a:t>1:13,993</a:t>
            </a:r>
            <a:r>
              <a:rPr lang="en-GB" sz="1400" baseline="30000" dirty="0"/>
              <a:t>10</a:t>
            </a:r>
          </a:p>
          <a:p>
            <a:r>
              <a:rPr lang="en-GB" sz="1400" b="1" dirty="0"/>
              <a:t>China, 2016: </a:t>
            </a:r>
            <a:r>
              <a:rPr lang="en-GB" sz="1400" dirty="0"/>
              <a:t>1:1,000</a:t>
            </a:r>
            <a:r>
              <a:rPr lang="en-GB" sz="1400" baseline="30000" dirty="0"/>
              <a:t>11</a:t>
            </a:r>
          </a:p>
          <a:p>
            <a:r>
              <a:rPr lang="en-GB" sz="1400" b="1" dirty="0"/>
              <a:t>Japan, 2011: </a:t>
            </a:r>
            <a:r>
              <a:rPr lang="en-GB" sz="1400" dirty="0"/>
              <a:t>1:8,173</a:t>
            </a:r>
            <a:r>
              <a:rPr lang="en-GB" sz="1400" dirty="0">
                <a:sym typeface="Symbol" panose="05050102010706020507" pitchFamily="18" charset="2"/>
              </a:rPr>
              <a:t>15,075</a:t>
            </a:r>
            <a:r>
              <a:rPr lang="en-GB" sz="1400" baseline="30000" dirty="0">
                <a:sym typeface="Symbol" panose="05050102010706020507" pitchFamily="18" charset="2"/>
              </a:rPr>
              <a:t>12,13</a:t>
            </a:r>
          </a:p>
          <a:p>
            <a:r>
              <a:rPr lang="en-GB" sz="1400" b="1" dirty="0">
                <a:sym typeface="Symbol" panose="05050102010706020507" pitchFamily="18" charset="2"/>
              </a:rPr>
              <a:t>USA, 2016: </a:t>
            </a:r>
            <a:r>
              <a:rPr lang="en-GB" sz="1400" dirty="0">
                <a:sym typeface="Symbol" panose="05050102010706020507" pitchFamily="18" charset="2"/>
              </a:rPr>
              <a:t>1:9,500</a:t>
            </a:r>
            <a:r>
              <a:rPr lang="en-GB" sz="1400" baseline="30000" dirty="0">
                <a:sym typeface="Symbol" panose="05050102010706020507" pitchFamily="18" charset="2"/>
              </a:rPr>
              <a:t>14</a:t>
            </a:r>
          </a:p>
        </p:txBody>
      </p:sp>
      <p:sp>
        <p:nvSpPr>
          <p:cNvPr id="39" name="TextBox 38">
            <a:extLst>
              <a:ext uri="{FF2B5EF4-FFF2-40B4-BE49-F238E27FC236}">
                <a16:creationId xmlns:a16="http://schemas.microsoft.com/office/drawing/2014/main" id="{3D20557D-AA6A-4B44-AECE-B131B66C0A63}"/>
              </a:ext>
            </a:extLst>
          </p:cNvPr>
          <p:cNvSpPr txBox="1"/>
          <p:nvPr/>
        </p:nvSpPr>
        <p:spPr>
          <a:xfrm>
            <a:off x="5777948" y="1468580"/>
            <a:ext cx="4636206" cy="1600438"/>
          </a:xfrm>
          <a:prstGeom prst="rect">
            <a:avLst/>
          </a:prstGeom>
          <a:solidFill>
            <a:schemeClr val="bg1"/>
          </a:solidFill>
          <a:ln>
            <a:solidFill>
              <a:schemeClr val="tx2"/>
            </a:solidFill>
          </a:ln>
        </p:spPr>
        <p:txBody>
          <a:bodyPr wrap="none" rtlCol="0">
            <a:spAutoFit/>
          </a:bodyPr>
          <a:lstStyle/>
          <a:p>
            <a:r>
              <a:rPr lang="en-GB" sz="1400" b="1" dirty="0">
                <a:solidFill>
                  <a:srgbClr val="CC9B00"/>
                </a:solidFill>
              </a:rPr>
              <a:t>Scotland, 2016:</a:t>
            </a:r>
            <a:r>
              <a:rPr lang="en-GB" sz="1400" dirty="0"/>
              <a:t> 1:2,481 donors viraemic</a:t>
            </a:r>
            <a:r>
              <a:rPr lang="en-GB" sz="1400" baseline="30000" dirty="0"/>
              <a:t>1</a:t>
            </a:r>
          </a:p>
          <a:p>
            <a:r>
              <a:rPr lang="en-GB" sz="1400" b="1" dirty="0">
                <a:solidFill>
                  <a:srgbClr val="00B050"/>
                </a:solidFill>
              </a:rPr>
              <a:t>SW France, 2016:</a:t>
            </a:r>
            <a:r>
              <a:rPr lang="en-GB" sz="1400" dirty="0"/>
              <a:t> incidence 3</a:t>
            </a:r>
            <a:r>
              <a:rPr lang="en-GB" sz="1400" dirty="0">
                <a:sym typeface="Symbol" panose="05050102010706020507" pitchFamily="18" charset="2"/>
              </a:rPr>
              <a:t>4%</a:t>
            </a:r>
            <a:r>
              <a:rPr lang="en-GB" sz="1400" baseline="30000" dirty="0">
                <a:sym typeface="Symbol" panose="05050102010706020507" pitchFamily="18" charset="2"/>
              </a:rPr>
              <a:t>2</a:t>
            </a:r>
          </a:p>
          <a:p>
            <a:r>
              <a:rPr lang="en-GB" sz="1400" b="1" dirty="0">
                <a:solidFill>
                  <a:srgbClr val="00B0F0"/>
                </a:solidFill>
              </a:rPr>
              <a:t>The Netherlands, 2014:</a:t>
            </a:r>
            <a:r>
              <a:rPr lang="en-GB" sz="1400" dirty="0"/>
              <a:t> 1:600 donors viraemic</a:t>
            </a:r>
            <a:r>
              <a:rPr lang="en-GB" sz="1400" baseline="30000" dirty="0"/>
              <a:t>3</a:t>
            </a:r>
          </a:p>
          <a:p>
            <a:r>
              <a:rPr lang="en-GB" sz="1400" b="1" dirty="0">
                <a:solidFill>
                  <a:srgbClr val="FF0000"/>
                </a:solidFill>
              </a:rPr>
              <a:t>Western Germany, 2015:</a:t>
            </a:r>
            <a:r>
              <a:rPr lang="en-GB" sz="1400" dirty="0"/>
              <a:t> 1:616 donors viraemic</a:t>
            </a:r>
            <a:r>
              <a:rPr lang="en-GB" sz="1400" baseline="30000" dirty="0"/>
              <a:t>4</a:t>
            </a:r>
          </a:p>
          <a:p>
            <a:r>
              <a:rPr lang="en-GB" sz="1400" b="1" dirty="0">
                <a:solidFill>
                  <a:srgbClr val="92D050"/>
                </a:solidFill>
              </a:rPr>
              <a:t>Czech Republic, 2015:</a:t>
            </a:r>
            <a:r>
              <a:rPr lang="en-GB" sz="1400" dirty="0"/>
              <a:t> 400 lab-confirmed cases</a:t>
            </a:r>
            <a:r>
              <a:rPr lang="en-GB" sz="1400" baseline="30000" dirty="0"/>
              <a:t>5</a:t>
            </a:r>
          </a:p>
          <a:p>
            <a:r>
              <a:rPr lang="en-GB" sz="1400" b="1" dirty="0">
                <a:solidFill>
                  <a:schemeClr val="bg1">
                    <a:lumMod val="50000"/>
                  </a:schemeClr>
                </a:solidFill>
              </a:rPr>
              <a:t>Abruzzo, Italy, 2016:</a:t>
            </a:r>
            <a:r>
              <a:rPr lang="en-GB" sz="1400" dirty="0"/>
              <a:t> </a:t>
            </a:r>
            <a:r>
              <a:rPr lang="en-GB" sz="1400" dirty="0" err="1"/>
              <a:t>seroprevalence</a:t>
            </a:r>
            <a:r>
              <a:rPr lang="en-GB" sz="1400" dirty="0"/>
              <a:t> 49%</a:t>
            </a:r>
            <a:r>
              <a:rPr lang="en-GB" sz="1400" baseline="30000" dirty="0"/>
              <a:t>6</a:t>
            </a:r>
          </a:p>
          <a:p>
            <a:r>
              <a:rPr lang="en-GB" sz="1400" b="1" dirty="0">
                <a:solidFill>
                  <a:schemeClr val="accent6">
                    <a:lumMod val="40000"/>
                    <a:lumOff val="60000"/>
                  </a:schemeClr>
                </a:solidFill>
              </a:rPr>
              <a:t>Western/Central Poland, 2018:</a:t>
            </a:r>
            <a:r>
              <a:rPr lang="en-GB" sz="1400" dirty="0"/>
              <a:t> </a:t>
            </a:r>
            <a:r>
              <a:rPr lang="en-GB" sz="1400" dirty="0" err="1"/>
              <a:t>seroprevalence</a:t>
            </a:r>
            <a:r>
              <a:rPr lang="en-GB" sz="1400" dirty="0"/>
              <a:t> 50%</a:t>
            </a:r>
            <a:r>
              <a:rPr lang="en-GB" sz="1400" baseline="30000" dirty="0"/>
              <a:t>7</a:t>
            </a:r>
          </a:p>
        </p:txBody>
      </p:sp>
      <p:grpSp>
        <p:nvGrpSpPr>
          <p:cNvPr id="20" name="Group 19">
            <a:extLst>
              <a:ext uri="{FF2B5EF4-FFF2-40B4-BE49-F238E27FC236}">
                <a16:creationId xmlns:a16="http://schemas.microsoft.com/office/drawing/2014/main" id="{B10EB928-E653-4E05-9FFD-D942E41CAF0D}"/>
              </a:ext>
            </a:extLst>
          </p:cNvPr>
          <p:cNvGrpSpPr/>
          <p:nvPr/>
        </p:nvGrpSpPr>
        <p:grpSpPr>
          <a:xfrm>
            <a:off x="2900858" y="2638901"/>
            <a:ext cx="1818924" cy="2099355"/>
            <a:chOff x="1478457" y="2768210"/>
            <a:chExt cx="1973822" cy="2334832"/>
          </a:xfrm>
        </p:grpSpPr>
        <p:sp>
          <p:nvSpPr>
            <p:cNvPr id="22" name="Oval 21">
              <a:extLst>
                <a:ext uri="{FF2B5EF4-FFF2-40B4-BE49-F238E27FC236}">
                  <a16:creationId xmlns:a16="http://schemas.microsoft.com/office/drawing/2014/main" id="{339988C8-0134-4FF2-8572-41B0849C07D9}"/>
                </a:ext>
              </a:extLst>
            </p:cNvPr>
            <p:cNvSpPr/>
            <p:nvPr/>
          </p:nvSpPr>
          <p:spPr>
            <a:xfrm>
              <a:off x="1478457" y="4381984"/>
              <a:ext cx="515956" cy="507225"/>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19"/>
            </a:p>
          </p:txBody>
        </p:sp>
        <p:sp>
          <p:nvSpPr>
            <p:cNvPr id="24" name="Oval 23">
              <a:extLst>
                <a:ext uri="{FF2B5EF4-FFF2-40B4-BE49-F238E27FC236}">
                  <a16:creationId xmlns:a16="http://schemas.microsoft.com/office/drawing/2014/main" id="{1BB0FE91-FC78-4994-BA80-9CDA7C863E77}"/>
                </a:ext>
              </a:extLst>
            </p:cNvPr>
            <p:cNvSpPr/>
            <p:nvPr/>
          </p:nvSpPr>
          <p:spPr>
            <a:xfrm>
              <a:off x="2019815" y="4482850"/>
              <a:ext cx="333528" cy="403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19"/>
            </a:p>
          </p:txBody>
        </p:sp>
        <p:sp>
          <p:nvSpPr>
            <p:cNvPr id="36" name="Oval 35">
              <a:extLst>
                <a:ext uri="{FF2B5EF4-FFF2-40B4-BE49-F238E27FC236}">
                  <a16:creationId xmlns:a16="http://schemas.microsoft.com/office/drawing/2014/main" id="{C0E4A469-5A08-4635-A56C-BB28F3C23485}"/>
                </a:ext>
              </a:extLst>
            </p:cNvPr>
            <p:cNvSpPr/>
            <p:nvPr/>
          </p:nvSpPr>
          <p:spPr>
            <a:xfrm>
              <a:off x="2103196" y="3985028"/>
              <a:ext cx="166765" cy="182718"/>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19"/>
            </a:p>
          </p:txBody>
        </p:sp>
        <p:sp>
          <p:nvSpPr>
            <p:cNvPr id="37" name="Oval 36">
              <a:extLst>
                <a:ext uri="{FF2B5EF4-FFF2-40B4-BE49-F238E27FC236}">
                  <a16:creationId xmlns:a16="http://schemas.microsoft.com/office/drawing/2014/main" id="{C36A68EF-0695-49B0-984E-69FB63105D25}"/>
                </a:ext>
              </a:extLst>
            </p:cNvPr>
            <p:cNvSpPr/>
            <p:nvPr/>
          </p:nvSpPr>
          <p:spPr>
            <a:xfrm>
              <a:off x="1578136" y="2768210"/>
              <a:ext cx="166766" cy="182718"/>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19"/>
            </a:p>
          </p:txBody>
        </p:sp>
        <p:sp>
          <p:nvSpPr>
            <p:cNvPr id="40" name="Oval 39">
              <a:extLst>
                <a:ext uri="{FF2B5EF4-FFF2-40B4-BE49-F238E27FC236}">
                  <a16:creationId xmlns:a16="http://schemas.microsoft.com/office/drawing/2014/main" id="{D5807FD7-5416-4131-B437-5A56D6573B05}"/>
                </a:ext>
              </a:extLst>
            </p:cNvPr>
            <p:cNvSpPr/>
            <p:nvPr/>
          </p:nvSpPr>
          <p:spPr>
            <a:xfrm>
              <a:off x="2058417" y="3317701"/>
              <a:ext cx="333528" cy="403400"/>
            </a:xfrm>
            <a:prstGeom prst="ellips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19"/>
            </a:p>
          </p:txBody>
        </p:sp>
        <p:sp>
          <p:nvSpPr>
            <p:cNvPr id="41" name="Oval 40">
              <a:extLst>
                <a:ext uri="{FF2B5EF4-FFF2-40B4-BE49-F238E27FC236}">
                  <a16:creationId xmlns:a16="http://schemas.microsoft.com/office/drawing/2014/main" id="{CB892282-F457-4ECA-9C49-C09509E8CF66}"/>
                </a:ext>
              </a:extLst>
            </p:cNvPr>
            <p:cNvSpPr/>
            <p:nvPr/>
          </p:nvSpPr>
          <p:spPr>
            <a:xfrm>
              <a:off x="2562418" y="3278398"/>
              <a:ext cx="333528" cy="403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19"/>
            </a:p>
          </p:txBody>
        </p:sp>
        <p:sp>
          <p:nvSpPr>
            <p:cNvPr id="42" name="Oval 41">
              <a:extLst>
                <a:ext uri="{FF2B5EF4-FFF2-40B4-BE49-F238E27FC236}">
                  <a16:creationId xmlns:a16="http://schemas.microsoft.com/office/drawing/2014/main" id="{850903C6-EE47-4F00-A38F-8E2380A0C43B}"/>
                </a:ext>
              </a:extLst>
            </p:cNvPr>
            <p:cNvSpPr/>
            <p:nvPr/>
          </p:nvSpPr>
          <p:spPr>
            <a:xfrm>
              <a:off x="2395699" y="4275178"/>
              <a:ext cx="88268" cy="117292"/>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19"/>
            </a:p>
          </p:txBody>
        </p:sp>
        <p:sp>
          <p:nvSpPr>
            <p:cNvPr id="43" name="Oval 42">
              <a:extLst>
                <a:ext uri="{FF2B5EF4-FFF2-40B4-BE49-F238E27FC236}">
                  <a16:creationId xmlns:a16="http://schemas.microsoft.com/office/drawing/2014/main" id="{149DCE8A-DE6E-4A65-9B33-ACD7B9548BDA}"/>
                </a:ext>
              </a:extLst>
            </p:cNvPr>
            <p:cNvSpPr/>
            <p:nvPr/>
          </p:nvSpPr>
          <p:spPr>
            <a:xfrm>
              <a:off x="2821046" y="4828965"/>
              <a:ext cx="166765" cy="182718"/>
            </a:xfrm>
            <a:prstGeom prst="ellipse">
              <a:avLst/>
            </a:prstGeom>
            <a:solidFill>
              <a:schemeClr val="bg2">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19"/>
            </a:p>
          </p:txBody>
        </p:sp>
        <p:sp>
          <p:nvSpPr>
            <p:cNvPr id="44" name="Oval 43">
              <a:extLst>
                <a:ext uri="{FF2B5EF4-FFF2-40B4-BE49-F238E27FC236}">
                  <a16:creationId xmlns:a16="http://schemas.microsoft.com/office/drawing/2014/main" id="{E930B670-C585-4F16-9908-8F909780B252}"/>
                </a:ext>
              </a:extLst>
            </p:cNvPr>
            <p:cNvSpPr/>
            <p:nvPr/>
          </p:nvSpPr>
          <p:spPr>
            <a:xfrm>
              <a:off x="3012743" y="3794324"/>
              <a:ext cx="166765" cy="182718"/>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19"/>
            </a:p>
          </p:txBody>
        </p:sp>
        <p:sp>
          <p:nvSpPr>
            <p:cNvPr id="45" name="Oval 44">
              <a:extLst>
                <a:ext uri="{FF2B5EF4-FFF2-40B4-BE49-F238E27FC236}">
                  <a16:creationId xmlns:a16="http://schemas.microsoft.com/office/drawing/2014/main" id="{B33F12A7-5BD7-46F7-9012-37FF870872A5}"/>
                </a:ext>
              </a:extLst>
            </p:cNvPr>
            <p:cNvSpPr/>
            <p:nvPr/>
          </p:nvSpPr>
          <p:spPr>
            <a:xfrm>
              <a:off x="3179508" y="3399065"/>
              <a:ext cx="272771" cy="282733"/>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19"/>
            </a:p>
          </p:txBody>
        </p:sp>
        <p:sp>
          <p:nvSpPr>
            <p:cNvPr id="46" name="Oval 45">
              <a:extLst>
                <a:ext uri="{FF2B5EF4-FFF2-40B4-BE49-F238E27FC236}">
                  <a16:creationId xmlns:a16="http://schemas.microsoft.com/office/drawing/2014/main" id="{4FFD26F7-08F9-44DA-9791-0A5028195797}"/>
                </a:ext>
              </a:extLst>
            </p:cNvPr>
            <p:cNvSpPr/>
            <p:nvPr/>
          </p:nvSpPr>
          <p:spPr>
            <a:xfrm>
              <a:off x="2400584" y="4920324"/>
              <a:ext cx="166765" cy="182718"/>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19"/>
            </a:p>
          </p:txBody>
        </p:sp>
      </p:grpSp>
      <p:pic>
        <p:nvPicPr>
          <p:cNvPr id="26" name="Picture 25">
            <a:hlinkClick r:id="rId4" action="ppaction://hlinksldjump"/>
            <a:extLst>
              <a:ext uri="{FF2B5EF4-FFF2-40B4-BE49-F238E27FC236}">
                <a16:creationId xmlns:a16="http://schemas.microsoft.com/office/drawing/2014/main" id="{471D2887-897E-4B40-BD03-0673267CEC9E}"/>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4125" y="446445"/>
            <a:ext cx="381237" cy="377560"/>
          </a:xfrm>
          <a:prstGeom prst="rect">
            <a:avLst/>
          </a:prstGeom>
        </p:spPr>
      </p:pic>
    </p:spTree>
    <p:extLst>
      <p:ext uri="{BB962C8B-B14F-4D97-AF65-F5344CB8AC3E}">
        <p14:creationId xmlns:p14="http://schemas.microsoft.com/office/powerpoint/2010/main" val="27283057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Guidelines</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r>
              <a:rPr lang="en-GB" dirty="0"/>
              <a:t>Key recommendations</a:t>
            </a:r>
          </a:p>
        </p:txBody>
      </p:sp>
    </p:spTree>
    <p:extLst>
      <p:ext uri="{BB962C8B-B14F-4D97-AF65-F5344CB8AC3E}">
        <p14:creationId xmlns:p14="http://schemas.microsoft.com/office/powerpoint/2010/main" val="37194260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D6F6FDD-4683-4E66-B62B-8382815D6545}"/>
              </a:ext>
            </a:extLst>
          </p:cNvPr>
          <p:cNvSpPr>
            <a:spLocks noGrp="1"/>
          </p:cNvSpPr>
          <p:nvPr>
            <p:ph type="title"/>
          </p:nvPr>
        </p:nvSpPr>
        <p:spPr/>
        <p:txBody>
          <a:bodyPr/>
          <a:lstStyle/>
          <a:p>
            <a:r>
              <a:rPr lang="en-US" dirty="0"/>
              <a:t>Topics</a:t>
            </a:r>
            <a:endParaRPr lang="en-GB" dirty="0"/>
          </a:p>
        </p:txBody>
      </p:sp>
      <p:sp>
        <p:nvSpPr>
          <p:cNvPr id="7" name="Text Placeholder 6">
            <a:extLst>
              <a:ext uri="{FF2B5EF4-FFF2-40B4-BE49-F238E27FC236}">
                <a16:creationId xmlns:a16="http://schemas.microsoft.com/office/drawing/2014/main" id="{71F71838-807F-411A-8D27-0FCB43DDF4A9}"/>
              </a:ext>
            </a:extLst>
          </p:cNvPr>
          <p:cNvSpPr>
            <a:spLocks noGrp="1"/>
          </p:cNvSpPr>
          <p:nvPr>
            <p:ph type="body" sz="quarter" idx="10"/>
          </p:nvPr>
        </p:nvSpPr>
        <p:spPr/>
        <p:txBody>
          <a:bodyPr/>
          <a:lstStyle/>
          <a:p>
            <a:r>
              <a:rPr lang="en-GB" dirty="0"/>
              <a:t>EASL CPG HEV. J </a:t>
            </a:r>
            <a:r>
              <a:rPr lang="en-GB" dirty="0" err="1"/>
              <a:t>Hepatol</a:t>
            </a:r>
            <a:r>
              <a:rPr lang="en-GB" dirty="0"/>
              <a:t> 2018;doi: 10.1016/j.jhep.2018.03.005 [</a:t>
            </a:r>
            <a:r>
              <a:rPr lang="en-GB" dirty="0" err="1"/>
              <a:t>Epub</a:t>
            </a:r>
            <a:r>
              <a:rPr lang="en-GB" dirty="0"/>
              <a:t> ahead of print]</a:t>
            </a:r>
          </a:p>
        </p:txBody>
      </p:sp>
      <p:sp>
        <p:nvSpPr>
          <p:cNvPr id="6" name="Content Placeholder 5">
            <a:extLst>
              <a:ext uri="{FF2B5EF4-FFF2-40B4-BE49-F238E27FC236}">
                <a16:creationId xmlns:a16="http://schemas.microsoft.com/office/drawing/2014/main" id="{49F55361-AE53-4122-8313-8087953762B7}"/>
              </a:ext>
            </a:extLst>
          </p:cNvPr>
          <p:cNvSpPr>
            <a:spLocks noGrp="1"/>
          </p:cNvSpPr>
          <p:nvPr>
            <p:ph sz="half" idx="1"/>
          </p:nvPr>
        </p:nvSpPr>
        <p:spPr/>
        <p:txBody>
          <a:bodyPr>
            <a:noAutofit/>
          </a:bodyPr>
          <a:lstStyle/>
          <a:p>
            <a:pPr marL="457200" indent="-457200">
              <a:spcBef>
                <a:spcPts val="600"/>
              </a:spcBef>
              <a:buFont typeface="+mj-lt"/>
              <a:buAutoNum type="arabicPeriod"/>
            </a:pPr>
            <a:r>
              <a:rPr lang="en-US" sz="1800" dirty="0"/>
              <a:t>Clinical aspects: acute infection </a:t>
            </a:r>
          </a:p>
          <a:p>
            <a:pPr marL="457200" indent="-457200">
              <a:spcBef>
                <a:spcPts val="600"/>
              </a:spcBef>
              <a:buFont typeface="+mj-lt"/>
              <a:buAutoNum type="arabicPeriod"/>
            </a:pPr>
            <a:r>
              <a:rPr lang="en-GB" sz="1800" dirty="0"/>
              <a:t>Clinical aspects: chronic infection </a:t>
            </a:r>
          </a:p>
          <a:p>
            <a:pPr marL="457200" indent="-457200">
              <a:spcBef>
                <a:spcPts val="600"/>
              </a:spcBef>
              <a:buFont typeface="+mj-lt"/>
              <a:buAutoNum type="arabicPeriod"/>
            </a:pPr>
            <a:r>
              <a:rPr lang="en-GB" sz="1800" dirty="0"/>
              <a:t>Extrahepatic manifestations</a:t>
            </a:r>
          </a:p>
          <a:p>
            <a:pPr marL="457200" indent="-457200">
              <a:spcBef>
                <a:spcPts val="600"/>
              </a:spcBef>
              <a:buFont typeface="+mj-lt"/>
              <a:buAutoNum type="arabicPeriod"/>
            </a:pPr>
            <a:r>
              <a:rPr lang="en-GB" sz="1800" dirty="0"/>
              <a:t>Laboratory diagnosis of HEV infection</a:t>
            </a:r>
          </a:p>
          <a:p>
            <a:pPr marL="457200" indent="-457200">
              <a:spcBef>
                <a:spcPts val="600"/>
              </a:spcBef>
              <a:buFont typeface="+mj-lt"/>
              <a:buAutoNum type="arabicPeriod"/>
            </a:pPr>
            <a:r>
              <a:rPr lang="en-US" sz="1800" dirty="0"/>
              <a:t>Differential diagnosis </a:t>
            </a:r>
          </a:p>
          <a:p>
            <a:pPr marL="457200" indent="-457200">
              <a:spcBef>
                <a:spcPts val="600"/>
              </a:spcBef>
              <a:buFont typeface="+mj-lt"/>
              <a:buAutoNum type="arabicPeriod"/>
            </a:pPr>
            <a:r>
              <a:rPr lang="en-US" sz="1800" dirty="0"/>
              <a:t>HEV and the blood supply</a:t>
            </a:r>
          </a:p>
          <a:p>
            <a:pPr marL="457200" indent="-457200">
              <a:spcBef>
                <a:spcPts val="600"/>
              </a:spcBef>
              <a:buFont typeface="+mj-lt"/>
              <a:buAutoNum type="arabicPeriod"/>
            </a:pPr>
            <a:r>
              <a:rPr lang="en-GB" sz="1800" dirty="0"/>
              <a:t>Treatment of acute HEV infection</a:t>
            </a:r>
          </a:p>
          <a:p>
            <a:pPr marL="457200" indent="-457200">
              <a:spcBef>
                <a:spcPts val="600"/>
              </a:spcBef>
              <a:buFont typeface="+mj-lt"/>
              <a:buAutoNum type="arabicPeriod"/>
            </a:pPr>
            <a:r>
              <a:rPr lang="en-GB" sz="1800" dirty="0"/>
              <a:t>Management of patients not clearing HEV infection</a:t>
            </a:r>
          </a:p>
          <a:p>
            <a:pPr marL="457200" indent="-457200">
              <a:spcBef>
                <a:spcPts val="600"/>
              </a:spcBef>
              <a:buFont typeface="+mj-lt"/>
              <a:buAutoNum type="arabicPeriod"/>
            </a:pPr>
            <a:r>
              <a:rPr lang="en-GB" sz="1800" dirty="0"/>
              <a:t>Prevention of HEV infection </a:t>
            </a:r>
          </a:p>
          <a:p>
            <a:pPr marL="457200" indent="-457200">
              <a:spcBef>
                <a:spcPts val="600"/>
              </a:spcBef>
              <a:buFont typeface="+mj-lt"/>
              <a:buAutoNum type="arabicPeriod"/>
            </a:pPr>
            <a:r>
              <a:rPr lang="it-IT" sz="1800" dirty="0"/>
              <a:t>Conclusions</a:t>
            </a:r>
          </a:p>
        </p:txBody>
      </p:sp>
      <p:sp>
        <p:nvSpPr>
          <p:cNvPr id="2" name="TextBox 1"/>
          <p:cNvSpPr txBox="1"/>
          <p:nvPr/>
        </p:nvSpPr>
        <p:spPr>
          <a:xfrm>
            <a:off x="8930917" y="1326393"/>
            <a:ext cx="1989619" cy="523220"/>
          </a:xfrm>
          <a:prstGeom prst="rect">
            <a:avLst/>
          </a:prstGeom>
          <a:noFill/>
          <a:ln>
            <a:solidFill>
              <a:schemeClr val="tx2"/>
            </a:solidFill>
          </a:ln>
        </p:spPr>
        <p:txBody>
          <a:bodyPr wrap="square" rtlCol="0">
            <a:spAutoFit/>
          </a:bodyPr>
          <a:lstStyle/>
          <a:p>
            <a:pPr algn="ctr"/>
            <a:r>
              <a:rPr lang="en-GB" sz="1400" dirty="0"/>
              <a:t>Click on a topic to skip to that section</a:t>
            </a:r>
          </a:p>
        </p:txBody>
      </p:sp>
      <p:sp>
        <p:nvSpPr>
          <p:cNvPr id="3" name="Rectangle 2">
            <a:hlinkClick r:id="rId3" action="ppaction://hlinksldjump"/>
            <a:extLst>
              <a:ext uri="{FF2B5EF4-FFF2-40B4-BE49-F238E27FC236}">
                <a16:creationId xmlns:a16="http://schemas.microsoft.com/office/drawing/2014/main" id="{CB955632-9AD5-4A86-930A-40C15771911A}"/>
              </a:ext>
            </a:extLst>
          </p:cNvPr>
          <p:cNvSpPr/>
          <p:nvPr/>
        </p:nvSpPr>
        <p:spPr>
          <a:xfrm>
            <a:off x="479317" y="1326393"/>
            <a:ext cx="3773606" cy="3343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hlinkClick r:id="rId4" action="ppaction://hlinksldjump"/>
            <a:extLst>
              <a:ext uri="{FF2B5EF4-FFF2-40B4-BE49-F238E27FC236}">
                <a16:creationId xmlns:a16="http://schemas.microsoft.com/office/drawing/2014/main" id="{95AC9BDD-9040-44FC-A3BC-5F53D12DACA4}"/>
              </a:ext>
            </a:extLst>
          </p:cNvPr>
          <p:cNvSpPr/>
          <p:nvPr/>
        </p:nvSpPr>
        <p:spPr>
          <a:xfrm>
            <a:off x="497215" y="1699147"/>
            <a:ext cx="3916908" cy="3343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a:hlinkClick r:id="rId5" action="ppaction://hlinksldjump"/>
            <a:extLst>
              <a:ext uri="{FF2B5EF4-FFF2-40B4-BE49-F238E27FC236}">
                <a16:creationId xmlns:a16="http://schemas.microsoft.com/office/drawing/2014/main" id="{560F25B1-8099-44CA-8088-B4F23EB2532A}"/>
              </a:ext>
            </a:extLst>
          </p:cNvPr>
          <p:cNvSpPr/>
          <p:nvPr/>
        </p:nvSpPr>
        <p:spPr>
          <a:xfrm>
            <a:off x="497216" y="2067636"/>
            <a:ext cx="3391469" cy="3343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hlinkClick r:id="rId6" action="ppaction://hlinksldjump"/>
            <a:extLst>
              <a:ext uri="{FF2B5EF4-FFF2-40B4-BE49-F238E27FC236}">
                <a16:creationId xmlns:a16="http://schemas.microsoft.com/office/drawing/2014/main" id="{CC821AEE-7272-4FD4-A4E4-AF246DAE9037}"/>
              </a:ext>
            </a:extLst>
          </p:cNvPr>
          <p:cNvSpPr/>
          <p:nvPr/>
        </p:nvSpPr>
        <p:spPr>
          <a:xfrm>
            <a:off x="497217" y="2408830"/>
            <a:ext cx="4353635" cy="3343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hlinkClick r:id="rId7" action="ppaction://hlinksldjump"/>
            <a:extLst>
              <a:ext uri="{FF2B5EF4-FFF2-40B4-BE49-F238E27FC236}">
                <a16:creationId xmlns:a16="http://schemas.microsoft.com/office/drawing/2014/main" id="{8088BD20-0EBA-45CB-BC34-A3502A1815F4}"/>
              </a:ext>
            </a:extLst>
          </p:cNvPr>
          <p:cNvSpPr/>
          <p:nvPr/>
        </p:nvSpPr>
        <p:spPr>
          <a:xfrm>
            <a:off x="497216" y="3098042"/>
            <a:ext cx="3193576" cy="3343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hlinkClick r:id="rId8" action="ppaction://hlinksldjump"/>
            <a:extLst>
              <a:ext uri="{FF2B5EF4-FFF2-40B4-BE49-F238E27FC236}">
                <a16:creationId xmlns:a16="http://schemas.microsoft.com/office/drawing/2014/main" id="{F0E4DFCA-0647-4C1B-9A51-F1A71617E922}"/>
              </a:ext>
            </a:extLst>
          </p:cNvPr>
          <p:cNvSpPr/>
          <p:nvPr/>
        </p:nvSpPr>
        <p:spPr>
          <a:xfrm>
            <a:off x="497215" y="3466532"/>
            <a:ext cx="3910084" cy="3343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hlinkClick r:id="rId9" action="ppaction://hlinksldjump"/>
            <a:extLst>
              <a:ext uri="{FF2B5EF4-FFF2-40B4-BE49-F238E27FC236}">
                <a16:creationId xmlns:a16="http://schemas.microsoft.com/office/drawing/2014/main" id="{7D9B51E1-36E2-4AFD-822E-C5AB7B0469C5}"/>
              </a:ext>
            </a:extLst>
          </p:cNvPr>
          <p:cNvSpPr/>
          <p:nvPr/>
        </p:nvSpPr>
        <p:spPr>
          <a:xfrm>
            <a:off x="497215" y="3814550"/>
            <a:ext cx="5718412" cy="3343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Rectangle 15">
            <a:hlinkClick r:id="rId10" action="ppaction://hlinksldjump"/>
            <a:extLst>
              <a:ext uri="{FF2B5EF4-FFF2-40B4-BE49-F238E27FC236}">
                <a16:creationId xmlns:a16="http://schemas.microsoft.com/office/drawing/2014/main" id="{CB724A8B-CC0D-4E79-A4A8-294A557CEAD6}"/>
              </a:ext>
            </a:extLst>
          </p:cNvPr>
          <p:cNvSpPr/>
          <p:nvPr/>
        </p:nvSpPr>
        <p:spPr>
          <a:xfrm>
            <a:off x="497215" y="4176216"/>
            <a:ext cx="3336878" cy="3343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hlinkClick r:id="rId11" action="ppaction://hlinksldjump"/>
            <a:extLst>
              <a:ext uri="{FF2B5EF4-FFF2-40B4-BE49-F238E27FC236}">
                <a16:creationId xmlns:a16="http://schemas.microsoft.com/office/drawing/2014/main" id="{17A24526-F078-47AE-BA76-F726F33C3A6D}"/>
              </a:ext>
            </a:extLst>
          </p:cNvPr>
          <p:cNvSpPr/>
          <p:nvPr/>
        </p:nvSpPr>
        <p:spPr>
          <a:xfrm>
            <a:off x="497215" y="4510586"/>
            <a:ext cx="1794682" cy="3343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hlinkClick r:id="rId12" action="ppaction://hlinksldjump"/>
            <a:extLst>
              <a:ext uri="{FF2B5EF4-FFF2-40B4-BE49-F238E27FC236}">
                <a16:creationId xmlns:a16="http://schemas.microsoft.com/office/drawing/2014/main" id="{2D257C1A-2456-43E9-A76E-B9224B6AB9EF}"/>
              </a:ext>
            </a:extLst>
          </p:cNvPr>
          <p:cNvSpPr/>
          <p:nvPr/>
        </p:nvSpPr>
        <p:spPr>
          <a:xfrm>
            <a:off x="497217" y="2756848"/>
            <a:ext cx="2681784" cy="3343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hlinkClick r:id="rId13" action="ppaction://hlinksldjump"/>
            <a:extLst>
              <a:ext uri="{FF2B5EF4-FFF2-40B4-BE49-F238E27FC236}">
                <a16:creationId xmlns:a16="http://schemas.microsoft.com/office/drawing/2014/main" id="{86AA7E9E-EFE3-48FD-821F-0FFFA93FAE19}"/>
              </a:ext>
            </a:extLst>
          </p:cNvPr>
          <p:cNvPicPr>
            <a:picLocks noChangeAspect="1"/>
          </p:cNvPicPr>
          <p:nvPr/>
        </p:nvPicPr>
        <p:blipFill rotWithShape="1">
          <a:blip r:embed="rId1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4125" y="446445"/>
            <a:ext cx="381237" cy="377560"/>
          </a:xfrm>
          <a:prstGeom prst="rect">
            <a:avLst/>
          </a:prstGeom>
        </p:spPr>
      </p:pic>
    </p:spTree>
    <p:extLst>
      <p:ext uri="{BB962C8B-B14F-4D97-AF65-F5344CB8AC3E}">
        <p14:creationId xmlns:p14="http://schemas.microsoft.com/office/powerpoint/2010/main" val="37511966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E3DAB-7E63-4C67-A46E-BDC639C329B7}"/>
              </a:ext>
            </a:extLst>
          </p:cNvPr>
          <p:cNvSpPr>
            <a:spLocks noGrp="1"/>
          </p:cNvSpPr>
          <p:nvPr>
            <p:ph type="title"/>
          </p:nvPr>
        </p:nvSpPr>
        <p:spPr/>
        <p:txBody>
          <a:bodyPr/>
          <a:lstStyle/>
          <a:p>
            <a:r>
              <a:rPr lang="en-GB" dirty="0"/>
              <a:t>About these slides</a:t>
            </a:r>
          </a:p>
        </p:txBody>
      </p:sp>
      <p:sp>
        <p:nvSpPr>
          <p:cNvPr id="8" name="Text Placeholder 7">
            <a:extLst>
              <a:ext uri="{FF2B5EF4-FFF2-40B4-BE49-F238E27FC236}">
                <a16:creationId xmlns:a16="http://schemas.microsoft.com/office/drawing/2014/main" id="{8B0A4A50-C56B-4900-801D-64384051C6DA}"/>
              </a:ext>
            </a:extLst>
          </p:cNvPr>
          <p:cNvSpPr>
            <a:spLocks noGrp="1"/>
          </p:cNvSpPr>
          <p:nvPr>
            <p:ph type="body" sz="quarter" idx="10"/>
          </p:nvPr>
        </p:nvSpPr>
        <p:spPr/>
        <p:txBody>
          <a:bodyPr/>
          <a:lstStyle/>
          <a:p>
            <a:endParaRPr lang="en-GB"/>
          </a:p>
        </p:txBody>
      </p:sp>
      <p:sp>
        <p:nvSpPr>
          <p:cNvPr id="4" name="Content Placeholder 3">
            <a:extLst>
              <a:ext uri="{FF2B5EF4-FFF2-40B4-BE49-F238E27FC236}">
                <a16:creationId xmlns:a16="http://schemas.microsoft.com/office/drawing/2014/main" id="{0FEE18BC-00AB-45B5-A2C0-714B30F0D276}"/>
              </a:ext>
            </a:extLst>
          </p:cNvPr>
          <p:cNvSpPr>
            <a:spLocks noGrp="1"/>
          </p:cNvSpPr>
          <p:nvPr>
            <p:ph sz="half" idx="1"/>
          </p:nvPr>
        </p:nvSpPr>
        <p:spPr/>
        <p:txBody>
          <a:bodyPr/>
          <a:lstStyle/>
          <a:p>
            <a:r>
              <a:rPr lang="it-IT" dirty="0"/>
              <a:t>These slides give a comprehensive overview of the EASL clinical practice guidelines on </a:t>
            </a:r>
            <a:r>
              <a:rPr lang="en-GB" dirty="0"/>
              <a:t>the management of hepatitis E infection</a:t>
            </a:r>
          </a:p>
          <a:p>
            <a:endParaRPr lang="en-GB" dirty="0"/>
          </a:p>
          <a:p>
            <a:pPr lvl="0"/>
            <a:r>
              <a:rPr lang="en-GB" dirty="0"/>
              <a:t>The guidelines were first presented at the International Liver Congress 2018 and will be published soon in </a:t>
            </a:r>
            <a:r>
              <a:rPr lang="it-IT" dirty="0"/>
              <a:t>the Journal of Hepatology</a:t>
            </a:r>
          </a:p>
          <a:p>
            <a:pPr lvl="1"/>
            <a:r>
              <a:rPr lang="it-IT" dirty="0"/>
              <a:t>The full publication will be downloadable from the </a:t>
            </a:r>
            <a:r>
              <a:rPr lang="it-IT" dirty="0">
                <a:hlinkClick r:id="rId2"/>
              </a:rPr>
              <a:t>Clinical Practice Guidelines</a:t>
            </a:r>
            <a:r>
              <a:rPr lang="it-IT" dirty="0"/>
              <a:t> section of the EASL website once available</a:t>
            </a:r>
          </a:p>
          <a:p>
            <a:pPr lvl="1"/>
            <a:endParaRPr lang="en-GB" dirty="0"/>
          </a:p>
          <a:p>
            <a:r>
              <a:rPr lang="en-US" altLang="en-US" dirty="0"/>
              <a:t>Please feel free to use, adapt, and share these slides for your own personal use; however, please acknowledge EASL as the source</a:t>
            </a:r>
          </a:p>
        </p:txBody>
      </p:sp>
    </p:spTree>
    <p:extLst>
      <p:ext uri="{BB962C8B-B14F-4D97-AF65-F5344CB8AC3E}">
        <p14:creationId xmlns:p14="http://schemas.microsoft.com/office/powerpoint/2010/main" val="42475379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95937-DA54-4A68-B372-C5A84B960E4B}"/>
              </a:ext>
            </a:extLst>
          </p:cNvPr>
          <p:cNvSpPr>
            <a:spLocks noGrp="1"/>
          </p:cNvSpPr>
          <p:nvPr>
            <p:ph type="title"/>
          </p:nvPr>
        </p:nvSpPr>
        <p:spPr/>
        <p:txBody>
          <a:bodyPr/>
          <a:lstStyle/>
          <a:p>
            <a:r>
              <a:rPr lang="en-US" dirty="0"/>
              <a:t>Clinical aspects: acute infection </a:t>
            </a:r>
            <a:endParaRPr lang="en-GB" dirty="0"/>
          </a:p>
        </p:txBody>
      </p:sp>
      <p:sp>
        <p:nvSpPr>
          <p:cNvPr id="3" name="Text Placeholder 2">
            <a:extLst>
              <a:ext uri="{FF2B5EF4-FFF2-40B4-BE49-F238E27FC236}">
                <a16:creationId xmlns:a16="http://schemas.microsoft.com/office/drawing/2014/main" id="{5B8C9EAF-D352-4220-B53A-B9E8CE42900C}"/>
              </a:ext>
            </a:extLst>
          </p:cNvPr>
          <p:cNvSpPr>
            <a:spLocks noGrp="1"/>
          </p:cNvSpPr>
          <p:nvPr>
            <p:ph type="body" sz="quarter" idx="10"/>
          </p:nvPr>
        </p:nvSpPr>
        <p:spPr/>
        <p:txBody>
          <a:bodyPr/>
          <a:lstStyle/>
          <a:p>
            <a:r>
              <a:rPr lang="en-GB" dirty="0"/>
              <a:t>*Fatigue, itching and nausea</a:t>
            </a:r>
            <a:br>
              <a:rPr lang="en-GB" dirty="0"/>
            </a:br>
            <a:r>
              <a:rPr lang="en-GB" dirty="0"/>
              <a:t>EASL CPG HEV. J </a:t>
            </a:r>
            <a:r>
              <a:rPr lang="en-GB" dirty="0" err="1"/>
              <a:t>Hepatol</a:t>
            </a:r>
            <a:r>
              <a:rPr lang="en-GB" dirty="0"/>
              <a:t> 2018;doi: 10.1016/j.jhep.2018.03.005 [</a:t>
            </a:r>
            <a:r>
              <a:rPr lang="en-GB" dirty="0" err="1"/>
              <a:t>Epub</a:t>
            </a:r>
            <a:r>
              <a:rPr lang="en-GB" dirty="0"/>
              <a:t> ahead of print]</a:t>
            </a:r>
          </a:p>
        </p:txBody>
      </p:sp>
      <p:sp>
        <p:nvSpPr>
          <p:cNvPr id="4" name="Content Placeholder 3">
            <a:extLst>
              <a:ext uri="{FF2B5EF4-FFF2-40B4-BE49-F238E27FC236}">
                <a16:creationId xmlns:a16="http://schemas.microsoft.com/office/drawing/2014/main" id="{A29091CD-96A0-4142-894C-B8771B2190E6}"/>
              </a:ext>
            </a:extLst>
          </p:cNvPr>
          <p:cNvSpPr>
            <a:spLocks noGrp="1"/>
          </p:cNvSpPr>
          <p:nvPr>
            <p:ph sz="half" idx="1"/>
          </p:nvPr>
        </p:nvSpPr>
        <p:spPr/>
        <p:txBody>
          <a:bodyPr/>
          <a:lstStyle/>
          <a:p>
            <a:r>
              <a:rPr lang="en-GB" dirty="0"/>
              <a:t>Acute HEV GT 3 infection is clinically silent in most patients</a:t>
            </a:r>
          </a:p>
          <a:p>
            <a:pPr lvl="1"/>
            <a:r>
              <a:rPr lang="en-GB" dirty="0"/>
              <a:t>&lt;5% may develop symptoms of acute hepatitis</a:t>
            </a:r>
          </a:p>
          <a:p>
            <a:pPr lvl="2"/>
            <a:r>
              <a:rPr lang="en-GB" dirty="0"/>
              <a:t>Elevated liver enzymes, jaundice and non-specific symptoms*</a:t>
            </a:r>
          </a:p>
          <a:p>
            <a:r>
              <a:rPr lang="en-GB" dirty="0"/>
              <a:t>Immunocompetent patients clear the infection spontaneously</a:t>
            </a:r>
          </a:p>
          <a:p>
            <a:pPr lvl="1"/>
            <a:r>
              <a:rPr lang="en-GB" dirty="0"/>
              <a:t>Progression to ALF is rare with HEV GT 3</a:t>
            </a:r>
          </a:p>
          <a:p>
            <a:pPr lvl="1"/>
            <a:r>
              <a:rPr lang="en-GB" dirty="0"/>
              <a:t>ACLF occurs occasionally</a:t>
            </a:r>
          </a:p>
          <a:p>
            <a:r>
              <a:rPr lang="en-GB" dirty="0"/>
              <a:t>Non-sterilizing immunity develops after infection has cleared</a:t>
            </a:r>
          </a:p>
          <a:p>
            <a:pPr lvl="1"/>
            <a:r>
              <a:rPr lang="en-GB" dirty="0"/>
              <a:t>Re-infection possible, but with lower risk of symptomatic hepatitis</a:t>
            </a:r>
          </a:p>
          <a:p>
            <a:endParaRPr lang="en-GB" dirty="0"/>
          </a:p>
        </p:txBody>
      </p:sp>
      <p:graphicFrame>
        <p:nvGraphicFramePr>
          <p:cNvPr id="5" name="Table 4">
            <a:extLst>
              <a:ext uri="{FF2B5EF4-FFF2-40B4-BE49-F238E27FC236}">
                <a16:creationId xmlns:a16="http://schemas.microsoft.com/office/drawing/2014/main" id="{633CD40A-6177-4B17-9906-EC7ADE5A5BAA}"/>
              </a:ext>
            </a:extLst>
          </p:cNvPr>
          <p:cNvGraphicFramePr>
            <a:graphicFrameLocks noGrp="1"/>
          </p:cNvGraphicFramePr>
          <p:nvPr>
            <p:extLst>
              <p:ext uri="{D42A27DB-BD31-4B8C-83A1-F6EECF244321}">
                <p14:modId xmlns:p14="http://schemas.microsoft.com/office/powerpoint/2010/main" val="3544583099"/>
              </p:ext>
            </p:extLst>
          </p:nvPr>
        </p:nvGraphicFramePr>
        <p:xfrm>
          <a:off x="423848" y="4236187"/>
          <a:ext cx="11342400" cy="1493520"/>
        </p:xfrm>
        <a:graphic>
          <a:graphicData uri="http://schemas.openxmlformats.org/drawingml/2006/table">
            <a:tbl>
              <a:tblPr firstRow="1" bandRow="1">
                <a:tableStyleId>{5C22544A-7EE6-4342-B048-85BDC9FD1C3A}</a:tableStyleId>
              </a:tblPr>
              <a:tblGrid>
                <a:gridCol w="8647176">
                  <a:extLst>
                    <a:ext uri="{9D8B030D-6E8A-4147-A177-3AD203B41FA5}">
                      <a16:colId xmlns:a16="http://schemas.microsoft.com/office/drawing/2014/main" val="20001"/>
                    </a:ext>
                  </a:extLst>
                </a:gridCol>
                <a:gridCol w="1347612">
                  <a:extLst>
                    <a:ext uri="{9D8B030D-6E8A-4147-A177-3AD203B41FA5}">
                      <a16:colId xmlns:a16="http://schemas.microsoft.com/office/drawing/2014/main" val="20002"/>
                    </a:ext>
                  </a:extLst>
                </a:gridCol>
                <a:gridCol w="1347612">
                  <a:extLst>
                    <a:ext uri="{9D8B030D-6E8A-4147-A177-3AD203B41FA5}">
                      <a16:colId xmlns:a16="http://schemas.microsoft.com/office/drawing/2014/main" val="20003"/>
                    </a:ext>
                  </a:extLst>
                </a:gridCol>
              </a:tblGrid>
              <a:tr h="129033">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219357">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b="1" kern="1200" noProof="0" dirty="0">
                          <a:solidFill>
                            <a:schemeClr val="tx2"/>
                          </a:solidFill>
                          <a:latin typeface="Arial" panose="020B0604020202020204" pitchFamily="34" charset="0"/>
                          <a:ea typeface="+mn-ea"/>
                          <a:cs typeface="Arial" panose="020B0604020202020204" pitchFamily="34" charset="0"/>
                        </a:rPr>
                        <a:t>Should test for HEV in: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All patients with symptoms consistent with acute hepatitis</a:t>
                      </a:r>
                      <a:endParaRPr kumimoji="0" lang="en-US"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A</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219357">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b="1" kern="1200" noProof="0" dirty="0">
                          <a:solidFill>
                            <a:schemeClr val="tx2"/>
                          </a:solidFill>
                          <a:latin typeface="Arial" panose="020B0604020202020204" pitchFamily="34" charset="0"/>
                          <a:ea typeface="+mn-ea"/>
                          <a:cs typeface="Arial" panose="020B0604020202020204" pitchFamily="34" charset="0"/>
                        </a:rPr>
                        <a:t>Suggest testing for HEV in: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Patients with unexplained flares of chronic liver disease</a:t>
                      </a:r>
                      <a:endParaRPr kumimoji="0" lang="en-US"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C</a:t>
                      </a: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2</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2"/>
                  </a:ext>
                </a:extLst>
              </a:tr>
            </a:tbl>
          </a:graphicData>
        </a:graphic>
      </p:graphicFrame>
      <p:pic>
        <p:nvPicPr>
          <p:cNvPr id="6" name="Picture 5">
            <a:hlinkClick r:id="rId3" action="ppaction://hlinksldjump"/>
            <a:extLst>
              <a:ext uri="{FF2B5EF4-FFF2-40B4-BE49-F238E27FC236}">
                <a16:creationId xmlns:a16="http://schemas.microsoft.com/office/drawing/2014/main" id="{04689176-70C0-420A-96C1-E1BDDBCDCB62}"/>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4125" y="446445"/>
            <a:ext cx="381237" cy="377560"/>
          </a:xfrm>
          <a:prstGeom prst="rect">
            <a:avLst/>
          </a:prstGeom>
        </p:spPr>
      </p:pic>
      <p:grpSp>
        <p:nvGrpSpPr>
          <p:cNvPr id="12" name="Group 11"/>
          <p:cNvGrpSpPr/>
          <p:nvPr/>
        </p:nvGrpSpPr>
        <p:grpSpPr>
          <a:xfrm>
            <a:off x="8073782" y="4258388"/>
            <a:ext cx="3693418" cy="276999"/>
            <a:chOff x="4262958" y="3212976"/>
            <a:chExt cx="3693418" cy="276999"/>
          </a:xfrm>
        </p:grpSpPr>
        <p:sp>
          <p:nvSpPr>
            <p:cNvPr id="8" name="Rectangle 7"/>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9" name="Rectangle 8"/>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0" name="TextBox 9"/>
            <p:cNvSpPr txBox="1"/>
            <p:nvPr/>
          </p:nvSpPr>
          <p:spPr>
            <a:xfrm>
              <a:off x="4406957" y="3212976"/>
              <a:ext cx="1377300" cy="276999"/>
            </a:xfrm>
            <a:prstGeom prst="rect">
              <a:avLst/>
            </a:prstGeom>
            <a:noFill/>
          </p:spPr>
          <p:txBody>
            <a:bodyPr wrap="none" rtlCol="0">
              <a:spAutoFit/>
            </a:bodyPr>
            <a:lstStyle/>
            <a:p>
              <a:r>
                <a:rPr lang="en-GB" sz="1200" dirty="0">
                  <a:solidFill>
                    <a:schemeClr val="bg1"/>
                  </a:solidFill>
                </a:rPr>
                <a:t>Level of evidence</a:t>
              </a:r>
            </a:p>
          </p:txBody>
        </p:sp>
        <p:sp>
          <p:nvSpPr>
            <p:cNvPr id="11" name="TextBox 10"/>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spTree>
    <p:extLst>
      <p:ext uri="{BB962C8B-B14F-4D97-AF65-F5344CB8AC3E}">
        <p14:creationId xmlns:p14="http://schemas.microsoft.com/office/powerpoint/2010/main" val="27072826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Clinical aspects: chronic infection </a:t>
            </a:r>
          </a:p>
        </p:txBody>
      </p:sp>
      <p:sp>
        <p:nvSpPr>
          <p:cNvPr id="3" name="Text Placeholder 2"/>
          <p:cNvSpPr>
            <a:spLocks noGrp="1"/>
          </p:cNvSpPr>
          <p:nvPr>
            <p:ph type="body" sz="quarter" idx="10"/>
          </p:nvPr>
        </p:nvSpPr>
        <p:spPr/>
        <p:txBody>
          <a:bodyPr/>
          <a:lstStyle/>
          <a:p>
            <a:r>
              <a:rPr lang="en-GB" dirty="0"/>
              <a:t>*Persistence of HEV replication for 3 months. In rare cases, spontaneous clearance has been observed between 3 and 6 months </a:t>
            </a:r>
            <a:br>
              <a:rPr lang="en-GB" dirty="0"/>
            </a:br>
            <a:r>
              <a:rPr lang="en-GB" dirty="0"/>
              <a:t>EASL CPG HEV. J </a:t>
            </a:r>
            <a:r>
              <a:rPr lang="en-GB" dirty="0" err="1"/>
              <a:t>Hepatol</a:t>
            </a:r>
            <a:r>
              <a:rPr lang="en-GB" dirty="0"/>
              <a:t> 2018;doi: 10.1016/j.jhep.2018.03.005 [</a:t>
            </a:r>
            <a:r>
              <a:rPr lang="en-GB" dirty="0" err="1"/>
              <a:t>Epub</a:t>
            </a:r>
            <a:r>
              <a:rPr lang="en-GB" dirty="0"/>
              <a:t> ahead of print]</a:t>
            </a:r>
          </a:p>
        </p:txBody>
      </p:sp>
      <p:sp>
        <p:nvSpPr>
          <p:cNvPr id="4" name="Content Placeholder 3"/>
          <p:cNvSpPr>
            <a:spLocks noGrp="1"/>
          </p:cNvSpPr>
          <p:nvPr>
            <p:ph sz="half" idx="1"/>
          </p:nvPr>
        </p:nvSpPr>
        <p:spPr/>
        <p:txBody>
          <a:bodyPr>
            <a:noAutofit/>
          </a:bodyPr>
          <a:lstStyle/>
          <a:p>
            <a:r>
              <a:rPr lang="en-GB" dirty="0"/>
              <a:t>Immunosuppressed patients can fail to clear HEV infection</a:t>
            </a:r>
          </a:p>
          <a:p>
            <a:pPr lvl="1"/>
            <a:r>
              <a:rPr lang="en-GB" dirty="0"/>
              <a:t>Progression to c</a:t>
            </a:r>
            <a:r>
              <a:rPr lang="en-GB" dirty="0">
                <a:sym typeface="Wingdings" panose="05000000000000000000" pitchFamily="2" charset="2"/>
              </a:rPr>
              <a:t>hronic hepatitis*</a:t>
            </a:r>
          </a:p>
          <a:p>
            <a:r>
              <a:rPr lang="en-GB" dirty="0"/>
              <a:t>Immunosuppressed groups include:</a:t>
            </a:r>
          </a:p>
          <a:p>
            <a:pPr lvl="1"/>
            <a:r>
              <a:rPr lang="en-GB" dirty="0"/>
              <a:t>Solid organ transplant recipients</a:t>
            </a:r>
          </a:p>
          <a:p>
            <a:pPr lvl="2"/>
            <a:r>
              <a:rPr lang="en-GB" dirty="0"/>
              <a:t>~50–66% of HEV-infected organ transplant recipients develop chronic hepatitis</a:t>
            </a:r>
          </a:p>
          <a:p>
            <a:pPr lvl="1"/>
            <a:r>
              <a:rPr lang="en-GB" dirty="0"/>
              <a:t>Patients with haematological disorders</a:t>
            </a:r>
          </a:p>
          <a:p>
            <a:pPr lvl="1"/>
            <a:r>
              <a:rPr lang="en-GB" dirty="0"/>
              <a:t>Individuals living with HIV</a:t>
            </a:r>
          </a:p>
          <a:p>
            <a:pPr lvl="1"/>
            <a:r>
              <a:rPr lang="en-GB" dirty="0"/>
              <a:t>Patients with rheumatic disorders receiving heavy immunosuppression</a:t>
            </a:r>
          </a:p>
          <a:p>
            <a:r>
              <a:rPr lang="en-GB" dirty="0"/>
              <a:t>Most patients are asymptomatic and present with mild and persistent LFT abnormalities </a:t>
            </a:r>
          </a:p>
        </p:txBody>
      </p:sp>
      <p:graphicFrame>
        <p:nvGraphicFramePr>
          <p:cNvPr id="21" name="Table 20">
            <a:extLst>
              <a:ext uri="{FF2B5EF4-FFF2-40B4-BE49-F238E27FC236}">
                <a16:creationId xmlns:a16="http://schemas.microsoft.com/office/drawing/2014/main" id="{8FFB9D02-FCB8-4E4D-8C5F-4AE0A9CCA63A}"/>
              </a:ext>
            </a:extLst>
          </p:cNvPr>
          <p:cNvGraphicFramePr>
            <a:graphicFrameLocks noGrp="1"/>
          </p:cNvGraphicFramePr>
          <p:nvPr>
            <p:extLst>
              <p:ext uri="{D42A27DB-BD31-4B8C-83A1-F6EECF244321}">
                <p14:modId xmlns:p14="http://schemas.microsoft.com/office/powerpoint/2010/main" val="39071875"/>
              </p:ext>
            </p:extLst>
          </p:nvPr>
        </p:nvGraphicFramePr>
        <p:xfrm>
          <a:off x="423849" y="4764298"/>
          <a:ext cx="11342399" cy="914400"/>
        </p:xfrm>
        <a:graphic>
          <a:graphicData uri="http://schemas.openxmlformats.org/drawingml/2006/table">
            <a:tbl>
              <a:tblPr firstRow="1" bandRow="1">
                <a:tableStyleId>{5C22544A-7EE6-4342-B048-85BDC9FD1C3A}</a:tableStyleId>
              </a:tblPr>
              <a:tblGrid>
                <a:gridCol w="8647177">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168755">
                <a:tc gridSpan="3">
                  <a:txBody>
                    <a:bodyPr/>
                    <a:lstStyle/>
                    <a:p>
                      <a:r>
                        <a:rPr lang="en-GB" sz="1600" noProof="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2868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noProof="0" dirty="0">
                          <a:solidFill>
                            <a:schemeClr val="tx2"/>
                          </a:solidFill>
                          <a:latin typeface="Arial" panose="020B0604020202020204" pitchFamily="34" charset="0"/>
                          <a:cs typeface="Arial" panose="020B0604020202020204" pitchFamily="34" charset="0"/>
                        </a:rPr>
                        <a:t>Should test</a:t>
                      </a:r>
                      <a:r>
                        <a:rPr lang="en-GB" sz="1600" b="1" baseline="0" noProof="0" dirty="0">
                          <a:solidFill>
                            <a:schemeClr val="tx2"/>
                          </a:solidFill>
                          <a:latin typeface="Arial" panose="020B0604020202020204" pitchFamily="34" charset="0"/>
                          <a:cs typeface="Arial" panose="020B0604020202020204" pitchFamily="34" charset="0"/>
                        </a:rPr>
                        <a:t> for HEV in:</a:t>
                      </a:r>
                      <a:endParaRPr lang="en-GB" sz="1600" b="1" noProof="0" dirty="0">
                        <a:solidFill>
                          <a:schemeClr val="tx2"/>
                        </a:solidFill>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noProof="0" dirty="0">
                          <a:effectLst/>
                          <a:latin typeface="Arial" panose="020B0604020202020204" pitchFamily="34" charset="0"/>
                          <a:ea typeface="MS Mincho" panose="02020609040205080304" pitchFamily="49" charset="-128"/>
                        </a:rPr>
                        <a:t>All immunosuppressed patients with unexplained abnormal LFTs</a:t>
                      </a:r>
                      <a:endPar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noProof="0"/>
                        <a:t>A</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noProof="0" dirty="0"/>
                        <a:t>1</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1"/>
                  </a:ext>
                </a:extLst>
              </a:tr>
            </a:tbl>
          </a:graphicData>
        </a:graphic>
      </p:graphicFrame>
      <p:grpSp>
        <p:nvGrpSpPr>
          <p:cNvPr id="22" name="Group 21">
            <a:extLst>
              <a:ext uri="{FF2B5EF4-FFF2-40B4-BE49-F238E27FC236}">
                <a16:creationId xmlns:a16="http://schemas.microsoft.com/office/drawing/2014/main" id="{2B1A3269-BB56-4B12-B6F0-ACA5E679DD5E}"/>
              </a:ext>
            </a:extLst>
          </p:cNvPr>
          <p:cNvGrpSpPr/>
          <p:nvPr/>
        </p:nvGrpSpPr>
        <p:grpSpPr>
          <a:xfrm>
            <a:off x="8073782" y="4780064"/>
            <a:ext cx="3693418" cy="276999"/>
            <a:chOff x="4262958" y="3212976"/>
            <a:chExt cx="3693418" cy="276999"/>
          </a:xfrm>
        </p:grpSpPr>
        <p:sp>
          <p:nvSpPr>
            <p:cNvPr id="23" name="Rectangle 22">
              <a:extLst>
                <a:ext uri="{FF2B5EF4-FFF2-40B4-BE49-F238E27FC236}">
                  <a16:creationId xmlns:a16="http://schemas.microsoft.com/office/drawing/2014/main" id="{59DA7BAC-FBF8-4AF4-A0E9-81A8F228FA77}"/>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4" name="Rectangle 23">
              <a:extLst>
                <a:ext uri="{FF2B5EF4-FFF2-40B4-BE49-F238E27FC236}">
                  <a16:creationId xmlns:a16="http://schemas.microsoft.com/office/drawing/2014/main" id="{5EB0CA6E-7AF1-4C61-A815-8C9D93BEE161}"/>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5" name="TextBox 24">
              <a:extLst>
                <a:ext uri="{FF2B5EF4-FFF2-40B4-BE49-F238E27FC236}">
                  <a16:creationId xmlns:a16="http://schemas.microsoft.com/office/drawing/2014/main" id="{8090AA43-1F40-4763-819B-340B1374CA14}"/>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26" name="TextBox 25">
              <a:extLst>
                <a:ext uri="{FF2B5EF4-FFF2-40B4-BE49-F238E27FC236}">
                  <a16:creationId xmlns:a16="http://schemas.microsoft.com/office/drawing/2014/main" id="{62D6311E-3BDA-4E9B-93DD-5BC6917BD536}"/>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2" name="Picture 11">
            <a:hlinkClick r:id="rId3" action="ppaction://hlinksldjump"/>
            <a:extLst>
              <a:ext uri="{FF2B5EF4-FFF2-40B4-BE49-F238E27FC236}">
                <a16:creationId xmlns:a16="http://schemas.microsoft.com/office/drawing/2014/main" id="{5A0D9CC7-5D30-4567-9038-0D956239EEF9}"/>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4125" y="446445"/>
            <a:ext cx="381237" cy="377560"/>
          </a:xfrm>
          <a:prstGeom prst="rect">
            <a:avLst/>
          </a:prstGeom>
        </p:spPr>
      </p:pic>
    </p:spTree>
    <p:extLst>
      <p:ext uri="{BB962C8B-B14F-4D97-AF65-F5344CB8AC3E}">
        <p14:creationId xmlns:p14="http://schemas.microsoft.com/office/powerpoint/2010/main" val="38183367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Clinical aspects: chronic infection </a:t>
            </a:r>
          </a:p>
        </p:txBody>
      </p:sp>
      <p:sp>
        <p:nvSpPr>
          <p:cNvPr id="3" name="Text Placeholder 2"/>
          <p:cNvSpPr>
            <a:spLocks noGrp="1"/>
          </p:cNvSpPr>
          <p:nvPr>
            <p:ph type="body" sz="quarter" idx="10"/>
          </p:nvPr>
        </p:nvSpPr>
        <p:spPr/>
        <p:txBody>
          <a:bodyPr/>
          <a:lstStyle/>
          <a:p>
            <a:r>
              <a:rPr lang="en-GB" dirty="0"/>
              <a:t>*Persistence of HEV replication for 3 months. In rare cases, spontaneous clearance has been observed between 3 and 6 months </a:t>
            </a:r>
            <a:br>
              <a:rPr lang="en-GB" dirty="0"/>
            </a:br>
            <a:r>
              <a:rPr lang="en-GB" dirty="0"/>
              <a:t>EASL CPG HEV. J </a:t>
            </a:r>
            <a:r>
              <a:rPr lang="en-GB" dirty="0" err="1"/>
              <a:t>Hepatol</a:t>
            </a:r>
            <a:r>
              <a:rPr lang="en-GB" dirty="0"/>
              <a:t> 2018;doi: 10.1016/j.jhep.2018.03.005 [</a:t>
            </a:r>
            <a:r>
              <a:rPr lang="en-GB" dirty="0" err="1"/>
              <a:t>Epub</a:t>
            </a:r>
            <a:r>
              <a:rPr lang="en-GB" dirty="0"/>
              <a:t> ahead of print]</a:t>
            </a:r>
          </a:p>
        </p:txBody>
      </p:sp>
      <p:sp>
        <p:nvSpPr>
          <p:cNvPr id="4" name="Content Placeholder 3"/>
          <p:cNvSpPr>
            <a:spLocks noGrp="1"/>
          </p:cNvSpPr>
          <p:nvPr>
            <p:ph sz="half" idx="1"/>
          </p:nvPr>
        </p:nvSpPr>
        <p:spPr/>
        <p:txBody>
          <a:bodyPr>
            <a:noAutofit/>
          </a:bodyPr>
          <a:lstStyle/>
          <a:p>
            <a:r>
              <a:rPr lang="en-GB" dirty="0"/>
              <a:t>Immunosuppressed patients can fail to clear HEV infection</a:t>
            </a:r>
          </a:p>
          <a:p>
            <a:pPr lvl="1"/>
            <a:r>
              <a:rPr lang="en-GB" dirty="0"/>
              <a:t>Progression to c</a:t>
            </a:r>
            <a:r>
              <a:rPr lang="en-GB" dirty="0">
                <a:sym typeface="Wingdings" panose="05000000000000000000" pitchFamily="2" charset="2"/>
              </a:rPr>
              <a:t>hronic hepatitis*</a:t>
            </a:r>
          </a:p>
          <a:p>
            <a:r>
              <a:rPr lang="en-GB" dirty="0"/>
              <a:t>Immunosuppressed groups include:</a:t>
            </a:r>
          </a:p>
          <a:p>
            <a:pPr lvl="1"/>
            <a:r>
              <a:rPr lang="en-GB" dirty="0"/>
              <a:t>Solid organ transplant recipients</a:t>
            </a:r>
          </a:p>
          <a:p>
            <a:pPr lvl="2"/>
            <a:r>
              <a:rPr lang="en-GB" dirty="0"/>
              <a:t>~50–66% of HEV-infected organ transplant recipients develop chronic hepatitis</a:t>
            </a:r>
          </a:p>
          <a:p>
            <a:pPr lvl="1"/>
            <a:r>
              <a:rPr lang="en-GB" dirty="0"/>
              <a:t>Patients with haematological disorders</a:t>
            </a:r>
          </a:p>
          <a:p>
            <a:pPr lvl="1"/>
            <a:r>
              <a:rPr lang="en-GB" dirty="0"/>
              <a:t>Individuals living with HIV</a:t>
            </a:r>
          </a:p>
          <a:p>
            <a:pPr lvl="1"/>
            <a:r>
              <a:rPr lang="en-GB" dirty="0"/>
              <a:t>Patients with rheumatic disorders receiving heavy immunosuppression</a:t>
            </a:r>
          </a:p>
          <a:p>
            <a:r>
              <a:rPr lang="en-GB" dirty="0"/>
              <a:t>Most patients are asymptomatic and present with mild and persistent LFT abnormalities </a:t>
            </a:r>
          </a:p>
        </p:txBody>
      </p:sp>
      <p:sp>
        <p:nvSpPr>
          <p:cNvPr id="5" name="Rectangle 4"/>
          <p:cNvSpPr/>
          <p:nvPr/>
        </p:nvSpPr>
        <p:spPr>
          <a:xfrm>
            <a:off x="423847" y="2076450"/>
            <a:ext cx="10494783" cy="972000"/>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7305304" y="2106339"/>
            <a:ext cx="3616696" cy="523220"/>
          </a:xfrm>
          <a:prstGeom prst="rect">
            <a:avLst/>
          </a:prstGeom>
          <a:noFill/>
        </p:spPr>
        <p:txBody>
          <a:bodyPr wrap="none" rtlCol="0">
            <a:spAutoFit/>
          </a:bodyPr>
          <a:lstStyle/>
          <a:p>
            <a:r>
              <a:rPr lang="en-GB" sz="1400" b="1" dirty="0">
                <a:solidFill>
                  <a:srgbClr val="CC9B00"/>
                </a:solidFill>
              </a:rPr>
              <a:t>Chronic HEV has mainly been described</a:t>
            </a:r>
          </a:p>
          <a:p>
            <a:r>
              <a:rPr lang="en-GB" sz="1400" b="1" dirty="0">
                <a:solidFill>
                  <a:srgbClr val="CC9B00"/>
                </a:solidFill>
              </a:rPr>
              <a:t>in the solid organ transplant setting</a:t>
            </a:r>
          </a:p>
        </p:txBody>
      </p:sp>
      <p:graphicFrame>
        <p:nvGraphicFramePr>
          <p:cNvPr id="14" name="Table 13">
            <a:extLst>
              <a:ext uri="{FF2B5EF4-FFF2-40B4-BE49-F238E27FC236}">
                <a16:creationId xmlns:a16="http://schemas.microsoft.com/office/drawing/2014/main" id="{47FD0A56-BAD0-4978-89E7-4DC6F77EA119}"/>
              </a:ext>
            </a:extLst>
          </p:cNvPr>
          <p:cNvGraphicFramePr>
            <a:graphicFrameLocks noGrp="1"/>
          </p:cNvGraphicFramePr>
          <p:nvPr>
            <p:extLst>
              <p:ext uri="{D42A27DB-BD31-4B8C-83A1-F6EECF244321}">
                <p14:modId xmlns:p14="http://schemas.microsoft.com/office/powerpoint/2010/main" val="64377027"/>
              </p:ext>
            </p:extLst>
          </p:nvPr>
        </p:nvGraphicFramePr>
        <p:xfrm>
          <a:off x="423849" y="4764298"/>
          <a:ext cx="11342399" cy="914400"/>
        </p:xfrm>
        <a:graphic>
          <a:graphicData uri="http://schemas.openxmlformats.org/drawingml/2006/table">
            <a:tbl>
              <a:tblPr firstRow="1" bandRow="1">
                <a:tableStyleId>{5C22544A-7EE6-4342-B048-85BDC9FD1C3A}</a:tableStyleId>
              </a:tblPr>
              <a:tblGrid>
                <a:gridCol w="8647177">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168755">
                <a:tc gridSpan="3">
                  <a:txBody>
                    <a:bodyPr/>
                    <a:lstStyle/>
                    <a:p>
                      <a:r>
                        <a:rPr lang="en-GB" sz="1600" noProof="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2868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noProof="0">
                          <a:solidFill>
                            <a:schemeClr val="tx2"/>
                          </a:solidFill>
                          <a:latin typeface="Arial" panose="020B0604020202020204" pitchFamily="34" charset="0"/>
                          <a:cs typeface="Arial" panose="020B0604020202020204" pitchFamily="34" charset="0"/>
                        </a:rPr>
                        <a:t>Should test</a:t>
                      </a:r>
                      <a:r>
                        <a:rPr lang="en-GB" sz="1600" b="1" baseline="0" noProof="0">
                          <a:solidFill>
                            <a:schemeClr val="tx2"/>
                          </a:solidFill>
                          <a:latin typeface="Arial" panose="020B0604020202020204" pitchFamily="34" charset="0"/>
                          <a:cs typeface="Arial" panose="020B0604020202020204" pitchFamily="34" charset="0"/>
                        </a:rPr>
                        <a:t> for HEV in:</a:t>
                      </a:r>
                      <a:endParaRPr lang="en-GB" sz="1600" b="1" noProof="0">
                        <a:solidFill>
                          <a:schemeClr val="tx2"/>
                        </a:solidFill>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noProof="0">
                          <a:effectLst/>
                          <a:latin typeface="Arial" panose="020B0604020202020204" pitchFamily="34" charset="0"/>
                          <a:ea typeface="MS Mincho" panose="02020609040205080304" pitchFamily="49" charset="-128"/>
                        </a:rPr>
                        <a:t>All immunosuppressed patients with unexplained abnormal LFTs</a:t>
                      </a:r>
                      <a:endParaRPr kumimoji="0" lang="en-GB" sz="18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noProof="0"/>
                        <a:t>A</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noProof="0" dirty="0"/>
                        <a:t>1</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1"/>
                  </a:ext>
                </a:extLst>
              </a:tr>
            </a:tbl>
          </a:graphicData>
        </a:graphic>
      </p:graphicFrame>
      <p:grpSp>
        <p:nvGrpSpPr>
          <p:cNvPr id="15" name="Group 14">
            <a:extLst>
              <a:ext uri="{FF2B5EF4-FFF2-40B4-BE49-F238E27FC236}">
                <a16:creationId xmlns:a16="http://schemas.microsoft.com/office/drawing/2014/main" id="{CFA8124E-E86A-4C05-890E-856A7CEBABF3}"/>
              </a:ext>
            </a:extLst>
          </p:cNvPr>
          <p:cNvGrpSpPr/>
          <p:nvPr/>
        </p:nvGrpSpPr>
        <p:grpSpPr>
          <a:xfrm>
            <a:off x="8073782" y="4780064"/>
            <a:ext cx="3693418" cy="276999"/>
            <a:chOff x="4262958" y="3212976"/>
            <a:chExt cx="3693418" cy="276999"/>
          </a:xfrm>
        </p:grpSpPr>
        <p:sp>
          <p:nvSpPr>
            <p:cNvPr id="16" name="Rectangle 15">
              <a:extLst>
                <a:ext uri="{FF2B5EF4-FFF2-40B4-BE49-F238E27FC236}">
                  <a16:creationId xmlns:a16="http://schemas.microsoft.com/office/drawing/2014/main" id="{A925745A-4ECC-4277-9EDE-C20DC91DC97C}"/>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7" name="Rectangle 16">
              <a:extLst>
                <a:ext uri="{FF2B5EF4-FFF2-40B4-BE49-F238E27FC236}">
                  <a16:creationId xmlns:a16="http://schemas.microsoft.com/office/drawing/2014/main" id="{5FEA5005-3302-46E6-9CAE-A2C1882C0F8B}"/>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8" name="TextBox 17">
              <a:extLst>
                <a:ext uri="{FF2B5EF4-FFF2-40B4-BE49-F238E27FC236}">
                  <a16:creationId xmlns:a16="http://schemas.microsoft.com/office/drawing/2014/main" id="{ED13FAA2-C33E-4925-B71D-62D2F9EFAC7C}"/>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9" name="TextBox 18">
              <a:extLst>
                <a:ext uri="{FF2B5EF4-FFF2-40B4-BE49-F238E27FC236}">
                  <a16:creationId xmlns:a16="http://schemas.microsoft.com/office/drawing/2014/main" id="{539D01C2-781F-4CB7-966D-E6A7E2C09AE6}"/>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20" name="Picture 19">
            <a:hlinkClick r:id="rId3" action="ppaction://hlinksldjump"/>
            <a:extLst>
              <a:ext uri="{FF2B5EF4-FFF2-40B4-BE49-F238E27FC236}">
                <a16:creationId xmlns:a16="http://schemas.microsoft.com/office/drawing/2014/main" id="{94C2F382-A6EA-4935-A12B-A7AD61AE4715}"/>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4125" y="446445"/>
            <a:ext cx="381237" cy="377560"/>
          </a:xfrm>
          <a:prstGeom prst="rect">
            <a:avLst/>
          </a:prstGeom>
        </p:spPr>
      </p:pic>
    </p:spTree>
    <p:extLst>
      <p:ext uri="{BB962C8B-B14F-4D97-AF65-F5344CB8AC3E}">
        <p14:creationId xmlns:p14="http://schemas.microsoft.com/office/powerpoint/2010/main" val="10841109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GB" dirty="0"/>
              <a:t>Transmission and disease progression in transplanted individuals</a:t>
            </a:r>
          </a:p>
        </p:txBody>
      </p:sp>
      <p:sp>
        <p:nvSpPr>
          <p:cNvPr id="6" name="Text Placeholder 5"/>
          <p:cNvSpPr>
            <a:spLocks noGrp="1"/>
          </p:cNvSpPr>
          <p:nvPr>
            <p:ph type="body" sz="quarter" idx="10"/>
          </p:nvPr>
        </p:nvSpPr>
        <p:spPr/>
        <p:txBody>
          <a:bodyPr/>
          <a:lstStyle/>
          <a:p>
            <a:r>
              <a:rPr lang="en-GB" dirty="0"/>
              <a:t>*Possible increased likelihood for </a:t>
            </a:r>
            <a:r>
              <a:rPr lang="en-GB" dirty="0" err="1"/>
              <a:t>LTx</a:t>
            </a:r>
            <a:r>
              <a:rPr lang="en-GB" dirty="0"/>
              <a:t> recipients, only GT 3</a:t>
            </a:r>
            <a:br>
              <a:rPr lang="en-GB" dirty="0"/>
            </a:br>
            <a:r>
              <a:rPr lang="en-GB" dirty="0"/>
              <a:t>Behrendt P, et al. J </a:t>
            </a:r>
            <a:r>
              <a:rPr lang="en-GB" dirty="0" err="1"/>
              <a:t>Hepatol</a:t>
            </a:r>
            <a:r>
              <a:rPr lang="en-GB" dirty="0"/>
              <a:t> 2014;61:1418–29</a:t>
            </a:r>
          </a:p>
        </p:txBody>
      </p:sp>
      <p:sp>
        <p:nvSpPr>
          <p:cNvPr id="8" name="TextBox 7"/>
          <p:cNvSpPr txBox="1"/>
          <p:nvPr/>
        </p:nvSpPr>
        <p:spPr>
          <a:xfrm>
            <a:off x="2572631" y="3884544"/>
            <a:ext cx="840295" cy="307777"/>
          </a:xfrm>
          <a:prstGeom prst="rect">
            <a:avLst/>
          </a:prstGeom>
          <a:noFill/>
        </p:spPr>
        <p:txBody>
          <a:bodyPr wrap="none" rtlCol="0">
            <a:spAutoFit/>
          </a:bodyPr>
          <a:lstStyle/>
          <a:p>
            <a:pPr algn="ctr"/>
            <a:r>
              <a:rPr lang="en-GB" sz="1400" dirty="0"/>
              <a:t>40</a:t>
            </a:r>
            <a:r>
              <a:rPr lang="en-GB" sz="1400" dirty="0">
                <a:sym typeface="Symbol" panose="05050102010706020507" pitchFamily="18" charset="2"/>
              </a:rPr>
              <a:t>50%</a:t>
            </a:r>
            <a:endParaRPr lang="en-GB" sz="1400" dirty="0"/>
          </a:p>
        </p:txBody>
      </p:sp>
      <p:pic>
        <p:nvPicPr>
          <p:cNvPr id="17" name="Picture 16"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4538" y="1219692"/>
            <a:ext cx="5458484" cy="2224994"/>
          </a:xfrm>
          <a:prstGeom prst="rect">
            <a:avLst/>
          </a:prstGeom>
        </p:spPr>
      </p:pic>
      <p:sp>
        <p:nvSpPr>
          <p:cNvPr id="18" name="TextBox 17"/>
          <p:cNvSpPr txBox="1"/>
          <p:nvPr/>
        </p:nvSpPr>
        <p:spPr>
          <a:xfrm>
            <a:off x="3299649" y="3498317"/>
            <a:ext cx="3315331" cy="338554"/>
          </a:xfrm>
          <a:prstGeom prst="rect">
            <a:avLst/>
          </a:prstGeom>
          <a:noFill/>
          <a:ln>
            <a:solidFill>
              <a:schemeClr val="tx1"/>
            </a:solidFill>
          </a:ln>
        </p:spPr>
        <p:txBody>
          <a:bodyPr wrap="none" rtlCol="0">
            <a:spAutoFit/>
          </a:bodyPr>
          <a:lstStyle/>
          <a:p>
            <a:r>
              <a:rPr lang="en-GB" sz="1600" dirty="0"/>
              <a:t>Solid organ transplanted individual</a:t>
            </a:r>
          </a:p>
        </p:txBody>
      </p:sp>
      <p:sp>
        <p:nvSpPr>
          <p:cNvPr id="20" name="TextBox 19"/>
          <p:cNvSpPr txBox="1"/>
          <p:nvPr/>
        </p:nvSpPr>
        <p:spPr>
          <a:xfrm>
            <a:off x="1994798" y="4449980"/>
            <a:ext cx="1117614" cy="338554"/>
          </a:xfrm>
          <a:prstGeom prst="rect">
            <a:avLst/>
          </a:prstGeom>
          <a:noFill/>
          <a:ln>
            <a:solidFill>
              <a:schemeClr val="tx1"/>
            </a:solidFill>
          </a:ln>
        </p:spPr>
        <p:txBody>
          <a:bodyPr wrap="none" rtlCol="0">
            <a:spAutoFit/>
          </a:bodyPr>
          <a:lstStyle/>
          <a:p>
            <a:pPr algn="ctr"/>
            <a:r>
              <a:rPr lang="en-GB" sz="1600" dirty="0"/>
              <a:t>Clearance</a:t>
            </a:r>
          </a:p>
        </p:txBody>
      </p:sp>
      <p:sp>
        <p:nvSpPr>
          <p:cNvPr id="21" name="TextBox 20"/>
          <p:cNvSpPr txBox="1"/>
          <p:nvPr/>
        </p:nvSpPr>
        <p:spPr>
          <a:xfrm>
            <a:off x="6504207" y="4449980"/>
            <a:ext cx="1710725" cy="338554"/>
          </a:xfrm>
          <a:prstGeom prst="rect">
            <a:avLst/>
          </a:prstGeom>
          <a:noFill/>
          <a:ln>
            <a:solidFill>
              <a:schemeClr val="tx1"/>
            </a:solidFill>
          </a:ln>
        </p:spPr>
        <p:txBody>
          <a:bodyPr wrap="none" rtlCol="0">
            <a:spAutoFit/>
          </a:bodyPr>
          <a:lstStyle/>
          <a:p>
            <a:pPr algn="ctr"/>
            <a:r>
              <a:rPr lang="en-GB" sz="1600" dirty="0"/>
              <a:t>Chronic infection</a:t>
            </a:r>
          </a:p>
        </p:txBody>
      </p:sp>
      <p:cxnSp>
        <p:nvCxnSpPr>
          <p:cNvPr id="23" name="Elbow Connector 22"/>
          <p:cNvCxnSpPr>
            <a:stCxn id="18" idx="2"/>
            <a:endCxn id="20" idx="0"/>
          </p:cNvCxnSpPr>
          <p:nvPr/>
        </p:nvCxnSpPr>
        <p:spPr>
          <a:xfrm rot="5400000">
            <a:off x="3448907" y="2941572"/>
            <a:ext cx="613109" cy="2403709"/>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Elbow Connector 24"/>
          <p:cNvCxnSpPr>
            <a:stCxn id="18" idx="2"/>
            <a:endCxn id="21" idx="0"/>
          </p:cNvCxnSpPr>
          <p:nvPr/>
        </p:nvCxnSpPr>
        <p:spPr>
          <a:xfrm rot="16200000" flipH="1">
            <a:off x="5851888" y="2942298"/>
            <a:ext cx="613109" cy="2402255"/>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6504207" y="3884544"/>
            <a:ext cx="910827" cy="307777"/>
          </a:xfrm>
          <a:prstGeom prst="rect">
            <a:avLst/>
          </a:prstGeom>
          <a:noFill/>
        </p:spPr>
        <p:txBody>
          <a:bodyPr wrap="none" rtlCol="0">
            <a:spAutoFit/>
          </a:bodyPr>
          <a:lstStyle/>
          <a:p>
            <a:pPr algn="ctr"/>
            <a:r>
              <a:rPr lang="en-GB" sz="1400" dirty="0"/>
              <a:t>50</a:t>
            </a:r>
            <a:r>
              <a:rPr lang="en-GB" sz="1400" dirty="0">
                <a:sym typeface="Symbol" panose="05050102010706020507" pitchFamily="18" charset="2"/>
              </a:rPr>
              <a:t>60%*</a:t>
            </a:r>
            <a:endParaRPr lang="en-GB" sz="1400" dirty="0"/>
          </a:p>
        </p:txBody>
      </p:sp>
      <p:sp>
        <p:nvSpPr>
          <p:cNvPr id="32" name="TextBox 31"/>
          <p:cNvSpPr txBox="1"/>
          <p:nvPr/>
        </p:nvSpPr>
        <p:spPr>
          <a:xfrm>
            <a:off x="8779835" y="4808531"/>
            <a:ext cx="992579" cy="338554"/>
          </a:xfrm>
          <a:prstGeom prst="rect">
            <a:avLst/>
          </a:prstGeom>
          <a:noFill/>
          <a:ln>
            <a:solidFill>
              <a:schemeClr val="tx1"/>
            </a:solidFill>
          </a:ln>
        </p:spPr>
        <p:txBody>
          <a:bodyPr wrap="none" rtlCol="0">
            <a:spAutoFit/>
          </a:bodyPr>
          <a:lstStyle/>
          <a:p>
            <a:pPr algn="ctr"/>
            <a:r>
              <a:rPr lang="en-GB" sz="1600" dirty="0"/>
              <a:t>Cirrhosis</a:t>
            </a:r>
          </a:p>
        </p:txBody>
      </p:sp>
      <p:cxnSp>
        <p:nvCxnSpPr>
          <p:cNvPr id="34" name="Elbow Connector 33"/>
          <p:cNvCxnSpPr>
            <a:stCxn id="21" idx="3"/>
            <a:endCxn id="32" idx="0"/>
          </p:cNvCxnSpPr>
          <p:nvPr/>
        </p:nvCxnSpPr>
        <p:spPr>
          <a:xfrm>
            <a:off x="8214932" y="4619257"/>
            <a:ext cx="1061193" cy="189274"/>
          </a:xfrm>
          <a:prstGeom prst="bentConnector2">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Elbow Connector 35"/>
          <p:cNvCxnSpPr>
            <a:stCxn id="21" idx="2"/>
            <a:endCxn id="32" idx="1"/>
          </p:cNvCxnSpPr>
          <p:nvPr/>
        </p:nvCxnSpPr>
        <p:spPr>
          <a:xfrm rot="16200000" flipH="1">
            <a:off x="7975064" y="4173039"/>
            <a:ext cx="189274" cy="1420265"/>
          </a:xfrm>
          <a:prstGeom prst="bentConnector2">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7378333" y="5004691"/>
            <a:ext cx="1218603" cy="523220"/>
          </a:xfrm>
          <a:prstGeom prst="rect">
            <a:avLst/>
          </a:prstGeom>
          <a:noFill/>
        </p:spPr>
        <p:txBody>
          <a:bodyPr wrap="none" rtlCol="0">
            <a:spAutoFit/>
          </a:bodyPr>
          <a:lstStyle/>
          <a:p>
            <a:pPr algn="ctr"/>
            <a:r>
              <a:rPr lang="en-GB" sz="1400" b="1" dirty="0">
                <a:solidFill>
                  <a:srgbClr val="CC9B00"/>
                </a:solidFill>
              </a:rPr>
              <a:t>~1</a:t>
            </a:r>
            <a:r>
              <a:rPr lang="en-GB" sz="1400" b="1" dirty="0">
                <a:solidFill>
                  <a:srgbClr val="CC9B00"/>
                </a:solidFill>
                <a:sym typeface="Symbol" panose="05050102010706020507" pitchFamily="18" charset="2"/>
              </a:rPr>
              <a:t>0% rapid</a:t>
            </a:r>
            <a:br>
              <a:rPr lang="en-GB" sz="1400" b="1" dirty="0">
                <a:solidFill>
                  <a:srgbClr val="CC9B00"/>
                </a:solidFill>
                <a:sym typeface="Symbol" panose="05050102010706020507" pitchFamily="18" charset="2"/>
              </a:rPr>
            </a:br>
            <a:r>
              <a:rPr lang="en-GB" sz="1400" b="1" dirty="0">
                <a:solidFill>
                  <a:srgbClr val="CC9B00"/>
                </a:solidFill>
                <a:sym typeface="Symbol" panose="05050102010706020507" pitchFamily="18" charset="2"/>
              </a:rPr>
              <a:t>progression</a:t>
            </a:r>
            <a:endParaRPr lang="en-GB" sz="1400" b="1" dirty="0">
              <a:solidFill>
                <a:srgbClr val="CC9B00"/>
              </a:solidFill>
            </a:endParaRPr>
          </a:p>
        </p:txBody>
      </p:sp>
      <p:sp>
        <p:nvSpPr>
          <p:cNvPr id="38" name="TextBox 37"/>
          <p:cNvSpPr txBox="1"/>
          <p:nvPr/>
        </p:nvSpPr>
        <p:spPr>
          <a:xfrm>
            <a:off x="8598309" y="5373585"/>
            <a:ext cx="1355628" cy="584775"/>
          </a:xfrm>
          <a:prstGeom prst="rect">
            <a:avLst/>
          </a:prstGeom>
          <a:noFill/>
          <a:ln>
            <a:solidFill>
              <a:schemeClr val="tx1"/>
            </a:solidFill>
          </a:ln>
        </p:spPr>
        <p:txBody>
          <a:bodyPr wrap="none" rtlCol="0">
            <a:spAutoFit/>
          </a:bodyPr>
          <a:lstStyle/>
          <a:p>
            <a:pPr algn="ctr"/>
            <a:r>
              <a:rPr lang="en-GB" sz="1600" dirty="0"/>
              <a:t>Death</a:t>
            </a:r>
          </a:p>
          <a:p>
            <a:pPr algn="ctr"/>
            <a:r>
              <a:rPr lang="en-GB" sz="1600" dirty="0"/>
              <a:t>Need for </a:t>
            </a:r>
            <a:r>
              <a:rPr lang="en-GB" sz="1600" dirty="0" err="1"/>
              <a:t>LTx</a:t>
            </a:r>
            <a:endParaRPr lang="en-GB" sz="1600" dirty="0"/>
          </a:p>
        </p:txBody>
      </p:sp>
      <p:cxnSp>
        <p:nvCxnSpPr>
          <p:cNvPr id="45" name="Straight Arrow Connector 44"/>
          <p:cNvCxnSpPr>
            <a:stCxn id="32" idx="2"/>
            <a:endCxn id="38" idx="0"/>
          </p:cNvCxnSpPr>
          <p:nvPr/>
        </p:nvCxnSpPr>
        <p:spPr>
          <a:xfrm flipH="1">
            <a:off x="9276124" y="5147086"/>
            <a:ext cx="1" cy="226499"/>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2" name="Picture 21">
            <a:hlinkClick r:id="rId4" action="ppaction://hlinksldjump"/>
            <a:extLst>
              <a:ext uri="{FF2B5EF4-FFF2-40B4-BE49-F238E27FC236}">
                <a16:creationId xmlns:a16="http://schemas.microsoft.com/office/drawing/2014/main" id="{49AAD7E0-4611-4DAC-8FB1-F2293EF65E14}"/>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4125" y="446445"/>
            <a:ext cx="381237" cy="377560"/>
          </a:xfrm>
          <a:prstGeom prst="rect">
            <a:avLst/>
          </a:prstGeom>
        </p:spPr>
      </p:pic>
    </p:spTree>
    <p:extLst>
      <p:ext uri="{BB962C8B-B14F-4D97-AF65-F5344CB8AC3E}">
        <p14:creationId xmlns:p14="http://schemas.microsoft.com/office/powerpoint/2010/main" val="3553414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Extrahepatic manifestations</a:t>
            </a:r>
          </a:p>
        </p:txBody>
      </p:sp>
      <p:sp>
        <p:nvSpPr>
          <p:cNvPr id="3" name="Text Placeholder 2"/>
          <p:cNvSpPr>
            <a:spLocks noGrp="1"/>
          </p:cNvSpPr>
          <p:nvPr>
            <p:ph type="body" sz="quarter" idx="10"/>
          </p:nvPr>
        </p:nvSpPr>
        <p:spPr/>
        <p:txBody>
          <a:bodyPr/>
          <a:lstStyle/>
          <a:p>
            <a:r>
              <a:rPr lang="en-GB" dirty="0"/>
              <a:t>*There is good evidence to support a causal role for HEV and these associated conditions. For the other extrahepatic manifestations, causality remains to be established;</a:t>
            </a:r>
            <a:br>
              <a:rPr lang="en-GB" dirty="0"/>
            </a:br>
            <a:r>
              <a:rPr lang="en-GB" baseline="30000" dirty="0"/>
              <a:t>†</a:t>
            </a:r>
            <a:r>
              <a:rPr lang="en-GB" dirty="0"/>
              <a:t>Case reports only</a:t>
            </a:r>
            <a:br>
              <a:rPr lang="en-GB" dirty="0"/>
            </a:br>
            <a:r>
              <a:rPr lang="en-GB" dirty="0"/>
              <a:t>EASL CPG HEV. J </a:t>
            </a:r>
            <a:r>
              <a:rPr lang="en-GB" dirty="0" err="1"/>
              <a:t>Hepatol</a:t>
            </a:r>
            <a:r>
              <a:rPr lang="en-GB" dirty="0"/>
              <a:t> 2018;doi: 10.1016/j.jhep.2018.03.005 [</a:t>
            </a:r>
            <a:r>
              <a:rPr lang="en-GB" dirty="0" err="1"/>
              <a:t>Epub</a:t>
            </a:r>
            <a:r>
              <a:rPr lang="en-GB" dirty="0"/>
              <a:t> ahead of print]</a:t>
            </a:r>
          </a:p>
        </p:txBody>
      </p:sp>
      <p:sp>
        <p:nvSpPr>
          <p:cNvPr id="4" name="Content Placeholder 3"/>
          <p:cNvSpPr>
            <a:spLocks noGrp="1"/>
          </p:cNvSpPr>
          <p:nvPr>
            <p:ph sz="half" idx="1"/>
          </p:nvPr>
        </p:nvSpPr>
        <p:spPr/>
        <p:txBody>
          <a:bodyPr>
            <a:normAutofit/>
          </a:bodyPr>
          <a:lstStyle/>
          <a:p>
            <a:r>
              <a:rPr lang="en-GB" sz="1800" dirty="0"/>
              <a:t>Extrahepatic manifestations of HEV are increasingly recognized</a:t>
            </a:r>
          </a:p>
        </p:txBody>
      </p:sp>
      <p:graphicFrame>
        <p:nvGraphicFramePr>
          <p:cNvPr id="21" name="Table 20">
            <a:extLst>
              <a:ext uri="{FF2B5EF4-FFF2-40B4-BE49-F238E27FC236}">
                <a16:creationId xmlns:a16="http://schemas.microsoft.com/office/drawing/2014/main" id="{3711EF3A-1C63-408C-A83E-94261DAD5B6C}"/>
              </a:ext>
            </a:extLst>
          </p:cNvPr>
          <p:cNvGraphicFramePr>
            <a:graphicFrameLocks noGrp="1"/>
          </p:cNvGraphicFramePr>
          <p:nvPr>
            <p:extLst>
              <p:ext uri="{D42A27DB-BD31-4B8C-83A1-F6EECF244321}">
                <p14:modId xmlns:p14="http://schemas.microsoft.com/office/powerpoint/2010/main" val="3993169903"/>
              </p:ext>
            </p:extLst>
          </p:nvPr>
        </p:nvGraphicFramePr>
        <p:xfrm>
          <a:off x="423847" y="1768885"/>
          <a:ext cx="11342400" cy="3906521"/>
        </p:xfrm>
        <a:graphic>
          <a:graphicData uri="http://schemas.openxmlformats.org/drawingml/2006/table">
            <a:tbl>
              <a:tblPr firstRow="1" bandRow="1">
                <a:tableStyleId>{5C22544A-7EE6-4342-B048-85BDC9FD1C3A}</a:tableStyleId>
              </a:tblPr>
              <a:tblGrid>
                <a:gridCol w="1995911">
                  <a:extLst>
                    <a:ext uri="{9D8B030D-6E8A-4147-A177-3AD203B41FA5}">
                      <a16:colId xmlns:a16="http://schemas.microsoft.com/office/drawing/2014/main" val="20001"/>
                    </a:ext>
                  </a:extLst>
                </a:gridCol>
                <a:gridCol w="3747049">
                  <a:extLst>
                    <a:ext uri="{9D8B030D-6E8A-4147-A177-3AD203B41FA5}">
                      <a16:colId xmlns:a16="http://schemas.microsoft.com/office/drawing/2014/main" val="20002"/>
                    </a:ext>
                  </a:extLst>
                </a:gridCol>
                <a:gridCol w="5599440">
                  <a:extLst>
                    <a:ext uri="{9D8B030D-6E8A-4147-A177-3AD203B41FA5}">
                      <a16:colId xmlns:a16="http://schemas.microsoft.com/office/drawing/2014/main" val="20003"/>
                    </a:ext>
                  </a:extLst>
                </a:gridCol>
              </a:tblGrid>
              <a:tr h="244728">
                <a:tc>
                  <a:txBody>
                    <a:bodyPr/>
                    <a:lstStyle/>
                    <a:p>
                      <a:pPr algn="just">
                        <a:spcAft>
                          <a:spcPts val="0"/>
                        </a:spcAft>
                      </a:pPr>
                      <a:r>
                        <a:rPr lang="en-GB" sz="1200" dirty="0">
                          <a:effectLst/>
                        </a:rPr>
                        <a:t>Organ system</a:t>
                      </a:r>
                      <a:endParaRPr lang="en-GB" sz="12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just">
                        <a:spcAft>
                          <a:spcPts val="0"/>
                        </a:spcAft>
                      </a:pPr>
                      <a:r>
                        <a:rPr lang="en-GB" sz="1200" dirty="0">
                          <a:effectLst/>
                        </a:rPr>
                        <a:t>Clinical syndrome</a:t>
                      </a:r>
                      <a:endParaRPr lang="en-GB" sz="12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nchor="ct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just">
                        <a:spcAft>
                          <a:spcPts val="0"/>
                        </a:spcAft>
                      </a:pPr>
                      <a:r>
                        <a:rPr lang="en-GB" sz="1200" dirty="0">
                          <a:effectLst/>
                        </a:rPr>
                        <a:t>Notes</a:t>
                      </a:r>
                      <a:endParaRPr lang="en-GB" sz="12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nchor="ctr">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1096095">
                <a:tc>
                  <a:txBody>
                    <a:bodyPr/>
                    <a:lstStyle/>
                    <a:p>
                      <a:pPr algn="just">
                        <a:spcAft>
                          <a:spcPts val="0"/>
                        </a:spcAft>
                      </a:pPr>
                      <a:r>
                        <a:rPr lang="en-GB" sz="1200" b="1" dirty="0">
                          <a:solidFill>
                            <a:schemeClr val="bg1"/>
                          </a:solidFill>
                          <a:effectLst/>
                        </a:rPr>
                        <a:t>Neurological</a:t>
                      </a:r>
                      <a:endParaRPr lang="en-GB" sz="12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lnL w="6350" cap="flat" cmpd="sng" algn="ctr">
                      <a:solidFill>
                        <a:schemeClr val="tx2"/>
                      </a:solidFill>
                      <a:prstDash val="solid"/>
                      <a:round/>
                      <a:headEnd type="none" w="med" len="med"/>
                      <a:tailEnd type="none" w="med" len="med"/>
                    </a:lnL>
                    <a:lnR w="6350" cap="flat" cmpd="sng" algn="ctr">
                      <a:solidFill>
                        <a:schemeClr val="accent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2"/>
                    </a:solidFill>
                  </a:tcPr>
                </a:tc>
                <a:tc>
                  <a:txBody>
                    <a:bodyPr/>
                    <a:lstStyle/>
                    <a:p>
                      <a:pPr marL="177800" lvl="0" indent="-177800">
                        <a:lnSpc>
                          <a:spcPct val="107000"/>
                        </a:lnSpc>
                        <a:spcAft>
                          <a:spcPts val="0"/>
                        </a:spcAft>
                        <a:buFont typeface="Symbol" panose="05050102010706020507" pitchFamily="18" charset="2"/>
                        <a:buChar char=""/>
                      </a:pPr>
                      <a:r>
                        <a:rPr lang="en-GB" sz="1200" dirty="0">
                          <a:effectLst/>
                        </a:rPr>
                        <a:t>Neuralgic amyotrophy*</a:t>
                      </a:r>
                    </a:p>
                    <a:p>
                      <a:pPr marL="177800" lvl="0" indent="-177800">
                        <a:lnSpc>
                          <a:spcPct val="107000"/>
                        </a:lnSpc>
                        <a:spcAft>
                          <a:spcPts val="0"/>
                        </a:spcAft>
                        <a:buFont typeface="Symbol" panose="05050102010706020507" pitchFamily="18" charset="2"/>
                        <a:buChar char=""/>
                      </a:pPr>
                      <a:r>
                        <a:rPr lang="en-GB" sz="1200" dirty="0" err="1">
                          <a:effectLst/>
                        </a:rPr>
                        <a:t>Guillain</a:t>
                      </a:r>
                      <a:r>
                        <a:rPr lang="en-GB" sz="1200" dirty="0">
                          <a:effectLst/>
                        </a:rPr>
                        <a:t>–</a:t>
                      </a:r>
                      <a:r>
                        <a:rPr lang="en-GB" sz="1200" dirty="0" err="1">
                          <a:effectLst/>
                        </a:rPr>
                        <a:t>Barré</a:t>
                      </a:r>
                      <a:r>
                        <a:rPr lang="en-GB" sz="1200" dirty="0">
                          <a:effectLst/>
                        </a:rPr>
                        <a:t> syndrome*</a:t>
                      </a:r>
                    </a:p>
                    <a:p>
                      <a:pPr marL="177800" lvl="0" indent="-177800">
                        <a:lnSpc>
                          <a:spcPct val="107000"/>
                        </a:lnSpc>
                        <a:spcAft>
                          <a:spcPts val="0"/>
                        </a:spcAft>
                        <a:buFont typeface="Symbol" panose="05050102010706020507" pitchFamily="18" charset="2"/>
                        <a:buChar char=""/>
                      </a:pPr>
                      <a:r>
                        <a:rPr lang="en-GB" sz="1200" dirty="0">
                          <a:effectLst/>
                        </a:rPr>
                        <a:t>Meningoencephalitis*</a:t>
                      </a:r>
                    </a:p>
                    <a:p>
                      <a:pPr marL="177800" lvl="0" indent="-177800">
                        <a:lnSpc>
                          <a:spcPct val="107000"/>
                        </a:lnSpc>
                        <a:spcAft>
                          <a:spcPts val="0"/>
                        </a:spcAft>
                        <a:buFont typeface="Symbol" panose="05050102010706020507" pitchFamily="18" charset="2"/>
                        <a:buChar char=""/>
                      </a:pPr>
                      <a:r>
                        <a:rPr lang="en-GB" sz="1200" dirty="0">
                          <a:effectLst/>
                        </a:rPr>
                        <a:t>Mononeuritis multiplex</a:t>
                      </a:r>
                    </a:p>
                    <a:p>
                      <a:pPr marL="177800" lvl="0" indent="-177800">
                        <a:lnSpc>
                          <a:spcPct val="107000"/>
                        </a:lnSpc>
                        <a:spcAft>
                          <a:spcPts val="0"/>
                        </a:spcAft>
                        <a:buFont typeface="Symbol" panose="05050102010706020507" pitchFamily="18" charset="2"/>
                        <a:buChar char=""/>
                      </a:pPr>
                      <a:r>
                        <a:rPr lang="en-GB" sz="1200" dirty="0">
                          <a:effectLst/>
                        </a:rPr>
                        <a:t>Myositis</a:t>
                      </a:r>
                    </a:p>
                    <a:p>
                      <a:pPr marL="177800" lvl="0" indent="-177800">
                        <a:lnSpc>
                          <a:spcPct val="107000"/>
                        </a:lnSpc>
                        <a:spcAft>
                          <a:spcPts val="0"/>
                        </a:spcAft>
                        <a:buFont typeface="Symbol" panose="05050102010706020507" pitchFamily="18" charset="2"/>
                        <a:buChar char=""/>
                      </a:pPr>
                      <a:r>
                        <a:rPr lang="en-GB" sz="1200" dirty="0">
                          <a:effectLst/>
                        </a:rPr>
                        <a:t>Bell’s palsy, vestibular neuritis, and peripheral neuropathy</a:t>
                      </a:r>
                      <a:endParaRPr lang="en-GB" sz="12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6350" cap="flat" cmpd="sng" algn="ctr">
                      <a:solidFill>
                        <a:schemeClr val="accent1"/>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2"/>
                    </a:solidFill>
                  </a:tcPr>
                </a:tc>
                <a:tc>
                  <a:txBody>
                    <a:bodyPr/>
                    <a:lstStyle/>
                    <a:p>
                      <a:pPr marL="177800" lvl="0" indent="-177800">
                        <a:lnSpc>
                          <a:spcPct val="107000"/>
                        </a:lnSpc>
                        <a:spcAft>
                          <a:spcPts val="0"/>
                        </a:spcAft>
                        <a:buFont typeface="Symbol" panose="05050102010706020507" pitchFamily="18" charset="2"/>
                        <a:buChar char=""/>
                      </a:pPr>
                      <a:r>
                        <a:rPr lang="en-GB" sz="1200" dirty="0">
                          <a:effectLst/>
                        </a:rPr>
                        <a:t>~150 cases of neurological injury (in HEV GT 3); mainly Europe</a:t>
                      </a:r>
                    </a:p>
                    <a:p>
                      <a:pPr marL="177800" lvl="0" indent="-177800">
                        <a:lnSpc>
                          <a:spcPct val="107000"/>
                        </a:lnSpc>
                        <a:spcAft>
                          <a:spcPts val="0"/>
                        </a:spcAft>
                        <a:buFont typeface="Symbol" panose="05050102010706020507" pitchFamily="18" charset="2"/>
                        <a:buChar char=""/>
                      </a:pPr>
                      <a:r>
                        <a:rPr lang="en-GB" sz="1200" dirty="0">
                          <a:effectLst/>
                        </a:rPr>
                        <a:t>Most (&gt;90%) cases in the immunocompetent</a:t>
                      </a:r>
                    </a:p>
                    <a:p>
                      <a:pPr marL="177800" lvl="0" indent="-177800">
                        <a:lnSpc>
                          <a:spcPct val="107000"/>
                        </a:lnSpc>
                        <a:spcAft>
                          <a:spcPts val="0"/>
                        </a:spcAft>
                        <a:buFont typeface="Symbol" panose="05050102010706020507" pitchFamily="18" charset="2"/>
                        <a:buChar char=""/>
                      </a:pPr>
                      <a:endParaRPr lang="en-GB" sz="1200" dirty="0">
                        <a:effectLst/>
                      </a:endParaRPr>
                    </a:p>
                  </a:txBody>
                  <a:tcPr marL="68580" marR="68580" marT="0" marB="0">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0001"/>
                  </a:ext>
                </a:extLst>
              </a:tr>
              <a:tr h="463214">
                <a:tc>
                  <a:txBody>
                    <a:bodyPr/>
                    <a:lstStyle/>
                    <a:p>
                      <a:pPr algn="just">
                        <a:spcAft>
                          <a:spcPts val="0"/>
                        </a:spcAft>
                      </a:pPr>
                      <a:r>
                        <a:rPr lang="en-GB" sz="1200" b="1" dirty="0">
                          <a:solidFill>
                            <a:schemeClr val="bg1"/>
                          </a:solidFill>
                          <a:effectLst/>
                        </a:rPr>
                        <a:t>Renal*</a:t>
                      </a:r>
                      <a:endParaRPr lang="en-GB" sz="1200" b="1" baseline="30000"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lnL w="6350"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2"/>
                    </a:solidFill>
                  </a:tcPr>
                </a:tc>
                <a:tc>
                  <a:txBody>
                    <a:bodyPr/>
                    <a:lstStyle/>
                    <a:p>
                      <a:pPr marL="177800" lvl="0" indent="-177800">
                        <a:lnSpc>
                          <a:spcPct val="107000"/>
                        </a:lnSpc>
                        <a:spcAft>
                          <a:spcPts val="0"/>
                        </a:spcAft>
                        <a:buFont typeface="Symbol" panose="05050102010706020507" pitchFamily="18" charset="2"/>
                        <a:buChar char=""/>
                      </a:pPr>
                      <a:r>
                        <a:rPr lang="en-GB" sz="1200" dirty="0">
                          <a:effectLst/>
                        </a:rPr>
                        <a:t>Membranoproliferative and membranous glomerulonephritis</a:t>
                      </a:r>
                    </a:p>
                    <a:p>
                      <a:pPr marL="177800" lvl="0" indent="-177800">
                        <a:lnSpc>
                          <a:spcPct val="107000"/>
                        </a:lnSpc>
                        <a:spcAft>
                          <a:spcPts val="0"/>
                        </a:spcAft>
                        <a:buFont typeface="Symbol" panose="05050102010706020507" pitchFamily="18" charset="2"/>
                        <a:buChar char=""/>
                      </a:pPr>
                      <a:r>
                        <a:rPr lang="en-GB" sz="1200" dirty="0">
                          <a:effectLst/>
                        </a:rPr>
                        <a:t>IgA nephropathy</a:t>
                      </a:r>
                      <a:endParaRPr lang="en-GB" sz="12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2"/>
                    </a:solidFill>
                  </a:tcPr>
                </a:tc>
                <a:tc>
                  <a:txBody>
                    <a:bodyPr/>
                    <a:lstStyle/>
                    <a:p>
                      <a:pPr marL="177800" lvl="0" indent="-177800" algn="l" defTabSz="914400" rtl="0" eaLnBrk="1" latinLnBrk="0" hangingPunct="1">
                        <a:lnSpc>
                          <a:spcPct val="107000"/>
                        </a:lnSpc>
                        <a:spcAft>
                          <a:spcPts val="0"/>
                        </a:spcAft>
                        <a:buFont typeface="Symbol" panose="05050102010706020507" pitchFamily="18" charset="2"/>
                        <a:buChar char=""/>
                      </a:pPr>
                      <a:r>
                        <a:rPr lang="en-GB" sz="1200" kern="1200" dirty="0">
                          <a:solidFill>
                            <a:schemeClr val="dk1"/>
                          </a:solidFill>
                          <a:effectLst/>
                          <a:latin typeface="+mn-lt"/>
                          <a:ea typeface="+mn-ea"/>
                          <a:cs typeface="+mn-cs"/>
                        </a:rPr>
                        <a:t>Mainly immunosuppressed GT 3-infected patients</a:t>
                      </a:r>
                    </a:p>
                    <a:p>
                      <a:pPr marL="177800" lvl="0" indent="-177800" algn="l" defTabSz="914400" rtl="0" eaLnBrk="1" latinLnBrk="0" hangingPunct="1">
                        <a:lnSpc>
                          <a:spcPct val="107000"/>
                        </a:lnSpc>
                        <a:spcAft>
                          <a:spcPts val="0"/>
                        </a:spcAft>
                        <a:buFont typeface="Symbol" panose="05050102010706020507" pitchFamily="18" charset="2"/>
                        <a:buChar char=""/>
                      </a:pPr>
                      <a:r>
                        <a:rPr lang="en-GB" sz="1200" kern="1200" dirty="0">
                          <a:solidFill>
                            <a:schemeClr val="dk1"/>
                          </a:solidFill>
                          <a:effectLst/>
                          <a:latin typeface="+mn-lt"/>
                          <a:ea typeface="+mn-ea"/>
                          <a:cs typeface="+mn-cs"/>
                        </a:rPr>
                        <a:t>Renal function improves and proteinuria levels decrease following HEV clearance</a:t>
                      </a:r>
                    </a:p>
                  </a:txBody>
                  <a:tcPr marL="68580" marR="68580" marT="0" marB="0">
                    <a:lnL w="9525"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0002"/>
                  </a:ext>
                </a:extLst>
              </a:tr>
              <a:tr h="937875">
                <a:tc>
                  <a:txBody>
                    <a:bodyPr/>
                    <a:lstStyle/>
                    <a:p>
                      <a:pPr algn="just">
                        <a:spcAft>
                          <a:spcPts val="0"/>
                        </a:spcAft>
                      </a:pPr>
                      <a:r>
                        <a:rPr lang="en-GB" sz="1200" b="1" dirty="0">
                          <a:solidFill>
                            <a:schemeClr val="bg1"/>
                          </a:solidFill>
                          <a:effectLst/>
                        </a:rPr>
                        <a:t>Haematological</a:t>
                      </a:r>
                      <a:endParaRPr lang="en-GB" sz="12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lnL w="6350"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2"/>
                    </a:solidFill>
                  </a:tcPr>
                </a:tc>
                <a:tc>
                  <a:txBody>
                    <a:bodyPr/>
                    <a:lstStyle/>
                    <a:p>
                      <a:pPr marL="177800" lvl="0" indent="-177800">
                        <a:lnSpc>
                          <a:spcPct val="107000"/>
                        </a:lnSpc>
                        <a:spcAft>
                          <a:spcPts val="0"/>
                        </a:spcAft>
                        <a:buFont typeface="Symbol" panose="05050102010706020507" pitchFamily="18" charset="2"/>
                        <a:buChar char=""/>
                      </a:pPr>
                      <a:r>
                        <a:rPr lang="en-GB" sz="1200" dirty="0">
                          <a:effectLst/>
                        </a:rPr>
                        <a:t>Thrombocytopenia</a:t>
                      </a:r>
                    </a:p>
                    <a:p>
                      <a:pPr marL="177800" lvl="0" indent="-177800">
                        <a:lnSpc>
                          <a:spcPct val="107000"/>
                        </a:lnSpc>
                        <a:spcAft>
                          <a:spcPts val="0"/>
                        </a:spcAft>
                        <a:buFont typeface="Symbol" panose="05050102010706020507" pitchFamily="18" charset="2"/>
                        <a:buChar char=""/>
                      </a:pPr>
                      <a:r>
                        <a:rPr lang="en-GB" sz="1200" dirty="0">
                          <a:effectLst/>
                        </a:rPr>
                        <a:t>Monoclonal immunoglobulin</a:t>
                      </a:r>
                    </a:p>
                    <a:p>
                      <a:pPr marL="177800" lvl="0" indent="-177800">
                        <a:lnSpc>
                          <a:spcPct val="107000"/>
                        </a:lnSpc>
                        <a:spcAft>
                          <a:spcPts val="0"/>
                        </a:spcAft>
                        <a:buFont typeface="Symbol" panose="05050102010706020507" pitchFamily="18" charset="2"/>
                        <a:buChar char=""/>
                      </a:pPr>
                      <a:r>
                        <a:rPr lang="en-GB" sz="1200" dirty="0" err="1">
                          <a:effectLst/>
                        </a:rPr>
                        <a:t>Cryoglobulinaemia</a:t>
                      </a:r>
                      <a:endParaRPr lang="en-GB" sz="1200" dirty="0">
                        <a:effectLst/>
                      </a:endParaRPr>
                    </a:p>
                    <a:p>
                      <a:pPr marL="177800" lvl="0" indent="-177800">
                        <a:lnSpc>
                          <a:spcPct val="107000"/>
                        </a:lnSpc>
                        <a:spcAft>
                          <a:spcPts val="0"/>
                        </a:spcAft>
                        <a:buFont typeface="Symbol" panose="05050102010706020507" pitchFamily="18" charset="2"/>
                        <a:buChar char=""/>
                      </a:pPr>
                      <a:r>
                        <a:rPr lang="en-GB" sz="1200" dirty="0">
                          <a:effectLst/>
                        </a:rPr>
                        <a:t>Aplastic anaemia</a:t>
                      </a:r>
                      <a:r>
                        <a:rPr lang="en-GB" sz="1200" baseline="30000" dirty="0">
                          <a:effectLst/>
                        </a:rPr>
                        <a:t>†</a:t>
                      </a:r>
                    </a:p>
                    <a:p>
                      <a:pPr marL="177800" marR="0" lvl="0" indent="-1778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GB" sz="1200" dirty="0">
                          <a:effectLst/>
                        </a:rPr>
                        <a:t>Haemolytic anaemia</a:t>
                      </a:r>
                      <a:r>
                        <a:rPr lang="en-GB" sz="1200" baseline="30000" dirty="0">
                          <a:effectLst/>
                        </a:rPr>
                        <a:t>†</a:t>
                      </a:r>
                    </a:p>
                  </a:txBody>
                  <a:tcPr marL="68580" marR="68580" marT="0" marB="0">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2"/>
                    </a:solidFill>
                  </a:tcPr>
                </a:tc>
                <a:tc>
                  <a:txBody>
                    <a:bodyPr/>
                    <a:lstStyle/>
                    <a:p>
                      <a:pPr marL="177800" lvl="0" indent="-177800">
                        <a:lnSpc>
                          <a:spcPct val="107000"/>
                        </a:lnSpc>
                        <a:spcAft>
                          <a:spcPts val="0"/>
                        </a:spcAft>
                        <a:buFont typeface="Symbol" panose="05050102010706020507" pitchFamily="18" charset="2"/>
                        <a:buChar char=""/>
                      </a:pPr>
                      <a:r>
                        <a:rPr lang="en-GB" sz="1200" dirty="0">
                          <a:effectLst/>
                        </a:rPr>
                        <a:t>Mild thrombocytopenia is common; occasionally severe</a:t>
                      </a:r>
                    </a:p>
                    <a:p>
                      <a:pPr marL="177800" lvl="0" indent="-177800">
                        <a:lnSpc>
                          <a:spcPct val="107000"/>
                        </a:lnSpc>
                        <a:spcAft>
                          <a:spcPts val="0"/>
                        </a:spcAft>
                        <a:buFont typeface="Symbol" panose="05050102010706020507" pitchFamily="18" charset="2"/>
                        <a:buChar char=""/>
                      </a:pPr>
                      <a:r>
                        <a:rPr lang="en-GB" sz="1200" dirty="0">
                          <a:effectLst/>
                        </a:rPr>
                        <a:t>Reported in 25% of cases of acute HEV in UK study</a:t>
                      </a:r>
                    </a:p>
                    <a:p>
                      <a:pPr marL="177800" lvl="0" indent="-177800">
                        <a:lnSpc>
                          <a:spcPct val="107000"/>
                        </a:lnSpc>
                        <a:spcAft>
                          <a:spcPts val="0"/>
                        </a:spcAft>
                        <a:buFont typeface="Symbol" panose="05050102010706020507" pitchFamily="18" charset="2"/>
                        <a:buChar char=""/>
                      </a:pPr>
                      <a:r>
                        <a:rPr lang="en-GB" sz="1200" dirty="0">
                          <a:effectLst/>
                        </a:rPr>
                        <a:t>Occurs mainly in association with renal disease</a:t>
                      </a:r>
                    </a:p>
                  </a:txBody>
                  <a:tcPr marL="68580" marR="68580" marT="0" marB="0">
                    <a:lnL w="9525"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0003"/>
                  </a:ext>
                </a:extLst>
              </a:tr>
              <a:tr h="621434">
                <a:tc>
                  <a:txBody>
                    <a:bodyPr/>
                    <a:lstStyle/>
                    <a:p>
                      <a:pPr algn="just">
                        <a:spcAft>
                          <a:spcPts val="0"/>
                        </a:spcAft>
                      </a:pPr>
                      <a:r>
                        <a:rPr lang="en-GB" sz="1200" b="1" dirty="0">
                          <a:solidFill>
                            <a:schemeClr val="bg1"/>
                          </a:solidFill>
                          <a:effectLst/>
                        </a:rPr>
                        <a:t>Other</a:t>
                      </a:r>
                      <a:endParaRPr lang="en-GB" sz="12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lnL w="6350"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marL="177800" lvl="0" indent="-177800">
                        <a:lnSpc>
                          <a:spcPct val="107000"/>
                        </a:lnSpc>
                        <a:spcAft>
                          <a:spcPts val="0"/>
                        </a:spcAft>
                        <a:buFont typeface="Symbol" panose="05050102010706020507" pitchFamily="18" charset="2"/>
                        <a:buChar char=""/>
                      </a:pPr>
                      <a:r>
                        <a:rPr lang="en-GB" sz="1200" dirty="0">
                          <a:effectLst/>
                        </a:rPr>
                        <a:t>Acute pancreatitis</a:t>
                      </a:r>
                    </a:p>
                    <a:p>
                      <a:pPr marL="177800" marR="0" lvl="0" indent="-1778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GB" sz="1200" dirty="0">
                          <a:effectLst/>
                        </a:rPr>
                        <a:t>Arthritis</a:t>
                      </a:r>
                      <a:r>
                        <a:rPr lang="en-GB" sz="1200" baseline="30000" dirty="0">
                          <a:effectLst/>
                        </a:rPr>
                        <a:t>†</a:t>
                      </a:r>
                    </a:p>
                    <a:p>
                      <a:pPr marL="177800" marR="0" lvl="0" indent="-1778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GB" sz="1200" dirty="0">
                          <a:effectLst/>
                        </a:rPr>
                        <a:t>Myocarditis</a:t>
                      </a:r>
                      <a:r>
                        <a:rPr lang="en-GB" sz="1200" baseline="30000" dirty="0">
                          <a:effectLst/>
                        </a:rPr>
                        <a:t>†</a:t>
                      </a:r>
                    </a:p>
                    <a:p>
                      <a:pPr marL="177800" marR="0" lvl="0" indent="-1778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GB" sz="1200" dirty="0">
                          <a:effectLst/>
                        </a:rPr>
                        <a:t>Autoimmune thyroiditis</a:t>
                      </a:r>
                      <a:r>
                        <a:rPr lang="en-GB" sz="1200" baseline="30000" dirty="0">
                          <a:effectLst/>
                        </a:rPr>
                        <a:t>†</a:t>
                      </a:r>
                    </a:p>
                  </a:txBody>
                  <a:tcPr marL="68580" marR="68580" marT="0" marB="0">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177800" lvl="0" indent="-177800">
                        <a:lnSpc>
                          <a:spcPct val="107000"/>
                        </a:lnSpc>
                        <a:spcAft>
                          <a:spcPts val="0"/>
                        </a:spcAft>
                        <a:buFont typeface="Symbol" panose="05050102010706020507" pitchFamily="18" charset="2"/>
                        <a:buChar char=""/>
                      </a:pPr>
                      <a:r>
                        <a:rPr lang="en-GB" sz="1200" dirty="0">
                          <a:effectLst/>
                        </a:rPr>
                        <a:t>55 cases worldwide. HEV GT 1 only; usually mild</a:t>
                      </a:r>
                    </a:p>
                  </a:txBody>
                  <a:tcPr marL="68580" marR="68580" marT="0" marB="0">
                    <a:lnL w="9525"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166353823"/>
                  </a:ext>
                </a:extLst>
              </a:tr>
            </a:tbl>
          </a:graphicData>
        </a:graphic>
      </p:graphicFrame>
      <p:pic>
        <p:nvPicPr>
          <p:cNvPr id="7" name="Picture 6">
            <a:hlinkClick r:id="rId3" action="ppaction://hlinksldjump"/>
            <a:extLst>
              <a:ext uri="{FF2B5EF4-FFF2-40B4-BE49-F238E27FC236}">
                <a16:creationId xmlns:a16="http://schemas.microsoft.com/office/drawing/2014/main" id="{24FDA376-AC96-45F3-B415-F09933015179}"/>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4125" y="446445"/>
            <a:ext cx="381237" cy="377560"/>
          </a:xfrm>
          <a:prstGeom prst="rect">
            <a:avLst/>
          </a:prstGeom>
        </p:spPr>
      </p:pic>
    </p:spTree>
    <p:extLst>
      <p:ext uri="{BB962C8B-B14F-4D97-AF65-F5344CB8AC3E}">
        <p14:creationId xmlns:p14="http://schemas.microsoft.com/office/powerpoint/2010/main" val="17388599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p:txBody>
          <a:bodyPr>
            <a:normAutofit/>
          </a:bodyPr>
          <a:lstStyle/>
          <a:p>
            <a:r>
              <a:rPr lang="en-GB" sz="1800" dirty="0"/>
              <a:t>Extrahepatic manifestations of HEV are increasingly recognized</a:t>
            </a:r>
          </a:p>
        </p:txBody>
      </p:sp>
      <p:graphicFrame>
        <p:nvGraphicFramePr>
          <p:cNvPr id="8" name="Table 7">
            <a:extLst>
              <a:ext uri="{FF2B5EF4-FFF2-40B4-BE49-F238E27FC236}">
                <a16:creationId xmlns:a16="http://schemas.microsoft.com/office/drawing/2014/main" id="{64CCE0CF-7A47-4442-9E30-1B83038AD3EA}"/>
              </a:ext>
            </a:extLst>
          </p:cNvPr>
          <p:cNvGraphicFramePr>
            <a:graphicFrameLocks noGrp="1"/>
          </p:cNvGraphicFramePr>
          <p:nvPr>
            <p:extLst>
              <p:ext uri="{D42A27DB-BD31-4B8C-83A1-F6EECF244321}">
                <p14:modId xmlns:p14="http://schemas.microsoft.com/office/powerpoint/2010/main" val="3480156143"/>
              </p:ext>
            </p:extLst>
          </p:nvPr>
        </p:nvGraphicFramePr>
        <p:xfrm>
          <a:off x="423847" y="1768885"/>
          <a:ext cx="11342400" cy="3906521"/>
        </p:xfrm>
        <a:graphic>
          <a:graphicData uri="http://schemas.openxmlformats.org/drawingml/2006/table">
            <a:tbl>
              <a:tblPr firstRow="1" bandRow="1">
                <a:tableStyleId>{5C22544A-7EE6-4342-B048-85BDC9FD1C3A}</a:tableStyleId>
              </a:tblPr>
              <a:tblGrid>
                <a:gridCol w="1995911">
                  <a:extLst>
                    <a:ext uri="{9D8B030D-6E8A-4147-A177-3AD203B41FA5}">
                      <a16:colId xmlns:a16="http://schemas.microsoft.com/office/drawing/2014/main" val="20001"/>
                    </a:ext>
                  </a:extLst>
                </a:gridCol>
                <a:gridCol w="3747049">
                  <a:extLst>
                    <a:ext uri="{9D8B030D-6E8A-4147-A177-3AD203B41FA5}">
                      <a16:colId xmlns:a16="http://schemas.microsoft.com/office/drawing/2014/main" val="20002"/>
                    </a:ext>
                  </a:extLst>
                </a:gridCol>
                <a:gridCol w="5599440">
                  <a:extLst>
                    <a:ext uri="{9D8B030D-6E8A-4147-A177-3AD203B41FA5}">
                      <a16:colId xmlns:a16="http://schemas.microsoft.com/office/drawing/2014/main" val="20003"/>
                    </a:ext>
                  </a:extLst>
                </a:gridCol>
              </a:tblGrid>
              <a:tr h="244728">
                <a:tc>
                  <a:txBody>
                    <a:bodyPr/>
                    <a:lstStyle/>
                    <a:p>
                      <a:pPr algn="just">
                        <a:spcAft>
                          <a:spcPts val="0"/>
                        </a:spcAft>
                      </a:pPr>
                      <a:r>
                        <a:rPr lang="en-GB" sz="1200" dirty="0">
                          <a:effectLst/>
                        </a:rPr>
                        <a:t>Organ system</a:t>
                      </a:r>
                      <a:endParaRPr lang="en-GB" sz="12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T w="6350" cap="flat" cmpd="sng" algn="ctr">
                      <a:solidFill>
                        <a:schemeClr val="tx2"/>
                      </a:solidFill>
                      <a:prstDash val="solid"/>
                      <a:round/>
                      <a:headEnd type="none" w="med" len="med"/>
                      <a:tailEnd type="none" w="med" len="med"/>
                    </a:lnT>
                    <a:lnB w="38100" cap="flat" cmpd="sng" algn="ctr">
                      <a:solidFill>
                        <a:schemeClr val="accent1"/>
                      </a:solidFill>
                      <a:prstDash val="solid"/>
                      <a:round/>
                      <a:headEnd type="none" w="med" len="med"/>
                      <a:tailEnd type="none" w="med" len="med"/>
                    </a:lnB>
                    <a:solidFill>
                      <a:schemeClr val="tx2"/>
                    </a:solidFill>
                  </a:tcPr>
                </a:tc>
                <a:tc>
                  <a:txBody>
                    <a:bodyPr/>
                    <a:lstStyle/>
                    <a:p>
                      <a:pPr algn="just">
                        <a:spcAft>
                          <a:spcPts val="0"/>
                        </a:spcAft>
                      </a:pPr>
                      <a:r>
                        <a:rPr lang="en-GB" sz="1200" dirty="0">
                          <a:effectLst/>
                        </a:rPr>
                        <a:t>Clinical syndrome</a:t>
                      </a:r>
                      <a:endParaRPr lang="en-GB" sz="12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nchor="ctr">
                    <a:lnT w="6350" cap="flat" cmpd="sng" algn="ctr">
                      <a:solidFill>
                        <a:schemeClr val="tx2"/>
                      </a:solidFill>
                      <a:prstDash val="solid"/>
                      <a:round/>
                      <a:headEnd type="none" w="med" len="med"/>
                      <a:tailEnd type="none" w="med" len="med"/>
                    </a:lnT>
                    <a:lnB w="38100" cap="flat" cmpd="sng" algn="ctr">
                      <a:solidFill>
                        <a:schemeClr val="accent1"/>
                      </a:solidFill>
                      <a:prstDash val="solid"/>
                      <a:round/>
                      <a:headEnd type="none" w="med" len="med"/>
                      <a:tailEnd type="none" w="med" len="med"/>
                    </a:lnB>
                    <a:solidFill>
                      <a:schemeClr val="tx2"/>
                    </a:solidFill>
                  </a:tcPr>
                </a:tc>
                <a:tc>
                  <a:txBody>
                    <a:bodyPr/>
                    <a:lstStyle/>
                    <a:p>
                      <a:pPr algn="just">
                        <a:spcAft>
                          <a:spcPts val="0"/>
                        </a:spcAft>
                      </a:pPr>
                      <a:r>
                        <a:rPr lang="en-GB" sz="1200" dirty="0">
                          <a:effectLst/>
                        </a:rPr>
                        <a:t>Notes</a:t>
                      </a:r>
                      <a:endParaRPr lang="en-GB" sz="12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nchor="ctr">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accent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1096095">
                <a:tc>
                  <a:txBody>
                    <a:bodyPr/>
                    <a:lstStyle/>
                    <a:p>
                      <a:pPr algn="just">
                        <a:spcAft>
                          <a:spcPts val="0"/>
                        </a:spcAft>
                      </a:pPr>
                      <a:r>
                        <a:rPr lang="en-GB" sz="1200" b="1" dirty="0">
                          <a:solidFill>
                            <a:schemeClr val="bg1"/>
                          </a:solidFill>
                          <a:effectLst/>
                        </a:rPr>
                        <a:t>Neurological</a:t>
                      </a:r>
                      <a:endParaRPr lang="en-GB" sz="12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lnL w="3810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38100" cap="flat" cmpd="sng" algn="ctr">
                      <a:solidFill>
                        <a:schemeClr val="accent1"/>
                      </a:solidFill>
                      <a:prstDash val="solid"/>
                      <a:round/>
                      <a:headEnd type="none" w="med" len="med"/>
                      <a:tailEnd type="none" w="med" len="med"/>
                    </a:lnT>
                    <a:lnB w="38100" cap="flat" cmpd="sng" algn="ctr">
                      <a:solidFill>
                        <a:schemeClr val="accent1"/>
                      </a:solidFill>
                      <a:prstDash val="solid"/>
                      <a:round/>
                      <a:headEnd type="none" w="med" len="med"/>
                      <a:tailEnd type="none" w="med" len="med"/>
                    </a:lnB>
                    <a:solidFill>
                      <a:schemeClr val="tx2"/>
                    </a:solidFill>
                  </a:tcPr>
                </a:tc>
                <a:tc>
                  <a:txBody>
                    <a:bodyPr/>
                    <a:lstStyle/>
                    <a:p>
                      <a:pPr marL="177800" lvl="0" indent="-177800">
                        <a:lnSpc>
                          <a:spcPct val="107000"/>
                        </a:lnSpc>
                        <a:spcAft>
                          <a:spcPts val="0"/>
                        </a:spcAft>
                        <a:buFont typeface="Symbol" panose="05050102010706020507" pitchFamily="18" charset="2"/>
                        <a:buChar char=""/>
                      </a:pPr>
                      <a:r>
                        <a:rPr lang="en-GB" sz="1200" dirty="0">
                          <a:effectLst/>
                        </a:rPr>
                        <a:t>Neuralgic amyotrophy*</a:t>
                      </a:r>
                    </a:p>
                    <a:p>
                      <a:pPr marL="177800" lvl="0" indent="-177800">
                        <a:lnSpc>
                          <a:spcPct val="107000"/>
                        </a:lnSpc>
                        <a:spcAft>
                          <a:spcPts val="0"/>
                        </a:spcAft>
                        <a:buFont typeface="Symbol" panose="05050102010706020507" pitchFamily="18" charset="2"/>
                        <a:buChar char=""/>
                      </a:pPr>
                      <a:r>
                        <a:rPr lang="en-GB" sz="1200" dirty="0" err="1">
                          <a:effectLst/>
                        </a:rPr>
                        <a:t>Guillain</a:t>
                      </a:r>
                      <a:r>
                        <a:rPr lang="en-GB" sz="1200" dirty="0">
                          <a:effectLst/>
                        </a:rPr>
                        <a:t>–</a:t>
                      </a:r>
                      <a:r>
                        <a:rPr lang="en-GB" sz="1200" dirty="0" err="1">
                          <a:effectLst/>
                        </a:rPr>
                        <a:t>Barré</a:t>
                      </a:r>
                      <a:r>
                        <a:rPr lang="en-GB" sz="1200" dirty="0">
                          <a:effectLst/>
                        </a:rPr>
                        <a:t> syndrome*</a:t>
                      </a:r>
                    </a:p>
                    <a:p>
                      <a:pPr marL="177800" lvl="0" indent="-177800">
                        <a:lnSpc>
                          <a:spcPct val="107000"/>
                        </a:lnSpc>
                        <a:spcAft>
                          <a:spcPts val="0"/>
                        </a:spcAft>
                        <a:buFont typeface="Symbol" panose="05050102010706020507" pitchFamily="18" charset="2"/>
                        <a:buChar char=""/>
                      </a:pPr>
                      <a:r>
                        <a:rPr lang="en-GB" sz="1200" dirty="0">
                          <a:effectLst/>
                        </a:rPr>
                        <a:t>Meningoencephalitis*</a:t>
                      </a:r>
                    </a:p>
                    <a:p>
                      <a:pPr marL="177800" lvl="0" indent="-177800">
                        <a:lnSpc>
                          <a:spcPct val="107000"/>
                        </a:lnSpc>
                        <a:spcAft>
                          <a:spcPts val="0"/>
                        </a:spcAft>
                        <a:buFont typeface="Symbol" panose="05050102010706020507" pitchFamily="18" charset="2"/>
                        <a:buChar char=""/>
                      </a:pPr>
                      <a:r>
                        <a:rPr lang="en-GB" sz="1200" dirty="0">
                          <a:effectLst/>
                        </a:rPr>
                        <a:t>Mononeuritis multiplex</a:t>
                      </a:r>
                    </a:p>
                    <a:p>
                      <a:pPr marL="177800" lvl="0" indent="-177800">
                        <a:lnSpc>
                          <a:spcPct val="107000"/>
                        </a:lnSpc>
                        <a:spcAft>
                          <a:spcPts val="0"/>
                        </a:spcAft>
                        <a:buFont typeface="Symbol" panose="05050102010706020507" pitchFamily="18" charset="2"/>
                        <a:buChar char=""/>
                      </a:pPr>
                      <a:r>
                        <a:rPr lang="en-GB" sz="1200" dirty="0">
                          <a:effectLst/>
                        </a:rPr>
                        <a:t>Myositis</a:t>
                      </a:r>
                    </a:p>
                    <a:p>
                      <a:pPr marL="177800" lvl="0" indent="-177800">
                        <a:lnSpc>
                          <a:spcPct val="107000"/>
                        </a:lnSpc>
                        <a:spcAft>
                          <a:spcPts val="0"/>
                        </a:spcAft>
                        <a:buFont typeface="Symbol" panose="05050102010706020507" pitchFamily="18" charset="2"/>
                        <a:buChar char=""/>
                      </a:pPr>
                      <a:r>
                        <a:rPr lang="en-GB" sz="1200" dirty="0">
                          <a:effectLst/>
                        </a:rPr>
                        <a:t>Bell’s palsy, vestibular neuritis, and peripheral neuropathy</a:t>
                      </a:r>
                      <a:endParaRPr lang="en-GB" sz="12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6350" cap="flat" cmpd="sng" algn="ctr">
                      <a:solidFill>
                        <a:schemeClr val="accent1"/>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accent1"/>
                      </a:solidFill>
                      <a:prstDash val="solid"/>
                      <a:round/>
                      <a:headEnd type="none" w="med" len="med"/>
                      <a:tailEnd type="none" w="med" len="med"/>
                    </a:lnT>
                    <a:lnB w="38100" cap="flat" cmpd="sng" algn="ctr">
                      <a:solidFill>
                        <a:schemeClr val="accent1"/>
                      </a:solidFill>
                      <a:prstDash val="solid"/>
                      <a:round/>
                      <a:headEnd type="none" w="med" len="med"/>
                      <a:tailEnd type="none" w="med" len="med"/>
                    </a:lnB>
                    <a:solidFill>
                      <a:schemeClr val="bg2"/>
                    </a:solidFill>
                  </a:tcPr>
                </a:tc>
                <a:tc>
                  <a:txBody>
                    <a:bodyPr/>
                    <a:lstStyle/>
                    <a:p>
                      <a:pPr marL="177800" lvl="0" indent="-177800">
                        <a:lnSpc>
                          <a:spcPct val="107000"/>
                        </a:lnSpc>
                        <a:spcAft>
                          <a:spcPts val="0"/>
                        </a:spcAft>
                        <a:buFont typeface="Symbol" panose="05050102010706020507" pitchFamily="18" charset="2"/>
                        <a:buChar char=""/>
                      </a:pPr>
                      <a:r>
                        <a:rPr lang="en-GB" sz="1200" dirty="0">
                          <a:effectLst/>
                        </a:rPr>
                        <a:t>~150 cases of neurological injury (in HEV GT 3); mainly Europe</a:t>
                      </a:r>
                    </a:p>
                    <a:p>
                      <a:pPr marL="177800" lvl="0" indent="-177800">
                        <a:lnSpc>
                          <a:spcPct val="107000"/>
                        </a:lnSpc>
                        <a:spcAft>
                          <a:spcPts val="0"/>
                        </a:spcAft>
                        <a:buFont typeface="Symbol" panose="05050102010706020507" pitchFamily="18" charset="2"/>
                        <a:buChar char=""/>
                      </a:pPr>
                      <a:r>
                        <a:rPr lang="en-GB" sz="1200" dirty="0">
                          <a:effectLst/>
                        </a:rPr>
                        <a:t>Most (&gt;90%) cases in the immunocompetent</a:t>
                      </a:r>
                    </a:p>
                    <a:p>
                      <a:pPr marL="177800" lvl="0" indent="-177800">
                        <a:lnSpc>
                          <a:spcPct val="107000"/>
                        </a:lnSpc>
                        <a:spcAft>
                          <a:spcPts val="0"/>
                        </a:spcAft>
                        <a:buFont typeface="Symbol" panose="05050102010706020507" pitchFamily="18" charset="2"/>
                        <a:buChar char=""/>
                      </a:pPr>
                      <a:endParaRPr lang="en-GB" sz="1200" dirty="0">
                        <a:effectLst/>
                      </a:endParaRPr>
                    </a:p>
                  </a:txBody>
                  <a:tcPr marL="68580" marR="68580" marT="0" marB="0">
                    <a:lnL w="12700" cap="flat" cmpd="sng" algn="ctr">
                      <a:solidFill>
                        <a:schemeClr val="tx2"/>
                      </a:solidFill>
                      <a:prstDash val="solid"/>
                      <a:round/>
                      <a:headEnd type="none" w="med" len="med"/>
                      <a:tailEnd type="none" w="med" len="med"/>
                    </a:lnL>
                    <a:lnR w="38100" cap="flat" cmpd="sng" algn="ctr">
                      <a:solidFill>
                        <a:schemeClr val="accent1"/>
                      </a:solidFill>
                      <a:prstDash val="solid"/>
                      <a:round/>
                      <a:headEnd type="none" w="med" len="med"/>
                      <a:tailEnd type="none" w="med" len="med"/>
                    </a:lnR>
                    <a:lnT w="38100" cap="flat" cmpd="sng" algn="ctr">
                      <a:solidFill>
                        <a:schemeClr val="accent1"/>
                      </a:solidFill>
                      <a:prstDash val="solid"/>
                      <a:round/>
                      <a:headEnd type="none" w="med" len="med"/>
                      <a:tailEnd type="none" w="med" len="med"/>
                    </a:lnT>
                    <a:lnB w="38100" cap="flat" cmpd="sng" algn="ctr">
                      <a:solidFill>
                        <a:schemeClr val="accent1"/>
                      </a:solidFill>
                      <a:prstDash val="solid"/>
                      <a:round/>
                      <a:headEnd type="none" w="med" len="med"/>
                      <a:tailEnd type="none" w="med" len="med"/>
                    </a:lnB>
                    <a:solidFill>
                      <a:schemeClr val="bg2"/>
                    </a:solidFill>
                  </a:tcPr>
                </a:tc>
                <a:extLst>
                  <a:ext uri="{0D108BD9-81ED-4DB2-BD59-A6C34878D82A}">
                    <a16:rowId xmlns:a16="http://schemas.microsoft.com/office/drawing/2014/main" val="10001"/>
                  </a:ext>
                </a:extLst>
              </a:tr>
              <a:tr h="463214">
                <a:tc>
                  <a:txBody>
                    <a:bodyPr/>
                    <a:lstStyle/>
                    <a:p>
                      <a:pPr algn="just">
                        <a:spcAft>
                          <a:spcPts val="0"/>
                        </a:spcAft>
                      </a:pPr>
                      <a:r>
                        <a:rPr lang="en-GB" sz="1200" b="1" dirty="0">
                          <a:solidFill>
                            <a:schemeClr val="bg1"/>
                          </a:solidFill>
                          <a:effectLst/>
                        </a:rPr>
                        <a:t>Renal*</a:t>
                      </a:r>
                      <a:endParaRPr lang="en-GB" sz="1200" b="1" baseline="30000"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lnL w="6350"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3810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2"/>
                    </a:solidFill>
                  </a:tcPr>
                </a:tc>
                <a:tc>
                  <a:txBody>
                    <a:bodyPr/>
                    <a:lstStyle/>
                    <a:p>
                      <a:pPr marL="177800" lvl="0" indent="-177800">
                        <a:lnSpc>
                          <a:spcPct val="107000"/>
                        </a:lnSpc>
                        <a:spcAft>
                          <a:spcPts val="0"/>
                        </a:spcAft>
                        <a:buFont typeface="Symbol" panose="05050102010706020507" pitchFamily="18" charset="2"/>
                        <a:buChar char=""/>
                      </a:pPr>
                      <a:r>
                        <a:rPr lang="en-GB" sz="1200" dirty="0">
                          <a:effectLst/>
                        </a:rPr>
                        <a:t>Membranoproliferative and membranous glomerulonephritis</a:t>
                      </a:r>
                    </a:p>
                    <a:p>
                      <a:pPr marL="177800" lvl="0" indent="-177800">
                        <a:lnSpc>
                          <a:spcPct val="107000"/>
                        </a:lnSpc>
                        <a:spcAft>
                          <a:spcPts val="0"/>
                        </a:spcAft>
                        <a:buFont typeface="Symbol" panose="05050102010706020507" pitchFamily="18" charset="2"/>
                        <a:buChar char=""/>
                      </a:pPr>
                      <a:r>
                        <a:rPr lang="en-GB" sz="1200" dirty="0">
                          <a:effectLst/>
                        </a:rPr>
                        <a:t>IgA nephropathy</a:t>
                      </a:r>
                      <a:endParaRPr lang="en-GB" sz="12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38100" cap="flat" cmpd="sng" algn="ctr">
                      <a:solidFill>
                        <a:schemeClr val="accent1"/>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2"/>
                    </a:solidFill>
                  </a:tcPr>
                </a:tc>
                <a:tc>
                  <a:txBody>
                    <a:bodyPr/>
                    <a:lstStyle/>
                    <a:p>
                      <a:pPr marL="177800" lvl="0" indent="-177800" algn="l" defTabSz="914400" rtl="0" eaLnBrk="1" latinLnBrk="0" hangingPunct="1">
                        <a:lnSpc>
                          <a:spcPct val="107000"/>
                        </a:lnSpc>
                        <a:spcAft>
                          <a:spcPts val="0"/>
                        </a:spcAft>
                        <a:buFont typeface="Symbol" panose="05050102010706020507" pitchFamily="18" charset="2"/>
                        <a:buChar char=""/>
                      </a:pPr>
                      <a:r>
                        <a:rPr lang="en-GB" sz="1200" kern="1200" dirty="0">
                          <a:solidFill>
                            <a:schemeClr val="dk1"/>
                          </a:solidFill>
                          <a:effectLst/>
                          <a:latin typeface="+mn-lt"/>
                          <a:ea typeface="+mn-ea"/>
                          <a:cs typeface="+mn-cs"/>
                        </a:rPr>
                        <a:t>Mainly immunosuppressed GT 3-infected patients</a:t>
                      </a:r>
                    </a:p>
                    <a:p>
                      <a:pPr marL="177800" lvl="0" indent="-177800" algn="l" defTabSz="914400" rtl="0" eaLnBrk="1" latinLnBrk="0" hangingPunct="1">
                        <a:lnSpc>
                          <a:spcPct val="107000"/>
                        </a:lnSpc>
                        <a:spcAft>
                          <a:spcPts val="0"/>
                        </a:spcAft>
                        <a:buFont typeface="Symbol" panose="05050102010706020507" pitchFamily="18" charset="2"/>
                        <a:buChar char=""/>
                      </a:pPr>
                      <a:r>
                        <a:rPr lang="en-GB" sz="1200" kern="1200" dirty="0">
                          <a:solidFill>
                            <a:schemeClr val="dk1"/>
                          </a:solidFill>
                          <a:effectLst/>
                          <a:latin typeface="+mn-lt"/>
                          <a:ea typeface="+mn-ea"/>
                          <a:cs typeface="+mn-cs"/>
                        </a:rPr>
                        <a:t>Renal function improves and proteinuria levels decrease following HEV clearance</a:t>
                      </a:r>
                    </a:p>
                  </a:txBody>
                  <a:tcPr marL="68580" marR="68580" marT="0" marB="0">
                    <a:lnL w="9525"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accent1"/>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0002"/>
                  </a:ext>
                </a:extLst>
              </a:tr>
              <a:tr h="937875">
                <a:tc>
                  <a:txBody>
                    <a:bodyPr/>
                    <a:lstStyle/>
                    <a:p>
                      <a:pPr algn="just">
                        <a:spcAft>
                          <a:spcPts val="0"/>
                        </a:spcAft>
                      </a:pPr>
                      <a:r>
                        <a:rPr lang="en-GB" sz="1200" b="1" dirty="0">
                          <a:solidFill>
                            <a:schemeClr val="bg1"/>
                          </a:solidFill>
                          <a:effectLst/>
                        </a:rPr>
                        <a:t>Haematological</a:t>
                      </a:r>
                      <a:endParaRPr lang="en-GB" sz="12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lnL w="6350"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2"/>
                    </a:solidFill>
                  </a:tcPr>
                </a:tc>
                <a:tc>
                  <a:txBody>
                    <a:bodyPr/>
                    <a:lstStyle/>
                    <a:p>
                      <a:pPr marL="177800" lvl="0" indent="-177800">
                        <a:lnSpc>
                          <a:spcPct val="107000"/>
                        </a:lnSpc>
                        <a:spcAft>
                          <a:spcPts val="0"/>
                        </a:spcAft>
                        <a:buFont typeface="Symbol" panose="05050102010706020507" pitchFamily="18" charset="2"/>
                        <a:buChar char=""/>
                      </a:pPr>
                      <a:r>
                        <a:rPr lang="en-GB" sz="1200" dirty="0">
                          <a:effectLst/>
                        </a:rPr>
                        <a:t>Thrombocytopenia</a:t>
                      </a:r>
                    </a:p>
                    <a:p>
                      <a:pPr marL="177800" lvl="0" indent="-177800">
                        <a:lnSpc>
                          <a:spcPct val="107000"/>
                        </a:lnSpc>
                        <a:spcAft>
                          <a:spcPts val="0"/>
                        </a:spcAft>
                        <a:buFont typeface="Symbol" panose="05050102010706020507" pitchFamily="18" charset="2"/>
                        <a:buChar char=""/>
                      </a:pPr>
                      <a:r>
                        <a:rPr lang="en-GB" sz="1200" dirty="0">
                          <a:effectLst/>
                        </a:rPr>
                        <a:t>Monoclonal immunoglobulin</a:t>
                      </a:r>
                    </a:p>
                    <a:p>
                      <a:pPr marL="177800" lvl="0" indent="-177800">
                        <a:lnSpc>
                          <a:spcPct val="107000"/>
                        </a:lnSpc>
                        <a:spcAft>
                          <a:spcPts val="0"/>
                        </a:spcAft>
                        <a:buFont typeface="Symbol" panose="05050102010706020507" pitchFamily="18" charset="2"/>
                        <a:buChar char=""/>
                      </a:pPr>
                      <a:r>
                        <a:rPr lang="en-GB" sz="1200" dirty="0" err="1">
                          <a:effectLst/>
                        </a:rPr>
                        <a:t>Cryoglobulinaemia</a:t>
                      </a:r>
                      <a:endParaRPr lang="en-GB" sz="1200" dirty="0">
                        <a:effectLst/>
                      </a:endParaRPr>
                    </a:p>
                    <a:p>
                      <a:pPr marL="177800" lvl="0" indent="-177800">
                        <a:lnSpc>
                          <a:spcPct val="107000"/>
                        </a:lnSpc>
                        <a:spcAft>
                          <a:spcPts val="0"/>
                        </a:spcAft>
                        <a:buFont typeface="Symbol" panose="05050102010706020507" pitchFamily="18" charset="2"/>
                        <a:buChar char=""/>
                      </a:pPr>
                      <a:r>
                        <a:rPr lang="en-GB" sz="1200" dirty="0">
                          <a:effectLst/>
                        </a:rPr>
                        <a:t>Aplastic anaemia</a:t>
                      </a:r>
                      <a:r>
                        <a:rPr lang="en-GB" sz="1200" baseline="30000" dirty="0">
                          <a:effectLst/>
                        </a:rPr>
                        <a:t>†</a:t>
                      </a:r>
                    </a:p>
                    <a:p>
                      <a:pPr marL="177800" marR="0" lvl="0" indent="-1778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GB" sz="1200" dirty="0">
                          <a:effectLst/>
                        </a:rPr>
                        <a:t>Haemolytic anaemia</a:t>
                      </a:r>
                      <a:r>
                        <a:rPr lang="en-GB" sz="1200" baseline="30000" dirty="0">
                          <a:effectLst/>
                        </a:rPr>
                        <a:t>†</a:t>
                      </a:r>
                    </a:p>
                  </a:txBody>
                  <a:tcPr marL="68580" marR="68580" marT="0" marB="0">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2"/>
                    </a:solidFill>
                  </a:tcPr>
                </a:tc>
                <a:tc>
                  <a:txBody>
                    <a:bodyPr/>
                    <a:lstStyle/>
                    <a:p>
                      <a:pPr marL="177800" lvl="0" indent="-177800">
                        <a:lnSpc>
                          <a:spcPct val="107000"/>
                        </a:lnSpc>
                        <a:spcAft>
                          <a:spcPts val="0"/>
                        </a:spcAft>
                        <a:buFont typeface="Symbol" panose="05050102010706020507" pitchFamily="18" charset="2"/>
                        <a:buChar char=""/>
                      </a:pPr>
                      <a:r>
                        <a:rPr lang="en-GB" sz="1200" dirty="0">
                          <a:effectLst/>
                        </a:rPr>
                        <a:t>Mild thrombocytopenia is common; occasionally severe</a:t>
                      </a:r>
                    </a:p>
                    <a:p>
                      <a:pPr marL="177800" lvl="0" indent="-177800">
                        <a:lnSpc>
                          <a:spcPct val="107000"/>
                        </a:lnSpc>
                        <a:spcAft>
                          <a:spcPts val="0"/>
                        </a:spcAft>
                        <a:buFont typeface="Symbol" panose="05050102010706020507" pitchFamily="18" charset="2"/>
                        <a:buChar char=""/>
                      </a:pPr>
                      <a:r>
                        <a:rPr lang="en-GB" sz="1200" dirty="0">
                          <a:effectLst/>
                        </a:rPr>
                        <a:t>Reported in 25% of cases of acute HEV in UK study</a:t>
                      </a:r>
                    </a:p>
                    <a:p>
                      <a:pPr marL="177800" lvl="0" indent="-177800">
                        <a:lnSpc>
                          <a:spcPct val="107000"/>
                        </a:lnSpc>
                        <a:spcAft>
                          <a:spcPts val="0"/>
                        </a:spcAft>
                        <a:buFont typeface="Symbol" panose="05050102010706020507" pitchFamily="18" charset="2"/>
                        <a:buChar char=""/>
                      </a:pPr>
                      <a:r>
                        <a:rPr lang="en-GB" sz="1200" dirty="0">
                          <a:effectLst/>
                        </a:rPr>
                        <a:t>Occurs mainly in association with renal disease</a:t>
                      </a:r>
                    </a:p>
                  </a:txBody>
                  <a:tcPr marL="68580" marR="68580" marT="0" marB="0">
                    <a:lnL w="9525"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0003"/>
                  </a:ext>
                </a:extLst>
              </a:tr>
              <a:tr h="621434">
                <a:tc>
                  <a:txBody>
                    <a:bodyPr/>
                    <a:lstStyle/>
                    <a:p>
                      <a:pPr algn="just">
                        <a:spcAft>
                          <a:spcPts val="0"/>
                        </a:spcAft>
                      </a:pPr>
                      <a:r>
                        <a:rPr lang="en-GB" sz="1200" b="1" dirty="0">
                          <a:solidFill>
                            <a:schemeClr val="bg1"/>
                          </a:solidFill>
                          <a:effectLst/>
                        </a:rPr>
                        <a:t>Other</a:t>
                      </a:r>
                      <a:endParaRPr lang="en-GB" sz="12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lnL w="6350"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marL="177800" lvl="0" indent="-177800">
                        <a:lnSpc>
                          <a:spcPct val="107000"/>
                        </a:lnSpc>
                        <a:spcAft>
                          <a:spcPts val="0"/>
                        </a:spcAft>
                        <a:buFont typeface="Symbol" panose="05050102010706020507" pitchFamily="18" charset="2"/>
                        <a:buChar char=""/>
                      </a:pPr>
                      <a:r>
                        <a:rPr lang="en-GB" sz="1200" dirty="0">
                          <a:effectLst/>
                        </a:rPr>
                        <a:t>Acute pancreatitis</a:t>
                      </a:r>
                    </a:p>
                    <a:p>
                      <a:pPr marL="177800" marR="0" lvl="0" indent="-1778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GB" sz="1200" dirty="0">
                          <a:effectLst/>
                        </a:rPr>
                        <a:t>Arthritis</a:t>
                      </a:r>
                      <a:r>
                        <a:rPr lang="en-GB" sz="1200" baseline="30000" dirty="0">
                          <a:effectLst/>
                        </a:rPr>
                        <a:t>†</a:t>
                      </a:r>
                    </a:p>
                    <a:p>
                      <a:pPr marL="177800" marR="0" lvl="0" indent="-1778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GB" sz="1200" dirty="0">
                          <a:effectLst/>
                        </a:rPr>
                        <a:t>Myocarditis</a:t>
                      </a:r>
                      <a:r>
                        <a:rPr lang="en-GB" sz="1200" baseline="30000" dirty="0">
                          <a:effectLst/>
                        </a:rPr>
                        <a:t>†</a:t>
                      </a:r>
                    </a:p>
                    <a:p>
                      <a:pPr marL="177800" marR="0" lvl="0" indent="-1778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GB" sz="1200" dirty="0">
                          <a:effectLst/>
                        </a:rPr>
                        <a:t>Autoimmune thyroiditis</a:t>
                      </a:r>
                      <a:r>
                        <a:rPr lang="en-GB" sz="1200" baseline="30000" dirty="0">
                          <a:effectLst/>
                        </a:rPr>
                        <a:t>†</a:t>
                      </a:r>
                    </a:p>
                  </a:txBody>
                  <a:tcPr marL="68580" marR="68580" marT="0" marB="0">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177800" lvl="0" indent="-177800">
                        <a:lnSpc>
                          <a:spcPct val="107000"/>
                        </a:lnSpc>
                        <a:spcAft>
                          <a:spcPts val="0"/>
                        </a:spcAft>
                        <a:buFont typeface="Symbol" panose="05050102010706020507" pitchFamily="18" charset="2"/>
                        <a:buChar char=""/>
                      </a:pPr>
                      <a:r>
                        <a:rPr lang="en-GB" sz="1200" dirty="0">
                          <a:effectLst/>
                        </a:rPr>
                        <a:t>55 cases worldwide. HEV GT 1 only; usually mild</a:t>
                      </a:r>
                    </a:p>
                  </a:txBody>
                  <a:tcPr marL="68580" marR="68580" marT="0" marB="0">
                    <a:lnL w="9525"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166353823"/>
                  </a:ext>
                </a:extLst>
              </a:tr>
            </a:tbl>
          </a:graphicData>
        </a:graphic>
      </p:graphicFrame>
      <p:sp>
        <p:nvSpPr>
          <p:cNvPr id="2" name="Title 1"/>
          <p:cNvSpPr>
            <a:spLocks noGrp="1"/>
          </p:cNvSpPr>
          <p:nvPr>
            <p:ph type="title"/>
          </p:nvPr>
        </p:nvSpPr>
        <p:spPr/>
        <p:txBody>
          <a:bodyPr/>
          <a:lstStyle/>
          <a:p>
            <a:r>
              <a:rPr lang="en-GB" dirty="0"/>
              <a:t>Extrahepatic manifestations</a:t>
            </a:r>
          </a:p>
        </p:txBody>
      </p:sp>
      <p:sp>
        <p:nvSpPr>
          <p:cNvPr id="3" name="Text Placeholder 2"/>
          <p:cNvSpPr>
            <a:spLocks noGrp="1"/>
          </p:cNvSpPr>
          <p:nvPr>
            <p:ph type="body" sz="quarter" idx="10"/>
          </p:nvPr>
        </p:nvSpPr>
        <p:spPr/>
        <p:txBody>
          <a:bodyPr/>
          <a:lstStyle/>
          <a:p>
            <a:r>
              <a:rPr lang="en-GB" dirty="0"/>
              <a:t>*There is good evidence to support a causal role for HEV and these associated conditions. For the other extrahepatic manifestations, causality remains to be established;</a:t>
            </a:r>
            <a:br>
              <a:rPr lang="en-GB" dirty="0"/>
            </a:br>
            <a:r>
              <a:rPr lang="en-GB" baseline="30000" dirty="0"/>
              <a:t>†</a:t>
            </a:r>
            <a:r>
              <a:rPr lang="en-GB" dirty="0"/>
              <a:t>Case reports only</a:t>
            </a:r>
            <a:br>
              <a:rPr lang="en-GB" dirty="0"/>
            </a:br>
            <a:r>
              <a:rPr lang="en-GB" dirty="0"/>
              <a:t>EASL CPG HEV. J </a:t>
            </a:r>
            <a:r>
              <a:rPr lang="en-GB" dirty="0" err="1"/>
              <a:t>Hepatol</a:t>
            </a:r>
            <a:r>
              <a:rPr lang="en-GB" dirty="0"/>
              <a:t> 2018;doi: 10.1016/j.jhep.2018.03.005 [</a:t>
            </a:r>
            <a:r>
              <a:rPr lang="en-GB" dirty="0" err="1"/>
              <a:t>Epub</a:t>
            </a:r>
            <a:r>
              <a:rPr lang="en-GB" dirty="0"/>
              <a:t> ahead of print]</a:t>
            </a:r>
          </a:p>
        </p:txBody>
      </p:sp>
      <p:sp>
        <p:nvSpPr>
          <p:cNvPr id="7" name="TextBox 6">
            <a:extLst>
              <a:ext uri="{FF2B5EF4-FFF2-40B4-BE49-F238E27FC236}">
                <a16:creationId xmlns:a16="http://schemas.microsoft.com/office/drawing/2014/main" id="{7C7C6954-50C4-4F97-A1A1-A39B08F38E25}"/>
              </a:ext>
            </a:extLst>
          </p:cNvPr>
          <p:cNvSpPr txBox="1"/>
          <p:nvPr/>
        </p:nvSpPr>
        <p:spPr>
          <a:xfrm>
            <a:off x="10278676" y="3012505"/>
            <a:ext cx="1476686" cy="307777"/>
          </a:xfrm>
          <a:prstGeom prst="rect">
            <a:avLst/>
          </a:prstGeom>
          <a:noFill/>
        </p:spPr>
        <p:txBody>
          <a:bodyPr wrap="none" rtlCol="0">
            <a:spAutoFit/>
          </a:bodyPr>
          <a:lstStyle/>
          <a:p>
            <a:r>
              <a:rPr lang="en-GB" sz="1400" b="1" dirty="0">
                <a:solidFill>
                  <a:srgbClr val="CC9B00"/>
                </a:solidFill>
              </a:rPr>
              <a:t>Most important</a:t>
            </a:r>
          </a:p>
        </p:txBody>
      </p:sp>
      <p:pic>
        <p:nvPicPr>
          <p:cNvPr id="9" name="Picture 8">
            <a:hlinkClick r:id="rId3" action="ppaction://hlinksldjump"/>
            <a:extLst>
              <a:ext uri="{FF2B5EF4-FFF2-40B4-BE49-F238E27FC236}">
                <a16:creationId xmlns:a16="http://schemas.microsoft.com/office/drawing/2014/main" id="{988B7DAA-5A04-4F36-B00B-36D42A000AB5}"/>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4125" y="446445"/>
            <a:ext cx="381237" cy="377560"/>
          </a:xfrm>
          <a:prstGeom prst="rect">
            <a:avLst/>
          </a:prstGeom>
        </p:spPr>
      </p:pic>
    </p:spTree>
    <p:extLst>
      <p:ext uri="{BB962C8B-B14F-4D97-AF65-F5344CB8AC3E}">
        <p14:creationId xmlns:p14="http://schemas.microsoft.com/office/powerpoint/2010/main" val="31240267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Extrahepatic manifestations</a:t>
            </a:r>
          </a:p>
        </p:txBody>
      </p:sp>
      <p:sp>
        <p:nvSpPr>
          <p:cNvPr id="3" name="Text Placeholder 2"/>
          <p:cNvSpPr>
            <a:spLocks noGrp="1"/>
          </p:cNvSpPr>
          <p:nvPr>
            <p:ph type="body" sz="quarter" idx="10"/>
          </p:nvPr>
        </p:nvSpPr>
        <p:spPr/>
        <p:txBody>
          <a:bodyPr/>
          <a:lstStyle/>
          <a:p>
            <a:r>
              <a:rPr lang="en-GB" dirty="0" err="1"/>
              <a:t>Pischke</a:t>
            </a:r>
            <a:r>
              <a:rPr lang="en-GB" dirty="0"/>
              <a:t> S, et al. J </a:t>
            </a:r>
            <a:r>
              <a:rPr lang="en-GB" dirty="0" err="1"/>
              <a:t>Hepatol</a:t>
            </a:r>
            <a:r>
              <a:rPr lang="en-GB" dirty="0"/>
              <a:t> 2017;66:1082–95</a:t>
            </a:r>
          </a:p>
        </p:txBody>
      </p:sp>
      <p:grpSp>
        <p:nvGrpSpPr>
          <p:cNvPr id="12" name="Group 11">
            <a:extLst>
              <a:ext uri="{FF2B5EF4-FFF2-40B4-BE49-F238E27FC236}">
                <a16:creationId xmlns:a16="http://schemas.microsoft.com/office/drawing/2014/main" id="{29F532E5-97BB-4716-9D1C-5C3C21E1588A}"/>
              </a:ext>
            </a:extLst>
          </p:cNvPr>
          <p:cNvGrpSpPr/>
          <p:nvPr/>
        </p:nvGrpSpPr>
        <p:grpSpPr>
          <a:xfrm>
            <a:off x="2004075" y="1239945"/>
            <a:ext cx="8373806" cy="5002964"/>
            <a:chOff x="611202" y="1089220"/>
            <a:chExt cx="7978825" cy="4766981"/>
          </a:xfrm>
        </p:grpSpPr>
        <p:pic>
          <p:nvPicPr>
            <p:cNvPr id="13" name="Picture 12" descr="Screen Clipping">
              <a:extLst>
                <a:ext uri="{FF2B5EF4-FFF2-40B4-BE49-F238E27FC236}">
                  <a16:creationId xmlns:a16="http://schemas.microsoft.com/office/drawing/2014/main" id="{ED3D34C8-1FF6-435D-9ECA-07E42A1335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202" y="1089220"/>
              <a:ext cx="7532976" cy="4160520"/>
            </a:xfrm>
            <a:prstGeom prst="rect">
              <a:avLst/>
            </a:prstGeom>
          </p:spPr>
        </p:pic>
        <p:sp>
          <p:nvSpPr>
            <p:cNvPr id="14" name="TextBox 13">
              <a:extLst>
                <a:ext uri="{FF2B5EF4-FFF2-40B4-BE49-F238E27FC236}">
                  <a16:creationId xmlns:a16="http://schemas.microsoft.com/office/drawing/2014/main" id="{D11024F3-E14E-43DE-8EAA-8EB17A7949E6}"/>
                </a:ext>
              </a:extLst>
            </p:cNvPr>
            <p:cNvSpPr txBox="1"/>
            <p:nvPr/>
          </p:nvSpPr>
          <p:spPr>
            <a:xfrm>
              <a:off x="673741" y="5152379"/>
              <a:ext cx="2526611" cy="703822"/>
            </a:xfrm>
            <a:prstGeom prst="rect">
              <a:avLst/>
            </a:prstGeom>
            <a:noFill/>
          </p:spPr>
          <p:txBody>
            <a:bodyPr wrap="none" rtlCol="0">
              <a:spAutoFit/>
            </a:bodyPr>
            <a:lstStyle/>
            <a:p>
              <a:pPr algn="ctr"/>
              <a:r>
                <a:rPr lang="en-GB" sz="1400" dirty="0"/>
                <a:t>Reported extrahepatic organ</a:t>
              </a:r>
            </a:p>
            <a:p>
              <a:pPr algn="ctr"/>
              <a:r>
                <a:rPr lang="en-GB" sz="1400" dirty="0"/>
                <a:t>manifestations in the context of</a:t>
              </a:r>
            </a:p>
            <a:p>
              <a:pPr algn="ctr"/>
              <a:r>
                <a:rPr lang="en-GB" sz="1400" dirty="0"/>
                <a:t>hepatitis E virus infection</a:t>
              </a:r>
            </a:p>
          </p:txBody>
        </p:sp>
        <p:sp>
          <p:nvSpPr>
            <p:cNvPr id="15" name="TextBox 14">
              <a:extLst>
                <a:ext uri="{FF2B5EF4-FFF2-40B4-BE49-F238E27FC236}">
                  <a16:creationId xmlns:a16="http://schemas.microsoft.com/office/drawing/2014/main" id="{D0C2F8BE-0091-47BD-91F2-B395DAECA1BE}"/>
                </a:ext>
              </a:extLst>
            </p:cNvPr>
            <p:cNvSpPr txBox="1"/>
            <p:nvPr/>
          </p:nvSpPr>
          <p:spPr>
            <a:xfrm>
              <a:off x="3286480" y="5152379"/>
              <a:ext cx="2604508" cy="703822"/>
            </a:xfrm>
            <a:prstGeom prst="rect">
              <a:avLst/>
            </a:prstGeom>
            <a:noFill/>
          </p:spPr>
          <p:txBody>
            <a:bodyPr wrap="none" rtlCol="0">
              <a:spAutoFit/>
            </a:bodyPr>
            <a:lstStyle/>
            <a:p>
              <a:pPr algn="ctr"/>
              <a:r>
                <a:rPr lang="en-GB" sz="1400" dirty="0"/>
                <a:t>Possible mechanisms of</a:t>
              </a:r>
            </a:p>
            <a:p>
              <a:pPr algn="ctr"/>
              <a:r>
                <a:rPr lang="en-GB" sz="1400" dirty="0"/>
                <a:t>extrahepatic symptoms</a:t>
              </a:r>
            </a:p>
            <a:p>
              <a:pPr algn="ctr"/>
              <a:r>
                <a:rPr lang="en-GB" sz="1400" dirty="0"/>
                <a:t>in the context of HEV replication</a:t>
              </a:r>
            </a:p>
          </p:txBody>
        </p:sp>
        <p:sp>
          <p:nvSpPr>
            <p:cNvPr id="16" name="TextBox 15">
              <a:extLst>
                <a:ext uri="{FF2B5EF4-FFF2-40B4-BE49-F238E27FC236}">
                  <a16:creationId xmlns:a16="http://schemas.microsoft.com/office/drawing/2014/main" id="{B1606F99-8949-4B34-8C89-27B6C2DD6302}"/>
                </a:ext>
              </a:extLst>
            </p:cNvPr>
            <p:cNvSpPr txBox="1"/>
            <p:nvPr/>
          </p:nvSpPr>
          <p:spPr>
            <a:xfrm>
              <a:off x="5890820" y="5152379"/>
              <a:ext cx="2699207" cy="703822"/>
            </a:xfrm>
            <a:prstGeom prst="rect">
              <a:avLst/>
            </a:prstGeom>
            <a:noFill/>
          </p:spPr>
          <p:txBody>
            <a:bodyPr wrap="none" rtlCol="0">
              <a:spAutoFit/>
            </a:bodyPr>
            <a:lstStyle/>
            <a:p>
              <a:pPr algn="ctr"/>
              <a:r>
                <a:rPr lang="en-GB" sz="1400" dirty="0"/>
                <a:t>Possible mechanisms of</a:t>
              </a:r>
            </a:p>
            <a:p>
              <a:pPr algn="ctr"/>
              <a:r>
                <a:rPr lang="en-GB" sz="1400" dirty="0"/>
                <a:t>neurological manifestations</a:t>
              </a:r>
            </a:p>
            <a:p>
              <a:pPr algn="ctr"/>
              <a:r>
                <a:rPr lang="en-GB" sz="1400" dirty="0"/>
                <a:t>in the absence of HEV replication</a:t>
              </a:r>
            </a:p>
          </p:txBody>
        </p:sp>
      </p:grpSp>
      <p:pic>
        <p:nvPicPr>
          <p:cNvPr id="17" name="Picture 16">
            <a:hlinkClick r:id="rId4" action="ppaction://hlinksldjump"/>
            <a:extLst>
              <a:ext uri="{FF2B5EF4-FFF2-40B4-BE49-F238E27FC236}">
                <a16:creationId xmlns:a16="http://schemas.microsoft.com/office/drawing/2014/main" id="{77EDD189-F656-4C4C-8EF1-93829D591025}"/>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4125" y="446445"/>
            <a:ext cx="381237" cy="377560"/>
          </a:xfrm>
          <a:prstGeom prst="rect">
            <a:avLst/>
          </a:prstGeom>
        </p:spPr>
      </p:pic>
    </p:spTree>
    <p:extLst>
      <p:ext uri="{BB962C8B-B14F-4D97-AF65-F5344CB8AC3E}">
        <p14:creationId xmlns:p14="http://schemas.microsoft.com/office/powerpoint/2010/main" val="8711937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Extrahepatic manifestations</a:t>
            </a:r>
          </a:p>
        </p:txBody>
      </p:sp>
      <p:sp>
        <p:nvSpPr>
          <p:cNvPr id="3" name="Text Placeholder 2"/>
          <p:cNvSpPr>
            <a:spLocks noGrp="1"/>
          </p:cNvSpPr>
          <p:nvPr>
            <p:ph type="body" sz="quarter" idx="10"/>
          </p:nvPr>
        </p:nvSpPr>
        <p:spPr/>
        <p:txBody>
          <a:bodyPr/>
          <a:lstStyle/>
          <a:p>
            <a:r>
              <a:rPr lang="en-GB" dirty="0"/>
              <a:t>*Irrespective of LFT results</a:t>
            </a:r>
            <a:br>
              <a:rPr lang="en-GB" dirty="0"/>
            </a:br>
            <a:r>
              <a:rPr lang="en-GB" dirty="0"/>
              <a:t>EASL CPG HEV. J </a:t>
            </a:r>
            <a:r>
              <a:rPr lang="en-GB" dirty="0" err="1"/>
              <a:t>Hepatol</a:t>
            </a:r>
            <a:r>
              <a:rPr lang="en-GB" dirty="0"/>
              <a:t> 2018;doi: 10.1016/j.jhep.2018.03.005 [</a:t>
            </a:r>
            <a:r>
              <a:rPr lang="en-GB" dirty="0" err="1"/>
              <a:t>Epub</a:t>
            </a:r>
            <a:r>
              <a:rPr lang="en-GB" dirty="0"/>
              <a:t> ahead of print]</a:t>
            </a:r>
          </a:p>
        </p:txBody>
      </p:sp>
      <p:sp>
        <p:nvSpPr>
          <p:cNvPr id="4" name="Content Placeholder 3"/>
          <p:cNvSpPr>
            <a:spLocks noGrp="1"/>
          </p:cNvSpPr>
          <p:nvPr>
            <p:ph sz="half" idx="1"/>
          </p:nvPr>
        </p:nvSpPr>
        <p:spPr/>
        <p:txBody>
          <a:bodyPr/>
          <a:lstStyle/>
          <a:p>
            <a:r>
              <a:rPr lang="en-GB" dirty="0"/>
              <a:t>Existence of extrahepatic manifestations of HEV means that testing is warranted in a number of patient populations</a:t>
            </a:r>
          </a:p>
        </p:txBody>
      </p:sp>
      <p:graphicFrame>
        <p:nvGraphicFramePr>
          <p:cNvPr id="9" name="Table 8">
            <a:extLst>
              <a:ext uri="{FF2B5EF4-FFF2-40B4-BE49-F238E27FC236}">
                <a16:creationId xmlns:a16="http://schemas.microsoft.com/office/drawing/2014/main" id="{D4E126D3-4800-44D3-A883-2E02A1A0DB38}"/>
              </a:ext>
            </a:extLst>
          </p:cNvPr>
          <p:cNvGraphicFramePr>
            <a:graphicFrameLocks noGrp="1"/>
          </p:cNvGraphicFramePr>
          <p:nvPr>
            <p:extLst>
              <p:ext uri="{D42A27DB-BD31-4B8C-83A1-F6EECF244321}">
                <p14:modId xmlns:p14="http://schemas.microsoft.com/office/powerpoint/2010/main" val="4181896121"/>
              </p:ext>
            </p:extLst>
          </p:nvPr>
        </p:nvGraphicFramePr>
        <p:xfrm>
          <a:off x="423849" y="2068283"/>
          <a:ext cx="11342399" cy="3901440"/>
        </p:xfrm>
        <a:graphic>
          <a:graphicData uri="http://schemas.openxmlformats.org/drawingml/2006/table">
            <a:tbl>
              <a:tblPr firstRow="1" bandRow="1">
                <a:tableStyleId>{5C22544A-7EE6-4342-B048-85BDC9FD1C3A}</a:tableStyleId>
              </a:tblPr>
              <a:tblGrid>
                <a:gridCol w="8647177">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19889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198891">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b="1" kern="1200" noProof="0" dirty="0">
                          <a:solidFill>
                            <a:schemeClr val="tx2"/>
                          </a:solidFill>
                          <a:latin typeface="Arial" panose="020B0604020202020204" pitchFamily="34" charset="0"/>
                          <a:ea typeface="+mn-ea"/>
                          <a:cs typeface="Arial" panose="020B0604020202020204" pitchFamily="34" charset="0"/>
                        </a:rPr>
                        <a:t>Testing for HEV recommended in:* </a:t>
                      </a: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FEFCFC"/>
                    </a:solidFill>
                  </a:tcPr>
                </a:tc>
                <a:tc>
                  <a:txBody>
                    <a:bodyPr/>
                    <a:lstStyle/>
                    <a:p>
                      <a:pPr algn="ctr"/>
                      <a:endParaRPr lang="en-GB" sz="1600" dirty="0">
                        <a:solidFill>
                          <a:schemeClr val="tx1"/>
                        </a:solidFill>
                        <a:latin typeface="Arial" panose="020B0604020202020204" pitchFamily="34" charset="0"/>
                        <a:cs typeface="Arial" panose="020B0604020202020204" pitchFamily="34" charset="0"/>
                      </a:endParaRP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7DCBEC"/>
                    </a:solidFill>
                  </a:tcPr>
                </a:tc>
                <a:tc>
                  <a:txBody>
                    <a:bodyPr/>
                    <a:lstStyle/>
                    <a:p>
                      <a:pPr algn="ctr"/>
                      <a:endParaRPr lang="en-GB" sz="1600" dirty="0">
                        <a:solidFill>
                          <a:schemeClr val="tx1"/>
                        </a:solidFill>
                        <a:latin typeface="Arial" panose="020B0604020202020204" pitchFamily="34" charset="0"/>
                        <a:cs typeface="Arial" panose="020B0604020202020204" pitchFamily="34" charset="0"/>
                      </a:endParaRPr>
                    </a:p>
                  </a:txBody>
                  <a:tcPr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1"/>
                  </a:ext>
                </a:extLst>
              </a:tr>
              <a:tr h="198891">
                <a:tc>
                  <a:txBody>
                    <a:bodyPr/>
                    <a:lstStyle/>
                    <a:p>
                      <a:pPr marL="627063"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Patients with neuralgic amyotrophy </a:t>
                      </a:r>
                    </a:p>
                  </a:txBody>
                  <a:tcP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B</a:t>
                      </a:r>
                    </a:p>
                  </a:txBody>
                  <a:tcPr anchor="ctr">
                    <a:lnL w="1270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578250106"/>
                  </a:ext>
                </a:extLst>
              </a:tr>
              <a:tr h="198891">
                <a:tc>
                  <a:txBody>
                    <a:bodyPr/>
                    <a:lstStyle/>
                    <a:p>
                      <a:pPr marL="627063" marR="0" lvl="0" indent="-2698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dk1"/>
                          </a:solidFill>
                          <a:effectLst/>
                          <a:latin typeface="+mn-lt"/>
                          <a:ea typeface="+mn-ea"/>
                          <a:cs typeface="+mn-cs"/>
                        </a:rPr>
                        <a:t>Patients</a:t>
                      </a:r>
                      <a:r>
                        <a:rPr lang="en-GB" sz="1600" kern="1200" baseline="0" dirty="0">
                          <a:solidFill>
                            <a:schemeClr val="dk1"/>
                          </a:solidFill>
                          <a:effectLst/>
                          <a:latin typeface="+mn-lt"/>
                          <a:ea typeface="+mn-ea"/>
                          <a:cs typeface="+mn-cs"/>
                        </a:rPr>
                        <a:t> with </a:t>
                      </a:r>
                      <a:r>
                        <a:rPr lang="en-GB" sz="1600" kern="1200" baseline="0" dirty="0" err="1">
                          <a:solidFill>
                            <a:schemeClr val="dk1"/>
                          </a:solidFill>
                          <a:effectLst/>
                          <a:latin typeface="+mn-lt"/>
                          <a:ea typeface="+mn-ea"/>
                          <a:cs typeface="+mn-cs"/>
                        </a:rPr>
                        <a:t>G</a:t>
                      </a:r>
                      <a:r>
                        <a:rPr lang="en-GB" sz="1600" kern="1200" dirty="0" err="1">
                          <a:solidFill>
                            <a:schemeClr val="dk1"/>
                          </a:solidFill>
                          <a:effectLst/>
                          <a:latin typeface="+mn-lt"/>
                          <a:ea typeface="+mn-ea"/>
                          <a:cs typeface="+mn-cs"/>
                        </a:rPr>
                        <a:t>uillain</a:t>
                      </a:r>
                      <a:r>
                        <a:rPr lang="en-GB" sz="1600" dirty="0">
                          <a:effectLst/>
                        </a:rPr>
                        <a:t>–</a:t>
                      </a:r>
                      <a:r>
                        <a:rPr lang="en-GB" sz="1600" kern="1200" dirty="0" err="1">
                          <a:solidFill>
                            <a:schemeClr val="dk1"/>
                          </a:solidFill>
                          <a:effectLst/>
                          <a:latin typeface="+mn-lt"/>
                          <a:ea typeface="+mn-ea"/>
                          <a:cs typeface="+mn-cs"/>
                        </a:rPr>
                        <a:t>Barré</a:t>
                      </a:r>
                      <a:r>
                        <a:rPr lang="en-GB" sz="1600" kern="1200" dirty="0">
                          <a:solidFill>
                            <a:schemeClr val="dk1"/>
                          </a:solidFill>
                          <a:effectLst/>
                          <a:latin typeface="+mn-lt"/>
                          <a:ea typeface="+mn-ea"/>
                          <a:cs typeface="+mn-cs"/>
                        </a:rPr>
                        <a:t> syndrome</a:t>
                      </a:r>
                    </a:p>
                  </a:txBody>
                  <a:tcPr>
                    <a:lnL w="1270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B</a:t>
                      </a:r>
                    </a:p>
                  </a:txBody>
                  <a:tcPr anchor="ctr">
                    <a:lnL w="1270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913077761"/>
                  </a:ext>
                </a:extLst>
              </a:tr>
              <a:tr h="343538">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b="1" kern="1200" noProof="0" dirty="0">
                          <a:solidFill>
                            <a:schemeClr val="tx2"/>
                          </a:solidFill>
                          <a:latin typeface="Arial" panose="020B0604020202020204" pitchFamily="34" charset="0"/>
                          <a:ea typeface="+mn-ea"/>
                          <a:cs typeface="Arial" panose="020B0604020202020204" pitchFamily="34" charset="0"/>
                        </a:rPr>
                        <a:t>Testing for</a:t>
                      </a:r>
                      <a:r>
                        <a:rPr lang="en-GB" sz="1600" b="1" kern="1200" baseline="0" noProof="0" dirty="0">
                          <a:solidFill>
                            <a:schemeClr val="tx2"/>
                          </a:solidFill>
                          <a:latin typeface="Arial" panose="020B0604020202020204" pitchFamily="34" charset="0"/>
                          <a:ea typeface="+mn-ea"/>
                          <a:cs typeface="Arial" panose="020B0604020202020204" pitchFamily="34" charset="0"/>
                        </a:rPr>
                        <a:t> HEV suggested in:</a:t>
                      </a:r>
                      <a:endParaRPr lang="en-GB" sz="1600" b="1" kern="1200" noProof="0" dirty="0">
                        <a:solidFill>
                          <a:schemeClr val="tx2"/>
                        </a:solidFill>
                        <a:latin typeface="Arial" panose="020B0604020202020204" pitchFamily="34" charset="0"/>
                        <a:ea typeface="+mn-ea"/>
                        <a:cs typeface="Arial" panose="020B0604020202020204" pitchFamily="34" charset="0"/>
                      </a:endParaRPr>
                    </a:p>
                    <a:p>
                      <a:pPr marL="625475" marR="0" lvl="0" indent="-2682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Patients with encephalitis/myelitis</a:t>
                      </a:r>
                      <a:endParaRPr kumimoji="0" lang="en-US"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C</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2</a:t>
                      </a:r>
                    </a:p>
                  </a:txBody>
                  <a:tcPr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2"/>
                  </a:ext>
                </a:extLst>
              </a:tr>
              <a:tr h="343538">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b="1" kern="1200" noProof="0" dirty="0">
                          <a:solidFill>
                            <a:schemeClr val="tx2"/>
                          </a:solidFill>
                          <a:latin typeface="Arial" panose="020B0604020202020204" pitchFamily="34" charset="0"/>
                          <a:ea typeface="+mn-ea"/>
                          <a:cs typeface="Arial" panose="020B0604020202020204" pitchFamily="34" charset="0"/>
                        </a:rPr>
                        <a:t>Testing for</a:t>
                      </a:r>
                      <a:r>
                        <a:rPr lang="en-GB" sz="1600" b="1" kern="1200" baseline="0" noProof="0" dirty="0">
                          <a:solidFill>
                            <a:schemeClr val="tx2"/>
                          </a:solidFill>
                          <a:latin typeface="Arial" panose="020B0604020202020204" pitchFamily="34" charset="0"/>
                          <a:ea typeface="+mn-ea"/>
                          <a:cs typeface="Arial" panose="020B0604020202020204" pitchFamily="34" charset="0"/>
                        </a:rPr>
                        <a:t> proteinuria suggested in:</a:t>
                      </a:r>
                      <a:endParaRPr kumimoji="0" lang="en-US"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625475" marR="0" lvl="0" indent="-2682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HEV-infected patients </a:t>
                      </a: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C</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2</a:t>
                      </a:r>
                    </a:p>
                  </a:txBody>
                  <a:tcPr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343410860"/>
                  </a:ext>
                </a:extLst>
              </a:tr>
              <a:tr h="343538">
                <a:tc>
                  <a:txBody>
                    <a:bodyPr/>
                    <a:lstStyle/>
                    <a:p>
                      <a:pPr marL="625475" marR="0" lvl="0" indent="-2682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Patients with acute or chronic HEV infection who develop new-onset proteinuria may be considered for a renal biopsy</a:t>
                      </a:r>
                      <a:endParaRPr kumimoji="0" lang="en-US"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C</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2</a:t>
                      </a:r>
                    </a:p>
                  </a:txBody>
                  <a:tcPr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661862006"/>
                  </a:ext>
                </a:extLst>
              </a:tr>
              <a:tr h="488186">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b="1" kern="1200" noProof="0" dirty="0">
                          <a:solidFill>
                            <a:schemeClr val="tx2"/>
                          </a:solidFill>
                          <a:latin typeface="Arial" panose="020B0604020202020204" pitchFamily="34" charset="0"/>
                          <a:ea typeface="+mn-ea"/>
                          <a:cs typeface="Arial" panose="020B0604020202020204" pitchFamily="34" charset="0"/>
                        </a:rPr>
                        <a:t>Treatment</a:t>
                      </a:r>
                      <a:endParaRPr kumimoji="0" lang="en-GB"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625475" marR="0" lvl="0" indent="-2682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Antiviral treatment suggested for patients with chronic HEV infection and associated glomerular disease</a:t>
                      </a:r>
                      <a:endParaRPr kumimoji="0" lang="en-US"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C</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2</a:t>
                      </a:r>
                    </a:p>
                  </a:txBody>
                  <a:tcPr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788442289"/>
                  </a:ext>
                </a:extLst>
              </a:tr>
            </a:tbl>
          </a:graphicData>
        </a:graphic>
      </p:graphicFrame>
      <p:grpSp>
        <p:nvGrpSpPr>
          <p:cNvPr id="10" name="Group 9">
            <a:extLst>
              <a:ext uri="{FF2B5EF4-FFF2-40B4-BE49-F238E27FC236}">
                <a16:creationId xmlns:a16="http://schemas.microsoft.com/office/drawing/2014/main" id="{2E66412B-7A67-4B3E-A64A-C12FB4D1159B}"/>
              </a:ext>
            </a:extLst>
          </p:cNvPr>
          <p:cNvGrpSpPr/>
          <p:nvPr/>
        </p:nvGrpSpPr>
        <p:grpSpPr>
          <a:xfrm>
            <a:off x="8073782" y="2067722"/>
            <a:ext cx="3693418" cy="276999"/>
            <a:chOff x="4262958" y="3212976"/>
            <a:chExt cx="3693418" cy="276999"/>
          </a:xfrm>
        </p:grpSpPr>
        <p:sp>
          <p:nvSpPr>
            <p:cNvPr id="11" name="Rectangle 10">
              <a:extLst>
                <a:ext uri="{FF2B5EF4-FFF2-40B4-BE49-F238E27FC236}">
                  <a16:creationId xmlns:a16="http://schemas.microsoft.com/office/drawing/2014/main" id="{1851FCF4-98A9-4E89-97DA-D94708098E2D}"/>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Rectangle 11">
              <a:extLst>
                <a:ext uri="{FF2B5EF4-FFF2-40B4-BE49-F238E27FC236}">
                  <a16:creationId xmlns:a16="http://schemas.microsoft.com/office/drawing/2014/main" id="{88D18B14-93E0-40C0-B148-288BC50362D5}"/>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Box 13">
              <a:extLst>
                <a:ext uri="{FF2B5EF4-FFF2-40B4-BE49-F238E27FC236}">
                  <a16:creationId xmlns:a16="http://schemas.microsoft.com/office/drawing/2014/main" id="{46DE9BAD-5DB4-4162-B6B4-19CA374B9369}"/>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5" name="TextBox 14">
              <a:extLst>
                <a:ext uri="{FF2B5EF4-FFF2-40B4-BE49-F238E27FC236}">
                  <a16:creationId xmlns:a16="http://schemas.microsoft.com/office/drawing/2014/main" id="{A7E452A9-9657-4323-9558-BB051A5EB2EB}"/>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6" name="Picture 15">
            <a:hlinkClick r:id="rId3" action="ppaction://hlinksldjump"/>
            <a:extLst>
              <a:ext uri="{FF2B5EF4-FFF2-40B4-BE49-F238E27FC236}">
                <a16:creationId xmlns:a16="http://schemas.microsoft.com/office/drawing/2014/main" id="{B76E9AC8-BBAE-49AA-A698-2E14C9951B3B}"/>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4125" y="446445"/>
            <a:ext cx="381237" cy="377560"/>
          </a:xfrm>
          <a:prstGeom prst="rect">
            <a:avLst/>
          </a:prstGeom>
        </p:spPr>
      </p:pic>
    </p:spTree>
    <p:extLst>
      <p:ext uri="{BB962C8B-B14F-4D97-AF65-F5344CB8AC3E}">
        <p14:creationId xmlns:p14="http://schemas.microsoft.com/office/powerpoint/2010/main" val="17590034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FF7EA-809F-4321-9AC1-E31E324A9B26}"/>
              </a:ext>
            </a:extLst>
          </p:cNvPr>
          <p:cNvSpPr>
            <a:spLocks noGrp="1"/>
          </p:cNvSpPr>
          <p:nvPr>
            <p:ph type="title"/>
          </p:nvPr>
        </p:nvSpPr>
        <p:spPr/>
        <p:txBody>
          <a:bodyPr>
            <a:noAutofit/>
          </a:bodyPr>
          <a:lstStyle/>
          <a:p>
            <a:r>
              <a:rPr lang="en-GB" dirty="0"/>
              <a:t>Laboratory diagnosis of HEV infection</a:t>
            </a:r>
            <a:endParaRPr lang="en-GB" baseline="30000" dirty="0"/>
          </a:p>
        </p:txBody>
      </p:sp>
      <p:sp>
        <p:nvSpPr>
          <p:cNvPr id="3" name="Text Placeholder 2">
            <a:extLst>
              <a:ext uri="{FF2B5EF4-FFF2-40B4-BE49-F238E27FC236}">
                <a16:creationId xmlns:a16="http://schemas.microsoft.com/office/drawing/2014/main" id="{4A212A6D-19DA-412D-8FBD-02CB83EAA86C}"/>
              </a:ext>
            </a:extLst>
          </p:cNvPr>
          <p:cNvSpPr>
            <a:spLocks noGrp="1"/>
          </p:cNvSpPr>
          <p:nvPr>
            <p:ph type="body" sz="quarter" idx="10"/>
          </p:nvPr>
        </p:nvSpPr>
        <p:spPr/>
        <p:txBody>
          <a:bodyPr/>
          <a:lstStyle/>
          <a:p>
            <a:r>
              <a:rPr lang="en-GB" dirty="0"/>
              <a:t>EASL CPG HEV. J </a:t>
            </a:r>
            <a:r>
              <a:rPr lang="en-GB" dirty="0" err="1"/>
              <a:t>Hepatol</a:t>
            </a:r>
            <a:r>
              <a:rPr lang="en-GB" dirty="0"/>
              <a:t> 2018;doi: 10.1016/j.jhep.2018.03.005 [</a:t>
            </a:r>
            <a:r>
              <a:rPr lang="en-GB" dirty="0" err="1"/>
              <a:t>Epub</a:t>
            </a:r>
            <a:r>
              <a:rPr lang="en-GB" dirty="0"/>
              <a:t> ahead of print]</a:t>
            </a:r>
          </a:p>
        </p:txBody>
      </p:sp>
      <p:sp>
        <p:nvSpPr>
          <p:cNvPr id="4" name="Content Placeholder 3"/>
          <p:cNvSpPr>
            <a:spLocks noGrp="1"/>
          </p:cNvSpPr>
          <p:nvPr>
            <p:ph sz="half" idx="1"/>
          </p:nvPr>
        </p:nvSpPr>
        <p:spPr/>
        <p:txBody>
          <a:bodyPr/>
          <a:lstStyle/>
          <a:p>
            <a:r>
              <a:rPr lang="en-GB" dirty="0"/>
              <a:t>Incubation period for HEV is ~15–</a:t>
            </a:r>
            <a:r>
              <a:rPr lang="en-GB" dirty="0">
                <a:sym typeface="Symbol" panose="05050102010706020507" pitchFamily="18" charset="2"/>
              </a:rPr>
              <a:t>60 days</a:t>
            </a:r>
          </a:p>
          <a:p>
            <a:pPr lvl="1"/>
            <a:r>
              <a:rPr lang="en-GB" dirty="0"/>
              <a:t>HEV RNA is detected ~3 weeks post-infection in blood and stool</a:t>
            </a:r>
          </a:p>
          <a:p>
            <a:pPr lvl="2"/>
            <a:r>
              <a:rPr lang="en-GB" dirty="0"/>
              <a:t>Shortly before onset of symptoms</a:t>
            </a:r>
          </a:p>
          <a:p>
            <a:r>
              <a:rPr lang="en-GB" dirty="0"/>
              <a:t>At clinical onset biochemical markers become elevated</a:t>
            </a:r>
          </a:p>
          <a:p>
            <a:pPr lvl="1"/>
            <a:r>
              <a:rPr lang="en-GB" dirty="0"/>
              <a:t>First IgM followed by IgG</a:t>
            </a:r>
          </a:p>
        </p:txBody>
      </p:sp>
      <p:pic>
        <p:nvPicPr>
          <p:cNvPr id="27" name="Picture 26" descr="A close up of a map&#10;&#10;Description generated with high confidence">
            <a:extLst>
              <a:ext uri="{FF2B5EF4-FFF2-40B4-BE49-F238E27FC236}">
                <a16:creationId xmlns:a16="http://schemas.microsoft.com/office/drawing/2014/main" id="{3AB7AB30-9302-4621-B5BB-9196F2E53C9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847" t="14895" r="2847" b="2099"/>
          <a:stretch/>
        </p:blipFill>
        <p:spPr>
          <a:xfrm>
            <a:off x="2720816" y="3292807"/>
            <a:ext cx="5904656" cy="3187124"/>
          </a:xfrm>
          <a:prstGeom prst="rect">
            <a:avLst/>
          </a:prstGeom>
        </p:spPr>
      </p:pic>
      <p:pic>
        <p:nvPicPr>
          <p:cNvPr id="8" name="Picture 7">
            <a:hlinkClick r:id="rId4" action="ppaction://hlinksldjump"/>
            <a:extLst>
              <a:ext uri="{FF2B5EF4-FFF2-40B4-BE49-F238E27FC236}">
                <a16:creationId xmlns:a16="http://schemas.microsoft.com/office/drawing/2014/main" id="{B973429C-9E51-4AD8-85BD-2B7F92DF802C}"/>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4125" y="446445"/>
            <a:ext cx="381237" cy="377560"/>
          </a:xfrm>
          <a:prstGeom prst="rect">
            <a:avLst/>
          </a:prstGeom>
        </p:spPr>
      </p:pic>
    </p:spTree>
    <p:extLst>
      <p:ext uri="{BB962C8B-B14F-4D97-AF65-F5344CB8AC3E}">
        <p14:creationId xmlns:p14="http://schemas.microsoft.com/office/powerpoint/2010/main" val="12665444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3AF37-FC07-4165-AD25-D10396C8A2D6}"/>
              </a:ext>
            </a:extLst>
          </p:cNvPr>
          <p:cNvSpPr>
            <a:spLocks noGrp="1"/>
          </p:cNvSpPr>
          <p:nvPr>
            <p:ph type="title"/>
          </p:nvPr>
        </p:nvSpPr>
        <p:spPr/>
        <p:txBody>
          <a:bodyPr/>
          <a:lstStyle/>
          <a:p>
            <a:r>
              <a:rPr lang="en-GB" dirty="0"/>
              <a:t>Laboratory diagnosis of HEV infection</a:t>
            </a:r>
          </a:p>
        </p:txBody>
      </p:sp>
      <p:sp>
        <p:nvSpPr>
          <p:cNvPr id="3" name="Text Placeholder 2">
            <a:extLst>
              <a:ext uri="{FF2B5EF4-FFF2-40B4-BE49-F238E27FC236}">
                <a16:creationId xmlns:a16="http://schemas.microsoft.com/office/drawing/2014/main" id="{D3AC60E2-D5CA-4A84-A5F5-6000F7D0A65F}"/>
              </a:ext>
            </a:extLst>
          </p:cNvPr>
          <p:cNvSpPr>
            <a:spLocks noGrp="1"/>
          </p:cNvSpPr>
          <p:nvPr>
            <p:ph type="body" sz="quarter" idx="10"/>
          </p:nvPr>
        </p:nvSpPr>
        <p:spPr/>
        <p:txBody>
          <a:bodyPr/>
          <a:lstStyle/>
          <a:p>
            <a:r>
              <a:rPr lang="en-GB" dirty="0"/>
              <a:t>*Patients with re-infection are typically anti-HEV IgM negative, but IgG and PCR positive</a:t>
            </a:r>
            <a:br>
              <a:rPr lang="en-GB" dirty="0"/>
            </a:br>
            <a:r>
              <a:rPr lang="en-GB" dirty="0"/>
              <a:t>EASL CPG HEV. J </a:t>
            </a:r>
            <a:r>
              <a:rPr lang="en-GB" dirty="0" err="1"/>
              <a:t>Hepatol</a:t>
            </a:r>
            <a:r>
              <a:rPr lang="en-GB" dirty="0"/>
              <a:t> 2018;doi: 10.1016/j.jhep.2018.03.005 [</a:t>
            </a:r>
            <a:r>
              <a:rPr lang="en-GB" dirty="0" err="1"/>
              <a:t>Epub</a:t>
            </a:r>
            <a:r>
              <a:rPr lang="en-GB" dirty="0"/>
              <a:t> ahead of print]</a:t>
            </a:r>
          </a:p>
        </p:txBody>
      </p:sp>
      <p:sp>
        <p:nvSpPr>
          <p:cNvPr id="10" name="Content Placeholder 9">
            <a:extLst>
              <a:ext uri="{FF2B5EF4-FFF2-40B4-BE49-F238E27FC236}">
                <a16:creationId xmlns:a16="http://schemas.microsoft.com/office/drawing/2014/main" id="{62E209A1-A256-423B-9E3F-25C765E83E63}"/>
              </a:ext>
            </a:extLst>
          </p:cNvPr>
          <p:cNvSpPr>
            <a:spLocks noGrp="1"/>
          </p:cNvSpPr>
          <p:nvPr>
            <p:ph sz="half" idx="1"/>
          </p:nvPr>
        </p:nvSpPr>
        <p:spPr/>
        <p:txBody>
          <a:bodyPr>
            <a:normAutofit/>
          </a:bodyPr>
          <a:lstStyle/>
          <a:p>
            <a:r>
              <a:rPr lang="en-GB" dirty="0"/>
              <a:t>Acute HEV infection can be diagnosed by detection of anti-HEV antibodies</a:t>
            </a:r>
          </a:p>
          <a:p>
            <a:pPr lvl="1"/>
            <a:r>
              <a:rPr lang="en-GB" dirty="0"/>
              <a:t>IgM, IgG or both by enzyme immunoassays in combination with HEV NAT</a:t>
            </a:r>
          </a:p>
          <a:p>
            <a:r>
              <a:rPr lang="en-GB" dirty="0"/>
              <a:t>Serological testing relies upon detection of anti-IgM and (rising) IgG</a:t>
            </a:r>
          </a:p>
        </p:txBody>
      </p:sp>
      <p:graphicFrame>
        <p:nvGraphicFramePr>
          <p:cNvPr id="5" name="Table 4">
            <a:extLst>
              <a:ext uri="{FF2B5EF4-FFF2-40B4-BE49-F238E27FC236}">
                <a16:creationId xmlns:a16="http://schemas.microsoft.com/office/drawing/2014/main" id="{8BB7B0D9-AEB1-4600-91E5-30E9EC7196F1}"/>
              </a:ext>
            </a:extLst>
          </p:cNvPr>
          <p:cNvGraphicFramePr>
            <a:graphicFrameLocks noGrp="1"/>
          </p:cNvGraphicFramePr>
          <p:nvPr>
            <p:extLst>
              <p:ext uri="{D42A27DB-BD31-4B8C-83A1-F6EECF244321}">
                <p14:modId xmlns:p14="http://schemas.microsoft.com/office/powerpoint/2010/main" val="3667339224"/>
              </p:ext>
            </p:extLst>
          </p:nvPr>
        </p:nvGraphicFramePr>
        <p:xfrm>
          <a:off x="423848" y="2648606"/>
          <a:ext cx="11342400" cy="2847511"/>
        </p:xfrm>
        <a:graphic>
          <a:graphicData uri="http://schemas.openxmlformats.org/drawingml/2006/table">
            <a:tbl>
              <a:tblPr firstRow="1" bandRow="1">
                <a:tableStyleId>{5C22544A-7EE6-4342-B048-85BDC9FD1C3A}</a:tableStyleId>
              </a:tblPr>
              <a:tblGrid>
                <a:gridCol w="4283391">
                  <a:extLst>
                    <a:ext uri="{9D8B030D-6E8A-4147-A177-3AD203B41FA5}">
                      <a16:colId xmlns:a16="http://schemas.microsoft.com/office/drawing/2014/main" val="20001"/>
                    </a:ext>
                  </a:extLst>
                </a:gridCol>
                <a:gridCol w="7059009">
                  <a:extLst>
                    <a:ext uri="{9D8B030D-6E8A-4147-A177-3AD203B41FA5}">
                      <a16:colId xmlns:a16="http://schemas.microsoft.com/office/drawing/2014/main" val="20002"/>
                    </a:ext>
                  </a:extLst>
                </a:gridCol>
              </a:tblGrid>
              <a:tr h="317370">
                <a:tc>
                  <a:txBody>
                    <a:bodyPr/>
                    <a:lstStyle/>
                    <a:p>
                      <a:pPr algn="just">
                        <a:spcAft>
                          <a:spcPts val="0"/>
                        </a:spcAft>
                      </a:pPr>
                      <a:r>
                        <a:rPr lang="en-GB" sz="1600" b="1" dirty="0">
                          <a:effectLst/>
                          <a:latin typeface="+mn-lt"/>
                          <a:ea typeface="Cambria" panose="02040503050406030204" pitchFamily="18" charset="0"/>
                          <a:cs typeface="Times New Roman" panose="02020603050405020304" pitchFamily="18" charset="0"/>
                        </a:rPr>
                        <a:t>Infection status</a:t>
                      </a:r>
                      <a:endParaRPr lang="en-GB" sz="1600" dirty="0">
                        <a:effectLst/>
                        <a:latin typeface="+mn-lt"/>
                        <a:ea typeface="MS Mincho" panose="02020609040205080304" pitchFamily="49" charset="-128"/>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just">
                        <a:spcAft>
                          <a:spcPts val="0"/>
                        </a:spcAft>
                      </a:pPr>
                      <a:r>
                        <a:rPr lang="en-GB" sz="1600" b="1" dirty="0">
                          <a:effectLst/>
                          <a:latin typeface="+mn-lt"/>
                          <a:ea typeface="Cambria" panose="02040503050406030204" pitchFamily="18" charset="0"/>
                          <a:cs typeface="Times New Roman" panose="02020603050405020304" pitchFamily="18" charset="0"/>
                        </a:rPr>
                        <a:t>Positive markers</a:t>
                      </a:r>
                      <a:endParaRPr lang="en-GB" sz="1600" dirty="0">
                        <a:effectLst/>
                        <a:latin typeface="+mn-lt"/>
                        <a:ea typeface="MS Mincho" panose="02020609040205080304" pitchFamily="49" charset="-128"/>
                        <a:cs typeface="Times New Roman" panose="02020603050405020304" pitchFamily="18" charset="0"/>
                      </a:endParaRPr>
                    </a:p>
                  </a:txBody>
                  <a:tcPr marL="68580" marR="68580" marT="0" marB="0" anchor="ctr">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1578032">
                <a:tc>
                  <a:txBody>
                    <a:bodyPr/>
                    <a:lstStyle/>
                    <a:p>
                      <a:pPr algn="l">
                        <a:spcAft>
                          <a:spcPts val="0"/>
                        </a:spcAft>
                      </a:pPr>
                      <a:r>
                        <a:rPr lang="en-GB" sz="1600" b="1" dirty="0">
                          <a:solidFill>
                            <a:schemeClr val="bg1"/>
                          </a:solidFill>
                          <a:effectLst/>
                          <a:latin typeface="+mn-lt"/>
                          <a:ea typeface="Cambria" panose="02040503050406030204" pitchFamily="18" charset="0"/>
                          <a:cs typeface="Times New Roman" panose="02020603050405020304" pitchFamily="18" charset="0"/>
                        </a:rPr>
                        <a:t>Current infection – acute</a:t>
                      </a:r>
                      <a:endParaRPr lang="en-GB" sz="16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lnL w="6350" cap="flat" cmpd="sng" algn="ctr">
                      <a:solidFill>
                        <a:schemeClr val="tx2"/>
                      </a:solidFill>
                      <a:prstDash val="solid"/>
                      <a:round/>
                      <a:headEnd type="none" w="med" len="med"/>
                      <a:tailEnd type="none" w="med" len="med"/>
                    </a:lnL>
                    <a:lnR w="6350" cap="flat" cmpd="sng" algn="ctr">
                      <a:solidFill>
                        <a:schemeClr val="accent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2"/>
                    </a:solidFill>
                  </a:tcPr>
                </a:tc>
                <a:tc>
                  <a:txBody>
                    <a:bodyPr/>
                    <a:lstStyle/>
                    <a:p>
                      <a:pPr marL="269875" lvl="0" indent="-269875" algn="l">
                        <a:spcAft>
                          <a:spcPts val="0"/>
                        </a:spcAft>
                        <a:buFont typeface="Symbol" panose="05050102010706020507" pitchFamily="18" charset="2"/>
                        <a:buChar char=""/>
                      </a:pPr>
                      <a:r>
                        <a:rPr lang="en-GB" sz="1600" dirty="0">
                          <a:effectLst/>
                          <a:latin typeface="+mn-lt"/>
                          <a:ea typeface="Cambria" panose="02040503050406030204" pitchFamily="18" charset="0"/>
                          <a:cs typeface="Times New Roman" panose="02020603050405020304" pitchFamily="18" charset="0"/>
                        </a:rPr>
                        <a:t>HEV RNA</a:t>
                      </a:r>
                      <a:endParaRPr lang="en-GB" sz="1600" dirty="0">
                        <a:effectLst/>
                        <a:latin typeface="+mn-lt"/>
                        <a:ea typeface="MS Mincho" panose="02020609040205080304" pitchFamily="49" charset="-128"/>
                        <a:cs typeface="Times New Roman" panose="02020603050405020304" pitchFamily="18" charset="0"/>
                      </a:endParaRPr>
                    </a:p>
                    <a:p>
                      <a:pPr marL="269875" lvl="0" indent="-269875" algn="l">
                        <a:spcAft>
                          <a:spcPts val="0"/>
                        </a:spcAft>
                        <a:buFont typeface="Symbol" panose="05050102010706020507" pitchFamily="18" charset="2"/>
                        <a:buChar char=""/>
                      </a:pPr>
                      <a:r>
                        <a:rPr lang="en-GB" sz="1600" dirty="0">
                          <a:effectLst/>
                          <a:latin typeface="+mn-lt"/>
                          <a:ea typeface="Cambria" panose="02040503050406030204" pitchFamily="18" charset="0"/>
                          <a:cs typeface="Times New Roman" panose="02020603050405020304" pitchFamily="18" charset="0"/>
                        </a:rPr>
                        <a:t>HEV RNA + anti-HEV IgM</a:t>
                      </a:r>
                      <a:endParaRPr lang="en-GB" sz="1600" dirty="0">
                        <a:effectLst/>
                        <a:latin typeface="+mn-lt"/>
                        <a:ea typeface="MS Mincho" panose="02020609040205080304" pitchFamily="49" charset="-128"/>
                        <a:cs typeface="Times New Roman" panose="02020603050405020304" pitchFamily="18" charset="0"/>
                      </a:endParaRPr>
                    </a:p>
                    <a:p>
                      <a:pPr marL="269875" lvl="0" indent="-269875" algn="l">
                        <a:spcAft>
                          <a:spcPts val="0"/>
                        </a:spcAft>
                        <a:buFont typeface="Symbol" panose="05050102010706020507" pitchFamily="18" charset="2"/>
                        <a:buChar char=""/>
                      </a:pPr>
                      <a:r>
                        <a:rPr lang="en-GB" sz="1600" dirty="0">
                          <a:effectLst/>
                          <a:latin typeface="+mn-lt"/>
                          <a:ea typeface="Cambria" panose="02040503050406030204" pitchFamily="18" charset="0"/>
                          <a:cs typeface="Times New Roman" panose="02020603050405020304" pitchFamily="18" charset="0"/>
                        </a:rPr>
                        <a:t>HEV RNA + anti-HEV IgG*</a:t>
                      </a:r>
                      <a:endParaRPr lang="en-GB" sz="1600" dirty="0">
                        <a:effectLst/>
                        <a:latin typeface="+mn-lt"/>
                        <a:ea typeface="MS Mincho" panose="02020609040205080304" pitchFamily="49" charset="-128"/>
                        <a:cs typeface="Times New Roman" panose="02020603050405020304" pitchFamily="18" charset="0"/>
                      </a:endParaRPr>
                    </a:p>
                    <a:p>
                      <a:pPr marL="269875" lvl="0" indent="-269875" algn="l">
                        <a:spcAft>
                          <a:spcPts val="0"/>
                        </a:spcAft>
                        <a:buFont typeface="Symbol" panose="05050102010706020507" pitchFamily="18" charset="2"/>
                        <a:buChar char=""/>
                      </a:pPr>
                      <a:r>
                        <a:rPr lang="en-GB" sz="1600" dirty="0">
                          <a:effectLst/>
                          <a:latin typeface="+mn-lt"/>
                          <a:ea typeface="Cambria" panose="02040503050406030204" pitchFamily="18" charset="0"/>
                          <a:cs typeface="Times New Roman" panose="02020603050405020304" pitchFamily="18" charset="0"/>
                        </a:rPr>
                        <a:t>HEV RNA + anti-HEV IgM + anti-HEV IgG</a:t>
                      </a:r>
                      <a:endParaRPr lang="en-GB" sz="1600" dirty="0">
                        <a:effectLst/>
                        <a:latin typeface="+mn-lt"/>
                        <a:ea typeface="MS Mincho" panose="02020609040205080304" pitchFamily="49" charset="-128"/>
                        <a:cs typeface="Times New Roman" panose="02020603050405020304" pitchFamily="18" charset="0"/>
                      </a:endParaRPr>
                    </a:p>
                    <a:p>
                      <a:pPr marL="269875" lvl="0" indent="-269875" algn="l">
                        <a:spcAft>
                          <a:spcPts val="0"/>
                        </a:spcAft>
                        <a:buFont typeface="Symbol" panose="05050102010706020507" pitchFamily="18" charset="2"/>
                        <a:buChar char=""/>
                      </a:pPr>
                      <a:r>
                        <a:rPr lang="en-GB" sz="1600" dirty="0">
                          <a:effectLst/>
                          <a:latin typeface="+mn-lt"/>
                          <a:ea typeface="Cambria" panose="02040503050406030204" pitchFamily="18" charset="0"/>
                          <a:cs typeface="Times New Roman" panose="02020603050405020304" pitchFamily="18" charset="0"/>
                        </a:rPr>
                        <a:t>Anti-HEV IgM + anti-HEV IgG (rising)</a:t>
                      </a:r>
                      <a:endParaRPr lang="en-GB" sz="1600" dirty="0">
                        <a:effectLst/>
                        <a:latin typeface="+mn-lt"/>
                        <a:ea typeface="MS Mincho" panose="02020609040205080304" pitchFamily="49" charset="-128"/>
                        <a:cs typeface="Times New Roman" panose="02020603050405020304" pitchFamily="18" charset="0"/>
                      </a:endParaRPr>
                    </a:p>
                    <a:p>
                      <a:pPr marL="269875" lvl="0" indent="-269875" algn="l">
                        <a:spcAft>
                          <a:spcPts val="0"/>
                        </a:spcAft>
                        <a:buFont typeface="Symbol" panose="05050102010706020507" pitchFamily="18" charset="2"/>
                        <a:buChar char=""/>
                      </a:pPr>
                      <a:r>
                        <a:rPr lang="en-GB" sz="1600" dirty="0">
                          <a:effectLst/>
                          <a:latin typeface="+mn-lt"/>
                          <a:ea typeface="Cambria" panose="02040503050406030204" pitchFamily="18" charset="0"/>
                          <a:cs typeface="Times New Roman" panose="02020603050405020304" pitchFamily="18" charset="0"/>
                        </a:rPr>
                        <a:t>HEV antigen</a:t>
                      </a:r>
                      <a:endParaRPr lang="en-GB" sz="1600" dirty="0">
                        <a:effectLst/>
                        <a:latin typeface="+mn-lt"/>
                        <a:ea typeface="MS Mincho" panose="02020609040205080304" pitchFamily="49" charset="-128"/>
                        <a:cs typeface="Times New Roman" panose="02020603050405020304" pitchFamily="18" charset="0"/>
                      </a:endParaRPr>
                    </a:p>
                  </a:txBody>
                  <a:tcPr marL="68580" marR="68580" marT="0" marB="0">
                    <a:lnL w="6350" cap="flat" cmpd="sng" algn="ctr">
                      <a:solidFill>
                        <a:schemeClr val="accent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0001"/>
                  </a:ext>
                </a:extLst>
              </a:tr>
              <a:tr h="634739">
                <a:tc>
                  <a:txBody>
                    <a:bodyPr/>
                    <a:lstStyle/>
                    <a:p>
                      <a:pPr algn="l">
                        <a:spcAft>
                          <a:spcPts val="0"/>
                        </a:spcAft>
                      </a:pPr>
                      <a:r>
                        <a:rPr lang="en-GB" sz="1600" b="1" dirty="0">
                          <a:solidFill>
                            <a:schemeClr val="bg1"/>
                          </a:solidFill>
                          <a:effectLst/>
                          <a:latin typeface="+mn-lt"/>
                          <a:ea typeface="Cambria" panose="02040503050406030204" pitchFamily="18" charset="0"/>
                          <a:cs typeface="Times New Roman" panose="02020603050405020304" pitchFamily="18" charset="0"/>
                        </a:rPr>
                        <a:t>Current infection – chronic</a:t>
                      </a:r>
                      <a:endParaRPr lang="en-GB" sz="16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lnL w="6350"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2"/>
                    </a:solidFill>
                  </a:tcPr>
                </a:tc>
                <a:tc>
                  <a:txBody>
                    <a:bodyPr/>
                    <a:lstStyle/>
                    <a:p>
                      <a:pPr marL="269875" lvl="0" indent="-269875" algn="l">
                        <a:spcAft>
                          <a:spcPts val="0"/>
                        </a:spcAft>
                        <a:buFont typeface="Symbol" panose="05050102010706020507" pitchFamily="18" charset="2"/>
                        <a:buChar char=""/>
                      </a:pPr>
                      <a:r>
                        <a:rPr lang="en-GB" sz="1600" dirty="0">
                          <a:effectLst/>
                          <a:latin typeface="+mn-lt"/>
                          <a:ea typeface="Cambria" panose="02040503050406030204" pitchFamily="18" charset="0"/>
                          <a:cs typeface="Times New Roman" panose="02020603050405020304" pitchFamily="18" charset="0"/>
                        </a:rPr>
                        <a:t>HEV RNA (± anti-HEV) ≥3 months</a:t>
                      </a:r>
                      <a:endParaRPr lang="en-GB" sz="1600" dirty="0">
                        <a:effectLst/>
                        <a:latin typeface="+mn-lt"/>
                        <a:ea typeface="MS Mincho" panose="02020609040205080304" pitchFamily="49" charset="-128"/>
                        <a:cs typeface="Times New Roman" panose="02020603050405020304" pitchFamily="18" charset="0"/>
                      </a:endParaRPr>
                    </a:p>
                    <a:p>
                      <a:pPr marL="269875" lvl="0" indent="-269875" algn="l">
                        <a:spcAft>
                          <a:spcPts val="0"/>
                        </a:spcAft>
                        <a:buFont typeface="Symbol" panose="05050102010706020507" pitchFamily="18" charset="2"/>
                        <a:buChar char=""/>
                      </a:pPr>
                      <a:r>
                        <a:rPr lang="en-GB" sz="1600" dirty="0">
                          <a:effectLst/>
                          <a:latin typeface="+mn-lt"/>
                          <a:ea typeface="Cambria" panose="02040503050406030204" pitchFamily="18" charset="0"/>
                          <a:cs typeface="Times New Roman" panose="02020603050405020304" pitchFamily="18" charset="0"/>
                        </a:rPr>
                        <a:t>HEV antigen</a:t>
                      </a:r>
                      <a:endParaRPr lang="en-GB" sz="1600" dirty="0">
                        <a:effectLst/>
                        <a:latin typeface="+mn-lt"/>
                        <a:ea typeface="MS Mincho" panose="02020609040205080304" pitchFamily="49" charset="-128"/>
                        <a:cs typeface="Times New Roman" panose="02020603050405020304" pitchFamily="18" charset="0"/>
                      </a:endParaRPr>
                    </a:p>
                  </a:txBody>
                  <a:tcPr marL="68580" marR="68580" marT="0" marB="0">
                    <a:lnL w="9525"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0002"/>
                  </a:ext>
                </a:extLst>
              </a:tr>
              <a:tr h="317370">
                <a:tc>
                  <a:txBody>
                    <a:bodyPr/>
                    <a:lstStyle/>
                    <a:p>
                      <a:pPr algn="l">
                        <a:spcAft>
                          <a:spcPts val="0"/>
                        </a:spcAft>
                      </a:pPr>
                      <a:r>
                        <a:rPr lang="en-GB" sz="1600" b="1" dirty="0">
                          <a:solidFill>
                            <a:schemeClr val="bg1"/>
                          </a:solidFill>
                          <a:effectLst/>
                          <a:latin typeface="+mn-lt"/>
                          <a:ea typeface="Cambria" panose="02040503050406030204" pitchFamily="18" charset="0"/>
                          <a:cs typeface="Times New Roman" panose="02020603050405020304" pitchFamily="18" charset="0"/>
                        </a:rPr>
                        <a:t>Past infection</a:t>
                      </a:r>
                      <a:endParaRPr lang="en-GB" sz="16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marL="269875" lvl="0" indent="-269875" algn="l">
                        <a:spcAft>
                          <a:spcPts val="0"/>
                        </a:spcAft>
                        <a:buFont typeface="Symbol" panose="05050102010706020507" pitchFamily="18" charset="2"/>
                        <a:buChar char=""/>
                      </a:pPr>
                      <a:r>
                        <a:rPr lang="en-GB" sz="1600" dirty="0">
                          <a:effectLst/>
                          <a:latin typeface="+mn-lt"/>
                          <a:ea typeface="Cambria" panose="02040503050406030204" pitchFamily="18" charset="0"/>
                          <a:cs typeface="Times New Roman" panose="02020603050405020304" pitchFamily="18" charset="0"/>
                        </a:rPr>
                        <a:t>Anti-HEV IgG</a:t>
                      </a:r>
                      <a:endParaRPr lang="en-GB" sz="1600" dirty="0">
                        <a:effectLst/>
                        <a:latin typeface="+mn-lt"/>
                        <a:ea typeface="MS Mincho" panose="02020609040205080304" pitchFamily="49" charset="-128"/>
                        <a:cs typeface="Times New Roman" panose="02020603050405020304" pitchFamily="18" charset="0"/>
                      </a:endParaRPr>
                    </a:p>
                  </a:txBody>
                  <a:tcPr marL="68580" marR="68580" marT="0" marB="0" anchor="ctr">
                    <a:lnL w="9525"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0003"/>
                  </a:ext>
                </a:extLst>
              </a:tr>
            </a:tbl>
          </a:graphicData>
        </a:graphic>
      </p:graphicFrame>
      <p:pic>
        <p:nvPicPr>
          <p:cNvPr id="7" name="Picture 6">
            <a:hlinkClick r:id="rId3" action="ppaction://hlinksldjump"/>
            <a:extLst>
              <a:ext uri="{FF2B5EF4-FFF2-40B4-BE49-F238E27FC236}">
                <a16:creationId xmlns:a16="http://schemas.microsoft.com/office/drawing/2014/main" id="{C219A513-3B19-48D0-A1B3-380DDDE5A4C9}"/>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4125" y="446445"/>
            <a:ext cx="381237" cy="377560"/>
          </a:xfrm>
          <a:prstGeom prst="rect">
            <a:avLst/>
          </a:prstGeom>
        </p:spPr>
      </p:pic>
    </p:spTree>
    <p:extLst>
      <p:ext uri="{BB962C8B-B14F-4D97-AF65-F5344CB8AC3E}">
        <p14:creationId xmlns:p14="http://schemas.microsoft.com/office/powerpoint/2010/main" val="38033369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C60B-958B-4F3F-B3BE-FD88CC72137A}"/>
              </a:ext>
            </a:extLst>
          </p:cNvPr>
          <p:cNvSpPr>
            <a:spLocks noGrp="1"/>
          </p:cNvSpPr>
          <p:nvPr>
            <p:ph type="title"/>
          </p:nvPr>
        </p:nvSpPr>
        <p:spPr/>
        <p:txBody>
          <a:bodyPr/>
          <a:lstStyle/>
          <a:p>
            <a:r>
              <a:rPr lang="en-GB" dirty="0"/>
              <a:t>About these slides</a:t>
            </a:r>
          </a:p>
        </p:txBody>
      </p:sp>
      <p:sp>
        <p:nvSpPr>
          <p:cNvPr id="5" name="Text Placeholder 4">
            <a:extLst>
              <a:ext uri="{FF2B5EF4-FFF2-40B4-BE49-F238E27FC236}">
                <a16:creationId xmlns:a16="http://schemas.microsoft.com/office/drawing/2014/main" id="{BFE8AA30-3461-4938-9D92-8A38D2F360E0}"/>
              </a:ext>
            </a:extLst>
          </p:cNvPr>
          <p:cNvSpPr>
            <a:spLocks noGrp="1"/>
          </p:cNvSpPr>
          <p:nvPr>
            <p:ph type="body" sz="quarter" idx="10"/>
          </p:nvPr>
        </p:nvSpPr>
        <p:spPr/>
        <p:txBody>
          <a:bodyPr/>
          <a:lstStyle/>
          <a:p>
            <a:endParaRPr lang="en-GB"/>
          </a:p>
        </p:txBody>
      </p:sp>
      <p:sp>
        <p:nvSpPr>
          <p:cNvPr id="4" name="Content Placeholder 3">
            <a:extLst>
              <a:ext uri="{FF2B5EF4-FFF2-40B4-BE49-F238E27FC236}">
                <a16:creationId xmlns:a16="http://schemas.microsoft.com/office/drawing/2014/main" id="{493760C0-FC00-42FA-8670-EF225448498D}"/>
              </a:ext>
            </a:extLst>
          </p:cNvPr>
          <p:cNvSpPr>
            <a:spLocks noGrp="1"/>
          </p:cNvSpPr>
          <p:nvPr>
            <p:ph sz="half" idx="1"/>
          </p:nvPr>
        </p:nvSpPr>
        <p:spPr/>
        <p:txBody>
          <a:bodyPr/>
          <a:lstStyle/>
          <a:p>
            <a:r>
              <a:rPr lang="en-GB" dirty="0"/>
              <a:t>Definitions of all abbreviations shown in these slides are provided within the slide notes</a:t>
            </a:r>
          </a:p>
          <a:p>
            <a:endParaRPr lang="en-GB" dirty="0"/>
          </a:p>
          <a:p>
            <a:r>
              <a:rPr lang="en-US" dirty="0"/>
              <a:t>When you see a home symbol like this one:</a:t>
            </a:r>
            <a:r>
              <a:rPr lang="en-GB" dirty="0"/>
              <a:t>       , you can click on this to return to the outline or topics pages, depending on which section you are in</a:t>
            </a:r>
          </a:p>
          <a:p>
            <a:endParaRPr lang="en-GB" dirty="0"/>
          </a:p>
          <a:p>
            <a:endParaRPr lang="en-GB" dirty="0"/>
          </a:p>
          <a:p>
            <a:endParaRPr lang="en-GB" dirty="0"/>
          </a:p>
          <a:p>
            <a:endParaRPr lang="en-GB" dirty="0"/>
          </a:p>
          <a:p>
            <a:endParaRPr lang="en-GB" dirty="0"/>
          </a:p>
          <a:p>
            <a:endParaRPr lang="en-GB" dirty="0"/>
          </a:p>
          <a:p>
            <a:r>
              <a:rPr lang="en-GB" dirty="0"/>
              <a:t>Please send any feedback to: </a:t>
            </a:r>
            <a:r>
              <a:rPr lang="en-GB" u="sng" dirty="0">
                <a:hlinkClick r:id="rId2"/>
              </a:rPr>
              <a:t>slidedeck_feedback@easloffice.eu</a:t>
            </a:r>
            <a:endParaRPr lang="en-GB" dirty="0"/>
          </a:p>
        </p:txBody>
      </p:sp>
      <p:sp>
        <p:nvSpPr>
          <p:cNvPr id="6" name="TextBox 5">
            <a:extLst>
              <a:ext uri="{FF2B5EF4-FFF2-40B4-BE49-F238E27FC236}">
                <a16:creationId xmlns:a16="http://schemas.microsoft.com/office/drawing/2014/main" id="{98F4013A-4BE9-4EE8-8D1D-51E9A4839302}"/>
              </a:ext>
            </a:extLst>
          </p:cNvPr>
          <p:cNvSpPr txBox="1"/>
          <p:nvPr/>
        </p:nvSpPr>
        <p:spPr>
          <a:xfrm>
            <a:off x="2136608" y="3127575"/>
            <a:ext cx="7918783" cy="1323439"/>
          </a:xfrm>
          <a:prstGeom prst="rect">
            <a:avLst/>
          </a:prstGeom>
          <a:noFill/>
          <a:ln w="28575">
            <a:solidFill>
              <a:schemeClr val="tx2"/>
            </a:solidFill>
          </a:ln>
        </p:spPr>
        <p:txBody>
          <a:bodyPr wrap="square" rtlCol="0">
            <a:spAutoFit/>
          </a:bodyPr>
          <a:lstStyle/>
          <a:p>
            <a:pPr algn="ctr">
              <a:defRPr/>
            </a:pPr>
            <a:r>
              <a:rPr lang="en-GB" sz="2000" dirty="0">
                <a:solidFill>
                  <a:prstClr val="black"/>
                </a:solidFill>
                <a:latin typeface="Arial" panose="020B0604020202020204"/>
              </a:rPr>
              <a:t>These slides are intended for use as an educational resource and should not be used in isolation to make patient management decisions. All information included should be verified before treating patients or using any therapies described in these materials</a:t>
            </a:r>
          </a:p>
        </p:txBody>
      </p:sp>
      <p:pic>
        <p:nvPicPr>
          <p:cNvPr id="8" name="Picture 7">
            <a:extLst>
              <a:ext uri="{FF2B5EF4-FFF2-40B4-BE49-F238E27FC236}">
                <a16:creationId xmlns:a16="http://schemas.microsoft.com/office/drawing/2014/main" id="{BE6346B9-EADA-4BCF-873C-6E680B70A14B}"/>
              </a:ext>
            </a:extLst>
          </p:cNvPr>
          <p:cNvPicPr>
            <a:picLocks noChangeAspect="1"/>
          </p:cNvPicPr>
          <p:nvPr/>
        </p:nvPicPr>
        <p:blipFill rotWithShape="1">
          <a:blip r:embed="rId3" cstate="screen">
            <a:duotone>
              <a:schemeClr val="accent1">
                <a:shade val="45000"/>
                <a:satMod val="135000"/>
              </a:schemeClr>
              <a:prstClr val="white"/>
            </a:duotone>
            <a:extLst>
              <a:ext uri="{28A0092B-C50C-407E-A947-70E740481C1C}">
                <a14:useLocalDpi xmlns:a14="http://schemas.microsoft.com/office/drawing/2010/main"/>
              </a:ext>
            </a:extLst>
          </a:blip>
          <a:srcRect l="8888" t="1478" r="8310" b="16517"/>
          <a:stretch/>
        </p:blipFill>
        <p:spPr>
          <a:xfrm>
            <a:off x="5825172" y="2038877"/>
            <a:ext cx="381237" cy="377560"/>
          </a:xfrm>
          <a:prstGeom prst="rect">
            <a:avLst/>
          </a:prstGeom>
        </p:spPr>
      </p:pic>
    </p:spTree>
    <p:extLst>
      <p:ext uri="{BB962C8B-B14F-4D97-AF65-F5344CB8AC3E}">
        <p14:creationId xmlns:p14="http://schemas.microsoft.com/office/powerpoint/2010/main" val="27033088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Molecular analysis of HEV</a:t>
            </a:r>
          </a:p>
        </p:txBody>
      </p:sp>
      <p:sp>
        <p:nvSpPr>
          <p:cNvPr id="3" name="Text Placeholder 2"/>
          <p:cNvSpPr>
            <a:spLocks noGrp="1"/>
          </p:cNvSpPr>
          <p:nvPr>
            <p:ph type="body" sz="quarter" idx="10"/>
          </p:nvPr>
        </p:nvSpPr>
        <p:spPr/>
        <p:txBody>
          <a:bodyPr/>
          <a:lstStyle/>
          <a:p>
            <a:r>
              <a:rPr lang="en-GB" dirty="0"/>
              <a:t>EASL CPG HEV. J </a:t>
            </a:r>
            <a:r>
              <a:rPr lang="en-GB" dirty="0" err="1"/>
              <a:t>Hepatol</a:t>
            </a:r>
            <a:r>
              <a:rPr lang="en-GB" dirty="0"/>
              <a:t> 2018;doi: 10.1016/j.jhep.2018.03.005 [</a:t>
            </a:r>
            <a:r>
              <a:rPr lang="en-GB" dirty="0" err="1"/>
              <a:t>Epub</a:t>
            </a:r>
            <a:r>
              <a:rPr lang="en-GB" dirty="0"/>
              <a:t> ahead of print]</a:t>
            </a:r>
          </a:p>
        </p:txBody>
      </p:sp>
      <p:sp>
        <p:nvSpPr>
          <p:cNvPr id="4" name="Content Placeholder 3"/>
          <p:cNvSpPr>
            <a:spLocks noGrp="1"/>
          </p:cNvSpPr>
          <p:nvPr>
            <p:ph sz="half" idx="1"/>
          </p:nvPr>
        </p:nvSpPr>
        <p:spPr/>
        <p:txBody>
          <a:bodyPr>
            <a:normAutofit/>
          </a:bodyPr>
          <a:lstStyle/>
          <a:p>
            <a:r>
              <a:rPr lang="en-GB" dirty="0"/>
              <a:t>Detection of HEV RNA in blood or stool is indicative of HEV infection </a:t>
            </a:r>
          </a:p>
          <a:p>
            <a:r>
              <a:rPr lang="en-GB" dirty="0"/>
              <a:t>In immunosuppressed patients with chronic HEV, anti-HEV antibodies are often undetectable</a:t>
            </a:r>
          </a:p>
          <a:p>
            <a:pPr lvl="1"/>
            <a:r>
              <a:rPr lang="en-GB" dirty="0"/>
              <a:t>NATs are the only reliable means of diagnosis</a:t>
            </a:r>
          </a:p>
          <a:p>
            <a:r>
              <a:rPr lang="en-GB" dirty="0"/>
              <a:t>In chronic cases, viral load testing should be used</a:t>
            </a:r>
          </a:p>
          <a:p>
            <a:pPr lvl="1"/>
            <a:r>
              <a:rPr lang="en-GB" dirty="0"/>
              <a:t>To evaluate patient response to treatment</a:t>
            </a:r>
          </a:p>
          <a:p>
            <a:pPr lvl="1"/>
            <a:r>
              <a:rPr lang="en-GB" dirty="0"/>
              <a:t>To identify relapsing infections</a:t>
            </a:r>
          </a:p>
        </p:txBody>
      </p:sp>
      <p:graphicFrame>
        <p:nvGraphicFramePr>
          <p:cNvPr id="9" name="Table 8">
            <a:extLst>
              <a:ext uri="{FF2B5EF4-FFF2-40B4-BE49-F238E27FC236}">
                <a16:creationId xmlns:a16="http://schemas.microsoft.com/office/drawing/2014/main" id="{D4E126D3-4800-44D3-A883-2E02A1A0DB38}"/>
              </a:ext>
            </a:extLst>
          </p:cNvPr>
          <p:cNvGraphicFramePr>
            <a:graphicFrameLocks noGrp="1"/>
          </p:cNvGraphicFramePr>
          <p:nvPr>
            <p:extLst>
              <p:ext uri="{D42A27DB-BD31-4B8C-83A1-F6EECF244321}">
                <p14:modId xmlns:p14="http://schemas.microsoft.com/office/powerpoint/2010/main" val="3174602935"/>
              </p:ext>
            </p:extLst>
          </p:nvPr>
        </p:nvGraphicFramePr>
        <p:xfrm>
          <a:off x="423849" y="4145632"/>
          <a:ext cx="11342399" cy="1005840"/>
        </p:xfrm>
        <a:graphic>
          <a:graphicData uri="http://schemas.openxmlformats.org/drawingml/2006/table">
            <a:tbl>
              <a:tblPr firstRow="1" bandRow="1">
                <a:tableStyleId>{5C22544A-7EE6-4342-B048-85BDC9FD1C3A}</a:tableStyleId>
              </a:tblPr>
              <a:tblGrid>
                <a:gridCol w="8647177">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198158">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rgbClr val="004A86"/>
                      </a:solidFill>
                      <a:prstDash val="solid"/>
                      <a:round/>
                      <a:headEnd type="none" w="med" len="med"/>
                      <a:tailEnd type="none" w="med" len="med"/>
                    </a:lnL>
                    <a:lnR w="6350" cap="flat" cmpd="sng" algn="ctr">
                      <a:solidFill>
                        <a:srgbClr val="004A86"/>
                      </a:solidFill>
                      <a:prstDash val="solid"/>
                      <a:round/>
                      <a:headEnd type="none" w="med" len="med"/>
                      <a:tailEnd type="none" w="med" len="med"/>
                    </a:lnR>
                    <a:lnT w="6350" cap="flat" cmpd="sng" algn="ctr">
                      <a:solidFill>
                        <a:srgbClr val="004A86"/>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258980">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1" i="0" u="none" strike="noStrike" kern="1200" cap="none" spc="0" normalizeH="0" baseline="0" noProof="0" dirty="0">
                          <a:ln>
                            <a:noFill/>
                          </a:ln>
                          <a:solidFill>
                            <a:schemeClr val="tx2"/>
                          </a:solidFill>
                          <a:effectLst/>
                          <a:uLnTx/>
                          <a:uFillTx/>
                          <a:latin typeface="Arial" panose="020B0604020202020204" pitchFamily="34" charset="0"/>
                          <a:ea typeface="+mn-ea"/>
                          <a:cs typeface="Arial" panose="020B0604020202020204" pitchFamily="34" charset="0"/>
                        </a:rPr>
                        <a:t>A combination of serology and NAT testing </a:t>
                      </a:r>
                      <a:r>
                        <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should be used to diagnose HEV infection</a:t>
                      </a:r>
                      <a:endParaRPr kumimoji="0" lang="en-US"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lnL w="6350" cap="flat" cmpd="sng" algn="ctr">
                      <a:solidFill>
                        <a:srgbClr val="004A86"/>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rgbClr val="004A86"/>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A</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chemeClr val="bg1"/>
                      </a:solidFill>
                      <a:prstDash val="solid"/>
                      <a:round/>
                      <a:headEnd type="none" w="med" len="med"/>
                      <a:tailEnd type="none" w="med" len="med"/>
                    </a:lnL>
                    <a:lnR w="6350" cap="flat" cmpd="sng" algn="ctr">
                      <a:solidFill>
                        <a:srgbClr val="004A86"/>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1"/>
                  </a:ext>
                </a:extLst>
              </a:tr>
              <a:tr h="265293">
                <a:tc>
                  <a:txBody>
                    <a:bodyPr/>
                    <a:lstStyle/>
                    <a:p>
                      <a:pPr marL="285750" marR="0" lvl="0" indent="-285750" algn="l" defTabSz="914400"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kumimoji="0" lang="en-GB"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NAT testing should be used to diagnose chronic HEV infection</a:t>
                      </a:r>
                      <a:endParaRPr kumimoji="0" lang="en-US"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nchor="ctr">
                    <a:lnL w="6350" cap="flat" cmpd="sng" algn="ctr">
                      <a:solidFill>
                        <a:srgbClr val="004A86"/>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4A86"/>
                      </a:solidFill>
                      <a:prstDash val="solid"/>
                      <a:round/>
                      <a:headEnd type="none" w="med" len="med"/>
                      <a:tailEnd type="none" w="med" len="med"/>
                    </a:lnT>
                    <a:lnB w="6350" cap="flat" cmpd="sng" algn="ctr">
                      <a:solidFill>
                        <a:srgbClr val="004A86"/>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A</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rgbClr val="004A86"/>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chemeClr val="bg1"/>
                      </a:solidFill>
                      <a:prstDash val="solid"/>
                      <a:round/>
                      <a:headEnd type="none" w="med" len="med"/>
                      <a:tailEnd type="none" w="med" len="med"/>
                    </a:lnL>
                    <a:lnR w="6350" cap="flat" cmpd="sng" algn="ctr">
                      <a:solidFill>
                        <a:srgbClr val="004A86"/>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rgbClr val="004A86"/>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2"/>
                  </a:ext>
                </a:extLst>
              </a:tr>
            </a:tbl>
          </a:graphicData>
        </a:graphic>
      </p:graphicFrame>
      <p:grpSp>
        <p:nvGrpSpPr>
          <p:cNvPr id="10" name="Group 9">
            <a:extLst>
              <a:ext uri="{FF2B5EF4-FFF2-40B4-BE49-F238E27FC236}">
                <a16:creationId xmlns:a16="http://schemas.microsoft.com/office/drawing/2014/main" id="{7B1B9CF8-C66B-406E-A1A2-2C4D8CAFADC5}"/>
              </a:ext>
            </a:extLst>
          </p:cNvPr>
          <p:cNvGrpSpPr/>
          <p:nvPr/>
        </p:nvGrpSpPr>
        <p:grpSpPr>
          <a:xfrm>
            <a:off x="8073782" y="4148610"/>
            <a:ext cx="3693418" cy="276999"/>
            <a:chOff x="4262958" y="3212976"/>
            <a:chExt cx="3693418" cy="276999"/>
          </a:xfrm>
        </p:grpSpPr>
        <p:sp>
          <p:nvSpPr>
            <p:cNvPr id="11" name="Rectangle 10">
              <a:extLst>
                <a:ext uri="{FF2B5EF4-FFF2-40B4-BE49-F238E27FC236}">
                  <a16:creationId xmlns:a16="http://schemas.microsoft.com/office/drawing/2014/main" id="{A68FDE9C-02FF-4717-8025-F82BB2A021AE}"/>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Rectangle 11">
              <a:extLst>
                <a:ext uri="{FF2B5EF4-FFF2-40B4-BE49-F238E27FC236}">
                  <a16:creationId xmlns:a16="http://schemas.microsoft.com/office/drawing/2014/main" id="{D427E891-416B-4DCC-BFB7-D0DE7E67C59A}"/>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Box 13">
              <a:extLst>
                <a:ext uri="{FF2B5EF4-FFF2-40B4-BE49-F238E27FC236}">
                  <a16:creationId xmlns:a16="http://schemas.microsoft.com/office/drawing/2014/main" id="{4CE41AD6-DD17-42C0-A83E-89175C122FEF}"/>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5" name="TextBox 14">
              <a:extLst>
                <a:ext uri="{FF2B5EF4-FFF2-40B4-BE49-F238E27FC236}">
                  <a16:creationId xmlns:a16="http://schemas.microsoft.com/office/drawing/2014/main" id="{7E7644D5-108C-43F5-8CE8-5DC34363C51E}"/>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6" name="Picture 15">
            <a:hlinkClick r:id="rId3" action="ppaction://hlinksldjump"/>
            <a:extLst>
              <a:ext uri="{FF2B5EF4-FFF2-40B4-BE49-F238E27FC236}">
                <a16:creationId xmlns:a16="http://schemas.microsoft.com/office/drawing/2014/main" id="{FF19D4B6-868B-4E09-B88B-7A181172D1C1}"/>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4125" y="446445"/>
            <a:ext cx="381237" cy="377560"/>
          </a:xfrm>
          <a:prstGeom prst="rect">
            <a:avLst/>
          </a:prstGeom>
        </p:spPr>
      </p:pic>
    </p:spTree>
    <p:extLst>
      <p:ext uri="{BB962C8B-B14F-4D97-AF65-F5344CB8AC3E}">
        <p14:creationId xmlns:p14="http://schemas.microsoft.com/office/powerpoint/2010/main" val="15102999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9F868BB-F63F-4B6C-AEA1-1E848EB6C23B}"/>
              </a:ext>
            </a:extLst>
          </p:cNvPr>
          <p:cNvSpPr>
            <a:spLocks noGrp="1"/>
          </p:cNvSpPr>
          <p:nvPr>
            <p:ph type="title"/>
          </p:nvPr>
        </p:nvSpPr>
        <p:spPr/>
        <p:txBody>
          <a:bodyPr>
            <a:noAutofit/>
          </a:bodyPr>
          <a:lstStyle/>
          <a:p>
            <a:r>
              <a:rPr lang="en-GB" dirty="0"/>
              <a:t>Diagnostic algorithm for HEV infection</a:t>
            </a:r>
          </a:p>
        </p:txBody>
      </p:sp>
      <p:sp>
        <p:nvSpPr>
          <p:cNvPr id="7" name="Text Placeholder 6">
            <a:extLst>
              <a:ext uri="{FF2B5EF4-FFF2-40B4-BE49-F238E27FC236}">
                <a16:creationId xmlns:a16="http://schemas.microsoft.com/office/drawing/2014/main" id="{3317827D-0772-4B0A-8BD8-DEF087FF0CDE}"/>
              </a:ext>
            </a:extLst>
          </p:cNvPr>
          <p:cNvSpPr>
            <a:spLocks noGrp="1"/>
          </p:cNvSpPr>
          <p:nvPr>
            <p:ph type="body" sz="quarter" idx="10"/>
          </p:nvPr>
        </p:nvSpPr>
        <p:spPr/>
        <p:txBody>
          <a:bodyPr/>
          <a:lstStyle/>
          <a:p>
            <a:r>
              <a:rPr lang="en-GB" dirty="0"/>
              <a:t>Serology and NAT testing are best used in combination, as a negative PCR does not exclude acute infection; </a:t>
            </a:r>
            <a:br>
              <a:rPr lang="en-GB" dirty="0"/>
            </a:br>
            <a:r>
              <a:rPr lang="en-GB" dirty="0"/>
              <a:t>serology is sometimes negative in immunosuppressed patients with chronic infection</a:t>
            </a:r>
            <a:br>
              <a:rPr lang="en-GB" dirty="0"/>
            </a:br>
            <a:r>
              <a:rPr lang="en-GB" dirty="0"/>
              <a:t>EASL CPG HEV. J </a:t>
            </a:r>
            <a:r>
              <a:rPr lang="en-GB" dirty="0" err="1"/>
              <a:t>Hepatol</a:t>
            </a:r>
            <a:r>
              <a:rPr lang="en-GB" dirty="0"/>
              <a:t> 2018;doi: 10.1016/j.jhep.2018.03.005 [</a:t>
            </a:r>
            <a:r>
              <a:rPr lang="en-GB" dirty="0" err="1"/>
              <a:t>Epub</a:t>
            </a:r>
            <a:r>
              <a:rPr lang="en-GB" dirty="0"/>
              <a:t> ahead of print]</a:t>
            </a:r>
          </a:p>
        </p:txBody>
      </p:sp>
      <p:grpSp>
        <p:nvGrpSpPr>
          <p:cNvPr id="91" name="Group 90">
            <a:extLst>
              <a:ext uri="{FF2B5EF4-FFF2-40B4-BE49-F238E27FC236}">
                <a16:creationId xmlns:a16="http://schemas.microsoft.com/office/drawing/2014/main" id="{268D3921-069C-4BEF-9F0A-111A5B42F15F}"/>
              </a:ext>
            </a:extLst>
          </p:cNvPr>
          <p:cNvGrpSpPr/>
          <p:nvPr/>
        </p:nvGrpSpPr>
        <p:grpSpPr>
          <a:xfrm>
            <a:off x="2256341" y="1340366"/>
            <a:ext cx="7679318" cy="4472337"/>
            <a:chOff x="755650" y="1397062"/>
            <a:chExt cx="7679318" cy="4472337"/>
          </a:xfrm>
        </p:grpSpPr>
        <p:sp>
          <p:nvSpPr>
            <p:cNvPr id="9" name="Rectangle 8">
              <a:extLst>
                <a:ext uri="{FF2B5EF4-FFF2-40B4-BE49-F238E27FC236}">
                  <a16:creationId xmlns:a16="http://schemas.microsoft.com/office/drawing/2014/main" id="{0C2AF8DD-BEBC-4C01-A839-76236C7645BB}"/>
                </a:ext>
              </a:extLst>
            </p:cNvPr>
            <p:cNvSpPr/>
            <p:nvPr/>
          </p:nvSpPr>
          <p:spPr>
            <a:xfrm>
              <a:off x="755650" y="2692292"/>
              <a:ext cx="2261108" cy="438158"/>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square" lIns="3600" tIns="3600" rIns="3600" bIns="3600" rtlCol="0" anchor="ctr">
              <a:spAutoFit/>
            </a:bodyPr>
            <a:lstStyle/>
            <a:p>
              <a:pPr algn="ctr"/>
              <a:r>
                <a:rPr lang="en-GB" sz="1400" dirty="0">
                  <a:solidFill>
                    <a:sysClr val="windowText" lastClr="000000"/>
                  </a:solidFill>
                </a:rPr>
                <a:t>Anti-HEV-IgM (and IgG)</a:t>
              </a:r>
            </a:p>
            <a:p>
              <a:pPr algn="ctr"/>
              <a:r>
                <a:rPr lang="en-GB" sz="1400" dirty="0">
                  <a:solidFill>
                    <a:sysClr val="windowText" lastClr="000000"/>
                  </a:solidFill>
                </a:rPr>
                <a:t>and HEV RNA</a:t>
              </a:r>
            </a:p>
          </p:txBody>
        </p:sp>
        <p:sp>
          <p:nvSpPr>
            <p:cNvPr id="10" name="Rectangle 9">
              <a:extLst>
                <a:ext uri="{FF2B5EF4-FFF2-40B4-BE49-F238E27FC236}">
                  <a16:creationId xmlns:a16="http://schemas.microsoft.com/office/drawing/2014/main" id="{7DB5BBD2-6416-4E23-B17C-BA93A2455935}"/>
                </a:ext>
              </a:extLst>
            </p:cNvPr>
            <p:cNvSpPr/>
            <p:nvPr/>
          </p:nvSpPr>
          <p:spPr>
            <a:xfrm>
              <a:off x="755650" y="3292938"/>
              <a:ext cx="2261108" cy="222714"/>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square" lIns="3600" tIns="3600" rIns="3600" bIns="3600" rtlCol="0" anchor="ctr">
              <a:spAutoFit/>
            </a:bodyPr>
            <a:lstStyle/>
            <a:p>
              <a:pPr algn="ctr"/>
              <a:r>
                <a:rPr lang="en-GB" sz="1400" dirty="0">
                  <a:solidFill>
                    <a:schemeClr val="tx1"/>
                  </a:solidFill>
                  <a:latin typeface="Arial" panose="020B0604020202020204" pitchFamily="34" charset="0"/>
                  <a:cs typeface="Arial" panose="020B0604020202020204" pitchFamily="34" charset="0"/>
                </a:rPr>
                <a:t>Positive</a:t>
              </a:r>
            </a:p>
          </p:txBody>
        </p:sp>
        <p:sp>
          <p:nvSpPr>
            <p:cNvPr id="11" name="Rectangle 10">
              <a:extLst>
                <a:ext uri="{FF2B5EF4-FFF2-40B4-BE49-F238E27FC236}">
                  <a16:creationId xmlns:a16="http://schemas.microsoft.com/office/drawing/2014/main" id="{88DCAF88-C7AF-4BAD-8653-F606B9BC4299}"/>
                </a:ext>
              </a:extLst>
            </p:cNvPr>
            <p:cNvSpPr/>
            <p:nvPr/>
          </p:nvSpPr>
          <p:spPr>
            <a:xfrm>
              <a:off x="755650" y="3715782"/>
              <a:ext cx="2261108" cy="222714"/>
            </a:xfrm>
            <a:prstGeom prst="rect">
              <a:avLst/>
            </a:prstGeom>
            <a:solidFill>
              <a:srgbClr val="004A86"/>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square" lIns="3600" tIns="3600" rIns="3600" bIns="3600" rtlCol="0" anchor="ctr">
              <a:spAutoFit/>
            </a:bodyPr>
            <a:lstStyle/>
            <a:p>
              <a:pPr algn="ctr"/>
              <a:r>
                <a:rPr lang="en-GB" sz="1400" b="1" dirty="0">
                  <a:solidFill>
                    <a:schemeClr val="bg1"/>
                  </a:solidFill>
                  <a:latin typeface="Arial" panose="020B0604020202020204" pitchFamily="34" charset="0"/>
                  <a:cs typeface="Arial" panose="020B0604020202020204" pitchFamily="34" charset="0"/>
                </a:rPr>
                <a:t>Acute hepatitis E</a:t>
              </a:r>
              <a:endParaRPr lang="en-GB" sz="1400" dirty="0">
                <a:solidFill>
                  <a:schemeClr val="bg1"/>
                </a:solidFill>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7B12F3D7-9CA4-4BF7-B3D6-D683C9F3DC71}"/>
                </a:ext>
              </a:extLst>
            </p:cNvPr>
            <p:cNvSpPr/>
            <p:nvPr/>
          </p:nvSpPr>
          <p:spPr>
            <a:xfrm>
              <a:off x="755650" y="2237946"/>
              <a:ext cx="2261108" cy="222714"/>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square" lIns="3600" tIns="3600" rIns="3600" bIns="3600" rtlCol="0" anchor="ctr">
              <a:spAutoFit/>
            </a:bodyPr>
            <a:lstStyle/>
            <a:p>
              <a:pPr algn="ctr"/>
              <a:r>
                <a:rPr lang="en-US" sz="1400" dirty="0">
                  <a:solidFill>
                    <a:sysClr val="windowText" lastClr="000000"/>
                  </a:solidFill>
                </a:rPr>
                <a:t>Immunocompetent</a:t>
              </a:r>
              <a:endParaRPr lang="en-GB" sz="1100" dirty="0">
                <a:solidFill>
                  <a:schemeClr val="tx1"/>
                </a:solidFill>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B58460FE-D7F2-4815-9AAA-165FCAE2795A}"/>
                </a:ext>
              </a:extLst>
            </p:cNvPr>
            <p:cNvSpPr/>
            <p:nvPr/>
          </p:nvSpPr>
          <p:spPr>
            <a:xfrm>
              <a:off x="3464909" y="3608060"/>
              <a:ext cx="2261108" cy="438158"/>
            </a:xfrm>
            <a:prstGeom prst="rect">
              <a:avLst/>
            </a:prstGeom>
            <a:solidFill>
              <a:srgbClr val="004B87"/>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rtlCol="0" anchor="ctr">
              <a:spAutoFit/>
            </a:bodyPr>
            <a:lstStyle/>
            <a:p>
              <a:pPr algn="ctr"/>
              <a:r>
                <a:rPr lang="en-GB" sz="1400" b="1" dirty="0">
                  <a:solidFill>
                    <a:schemeClr val="bg1"/>
                  </a:solidFill>
                  <a:latin typeface="Arial" panose="020B0604020202020204" pitchFamily="34" charset="0"/>
                  <a:cs typeface="Arial" panose="020B0604020202020204" pitchFamily="34" charset="0"/>
                </a:rPr>
                <a:t>Extrahepatic</a:t>
              </a:r>
            </a:p>
            <a:p>
              <a:pPr algn="ctr"/>
              <a:r>
                <a:rPr lang="en-GB" sz="1400" b="1" dirty="0">
                  <a:solidFill>
                    <a:schemeClr val="bg1"/>
                  </a:solidFill>
                  <a:latin typeface="Arial" panose="020B0604020202020204" pitchFamily="34" charset="0"/>
                  <a:cs typeface="Arial" panose="020B0604020202020204" pitchFamily="34" charset="0"/>
                </a:rPr>
                <a:t>manifestation?</a:t>
              </a:r>
            </a:p>
          </p:txBody>
        </p:sp>
        <p:sp>
          <p:nvSpPr>
            <p:cNvPr id="15" name="Rectangle 14">
              <a:extLst>
                <a:ext uri="{FF2B5EF4-FFF2-40B4-BE49-F238E27FC236}">
                  <a16:creationId xmlns:a16="http://schemas.microsoft.com/office/drawing/2014/main" id="{CFFE9548-8AD9-4A32-9B01-C6A4B3F15C1C}"/>
                </a:ext>
              </a:extLst>
            </p:cNvPr>
            <p:cNvSpPr/>
            <p:nvPr/>
          </p:nvSpPr>
          <p:spPr>
            <a:xfrm>
              <a:off x="6174168" y="2248962"/>
              <a:ext cx="2260800" cy="222714"/>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square" lIns="3600" tIns="3600" rIns="3600" bIns="3600" rtlCol="0" anchor="ctr">
              <a:spAutoFit/>
            </a:bodyPr>
            <a:lstStyle/>
            <a:p>
              <a:pPr algn="ctr"/>
              <a:r>
                <a:rPr lang="en-GB" sz="1400" dirty="0">
                  <a:solidFill>
                    <a:schemeClr val="tx1"/>
                  </a:solidFill>
                  <a:latin typeface="Arial" panose="020B0604020202020204" pitchFamily="34" charset="0"/>
                  <a:cs typeface="Arial" panose="020B0604020202020204" pitchFamily="34" charset="0"/>
                </a:rPr>
                <a:t>Immunocompromised</a:t>
              </a:r>
            </a:p>
          </p:txBody>
        </p:sp>
        <p:sp>
          <p:nvSpPr>
            <p:cNvPr id="16" name="Rectangle 15">
              <a:extLst>
                <a:ext uri="{FF2B5EF4-FFF2-40B4-BE49-F238E27FC236}">
                  <a16:creationId xmlns:a16="http://schemas.microsoft.com/office/drawing/2014/main" id="{7B751CE8-33F3-4045-AE7A-4961B32331F0}"/>
                </a:ext>
              </a:extLst>
            </p:cNvPr>
            <p:cNvSpPr/>
            <p:nvPr/>
          </p:nvSpPr>
          <p:spPr>
            <a:xfrm>
              <a:off x="6174168" y="2657720"/>
              <a:ext cx="2260800" cy="438158"/>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rtlCol="0" anchor="ctr">
              <a:spAutoFit/>
            </a:bodyPr>
            <a:lstStyle/>
            <a:p>
              <a:pPr algn="ctr"/>
              <a:r>
                <a:rPr lang="en-GB" sz="1400" dirty="0">
                  <a:solidFill>
                    <a:schemeClr val="tx1"/>
                  </a:solidFill>
                  <a:latin typeface="Arial" panose="020B0604020202020204" pitchFamily="34" charset="0"/>
                  <a:cs typeface="Arial" panose="020B0604020202020204" pitchFamily="34" charset="0"/>
                </a:rPr>
                <a:t>HEV RNA </a:t>
              </a:r>
              <a:br>
                <a:rPr lang="en-GB" sz="1400" dirty="0">
                  <a:solidFill>
                    <a:schemeClr val="tx1"/>
                  </a:solidFill>
                  <a:latin typeface="Arial" panose="020B0604020202020204" pitchFamily="34" charset="0"/>
                  <a:cs typeface="Arial" panose="020B0604020202020204" pitchFamily="34" charset="0"/>
                </a:rPr>
              </a:br>
              <a:r>
                <a:rPr lang="en-GB" sz="1400" dirty="0">
                  <a:solidFill>
                    <a:schemeClr val="tx1"/>
                  </a:solidFill>
                  <a:latin typeface="Arial" panose="020B0604020202020204" pitchFamily="34" charset="0"/>
                  <a:cs typeface="Arial" panose="020B0604020202020204" pitchFamily="34" charset="0"/>
                </a:rPr>
                <a:t>± serology</a:t>
              </a:r>
            </a:p>
          </p:txBody>
        </p:sp>
        <p:sp>
          <p:nvSpPr>
            <p:cNvPr id="17" name="Rectangle 16">
              <a:extLst>
                <a:ext uri="{FF2B5EF4-FFF2-40B4-BE49-F238E27FC236}">
                  <a16:creationId xmlns:a16="http://schemas.microsoft.com/office/drawing/2014/main" id="{FF3F14A5-59C6-4A14-850E-ADFFF87A8719}"/>
                </a:ext>
              </a:extLst>
            </p:cNvPr>
            <p:cNvSpPr/>
            <p:nvPr/>
          </p:nvSpPr>
          <p:spPr>
            <a:xfrm>
              <a:off x="6174168" y="4824631"/>
              <a:ext cx="2260800" cy="223200"/>
            </a:xfrm>
            <a:prstGeom prst="rect">
              <a:avLst/>
            </a:prstGeom>
            <a:solidFill>
              <a:srgbClr val="004A86"/>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rtlCol="0" anchor="ctr">
              <a:noAutofit/>
            </a:bodyPr>
            <a:lstStyle/>
            <a:p>
              <a:pPr algn="ctr"/>
              <a:r>
                <a:rPr lang="en-GB" sz="1400" b="1" dirty="0">
                  <a:solidFill>
                    <a:schemeClr val="bg1"/>
                  </a:solidFill>
                  <a:latin typeface="Arial" panose="020B0604020202020204" pitchFamily="34" charset="0"/>
                  <a:cs typeface="Arial" panose="020B0604020202020204" pitchFamily="34" charset="0"/>
                </a:rPr>
                <a:t>Chronic hepatitis E</a:t>
              </a:r>
            </a:p>
          </p:txBody>
        </p:sp>
        <p:sp>
          <p:nvSpPr>
            <p:cNvPr id="18" name="Rectangle 17">
              <a:extLst>
                <a:ext uri="{FF2B5EF4-FFF2-40B4-BE49-F238E27FC236}">
                  <a16:creationId xmlns:a16="http://schemas.microsoft.com/office/drawing/2014/main" id="{1CABC360-563E-493B-A122-E767397B09B6}"/>
                </a:ext>
              </a:extLst>
            </p:cNvPr>
            <p:cNvSpPr/>
            <p:nvPr/>
          </p:nvSpPr>
          <p:spPr>
            <a:xfrm>
              <a:off x="3138317" y="1397062"/>
              <a:ext cx="2910640" cy="369187"/>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square" lIns="3600" tIns="3600" rIns="3600" bIns="3600" rtlCol="0" anchor="ctr">
              <a:noAutofit/>
            </a:bodyPr>
            <a:lstStyle/>
            <a:p>
              <a:pPr algn="ctr"/>
              <a:r>
                <a:rPr lang="en-GB" sz="1400" b="1" dirty="0">
                  <a:solidFill>
                    <a:schemeClr val="tx1"/>
                  </a:solidFill>
                  <a:latin typeface="Arial" panose="020B0604020202020204" pitchFamily="34" charset="0"/>
                  <a:cs typeface="Arial" panose="020B0604020202020204" pitchFamily="34" charset="0"/>
                </a:rPr>
                <a:t>Elevated liver enzymes</a:t>
              </a:r>
            </a:p>
          </p:txBody>
        </p:sp>
        <p:sp>
          <p:nvSpPr>
            <p:cNvPr id="33" name="Rectangle 32">
              <a:extLst>
                <a:ext uri="{FF2B5EF4-FFF2-40B4-BE49-F238E27FC236}">
                  <a16:creationId xmlns:a16="http://schemas.microsoft.com/office/drawing/2014/main" id="{9B4E127B-900B-4AD4-BE32-F6691E0DEF57}"/>
                </a:ext>
              </a:extLst>
            </p:cNvPr>
            <p:cNvSpPr/>
            <p:nvPr/>
          </p:nvSpPr>
          <p:spPr>
            <a:xfrm>
              <a:off x="755650" y="4132486"/>
              <a:ext cx="2261108" cy="438158"/>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square" lIns="3600" tIns="3600" rIns="3600" bIns="3600" rtlCol="0" anchor="ctr">
              <a:spAutoFit/>
            </a:bodyPr>
            <a:lstStyle/>
            <a:p>
              <a:pPr algn="ctr"/>
              <a:r>
                <a:rPr lang="en-GB" sz="1400" dirty="0">
                  <a:solidFill>
                    <a:schemeClr val="tx1"/>
                  </a:solidFill>
                  <a:latin typeface="Arial" panose="020B0604020202020204" pitchFamily="34" charset="0"/>
                  <a:cs typeface="Arial" panose="020B0604020202020204" pitchFamily="34" charset="0"/>
                </a:rPr>
                <a:t>Pre-existing</a:t>
              </a:r>
            </a:p>
            <a:p>
              <a:pPr algn="ctr"/>
              <a:r>
                <a:rPr lang="en-GB" sz="1400" dirty="0">
                  <a:solidFill>
                    <a:schemeClr val="tx1"/>
                  </a:solidFill>
                  <a:latin typeface="Arial" panose="020B0604020202020204" pitchFamily="34" charset="0"/>
                  <a:cs typeface="Arial" panose="020B0604020202020204" pitchFamily="34" charset="0"/>
                </a:rPr>
                <a:t>chronic liver disease?</a:t>
              </a:r>
            </a:p>
          </p:txBody>
        </p:sp>
        <p:sp>
          <p:nvSpPr>
            <p:cNvPr id="41" name="Rectangle 40">
              <a:extLst>
                <a:ext uri="{FF2B5EF4-FFF2-40B4-BE49-F238E27FC236}">
                  <a16:creationId xmlns:a16="http://schemas.microsoft.com/office/drawing/2014/main" id="{23D1E79E-CB6D-4176-87EA-BDBB65ACB4E5}"/>
                </a:ext>
              </a:extLst>
            </p:cNvPr>
            <p:cNvSpPr/>
            <p:nvPr/>
          </p:nvSpPr>
          <p:spPr>
            <a:xfrm>
              <a:off x="755650" y="4789723"/>
              <a:ext cx="2261108" cy="438158"/>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square" lIns="3600" tIns="3600" rIns="3600" bIns="3600" rtlCol="0" anchor="ctr">
              <a:spAutoFit/>
            </a:bodyPr>
            <a:lstStyle/>
            <a:p>
              <a:pPr algn="ctr"/>
              <a:r>
                <a:rPr lang="en-GB" sz="1400" dirty="0">
                  <a:solidFill>
                    <a:schemeClr val="tx1"/>
                  </a:solidFill>
                  <a:latin typeface="Arial" panose="020B0604020202020204" pitchFamily="34" charset="0"/>
                  <a:cs typeface="Arial" panose="020B0604020202020204" pitchFamily="34" charset="0"/>
                </a:rPr>
                <a:t>Acute-on-chronic </a:t>
              </a:r>
              <a:br>
                <a:rPr lang="en-GB" sz="1400" dirty="0">
                  <a:solidFill>
                    <a:schemeClr val="tx1"/>
                  </a:solidFill>
                  <a:latin typeface="Arial" panose="020B0604020202020204" pitchFamily="34" charset="0"/>
                  <a:cs typeface="Arial" panose="020B0604020202020204" pitchFamily="34" charset="0"/>
                </a:rPr>
              </a:br>
              <a:r>
                <a:rPr lang="en-GB" sz="1400" dirty="0">
                  <a:solidFill>
                    <a:schemeClr val="tx1"/>
                  </a:solidFill>
                  <a:latin typeface="Arial" panose="020B0604020202020204" pitchFamily="34" charset="0"/>
                  <a:cs typeface="Arial" panose="020B0604020202020204" pitchFamily="34" charset="0"/>
                </a:rPr>
                <a:t>liver failure?</a:t>
              </a:r>
            </a:p>
          </p:txBody>
        </p:sp>
        <p:sp>
          <p:nvSpPr>
            <p:cNvPr id="43" name="Rectangle 42">
              <a:extLst>
                <a:ext uri="{FF2B5EF4-FFF2-40B4-BE49-F238E27FC236}">
                  <a16:creationId xmlns:a16="http://schemas.microsoft.com/office/drawing/2014/main" id="{EFC9481F-B6F2-44FB-8FE2-D7A4660C105A}"/>
                </a:ext>
              </a:extLst>
            </p:cNvPr>
            <p:cNvSpPr/>
            <p:nvPr/>
          </p:nvSpPr>
          <p:spPr>
            <a:xfrm>
              <a:off x="755650" y="5431241"/>
              <a:ext cx="2261108" cy="438158"/>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square" lIns="3600" tIns="3600" rIns="3600" bIns="3600" rtlCol="0" anchor="ctr">
              <a:spAutoFit/>
            </a:bodyPr>
            <a:lstStyle/>
            <a:p>
              <a:pPr algn="ctr"/>
              <a:r>
                <a:rPr lang="en-GB" sz="1400" dirty="0">
                  <a:solidFill>
                    <a:schemeClr val="tx1"/>
                  </a:solidFill>
                  <a:latin typeface="Arial" panose="020B0604020202020204" pitchFamily="34" charset="0"/>
                  <a:cs typeface="Arial" panose="020B0604020202020204" pitchFamily="34" charset="0"/>
                </a:rPr>
                <a:t>Transplant-centre?</a:t>
              </a:r>
            </a:p>
            <a:p>
              <a:pPr algn="ctr"/>
              <a:r>
                <a:rPr lang="en-GB" sz="1400" dirty="0">
                  <a:solidFill>
                    <a:schemeClr val="tx1"/>
                  </a:solidFill>
                  <a:latin typeface="Arial" panose="020B0604020202020204" pitchFamily="34" charset="0"/>
                  <a:cs typeface="Arial" panose="020B0604020202020204" pitchFamily="34" charset="0"/>
                </a:rPr>
                <a:t>Ribavirin?</a:t>
              </a:r>
            </a:p>
          </p:txBody>
        </p:sp>
        <p:sp>
          <p:nvSpPr>
            <p:cNvPr id="45" name="Rectangle 44">
              <a:extLst>
                <a:ext uri="{FF2B5EF4-FFF2-40B4-BE49-F238E27FC236}">
                  <a16:creationId xmlns:a16="http://schemas.microsoft.com/office/drawing/2014/main" id="{AB375550-8D33-46F8-8D56-D302A85D9121}"/>
                </a:ext>
              </a:extLst>
            </p:cNvPr>
            <p:cNvSpPr/>
            <p:nvPr/>
          </p:nvSpPr>
          <p:spPr>
            <a:xfrm>
              <a:off x="6174168" y="3303954"/>
              <a:ext cx="2260800" cy="222714"/>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rtlCol="0" anchor="ctr">
              <a:spAutoFit/>
            </a:bodyPr>
            <a:lstStyle/>
            <a:p>
              <a:pPr algn="ctr"/>
              <a:r>
                <a:rPr lang="en-GB" sz="1400" dirty="0">
                  <a:solidFill>
                    <a:schemeClr val="tx1"/>
                  </a:solidFill>
                  <a:latin typeface="Arial" panose="020B0604020202020204" pitchFamily="34" charset="0"/>
                  <a:cs typeface="Arial" panose="020B0604020202020204" pitchFamily="34" charset="0"/>
                </a:rPr>
                <a:t>Positive</a:t>
              </a:r>
            </a:p>
          </p:txBody>
        </p:sp>
        <p:sp>
          <p:nvSpPr>
            <p:cNvPr id="46" name="Rectangle 45">
              <a:extLst>
                <a:ext uri="{FF2B5EF4-FFF2-40B4-BE49-F238E27FC236}">
                  <a16:creationId xmlns:a16="http://schemas.microsoft.com/office/drawing/2014/main" id="{D6345844-80DD-4C9D-82A1-22C5B0570B87}"/>
                </a:ext>
              </a:extLst>
            </p:cNvPr>
            <p:cNvSpPr/>
            <p:nvPr/>
          </p:nvSpPr>
          <p:spPr>
            <a:xfrm>
              <a:off x="6174168" y="3715782"/>
              <a:ext cx="2260800" cy="222714"/>
            </a:xfrm>
            <a:prstGeom prst="rect">
              <a:avLst/>
            </a:prstGeom>
            <a:solidFill>
              <a:srgbClr val="004A86"/>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rtlCol="0" anchor="ctr">
              <a:spAutoFit/>
            </a:bodyPr>
            <a:lstStyle/>
            <a:p>
              <a:pPr algn="ctr"/>
              <a:r>
                <a:rPr lang="en-GB" sz="1400" b="1" dirty="0">
                  <a:solidFill>
                    <a:schemeClr val="bg1"/>
                  </a:solidFill>
                  <a:latin typeface="Arial" panose="020B0604020202020204" pitchFamily="34" charset="0"/>
                  <a:cs typeface="Arial" panose="020B0604020202020204" pitchFamily="34" charset="0"/>
                </a:rPr>
                <a:t>HEV-infection</a:t>
              </a:r>
            </a:p>
          </p:txBody>
        </p:sp>
        <p:sp>
          <p:nvSpPr>
            <p:cNvPr id="47" name="Rectangle 46">
              <a:extLst>
                <a:ext uri="{FF2B5EF4-FFF2-40B4-BE49-F238E27FC236}">
                  <a16:creationId xmlns:a16="http://schemas.microsoft.com/office/drawing/2014/main" id="{84D4898B-4F48-48A2-9112-BAB78817B241}"/>
                </a:ext>
              </a:extLst>
            </p:cNvPr>
            <p:cNvSpPr/>
            <p:nvPr/>
          </p:nvSpPr>
          <p:spPr>
            <a:xfrm>
              <a:off x="6174168" y="4161832"/>
              <a:ext cx="2260800" cy="438158"/>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rtlCol="0" anchor="ctr">
              <a:spAutoFit/>
            </a:bodyPr>
            <a:lstStyle/>
            <a:p>
              <a:pPr algn="ctr"/>
              <a:r>
                <a:rPr lang="es-ES" sz="1400" dirty="0">
                  <a:solidFill>
                    <a:schemeClr val="tx1"/>
                  </a:solidFill>
                  <a:latin typeface="Arial" panose="020B0604020202020204" pitchFamily="34" charset="0"/>
                  <a:cs typeface="Arial" panose="020B0604020202020204" pitchFamily="34" charset="0"/>
                </a:rPr>
                <a:t>HEV RNA positive</a:t>
              </a:r>
              <a:br>
                <a:rPr lang="es-ES" sz="1400" dirty="0">
                  <a:solidFill>
                    <a:schemeClr val="tx1"/>
                  </a:solidFill>
                  <a:latin typeface="Arial" panose="020B0604020202020204" pitchFamily="34" charset="0"/>
                  <a:cs typeface="Arial" panose="020B0604020202020204" pitchFamily="34" charset="0"/>
                </a:rPr>
              </a:br>
              <a:r>
                <a:rPr lang="es-ES" sz="1400" dirty="0">
                  <a:solidFill>
                    <a:schemeClr val="tx1"/>
                  </a:solidFill>
                  <a:latin typeface="Arial" panose="020B0604020202020204" pitchFamily="34" charset="0"/>
                  <a:cs typeface="Arial" panose="020B0604020202020204" pitchFamily="34" charset="0"/>
                </a:rPr>
                <a:t>&gt;3 </a:t>
              </a:r>
              <a:r>
                <a:rPr lang="es-ES" sz="1400" dirty="0" err="1">
                  <a:solidFill>
                    <a:schemeClr val="tx1"/>
                  </a:solidFill>
                  <a:latin typeface="Arial" panose="020B0604020202020204" pitchFamily="34" charset="0"/>
                  <a:cs typeface="Arial" panose="020B0604020202020204" pitchFamily="34" charset="0"/>
                </a:rPr>
                <a:t>months</a:t>
              </a:r>
              <a:r>
                <a:rPr lang="es-ES" sz="1400" dirty="0">
                  <a:solidFill>
                    <a:schemeClr val="tx1"/>
                  </a:solidFill>
                  <a:latin typeface="Arial" panose="020B0604020202020204" pitchFamily="34" charset="0"/>
                  <a:cs typeface="Arial" panose="020B0604020202020204" pitchFamily="34" charset="0"/>
                </a:rPr>
                <a:t>?</a:t>
              </a:r>
              <a:endParaRPr lang="en-GB" sz="1400" dirty="0">
                <a:solidFill>
                  <a:schemeClr val="tx1"/>
                </a:solidFill>
                <a:latin typeface="Arial" panose="020B0604020202020204" pitchFamily="34" charset="0"/>
                <a:cs typeface="Arial" panose="020B0604020202020204" pitchFamily="34" charset="0"/>
              </a:endParaRPr>
            </a:p>
          </p:txBody>
        </p:sp>
        <p:cxnSp>
          <p:nvCxnSpPr>
            <p:cNvPr id="3" name="Elbow Connector 2"/>
            <p:cNvCxnSpPr>
              <a:cxnSpLocks/>
            </p:cNvCxnSpPr>
            <p:nvPr/>
          </p:nvCxnSpPr>
          <p:spPr>
            <a:xfrm rot="5400000">
              <a:off x="3004072" y="640345"/>
              <a:ext cx="471697" cy="2707433"/>
            </a:xfrm>
            <a:prstGeom prst="bentConnector3">
              <a:avLst>
                <a:gd name="adj1" fmla="val 46342"/>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a:cxnSpLocks/>
              <a:stCxn id="9" idx="2"/>
              <a:endCxn id="10" idx="0"/>
            </p:cNvCxnSpPr>
            <p:nvPr/>
          </p:nvCxnSpPr>
          <p:spPr>
            <a:xfrm>
              <a:off x="1886204" y="3130450"/>
              <a:ext cx="0" cy="162488"/>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cxnSpLocks/>
              <a:stCxn id="10" idx="2"/>
              <a:endCxn id="11" idx="0"/>
            </p:cNvCxnSpPr>
            <p:nvPr/>
          </p:nvCxnSpPr>
          <p:spPr>
            <a:xfrm>
              <a:off x="1886204" y="3515652"/>
              <a:ext cx="0" cy="20013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281E9018-655F-4656-825E-6BBD01DE1143}"/>
                </a:ext>
              </a:extLst>
            </p:cNvPr>
            <p:cNvCxnSpPr>
              <a:cxnSpLocks/>
            </p:cNvCxnSpPr>
            <p:nvPr/>
          </p:nvCxnSpPr>
          <p:spPr>
            <a:xfrm>
              <a:off x="1886204" y="3935426"/>
              <a:ext cx="0" cy="19706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14D4AA37-5E49-4FFD-8082-2B64C4EEB043}"/>
                </a:ext>
              </a:extLst>
            </p:cNvPr>
            <p:cNvCxnSpPr>
              <a:cxnSpLocks/>
            </p:cNvCxnSpPr>
            <p:nvPr/>
          </p:nvCxnSpPr>
          <p:spPr>
            <a:xfrm>
              <a:off x="1886204" y="4570644"/>
              <a:ext cx="0" cy="19706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0E6378AB-F3A4-46AC-BA63-CE58EAD54116}"/>
                </a:ext>
              </a:extLst>
            </p:cNvPr>
            <p:cNvCxnSpPr>
              <a:cxnSpLocks/>
            </p:cNvCxnSpPr>
            <p:nvPr/>
          </p:nvCxnSpPr>
          <p:spPr>
            <a:xfrm>
              <a:off x="1886204" y="5205862"/>
              <a:ext cx="0" cy="19706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73">
              <a:extLst>
                <a:ext uri="{FF2B5EF4-FFF2-40B4-BE49-F238E27FC236}">
                  <a16:creationId xmlns:a16="http://schemas.microsoft.com/office/drawing/2014/main" id="{E749B2B7-7A98-43ED-A5D5-86B775114F9A}"/>
                </a:ext>
              </a:extLst>
            </p:cNvPr>
            <p:cNvCxnSpPr>
              <a:cxnSpLocks/>
            </p:cNvCxnSpPr>
            <p:nvPr/>
          </p:nvCxnSpPr>
          <p:spPr>
            <a:xfrm>
              <a:off x="1886204" y="2460660"/>
              <a:ext cx="0" cy="19706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839E59C8-E15B-47A8-B9B1-46D021F6957C}"/>
                </a:ext>
              </a:extLst>
            </p:cNvPr>
            <p:cNvCxnSpPr>
              <a:cxnSpLocks/>
            </p:cNvCxnSpPr>
            <p:nvPr/>
          </p:nvCxnSpPr>
          <p:spPr>
            <a:xfrm>
              <a:off x="7304568" y="2460660"/>
              <a:ext cx="0" cy="19706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9" name="Elbow Connector 2">
              <a:extLst>
                <a:ext uri="{FF2B5EF4-FFF2-40B4-BE49-F238E27FC236}">
                  <a16:creationId xmlns:a16="http://schemas.microsoft.com/office/drawing/2014/main" id="{FAAA586E-72E4-4907-A6AA-788C8698F4CE}"/>
                </a:ext>
              </a:extLst>
            </p:cNvPr>
            <p:cNvCxnSpPr>
              <a:cxnSpLocks/>
            </p:cNvCxnSpPr>
            <p:nvPr/>
          </p:nvCxnSpPr>
          <p:spPr>
            <a:xfrm rot="16200000" flipH="1">
              <a:off x="5708408" y="640345"/>
              <a:ext cx="471697" cy="2707433"/>
            </a:xfrm>
            <a:prstGeom prst="bentConnector3">
              <a:avLst>
                <a:gd name="adj1" fmla="val 46342"/>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03C0BF3E-4DF9-409A-A5A6-02E413AF57FB}"/>
                </a:ext>
              </a:extLst>
            </p:cNvPr>
            <p:cNvCxnSpPr>
              <a:cxnSpLocks/>
            </p:cNvCxnSpPr>
            <p:nvPr/>
          </p:nvCxnSpPr>
          <p:spPr>
            <a:xfrm>
              <a:off x="7304568" y="3956033"/>
              <a:ext cx="0" cy="19706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4" name="Straight Arrow Connector 83">
              <a:extLst>
                <a:ext uri="{FF2B5EF4-FFF2-40B4-BE49-F238E27FC236}">
                  <a16:creationId xmlns:a16="http://schemas.microsoft.com/office/drawing/2014/main" id="{EFD10839-2342-4B8C-B2C7-51CFAC1D1C7B}"/>
                </a:ext>
              </a:extLst>
            </p:cNvPr>
            <p:cNvCxnSpPr>
              <a:cxnSpLocks/>
            </p:cNvCxnSpPr>
            <p:nvPr/>
          </p:nvCxnSpPr>
          <p:spPr>
            <a:xfrm>
              <a:off x="7304568" y="4609512"/>
              <a:ext cx="0" cy="19706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id="{00CBD225-93AB-4693-AE75-F73966D2D963}"/>
                </a:ext>
              </a:extLst>
            </p:cNvPr>
            <p:cNvCxnSpPr>
              <a:cxnSpLocks/>
            </p:cNvCxnSpPr>
            <p:nvPr/>
          </p:nvCxnSpPr>
          <p:spPr>
            <a:xfrm>
              <a:off x="7304568" y="3095878"/>
              <a:ext cx="0" cy="19706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7AC67488-635F-4A5D-B6F7-296A3D4527AF}"/>
                </a:ext>
              </a:extLst>
            </p:cNvPr>
            <p:cNvCxnSpPr>
              <a:cxnSpLocks/>
            </p:cNvCxnSpPr>
            <p:nvPr/>
          </p:nvCxnSpPr>
          <p:spPr>
            <a:xfrm>
              <a:off x="7304568" y="3518722"/>
              <a:ext cx="0" cy="19706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8" name="Straight Arrow Connector 87">
              <a:extLst>
                <a:ext uri="{FF2B5EF4-FFF2-40B4-BE49-F238E27FC236}">
                  <a16:creationId xmlns:a16="http://schemas.microsoft.com/office/drawing/2014/main" id="{8B0D3F06-0032-4D9C-BBA0-4203AAD7FD1B}"/>
                </a:ext>
              </a:extLst>
            </p:cNvPr>
            <p:cNvCxnSpPr>
              <a:stCxn id="46" idx="1"/>
              <a:endCxn id="13" idx="3"/>
            </p:cNvCxnSpPr>
            <p:nvPr/>
          </p:nvCxnSpPr>
          <p:spPr>
            <a:xfrm flipH="1">
              <a:off x="5726017" y="3827139"/>
              <a:ext cx="448151"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0" name="Straight Arrow Connector 89">
              <a:extLst>
                <a:ext uri="{FF2B5EF4-FFF2-40B4-BE49-F238E27FC236}">
                  <a16:creationId xmlns:a16="http://schemas.microsoft.com/office/drawing/2014/main" id="{CC6E7697-6C3C-479D-810C-D46BCD1D1C3E}"/>
                </a:ext>
              </a:extLst>
            </p:cNvPr>
            <p:cNvCxnSpPr>
              <a:stCxn id="11" idx="3"/>
              <a:endCxn id="13" idx="1"/>
            </p:cNvCxnSpPr>
            <p:nvPr/>
          </p:nvCxnSpPr>
          <p:spPr>
            <a:xfrm>
              <a:off x="3016758" y="3827139"/>
              <a:ext cx="448151"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36" name="Picture 35">
            <a:hlinkClick r:id="rId3" action="ppaction://hlinksldjump"/>
            <a:extLst>
              <a:ext uri="{FF2B5EF4-FFF2-40B4-BE49-F238E27FC236}">
                <a16:creationId xmlns:a16="http://schemas.microsoft.com/office/drawing/2014/main" id="{6E18C353-1139-41A3-862C-FB8B779A1B04}"/>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4125" y="446445"/>
            <a:ext cx="381237" cy="377560"/>
          </a:xfrm>
          <a:prstGeom prst="rect">
            <a:avLst/>
          </a:prstGeom>
        </p:spPr>
      </p:pic>
    </p:spTree>
    <p:extLst>
      <p:ext uri="{BB962C8B-B14F-4D97-AF65-F5344CB8AC3E}">
        <p14:creationId xmlns:p14="http://schemas.microsoft.com/office/powerpoint/2010/main" val="12880416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3AF37-FC07-4165-AD25-D10396C8A2D6}"/>
              </a:ext>
            </a:extLst>
          </p:cNvPr>
          <p:cNvSpPr>
            <a:spLocks noGrp="1"/>
          </p:cNvSpPr>
          <p:nvPr>
            <p:ph type="title"/>
          </p:nvPr>
        </p:nvSpPr>
        <p:spPr/>
        <p:txBody>
          <a:bodyPr>
            <a:normAutofit/>
          </a:bodyPr>
          <a:lstStyle/>
          <a:p>
            <a:r>
              <a:rPr lang="en-US" dirty="0"/>
              <a:t>Differential diagnosis </a:t>
            </a:r>
            <a:endParaRPr lang="en-GB" dirty="0"/>
          </a:p>
        </p:txBody>
      </p:sp>
      <p:sp>
        <p:nvSpPr>
          <p:cNvPr id="3" name="Text Placeholder 2">
            <a:extLst>
              <a:ext uri="{FF2B5EF4-FFF2-40B4-BE49-F238E27FC236}">
                <a16:creationId xmlns:a16="http://schemas.microsoft.com/office/drawing/2014/main" id="{D3AC60E2-D5CA-4A84-A5F5-6000F7D0A65F}"/>
              </a:ext>
            </a:extLst>
          </p:cNvPr>
          <p:cNvSpPr>
            <a:spLocks noGrp="1"/>
          </p:cNvSpPr>
          <p:nvPr>
            <p:ph type="body" sz="quarter" idx="10"/>
          </p:nvPr>
        </p:nvSpPr>
        <p:spPr/>
        <p:txBody>
          <a:bodyPr/>
          <a:lstStyle/>
          <a:p>
            <a:br>
              <a:rPr lang="en-GB" dirty="0"/>
            </a:br>
            <a:r>
              <a:rPr lang="en-GB" dirty="0"/>
              <a:t>*The differential diagnosis is in order of frequency of each condition seen at a rapid-access jaundice clinic in Southwest England </a:t>
            </a:r>
            <a:br>
              <a:rPr lang="en-GB" dirty="0"/>
            </a:br>
            <a:r>
              <a:rPr lang="en-GB" dirty="0"/>
              <a:t>EASL CPG HEV. J </a:t>
            </a:r>
            <a:r>
              <a:rPr lang="en-GB" dirty="0" err="1"/>
              <a:t>Hepatol</a:t>
            </a:r>
            <a:r>
              <a:rPr lang="en-GB" dirty="0"/>
              <a:t> 2018;doi: 10.1016/j.jhep.2018.03.005 [</a:t>
            </a:r>
            <a:r>
              <a:rPr lang="en-GB" dirty="0" err="1"/>
              <a:t>Epub</a:t>
            </a:r>
            <a:r>
              <a:rPr lang="en-GB" dirty="0"/>
              <a:t> ahead of print]</a:t>
            </a:r>
          </a:p>
        </p:txBody>
      </p:sp>
      <p:sp>
        <p:nvSpPr>
          <p:cNvPr id="4" name="Content Placeholder 3">
            <a:extLst>
              <a:ext uri="{FF2B5EF4-FFF2-40B4-BE49-F238E27FC236}">
                <a16:creationId xmlns:a16="http://schemas.microsoft.com/office/drawing/2014/main" id="{CDEC373C-DAEA-40D6-A9B5-78616ED7F849}"/>
              </a:ext>
            </a:extLst>
          </p:cNvPr>
          <p:cNvSpPr>
            <a:spLocks noGrp="1"/>
          </p:cNvSpPr>
          <p:nvPr>
            <p:ph sz="half" idx="1"/>
          </p:nvPr>
        </p:nvSpPr>
        <p:spPr/>
        <p:txBody>
          <a:bodyPr>
            <a:normAutofit/>
          </a:bodyPr>
          <a:lstStyle/>
          <a:p>
            <a:r>
              <a:rPr lang="en-US" dirty="0"/>
              <a:t>Diagnosis of HEV in some instances can problematic</a:t>
            </a:r>
          </a:p>
        </p:txBody>
      </p:sp>
      <p:graphicFrame>
        <p:nvGraphicFramePr>
          <p:cNvPr id="7" name="Table 6">
            <a:extLst>
              <a:ext uri="{FF2B5EF4-FFF2-40B4-BE49-F238E27FC236}">
                <a16:creationId xmlns:a16="http://schemas.microsoft.com/office/drawing/2014/main" id="{CD225E46-DE11-46DA-87BA-98F0F8DB7684}"/>
              </a:ext>
            </a:extLst>
          </p:cNvPr>
          <p:cNvGraphicFramePr>
            <a:graphicFrameLocks noGrp="1"/>
          </p:cNvGraphicFramePr>
          <p:nvPr>
            <p:extLst>
              <p:ext uri="{D42A27DB-BD31-4B8C-83A1-F6EECF244321}">
                <p14:modId xmlns:p14="http://schemas.microsoft.com/office/powerpoint/2010/main" val="11881646"/>
              </p:ext>
            </p:extLst>
          </p:nvPr>
        </p:nvGraphicFramePr>
        <p:xfrm>
          <a:off x="423848" y="1928342"/>
          <a:ext cx="11342400" cy="3832733"/>
        </p:xfrm>
        <a:graphic>
          <a:graphicData uri="http://schemas.openxmlformats.org/drawingml/2006/table">
            <a:tbl>
              <a:tblPr firstRow="1" bandRow="1">
                <a:tableStyleId>{5C22544A-7EE6-4342-B048-85BDC9FD1C3A}</a:tableStyleId>
              </a:tblPr>
              <a:tblGrid>
                <a:gridCol w="3052083">
                  <a:extLst>
                    <a:ext uri="{9D8B030D-6E8A-4147-A177-3AD203B41FA5}">
                      <a16:colId xmlns:a16="http://schemas.microsoft.com/office/drawing/2014/main" val="20001"/>
                    </a:ext>
                  </a:extLst>
                </a:gridCol>
                <a:gridCol w="8290317">
                  <a:extLst>
                    <a:ext uri="{9D8B030D-6E8A-4147-A177-3AD203B41FA5}">
                      <a16:colId xmlns:a16="http://schemas.microsoft.com/office/drawing/2014/main" val="20002"/>
                    </a:ext>
                  </a:extLst>
                </a:gridCol>
              </a:tblGrid>
              <a:tr h="203952">
                <a:tc>
                  <a:txBody>
                    <a:bodyPr/>
                    <a:lstStyle/>
                    <a:p>
                      <a:pPr algn="just">
                        <a:spcAft>
                          <a:spcPts val="0"/>
                        </a:spcAft>
                      </a:pPr>
                      <a:r>
                        <a:rPr lang="en-GB" sz="1400" b="1" dirty="0">
                          <a:effectLst/>
                          <a:latin typeface="+mn-lt"/>
                          <a:ea typeface="Cambria" panose="02040503050406030204" pitchFamily="18" charset="0"/>
                          <a:cs typeface="Times New Roman" panose="02020603050405020304" pitchFamily="18" charset="0"/>
                        </a:rPr>
                        <a:t>Infection status</a:t>
                      </a:r>
                      <a:endParaRPr lang="en-GB" sz="1400" dirty="0">
                        <a:effectLst/>
                        <a:latin typeface="+mn-lt"/>
                        <a:ea typeface="MS Mincho" panose="02020609040205080304" pitchFamily="49" charset="-128"/>
                        <a:cs typeface="Times New Roman" panose="02020603050405020304" pitchFamily="18" charset="0"/>
                      </a:endParaRPr>
                    </a:p>
                  </a:txBody>
                  <a:tcPr marL="68580" marR="68580" marT="0" marB="0">
                    <a:lnL w="6350" cap="flat" cmpd="sng" algn="ctr">
                      <a:solidFill>
                        <a:schemeClr val="tx2"/>
                      </a:solidFill>
                      <a:prstDash val="solid"/>
                      <a:round/>
                      <a:headEnd type="none" w="med" len="med"/>
                      <a:tailEnd type="none" w="med" len="med"/>
                    </a:lnL>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marL="92075" indent="0" algn="just">
                        <a:lnSpc>
                          <a:spcPct val="107000"/>
                        </a:lnSpc>
                        <a:spcAft>
                          <a:spcPts val="0"/>
                        </a:spcAft>
                      </a:pPr>
                      <a:r>
                        <a:rPr lang="en-GB" sz="1400" b="1" dirty="0">
                          <a:effectLst/>
                          <a:latin typeface="+mn-lt"/>
                          <a:ea typeface="Cambria" panose="02040503050406030204" pitchFamily="18" charset="0"/>
                          <a:cs typeface="Times New Roman" panose="02020603050405020304" pitchFamily="18" charset="0"/>
                        </a:rPr>
                        <a:t>Differential diagnosis</a:t>
                      </a:r>
                      <a:endParaRPr lang="en-GB" sz="1400" dirty="0">
                        <a:effectLst/>
                        <a:latin typeface="+mn-lt"/>
                        <a:ea typeface="Cambria" panose="02040503050406030204" pitchFamily="18" charset="0"/>
                        <a:cs typeface="Times New Roman" panose="02020603050405020304" pitchFamily="18" charset="0"/>
                      </a:endParaRPr>
                    </a:p>
                  </a:txBody>
                  <a:tcPr marL="68580" marR="68580" marT="0" marB="0">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1320655">
                <a:tc>
                  <a:txBody>
                    <a:bodyPr/>
                    <a:lstStyle/>
                    <a:p>
                      <a:pPr algn="l">
                        <a:spcAft>
                          <a:spcPts val="0"/>
                        </a:spcAft>
                      </a:pPr>
                      <a:r>
                        <a:rPr lang="en-GB" sz="1400" b="1" dirty="0">
                          <a:solidFill>
                            <a:schemeClr val="bg1"/>
                          </a:solidFill>
                          <a:effectLst/>
                          <a:latin typeface="+mn-lt"/>
                          <a:ea typeface="Cambria" panose="02040503050406030204" pitchFamily="18" charset="0"/>
                          <a:cs typeface="Times New Roman" panose="02020603050405020304" pitchFamily="18" charset="0"/>
                        </a:rPr>
                        <a:t>Acute infection*</a:t>
                      </a:r>
                      <a:endParaRPr lang="en-GB" sz="1400" b="1" baseline="30000" dirty="0">
                        <a:solidFill>
                          <a:schemeClr val="bg1"/>
                        </a:solidFill>
                        <a:effectLst/>
                        <a:latin typeface="+mn-lt"/>
                        <a:ea typeface="MS Mincho" panose="02020609040205080304" pitchFamily="49" charset="-128"/>
                        <a:cs typeface="Times New Roman" panose="02020603050405020304" pitchFamily="18" charset="0"/>
                      </a:endParaRPr>
                    </a:p>
                    <a:p>
                      <a:pPr algn="l">
                        <a:spcAft>
                          <a:spcPts val="0"/>
                        </a:spcAft>
                      </a:pPr>
                      <a:r>
                        <a:rPr lang="en-GB" sz="1400" b="1" dirty="0">
                          <a:solidFill>
                            <a:schemeClr val="bg1"/>
                          </a:solidFill>
                          <a:effectLst/>
                          <a:latin typeface="+mn-lt"/>
                          <a:ea typeface="Cambria" panose="02040503050406030204" pitchFamily="18" charset="0"/>
                          <a:cs typeface="Times New Roman" panose="02020603050405020304" pitchFamily="18" charset="0"/>
                        </a:rPr>
                        <a:t> </a:t>
                      </a:r>
                      <a:endParaRPr lang="en-GB" sz="14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2"/>
                    </a:solidFill>
                  </a:tcPr>
                </a:tc>
                <a:tc>
                  <a:txBody>
                    <a:bodyPr/>
                    <a:lstStyle/>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Drug-induced liver injury (DILI)</a:t>
                      </a:r>
                    </a:p>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Autoimmune hepatitis (AIH) </a:t>
                      </a:r>
                    </a:p>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Acute hepatitis E</a:t>
                      </a:r>
                    </a:p>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Seronegative hepatitis</a:t>
                      </a:r>
                    </a:p>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EBV hepatitis</a:t>
                      </a:r>
                    </a:p>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Acute hepatitis B</a:t>
                      </a:r>
                    </a:p>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Acute hepatitis A</a:t>
                      </a:r>
                    </a:p>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Acute hepatitis C</a:t>
                      </a:r>
                    </a:p>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CMV hepatitis</a:t>
                      </a:r>
                    </a:p>
                  </a:txBody>
                  <a:tcPr marL="68580" marR="6858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0001"/>
                  </a:ext>
                </a:extLst>
              </a:tr>
              <a:tr h="1027176">
                <a:tc>
                  <a:txBody>
                    <a:bodyPr/>
                    <a:lstStyle/>
                    <a:p>
                      <a:pPr algn="l">
                        <a:spcAft>
                          <a:spcPts val="0"/>
                        </a:spcAft>
                      </a:pPr>
                      <a:r>
                        <a:rPr lang="en-GB" sz="1400" b="1" dirty="0">
                          <a:solidFill>
                            <a:schemeClr val="bg1"/>
                          </a:solidFill>
                          <a:effectLst/>
                          <a:latin typeface="+mn-lt"/>
                          <a:ea typeface="Cambria" panose="02040503050406030204" pitchFamily="18" charset="0"/>
                          <a:cs typeface="Times New Roman" panose="02020603050405020304" pitchFamily="18" charset="0"/>
                        </a:rPr>
                        <a:t>Chronic infection in immunosuppressed individuals</a:t>
                      </a:r>
                      <a:endParaRPr lang="en-GB" sz="14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lnL w="6350"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Graft rejection</a:t>
                      </a:r>
                    </a:p>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Drug-induced liver injury</a:t>
                      </a:r>
                    </a:p>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Recurrence of primary liver pathology in </a:t>
                      </a:r>
                      <a:r>
                        <a:rPr lang="en-GB" sz="1400" dirty="0" err="1">
                          <a:effectLst/>
                          <a:latin typeface="+mn-lt"/>
                          <a:ea typeface="Cambria" panose="02040503050406030204" pitchFamily="18" charset="0"/>
                          <a:cs typeface="Times New Roman" panose="02020603050405020304" pitchFamily="18" charset="0"/>
                        </a:rPr>
                        <a:t>LTx</a:t>
                      </a:r>
                      <a:r>
                        <a:rPr lang="en-GB" sz="1400" dirty="0">
                          <a:effectLst/>
                          <a:latin typeface="+mn-lt"/>
                          <a:ea typeface="Cambria" panose="02040503050406030204" pitchFamily="18" charset="0"/>
                          <a:cs typeface="Times New Roman" panose="02020603050405020304" pitchFamily="18" charset="0"/>
                        </a:rPr>
                        <a:t> recipients</a:t>
                      </a:r>
                    </a:p>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Graft </a:t>
                      </a:r>
                      <a:r>
                        <a:rPr lang="en-GB" sz="1400" i="0" dirty="0">
                          <a:effectLst/>
                          <a:latin typeface="+mn-lt"/>
                          <a:ea typeface="Cambria" panose="02040503050406030204" pitchFamily="18" charset="0"/>
                          <a:cs typeface="Times New Roman" panose="02020603050405020304" pitchFamily="18" charset="0"/>
                        </a:rPr>
                        <a:t>vs.</a:t>
                      </a:r>
                      <a:r>
                        <a:rPr lang="en-GB" sz="1400" dirty="0">
                          <a:effectLst/>
                          <a:latin typeface="+mn-lt"/>
                          <a:ea typeface="Cambria" panose="02040503050406030204" pitchFamily="18" charset="0"/>
                          <a:cs typeface="Times New Roman" panose="02020603050405020304" pitchFamily="18" charset="0"/>
                        </a:rPr>
                        <a:t> host disease</a:t>
                      </a:r>
                    </a:p>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Intercurrent infections; e.g. sepsis</a:t>
                      </a:r>
                    </a:p>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Chronic hepatitis E</a:t>
                      </a:r>
                    </a:p>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EBV and CMV reactivation</a:t>
                      </a:r>
                    </a:p>
                  </a:txBody>
                  <a:tcPr marL="68580" marR="68580" marT="0" marB="0">
                    <a:lnL w="9525"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0002"/>
                  </a:ext>
                </a:extLst>
              </a:tr>
            </a:tbl>
          </a:graphicData>
        </a:graphic>
      </p:graphicFrame>
      <p:pic>
        <p:nvPicPr>
          <p:cNvPr id="9" name="Picture 8">
            <a:hlinkClick r:id="rId3" action="ppaction://hlinksldjump"/>
            <a:extLst>
              <a:ext uri="{FF2B5EF4-FFF2-40B4-BE49-F238E27FC236}">
                <a16:creationId xmlns:a16="http://schemas.microsoft.com/office/drawing/2014/main" id="{C4DE15F5-3BAE-42F9-B448-9FB0EDF09C60}"/>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4125" y="446445"/>
            <a:ext cx="381237" cy="377560"/>
          </a:xfrm>
          <a:prstGeom prst="rect">
            <a:avLst/>
          </a:prstGeom>
        </p:spPr>
      </p:pic>
    </p:spTree>
    <p:extLst>
      <p:ext uri="{BB962C8B-B14F-4D97-AF65-F5344CB8AC3E}">
        <p14:creationId xmlns:p14="http://schemas.microsoft.com/office/powerpoint/2010/main" val="41048116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3AF37-FC07-4165-AD25-D10396C8A2D6}"/>
              </a:ext>
            </a:extLst>
          </p:cNvPr>
          <p:cNvSpPr>
            <a:spLocks noGrp="1"/>
          </p:cNvSpPr>
          <p:nvPr>
            <p:ph type="title"/>
          </p:nvPr>
        </p:nvSpPr>
        <p:spPr/>
        <p:txBody>
          <a:bodyPr>
            <a:normAutofit/>
          </a:bodyPr>
          <a:lstStyle/>
          <a:p>
            <a:r>
              <a:rPr lang="en-US" dirty="0"/>
              <a:t>Differential diagnosis </a:t>
            </a:r>
            <a:endParaRPr lang="en-GB" dirty="0"/>
          </a:p>
        </p:txBody>
      </p:sp>
      <p:sp>
        <p:nvSpPr>
          <p:cNvPr id="3" name="Text Placeholder 2">
            <a:extLst>
              <a:ext uri="{FF2B5EF4-FFF2-40B4-BE49-F238E27FC236}">
                <a16:creationId xmlns:a16="http://schemas.microsoft.com/office/drawing/2014/main" id="{D3AC60E2-D5CA-4A84-A5F5-6000F7D0A65F}"/>
              </a:ext>
            </a:extLst>
          </p:cNvPr>
          <p:cNvSpPr>
            <a:spLocks noGrp="1"/>
          </p:cNvSpPr>
          <p:nvPr>
            <p:ph type="body" sz="quarter" idx="10"/>
          </p:nvPr>
        </p:nvSpPr>
        <p:spPr/>
        <p:txBody>
          <a:bodyPr/>
          <a:lstStyle/>
          <a:p>
            <a:br>
              <a:rPr lang="en-GB" dirty="0"/>
            </a:br>
            <a:r>
              <a:rPr lang="en-GB" dirty="0"/>
              <a:t>*The differential diagnosis is in order of frequency of each condition seen at a rapid-access jaundice clinic in Southwest England</a:t>
            </a:r>
            <a:br>
              <a:rPr lang="en-GB" dirty="0"/>
            </a:br>
            <a:r>
              <a:rPr lang="en-GB" dirty="0"/>
              <a:t>EASL CPG HEV. J </a:t>
            </a:r>
            <a:r>
              <a:rPr lang="en-GB" dirty="0" err="1"/>
              <a:t>Hepatol</a:t>
            </a:r>
            <a:r>
              <a:rPr lang="en-GB" dirty="0"/>
              <a:t> 2018;doi: 10.1016/j.jhep.2018.03.005 [</a:t>
            </a:r>
            <a:r>
              <a:rPr lang="en-GB" dirty="0" err="1"/>
              <a:t>Epub</a:t>
            </a:r>
            <a:r>
              <a:rPr lang="en-GB" dirty="0"/>
              <a:t> ahead of print]</a:t>
            </a:r>
          </a:p>
        </p:txBody>
      </p:sp>
      <p:sp>
        <p:nvSpPr>
          <p:cNvPr id="4" name="Content Placeholder 3">
            <a:extLst>
              <a:ext uri="{FF2B5EF4-FFF2-40B4-BE49-F238E27FC236}">
                <a16:creationId xmlns:a16="http://schemas.microsoft.com/office/drawing/2014/main" id="{CDEC373C-DAEA-40D6-A9B5-78616ED7F849}"/>
              </a:ext>
            </a:extLst>
          </p:cNvPr>
          <p:cNvSpPr>
            <a:spLocks noGrp="1"/>
          </p:cNvSpPr>
          <p:nvPr>
            <p:ph sz="half" idx="1"/>
          </p:nvPr>
        </p:nvSpPr>
        <p:spPr/>
        <p:txBody>
          <a:bodyPr>
            <a:normAutofit/>
          </a:bodyPr>
          <a:lstStyle/>
          <a:p>
            <a:r>
              <a:rPr lang="en-US" dirty="0"/>
              <a:t>Diagnosis of HEV in some instances can problematic</a:t>
            </a:r>
          </a:p>
        </p:txBody>
      </p:sp>
      <p:graphicFrame>
        <p:nvGraphicFramePr>
          <p:cNvPr id="12" name="Table 11">
            <a:extLst>
              <a:ext uri="{FF2B5EF4-FFF2-40B4-BE49-F238E27FC236}">
                <a16:creationId xmlns:a16="http://schemas.microsoft.com/office/drawing/2014/main" id="{A49CD384-BA2B-42D2-A52A-1105E525FA02}"/>
              </a:ext>
            </a:extLst>
          </p:cNvPr>
          <p:cNvGraphicFramePr>
            <a:graphicFrameLocks noGrp="1"/>
          </p:cNvGraphicFramePr>
          <p:nvPr>
            <p:extLst>
              <p:ext uri="{D42A27DB-BD31-4B8C-83A1-F6EECF244321}">
                <p14:modId xmlns:p14="http://schemas.microsoft.com/office/powerpoint/2010/main" val="2695002114"/>
              </p:ext>
            </p:extLst>
          </p:nvPr>
        </p:nvGraphicFramePr>
        <p:xfrm>
          <a:off x="423847" y="1928342"/>
          <a:ext cx="11342399" cy="3832733"/>
        </p:xfrm>
        <a:graphic>
          <a:graphicData uri="http://schemas.openxmlformats.org/drawingml/2006/table">
            <a:tbl>
              <a:tblPr firstRow="1" bandRow="1">
                <a:tableStyleId>{5C22544A-7EE6-4342-B048-85BDC9FD1C3A}</a:tableStyleId>
              </a:tblPr>
              <a:tblGrid>
                <a:gridCol w="3052082">
                  <a:extLst>
                    <a:ext uri="{9D8B030D-6E8A-4147-A177-3AD203B41FA5}">
                      <a16:colId xmlns:a16="http://schemas.microsoft.com/office/drawing/2014/main" val="20001"/>
                    </a:ext>
                  </a:extLst>
                </a:gridCol>
                <a:gridCol w="8290317">
                  <a:extLst>
                    <a:ext uri="{9D8B030D-6E8A-4147-A177-3AD203B41FA5}">
                      <a16:colId xmlns:a16="http://schemas.microsoft.com/office/drawing/2014/main" val="20002"/>
                    </a:ext>
                  </a:extLst>
                </a:gridCol>
              </a:tblGrid>
              <a:tr h="153171">
                <a:tc>
                  <a:txBody>
                    <a:bodyPr/>
                    <a:lstStyle/>
                    <a:p>
                      <a:pPr algn="just">
                        <a:spcAft>
                          <a:spcPts val="0"/>
                        </a:spcAft>
                      </a:pPr>
                      <a:r>
                        <a:rPr lang="en-GB" sz="1400" b="1" dirty="0">
                          <a:effectLst/>
                          <a:latin typeface="+mn-lt"/>
                          <a:ea typeface="Cambria" panose="02040503050406030204" pitchFamily="18" charset="0"/>
                          <a:cs typeface="Times New Roman" panose="02020603050405020304" pitchFamily="18" charset="0"/>
                        </a:rPr>
                        <a:t>Infection status</a:t>
                      </a:r>
                      <a:endParaRPr lang="en-GB" sz="1400" dirty="0">
                        <a:effectLst/>
                        <a:latin typeface="+mn-lt"/>
                        <a:ea typeface="MS Mincho" panose="02020609040205080304" pitchFamily="49" charset="-128"/>
                        <a:cs typeface="Times New Roman" panose="02020603050405020304" pitchFamily="18" charset="0"/>
                      </a:endParaRPr>
                    </a:p>
                  </a:txBody>
                  <a:tcPr marL="68580" marR="68580" marT="0" marB="0">
                    <a:lnL w="6350" cap="flat" cmpd="sng" algn="ctr">
                      <a:solidFill>
                        <a:schemeClr val="tx2"/>
                      </a:solidFill>
                      <a:prstDash val="solid"/>
                      <a:round/>
                      <a:headEnd type="none" w="med" len="med"/>
                      <a:tailEnd type="none" w="med" len="med"/>
                    </a:lnL>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marL="92075" indent="0" algn="just">
                        <a:lnSpc>
                          <a:spcPct val="107000"/>
                        </a:lnSpc>
                        <a:spcAft>
                          <a:spcPts val="0"/>
                        </a:spcAft>
                      </a:pPr>
                      <a:r>
                        <a:rPr lang="en-GB" sz="1400" b="1" dirty="0">
                          <a:effectLst/>
                          <a:latin typeface="+mn-lt"/>
                          <a:ea typeface="Cambria" panose="02040503050406030204" pitchFamily="18" charset="0"/>
                          <a:cs typeface="Times New Roman" panose="02020603050405020304" pitchFamily="18" charset="0"/>
                        </a:rPr>
                        <a:t>Differential diagnosis</a:t>
                      </a:r>
                      <a:endParaRPr lang="en-GB" sz="1400" dirty="0">
                        <a:effectLst/>
                        <a:latin typeface="+mn-lt"/>
                        <a:ea typeface="Cambria" panose="02040503050406030204" pitchFamily="18" charset="0"/>
                        <a:cs typeface="Times New Roman" panose="02020603050405020304" pitchFamily="18" charset="0"/>
                      </a:endParaRPr>
                    </a:p>
                  </a:txBody>
                  <a:tcPr marL="68580" marR="68580" marT="0" marB="0">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1378536">
                <a:tc>
                  <a:txBody>
                    <a:bodyPr/>
                    <a:lstStyle/>
                    <a:p>
                      <a:pPr algn="l">
                        <a:spcAft>
                          <a:spcPts val="0"/>
                        </a:spcAft>
                      </a:pPr>
                      <a:r>
                        <a:rPr lang="en-GB" sz="1400" b="1" dirty="0">
                          <a:solidFill>
                            <a:schemeClr val="bg1"/>
                          </a:solidFill>
                          <a:effectLst/>
                          <a:latin typeface="+mn-lt"/>
                          <a:ea typeface="Cambria" panose="02040503050406030204" pitchFamily="18" charset="0"/>
                          <a:cs typeface="Times New Roman" panose="02020603050405020304" pitchFamily="18" charset="0"/>
                        </a:rPr>
                        <a:t>Acute infection*</a:t>
                      </a:r>
                      <a:endParaRPr lang="en-GB" sz="1400" b="1" baseline="30000" dirty="0">
                        <a:solidFill>
                          <a:schemeClr val="bg1"/>
                        </a:solidFill>
                        <a:effectLst/>
                        <a:latin typeface="+mn-lt"/>
                        <a:ea typeface="MS Mincho" panose="02020609040205080304" pitchFamily="49" charset="-128"/>
                        <a:cs typeface="Times New Roman" panose="02020603050405020304" pitchFamily="18" charset="0"/>
                      </a:endParaRPr>
                    </a:p>
                    <a:p>
                      <a:pPr algn="l">
                        <a:spcAft>
                          <a:spcPts val="0"/>
                        </a:spcAft>
                      </a:pPr>
                      <a:r>
                        <a:rPr lang="en-GB" sz="1400" b="1" dirty="0">
                          <a:solidFill>
                            <a:schemeClr val="bg1"/>
                          </a:solidFill>
                          <a:effectLst/>
                          <a:latin typeface="+mn-lt"/>
                          <a:ea typeface="Cambria" panose="02040503050406030204" pitchFamily="18" charset="0"/>
                          <a:cs typeface="Times New Roman" panose="02020603050405020304" pitchFamily="18" charset="0"/>
                        </a:rPr>
                        <a:t> </a:t>
                      </a:r>
                      <a:endParaRPr lang="en-GB" sz="14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2"/>
                    </a:solidFill>
                  </a:tcPr>
                </a:tc>
                <a:tc>
                  <a:txBody>
                    <a:bodyPr/>
                    <a:lstStyle/>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Drug-induced liver injury (DILI)</a:t>
                      </a:r>
                    </a:p>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Autoimmune hepatitis (AIH) </a:t>
                      </a:r>
                    </a:p>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Acute hepatitis E</a:t>
                      </a:r>
                    </a:p>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Seronegative hepatitis</a:t>
                      </a:r>
                    </a:p>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EBV hepatitis</a:t>
                      </a:r>
                    </a:p>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Acute hepatitis B</a:t>
                      </a:r>
                    </a:p>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Acute hepatitis A</a:t>
                      </a:r>
                    </a:p>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Acute hepatitis C</a:t>
                      </a:r>
                    </a:p>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CMV hepatitis</a:t>
                      </a:r>
                    </a:p>
                  </a:txBody>
                  <a:tcPr marL="68580" marR="6858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0001"/>
                  </a:ext>
                </a:extLst>
              </a:tr>
              <a:tr h="1072194">
                <a:tc>
                  <a:txBody>
                    <a:bodyPr/>
                    <a:lstStyle/>
                    <a:p>
                      <a:pPr algn="l">
                        <a:spcAft>
                          <a:spcPts val="0"/>
                        </a:spcAft>
                      </a:pPr>
                      <a:r>
                        <a:rPr lang="en-GB" sz="1400" b="1" dirty="0">
                          <a:solidFill>
                            <a:schemeClr val="bg1"/>
                          </a:solidFill>
                          <a:effectLst/>
                          <a:latin typeface="+mn-lt"/>
                          <a:ea typeface="Cambria" panose="02040503050406030204" pitchFamily="18" charset="0"/>
                          <a:cs typeface="Times New Roman" panose="02020603050405020304" pitchFamily="18" charset="0"/>
                        </a:rPr>
                        <a:t>Chronic infection in immunosuppressed individuals</a:t>
                      </a:r>
                      <a:endParaRPr lang="en-GB" sz="14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lnL w="6350"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Graft rejection</a:t>
                      </a:r>
                    </a:p>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Drug-induced liver injury</a:t>
                      </a:r>
                    </a:p>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Recurrence of primary liver pathology in </a:t>
                      </a:r>
                      <a:r>
                        <a:rPr lang="en-GB" sz="1400" dirty="0" err="1">
                          <a:effectLst/>
                          <a:latin typeface="+mn-lt"/>
                          <a:ea typeface="Cambria" panose="02040503050406030204" pitchFamily="18" charset="0"/>
                          <a:cs typeface="Times New Roman" panose="02020603050405020304" pitchFamily="18" charset="0"/>
                        </a:rPr>
                        <a:t>LTx</a:t>
                      </a:r>
                      <a:r>
                        <a:rPr lang="en-GB" sz="1400" dirty="0">
                          <a:effectLst/>
                          <a:latin typeface="+mn-lt"/>
                          <a:ea typeface="Cambria" panose="02040503050406030204" pitchFamily="18" charset="0"/>
                          <a:cs typeface="Times New Roman" panose="02020603050405020304" pitchFamily="18" charset="0"/>
                        </a:rPr>
                        <a:t> recipients</a:t>
                      </a:r>
                    </a:p>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Graft </a:t>
                      </a:r>
                      <a:r>
                        <a:rPr lang="en-GB" sz="1400" i="0" dirty="0">
                          <a:effectLst/>
                          <a:latin typeface="+mn-lt"/>
                          <a:ea typeface="Cambria" panose="02040503050406030204" pitchFamily="18" charset="0"/>
                          <a:cs typeface="Times New Roman" panose="02020603050405020304" pitchFamily="18" charset="0"/>
                        </a:rPr>
                        <a:t>vs.</a:t>
                      </a:r>
                      <a:r>
                        <a:rPr lang="en-GB" sz="1400" dirty="0">
                          <a:effectLst/>
                          <a:latin typeface="+mn-lt"/>
                          <a:ea typeface="Cambria" panose="02040503050406030204" pitchFamily="18" charset="0"/>
                          <a:cs typeface="Times New Roman" panose="02020603050405020304" pitchFamily="18" charset="0"/>
                        </a:rPr>
                        <a:t> host disease</a:t>
                      </a:r>
                    </a:p>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Intercurrent infections; e.g. sepsis</a:t>
                      </a:r>
                    </a:p>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Chronic hepatitis E</a:t>
                      </a:r>
                    </a:p>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EBV and CMV reactivation</a:t>
                      </a:r>
                    </a:p>
                  </a:txBody>
                  <a:tcPr marL="68580" marR="68580" marT="0" marB="0">
                    <a:lnL w="9525"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0002"/>
                  </a:ext>
                </a:extLst>
              </a:tr>
            </a:tbl>
          </a:graphicData>
        </a:graphic>
      </p:graphicFrame>
      <p:sp>
        <p:nvSpPr>
          <p:cNvPr id="13" name="TextBox 12">
            <a:extLst>
              <a:ext uri="{FF2B5EF4-FFF2-40B4-BE49-F238E27FC236}">
                <a16:creationId xmlns:a16="http://schemas.microsoft.com/office/drawing/2014/main" id="{AF065ACF-BB06-49F7-BC31-418CF21BC8A0}"/>
              </a:ext>
            </a:extLst>
          </p:cNvPr>
          <p:cNvSpPr txBox="1"/>
          <p:nvPr/>
        </p:nvSpPr>
        <p:spPr>
          <a:xfrm>
            <a:off x="7990266" y="2251445"/>
            <a:ext cx="3574477" cy="738664"/>
          </a:xfrm>
          <a:prstGeom prst="rect">
            <a:avLst/>
          </a:prstGeom>
          <a:solidFill>
            <a:schemeClr val="bg1"/>
          </a:solidFill>
          <a:ln w="38100">
            <a:solidFill>
              <a:schemeClr val="accent1"/>
            </a:solidFill>
          </a:ln>
        </p:spPr>
        <p:txBody>
          <a:bodyPr wrap="square" rtlCol="0">
            <a:spAutoFit/>
          </a:bodyPr>
          <a:lstStyle/>
          <a:p>
            <a:r>
              <a:rPr lang="en-GB" sz="1400" b="1" dirty="0">
                <a:solidFill>
                  <a:srgbClr val="CC9B00"/>
                </a:solidFill>
              </a:rPr>
              <a:t>In elderly patients, many of whom will be on multiple medications, HEV infection is often misdiagnosed as DILI</a:t>
            </a:r>
          </a:p>
        </p:txBody>
      </p:sp>
      <p:pic>
        <p:nvPicPr>
          <p:cNvPr id="9" name="Picture 8">
            <a:hlinkClick r:id="rId3" action="ppaction://hlinksldjump"/>
            <a:extLst>
              <a:ext uri="{FF2B5EF4-FFF2-40B4-BE49-F238E27FC236}">
                <a16:creationId xmlns:a16="http://schemas.microsoft.com/office/drawing/2014/main" id="{CC62FC6D-6E68-4EA6-A923-10E28FF50877}"/>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4125" y="446445"/>
            <a:ext cx="381237" cy="377560"/>
          </a:xfrm>
          <a:prstGeom prst="rect">
            <a:avLst/>
          </a:prstGeom>
        </p:spPr>
      </p:pic>
    </p:spTree>
    <p:extLst>
      <p:ext uri="{BB962C8B-B14F-4D97-AF65-F5344CB8AC3E}">
        <p14:creationId xmlns:p14="http://schemas.microsoft.com/office/powerpoint/2010/main" val="42714285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F23A4DEF-D6D2-45B7-B214-747CE9189A76}"/>
              </a:ext>
            </a:extLst>
          </p:cNvPr>
          <p:cNvGraphicFramePr>
            <a:graphicFrameLocks noGrp="1"/>
          </p:cNvGraphicFramePr>
          <p:nvPr>
            <p:extLst>
              <p:ext uri="{D42A27DB-BD31-4B8C-83A1-F6EECF244321}">
                <p14:modId xmlns:p14="http://schemas.microsoft.com/office/powerpoint/2010/main" val="4065250124"/>
              </p:ext>
            </p:extLst>
          </p:nvPr>
        </p:nvGraphicFramePr>
        <p:xfrm>
          <a:off x="423847" y="1928342"/>
          <a:ext cx="11342399" cy="3832733"/>
        </p:xfrm>
        <a:graphic>
          <a:graphicData uri="http://schemas.openxmlformats.org/drawingml/2006/table">
            <a:tbl>
              <a:tblPr firstRow="1" bandRow="1">
                <a:tableStyleId>{5C22544A-7EE6-4342-B048-85BDC9FD1C3A}</a:tableStyleId>
              </a:tblPr>
              <a:tblGrid>
                <a:gridCol w="3052082">
                  <a:extLst>
                    <a:ext uri="{9D8B030D-6E8A-4147-A177-3AD203B41FA5}">
                      <a16:colId xmlns:a16="http://schemas.microsoft.com/office/drawing/2014/main" val="20001"/>
                    </a:ext>
                  </a:extLst>
                </a:gridCol>
                <a:gridCol w="8290317">
                  <a:extLst>
                    <a:ext uri="{9D8B030D-6E8A-4147-A177-3AD203B41FA5}">
                      <a16:colId xmlns:a16="http://schemas.microsoft.com/office/drawing/2014/main" val="20002"/>
                    </a:ext>
                  </a:extLst>
                </a:gridCol>
              </a:tblGrid>
              <a:tr h="137975">
                <a:tc>
                  <a:txBody>
                    <a:bodyPr/>
                    <a:lstStyle/>
                    <a:p>
                      <a:pPr algn="just">
                        <a:spcAft>
                          <a:spcPts val="0"/>
                        </a:spcAft>
                      </a:pPr>
                      <a:r>
                        <a:rPr lang="en-GB" sz="1400" b="1" dirty="0">
                          <a:effectLst/>
                          <a:latin typeface="+mn-lt"/>
                          <a:ea typeface="Cambria" panose="02040503050406030204" pitchFamily="18" charset="0"/>
                          <a:cs typeface="Times New Roman" panose="02020603050405020304" pitchFamily="18" charset="0"/>
                        </a:rPr>
                        <a:t>Infection status</a:t>
                      </a:r>
                      <a:endParaRPr lang="en-GB" sz="1400" dirty="0">
                        <a:effectLst/>
                        <a:latin typeface="+mn-lt"/>
                        <a:ea typeface="MS Mincho" panose="02020609040205080304" pitchFamily="49" charset="-128"/>
                        <a:cs typeface="Times New Roman" panose="02020603050405020304" pitchFamily="18" charset="0"/>
                      </a:endParaRPr>
                    </a:p>
                  </a:txBody>
                  <a:tcPr marL="68580" marR="68580" marT="0" marB="0">
                    <a:lnL w="6350" cap="flat" cmpd="sng" algn="ctr">
                      <a:solidFill>
                        <a:schemeClr val="tx2"/>
                      </a:solidFill>
                      <a:prstDash val="solid"/>
                      <a:round/>
                      <a:headEnd type="none" w="med" len="med"/>
                      <a:tailEnd type="none" w="med" len="med"/>
                    </a:lnL>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marL="92075" indent="0" algn="just">
                        <a:lnSpc>
                          <a:spcPct val="107000"/>
                        </a:lnSpc>
                        <a:spcAft>
                          <a:spcPts val="0"/>
                        </a:spcAft>
                      </a:pPr>
                      <a:r>
                        <a:rPr lang="en-GB" sz="1400" b="1" dirty="0">
                          <a:effectLst/>
                          <a:latin typeface="+mn-lt"/>
                          <a:ea typeface="Cambria" panose="02040503050406030204" pitchFamily="18" charset="0"/>
                          <a:cs typeface="Times New Roman" panose="02020603050405020304" pitchFamily="18" charset="0"/>
                        </a:rPr>
                        <a:t>Differential diagnosis</a:t>
                      </a:r>
                      <a:endParaRPr lang="en-GB" sz="1400" dirty="0">
                        <a:effectLst/>
                        <a:latin typeface="+mn-lt"/>
                        <a:ea typeface="Cambria" panose="02040503050406030204" pitchFamily="18" charset="0"/>
                        <a:cs typeface="Times New Roman" panose="02020603050405020304" pitchFamily="18" charset="0"/>
                      </a:endParaRPr>
                    </a:p>
                  </a:txBody>
                  <a:tcPr marL="68580" marR="68580" marT="0" marB="0">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1231751">
                <a:tc>
                  <a:txBody>
                    <a:bodyPr/>
                    <a:lstStyle/>
                    <a:p>
                      <a:pPr algn="l">
                        <a:spcAft>
                          <a:spcPts val="0"/>
                        </a:spcAft>
                      </a:pPr>
                      <a:r>
                        <a:rPr lang="en-GB" sz="1400" b="1" dirty="0">
                          <a:solidFill>
                            <a:schemeClr val="bg1"/>
                          </a:solidFill>
                          <a:effectLst/>
                          <a:latin typeface="+mn-lt"/>
                          <a:ea typeface="Cambria" panose="02040503050406030204" pitchFamily="18" charset="0"/>
                          <a:cs typeface="Times New Roman" panose="02020603050405020304" pitchFamily="18" charset="0"/>
                        </a:rPr>
                        <a:t>Acute infection*</a:t>
                      </a:r>
                      <a:endParaRPr lang="en-GB" sz="1400" b="1" baseline="30000" dirty="0">
                        <a:solidFill>
                          <a:schemeClr val="bg1"/>
                        </a:solidFill>
                        <a:effectLst/>
                        <a:latin typeface="+mn-lt"/>
                        <a:ea typeface="MS Mincho" panose="02020609040205080304" pitchFamily="49" charset="-128"/>
                        <a:cs typeface="Times New Roman" panose="02020603050405020304" pitchFamily="18" charset="0"/>
                      </a:endParaRPr>
                    </a:p>
                    <a:p>
                      <a:pPr algn="l">
                        <a:spcAft>
                          <a:spcPts val="0"/>
                        </a:spcAft>
                      </a:pPr>
                      <a:r>
                        <a:rPr lang="en-GB" sz="1400" b="1" dirty="0">
                          <a:solidFill>
                            <a:schemeClr val="bg1"/>
                          </a:solidFill>
                          <a:effectLst/>
                          <a:latin typeface="+mn-lt"/>
                          <a:ea typeface="Cambria" panose="02040503050406030204" pitchFamily="18" charset="0"/>
                          <a:cs typeface="Times New Roman" panose="02020603050405020304" pitchFamily="18" charset="0"/>
                        </a:rPr>
                        <a:t> </a:t>
                      </a:r>
                      <a:endParaRPr lang="en-GB" sz="14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2"/>
                    </a:solidFill>
                  </a:tcPr>
                </a:tc>
                <a:tc>
                  <a:txBody>
                    <a:bodyPr/>
                    <a:lstStyle/>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Drug-induced liver injury (DILI)</a:t>
                      </a:r>
                    </a:p>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Autoimmune hepatitis (AIH) </a:t>
                      </a:r>
                    </a:p>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Acute hepatitis E</a:t>
                      </a:r>
                    </a:p>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Seronegative hepatitis</a:t>
                      </a:r>
                    </a:p>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EBV hepatitis</a:t>
                      </a:r>
                    </a:p>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Acute hepatitis B</a:t>
                      </a:r>
                    </a:p>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Acute hepatitis A</a:t>
                      </a:r>
                    </a:p>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Acute hepatitis C</a:t>
                      </a:r>
                    </a:p>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CMV hepatitis</a:t>
                      </a:r>
                    </a:p>
                  </a:txBody>
                  <a:tcPr marL="68580" marR="6858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0001"/>
                  </a:ext>
                </a:extLst>
              </a:tr>
              <a:tr h="965820">
                <a:tc>
                  <a:txBody>
                    <a:bodyPr/>
                    <a:lstStyle/>
                    <a:p>
                      <a:pPr algn="l">
                        <a:spcAft>
                          <a:spcPts val="0"/>
                        </a:spcAft>
                      </a:pPr>
                      <a:r>
                        <a:rPr lang="en-GB" sz="1400" b="1" dirty="0">
                          <a:solidFill>
                            <a:schemeClr val="bg1"/>
                          </a:solidFill>
                          <a:effectLst/>
                          <a:latin typeface="+mn-lt"/>
                          <a:ea typeface="Cambria" panose="02040503050406030204" pitchFamily="18" charset="0"/>
                          <a:cs typeface="Times New Roman" panose="02020603050405020304" pitchFamily="18" charset="0"/>
                        </a:rPr>
                        <a:t>Chronic infection in immunosuppressed individuals</a:t>
                      </a:r>
                      <a:endParaRPr lang="en-GB" sz="14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lnL w="6350"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Graft rejection</a:t>
                      </a:r>
                    </a:p>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Drug-induced liver injury</a:t>
                      </a:r>
                    </a:p>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Recurrence of primary liver pathology in </a:t>
                      </a:r>
                      <a:r>
                        <a:rPr lang="en-GB" sz="1400" dirty="0" err="1">
                          <a:effectLst/>
                          <a:latin typeface="+mn-lt"/>
                          <a:ea typeface="Cambria" panose="02040503050406030204" pitchFamily="18" charset="0"/>
                          <a:cs typeface="Times New Roman" panose="02020603050405020304" pitchFamily="18" charset="0"/>
                        </a:rPr>
                        <a:t>LTx</a:t>
                      </a:r>
                      <a:r>
                        <a:rPr lang="en-GB" sz="1400" dirty="0">
                          <a:effectLst/>
                          <a:latin typeface="+mn-lt"/>
                          <a:ea typeface="Cambria" panose="02040503050406030204" pitchFamily="18" charset="0"/>
                          <a:cs typeface="Times New Roman" panose="02020603050405020304" pitchFamily="18" charset="0"/>
                        </a:rPr>
                        <a:t> recipients</a:t>
                      </a:r>
                    </a:p>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Graft </a:t>
                      </a:r>
                      <a:r>
                        <a:rPr lang="en-GB" sz="1400" i="0" dirty="0">
                          <a:effectLst/>
                          <a:latin typeface="+mn-lt"/>
                          <a:ea typeface="Cambria" panose="02040503050406030204" pitchFamily="18" charset="0"/>
                          <a:cs typeface="Times New Roman" panose="02020603050405020304" pitchFamily="18" charset="0"/>
                        </a:rPr>
                        <a:t>vs.</a:t>
                      </a:r>
                      <a:r>
                        <a:rPr lang="en-GB" sz="1400" dirty="0">
                          <a:effectLst/>
                          <a:latin typeface="+mn-lt"/>
                          <a:ea typeface="Cambria" panose="02040503050406030204" pitchFamily="18" charset="0"/>
                          <a:cs typeface="Times New Roman" panose="02020603050405020304" pitchFamily="18" charset="0"/>
                        </a:rPr>
                        <a:t> host disease</a:t>
                      </a:r>
                    </a:p>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Intercurrent infections; e.g. sepsis</a:t>
                      </a:r>
                    </a:p>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Chronic hepatitis E</a:t>
                      </a:r>
                    </a:p>
                    <a:p>
                      <a:pPr marL="342900" lvl="0" indent="-342900" algn="l">
                        <a:lnSpc>
                          <a:spcPct val="107000"/>
                        </a:lnSpc>
                        <a:spcAft>
                          <a:spcPts val="0"/>
                        </a:spcAft>
                        <a:buClr>
                          <a:schemeClr val="tx1"/>
                        </a:buClr>
                        <a:buFont typeface="Symbol" panose="05050102010706020507" pitchFamily="18" charset="2"/>
                        <a:buChar char=""/>
                      </a:pPr>
                      <a:r>
                        <a:rPr lang="en-GB" sz="1400" dirty="0">
                          <a:effectLst/>
                          <a:latin typeface="+mn-lt"/>
                          <a:ea typeface="Cambria" panose="02040503050406030204" pitchFamily="18" charset="0"/>
                          <a:cs typeface="Times New Roman" panose="02020603050405020304" pitchFamily="18" charset="0"/>
                        </a:rPr>
                        <a:t>EBV and CMV reactivation</a:t>
                      </a:r>
                    </a:p>
                  </a:txBody>
                  <a:tcPr marL="68580" marR="68580" marT="0" marB="0">
                    <a:lnL w="9525"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0002"/>
                  </a:ext>
                </a:extLst>
              </a:tr>
            </a:tbl>
          </a:graphicData>
        </a:graphic>
      </p:graphicFrame>
      <p:sp>
        <p:nvSpPr>
          <p:cNvPr id="2" name="Title 1">
            <a:extLst>
              <a:ext uri="{FF2B5EF4-FFF2-40B4-BE49-F238E27FC236}">
                <a16:creationId xmlns:a16="http://schemas.microsoft.com/office/drawing/2014/main" id="{4963AF37-FC07-4165-AD25-D10396C8A2D6}"/>
              </a:ext>
            </a:extLst>
          </p:cNvPr>
          <p:cNvSpPr>
            <a:spLocks noGrp="1"/>
          </p:cNvSpPr>
          <p:nvPr>
            <p:ph type="title"/>
          </p:nvPr>
        </p:nvSpPr>
        <p:spPr/>
        <p:txBody>
          <a:bodyPr>
            <a:normAutofit/>
          </a:bodyPr>
          <a:lstStyle/>
          <a:p>
            <a:r>
              <a:rPr lang="en-US" dirty="0"/>
              <a:t>Differential diagnosis </a:t>
            </a:r>
            <a:endParaRPr lang="en-GB" dirty="0"/>
          </a:p>
        </p:txBody>
      </p:sp>
      <p:sp>
        <p:nvSpPr>
          <p:cNvPr id="3" name="Text Placeholder 2">
            <a:extLst>
              <a:ext uri="{FF2B5EF4-FFF2-40B4-BE49-F238E27FC236}">
                <a16:creationId xmlns:a16="http://schemas.microsoft.com/office/drawing/2014/main" id="{D3AC60E2-D5CA-4A84-A5F5-6000F7D0A65F}"/>
              </a:ext>
            </a:extLst>
          </p:cNvPr>
          <p:cNvSpPr>
            <a:spLocks noGrp="1"/>
          </p:cNvSpPr>
          <p:nvPr>
            <p:ph type="body" sz="quarter" idx="10"/>
          </p:nvPr>
        </p:nvSpPr>
        <p:spPr/>
        <p:txBody>
          <a:bodyPr/>
          <a:lstStyle/>
          <a:p>
            <a:br>
              <a:rPr lang="en-GB" dirty="0"/>
            </a:br>
            <a:r>
              <a:rPr lang="en-GB" dirty="0"/>
              <a:t>*The differential diagnosis is in order of frequency of each condition seen at a rapid-access jaundice clinic in Southwest England. </a:t>
            </a:r>
            <a:br>
              <a:rPr lang="en-GB" dirty="0"/>
            </a:br>
            <a:r>
              <a:rPr lang="en-GB" dirty="0"/>
              <a:t>EASL CPG HEV. J </a:t>
            </a:r>
            <a:r>
              <a:rPr lang="en-GB" dirty="0" err="1"/>
              <a:t>Hepatol</a:t>
            </a:r>
            <a:r>
              <a:rPr lang="en-GB" dirty="0"/>
              <a:t> 2018;doi: 10.1016/j.jhep.2018.03.005 [</a:t>
            </a:r>
            <a:r>
              <a:rPr lang="en-GB" dirty="0" err="1"/>
              <a:t>Epub</a:t>
            </a:r>
            <a:r>
              <a:rPr lang="en-GB" dirty="0"/>
              <a:t> ahead of print]</a:t>
            </a:r>
          </a:p>
        </p:txBody>
      </p:sp>
      <p:sp>
        <p:nvSpPr>
          <p:cNvPr id="4" name="Content Placeholder 3">
            <a:extLst>
              <a:ext uri="{FF2B5EF4-FFF2-40B4-BE49-F238E27FC236}">
                <a16:creationId xmlns:a16="http://schemas.microsoft.com/office/drawing/2014/main" id="{CDEC373C-DAEA-40D6-A9B5-78616ED7F849}"/>
              </a:ext>
            </a:extLst>
          </p:cNvPr>
          <p:cNvSpPr>
            <a:spLocks noGrp="1"/>
          </p:cNvSpPr>
          <p:nvPr>
            <p:ph sz="half" idx="1"/>
          </p:nvPr>
        </p:nvSpPr>
        <p:spPr/>
        <p:txBody>
          <a:bodyPr>
            <a:normAutofit/>
          </a:bodyPr>
          <a:lstStyle/>
          <a:p>
            <a:r>
              <a:rPr lang="en-US" dirty="0"/>
              <a:t>Diagnosis of HEV in some instances can problematic</a:t>
            </a:r>
          </a:p>
        </p:txBody>
      </p:sp>
      <p:sp>
        <p:nvSpPr>
          <p:cNvPr id="9" name="TextBox 8"/>
          <p:cNvSpPr txBox="1"/>
          <p:nvPr/>
        </p:nvSpPr>
        <p:spPr>
          <a:xfrm>
            <a:off x="7990266" y="3208351"/>
            <a:ext cx="3576364" cy="738664"/>
          </a:xfrm>
          <a:prstGeom prst="rect">
            <a:avLst/>
          </a:prstGeom>
          <a:solidFill>
            <a:schemeClr val="bg1"/>
          </a:solidFill>
          <a:ln w="38100">
            <a:solidFill>
              <a:schemeClr val="accent1"/>
            </a:solidFill>
          </a:ln>
        </p:spPr>
        <p:txBody>
          <a:bodyPr wrap="none" rtlCol="0">
            <a:spAutoFit/>
          </a:bodyPr>
          <a:lstStyle/>
          <a:p>
            <a:r>
              <a:rPr lang="en-GB" sz="1400" b="1" dirty="0">
                <a:solidFill>
                  <a:srgbClr val="CC9B00"/>
                </a:solidFill>
              </a:rPr>
              <a:t>It is also difficult to distinguish AIH</a:t>
            </a:r>
            <a:br>
              <a:rPr lang="en-GB" sz="1400" b="1" dirty="0">
                <a:solidFill>
                  <a:srgbClr val="CC9B00"/>
                </a:solidFill>
              </a:rPr>
            </a:br>
            <a:r>
              <a:rPr lang="en-GB" sz="1400" b="1" dirty="0">
                <a:solidFill>
                  <a:srgbClr val="CC9B00"/>
                </a:solidFill>
              </a:rPr>
              <a:t>and acute HEV; AIH autoantibodies can </a:t>
            </a:r>
            <a:br>
              <a:rPr lang="en-GB" sz="1400" b="1" dirty="0">
                <a:solidFill>
                  <a:srgbClr val="CC9B00"/>
                </a:solidFill>
              </a:rPr>
            </a:br>
            <a:r>
              <a:rPr lang="en-GB" sz="1400" b="1" dirty="0">
                <a:solidFill>
                  <a:srgbClr val="CC9B00"/>
                </a:solidFill>
              </a:rPr>
              <a:t>produce false-positive HEV results</a:t>
            </a:r>
          </a:p>
        </p:txBody>
      </p:sp>
      <p:pic>
        <p:nvPicPr>
          <p:cNvPr id="10" name="Picture 9">
            <a:hlinkClick r:id="rId3" action="ppaction://hlinksldjump"/>
            <a:extLst>
              <a:ext uri="{FF2B5EF4-FFF2-40B4-BE49-F238E27FC236}">
                <a16:creationId xmlns:a16="http://schemas.microsoft.com/office/drawing/2014/main" id="{11656C33-13D3-442E-BC97-858B71C932A7}"/>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4125" y="446445"/>
            <a:ext cx="381237" cy="377560"/>
          </a:xfrm>
          <a:prstGeom prst="rect">
            <a:avLst/>
          </a:prstGeom>
        </p:spPr>
      </p:pic>
      <p:sp>
        <p:nvSpPr>
          <p:cNvPr id="11" name="TextBox 10">
            <a:extLst>
              <a:ext uri="{FF2B5EF4-FFF2-40B4-BE49-F238E27FC236}">
                <a16:creationId xmlns:a16="http://schemas.microsoft.com/office/drawing/2014/main" id="{ACA8A0F3-B269-4442-A6FE-81F90423346C}"/>
              </a:ext>
            </a:extLst>
          </p:cNvPr>
          <p:cNvSpPr txBox="1"/>
          <p:nvPr/>
        </p:nvSpPr>
        <p:spPr>
          <a:xfrm>
            <a:off x="7990266" y="2251445"/>
            <a:ext cx="3574477" cy="738664"/>
          </a:xfrm>
          <a:prstGeom prst="rect">
            <a:avLst/>
          </a:prstGeom>
          <a:solidFill>
            <a:schemeClr val="bg1"/>
          </a:solidFill>
          <a:ln w="38100">
            <a:solidFill>
              <a:schemeClr val="accent1"/>
            </a:solidFill>
          </a:ln>
        </p:spPr>
        <p:txBody>
          <a:bodyPr wrap="square" rtlCol="0">
            <a:spAutoFit/>
          </a:bodyPr>
          <a:lstStyle/>
          <a:p>
            <a:r>
              <a:rPr lang="en-GB" sz="1400" b="1" dirty="0">
                <a:solidFill>
                  <a:srgbClr val="CC9B00"/>
                </a:solidFill>
              </a:rPr>
              <a:t>In elderly patients, many of whom will be on multiple medications, HEV infection is often misdiagnosed as DILI</a:t>
            </a:r>
          </a:p>
        </p:txBody>
      </p:sp>
    </p:spTree>
    <p:extLst>
      <p:ext uri="{BB962C8B-B14F-4D97-AF65-F5344CB8AC3E}">
        <p14:creationId xmlns:p14="http://schemas.microsoft.com/office/powerpoint/2010/main" val="25493542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Broadening testing for HEV</a:t>
            </a:r>
          </a:p>
        </p:txBody>
      </p:sp>
      <p:sp>
        <p:nvSpPr>
          <p:cNvPr id="3" name="Text Placeholder 2"/>
          <p:cNvSpPr>
            <a:spLocks noGrp="1"/>
          </p:cNvSpPr>
          <p:nvPr>
            <p:ph type="body" sz="quarter" idx="10"/>
          </p:nvPr>
        </p:nvSpPr>
        <p:spPr/>
        <p:txBody>
          <a:bodyPr/>
          <a:lstStyle/>
          <a:p>
            <a:r>
              <a:rPr lang="en-GB" dirty="0"/>
              <a:t>*Grade of evidence A, Grade of recommendation 1; </a:t>
            </a:r>
            <a:r>
              <a:rPr lang="en-GB" baseline="30000" dirty="0">
                <a:ea typeface="Cambria" panose="02040503050406030204" pitchFamily="18" charset="0"/>
                <a:cs typeface="Times New Roman" panose="02020603050405020304" pitchFamily="18" charset="0"/>
              </a:rPr>
              <a:t>†</a:t>
            </a:r>
            <a:r>
              <a:rPr lang="en-GB" dirty="0"/>
              <a:t>Testing should be done at disease onset, irrespective of ALT results; </a:t>
            </a:r>
            <a:br>
              <a:rPr lang="en-GB" dirty="0"/>
            </a:br>
            <a:r>
              <a:rPr lang="en-GB" baseline="30000" dirty="0">
                <a:ea typeface="Cambria" panose="02040503050406030204" pitchFamily="18" charset="0"/>
                <a:cs typeface="Times New Roman" panose="02020603050405020304" pitchFamily="18" charset="0"/>
              </a:rPr>
              <a:t>‡</a:t>
            </a:r>
            <a:r>
              <a:rPr lang="en-GB" dirty="0"/>
              <a:t>Testing should be done at disease onset if ALT is abnormal; </a:t>
            </a:r>
            <a:r>
              <a:rPr lang="en-GB" baseline="30000" dirty="0">
                <a:ea typeface="Cambria" panose="02040503050406030204" pitchFamily="18" charset="0"/>
                <a:cs typeface="Times New Roman" panose="02020603050405020304" pitchFamily="18" charset="0"/>
              </a:rPr>
              <a:t>§</a:t>
            </a:r>
            <a:r>
              <a:rPr lang="en-GB" dirty="0"/>
              <a:t>If ALT is above the limit of normal on more than one occasion</a:t>
            </a:r>
            <a:br>
              <a:rPr lang="en-GB" dirty="0"/>
            </a:br>
            <a:r>
              <a:rPr lang="en-GB" dirty="0"/>
              <a:t>EASL CPG HEV. J </a:t>
            </a:r>
            <a:r>
              <a:rPr lang="en-GB" dirty="0" err="1"/>
              <a:t>Hepatol</a:t>
            </a:r>
            <a:r>
              <a:rPr lang="en-GB" dirty="0"/>
              <a:t> 2018;doi: 10.1016/j.jhep.2018.03.005 [</a:t>
            </a:r>
            <a:r>
              <a:rPr lang="en-GB" dirty="0" err="1"/>
              <a:t>Epub</a:t>
            </a:r>
            <a:r>
              <a:rPr lang="en-GB" dirty="0"/>
              <a:t> ahead of print]</a:t>
            </a:r>
          </a:p>
        </p:txBody>
      </p:sp>
      <p:sp>
        <p:nvSpPr>
          <p:cNvPr id="4" name="Content Placeholder 3"/>
          <p:cNvSpPr>
            <a:spLocks noGrp="1"/>
          </p:cNvSpPr>
          <p:nvPr>
            <p:ph sz="half" idx="1"/>
          </p:nvPr>
        </p:nvSpPr>
        <p:spPr/>
        <p:txBody>
          <a:bodyPr>
            <a:normAutofit/>
          </a:bodyPr>
          <a:lstStyle/>
          <a:p>
            <a:r>
              <a:rPr lang="en-GB" dirty="0"/>
              <a:t>Previously, only patients travelling to areas in Africa and Africa hyperendemic for HEV GT 1 or 2 were considered for testing</a:t>
            </a:r>
          </a:p>
          <a:p>
            <a:pPr lvl="1"/>
            <a:r>
              <a:rPr lang="en-GB" dirty="0"/>
              <a:t>Now know that most HEV infection is locally acquired</a:t>
            </a:r>
          </a:p>
          <a:p>
            <a:r>
              <a:rPr lang="en-GB" dirty="0"/>
              <a:t>All patients presenting with hepatitis should be tested*</a:t>
            </a:r>
          </a:p>
          <a:p>
            <a:pPr lvl="1"/>
            <a:r>
              <a:rPr lang="en-GB" dirty="0"/>
              <a:t>Irrespective of travel history</a:t>
            </a:r>
            <a:endParaRPr lang="en-US" dirty="0"/>
          </a:p>
          <a:p>
            <a:endParaRPr lang="en-GB" dirty="0"/>
          </a:p>
        </p:txBody>
      </p:sp>
      <p:graphicFrame>
        <p:nvGraphicFramePr>
          <p:cNvPr id="16" name="Table 15">
            <a:extLst>
              <a:ext uri="{FF2B5EF4-FFF2-40B4-BE49-F238E27FC236}">
                <a16:creationId xmlns:a16="http://schemas.microsoft.com/office/drawing/2014/main" id="{EE42986E-FAF0-4BCF-BFB1-0974C5D4A5CC}"/>
              </a:ext>
            </a:extLst>
          </p:cNvPr>
          <p:cNvGraphicFramePr>
            <a:graphicFrameLocks noGrp="1"/>
          </p:cNvGraphicFramePr>
          <p:nvPr>
            <p:extLst>
              <p:ext uri="{D42A27DB-BD31-4B8C-83A1-F6EECF244321}">
                <p14:modId xmlns:p14="http://schemas.microsoft.com/office/powerpoint/2010/main" val="3327786916"/>
              </p:ext>
            </p:extLst>
          </p:nvPr>
        </p:nvGraphicFramePr>
        <p:xfrm>
          <a:off x="423847" y="3311696"/>
          <a:ext cx="11342400" cy="2607947"/>
        </p:xfrm>
        <a:graphic>
          <a:graphicData uri="http://schemas.openxmlformats.org/drawingml/2006/table">
            <a:tbl>
              <a:tblPr firstRow="1" bandRow="1">
                <a:tableStyleId>{5C22544A-7EE6-4342-B048-85BDC9FD1C3A}</a:tableStyleId>
              </a:tblPr>
              <a:tblGrid>
                <a:gridCol w="3692613">
                  <a:extLst>
                    <a:ext uri="{9D8B030D-6E8A-4147-A177-3AD203B41FA5}">
                      <a16:colId xmlns:a16="http://schemas.microsoft.com/office/drawing/2014/main" val="20001"/>
                    </a:ext>
                  </a:extLst>
                </a:gridCol>
                <a:gridCol w="7649787">
                  <a:extLst>
                    <a:ext uri="{9D8B030D-6E8A-4147-A177-3AD203B41FA5}">
                      <a16:colId xmlns:a16="http://schemas.microsoft.com/office/drawing/2014/main" val="20002"/>
                    </a:ext>
                  </a:extLst>
                </a:gridCol>
              </a:tblGrid>
              <a:tr h="297626">
                <a:tc>
                  <a:txBody>
                    <a:bodyPr/>
                    <a:lstStyle/>
                    <a:p>
                      <a:pPr algn="just">
                        <a:spcAft>
                          <a:spcPts val="0"/>
                        </a:spcAft>
                      </a:pPr>
                      <a:r>
                        <a:rPr lang="en-GB" sz="1600" b="1" dirty="0">
                          <a:effectLst/>
                          <a:latin typeface="+mn-lt"/>
                          <a:ea typeface="Cambria" panose="02040503050406030204" pitchFamily="18" charset="0"/>
                          <a:cs typeface="Times New Roman" panose="02020603050405020304" pitchFamily="18" charset="0"/>
                        </a:rPr>
                        <a:t>Immunological status</a:t>
                      </a:r>
                      <a:endParaRPr lang="en-GB" sz="1600" dirty="0">
                        <a:effectLst/>
                        <a:latin typeface="+mn-lt"/>
                        <a:ea typeface="MS Mincho" panose="02020609040205080304" pitchFamily="49" charset="-128"/>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just">
                        <a:spcAft>
                          <a:spcPts val="0"/>
                        </a:spcAft>
                      </a:pPr>
                      <a:r>
                        <a:rPr lang="en-GB" sz="1600" b="1" dirty="0">
                          <a:effectLst/>
                          <a:latin typeface="+mn-lt"/>
                          <a:ea typeface="Cambria" panose="02040503050406030204" pitchFamily="18" charset="0"/>
                          <a:cs typeface="Times New Roman" panose="02020603050405020304" pitchFamily="18" charset="0"/>
                        </a:rPr>
                        <a:t>Patients who should be tested for HEV</a:t>
                      </a:r>
                      <a:endParaRPr lang="en-GB" sz="1600" dirty="0">
                        <a:effectLst/>
                        <a:latin typeface="+mn-lt"/>
                        <a:ea typeface="MS Mincho" panose="02020609040205080304" pitchFamily="49" charset="-128"/>
                        <a:cs typeface="Times New Roman" panose="02020603050405020304" pitchFamily="18" charset="0"/>
                      </a:endParaRPr>
                    </a:p>
                  </a:txBody>
                  <a:tcPr marL="68580" marR="68580" marT="0" marB="0" anchor="ctr">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1375899">
                <a:tc>
                  <a:txBody>
                    <a:bodyPr/>
                    <a:lstStyle/>
                    <a:p>
                      <a:pPr algn="just">
                        <a:spcAft>
                          <a:spcPts val="0"/>
                        </a:spcAft>
                      </a:pPr>
                      <a:r>
                        <a:rPr lang="en-GB" sz="1600" b="1" dirty="0">
                          <a:solidFill>
                            <a:schemeClr val="bg1"/>
                          </a:solidFill>
                          <a:effectLst/>
                          <a:latin typeface="+mn-lt"/>
                          <a:ea typeface="Cambria" panose="02040503050406030204" pitchFamily="18" charset="0"/>
                          <a:cs typeface="Times New Roman" panose="02020603050405020304" pitchFamily="18" charset="0"/>
                        </a:rPr>
                        <a:t>Immunocompetent</a:t>
                      </a:r>
                      <a:endParaRPr lang="en-GB" sz="16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2"/>
                    </a:solidFill>
                  </a:tcPr>
                </a:tc>
                <a:tc>
                  <a:txBody>
                    <a:bodyPr/>
                    <a:lstStyle/>
                    <a:p>
                      <a:pPr marL="177800" lvl="0" indent="-177800" algn="just">
                        <a:lnSpc>
                          <a:spcPct val="107000"/>
                        </a:lnSpc>
                        <a:spcAft>
                          <a:spcPts val="0"/>
                        </a:spcAft>
                        <a:buFont typeface="Symbol" panose="05050102010706020507" pitchFamily="18" charset="2"/>
                        <a:buChar char=""/>
                        <a:tabLst>
                          <a:tab pos="177800" algn="l"/>
                        </a:tabLst>
                      </a:pPr>
                      <a:r>
                        <a:rPr lang="en-GB" sz="1600" b="1" dirty="0">
                          <a:solidFill>
                            <a:schemeClr val="tx2"/>
                          </a:solidFill>
                          <a:effectLst/>
                          <a:latin typeface="+mn-lt"/>
                          <a:ea typeface="Cambria" panose="02040503050406030204" pitchFamily="18" charset="0"/>
                          <a:cs typeface="Times New Roman" panose="02020603050405020304" pitchFamily="18" charset="0"/>
                        </a:rPr>
                        <a:t>Any patient with biochemical evidence of hepatitis*</a:t>
                      </a:r>
                    </a:p>
                    <a:p>
                      <a:pPr marL="177800" lvl="0" indent="-177800" algn="just">
                        <a:lnSpc>
                          <a:spcPct val="107000"/>
                        </a:lnSpc>
                        <a:spcAft>
                          <a:spcPts val="0"/>
                        </a:spcAft>
                        <a:buFont typeface="Symbol" panose="05050102010706020507" pitchFamily="18" charset="2"/>
                        <a:buChar char=""/>
                        <a:tabLst>
                          <a:tab pos="177800" algn="l"/>
                        </a:tabLst>
                      </a:pPr>
                      <a:r>
                        <a:rPr lang="en-GB" sz="1600" b="1" dirty="0">
                          <a:solidFill>
                            <a:schemeClr val="tx2"/>
                          </a:solidFill>
                          <a:effectLst/>
                          <a:latin typeface="+mn-lt"/>
                          <a:ea typeface="Cambria" panose="02040503050406030204" pitchFamily="18" charset="0"/>
                          <a:cs typeface="Times New Roman" panose="02020603050405020304" pitchFamily="18" charset="0"/>
                        </a:rPr>
                        <a:t>Suspected drug-induced liver injury*</a:t>
                      </a:r>
                    </a:p>
                    <a:p>
                      <a:pPr marL="177800" marR="0" lvl="0" indent="-177800" algn="just" defTabSz="914400" rtl="0" eaLnBrk="1" fontAlgn="auto" latinLnBrk="0" hangingPunct="1">
                        <a:lnSpc>
                          <a:spcPct val="107000"/>
                        </a:lnSpc>
                        <a:spcBef>
                          <a:spcPts val="0"/>
                        </a:spcBef>
                        <a:spcAft>
                          <a:spcPts val="0"/>
                        </a:spcAft>
                        <a:buClrTx/>
                        <a:buSzTx/>
                        <a:buFont typeface="Symbol" panose="05050102010706020507" pitchFamily="18" charset="2"/>
                        <a:buChar char=""/>
                        <a:tabLst>
                          <a:tab pos="177800" algn="l"/>
                        </a:tabLst>
                        <a:defRPr/>
                      </a:pPr>
                      <a:r>
                        <a:rPr lang="en-GB" sz="1600" dirty="0">
                          <a:effectLst/>
                          <a:latin typeface="+mn-lt"/>
                          <a:ea typeface="Cambria" panose="02040503050406030204" pitchFamily="18" charset="0"/>
                          <a:cs typeface="Times New Roman" panose="02020603050405020304" pitchFamily="18" charset="0"/>
                        </a:rPr>
                        <a:t>Decompensated chronic liver disease</a:t>
                      </a:r>
                      <a:r>
                        <a:rPr lang="en-GB" sz="1600" baseline="30000" dirty="0">
                          <a:effectLst/>
                          <a:latin typeface="+mn-lt"/>
                          <a:ea typeface="Cambria" panose="02040503050406030204" pitchFamily="18" charset="0"/>
                          <a:cs typeface="Times New Roman" panose="02020603050405020304" pitchFamily="18" charset="0"/>
                        </a:rPr>
                        <a:t>†</a:t>
                      </a:r>
                    </a:p>
                    <a:p>
                      <a:pPr marL="177800" lvl="0" indent="-177800" algn="just">
                        <a:lnSpc>
                          <a:spcPct val="107000"/>
                        </a:lnSpc>
                        <a:spcAft>
                          <a:spcPts val="0"/>
                        </a:spcAft>
                        <a:buFont typeface="Symbol" panose="05050102010706020507" pitchFamily="18" charset="2"/>
                        <a:buChar char=""/>
                        <a:tabLst>
                          <a:tab pos="177800" algn="l"/>
                        </a:tabLst>
                      </a:pPr>
                      <a:r>
                        <a:rPr lang="en-GB" sz="1600" dirty="0">
                          <a:effectLst/>
                          <a:latin typeface="+mn-lt"/>
                          <a:ea typeface="Cambria" panose="02040503050406030204" pitchFamily="18" charset="0"/>
                          <a:cs typeface="Times New Roman" panose="02020603050405020304" pitchFamily="18" charset="0"/>
                        </a:rPr>
                        <a:t>Neuralgic amyotrophy</a:t>
                      </a:r>
                      <a:r>
                        <a:rPr lang="en-GB" sz="1600" baseline="30000" dirty="0">
                          <a:effectLst/>
                          <a:latin typeface="+mn-lt"/>
                          <a:ea typeface="Cambria" panose="02040503050406030204" pitchFamily="18" charset="0"/>
                          <a:cs typeface="Times New Roman" panose="02020603050405020304" pitchFamily="18" charset="0"/>
                        </a:rPr>
                        <a:t>†</a:t>
                      </a:r>
                    </a:p>
                    <a:p>
                      <a:pPr marL="177800" marR="0" lvl="0" indent="-177800" algn="just" defTabSz="914400" rtl="0" eaLnBrk="1" fontAlgn="auto" latinLnBrk="0" hangingPunct="1">
                        <a:lnSpc>
                          <a:spcPct val="107000"/>
                        </a:lnSpc>
                        <a:spcBef>
                          <a:spcPts val="0"/>
                        </a:spcBef>
                        <a:spcAft>
                          <a:spcPts val="0"/>
                        </a:spcAft>
                        <a:buClrTx/>
                        <a:buSzTx/>
                        <a:buFont typeface="Symbol" panose="05050102010706020507" pitchFamily="18" charset="2"/>
                        <a:buChar char=""/>
                        <a:tabLst>
                          <a:tab pos="177800" algn="l"/>
                        </a:tabLst>
                        <a:defRPr/>
                      </a:pPr>
                      <a:r>
                        <a:rPr lang="en-GB" sz="1600" dirty="0" err="1">
                          <a:effectLst/>
                          <a:latin typeface="+mn-lt"/>
                          <a:ea typeface="Cambria" panose="02040503050406030204" pitchFamily="18" charset="0"/>
                          <a:cs typeface="Times New Roman" panose="02020603050405020304" pitchFamily="18" charset="0"/>
                        </a:rPr>
                        <a:t>Guillain</a:t>
                      </a:r>
                      <a:r>
                        <a:rPr lang="en-GB" sz="1600" dirty="0">
                          <a:effectLst/>
                          <a:latin typeface="+mn-lt"/>
                          <a:ea typeface="Cambria" panose="02040503050406030204" pitchFamily="18" charset="0"/>
                          <a:cs typeface="Times New Roman" panose="02020603050405020304" pitchFamily="18" charset="0"/>
                        </a:rPr>
                        <a:t>–</a:t>
                      </a:r>
                      <a:r>
                        <a:rPr lang="en-GB" sz="1600" dirty="0" err="1">
                          <a:effectLst/>
                          <a:latin typeface="+mn-lt"/>
                          <a:ea typeface="Cambria" panose="02040503050406030204" pitchFamily="18" charset="0"/>
                          <a:cs typeface="Times New Roman" panose="02020603050405020304" pitchFamily="18" charset="0"/>
                        </a:rPr>
                        <a:t>Barré</a:t>
                      </a:r>
                      <a:r>
                        <a:rPr lang="en-GB" sz="1600" dirty="0">
                          <a:effectLst/>
                          <a:latin typeface="+mn-lt"/>
                          <a:ea typeface="Cambria" panose="02040503050406030204" pitchFamily="18" charset="0"/>
                          <a:cs typeface="Times New Roman" panose="02020603050405020304" pitchFamily="18" charset="0"/>
                        </a:rPr>
                        <a:t> syndrome</a:t>
                      </a:r>
                      <a:r>
                        <a:rPr lang="en-GB" sz="1600" baseline="30000" dirty="0">
                          <a:effectLst/>
                          <a:latin typeface="+mn-lt"/>
                          <a:ea typeface="Cambria" panose="02040503050406030204" pitchFamily="18" charset="0"/>
                          <a:cs typeface="Times New Roman" panose="02020603050405020304" pitchFamily="18" charset="0"/>
                        </a:rPr>
                        <a:t>†</a:t>
                      </a:r>
                    </a:p>
                    <a:p>
                      <a:pPr marL="177800" marR="0" lvl="0" indent="-177800" algn="just" defTabSz="914400" rtl="0" eaLnBrk="1" fontAlgn="auto" latinLnBrk="0" hangingPunct="1">
                        <a:lnSpc>
                          <a:spcPct val="107000"/>
                        </a:lnSpc>
                        <a:spcBef>
                          <a:spcPts val="0"/>
                        </a:spcBef>
                        <a:spcAft>
                          <a:spcPts val="0"/>
                        </a:spcAft>
                        <a:buClrTx/>
                        <a:buSzTx/>
                        <a:buFont typeface="Symbol" panose="05050102010706020507" pitchFamily="18" charset="2"/>
                        <a:buChar char=""/>
                        <a:tabLst>
                          <a:tab pos="177800" algn="l"/>
                        </a:tabLst>
                        <a:defRPr/>
                      </a:pPr>
                      <a:r>
                        <a:rPr lang="en-GB" sz="1600" dirty="0">
                          <a:effectLst/>
                          <a:latin typeface="+mn-lt"/>
                          <a:ea typeface="Cambria" panose="02040503050406030204" pitchFamily="18" charset="0"/>
                          <a:cs typeface="Times New Roman" panose="02020603050405020304" pitchFamily="18" charset="0"/>
                        </a:rPr>
                        <a:t>Encephalitis</a:t>
                      </a:r>
                      <a:r>
                        <a:rPr lang="en-GB" sz="1600" baseline="30000" dirty="0">
                          <a:effectLst/>
                          <a:latin typeface="+mn-lt"/>
                          <a:ea typeface="Cambria" panose="02040503050406030204" pitchFamily="18" charset="0"/>
                          <a:cs typeface="Times New Roman" panose="02020603050405020304" pitchFamily="18" charset="0"/>
                        </a:rPr>
                        <a:t>†</a:t>
                      </a:r>
                    </a:p>
                    <a:p>
                      <a:pPr marL="177800" lvl="0" indent="-177800" algn="just">
                        <a:lnSpc>
                          <a:spcPct val="107000"/>
                        </a:lnSpc>
                        <a:spcAft>
                          <a:spcPts val="0"/>
                        </a:spcAft>
                        <a:buFont typeface="Symbol" panose="05050102010706020507" pitchFamily="18" charset="2"/>
                        <a:buChar char=""/>
                        <a:tabLst>
                          <a:tab pos="177800" algn="l"/>
                        </a:tabLst>
                      </a:pPr>
                      <a:r>
                        <a:rPr lang="en-GB" sz="1600" dirty="0">
                          <a:effectLst/>
                          <a:latin typeface="+mn-lt"/>
                          <a:ea typeface="Cambria" panose="02040503050406030204" pitchFamily="18" charset="0"/>
                          <a:cs typeface="Times New Roman" panose="02020603050405020304" pitchFamily="18" charset="0"/>
                        </a:rPr>
                        <a:t>Patients with unexplained acute neurology and raised ALT</a:t>
                      </a:r>
                      <a:r>
                        <a:rPr lang="en-GB" sz="1600" baseline="30000" dirty="0">
                          <a:effectLst/>
                          <a:latin typeface="+mn-lt"/>
                          <a:ea typeface="Cambria" panose="02040503050406030204" pitchFamily="18" charset="0"/>
                          <a:cs typeface="Times New Roman" panose="02020603050405020304" pitchFamily="18" charset="0"/>
                        </a:rPr>
                        <a:t>‡</a:t>
                      </a:r>
                    </a:p>
                  </a:txBody>
                  <a:tcPr marL="68580" marR="6858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0001"/>
                  </a:ext>
                </a:extLst>
              </a:tr>
              <a:tr h="0">
                <a:tc>
                  <a:txBody>
                    <a:bodyPr/>
                    <a:lstStyle/>
                    <a:p>
                      <a:pPr algn="just">
                        <a:spcAft>
                          <a:spcPts val="0"/>
                        </a:spcAft>
                      </a:pPr>
                      <a:r>
                        <a:rPr lang="en-GB" sz="1600" b="1" dirty="0">
                          <a:solidFill>
                            <a:schemeClr val="bg1"/>
                          </a:solidFill>
                          <a:effectLst/>
                          <a:latin typeface="+mn-lt"/>
                          <a:ea typeface="Cambria" panose="02040503050406030204" pitchFamily="18" charset="0"/>
                          <a:cs typeface="Times New Roman" panose="02020603050405020304" pitchFamily="18" charset="0"/>
                        </a:rPr>
                        <a:t>Immunocompromised</a:t>
                      </a:r>
                      <a:endParaRPr lang="en-GB" sz="1600" b="1" dirty="0">
                        <a:solidFill>
                          <a:schemeClr val="bg1"/>
                        </a:solidFill>
                        <a:effectLst/>
                        <a:latin typeface="+mn-lt"/>
                        <a:ea typeface="MS Mincho" panose="02020609040205080304" pitchFamily="49" charset="-128"/>
                        <a:cs typeface="Times New Roman" panose="02020603050405020304" pitchFamily="18" charset="0"/>
                      </a:endParaRPr>
                    </a:p>
                    <a:p>
                      <a:pPr algn="just">
                        <a:spcAft>
                          <a:spcPts val="0"/>
                        </a:spcAft>
                      </a:pPr>
                      <a:r>
                        <a:rPr lang="en-GB" sz="1600" b="1" dirty="0">
                          <a:solidFill>
                            <a:schemeClr val="bg1"/>
                          </a:solidFill>
                          <a:effectLst/>
                          <a:latin typeface="+mn-lt"/>
                          <a:ea typeface="Cambria" panose="02040503050406030204" pitchFamily="18" charset="0"/>
                          <a:cs typeface="Times New Roman" panose="02020603050405020304" pitchFamily="18" charset="0"/>
                        </a:rPr>
                        <a:t>(developed countries)</a:t>
                      </a:r>
                      <a:endParaRPr lang="en-GB" sz="16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lnL w="6350"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marL="177800" lvl="0" indent="-177800" algn="just">
                        <a:lnSpc>
                          <a:spcPct val="107000"/>
                        </a:lnSpc>
                        <a:spcAft>
                          <a:spcPts val="0"/>
                        </a:spcAft>
                        <a:buFont typeface="Symbol" panose="05050102010706020507" pitchFamily="18" charset="2"/>
                        <a:buChar char=""/>
                      </a:pPr>
                      <a:r>
                        <a:rPr lang="en-GB" sz="1600" dirty="0">
                          <a:effectLst/>
                          <a:latin typeface="+mn-lt"/>
                          <a:ea typeface="Cambria" panose="02040503050406030204" pitchFamily="18" charset="0"/>
                          <a:cs typeface="Times New Roman" panose="02020603050405020304" pitchFamily="18" charset="0"/>
                        </a:rPr>
                        <a:t>As above</a:t>
                      </a:r>
                    </a:p>
                    <a:p>
                      <a:pPr marL="177800" lvl="0" indent="-177800" algn="just">
                        <a:lnSpc>
                          <a:spcPct val="107000"/>
                        </a:lnSpc>
                        <a:spcAft>
                          <a:spcPts val="0"/>
                        </a:spcAft>
                        <a:buFont typeface="Symbol" panose="05050102010706020507" pitchFamily="18" charset="2"/>
                        <a:buChar char=""/>
                      </a:pPr>
                      <a:r>
                        <a:rPr lang="en-GB" sz="1600" dirty="0">
                          <a:effectLst/>
                          <a:latin typeface="+mn-lt"/>
                          <a:ea typeface="Cambria" panose="02040503050406030204" pitchFamily="18" charset="0"/>
                          <a:cs typeface="Times New Roman" panose="02020603050405020304" pitchFamily="18" charset="0"/>
                        </a:rPr>
                        <a:t>Persistently abnormal ALT</a:t>
                      </a:r>
                      <a:r>
                        <a:rPr lang="en-GB" sz="1600" baseline="30000" dirty="0">
                          <a:effectLst/>
                          <a:latin typeface="+mn-lt"/>
                          <a:ea typeface="Cambria" panose="02040503050406030204" pitchFamily="18" charset="0"/>
                          <a:cs typeface="Times New Roman" panose="02020603050405020304" pitchFamily="18" charset="0"/>
                        </a:rPr>
                        <a:t>§</a:t>
                      </a:r>
                    </a:p>
                  </a:txBody>
                  <a:tcPr marL="68580" marR="68580" marT="0" marB="0">
                    <a:lnL w="9525"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0002"/>
                  </a:ext>
                </a:extLst>
              </a:tr>
            </a:tbl>
          </a:graphicData>
        </a:graphic>
      </p:graphicFrame>
      <p:pic>
        <p:nvPicPr>
          <p:cNvPr id="7" name="Picture 6">
            <a:hlinkClick r:id="rId3" action="ppaction://hlinksldjump"/>
            <a:extLst>
              <a:ext uri="{FF2B5EF4-FFF2-40B4-BE49-F238E27FC236}">
                <a16:creationId xmlns:a16="http://schemas.microsoft.com/office/drawing/2014/main" id="{0F023A19-0C44-4B58-B38A-5EBAD46BA507}"/>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4125" y="446445"/>
            <a:ext cx="381237" cy="377560"/>
          </a:xfrm>
          <a:prstGeom prst="rect">
            <a:avLst/>
          </a:prstGeom>
        </p:spPr>
      </p:pic>
    </p:spTree>
    <p:extLst>
      <p:ext uri="{BB962C8B-B14F-4D97-AF65-F5344CB8AC3E}">
        <p14:creationId xmlns:p14="http://schemas.microsoft.com/office/powerpoint/2010/main" val="26602997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HEV and the blood supply</a:t>
            </a:r>
            <a:endParaRPr lang="en-GB" dirty="0"/>
          </a:p>
        </p:txBody>
      </p:sp>
      <p:sp>
        <p:nvSpPr>
          <p:cNvPr id="6" name="Text Placeholder 5"/>
          <p:cNvSpPr>
            <a:spLocks noGrp="1"/>
          </p:cNvSpPr>
          <p:nvPr>
            <p:ph type="body" sz="quarter" idx="10"/>
          </p:nvPr>
        </p:nvSpPr>
        <p:spPr/>
        <p:txBody>
          <a:bodyPr/>
          <a:lstStyle/>
          <a:p>
            <a:r>
              <a:rPr lang="en-GB" dirty="0"/>
              <a:t>EASL CPG HEV. J </a:t>
            </a:r>
            <a:r>
              <a:rPr lang="en-GB" dirty="0" err="1"/>
              <a:t>Hepatol</a:t>
            </a:r>
            <a:r>
              <a:rPr lang="en-GB" dirty="0"/>
              <a:t> 2018;doi: 10.1016/j.jhep.2018.03.005 [</a:t>
            </a:r>
            <a:r>
              <a:rPr lang="en-GB" dirty="0" err="1"/>
              <a:t>Epub</a:t>
            </a:r>
            <a:r>
              <a:rPr lang="en-GB" dirty="0"/>
              <a:t> ahead of print]</a:t>
            </a:r>
          </a:p>
        </p:txBody>
      </p:sp>
      <p:sp>
        <p:nvSpPr>
          <p:cNvPr id="5" name="Content Placeholder 4"/>
          <p:cNvSpPr>
            <a:spLocks noGrp="1"/>
          </p:cNvSpPr>
          <p:nvPr>
            <p:ph sz="half" idx="1"/>
          </p:nvPr>
        </p:nvSpPr>
        <p:spPr/>
        <p:txBody>
          <a:bodyPr>
            <a:noAutofit/>
          </a:bodyPr>
          <a:lstStyle/>
          <a:p>
            <a:r>
              <a:rPr lang="en-GB" dirty="0"/>
              <a:t>HEV can also be transmitted </a:t>
            </a:r>
            <a:r>
              <a:rPr lang="en-GB" dirty="0" err="1"/>
              <a:t>iatrogenically</a:t>
            </a:r>
            <a:endParaRPr lang="en-GB" dirty="0"/>
          </a:p>
          <a:p>
            <a:pPr lvl="1"/>
            <a:r>
              <a:rPr lang="en-GB" dirty="0"/>
              <a:t>Through infected blood and blood products</a:t>
            </a:r>
          </a:p>
          <a:p>
            <a:r>
              <a:rPr lang="en-GB" dirty="0"/>
              <a:t>Universal, targeted or partial screening for HEV in donors:</a:t>
            </a:r>
          </a:p>
          <a:p>
            <a:pPr lvl="1"/>
            <a:r>
              <a:rPr lang="en-GB" dirty="0"/>
              <a:t>Ireland, the UK, the Netherlands, and Japan</a:t>
            </a:r>
          </a:p>
          <a:p>
            <a:pPr lvl="1"/>
            <a:r>
              <a:rPr lang="en-GB" dirty="0"/>
              <a:t>Germany: voluntary HEV screening by some blood transfusion companies</a:t>
            </a:r>
          </a:p>
        </p:txBody>
      </p:sp>
      <p:graphicFrame>
        <p:nvGraphicFramePr>
          <p:cNvPr id="16" name="Table 15">
            <a:extLst>
              <a:ext uri="{FF2B5EF4-FFF2-40B4-BE49-F238E27FC236}">
                <a16:creationId xmlns:a16="http://schemas.microsoft.com/office/drawing/2014/main" id="{7742502A-A7F6-4B92-AFE1-EEF01EE5C5CE}"/>
              </a:ext>
            </a:extLst>
          </p:cNvPr>
          <p:cNvGraphicFramePr>
            <a:graphicFrameLocks noGrp="1"/>
          </p:cNvGraphicFramePr>
          <p:nvPr>
            <p:extLst>
              <p:ext uri="{D42A27DB-BD31-4B8C-83A1-F6EECF244321}">
                <p14:modId xmlns:p14="http://schemas.microsoft.com/office/powerpoint/2010/main" val="1748877279"/>
              </p:ext>
            </p:extLst>
          </p:nvPr>
        </p:nvGraphicFramePr>
        <p:xfrm>
          <a:off x="423848" y="3401449"/>
          <a:ext cx="11342401" cy="1493520"/>
        </p:xfrm>
        <a:graphic>
          <a:graphicData uri="http://schemas.openxmlformats.org/drawingml/2006/table">
            <a:tbl>
              <a:tblPr firstRow="1" bandRow="1">
                <a:tableStyleId>{5C22544A-7EE6-4342-B048-85BDC9FD1C3A}</a:tableStyleId>
              </a:tblPr>
              <a:tblGrid>
                <a:gridCol w="8647177">
                  <a:extLst>
                    <a:ext uri="{9D8B030D-6E8A-4147-A177-3AD203B41FA5}">
                      <a16:colId xmlns:a16="http://schemas.microsoft.com/office/drawing/2014/main" val="20001"/>
                    </a:ext>
                  </a:extLst>
                </a:gridCol>
                <a:gridCol w="1347612">
                  <a:extLst>
                    <a:ext uri="{9D8B030D-6E8A-4147-A177-3AD203B41FA5}">
                      <a16:colId xmlns:a16="http://schemas.microsoft.com/office/drawing/2014/main" val="20002"/>
                    </a:ext>
                  </a:extLst>
                </a:gridCol>
                <a:gridCol w="1347612">
                  <a:extLst>
                    <a:ext uri="{9D8B030D-6E8A-4147-A177-3AD203B41FA5}">
                      <a16:colId xmlns:a16="http://schemas.microsoft.com/office/drawing/2014/main" val="20003"/>
                    </a:ext>
                  </a:extLst>
                </a:gridCol>
              </a:tblGrid>
              <a:tr h="142587">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246287">
                <a:tc>
                  <a:txBody>
                    <a:bodyPr/>
                    <a:lstStyle/>
                    <a:p>
                      <a:pPr marL="285750" marR="0" lvl="0" indent="-285750" algn="l" defTabSz="914400"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en-GB" sz="1600" b="0" dirty="0">
                          <a:solidFill>
                            <a:schemeClr val="tx1"/>
                          </a:solidFill>
                          <a:latin typeface="+mn-lt"/>
                        </a:rPr>
                        <a:t>Patients with abnormal LFTs after receiving blood products should be tested for HEV</a:t>
                      </a:r>
                      <a:endParaRPr kumimoji="0" lang="en-US" sz="1600" b="1"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latin typeface="Arial" panose="020B0604020202020204" pitchFamily="34" charset="0"/>
                          <a:cs typeface="Arial" panose="020B0604020202020204" pitchFamily="34" charset="0"/>
                        </a:rPr>
                        <a:t>A</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latin typeface="Arial" panose="020B0604020202020204" pitchFamily="34" charset="0"/>
                          <a:cs typeface="Arial" panose="020B0604020202020204" pitchFamily="34" charset="0"/>
                        </a:rPr>
                        <a:t>1</a:t>
                      </a:r>
                    </a:p>
                  </a:txBody>
                  <a:tcPr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45368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chemeClr val="tx2"/>
                          </a:solidFill>
                          <a:latin typeface="Arial"/>
                        </a:rPr>
                        <a:t>Blood donor screening</a:t>
                      </a:r>
                      <a:endParaRPr lang="en-US" sz="1600" dirty="0">
                        <a:solidFill>
                          <a:schemeClr val="tx2"/>
                        </a:solidFill>
                        <a:latin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latin typeface="+mn-lt"/>
                        </a:rPr>
                        <a:t>Blood donor services should screen blood donors for HEV by NAT, informed by local risk assessment and cost-effectiveness studies</a:t>
                      </a:r>
                      <a:endParaRPr kumimoji="0" lang="en-US"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latin typeface="Arial" panose="020B0604020202020204" pitchFamily="34" charset="0"/>
                          <a:cs typeface="Arial" panose="020B0604020202020204" pitchFamily="34" charset="0"/>
                        </a:rPr>
                        <a:t>A</a:t>
                      </a:r>
                    </a:p>
                  </a:txBody>
                  <a:tcPr anchor="ctr">
                    <a:lnL w="6350" cap="flat" cmpd="sng" algn="ctr">
                      <a:noFill/>
                      <a:prstDash val="solid"/>
                      <a:round/>
                      <a:headEnd type="none" w="med" len="med"/>
                      <a:tailEnd type="none" w="med" len="med"/>
                    </a:lnL>
                    <a:lnB w="1270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latin typeface="Arial" panose="020B0604020202020204" pitchFamily="34" charset="0"/>
                          <a:cs typeface="Arial" panose="020B0604020202020204" pitchFamily="34" charset="0"/>
                        </a:rPr>
                        <a:t>1</a:t>
                      </a:r>
                    </a:p>
                  </a:txBody>
                  <a:tcPr anchor="ct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2"/>
                  </a:ext>
                </a:extLst>
              </a:tr>
            </a:tbl>
          </a:graphicData>
        </a:graphic>
      </p:graphicFrame>
      <p:grpSp>
        <p:nvGrpSpPr>
          <p:cNvPr id="17" name="Group 16">
            <a:extLst>
              <a:ext uri="{FF2B5EF4-FFF2-40B4-BE49-F238E27FC236}">
                <a16:creationId xmlns:a16="http://schemas.microsoft.com/office/drawing/2014/main" id="{C9D28C2D-EDBA-4ACF-8D6A-5F55B220D8E1}"/>
              </a:ext>
            </a:extLst>
          </p:cNvPr>
          <p:cNvGrpSpPr/>
          <p:nvPr/>
        </p:nvGrpSpPr>
        <p:grpSpPr>
          <a:xfrm>
            <a:off x="8073783" y="3414320"/>
            <a:ext cx="3693418" cy="276999"/>
            <a:chOff x="4262958" y="3212976"/>
            <a:chExt cx="3693418" cy="276999"/>
          </a:xfrm>
        </p:grpSpPr>
        <p:sp>
          <p:nvSpPr>
            <p:cNvPr id="18" name="Rectangle 17">
              <a:extLst>
                <a:ext uri="{FF2B5EF4-FFF2-40B4-BE49-F238E27FC236}">
                  <a16:creationId xmlns:a16="http://schemas.microsoft.com/office/drawing/2014/main" id="{4C2C76FE-3B1C-4989-B792-0C87546D943B}"/>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9" name="Rectangle 18">
              <a:extLst>
                <a:ext uri="{FF2B5EF4-FFF2-40B4-BE49-F238E27FC236}">
                  <a16:creationId xmlns:a16="http://schemas.microsoft.com/office/drawing/2014/main" id="{3CBE66F0-8E25-483E-9553-8B1EDDD14001}"/>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0" name="TextBox 19">
              <a:extLst>
                <a:ext uri="{FF2B5EF4-FFF2-40B4-BE49-F238E27FC236}">
                  <a16:creationId xmlns:a16="http://schemas.microsoft.com/office/drawing/2014/main" id="{D0A98D76-E39C-4026-8E65-A9D9457BB379}"/>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21" name="TextBox 20">
              <a:extLst>
                <a:ext uri="{FF2B5EF4-FFF2-40B4-BE49-F238E27FC236}">
                  <a16:creationId xmlns:a16="http://schemas.microsoft.com/office/drawing/2014/main" id="{C6CDF91F-4BA7-42FA-B376-4C181DF9A75D}"/>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2" name="Picture 11">
            <a:hlinkClick r:id="rId3" action="ppaction://hlinksldjump"/>
            <a:extLst>
              <a:ext uri="{FF2B5EF4-FFF2-40B4-BE49-F238E27FC236}">
                <a16:creationId xmlns:a16="http://schemas.microsoft.com/office/drawing/2014/main" id="{12030DE8-3D0F-4AF2-9BB6-62D3DE253CA0}"/>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4125" y="446445"/>
            <a:ext cx="381237" cy="377560"/>
          </a:xfrm>
          <a:prstGeom prst="rect">
            <a:avLst/>
          </a:prstGeom>
        </p:spPr>
      </p:pic>
    </p:spTree>
    <p:extLst>
      <p:ext uri="{BB962C8B-B14F-4D97-AF65-F5344CB8AC3E}">
        <p14:creationId xmlns:p14="http://schemas.microsoft.com/office/powerpoint/2010/main" val="30750628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Treatment of acute HEV infection</a:t>
            </a:r>
          </a:p>
        </p:txBody>
      </p:sp>
      <p:sp>
        <p:nvSpPr>
          <p:cNvPr id="6" name="Text Placeholder 5"/>
          <p:cNvSpPr>
            <a:spLocks noGrp="1"/>
          </p:cNvSpPr>
          <p:nvPr>
            <p:ph type="body" sz="quarter" idx="10"/>
          </p:nvPr>
        </p:nvSpPr>
        <p:spPr/>
        <p:txBody>
          <a:bodyPr/>
          <a:lstStyle/>
          <a:p>
            <a:r>
              <a:rPr lang="en-GB" dirty="0"/>
              <a:t>*Grade of evidence A</a:t>
            </a:r>
            <a:br>
              <a:rPr lang="en-GB" dirty="0"/>
            </a:br>
            <a:r>
              <a:rPr lang="en-GB" dirty="0"/>
              <a:t>EASL CPG HEV. J </a:t>
            </a:r>
            <a:r>
              <a:rPr lang="en-GB" dirty="0" err="1"/>
              <a:t>Hepatol</a:t>
            </a:r>
            <a:r>
              <a:rPr lang="en-GB" dirty="0"/>
              <a:t> 2018;doi: 10.1016/j.jhep.2018.03.005 [</a:t>
            </a:r>
            <a:r>
              <a:rPr lang="en-GB" dirty="0" err="1"/>
              <a:t>Epub</a:t>
            </a:r>
            <a:r>
              <a:rPr lang="en-GB" dirty="0"/>
              <a:t> ahead of print]</a:t>
            </a:r>
          </a:p>
        </p:txBody>
      </p:sp>
      <p:sp>
        <p:nvSpPr>
          <p:cNvPr id="5" name="Content Placeholder 4"/>
          <p:cNvSpPr>
            <a:spLocks noGrp="1"/>
          </p:cNvSpPr>
          <p:nvPr>
            <p:ph sz="half" idx="1"/>
          </p:nvPr>
        </p:nvSpPr>
        <p:spPr/>
        <p:txBody>
          <a:bodyPr/>
          <a:lstStyle/>
          <a:p>
            <a:r>
              <a:rPr lang="en-GB" dirty="0"/>
              <a:t>Acute HEV infection does not usually require antiviral therapy*</a:t>
            </a:r>
          </a:p>
          <a:p>
            <a:r>
              <a:rPr lang="en-GB" dirty="0"/>
              <a:t>Most cases of HEV infection are spontaneously cleared</a:t>
            </a:r>
          </a:p>
          <a:p>
            <a:pPr lvl="1"/>
            <a:r>
              <a:rPr lang="en-GB" dirty="0"/>
              <a:t>Some patients may progress to liver failure</a:t>
            </a:r>
          </a:p>
          <a:p>
            <a:pPr lvl="1"/>
            <a:r>
              <a:rPr lang="en-GB" dirty="0"/>
              <a:t>Ribavirin</a:t>
            </a:r>
          </a:p>
          <a:p>
            <a:pPr lvl="2"/>
            <a:r>
              <a:rPr lang="en-GB" dirty="0"/>
              <a:t>Early therapy of acute HEV may shorten course of disease and reduce overall morbidity</a:t>
            </a:r>
          </a:p>
        </p:txBody>
      </p:sp>
      <p:graphicFrame>
        <p:nvGraphicFramePr>
          <p:cNvPr id="16" name="Table 15">
            <a:extLst>
              <a:ext uri="{FF2B5EF4-FFF2-40B4-BE49-F238E27FC236}">
                <a16:creationId xmlns:a16="http://schemas.microsoft.com/office/drawing/2014/main" id="{7742502A-A7F6-4B92-AFE1-EEF01EE5C5CE}"/>
              </a:ext>
            </a:extLst>
          </p:cNvPr>
          <p:cNvGraphicFramePr>
            <a:graphicFrameLocks noGrp="1"/>
          </p:cNvGraphicFramePr>
          <p:nvPr>
            <p:extLst>
              <p:ext uri="{D42A27DB-BD31-4B8C-83A1-F6EECF244321}">
                <p14:modId xmlns:p14="http://schemas.microsoft.com/office/powerpoint/2010/main" val="3653026437"/>
              </p:ext>
            </p:extLst>
          </p:nvPr>
        </p:nvGraphicFramePr>
        <p:xfrm>
          <a:off x="423849" y="3678945"/>
          <a:ext cx="11342400" cy="914400"/>
        </p:xfrm>
        <a:graphic>
          <a:graphicData uri="http://schemas.openxmlformats.org/drawingml/2006/table">
            <a:tbl>
              <a:tblPr firstRow="1" bandRow="1">
                <a:tableStyleId>{5C22544A-7EE6-4342-B048-85BDC9FD1C3A}</a:tableStyleId>
              </a:tblPr>
              <a:tblGrid>
                <a:gridCol w="8647176">
                  <a:extLst>
                    <a:ext uri="{9D8B030D-6E8A-4147-A177-3AD203B41FA5}">
                      <a16:colId xmlns:a16="http://schemas.microsoft.com/office/drawing/2014/main" val="20001"/>
                    </a:ext>
                  </a:extLst>
                </a:gridCol>
                <a:gridCol w="1347612">
                  <a:extLst>
                    <a:ext uri="{9D8B030D-6E8A-4147-A177-3AD203B41FA5}">
                      <a16:colId xmlns:a16="http://schemas.microsoft.com/office/drawing/2014/main" val="20002"/>
                    </a:ext>
                  </a:extLst>
                </a:gridCol>
                <a:gridCol w="1347612">
                  <a:extLst>
                    <a:ext uri="{9D8B030D-6E8A-4147-A177-3AD203B41FA5}">
                      <a16:colId xmlns:a16="http://schemas.microsoft.com/office/drawing/2014/main" val="20003"/>
                    </a:ext>
                  </a:extLst>
                </a:gridCol>
              </a:tblGrid>
              <a:tr h="0">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Recommendation</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txBody>
                  <a:tcPr anchor="ctr">
                    <a:lnL w="6350" cap="flat" cmpd="sng" algn="ctr">
                      <a:noFill/>
                      <a:prstDash val="solid"/>
                      <a:round/>
                      <a:headEnd type="none" w="med" len="med"/>
                      <a:tailEnd type="none" w="med" len="med"/>
                    </a:lnL>
                    <a:solidFill>
                      <a:srgbClr val="7DCBEC"/>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txBody>
                  <a:tcPr anchor="ctr">
                    <a:lnR w="6350" cap="flat" cmpd="sng" algn="ctr">
                      <a:no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2245474337"/>
                  </a:ext>
                </a:extLst>
              </a:tr>
              <a:tr h="0">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latin typeface="+mn-lt"/>
                        </a:rPr>
                        <a:t>Ribavirin treatment may be considered in cases of severe acute hepatitis or acute-on-chronic liver failure</a:t>
                      </a:r>
                      <a:endParaRPr kumimoji="0" lang="en-US"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latin typeface="Arial" panose="020B0604020202020204" pitchFamily="34" charset="0"/>
                          <a:cs typeface="Arial" panose="020B0604020202020204" pitchFamily="34" charset="0"/>
                        </a:rPr>
                        <a:t>C</a:t>
                      </a:r>
                    </a:p>
                  </a:txBody>
                  <a:tcPr anchor="ctr">
                    <a:lnL w="6350" cap="flat" cmpd="sng" algn="ctr">
                      <a:noFill/>
                      <a:prstDash val="solid"/>
                      <a:round/>
                      <a:headEnd type="none" w="med" len="med"/>
                      <a:tailEnd type="none" w="med" len="med"/>
                    </a:lnL>
                    <a:lnT w="381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latin typeface="Arial" panose="020B0604020202020204" pitchFamily="34" charset="0"/>
                          <a:cs typeface="Arial" panose="020B0604020202020204" pitchFamily="34" charset="0"/>
                        </a:rPr>
                        <a:t>2</a:t>
                      </a:r>
                    </a:p>
                  </a:txBody>
                  <a:tcPr anchor="ctr">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2"/>
                  </a:ext>
                </a:extLst>
              </a:tr>
            </a:tbl>
          </a:graphicData>
        </a:graphic>
      </p:graphicFrame>
      <p:grpSp>
        <p:nvGrpSpPr>
          <p:cNvPr id="17" name="Group 16">
            <a:extLst>
              <a:ext uri="{FF2B5EF4-FFF2-40B4-BE49-F238E27FC236}">
                <a16:creationId xmlns:a16="http://schemas.microsoft.com/office/drawing/2014/main" id="{C9D28C2D-EDBA-4ACF-8D6A-5F55B220D8E1}"/>
              </a:ext>
            </a:extLst>
          </p:cNvPr>
          <p:cNvGrpSpPr/>
          <p:nvPr/>
        </p:nvGrpSpPr>
        <p:grpSpPr>
          <a:xfrm>
            <a:off x="8073783" y="3691816"/>
            <a:ext cx="3693418" cy="276999"/>
            <a:chOff x="4262958" y="3212976"/>
            <a:chExt cx="3693418" cy="276999"/>
          </a:xfrm>
        </p:grpSpPr>
        <p:sp>
          <p:nvSpPr>
            <p:cNvPr id="18" name="Rectangle 17">
              <a:extLst>
                <a:ext uri="{FF2B5EF4-FFF2-40B4-BE49-F238E27FC236}">
                  <a16:creationId xmlns:a16="http://schemas.microsoft.com/office/drawing/2014/main" id="{4C2C76FE-3B1C-4989-B792-0C87546D943B}"/>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9" name="Rectangle 18">
              <a:extLst>
                <a:ext uri="{FF2B5EF4-FFF2-40B4-BE49-F238E27FC236}">
                  <a16:creationId xmlns:a16="http://schemas.microsoft.com/office/drawing/2014/main" id="{3CBE66F0-8E25-483E-9553-8B1EDDD14001}"/>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0" name="TextBox 19">
              <a:extLst>
                <a:ext uri="{FF2B5EF4-FFF2-40B4-BE49-F238E27FC236}">
                  <a16:creationId xmlns:a16="http://schemas.microsoft.com/office/drawing/2014/main" id="{D0A98D76-E39C-4026-8E65-A9D9457BB379}"/>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21" name="TextBox 20">
              <a:extLst>
                <a:ext uri="{FF2B5EF4-FFF2-40B4-BE49-F238E27FC236}">
                  <a16:creationId xmlns:a16="http://schemas.microsoft.com/office/drawing/2014/main" id="{C6CDF91F-4BA7-42FA-B376-4C181DF9A75D}"/>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2" name="Picture 11">
            <a:hlinkClick r:id="rId3" action="ppaction://hlinksldjump"/>
            <a:extLst>
              <a:ext uri="{FF2B5EF4-FFF2-40B4-BE49-F238E27FC236}">
                <a16:creationId xmlns:a16="http://schemas.microsoft.com/office/drawing/2014/main" id="{468CB7BF-1FCC-4290-BCC6-0952263D1D56}"/>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4125" y="446445"/>
            <a:ext cx="381237" cy="377560"/>
          </a:xfrm>
          <a:prstGeom prst="rect">
            <a:avLst/>
          </a:prstGeom>
        </p:spPr>
      </p:pic>
    </p:spTree>
    <p:extLst>
      <p:ext uri="{BB962C8B-B14F-4D97-AF65-F5344CB8AC3E}">
        <p14:creationId xmlns:p14="http://schemas.microsoft.com/office/powerpoint/2010/main" val="14264667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GB" dirty="0"/>
              <a:t>Reduction of immunosuppression as first therapeutic step in solid organ transplant recipients</a:t>
            </a:r>
          </a:p>
        </p:txBody>
      </p:sp>
      <p:sp>
        <p:nvSpPr>
          <p:cNvPr id="6" name="Text Placeholder 5"/>
          <p:cNvSpPr>
            <a:spLocks noGrp="1"/>
          </p:cNvSpPr>
          <p:nvPr>
            <p:ph type="body" sz="quarter" idx="10"/>
          </p:nvPr>
        </p:nvSpPr>
        <p:spPr/>
        <p:txBody>
          <a:bodyPr/>
          <a:lstStyle/>
          <a:p>
            <a:r>
              <a:rPr lang="en-GB" dirty="0"/>
              <a:t>*Possible increased likelihood for </a:t>
            </a:r>
            <a:r>
              <a:rPr lang="en-GB" dirty="0" err="1"/>
              <a:t>LTx</a:t>
            </a:r>
            <a:r>
              <a:rPr lang="en-GB" dirty="0"/>
              <a:t> recipients, only GT 3</a:t>
            </a:r>
            <a:br>
              <a:rPr lang="en-GB" dirty="0"/>
            </a:br>
            <a:r>
              <a:rPr lang="en-GB" dirty="0"/>
              <a:t>Behrendt P, et al. J </a:t>
            </a:r>
            <a:r>
              <a:rPr lang="en-GB" dirty="0" err="1"/>
              <a:t>Hepatol</a:t>
            </a:r>
            <a:r>
              <a:rPr lang="en-GB" dirty="0"/>
              <a:t> 2014;61:1418–29</a:t>
            </a:r>
          </a:p>
        </p:txBody>
      </p:sp>
      <p:sp>
        <p:nvSpPr>
          <p:cNvPr id="8" name="TextBox 7"/>
          <p:cNvSpPr txBox="1"/>
          <p:nvPr/>
        </p:nvSpPr>
        <p:spPr>
          <a:xfrm>
            <a:off x="2572631" y="3763241"/>
            <a:ext cx="840295" cy="307777"/>
          </a:xfrm>
          <a:prstGeom prst="rect">
            <a:avLst/>
          </a:prstGeom>
          <a:noFill/>
        </p:spPr>
        <p:txBody>
          <a:bodyPr wrap="none" rtlCol="0">
            <a:spAutoFit/>
          </a:bodyPr>
          <a:lstStyle/>
          <a:p>
            <a:pPr algn="ctr"/>
            <a:r>
              <a:rPr lang="en-GB" sz="1400" dirty="0"/>
              <a:t>40</a:t>
            </a:r>
            <a:r>
              <a:rPr lang="en-GB" sz="1400" dirty="0">
                <a:sym typeface="Symbol" panose="05050102010706020507" pitchFamily="18" charset="2"/>
              </a:rPr>
              <a:t>50%</a:t>
            </a:r>
            <a:endParaRPr lang="en-GB" sz="1400" dirty="0"/>
          </a:p>
        </p:txBody>
      </p:sp>
      <p:pic>
        <p:nvPicPr>
          <p:cNvPr id="17" name="Picture 16"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4538" y="1098389"/>
            <a:ext cx="5458484" cy="2224994"/>
          </a:xfrm>
          <a:prstGeom prst="rect">
            <a:avLst/>
          </a:prstGeom>
        </p:spPr>
      </p:pic>
      <p:sp>
        <p:nvSpPr>
          <p:cNvPr id="18" name="TextBox 17"/>
          <p:cNvSpPr txBox="1"/>
          <p:nvPr/>
        </p:nvSpPr>
        <p:spPr>
          <a:xfrm>
            <a:off x="3299649" y="3377014"/>
            <a:ext cx="3315331" cy="338554"/>
          </a:xfrm>
          <a:prstGeom prst="rect">
            <a:avLst/>
          </a:prstGeom>
          <a:noFill/>
          <a:ln>
            <a:solidFill>
              <a:schemeClr val="tx1"/>
            </a:solidFill>
          </a:ln>
        </p:spPr>
        <p:txBody>
          <a:bodyPr wrap="none" rtlCol="0">
            <a:spAutoFit/>
          </a:bodyPr>
          <a:lstStyle/>
          <a:p>
            <a:r>
              <a:rPr lang="en-GB" sz="1600" dirty="0"/>
              <a:t>Solid organ transplanted individual</a:t>
            </a:r>
          </a:p>
        </p:txBody>
      </p:sp>
      <p:sp>
        <p:nvSpPr>
          <p:cNvPr id="20" name="TextBox 19"/>
          <p:cNvSpPr txBox="1"/>
          <p:nvPr/>
        </p:nvSpPr>
        <p:spPr>
          <a:xfrm>
            <a:off x="1994798" y="4328677"/>
            <a:ext cx="1117614" cy="338554"/>
          </a:xfrm>
          <a:prstGeom prst="rect">
            <a:avLst/>
          </a:prstGeom>
          <a:noFill/>
          <a:ln>
            <a:solidFill>
              <a:schemeClr val="tx1"/>
            </a:solidFill>
          </a:ln>
        </p:spPr>
        <p:txBody>
          <a:bodyPr wrap="none" rtlCol="0">
            <a:spAutoFit/>
          </a:bodyPr>
          <a:lstStyle/>
          <a:p>
            <a:pPr algn="ctr"/>
            <a:r>
              <a:rPr lang="en-GB" sz="1600" dirty="0"/>
              <a:t>Clearance</a:t>
            </a:r>
          </a:p>
        </p:txBody>
      </p:sp>
      <p:cxnSp>
        <p:nvCxnSpPr>
          <p:cNvPr id="23" name="Elbow Connector 22"/>
          <p:cNvCxnSpPr>
            <a:stCxn id="18" idx="2"/>
            <a:endCxn id="20" idx="0"/>
          </p:cNvCxnSpPr>
          <p:nvPr/>
        </p:nvCxnSpPr>
        <p:spPr>
          <a:xfrm rot="5400000">
            <a:off x="3448907" y="2820269"/>
            <a:ext cx="613109" cy="2403709"/>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Elbow Connector 24"/>
          <p:cNvCxnSpPr>
            <a:stCxn id="18" idx="2"/>
            <a:endCxn id="21" idx="0"/>
          </p:cNvCxnSpPr>
          <p:nvPr/>
        </p:nvCxnSpPr>
        <p:spPr>
          <a:xfrm rot="16200000" flipH="1">
            <a:off x="5851888" y="2820995"/>
            <a:ext cx="613109" cy="2402255"/>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6504207" y="3763241"/>
            <a:ext cx="910827" cy="307777"/>
          </a:xfrm>
          <a:prstGeom prst="rect">
            <a:avLst/>
          </a:prstGeom>
          <a:noFill/>
        </p:spPr>
        <p:txBody>
          <a:bodyPr wrap="none" rtlCol="0">
            <a:spAutoFit/>
          </a:bodyPr>
          <a:lstStyle/>
          <a:p>
            <a:pPr algn="ctr"/>
            <a:r>
              <a:rPr lang="en-GB" sz="1400" dirty="0"/>
              <a:t>50</a:t>
            </a:r>
            <a:r>
              <a:rPr lang="en-GB" sz="1400" dirty="0">
                <a:sym typeface="Symbol" panose="05050102010706020507" pitchFamily="18" charset="2"/>
              </a:rPr>
              <a:t>60%*</a:t>
            </a:r>
            <a:endParaRPr lang="en-GB" sz="1400" dirty="0"/>
          </a:p>
        </p:txBody>
      </p:sp>
      <p:sp>
        <p:nvSpPr>
          <p:cNvPr id="32" name="TextBox 31"/>
          <p:cNvSpPr txBox="1"/>
          <p:nvPr/>
        </p:nvSpPr>
        <p:spPr>
          <a:xfrm>
            <a:off x="8779835" y="4687228"/>
            <a:ext cx="992579" cy="338554"/>
          </a:xfrm>
          <a:prstGeom prst="rect">
            <a:avLst/>
          </a:prstGeom>
          <a:noFill/>
          <a:ln>
            <a:solidFill>
              <a:schemeClr val="tx1"/>
            </a:solidFill>
          </a:ln>
        </p:spPr>
        <p:txBody>
          <a:bodyPr wrap="none" rtlCol="0">
            <a:spAutoFit/>
          </a:bodyPr>
          <a:lstStyle/>
          <a:p>
            <a:pPr algn="ctr"/>
            <a:r>
              <a:rPr lang="en-GB" sz="1600" dirty="0"/>
              <a:t>Cirrhosis</a:t>
            </a:r>
          </a:p>
        </p:txBody>
      </p:sp>
      <p:cxnSp>
        <p:nvCxnSpPr>
          <p:cNvPr id="34" name="Elbow Connector 33"/>
          <p:cNvCxnSpPr>
            <a:stCxn id="21" idx="3"/>
            <a:endCxn id="32" idx="0"/>
          </p:cNvCxnSpPr>
          <p:nvPr/>
        </p:nvCxnSpPr>
        <p:spPr>
          <a:xfrm>
            <a:off x="8214932" y="4497954"/>
            <a:ext cx="1061193" cy="189274"/>
          </a:xfrm>
          <a:prstGeom prst="bentConnector2">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Elbow Connector 35"/>
          <p:cNvCxnSpPr>
            <a:stCxn id="21" idx="2"/>
            <a:endCxn id="32" idx="1"/>
          </p:cNvCxnSpPr>
          <p:nvPr/>
        </p:nvCxnSpPr>
        <p:spPr>
          <a:xfrm rot="16200000" flipH="1">
            <a:off x="7975064" y="4051736"/>
            <a:ext cx="189274" cy="1420265"/>
          </a:xfrm>
          <a:prstGeom prst="bentConnector2">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7378333" y="4883388"/>
            <a:ext cx="1218603" cy="523220"/>
          </a:xfrm>
          <a:prstGeom prst="rect">
            <a:avLst/>
          </a:prstGeom>
          <a:noFill/>
        </p:spPr>
        <p:txBody>
          <a:bodyPr wrap="none" rtlCol="0">
            <a:spAutoFit/>
          </a:bodyPr>
          <a:lstStyle/>
          <a:p>
            <a:pPr algn="ctr"/>
            <a:r>
              <a:rPr lang="en-GB" sz="1400" b="1" dirty="0">
                <a:solidFill>
                  <a:srgbClr val="CC9B00"/>
                </a:solidFill>
              </a:rPr>
              <a:t>~1</a:t>
            </a:r>
            <a:r>
              <a:rPr lang="en-GB" sz="1400" b="1" dirty="0">
                <a:solidFill>
                  <a:srgbClr val="CC9B00"/>
                </a:solidFill>
                <a:sym typeface="Symbol" panose="05050102010706020507" pitchFamily="18" charset="2"/>
              </a:rPr>
              <a:t>0% rapid</a:t>
            </a:r>
            <a:br>
              <a:rPr lang="en-GB" sz="1400" b="1" dirty="0">
                <a:solidFill>
                  <a:srgbClr val="CC9B00"/>
                </a:solidFill>
                <a:sym typeface="Symbol" panose="05050102010706020507" pitchFamily="18" charset="2"/>
              </a:rPr>
            </a:br>
            <a:r>
              <a:rPr lang="en-GB" sz="1400" b="1" dirty="0">
                <a:solidFill>
                  <a:srgbClr val="CC9B00"/>
                </a:solidFill>
                <a:sym typeface="Symbol" panose="05050102010706020507" pitchFamily="18" charset="2"/>
              </a:rPr>
              <a:t>progression</a:t>
            </a:r>
            <a:endParaRPr lang="en-GB" sz="1400" b="1" dirty="0">
              <a:solidFill>
                <a:srgbClr val="CC9B00"/>
              </a:solidFill>
            </a:endParaRPr>
          </a:p>
        </p:txBody>
      </p:sp>
      <p:sp>
        <p:nvSpPr>
          <p:cNvPr id="38" name="TextBox 37"/>
          <p:cNvSpPr txBox="1"/>
          <p:nvPr/>
        </p:nvSpPr>
        <p:spPr>
          <a:xfrm>
            <a:off x="8598309" y="5252282"/>
            <a:ext cx="1355628" cy="584775"/>
          </a:xfrm>
          <a:prstGeom prst="rect">
            <a:avLst/>
          </a:prstGeom>
          <a:noFill/>
          <a:ln>
            <a:solidFill>
              <a:schemeClr val="tx1"/>
            </a:solidFill>
          </a:ln>
        </p:spPr>
        <p:txBody>
          <a:bodyPr wrap="none" rtlCol="0">
            <a:spAutoFit/>
          </a:bodyPr>
          <a:lstStyle/>
          <a:p>
            <a:pPr algn="ctr"/>
            <a:r>
              <a:rPr lang="en-GB" sz="1600" dirty="0"/>
              <a:t>Death</a:t>
            </a:r>
          </a:p>
          <a:p>
            <a:pPr algn="ctr"/>
            <a:r>
              <a:rPr lang="en-GB" sz="1600" dirty="0"/>
              <a:t>Need for </a:t>
            </a:r>
            <a:r>
              <a:rPr lang="en-GB" sz="1600" dirty="0" err="1"/>
              <a:t>LTx</a:t>
            </a:r>
            <a:endParaRPr lang="en-GB" sz="1600" dirty="0"/>
          </a:p>
        </p:txBody>
      </p:sp>
      <p:cxnSp>
        <p:nvCxnSpPr>
          <p:cNvPr id="45" name="Straight Arrow Connector 44"/>
          <p:cNvCxnSpPr>
            <a:stCxn id="32" idx="2"/>
            <a:endCxn id="38" idx="0"/>
          </p:cNvCxnSpPr>
          <p:nvPr/>
        </p:nvCxnSpPr>
        <p:spPr>
          <a:xfrm flipH="1">
            <a:off x="9276124" y="5025783"/>
            <a:ext cx="1" cy="226499"/>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6504207" y="4328677"/>
            <a:ext cx="1710725" cy="338554"/>
          </a:xfrm>
          <a:prstGeom prst="rect">
            <a:avLst/>
          </a:prstGeom>
          <a:noFill/>
          <a:ln>
            <a:solidFill>
              <a:schemeClr val="tx1"/>
            </a:solidFill>
          </a:ln>
        </p:spPr>
        <p:txBody>
          <a:bodyPr wrap="none" rtlCol="0">
            <a:spAutoFit/>
          </a:bodyPr>
          <a:lstStyle/>
          <a:p>
            <a:pPr algn="ctr"/>
            <a:r>
              <a:rPr lang="en-GB" sz="1600" dirty="0"/>
              <a:t>Chronic infection</a:t>
            </a:r>
          </a:p>
        </p:txBody>
      </p:sp>
      <p:pic>
        <p:nvPicPr>
          <p:cNvPr id="22" name="Picture 21">
            <a:hlinkClick r:id="rId4" action="ppaction://hlinksldjump"/>
            <a:extLst>
              <a:ext uri="{FF2B5EF4-FFF2-40B4-BE49-F238E27FC236}">
                <a16:creationId xmlns:a16="http://schemas.microsoft.com/office/drawing/2014/main" id="{22E4586E-E6A1-4E31-8E70-EC682C8EFE6C}"/>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4125" y="446445"/>
            <a:ext cx="381237" cy="377560"/>
          </a:xfrm>
          <a:prstGeom prst="rect">
            <a:avLst/>
          </a:prstGeom>
        </p:spPr>
      </p:pic>
    </p:spTree>
    <p:extLst>
      <p:ext uri="{BB962C8B-B14F-4D97-AF65-F5344CB8AC3E}">
        <p14:creationId xmlns:p14="http://schemas.microsoft.com/office/powerpoint/2010/main" val="20848410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GB" dirty="0"/>
              <a:t>Reduction of immunosuppression as first therapeutic step in solid organ transplant recipients</a:t>
            </a:r>
          </a:p>
        </p:txBody>
      </p:sp>
      <p:sp>
        <p:nvSpPr>
          <p:cNvPr id="6" name="Text Placeholder 5"/>
          <p:cNvSpPr>
            <a:spLocks noGrp="1"/>
          </p:cNvSpPr>
          <p:nvPr>
            <p:ph type="body" sz="quarter" idx="10"/>
          </p:nvPr>
        </p:nvSpPr>
        <p:spPr/>
        <p:txBody>
          <a:bodyPr/>
          <a:lstStyle/>
          <a:p>
            <a:r>
              <a:rPr lang="en-GB" dirty="0"/>
              <a:t>*Possible increased likelihood for </a:t>
            </a:r>
            <a:r>
              <a:rPr lang="en-GB" dirty="0" err="1"/>
              <a:t>LTx</a:t>
            </a:r>
            <a:r>
              <a:rPr lang="en-GB" dirty="0"/>
              <a:t> recipients, only GT 3</a:t>
            </a:r>
            <a:br>
              <a:rPr lang="en-GB" dirty="0"/>
            </a:br>
            <a:r>
              <a:rPr lang="en-GB" dirty="0"/>
              <a:t>Behrendt P, et al. J </a:t>
            </a:r>
            <a:r>
              <a:rPr lang="en-GB" dirty="0" err="1"/>
              <a:t>Hepatol</a:t>
            </a:r>
            <a:r>
              <a:rPr lang="en-GB" dirty="0"/>
              <a:t> 2014;61:1418–29</a:t>
            </a:r>
          </a:p>
        </p:txBody>
      </p:sp>
      <p:sp>
        <p:nvSpPr>
          <p:cNvPr id="8" name="TextBox 7"/>
          <p:cNvSpPr txBox="1"/>
          <p:nvPr/>
        </p:nvSpPr>
        <p:spPr>
          <a:xfrm>
            <a:off x="2572631" y="3763241"/>
            <a:ext cx="840295" cy="307777"/>
          </a:xfrm>
          <a:prstGeom prst="rect">
            <a:avLst/>
          </a:prstGeom>
          <a:noFill/>
        </p:spPr>
        <p:txBody>
          <a:bodyPr wrap="none" rtlCol="0">
            <a:spAutoFit/>
          </a:bodyPr>
          <a:lstStyle/>
          <a:p>
            <a:pPr algn="ctr"/>
            <a:r>
              <a:rPr lang="en-GB" sz="1400" dirty="0"/>
              <a:t>40</a:t>
            </a:r>
            <a:r>
              <a:rPr lang="en-GB" sz="1400" dirty="0">
                <a:sym typeface="Symbol" panose="05050102010706020507" pitchFamily="18" charset="2"/>
              </a:rPr>
              <a:t>50%</a:t>
            </a:r>
            <a:endParaRPr lang="en-GB" sz="1400" dirty="0"/>
          </a:p>
        </p:txBody>
      </p:sp>
      <p:pic>
        <p:nvPicPr>
          <p:cNvPr id="17" name="Picture 16"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4538" y="1098389"/>
            <a:ext cx="5458484" cy="2224994"/>
          </a:xfrm>
          <a:prstGeom prst="rect">
            <a:avLst/>
          </a:prstGeom>
        </p:spPr>
      </p:pic>
      <p:sp>
        <p:nvSpPr>
          <p:cNvPr id="18" name="TextBox 17"/>
          <p:cNvSpPr txBox="1"/>
          <p:nvPr/>
        </p:nvSpPr>
        <p:spPr>
          <a:xfrm>
            <a:off x="3299649" y="3377014"/>
            <a:ext cx="3315331" cy="338554"/>
          </a:xfrm>
          <a:prstGeom prst="rect">
            <a:avLst/>
          </a:prstGeom>
          <a:noFill/>
          <a:ln>
            <a:solidFill>
              <a:schemeClr val="tx1"/>
            </a:solidFill>
          </a:ln>
        </p:spPr>
        <p:txBody>
          <a:bodyPr wrap="none" rtlCol="0">
            <a:spAutoFit/>
          </a:bodyPr>
          <a:lstStyle/>
          <a:p>
            <a:r>
              <a:rPr lang="en-GB" sz="1600" dirty="0"/>
              <a:t>Solid organ transplanted individual</a:t>
            </a:r>
          </a:p>
        </p:txBody>
      </p:sp>
      <p:sp>
        <p:nvSpPr>
          <p:cNvPr id="20" name="TextBox 19"/>
          <p:cNvSpPr txBox="1"/>
          <p:nvPr/>
        </p:nvSpPr>
        <p:spPr>
          <a:xfrm>
            <a:off x="1994798" y="4328677"/>
            <a:ext cx="1117614" cy="338554"/>
          </a:xfrm>
          <a:prstGeom prst="rect">
            <a:avLst/>
          </a:prstGeom>
          <a:noFill/>
          <a:ln>
            <a:solidFill>
              <a:schemeClr val="tx1"/>
            </a:solidFill>
          </a:ln>
        </p:spPr>
        <p:txBody>
          <a:bodyPr wrap="none" rtlCol="0">
            <a:spAutoFit/>
          </a:bodyPr>
          <a:lstStyle/>
          <a:p>
            <a:pPr algn="ctr"/>
            <a:r>
              <a:rPr lang="en-GB" sz="1600" dirty="0"/>
              <a:t>Clearance</a:t>
            </a:r>
          </a:p>
        </p:txBody>
      </p:sp>
      <p:cxnSp>
        <p:nvCxnSpPr>
          <p:cNvPr id="23" name="Elbow Connector 22"/>
          <p:cNvCxnSpPr>
            <a:stCxn id="18" idx="2"/>
            <a:endCxn id="20" idx="0"/>
          </p:cNvCxnSpPr>
          <p:nvPr/>
        </p:nvCxnSpPr>
        <p:spPr>
          <a:xfrm rot="5400000">
            <a:off x="3448907" y="2820269"/>
            <a:ext cx="613109" cy="2403709"/>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Elbow Connector 24"/>
          <p:cNvCxnSpPr>
            <a:stCxn id="18" idx="2"/>
            <a:endCxn id="21" idx="0"/>
          </p:cNvCxnSpPr>
          <p:nvPr/>
        </p:nvCxnSpPr>
        <p:spPr>
          <a:xfrm rot="16200000" flipH="1">
            <a:off x="5851888" y="2820995"/>
            <a:ext cx="613109" cy="2402255"/>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6504207" y="3763241"/>
            <a:ext cx="910827" cy="307777"/>
          </a:xfrm>
          <a:prstGeom prst="rect">
            <a:avLst/>
          </a:prstGeom>
          <a:noFill/>
        </p:spPr>
        <p:txBody>
          <a:bodyPr wrap="none" rtlCol="0">
            <a:spAutoFit/>
          </a:bodyPr>
          <a:lstStyle/>
          <a:p>
            <a:pPr algn="ctr"/>
            <a:r>
              <a:rPr lang="en-GB" sz="1400" dirty="0"/>
              <a:t>50</a:t>
            </a:r>
            <a:r>
              <a:rPr lang="en-GB" sz="1400" dirty="0">
                <a:sym typeface="Symbol" panose="05050102010706020507" pitchFamily="18" charset="2"/>
              </a:rPr>
              <a:t>60%*</a:t>
            </a:r>
            <a:endParaRPr lang="en-GB" sz="1400" dirty="0"/>
          </a:p>
        </p:txBody>
      </p:sp>
      <p:cxnSp>
        <p:nvCxnSpPr>
          <p:cNvPr id="30" name="Straight Arrow Connector 29"/>
          <p:cNvCxnSpPr>
            <a:stCxn id="21" idx="1"/>
            <a:endCxn id="20" idx="3"/>
          </p:cNvCxnSpPr>
          <p:nvPr/>
        </p:nvCxnSpPr>
        <p:spPr>
          <a:xfrm flipH="1">
            <a:off x="3112412" y="4497954"/>
            <a:ext cx="3391794" cy="0"/>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2894091" y="4821175"/>
            <a:ext cx="3948517" cy="646331"/>
          </a:xfrm>
          <a:prstGeom prst="rect">
            <a:avLst/>
          </a:prstGeom>
          <a:noFill/>
        </p:spPr>
        <p:txBody>
          <a:bodyPr wrap="none" rtlCol="0">
            <a:spAutoFit/>
          </a:bodyPr>
          <a:lstStyle/>
          <a:p>
            <a:pPr algn="ctr"/>
            <a:r>
              <a:rPr lang="en-GB" b="1" dirty="0">
                <a:solidFill>
                  <a:srgbClr val="CC9B00"/>
                </a:solidFill>
                <a:sym typeface="Symbol" panose="05050102010706020507" pitchFamily="18" charset="2"/>
              </a:rPr>
              <a:t>HEV is cleared in ~30% of patients</a:t>
            </a:r>
            <a:br>
              <a:rPr lang="en-GB" b="1" dirty="0">
                <a:solidFill>
                  <a:srgbClr val="CC9B00"/>
                </a:solidFill>
                <a:sym typeface="Symbol" panose="05050102010706020507" pitchFamily="18" charset="2"/>
              </a:rPr>
            </a:br>
            <a:r>
              <a:rPr lang="en-GB" b="1" dirty="0">
                <a:solidFill>
                  <a:srgbClr val="CC9B00"/>
                </a:solidFill>
                <a:sym typeface="Symbol" panose="05050102010706020507" pitchFamily="18" charset="2"/>
              </a:rPr>
              <a:t>by reducing immunosuppression</a:t>
            </a:r>
            <a:endParaRPr lang="en-GB" b="1" dirty="0">
              <a:solidFill>
                <a:srgbClr val="CC9B00"/>
              </a:solidFill>
            </a:endParaRPr>
          </a:p>
        </p:txBody>
      </p:sp>
      <p:sp>
        <p:nvSpPr>
          <p:cNvPr id="32" name="TextBox 31"/>
          <p:cNvSpPr txBox="1"/>
          <p:nvPr/>
        </p:nvSpPr>
        <p:spPr>
          <a:xfrm>
            <a:off x="8779835" y="4687228"/>
            <a:ext cx="992579" cy="338554"/>
          </a:xfrm>
          <a:prstGeom prst="rect">
            <a:avLst/>
          </a:prstGeom>
          <a:noFill/>
          <a:ln>
            <a:solidFill>
              <a:schemeClr val="tx1"/>
            </a:solidFill>
          </a:ln>
        </p:spPr>
        <p:txBody>
          <a:bodyPr wrap="none" rtlCol="0">
            <a:spAutoFit/>
          </a:bodyPr>
          <a:lstStyle/>
          <a:p>
            <a:pPr algn="ctr"/>
            <a:r>
              <a:rPr lang="en-GB" sz="1600" dirty="0"/>
              <a:t>Cirrhosis</a:t>
            </a:r>
          </a:p>
        </p:txBody>
      </p:sp>
      <p:cxnSp>
        <p:nvCxnSpPr>
          <p:cNvPr id="34" name="Elbow Connector 33"/>
          <p:cNvCxnSpPr>
            <a:stCxn id="21" idx="3"/>
            <a:endCxn id="32" idx="0"/>
          </p:cNvCxnSpPr>
          <p:nvPr/>
        </p:nvCxnSpPr>
        <p:spPr>
          <a:xfrm>
            <a:off x="8214932" y="4497954"/>
            <a:ext cx="1061193" cy="189274"/>
          </a:xfrm>
          <a:prstGeom prst="bentConnector2">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Elbow Connector 35"/>
          <p:cNvCxnSpPr>
            <a:stCxn id="21" idx="2"/>
            <a:endCxn id="32" idx="1"/>
          </p:cNvCxnSpPr>
          <p:nvPr/>
        </p:nvCxnSpPr>
        <p:spPr>
          <a:xfrm rot="16200000" flipH="1">
            <a:off x="7975064" y="4051736"/>
            <a:ext cx="189274" cy="1420265"/>
          </a:xfrm>
          <a:prstGeom prst="bentConnector2">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7378333" y="4883388"/>
            <a:ext cx="1218603" cy="523220"/>
          </a:xfrm>
          <a:prstGeom prst="rect">
            <a:avLst/>
          </a:prstGeom>
          <a:noFill/>
        </p:spPr>
        <p:txBody>
          <a:bodyPr wrap="none" rtlCol="0">
            <a:spAutoFit/>
          </a:bodyPr>
          <a:lstStyle/>
          <a:p>
            <a:pPr algn="ctr"/>
            <a:r>
              <a:rPr lang="en-GB" sz="1400" b="1" dirty="0">
                <a:solidFill>
                  <a:srgbClr val="CC9B00"/>
                </a:solidFill>
              </a:rPr>
              <a:t>~1</a:t>
            </a:r>
            <a:r>
              <a:rPr lang="en-GB" sz="1400" b="1" dirty="0">
                <a:solidFill>
                  <a:srgbClr val="CC9B00"/>
                </a:solidFill>
                <a:sym typeface="Symbol" panose="05050102010706020507" pitchFamily="18" charset="2"/>
              </a:rPr>
              <a:t>0% rapid</a:t>
            </a:r>
            <a:br>
              <a:rPr lang="en-GB" sz="1400" b="1" dirty="0">
                <a:solidFill>
                  <a:srgbClr val="CC9B00"/>
                </a:solidFill>
                <a:sym typeface="Symbol" panose="05050102010706020507" pitchFamily="18" charset="2"/>
              </a:rPr>
            </a:br>
            <a:r>
              <a:rPr lang="en-GB" sz="1400" b="1" dirty="0">
                <a:solidFill>
                  <a:srgbClr val="CC9B00"/>
                </a:solidFill>
                <a:sym typeface="Symbol" panose="05050102010706020507" pitchFamily="18" charset="2"/>
              </a:rPr>
              <a:t>progression</a:t>
            </a:r>
            <a:endParaRPr lang="en-GB" sz="1400" b="1" dirty="0">
              <a:solidFill>
                <a:srgbClr val="CC9B00"/>
              </a:solidFill>
            </a:endParaRPr>
          </a:p>
        </p:txBody>
      </p:sp>
      <p:sp>
        <p:nvSpPr>
          <p:cNvPr id="38" name="TextBox 37"/>
          <p:cNvSpPr txBox="1"/>
          <p:nvPr/>
        </p:nvSpPr>
        <p:spPr>
          <a:xfrm>
            <a:off x="8598309" y="5252282"/>
            <a:ext cx="1355628" cy="584775"/>
          </a:xfrm>
          <a:prstGeom prst="rect">
            <a:avLst/>
          </a:prstGeom>
          <a:noFill/>
          <a:ln>
            <a:solidFill>
              <a:schemeClr val="tx1"/>
            </a:solidFill>
          </a:ln>
        </p:spPr>
        <p:txBody>
          <a:bodyPr wrap="none" rtlCol="0">
            <a:spAutoFit/>
          </a:bodyPr>
          <a:lstStyle/>
          <a:p>
            <a:pPr algn="ctr"/>
            <a:r>
              <a:rPr lang="en-GB" sz="1600" dirty="0"/>
              <a:t>Death</a:t>
            </a:r>
          </a:p>
          <a:p>
            <a:pPr algn="ctr"/>
            <a:r>
              <a:rPr lang="en-GB" sz="1600" dirty="0"/>
              <a:t>Need for </a:t>
            </a:r>
            <a:r>
              <a:rPr lang="en-GB" sz="1600" dirty="0" err="1"/>
              <a:t>LTx</a:t>
            </a:r>
            <a:endParaRPr lang="en-GB" sz="1600" dirty="0"/>
          </a:p>
        </p:txBody>
      </p:sp>
      <p:cxnSp>
        <p:nvCxnSpPr>
          <p:cNvPr id="45" name="Straight Arrow Connector 44"/>
          <p:cNvCxnSpPr>
            <a:stCxn id="32" idx="2"/>
            <a:endCxn id="38" idx="0"/>
          </p:cNvCxnSpPr>
          <p:nvPr/>
        </p:nvCxnSpPr>
        <p:spPr>
          <a:xfrm flipH="1">
            <a:off x="9276124" y="5025783"/>
            <a:ext cx="1" cy="226499"/>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6504207" y="4328677"/>
            <a:ext cx="1710725" cy="338554"/>
          </a:xfrm>
          <a:prstGeom prst="rect">
            <a:avLst/>
          </a:prstGeom>
          <a:noFill/>
          <a:ln>
            <a:solidFill>
              <a:schemeClr val="tx1"/>
            </a:solidFill>
          </a:ln>
        </p:spPr>
        <p:txBody>
          <a:bodyPr wrap="none" rtlCol="0">
            <a:spAutoFit/>
          </a:bodyPr>
          <a:lstStyle/>
          <a:p>
            <a:pPr algn="ctr"/>
            <a:r>
              <a:rPr lang="en-GB" sz="1600" dirty="0"/>
              <a:t>Chronic infection</a:t>
            </a:r>
          </a:p>
        </p:txBody>
      </p:sp>
      <p:pic>
        <p:nvPicPr>
          <p:cNvPr id="24" name="Picture 23">
            <a:hlinkClick r:id="rId4" action="ppaction://hlinksldjump"/>
            <a:extLst>
              <a:ext uri="{FF2B5EF4-FFF2-40B4-BE49-F238E27FC236}">
                <a16:creationId xmlns:a16="http://schemas.microsoft.com/office/drawing/2014/main" id="{9F61EABC-6301-4441-A8CC-185760B94F3C}"/>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4125" y="446445"/>
            <a:ext cx="381237" cy="377560"/>
          </a:xfrm>
          <a:prstGeom prst="rect">
            <a:avLst/>
          </a:prstGeom>
        </p:spPr>
      </p:pic>
    </p:spTree>
    <p:extLst>
      <p:ext uri="{BB962C8B-B14F-4D97-AF65-F5344CB8AC3E}">
        <p14:creationId xmlns:p14="http://schemas.microsoft.com/office/powerpoint/2010/main" val="42243627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Guideline panel</a:t>
            </a:r>
            <a:endParaRPr lang="en-GB" dirty="0"/>
          </a:p>
        </p:txBody>
      </p:sp>
      <p:sp>
        <p:nvSpPr>
          <p:cNvPr id="7" name="Text Placeholder 6">
            <a:extLst>
              <a:ext uri="{FF2B5EF4-FFF2-40B4-BE49-F238E27FC236}">
                <a16:creationId xmlns:a16="http://schemas.microsoft.com/office/drawing/2014/main" id="{AFEC3C69-5412-4D15-8739-EF07FCCB0C34}"/>
              </a:ext>
            </a:extLst>
          </p:cNvPr>
          <p:cNvSpPr>
            <a:spLocks noGrp="1"/>
          </p:cNvSpPr>
          <p:nvPr>
            <p:ph type="body" sz="quarter" idx="10"/>
          </p:nvPr>
        </p:nvSpPr>
        <p:spPr/>
        <p:txBody>
          <a:bodyPr/>
          <a:lstStyle/>
          <a:p>
            <a:r>
              <a:rPr lang="en-GB"/>
              <a:t>EASL CPG HEV. J Hepatol 2018;doi: 10.1016/j.jhep.2018.03.005 [Epub ahead of print]</a:t>
            </a:r>
            <a:endParaRPr lang="en-GB" dirty="0"/>
          </a:p>
        </p:txBody>
      </p:sp>
      <p:sp>
        <p:nvSpPr>
          <p:cNvPr id="3" name="Content Placeholder 2"/>
          <p:cNvSpPr>
            <a:spLocks noGrp="1"/>
          </p:cNvSpPr>
          <p:nvPr>
            <p:ph sz="half" idx="11"/>
          </p:nvPr>
        </p:nvSpPr>
        <p:spPr/>
        <p:txBody>
          <a:bodyPr/>
          <a:lstStyle/>
          <a:p>
            <a:r>
              <a:rPr lang="en-US" b="1" dirty="0"/>
              <a:t>Chair </a:t>
            </a:r>
          </a:p>
          <a:p>
            <a:pPr lvl="1"/>
            <a:r>
              <a:rPr lang="it-IT" dirty="0"/>
              <a:t>Harry R Dalton</a:t>
            </a:r>
            <a:endParaRPr lang="en-US" dirty="0"/>
          </a:p>
          <a:p>
            <a:pPr lvl="1"/>
            <a:endParaRPr lang="en-US" dirty="0"/>
          </a:p>
          <a:p>
            <a:r>
              <a:rPr lang="en-US" b="1" dirty="0"/>
              <a:t>Panel members </a:t>
            </a:r>
          </a:p>
          <a:p>
            <a:pPr lvl="1"/>
            <a:r>
              <a:rPr lang="it-IT" dirty="0"/>
              <a:t>Nassim Kamar, Sally A Baylis, </a:t>
            </a:r>
            <a:br>
              <a:rPr lang="it-IT" dirty="0"/>
            </a:br>
            <a:r>
              <a:rPr lang="it-IT" dirty="0"/>
              <a:t>Darius Moradpour, Heiner Wedemeyer, </a:t>
            </a:r>
            <a:r>
              <a:rPr lang="en-US" dirty="0"/>
              <a:t>Francesco Negro (EASL Governing </a:t>
            </a:r>
            <a:br>
              <a:rPr lang="en-US" dirty="0"/>
            </a:br>
            <a:r>
              <a:rPr lang="en-US" dirty="0"/>
              <a:t>Board Representative)</a:t>
            </a:r>
          </a:p>
          <a:p>
            <a:endParaRPr lang="it-IT" dirty="0"/>
          </a:p>
          <a:p>
            <a:r>
              <a:rPr lang="it-IT" b="1" dirty="0"/>
              <a:t>Reviewers</a:t>
            </a:r>
          </a:p>
          <a:p>
            <a:pPr lvl="1"/>
            <a:r>
              <a:rPr lang="en-GB" dirty="0"/>
              <a:t>Philippa Easterbrook, Sven Pischke, </a:t>
            </a:r>
            <a:br>
              <a:rPr lang="en-GB" dirty="0"/>
            </a:br>
            <a:r>
              <a:rPr lang="en-GB" dirty="0" err="1"/>
              <a:t>Yury</a:t>
            </a:r>
            <a:r>
              <a:rPr lang="en-GB" dirty="0"/>
              <a:t> </a:t>
            </a:r>
            <a:r>
              <a:rPr lang="en-GB" dirty="0" err="1"/>
              <a:t>Khudyakov</a:t>
            </a:r>
            <a:endParaRPr lang="en-US" dirty="0"/>
          </a:p>
        </p:txBody>
      </p:sp>
      <p:pic>
        <p:nvPicPr>
          <p:cNvPr id="8" name="Content Placeholder 7">
            <a:extLst>
              <a:ext uri="{FF2B5EF4-FFF2-40B4-BE49-F238E27FC236}">
                <a16:creationId xmlns:a16="http://schemas.microsoft.com/office/drawing/2014/main" id="{694DFC05-6D10-4A2A-BA3A-3357FE15F599}"/>
              </a:ext>
            </a:extLst>
          </p:cNvPr>
          <p:cNvPicPr>
            <a:picLocks noGrp="1" noChangeAspect="1"/>
          </p:cNvPicPr>
          <p:nvPr>
            <p:ph sz="half" idx="12"/>
          </p:nvPr>
        </p:nvPicPr>
        <p:blipFill rotWithShape="1">
          <a:blip r:embed="rId2"/>
          <a:srcRect l="16387" t="9201" r="65239" b="4229"/>
          <a:stretch/>
        </p:blipFill>
        <p:spPr>
          <a:xfrm>
            <a:off x="7236003" y="1341438"/>
            <a:ext cx="3487382" cy="4621212"/>
          </a:xfrm>
          <a:prstGeom prst="rect">
            <a:avLst/>
          </a:prstGeom>
          <a:ln>
            <a:solidFill>
              <a:schemeClr val="bg1">
                <a:lumMod val="8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0050951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9F868BB-F63F-4B6C-AEA1-1E848EB6C23B}"/>
              </a:ext>
            </a:extLst>
          </p:cNvPr>
          <p:cNvSpPr>
            <a:spLocks noGrp="1"/>
          </p:cNvSpPr>
          <p:nvPr>
            <p:ph type="title"/>
          </p:nvPr>
        </p:nvSpPr>
        <p:spPr/>
        <p:txBody>
          <a:bodyPr>
            <a:noAutofit/>
          </a:bodyPr>
          <a:lstStyle/>
          <a:p>
            <a:r>
              <a:rPr lang="en-GB" dirty="0"/>
              <a:t>Management of patients not clearing HEV infection</a:t>
            </a:r>
          </a:p>
        </p:txBody>
      </p:sp>
      <p:sp>
        <p:nvSpPr>
          <p:cNvPr id="7" name="Text Placeholder 6">
            <a:extLst>
              <a:ext uri="{FF2B5EF4-FFF2-40B4-BE49-F238E27FC236}">
                <a16:creationId xmlns:a16="http://schemas.microsoft.com/office/drawing/2014/main" id="{3317827D-0772-4B0A-8BD8-DEF087FF0CDE}"/>
              </a:ext>
            </a:extLst>
          </p:cNvPr>
          <p:cNvSpPr>
            <a:spLocks noGrp="1"/>
          </p:cNvSpPr>
          <p:nvPr>
            <p:ph type="body" sz="quarter" idx="10"/>
          </p:nvPr>
        </p:nvSpPr>
        <p:spPr/>
        <p:txBody>
          <a:bodyPr/>
          <a:lstStyle/>
          <a:p>
            <a:r>
              <a:rPr lang="en-GB" dirty="0"/>
              <a:t>EASL CPG HEV. J </a:t>
            </a:r>
            <a:r>
              <a:rPr lang="en-GB" dirty="0" err="1"/>
              <a:t>Hepatol</a:t>
            </a:r>
            <a:r>
              <a:rPr lang="en-GB" dirty="0"/>
              <a:t> 2018;doi: 10.1016/j.jhep.2018.03.005 [</a:t>
            </a:r>
            <a:r>
              <a:rPr lang="en-GB" dirty="0" err="1"/>
              <a:t>Epub</a:t>
            </a:r>
            <a:r>
              <a:rPr lang="en-GB" dirty="0"/>
              <a:t> ahead of print]</a:t>
            </a:r>
          </a:p>
        </p:txBody>
      </p:sp>
      <p:sp>
        <p:nvSpPr>
          <p:cNvPr id="12" name="Rectangle 11">
            <a:extLst>
              <a:ext uri="{FF2B5EF4-FFF2-40B4-BE49-F238E27FC236}">
                <a16:creationId xmlns:a16="http://schemas.microsoft.com/office/drawing/2014/main" id="{7B12F3D7-9CA4-4BF7-B3D6-D683C9F3DC71}"/>
              </a:ext>
            </a:extLst>
          </p:cNvPr>
          <p:cNvSpPr/>
          <p:nvPr/>
        </p:nvSpPr>
        <p:spPr>
          <a:xfrm>
            <a:off x="2627312" y="2503679"/>
            <a:ext cx="2261108" cy="284269"/>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square" lIns="3600" tIns="3600" rIns="3600" bIns="3600" rtlCol="0" anchor="ctr">
            <a:spAutoFit/>
          </a:bodyPr>
          <a:lstStyle/>
          <a:p>
            <a:pPr algn="ctr"/>
            <a:r>
              <a:rPr lang="en-US" b="1" dirty="0"/>
              <a:t>HEV clearance</a:t>
            </a:r>
            <a:endParaRPr lang="en-GB" sz="1100" b="1" dirty="0">
              <a:solidFill>
                <a:schemeClr val="bg1"/>
              </a:solidFill>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B58460FE-D7F2-4815-9AAA-165FCAE2795A}"/>
              </a:ext>
            </a:extLst>
          </p:cNvPr>
          <p:cNvSpPr/>
          <p:nvPr/>
        </p:nvSpPr>
        <p:spPr>
          <a:xfrm>
            <a:off x="4988909" y="3858154"/>
            <a:ext cx="2261108" cy="438158"/>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rtlCol="0" anchor="ctr">
            <a:spAutoFit/>
          </a:bodyPr>
          <a:lstStyle/>
          <a:p>
            <a:pPr algn="ctr"/>
            <a:r>
              <a:rPr lang="en-GB" sz="1400" dirty="0">
                <a:solidFill>
                  <a:schemeClr val="tx1"/>
                </a:solidFill>
                <a:latin typeface="Arial" panose="020B0604020202020204" pitchFamily="34" charset="0"/>
                <a:cs typeface="Arial" panose="020B0604020202020204" pitchFamily="34" charset="0"/>
              </a:rPr>
              <a:t>Relapse after</a:t>
            </a:r>
          </a:p>
          <a:p>
            <a:pPr algn="ctr"/>
            <a:r>
              <a:rPr lang="en-GB" sz="1400" dirty="0">
                <a:solidFill>
                  <a:schemeClr val="tx1"/>
                </a:solidFill>
                <a:latin typeface="Arial" panose="020B0604020202020204" pitchFamily="34" charset="0"/>
                <a:cs typeface="Arial" panose="020B0604020202020204" pitchFamily="34" charset="0"/>
              </a:rPr>
              <a:t>ceasing ribavirin</a:t>
            </a:r>
          </a:p>
        </p:txBody>
      </p:sp>
      <p:sp>
        <p:nvSpPr>
          <p:cNvPr id="15" name="Rectangle 14">
            <a:extLst>
              <a:ext uri="{FF2B5EF4-FFF2-40B4-BE49-F238E27FC236}">
                <a16:creationId xmlns:a16="http://schemas.microsoft.com/office/drawing/2014/main" id="{CFFE9548-8AD9-4A32-9B01-C6A4B3F15C1C}"/>
              </a:ext>
            </a:extLst>
          </p:cNvPr>
          <p:cNvSpPr/>
          <p:nvPr/>
        </p:nvSpPr>
        <p:spPr>
          <a:xfrm>
            <a:off x="7112380" y="2503679"/>
            <a:ext cx="2260800" cy="284269"/>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square" lIns="3600" tIns="3600" rIns="3600" bIns="3600" rtlCol="0" anchor="ctr">
            <a:spAutoFit/>
          </a:bodyPr>
          <a:lstStyle/>
          <a:p>
            <a:pPr algn="ctr"/>
            <a:r>
              <a:rPr lang="en-GB" dirty="0">
                <a:solidFill>
                  <a:schemeClr val="tx1"/>
                </a:solidFill>
                <a:latin typeface="Arial" panose="020B0604020202020204" pitchFamily="34" charset="0"/>
                <a:cs typeface="Arial" panose="020B0604020202020204" pitchFamily="34" charset="0"/>
              </a:rPr>
              <a:t>No HEV clearance</a:t>
            </a:r>
          </a:p>
        </p:txBody>
      </p:sp>
      <p:sp>
        <p:nvSpPr>
          <p:cNvPr id="16" name="Rectangle 15">
            <a:extLst>
              <a:ext uri="{FF2B5EF4-FFF2-40B4-BE49-F238E27FC236}">
                <a16:creationId xmlns:a16="http://schemas.microsoft.com/office/drawing/2014/main" id="{7B751CE8-33F3-4045-AE7A-4961B32331F0}"/>
              </a:ext>
            </a:extLst>
          </p:cNvPr>
          <p:cNvSpPr/>
          <p:nvPr/>
        </p:nvSpPr>
        <p:spPr>
          <a:xfrm>
            <a:off x="7112380" y="2954230"/>
            <a:ext cx="2260800" cy="438158"/>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rtlCol="0" anchor="ctr">
            <a:spAutoFit/>
          </a:bodyPr>
          <a:lstStyle/>
          <a:p>
            <a:pPr algn="ctr"/>
            <a:r>
              <a:rPr lang="en-GB" sz="1400" dirty="0">
                <a:solidFill>
                  <a:schemeClr val="tx1"/>
                </a:solidFill>
                <a:latin typeface="Arial" panose="020B0604020202020204" pitchFamily="34" charset="0"/>
                <a:cs typeface="Arial" panose="020B0604020202020204" pitchFamily="34" charset="0"/>
              </a:rPr>
              <a:t>3-month course of </a:t>
            </a:r>
            <a:br>
              <a:rPr lang="en-GB" sz="1400" dirty="0">
                <a:solidFill>
                  <a:schemeClr val="tx1"/>
                </a:solidFill>
                <a:latin typeface="Arial" panose="020B0604020202020204" pitchFamily="34" charset="0"/>
                <a:cs typeface="Arial" panose="020B0604020202020204" pitchFamily="34" charset="0"/>
              </a:rPr>
            </a:br>
            <a:r>
              <a:rPr lang="en-GB" sz="1400" dirty="0">
                <a:solidFill>
                  <a:schemeClr val="tx1"/>
                </a:solidFill>
                <a:latin typeface="Arial" panose="020B0604020202020204" pitchFamily="34" charset="0"/>
                <a:cs typeface="Arial" panose="020B0604020202020204" pitchFamily="34" charset="0"/>
              </a:rPr>
              <a:t>ribavirin monotherapy</a:t>
            </a:r>
          </a:p>
        </p:txBody>
      </p:sp>
      <p:sp>
        <p:nvSpPr>
          <p:cNvPr id="18" name="Rectangle 17">
            <a:extLst>
              <a:ext uri="{FF2B5EF4-FFF2-40B4-BE49-F238E27FC236}">
                <a16:creationId xmlns:a16="http://schemas.microsoft.com/office/drawing/2014/main" id="{1CABC360-563E-493B-A122-E767397B09B6}"/>
              </a:ext>
            </a:extLst>
          </p:cNvPr>
          <p:cNvSpPr/>
          <p:nvPr/>
        </p:nvSpPr>
        <p:spPr>
          <a:xfrm>
            <a:off x="4662317" y="1160672"/>
            <a:ext cx="2910640" cy="369187"/>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square" lIns="3600" tIns="3600" rIns="3600" bIns="3600" rtlCol="0" anchor="ctr">
            <a:noAutofit/>
          </a:bodyPr>
          <a:lstStyle/>
          <a:p>
            <a:pPr algn="ctr"/>
            <a:r>
              <a:rPr lang="en-GB" sz="1400" b="1" dirty="0">
                <a:solidFill>
                  <a:schemeClr val="tx1"/>
                </a:solidFill>
                <a:latin typeface="Arial" panose="020B0604020202020204" pitchFamily="34" charset="0"/>
                <a:cs typeface="Arial" panose="020B0604020202020204" pitchFamily="34" charset="0"/>
              </a:rPr>
              <a:t>Chronic HEV infection</a:t>
            </a:r>
          </a:p>
        </p:txBody>
      </p:sp>
      <p:sp>
        <p:nvSpPr>
          <p:cNvPr id="33" name="Rectangle 32">
            <a:extLst>
              <a:ext uri="{FF2B5EF4-FFF2-40B4-BE49-F238E27FC236}">
                <a16:creationId xmlns:a16="http://schemas.microsoft.com/office/drawing/2014/main" id="{9B4E127B-900B-4AD4-BE32-F6691E0DEF57}"/>
              </a:ext>
            </a:extLst>
          </p:cNvPr>
          <p:cNvSpPr/>
          <p:nvPr/>
        </p:nvSpPr>
        <p:spPr>
          <a:xfrm>
            <a:off x="2801942" y="3838567"/>
            <a:ext cx="1911851" cy="438158"/>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square" lIns="3600" tIns="3600" rIns="3600" bIns="3600" rtlCol="0" anchor="ctr">
            <a:spAutoFit/>
          </a:bodyPr>
          <a:lstStyle/>
          <a:p>
            <a:pPr algn="ctr"/>
            <a:r>
              <a:rPr lang="en-GB" sz="1400" b="1" dirty="0">
                <a:solidFill>
                  <a:schemeClr val="tx1"/>
                </a:solidFill>
                <a:latin typeface="Arial" panose="020B0604020202020204" pitchFamily="34" charset="0"/>
                <a:cs typeface="Arial" panose="020B0604020202020204" pitchFamily="34" charset="0"/>
              </a:rPr>
              <a:t>Serum and stool</a:t>
            </a:r>
          </a:p>
          <a:p>
            <a:pPr algn="ctr"/>
            <a:r>
              <a:rPr lang="en-GB" sz="1400" b="1" dirty="0">
                <a:solidFill>
                  <a:schemeClr val="tx1"/>
                </a:solidFill>
                <a:latin typeface="Arial" panose="020B0604020202020204" pitchFamily="34" charset="0"/>
                <a:cs typeface="Arial" panose="020B0604020202020204" pitchFamily="34" charset="0"/>
              </a:rPr>
              <a:t>HEV RNA negative</a:t>
            </a:r>
          </a:p>
        </p:txBody>
      </p:sp>
      <p:sp>
        <p:nvSpPr>
          <p:cNvPr id="47" name="Rectangle 46">
            <a:extLst>
              <a:ext uri="{FF2B5EF4-FFF2-40B4-BE49-F238E27FC236}">
                <a16:creationId xmlns:a16="http://schemas.microsoft.com/office/drawing/2014/main" id="{84D4898B-4F48-48A2-9112-BAB78817B241}"/>
              </a:ext>
            </a:extLst>
          </p:cNvPr>
          <p:cNvSpPr/>
          <p:nvPr/>
        </p:nvSpPr>
        <p:spPr>
          <a:xfrm>
            <a:off x="7788730" y="4469776"/>
            <a:ext cx="2079676" cy="438158"/>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square" lIns="3600" tIns="3600" rIns="3600" bIns="3600" rtlCol="0" anchor="ctr">
            <a:spAutoFit/>
          </a:bodyPr>
          <a:lstStyle/>
          <a:p>
            <a:pPr algn="ctr"/>
            <a:r>
              <a:rPr lang="en-GB" sz="1400">
                <a:solidFill>
                  <a:schemeClr val="tx1"/>
                </a:solidFill>
                <a:latin typeface="Arial" panose="020B0604020202020204" pitchFamily="34" charset="0"/>
                <a:cs typeface="Arial" panose="020B0604020202020204" pitchFamily="34" charset="0"/>
              </a:rPr>
              <a:t>No response to</a:t>
            </a:r>
          </a:p>
          <a:p>
            <a:pPr algn="ctr"/>
            <a:r>
              <a:rPr lang="en-GB" sz="1400">
                <a:solidFill>
                  <a:schemeClr val="tx1"/>
                </a:solidFill>
                <a:latin typeface="Arial" panose="020B0604020202020204" pitchFamily="34" charset="0"/>
                <a:cs typeface="Arial" panose="020B0604020202020204" pitchFamily="34" charset="0"/>
              </a:rPr>
              <a:t>ribavirin or intolerant</a:t>
            </a:r>
          </a:p>
        </p:txBody>
      </p:sp>
      <p:cxnSp>
        <p:nvCxnSpPr>
          <p:cNvPr id="3" name="Elbow Connector 2"/>
          <p:cNvCxnSpPr>
            <a:cxnSpLocks/>
          </p:cNvCxnSpPr>
          <p:nvPr/>
        </p:nvCxnSpPr>
        <p:spPr>
          <a:xfrm rot="10800000" flipV="1">
            <a:off x="4001006" y="3595185"/>
            <a:ext cx="2123222" cy="243381"/>
          </a:xfrm>
          <a:prstGeom prst="bentConnector3">
            <a:avLst>
              <a:gd name="adj1" fmla="val 100065"/>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839E59C8-E15B-47A8-B9B1-46D021F6957C}"/>
              </a:ext>
            </a:extLst>
          </p:cNvPr>
          <p:cNvCxnSpPr>
            <a:cxnSpLocks/>
            <a:stCxn id="15" idx="2"/>
          </p:cNvCxnSpPr>
          <p:nvPr/>
        </p:nvCxnSpPr>
        <p:spPr>
          <a:xfrm>
            <a:off x="8242780" y="2787947"/>
            <a:ext cx="0" cy="166282"/>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9" name="Elbow Connector 2">
            <a:extLst>
              <a:ext uri="{FF2B5EF4-FFF2-40B4-BE49-F238E27FC236}">
                <a16:creationId xmlns:a16="http://schemas.microsoft.com/office/drawing/2014/main" id="{FAAA586E-72E4-4907-A6AA-788C8698F4CE}"/>
              </a:ext>
            </a:extLst>
          </p:cNvPr>
          <p:cNvCxnSpPr>
            <a:cxnSpLocks/>
            <a:endCxn id="47" idx="0"/>
          </p:cNvCxnSpPr>
          <p:nvPr/>
        </p:nvCxnSpPr>
        <p:spPr>
          <a:xfrm>
            <a:off x="6124230" y="3595186"/>
            <a:ext cx="2704339" cy="874591"/>
          </a:xfrm>
          <a:prstGeom prst="bentConnector2">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4" name="Straight Arrow Connector 83">
            <a:extLst>
              <a:ext uri="{FF2B5EF4-FFF2-40B4-BE49-F238E27FC236}">
                <a16:creationId xmlns:a16="http://schemas.microsoft.com/office/drawing/2014/main" id="{EFD10839-2342-4B8C-B2C7-51CFAC1D1C7B}"/>
              </a:ext>
            </a:extLst>
          </p:cNvPr>
          <p:cNvCxnSpPr>
            <a:cxnSpLocks/>
          </p:cNvCxnSpPr>
          <p:nvPr/>
        </p:nvCxnSpPr>
        <p:spPr>
          <a:xfrm>
            <a:off x="8828568" y="4907934"/>
            <a:ext cx="0" cy="745908"/>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AB39ABE2-6332-4D35-A697-E0C63BE4AB66}"/>
              </a:ext>
            </a:extLst>
          </p:cNvPr>
          <p:cNvSpPr/>
          <p:nvPr/>
        </p:nvSpPr>
        <p:spPr>
          <a:xfrm>
            <a:off x="4988909" y="4456717"/>
            <a:ext cx="2261108" cy="438158"/>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rtlCol="0" anchor="ctr">
            <a:spAutoFit/>
          </a:bodyPr>
          <a:lstStyle/>
          <a:p>
            <a:pPr algn="ctr"/>
            <a:r>
              <a:rPr lang="en-GB" sz="1400" dirty="0">
                <a:solidFill>
                  <a:schemeClr val="tx1"/>
                </a:solidFill>
                <a:latin typeface="Arial" panose="020B0604020202020204" pitchFamily="34" charset="0"/>
                <a:cs typeface="Arial" panose="020B0604020202020204" pitchFamily="34" charset="0"/>
              </a:rPr>
              <a:t>6-month course of</a:t>
            </a:r>
          </a:p>
          <a:p>
            <a:pPr algn="ctr"/>
            <a:r>
              <a:rPr lang="en-GB" sz="1400" dirty="0">
                <a:solidFill>
                  <a:schemeClr val="tx1"/>
                </a:solidFill>
                <a:latin typeface="Arial" panose="020B0604020202020204" pitchFamily="34" charset="0"/>
                <a:cs typeface="Arial" panose="020B0604020202020204" pitchFamily="34" charset="0"/>
              </a:rPr>
              <a:t>ribavirin monotherapy</a:t>
            </a:r>
          </a:p>
        </p:txBody>
      </p:sp>
      <p:sp>
        <p:nvSpPr>
          <p:cNvPr id="44" name="Rectangle 43">
            <a:extLst>
              <a:ext uri="{FF2B5EF4-FFF2-40B4-BE49-F238E27FC236}">
                <a16:creationId xmlns:a16="http://schemas.microsoft.com/office/drawing/2014/main" id="{68C5FC7E-1DBC-4F5F-8C0C-541F08232FD9}"/>
              </a:ext>
            </a:extLst>
          </p:cNvPr>
          <p:cNvSpPr/>
          <p:nvPr/>
        </p:nvSpPr>
        <p:spPr>
          <a:xfrm>
            <a:off x="4988909" y="5055281"/>
            <a:ext cx="2261108" cy="438158"/>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square" lIns="3600" tIns="3600" rIns="3600" bIns="3600" rtlCol="0" anchor="ctr">
            <a:spAutoFit/>
          </a:bodyPr>
          <a:lstStyle/>
          <a:p>
            <a:pPr algn="ctr"/>
            <a:r>
              <a:rPr lang="en-GB" sz="1400" dirty="0">
                <a:solidFill>
                  <a:schemeClr val="tx1"/>
                </a:solidFill>
                <a:latin typeface="Arial" panose="020B0604020202020204" pitchFamily="34" charset="0"/>
                <a:cs typeface="Arial" panose="020B0604020202020204" pitchFamily="34" charset="0"/>
              </a:rPr>
              <a:t>Persistent HEV replication </a:t>
            </a:r>
            <a:br>
              <a:rPr lang="en-GB" sz="1400" dirty="0">
                <a:solidFill>
                  <a:schemeClr val="tx1"/>
                </a:solidFill>
                <a:latin typeface="Arial" panose="020B0604020202020204" pitchFamily="34" charset="0"/>
                <a:cs typeface="Arial" panose="020B0604020202020204" pitchFamily="34" charset="0"/>
              </a:rPr>
            </a:br>
            <a:r>
              <a:rPr lang="en-GB" sz="1400" dirty="0">
                <a:solidFill>
                  <a:schemeClr val="tx1"/>
                </a:solidFill>
                <a:latin typeface="Arial" panose="020B0604020202020204" pitchFamily="34" charset="0"/>
                <a:cs typeface="Arial" panose="020B0604020202020204" pitchFamily="34" charset="0"/>
              </a:rPr>
              <a:t>in serum or HEV relapse</a:t>
            </a:r>
          </a:p>
        </p:txBody>
      </p:sp>
      <p:sp>
        <p:nvSpPr>
          <p:cNvPr id="48" name="Rectangle 47">
            <a:extLst>
              <a:ext uri="{FF2B5EF4-FFF2-40B4-BE49-F238E27FC236}">
                <a16:creationId xmlns:a16="http://schemas.microsoft.com/office/drawing/2014/main" id="{993570EA-E5C0-4AC0-9791-8A6B17F2BC97}"/>
              </a:ext>
            </a:extLst>
          </p:cNvPr>
          <p:cNvSpPr/>
          <p:nvPr/>
        </p:nvSpPr>
        <p:spPr>
          <a:xfrm>
            <a:off x="3147065" y="5653842"/>
            <a:ext cx="5944796" cy="438158"/>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square" lIns="3600" tIns="3600" rIns="3600" bIns="3600" rtlCol="0" anchor="ctr">
            <a:spAutoFit/>
          </a:bodyPr>
          <a:lstStyle/>
          <a:p>
            <a:pPr algn="ctr"/>
            <a:r>
              <a:rPr lang="en-GB" sz="1400" dirty="0">
                <a:solidFill>
                  <a:schemeClr val="tx1"/>
                </a:solidFill>
                <a:latin typeface="Arial" panose="020B0604020202020204" pitchFamily="34" charset="0"/>
                <a:cs typeface="Arial" panose="020B0604020202020204" pitchFamily="34" charset="0"/>
              </a:rPr>
              <a:t>Pegylated interferon for 3 months in </a:t>
            </a:r>
            <a:r>
              <a:rPr lang="en-GB" sz="1400" dirty="0" err="1">
                <a:solidFill>
                  <a:schemeClr val="tx1"/>
                </a:solidFill>
                <a:latin typeface="Arial" panose="020B0604020202020204" pitchFamily="34" charset="0"/>
                <a:cs typeface="Arial" panose="020B0604020202020204" pitchFamily="34" charset="0"/>
              </a:rPr>
              <a:t>LTx</a:t>
            </a:r>
            <a:r>
              <a:rPr lang="en-GB" sz="1400" dirty="0">
                <a:solidFill>
                  <a:schemeClr val="tx1"/>
                </a:solidFill>
                <a:latin typeface="Arial" panose="020B0604020202020204" pitchFamily="34" charset="0"/>
                <a:cs typeface="Arial" panose="020B0604020202020204" pitchFamily="34" charset="0"/>
              </a:rPr>
              <a:t> patients</a:t>
            </a:r>
          </a:p>
          <a:p>
            <a:pPr algn="ctr"/>
            <a:r>
              <a:rPr lang="en-GB" sz="1400" dirty="0">
                <a:solidFill>
                  <a:schemeClr val="tx1"/>
                </a:solidFill>
                <a:latin typeface="Arial" panose="020B0604020202020204" pitchFamily="34" charset="0"/>
                <a:cs typeface="Arial" panose="020B0604020202020204" pitchFamily="34" charset="0"/>
              </a:rPr>
              <a:t>No alternative available therapy in other transplant patients</a:t>
            </a:r>
          </a:p>
        </p:txBody>
      </p:sp>
      <p:sp>
        <p:nvSpPr>
          <p:cNvPr id="49" name="Rectangle 48">
            <a:extLst>
              <a:ext uri="{FF2B5EF4-FFF2-40B4-BE49-F238E27FC236}">
                <a16:creationId xmlns:a16="http://schemas.microsoft.com/office/drawing/2014/main" id="{824AA1AF-9982-42A9-A990-42C41ED6F652}"/>
              </a:ext>
            </a:extLst>
          </p:cNvPr>
          <p:cNvSpPr/>
          <p:nvPr/>
        </p:nvSpPr>
        <p:spPr>
          <a:xfrm>
            <a:off x="4662317" y="1713514"/>
            <a:ext cx="2910640" cy="340976"/>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square" lIns="3600" tIns="3600" rIns="3600" bIns="3600" rtlCol="0" anchor="ctr">
            <a:noAutofit/>
          </a:bodyPr>
          <a:lstStyle/>
          <a:p>
            <a:pPr algn="ctr"/>
            <a:r>
              <a:rPr lang="en-GB" sz="1400" dirty="0">
                <a:solidFill>
                  <a:schemeClr val="tx1"/>
                </a:solidFill>
                <a:latin typeface="Arial" panose="020B0604020202020204" pitchFamily="34" charset="0"/>
                <a:cs typeface="Arial" panose="020B0604020202020204" pitchFamily="34" charset="0"/>
              </a:rPr>
              <a:t>Reduction of immunosuppression</a:t>
            </a:r>
          </a:p>
        </p:txBody>
      </p:sp>
      <p:cxnSp>
        <p:nvCxnSpPr>
          <p:cNvPr id="36" name="Straight Arrow Connector 35">
            <a:extLst>
              <a:ext uri="{FF2B5EF4-FFF2-40B4-BE49-F238E27FC236}">
                <a16:creationId xmlns:a16="http://schemas.microsoft.com/office/drawing/2014/main" id="{0C127C3A-EEDA-4642-B7A0-40735CE9D180}"/>
              </a:ext>
            </a:extLst>
          </p:cNvPr>
          <p:cNvCxnSpPr>
            <a:cxnSpLocks/>
            <a:endCxn id="13" idx="0"/>
          </p:cNvCxnSpPr>
          <p:nvPr/>
        </p:nvCxnSpPr>
        <p:spPr>
          <a:xfrm>
            <a:off x="6114540" y="3595183"/>
            <a:ext cx="0" cy="246964"/>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8" name="Straight Arrow Connector 67">
            <a:extLst>
              <a:ext uri="{FF2B5EF4-FFF2-40B4-BE49-F238E27FC236}">
                <a16:creationId xmlns:a16="http://schemas.microsoft.com/office/drawing/2014/main" id="{7E27D121-FCFC-4D24-895C-2D75EAD6AE14}"/>
              </a:ext>
            </a:extLst>
          </p:cNvPr>
          <p:cNvCxnSpPr>
            <a:cxnSpLocks/>
            <a:endCxn id="39" idx="0"/>
          </p:cNvCxnSpPr>
          <p:nvPr/>
        </p:nvCxnSpPr>
        <p:spPr>
          <a:xfrm>
            <a:off x="6114541" y="4296313"/>
            <a:ext cx="4923" cy="160405"/>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a:extLst>
              <a:ext uri="{FF2B5EF4-FFF2-40B4-BE49-F238E27FC236}">
                <a16:creationId xmlns:a16="http://schemas.microsoft.com/office/drawing/2014/main" id="{ED9905B4-C4A2-41BE-8606-67066F27531C}"/>
              </a:ext>
            </a:extLst>
          </p:cNvPr>
          <p:cNvCxnSpPr>
            <a:cxnSpLocks/>
            <a:endCxn id="44" idx="0"/>
          </p:cNvCxnSpPr>
          <p:nvPr/>
        </p:nvCxnSpPr>
        <p:spPr>
          <a:xfrm>
            <a:off x="6114541" y="4901403"/>
            <a:ext cx="4923" cy="153878"/>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1" name="Straight Arrow Connector 80">
            <a:extLst>
              <a:ext uri="{FF2B5EF4-FFF2-40B4-BE49-F238E27FC236}">
                <a16:creationId xmlns:a16="http://schemas.microsoft.com/office/drawing/2014/main" id="{69556CAF-7D55-488A-9430-4C0167D53DCE}"/>
              </a:ext>
            </a:extLst>
          </p:cNvPr>
          <p:cNvCxnSpPr>
            <a:cxnSpLocks/>
            <a:stCxn id="16" idx="2"/>
          </p:cNvCxnSpPr>
          <p:nvPr/>
        </p:nvCxnSpPr>
        <p:spPr>
          <a:xfrm>
            <a:off x="8242780" y="3392389"/>
            <a:ext cx="0" cy="19422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4" name="Straight Arrow Connector 93">
            <a:extLst>
              <a:ext uri="{FF2B5EF4-FFF2-40B4-BE49-F238E27FC236}">
                <a16:creationId xmlns:a16="http://schemas.microsoft.com/office/drawing/2014/main" id="{0FE3185B-F8BF-45EF-83A6-F2F47C9ECAAF}"/>
              </a:ext>
            </a:extLst>
          </p:cNvPr>
          <p:cNvCxnSpPr>
            <a:cxnSpLocks/>
          </p:cNvCxnSpPr>
          <p:nvPr/>
        </p:nvCxnSpPr>
        <p:spPr>
          <a:xfrm>
            <a:off x="6114541" y="5507583"/>
            <a:ext cx="4923" cy="153878"/>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p:cNvCxnSpPr>
            <a:stCxn id="18" idx="2"/>
            <a:endCxn id="49" idx="0"/>
          </p:cNvCxnSpPr>
          <p:nvPr/>
        </p:nvCxnSpPr>
        <p:spPr>
          <a:xfrm>
            <a:off x="6117637" y="1529858"/>
            <a:ext cx="0" cy="183656"/>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 name="Elbow Connector 7"/>
          <p:cNvCxnSpPr>
            <a:stCxn id="49" idx="2"/>
            <a:endCxn id="12" idx="0"/>
          </p:cNvCxnSpPr>
          <p:nvPr/>
        </p:nvCxnSpPr>
        <p:spPr>
          <a:xfrm rot="5400000">
            <a:off x="4713158" y="1099200"/>
            <a:ext cx="449188" cy="2359771"/>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Elbow Connector 9"/>
          <p:cNvCxnSpPr>
            <a:stCxn id="49" idx="2"/>
            <a:endCxn id="15" idx="0"/>
          </p:cNvCxnSpPr>
          <p:nvPr/>
        </p:nvCxnSpPr>
        <p:spPr>
          <a:xfrm rot="16200000" flipH="1">
            <a:off x="6955614" y="1216513"/>
            <a:ext cx="449188" cy="2125143"/>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stCxn id="33" idx="2"/>
          </p:cNvCxnSpPr>
          <p:nvPr/>
        </p:nvCxnSpPr>
        <p:spPr>
          <a:xfrm>
            <a:off x="3757867" y="4276725"/>
            <a:ext cx="0" cy="1358370"/>
          </a:xfrm>
          <a:prstGeom prst="straightConnector1">
            <a:avLst/>
          </a:prstGeom>
          <a:ln w="1270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5049560C-3E4F-427B-AF85-6540FCBC1ED1}"/>
              </a:ext>
            </a:extLst>
          </p:cNvPr>
          <p:cNvCxnSpPr>
            <a:cxnSpLocks/>
            <a:endCxn id="33" idx="0"/>
          </p:cNvCxnSpPr>
          <p:nvPr/>
        </p:nvCxnSpPr>
        <p:spPr>
          <a:xfrm>
            <a:off x="3757867" y="2848507"/>
            <a:ext cx="1" cy="990061"/>
          </a:xfrm>
          <a:prstGeom prst="straightConnector1">
            <a:avLst/>
          </a:prstGeom>
          <a:ln w="1270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pic>
        <p:nvPicPr>
          <p:cNvPr id="31" name="Picture 30">
            <a:hlinkClick r:id="rId3" action="ppaction://hlinksldjump"/>
            <a:extLst>
              <a:ext uri="{FF2B5EF4-FFF2-40B4-BE49-F238E27FC236}">
                <a16:creationId xmlns:a16="http://schemas.microsoft.com/office/drawing/2014/main" id="{B9090481-0B0C-4D19-B270-20CAB5FD7E68}"/>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4125" y="446445"/>
            <a:ext cx="381237" cy="377560"/>
          </a:xfrm>
          <a:prstGeom prst="rect">
            <a:avLst/>
          </a:prstGeom>
        </p:spPr>
      </p:pic>
    </p:spTree>
    <p:extLst>
      <p:ext uri="{BB962C8B-B14F-4D97-AF65-F5344CB8AC3E}">
        <p14:creationId xmlns:p14="http://schemas.microsoft.com/office/powerpoint/2010/main" val="39623458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dirty="0"/>
              <a:t>Management of HEV infection</a:t>
            </a:r>
          </a:p>
        </p:txBody>
      </p:sp>
      <p:sp>
        <p:nvSpPr>
          <p:cNvPr id="6" name="Text Placeholder 5"/>
          <p:cNvSpPr>
            <a:spLocks noGrp="1"/>
          </p:cNvSpPr>
          <p:nvPr>
            <p:ph type="body" sz="quarter" idx="10"/>
          </p:nvPr>
        </p:nvSpPr>
        <p:spPr/>
        <p:txBody>
          <a:bodyPr/>
          <a:lstStyle/>
          <a:p>
            <a:r>
              <a:rPr lang="en-GB" dirty="0"/>
              <a:t>EASL CPG HEV. J </a:t>
            </a:r>
            <a:r>
              <a:rPr lang="en-GB" dirty="0" err="1"/>
              <a:t>Hepatol</a:t>
            </a:r>
            <a:r>
              <a:rPr lang="en-GB" dirty="0"/>
              <a:t> 2018;doi: 10.1016/j.jhep.2018.03.005 [</a:t>
            </a:r>
            <a:r>
              <a:rPr lang="en-GB" dirty="0" err="1"/>
              <a:t>Epub</a:t>
            </a:r>
            <a:r>
              <a:rPr lang="en-GB" dirty="0"/>
              <a:t> ahead of print]</a:t>
            </a:r>
          </a:p>
        </p:txBody>
      </p:sp>
      <p:graphicFrame>
        <p:nvGraphicFramePr>
          <p:cNvPr id="12" name="Content Placeholder 11">
            <a:extLst>
              <a:ext uri="{FF2B5EF4-FFF2-40B4-BE49-F238E27FC236}">
                <a16:creationId xmlns:a16="http://schemas.microsoft.com/office/drawing/2014/main" id="{FA5BB328-B1BA-440D-8EED-8D7D67AA0FAF}"/>
              </a:ext>
            </a:extLst>
          </p:cNvPr>
          <p:cNvGraphicFramePr>
            <a:graphicFrameLocks noGrp="1"/>
          </p:cNvGraphicFramePr>
          <p:nvPr>
            <p:ph sz="half" idx="1"/>
            <p:extLst>
              <p:ext uri="{D42A27DB-BD31-4B8C-83A1-F6EECF244321}">
                <p14:modId xmlns:p14="http://schemas.microsoft.com/office/powerpoint/2010/main" val="3721570523"/>
              </p:ext>
            </p:extLst>
          </p:nvPr>
        </p:nvGraphicFramePr>
        <p:xfrm>
          <a:off x="425450" y="1341439"/>
          <a:ext cx="11342612" cy="2400411"/>
        </p:xfrm>
        <a:graphic>
          <a:graphicData uri="http://schemas.openxmlformats.org/drawingml/2006/table">
            <a:tbl>
              <a:tblPr firstRow="1" bandRow="1">
                <a:tableStyleId>{5C22544A-7EE6-4342-B048-85BDC9FD1C3A}</a:tableStyleId>
              </a:tblPr>
              <a:tblGrid>
                <a:gridCol w="8647338">
                  <a:extLst>
                    <a:ext uri="{9D8B030D-6E8A-4147-A177-3AD203B41FA5}">
                      <a16:colId xmlns:a16="http://schemas.microsoft.com/office/drawing/2014/main" val="20001"/>
                    </a:ext>
                  </a:extLst>
                </a:gridCol>
                <a:gridCol w="1347637">
                  <a:extLst>
                    <a:ext uri="{9D8B030D-6E8A-4147-A177-3AD203B41FA5}">
                      <a16:colId xmlns:a16="http://schemas.microsoft.com/office/drawing/2014/main" val="20002"/>
                    </a:ext>
                  </a:extLst>
                </a:gridCol>
                <a:gridCol w="1347637">
                  <a:extLst>
                    <a:ext uri="{9D8B030D-6E8A-4147-A177-3AD203B41FA5}">
                      <a16:colId xmlns:a16="http://schemas.microsoft.com/office/drawing/2014/main" val="20003"/>
                    </a:ext>
                  </a:extLst>
                </a:gridCol>
              </a:tblGrid>
              <a:tr h="322651">
                <a:tc gridSpan="3">
                  <a:txBody>
                    <a:bodyPr/>
                    <a:lstStyle/>
                    <a:p>
                      <a:r>
                        <a:rPr lang="en-GB" sz="1600" noProof="0">
                          <a:solidFill>
                            <a:schemeClr val="bg1"/>
                          </a:solidFill>
                          <a:latin typeface="Arial" panose="020B0604020202020204" pitchFamily="34" charset="0"/>
                          <a:cs typeface="Arial" panose="020B0604020202020204" pitchFamily="34" charset="0"/>
                        </a:rPr>
                        <a:t>Recommendations</a:t>
                      </a:r>
                    </a:p>
                  </a:txBody>
                  <a:tcPr marL="91542" marR="91542"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557306">
                <a:tc>
                  <a:txBody>
                    <a:bodyPr/>
                    <a:lstStyle/>
                    <a:p>
                      <a:pPr marL="285750" marR="0" lvl="0" indent="-285750" algn="l" defTabSz="914400"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en-GB" sz="1600" kern="1200" noProof="0">
                          <a:solidFill>
                            <a:schemeClr val="dk1"/>
                          </a:solidFill>
                          <a:effectLst/>
                          <a:latin typeface="+mn-lt"/>
                          <a:ea typeface="+mn-ea"/>
                          <a:cs typeface="+mn-cs"/>
                        </a:rPr>
                        <a:t>Decrease immunosuppression at diagnosis of chronic HEV infection in solid organ transplant recipients, if possible</a:t>
                      </a:r>
                      <a:endParaRPr kumimoji="0" lang="en-GB" sz="1400" b="1" i="0" u="none" strike="noStrike" kern="1200" cap="none" spc="0" normalizeH="0" baseline="0" noProof="0">
                        <a:ln>
                          <a:noFill/>
                        </a:ln>
                        <a:solidFill>
                          <a:schemeClr val="accent1"/>
                        </a:solidFill>
                        <a:effectLst/>
                        <a:uLnTx/>
                        <a:uFillTx/>
                        <a:latin typeface="Arial" panose="020B0604020202020204" pitchFamily="34" charset="0"/>
                        <a:ea typeface="+mn-ea"/>
                        <a:cs typeface="Arial" panose="020B0604020202020204" pitchFamily="34" charset="0"/>
                      </a:endParaRPr>
                    </a:p>
                  </a:txBody>
                  <a:tcPr marL="91542" marR="91542">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noProof="0">
                          <a:latin typeface="Arial" panose="020B0604020202020204" pitchFamily="34" charset="0"/>
                          <a:cs typeface="Arial" panose="020B0604020202020204" pitchFamily="34" charset="0"/>
                        </a:rPr>
                        <a:t>B</a:t>
                      </a:r>
                    </a:p>
                  </a:txBody>
                  <a:tcPr marL="91542" marR="91542"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noProof="0">
                          <a:latin typeface="Arial" panose="020B0604020202020204" pitchFamily="34" charset="0"/>
                          <a:cs typeface="Arial" panose="020B0604020202020204" pitchFamily="34" charset="0"/>
                        </a:rPr>
                        <a:t>1</a:t>
                      </a:r>
                    </a:p>
                  </a:txBody>
                  <a:tcPr marL="91542" marR="91542"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557306">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noProof="0" dirty="0">
                          <a:solidFill>
                            <a:schemeClr val="dk1"/>
                          </a:solidFill>
                          <a:effectLst/>
                          <a:latin typeface="+mn-lt"/>
                          <a:ea typeface="+mn-ea"/>
                          <a:cs typeface="+mn-cs"/>
                        </a:rPr>
                        <a:t>Give ribavirin for 12 weeks i</a:t>
                      </a:r>
                      <a:r>
                        <a:rPr lang="en-GB" sz="1600" b="0" kern="1200" noProof="0" dirty="0">
                          <a:solidFill>
                            <a:schemeClr val="tx1"/>
                          </a:solidFill>
                          <a:effectLst/>
                          <a:latin typeface="+mn-lt"/>
                          <a:ea typeface="+mn-ea"/>
                          <a:cs typeface="+mn-cs"/>
                        </a:rPr>
                        <a:t>n patients with persisting HEV replication 3 months after detection of HEV RNA</a:t>
                      </a:r>
                      <a:endParaRPr kumimoji="0" lang="en-GB" sz="1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marL="91542" marR="91542">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noProof="0">
                          <a:latin typeface="Arial" panose="020B0604020202020204" pitchFamily="34" charset="0"/>
                          <a:cs typeface="Arial" panose="020B0604020202020204" pitchFamily="34" charset="0"/>
                        </a:rPr>
                        <a:t>B</a:t>
                      </a:r>
                    </a:p>
                  </a:txBody>
                  <a:tcPr marL="91542" marR="91542" anchor="ctr">
                    <a:lnL w="6350" cap="flat" cmpd="sng" algn="ctr">
                      <a:noFill/>
                      <a:prstDash val="solid"/>
                      <a:round/>
                      <a:headEnd type="none" w="med" len="med"/>
                      <a:tailEnd type="none" w="med" len="med"/>
                    </a:lnL>
                    <a:solidFill>
                      <a:srgbClr val="7DCBEC"/>
                    </a:solidFill>
                  </a:tcPr>
                </a:tc>
                <a:tc>
                  <a:txBody>
                    <a:bodyPr/>
                    <a:lstStyle/>
                    <a:p>
                      <a:pPr algn="ctr"/>
                      <a:r>
                        <a:rPr lang="en-GB" sz="1600" noProof="0" dirty="0">
                          <a:latin typeface="Arial" panose="020B0604020202020204" pitchFamily="34" charset="0"/>
                          <a:cs typeface="Arial" panose="020B0604020202020204" pitchFamily="34" charset="0"/>
                        </a:rPr>
                        <a:t>1</a:t>
                      </a:r>
                    </a:p>
                  </a:txBody>
                  <a:tcPr marL="91542" marR="91542" anchor="ctr">
                    <a:lnR w="1270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2"/>
                  </a:ext>
                </a:extLst>
              </a:tr>
              <a:tr h="906891">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b="1" kern="1200" noProof="0" dirty="0">
                          <a:solidFill>
                            <a:schemeClr val="tx2"/>
                          </a:solidFill>
                          <a:effectLst/>
                          <a:latin typeface="+mn-lt"/>
                          <a:ea typeface="+mn-ea"/>
                          <a:cs typeface="+mn-cs"/>
                        </a:rPr>
                        <a:t>Monitoring of HEV RNA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noProof="0" dirty="0">
                          <a:solidFill>
                            <a:schemeClr val="dk1"/>
                          </a:solidFill>
                          <a:effectLst/>
                          <a:latin typeface="+mn-lt"/>
                          <a:ea typeface="+mn-ea"/>
                          <a:cs typeface="+mn-cs"/>
                        </a:rPr>
                        <a:t>Assess in serum and stool at the end of scheduled period of ribavirin therapy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noProof="0" dirty="0">
                          <a:solidFill>
                            <a:schemeClr val="dk1"/>
                          </a:solidFill>
                          <a:effectLst/>
                          <a:latin typeface="+mn-lt"/>
                          <a:ea typeface="+mn-ea"/>
                          <a:cs typeface="+mn-cs"/>
                        </a:rPr>
                        <a:t>Stop ribavirin if undetectable in both serum and stool</a:t>
                      </a:r>
                      <a:endParaRPr kumimoji="0" lang="en-GB" sz="14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91542" marR="91542">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a:txBody>
                    <a:bodyPr/>
                    <a:lstStyle/>
                    <a:p>
                      <a:pPr algn="ctr"/>
                      <a:endParaRPr lang="en-GB" sz="1600" noProof="0">
                        <a:latin typeface="Arial" panose="020B0604020202020204" pitchFamily="34" charset="0"/>
                        <a:cs typeface="Arial" panose="020B0604020202020204" pitchFamily="34" charset="0"/>
                      </a:endParaRPr>
                    </a:p>
                    <a:p>
                      <a:pPr algn="ctr"/>
                      <a:r>
                        <a:rPr lang="en-GB" sz="1600" noProof="0">
                          <a:latin typeface="Arial" panose="020B0604020202020204" pitchFamily="34" charset="0"/>
                          <a:cs typeface="Arial" panose="020B0604020202020204" pitchFamily="34" charset="0"/>
                        </a:rPr>
                        <a:t>B</a:t>
                      </a:r>
                    </a:p>
                    <a:p>
                      <a:pPr algn="ctr"/>
                      <a:r>
                        <a:rPr lang="en-GB" sz="1600" noProof="0">
                          <a:latin typeface="Arial" panose="020B0604020202020204" pitchFamily="34" charset="0"/>
                          <a:cs typeface="Arial" panose="020B0604020202020204" pitchFamily="34" charset="0"/>
                        </a:rPr>
                        <a:t>C</a:t>
                      </a:r>
                    </a:p>
                  </a:txBody>
                  <a:tcPr marL="91542" marR="91542">
                    <a:lnL w="6350" cap="flat" cmpd="sng" algn="ctr">
                      <a:noFill/>
                      <a:prstDash val="solid"/>
                      <a:round/>
                      <a:headEnd type="none" w="med" len="med"/>
                      <a:tailEnd type="none" w="med" len="med"/>
                    </a:lnL>
                    <a:lnB w="12700" cap="flat" cmpd="sng" algn="ctr">
                      <a:solidFill>
                        <a:schemeClr val="tx2"/>
                      </a:solidFill>
                      <a:prstDash val="solid"/>
                      <a:round/>
                      <a:headEnd type="none" w="med" len="med"/>
                      <a:tailEnd type="none" w="med" len="med"/>
                    </a:lnB>
                    <a:solidFill>
                      <a:srgbClr val="7DCBEC"/>
                    </a:solidFill>
                  </a:tcPr>
                </a:tc>
                <a:tc>
                  <a:txBody>
                    <a:bodyPr/>
                    <a:lstStyle/>
                    <a:p>
                      <a:pPr algn="ctr"/>
                      <a:endParaRPr lang="en-GB" sz="1600" noProof="0" dirty="0">
                        <a:latin typeface="Arial" panose="020B0604020202020204" pitchFamily="34" charset="0"/>
                        <a:cs typeface="Arial" panose="020B0604020202020204" pitchFamily="34" charset="0"/>
                      </a:endParaRPr>
                    </a:p>
                    <a:p>
                      <a:pPr algn="ctr"/>
                      <a:r>
                        <a:rPr lang="en-GB" sz="1600" noProof="0" dirty="0">
                          <a:latin typeface="Arial" panose="020B0604020202020204" pitchFamily="34" charset="0"/>
                          <a:cs typeface="Arial" panose="020B0604020202020204" pitchFamily="34" charset="0"/>
                        </a:rPr>
                        <a:t>1</a:t>
                      </a:r>
                    </a:p>
                    <a:p>
                      <a:pPr algn="ctr"/>
                      <a:r>
                        <a:rPr lang="en-GB" sz="1600" noProof="0" dirty="0">
                          <a:latin typeface="Arial" panose="020B0604020202020204" pitchFamily="34" charset="0"/>
                          <a:cs typeface="Arial" panose="020B0604020202020204" pitchFamily="34" charset="0"/>
                        </a:rPr>
                        <a:t>2</a:t>
                      </a:r>
                    </a:p>
                  </a:txBody>
                  <a:tcPr marL="91542" marR="91542">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2701400124"/>
                  </a:ext>
                </a:extLst>
              </a:tr>
            </a:tbl>
          </a:graphicData>
        </a:graphic>
      </p:graphicFrame>
      <p:grpSp>
        <p:nvGrpSpPr>
          <p:cNvPr id="17" name="Group 16">
            <a:extLst>
              <a:ext uri="{FF2B5EF4-FFF2-40B4-BE49-F238E27FC236}">
                <a16:creationId xmlns:a16="http://schemas.microsoft.com/office/drawing/2014/main" id="{C9D28C2D-EDBA-4ACF-8D6A-5F55B220D8E1}"/>
              </a:ext>
            </a:extLst>
          </p:cNvPr>
          <p:cNvGrpSpPr/>
          <p:nvPr/>
        </p:nvGrpSpPr>
        <p:grpSpPr>
          <a:xfrm>
            <a:off x="8073132" y="1354308"/>
            <a:ext cx="3693418" cy="276999"/>
            <a:chOff x="4262958" y="3212976"/>
            <a:chExt cx="3693418" cy="302730"/>
          </a:xfrm>
        </p:grpSpPr>
        <p:sp>
          <p:nvSpPr>
            <p:cNvPr id="18" name="Rectangle 17">
              <a:extLst>
                <a:ext uri="{FF2B5EF4-FFF2-40B4-BE49-F238E27FC236}">
                  <a16:creationId xmlns:a16="http://schemas.microsoft.com/office/drawing/2014/main" id="{4C2C76FE-3B1C-4989-B792-0C87546D943B}"/>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9" name="Rectangle 18">
              <a:extLst>
                <a:ext uri="{FF2B5EF4-FFF2-40B4-BE49-F238E27FC236}">
                  <a16:creationId xmlns:a16="http://schemas.microsoft.com/office/drawing/2014/main" id="{3CBE66F0-8E25-483E-9553-8B1EDDD14001}"/>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0" name="TextBox 19">
              <a:extLst>
                <a:ext uri="{FF2B5EF4-FFF2-40B4-BE49-F238E27FC236}">
                  <a16:creationId xmlns:a16="http://schemas.microsoft.com/office/drawing/2014/main" id="{D0A98D76-E39C-4026-8E65-A9D9457BB379}"/>
                </a:ext>
              </a:extLst>
            </p:cNvPr>
            <p:cNvSpPr txBox="1"/>
            <p:nvPr/>
          </p:nvSpPr>
          <p:spPr>
            <a:xfrm>
              <a:off x="4406957" y="3212976"/>
              <a:ext cx="1438214" cy="302730"/>
            </a:xfrm>
            <a:prstGeom prst="rect">
              <a:avLst/>
            </a:prstGeom>
            <a:noFill/>
          </p:spPr>
          <p:txBody>
            <a:bodyPr wrap="none" rtlCol="0">
              <a:spAutoFit/>
            </a:bodyPr>
            <a:lstStyle/>
            <a:p>
              <a:r>
                <a:rPr lang="en-GB" sz="1200" dirty="0">
                  <a:solidFill>
                    <a:schemeClr val="bg1"/>
                  </a:solidFill>
                </a:rPr>
                <a:t>Grade of evidence</a:t>
              </a:r>
            </a:p>
          </p:txBody>
        </p:sp>
        <p:sp>
          <p:nvSpPr>
            <p:cNvPr id="21" name="TextBox 20">
              <a:extLst>
                <a:ext uri="{FF2B5EF4-FFF2-40B4-BE49-F238E27FC236}">
                  <a16:creationId xmlns:a16="http://schemas.microsoft.com/office/drawing/2014/main" id="{C6CDF91F-4BA7-42FA-B376-4C181DF9A75D}"/>
                </a:ext>
              </a:extLst>
            </p:cNvPr>
            <p:cNvSpPr txBox="1"/>
            <p:nvPr/>
          </p:nvSpPr>
          <p:spPr>
            <a:xfrm>
              <a:off x="5989171" y="3212976"/>
              <a:ext cx="1967205" cy="302730"/>
            </a:xfrm>
            <a:prstGeom prst="rect">
              <a:avLst/>
            </a:prstGeom>
            <a:noFill/>
          </p:spPr>
          <p:txBody>
            <a:bodyPr wrap="none" rtlCol="0">
              <a:spAutoFit/>
            </a:bodyPr>
            <a:lstStyle/>
            <a:p>
              <a:r>
                <a:rPr lang="en-GB" sz="120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04E61140-099B-4144-A74D-19B01A7B6D5C}"/>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4125" y="446445"/>
            <a:ext cx="381237" cy="377560"/>
          </a:xfrm>
          <a:prstGeom prst="rect">
            <a:avLst/>
          </a:prstGeom>
        </p:spPr>
      </p:pic>
    </p:spTree>
    <p:extLst>
      <p:ext uri="{BB962C8B-B14F-4D97-AF65-F5344CB8AC3E}">
        <p14:creationId xmlns:p14="http://schemas.microsoft.com/office/powerpoint/2010/main" val="3680538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dirty="0"/>
              <a:t>Management of HEV infection</a:t>
            </a:r>
          </a:p>
        </p:txBody>
      </p:sp>
      <p:sp>
        <p:nvSpPr>
          <p:cNvPr id="6" name="Text Placeholder 5"/>
          <p:cNvSpPr>
            <a:spLocks noGrp="1"/>
          </p:cNvSpPr>
          <p:nvPr>
            <p:ph type="body" sz="quarter" idx="10"/>
          </p:nvPr>
        </p:nvSpPr>
        <p:spPr/>
        <p:txBody>
          <a:bodyPr/>
          <a:lstStyle/>
          <a:p>
            <a:r>
              <a:rPr lang="en-GB" dirty="0"/>
              <a:t>*Grade of evidence C</a:t>
            </a:r>
            <a:br>
              <a:rPr lang="en-GB" dirty="0"/>
            </a:br>
            <a:r>
              <a:rPr lang="en-GB" dirty="0"/>
              <a:t>EASL CPG HEV. J </a:t>
            </a:r>
            <a:r>
              <a:rPr lang="en-GB" dirty="0" err="1"/>
              <a:t>Hepatol</a:t>
            </a:r>
            <a:r>
              <a:rPr lang="en-GB" dirty="0"/>
              <a:t> 2018;doi: 10.1016/j.jhep.2018.03.005 [</a:t>
            </a:r>
            <a:r>
              <a:rPr lang="en-GB" dirty="0" err="1"/>
              <a:t>Epub</a:t>
            </a:r>
            <a:r>
              <a:rPr lang="en-GB" dirty="0"/>
              <a:t> ahead of print]</a:t>
            </a:r>
          </a:p>
        </p:txBody>
      </p:sp>
      <p:sp>
        <p:nvSpPr>
          <p:cNvPr id="2" name="Content Placeholder 1"/>
          <p:cNvSpPr>
            <a:spLocks noGrp="1"/>
          </p:cNvSpPr>
          <p:nvPr>
            <p:ph sz="half" idx="1"/>
          </p:nvPr>
        </p:nvSpPr>
        <p:spPr/>
        <p:txBody>
          <a:bodyPr/>
          <a:lstStyle/>
          <a:p>
            <a:r>
              <a:rPr lang="en-GB" dirty="0"/>
              <a:t>Optimal treatment duration in patients who test HEV RNA positive after 4 or 8 weeks of therapy and who are HEV RNA negative after 12 weeks of therapy is unknown*</a:t>
            </a:r>
          </a:p>
          <a:p>
            <a:r>
              <a:rPr lang="en-GB" dirty="0"/>
              <a:t>Optimal therapeutic approach unknown in patients who show no response to ribavirin and/or who relapse after retreatment*</a:t>
            </a:r>
            <a:endParaRPr lang="en-US" b="1" dirty="0">
              <a:solidFill>
                <a:schemeClr val="accent1"/>
              </a:solidFill>
              <a:latin typeface="Arial" panose="020B0604020202020204" pitchFamily="34" charset="0"/>
              <a:cs typeface="Arial" panose="020B0604020202020204" pitchFamily="34" charset="0"/>
            </a:endParaRPr>
          </a:p>
          <a:p>
            <a:endParaRPr lang="en-US" b="1" dirty="0">
              <a:solidFill>
                <a:schemeClr val="accent1"/>
              </a:solidFill>
              <a:latin typeface="Arial" panose="020B0604020202020204" pitchFamily="34" charset="0"/>
              <a:cs typeface="Arial" panose="020B0604020202020204" pitchFamily="34" charset="0"/>
            </a:endParaRPr>
          </a:p>
        </p:txBody>
      </p:sp>
      <p:graphicFrame>
        <p:nvGraphicFramePr>
          <p:cNvPr id="13" name="Table 12">
            <a:extLst>
              <a:ext uri="{FF2B5EF4-FFF2-40B4-BE49-F238E27FC236}">
                <a16:creationId xmlns:a16="http://schemas.microsoft.com/office/drawing/2014/main" id="{70ACEB05-9786-45B5-B3E1-091856A9E975}"/>
              </a:ext>
            </a:extLst>
          </p:cNvPr>
          <p:cNvGraphicFramePr>
            <a:graphicFrameLocks noGrp="1"/>
          </p:cNvGraphicFramePr>
          <p:nvPr>
            <p:extLst>
              <p:ext uri="{D42A27DB-BD31-4B8C-83A1-F6EECF244321}">
                <p14:modId xmlns:p14="http://schemas.microsoft.com/office/powerpoint/2010/main" val="1953113601"/>
              </p:ext>
            </p:extLst>
          </p:nvPr>
        </p:nvGraphicFramePr>
        <p:xfrm>
          <a:off x="423848" y="3447149"/>
          <a:ext cx="11342400" cy="1493520"/>
        </p:xfrm>
        <a:graphic>
          <a:graphicData uri="http://schemas.openxmlformats.org/drawingml/2006/table">
            <a:tbl>
              <a:tblPr firstRow="1" bandRow="1">
                <a:tableStyleId>{5C22544A-7EE6-4342-B048-85BDC9FD1C3A}</a:tableStyleId>
              </a:tblPr>
              <a:tblGrid>
                <a:gridCol w="8647178">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134599">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Recommendations</a:t>
                      </a:r>
                    </a:p>
                  </a:txBody>
                  <a:tcPr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30380">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latin typeface="+mn-lt"/>
                        </a:rPr>
                        <a:t>If HEV RNA is still detectable in serum and/or stool after 12 weeks, ribavirin monotherapy may be continued for an additional 3 months (6 months therapy overall) </a:t>
                      </a:r>
                      <a:endParaRPr kumimoji="0" lang="en-US"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latin typeface="Arial" panose="020B0604020202020204" pitchFamily="34" charset="0"/>
                          <a:cs typeface="Arial" panose="020B0604020202020204" pitchFamily="34" charset="0"/>
                        </a:rPr>
                        <a:t>C</a:t>
                      </a:r>
                    </a:p>
                  </a:txBody>
                  <a:tcPr anchor="ctr">
                    <a:lnL w="6350" cap="flat" cmpd="sng" algn="ctr">
                      <a:noFill/>
                      <a:prstDash val="solid"/>
                      <a:round/>
                      <a:headEnd type="none" w="med" len="med"/>
                      <a:tailEnd type="none" w="med" len="med"/>
                    </a:lnL>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latin typeface="Arial" panose="020B0604020202020204" pitchFamily="34" charset="0"/>
                          <a:cs typeface="Arial" panose="020B0604020202020204" pitchFamily="34" charset="0"/>
                        </a:rPr>
                        <a:t>2</a:t>
                      </a:r>
                    </a:p>
                  </a:txBody>
                  <a:tcPr anchor="ctr">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2"/>
                  </a:ext>
                </a:extLst>
              </a:tr>
              <a:tr h="232489">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latin typeface="+mn-lt"/>
                        </a:rPr>
                        <a:t>Liver transplant recipients who show no response to ribavirin can be considered for treatment with </a:t>
                      </a:r>
                      <a:r>
                        <a:rPr lang="en-GB" sz="1600" b="0" dirty="0" err="1">
                          <a:solidFill>
                            <a:schemeClr val="tx1"/>
                          </a:solidFill>
                          <a:latin typeface="+mn-lt"/>
                        </a:rPr>
                        <a:t>pegylated</a:t>
                      </a:r>
                      <a:r>
                        <a:rPr lang="en-GB" sz="1600" b="0" dirty="0">
                          <a:solidFill>
                            <a:schemeClr val="tx1"/>
                          </a:solidFill>
                          <a:latin typeface="+mn-lt"/>
                        </a:rPr>
                        <a:t> interferon-α</a:t>
                      </a:r>
                      <a:endParaRPr kumimoji="0" lang="en-US"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latin typeface="Arial" panose="020B0604020202020204" pitchFamily="34" charset="0"/>
                          <a:cs typeface="Arial" panose="020B0604020202020204" pitchFamily="34" charset="0"/>
                        </a:rPr>
                        <a:t>C</a:t>
                      </a:r>
                    </a:p>
                  </a:txBody>
                  <a:tcPr anchor="ctr">
                    <a:lnL w="6350" cap="flat" cmpd="sng" algn="ctr">
                      <a:noFill/>
                      <a:prstDash val="solid"/>
                      <a:round/>
                      <a:headEnd type="none" w="med" len="med"/>
                      <a:tailEnd type="none" w="med" len="med"/>
                    </a:lnL>
                    <a:lnB w="1270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latin typeface="Arial" panose="020B0604020202020204" pitchFamily="34" charset="0"/>
                          <a:cs typeface="Arial" panose="020B0604020202020204" pitchFamily="34" charset="0"/>
                        </a:rPr>
                        <a:t>2</a:t>
                      </a:r>
                    </a:p>
                  </a:txBody>
                  <a:tcPr anchor="ct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3"/>
                  </a:ext>
                </a:extLst>
              </a:tr>
            </a:tbl>
          </a:graphicData>
        </a:graphic>
      </p:graphicFrame>
      <p:grpSp>
        <p:nvGrpSpPr>
          <p:cNvPr id="14" name="Group 13">
            <a:extLst>
              <a:ext uri="{FF2B5EF4-FFF2-40B4-BE49-F238E27FC236}">
                <a16:creationId xmlns:a16="http://schemas.microsoft.com/office/drawing/2014/main" id="{1427EB1B-CB01-46B7-AC2A-BBCD55B6BBBB}"/>
              </a:ext>
            </a:extLst>
          </p:cNvPr>
          <p:cNvGrpSpPr/>
          <p:nvPr/>
        </p:nvGrpSpPr>
        <p:grpSpPr>
          <a:xfrm>
            <a:off x="8073782" y="3462916"/>
            <a:ext cx="3693418" cy="276999"/>
            <a:chOff x="4262958" y="3212976"/>
            <a:chExt cx="3693418" cy="276999"/>
          </a:xfrm>
        </p:grpSpPr>
        <p:sp>
          <p:nvSpPr>
            <p:cNvPr id="22" name="Rectangle 21">
              <a:extLst>
                <a:ext uri="{FF2B5EF4-FFF2-40B4-BE49-F238E27FC236}">
                  <a16:creationId xmlns:a16="http://schemas.microsoft.com/office/drawing/2014/main" id="{0ECD50F3-0B7A-4DE2-B5CF-111D921C00DC}"/>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3" name="Rectangle 22">
              <a:extLst>
                <a:ext uri="{FF2B5EF4-FFF2-40B4-BE49-F238E27FC236}">
                  <a16:creationId xmlns:a16="http://schemas.microsoft.com/office/drawing/2014/main" id="{54F80539-B925-449E-A27A-4D20DEC9BB72}"/>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4" name="TextBox 23">
              <a:extLst>
                <a:ext uri="{FF2B5EF4-FFF2-40B4-BE49-F238E27FC236}">
                  <a16:creationId xmlns:a16="http://schemas.microsoft.com/office/drawing/2014/main" id="{C354EF2C-02FF-4619-8120-863D67F7EFBA}"/>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25" name="TextBox 24">
              <a:extLst>
                <a:ext uri="{FF2B5EF4-FFF2-40B4-BE49-F238E27FC236}">
                  <a16:creationId xmlns:a16="http://schemas.microsoft.com/office/drawing/2014/main" id="{1D2C4775-5BA7-468B-98AE-A70139554067}"/>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2" name="Picture 11">
            <a:hlinkClick r:id="rId3" action="ppaction://hlinksldjump"/>
            <a:extLst>
              <a:ext uri="{FF2B5EF4-FFF2-40B4-BE49-F238E27FC236}">
                <a16:creationId xmlns:a16="http://schemas.microsoft.com/office/drawing/2014/main" id="{37589640-8AF0-4DF0-9FB5-245DD0BE84CC}"/>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4125" y="446445"/>
            <a:ext cx="381237" cy="377560"/>
          </a:xfrm>
          <a:prstGeom prst="rect">
            <a:avLst/>
          </a:prstGeom>
        </p:spPr>
      </p:pic>
    </p:spTree>
    <p:extLst>
      <p:ext uri="{BB962C8B-B14F-4D97-AF65-F5344CB8AC3E}">
        <p14:creationId xmlns:p14="http://schemas.microsoft.com/office/powerpoint/2010/main" val="30066850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dirty="0"/>
              <a:t>Prevention of HEV infection </a:t>
            </a:r>
          </a:p>
        </p:txBody>
      </p:sp>
      <p:sp>
        <p:nvSpPr>
          <p:cNvPr id="6" name="Text Placeholder 5"/>
          <p:cNvSpPr>
            <a:spLocks noGrp="1"/>
          </p:cNvSpPr>
          <p:nvPr>
            <p:ph type="body" sz="quarter" idx="10"/>
          </p:nvPr>
        </p:nvSpPr>
        <p:spPr/>
        <p:txBody>
          <a:bodyPr/>
          <a:lstStyle/>
          <a:p>
            <a:r>
              <a:rPr lang="en-GB" dirty="0"/>
              <a:t>EASL CPG HEV. J </a:t>
            </a:r>
            <a:r>
              <a:rPr lang="en-GB" dirty="0" err="1"/>
              <a:t>Hepatol</a:t>
            </a:r>
            <a:r>
              <a:rPr lang="en-GB" dirty="0"/>
              <a:t> 2018;doi: 10.1016/j.jhep.2018.03.005 [</a:t>
            </a:r>
            <a:r>
              <a:rPr lang="en-GB" dirty="0" err="1"/>
              <a:t>Epub</a:t>
            </a:r>
            <a:r>
              <a:rPr lang="en-GB" dirty="0"/>
              <a:t> ahead of print]</a:t>
            </a:r>
          </a:p>
        </p:txBody>
      </p:sp>
      <p:sp>
        <p:nvSpPr>
          <p:cNvPr id="5" name="Content Placeholder 4"/>
          <p:cNvSpPr>
            <a:spLocks noGrp="1"/>
          </p:cNvSpPr>
          <p:nvPr>
            <p:ph sz="half" idx="1"/>
          </p:nvPr>
        </p:nvSpPr>
        <p:spPr/>
        <p:txBody>
          <a:bodyPr>
            <a:noAutofit/>
          </a:bodyPr>
          <a:lstStyle/>
          <a:p>
            <a:r>
              <a:rPr lang="en-GB" dirty="0"/>
              <a:t>Consumption of undercooked meat from pigs, wild boar, and deer is a clear risk factor for HEV infection in Europe </a:t>
            </a:r>
          </a:p>
          <a:p>
            <a:pPr lvl="1"/>
            <a:r>
              <a:rPr lang="en-GB" i="1" dirty="0"/>
              <a:t>In vitro</a:t>
            </a:r>
            <a:r>
              <a:rPr lang="en-GB" dirty="0"/>
              <a:t> food preparation data inconclusive</a:t>
            </a:r>
          </a:p>
          <a:p>
            <a:r>
              <a:rPr lang="en-GB" dirty="0"/>
              <a:t>Risk of patient-to-patient transmission is poorly defined</a:t>
            </a:r>
          </a:p>
          <a:p>
            <a:pPr lvl="1"/>
            <a:r>
              <a:rPr lang="en-GB" dirty="0"/>
              <a:t>Sexual transmission has been described in MSM</a:t>
            </a:r>
          </a:p>
          <a:p>
            <a:pPr lvl="1"/>
            <a:r>
              <a:rPr lang="en-GB" dirty="0"/>
              <a:t>Stool contains high amounts of infectious HEV particles</a:t>
            </a:r>
          </a:p>
          <a:p>
            <a:pPr lvl="2"/>
            <a:r>
              <a:rPr lang="en-GB" dirty="0"/>
              <a:t>Strict hygiene is required</a:t>
            </a:r>
          </a:p>
          <a:p>
            <a:r>
              <a:rPr lang="en-GB" dirty="0"/>
              <a:t>A vaccine has been developed but is only licensed in China</a:t>
            </a:r>
          </a:p>
        </p:txBody>
      </p:sp>
      <p:graphicFrame>
        <p:nvGraphicFramePr>
          <p:cNvPr id="16" name="Table 15">
            <a:extLst>
              <a:ext uri="{FF2B5EF4-FFF2-40B4-BE49-F238E27FC236}">
                <a16:creationId xmlns:a16="http://schemas.microsoft.com/office/drawing/2014/main" id="{7742502A-A7F6-4B92-AFE1-EEF01EE5C5CE}"/>
              </a:ext>
            </a:extLst>
          </p:cNvPr>
          <p:cNvGraphicFramePr>
            <a:graphicFrameLocks noGrp="1"/>
          </p:cNvGraphicFramePr>
          <p:nvPr>
            <p:extLst>
              <p:ext uri="{D42A27DB-BD31-4B8C-83A1-F6EECF244321}">
                <p14:modId xmlns:p14="http://schemas.microsoft.com/office/powerpoint/2010/main" val="1673622127"/>
              </p:ext>
            </p:extLst>
          </p:nvPr>
        </p:nvGraphicFramePr>
        <p:xfrm>
          <a:off x="423848" y="4154905"/>
          <a:ext cx="11342401" cy="1493520"/>
        </p:xfrm>
        <a:graphic>
          <a:graphicData uri="http://schemas.openxmlformats.org/drawingml/2006/table">
            <a:tbl>
              <a:tblPr firstRow="1" bandRow="1">
                <a:tableStyleId>{5C22544A-7EE6-4342-B048-85BDC9FD1C3A}</a:tableStyleId>
              </a:tblPr>
              <a:tblGrid>
                <a:gridCol w="8647177">
                  <a:extLst>
                    <a:ext uri="{9D8B030D-6E8A-4147-A177-3AD203B41FA5}">
                      <a16:colId xmlns:a16="http://schemas.microsoft.com/office/drawing/2014/main" val="20001"/>
                    </a:ext>
                  </a:extLst>
                </a:gridCol>
                <a:gridCol w="1347612">
                  <a:extLst>
                    <a:ext uri="{9D8B030D-6E8A-4147-A177-3AD203B41FA5}">
                      <a16:colId xmlns:a16="http://schemas.microsoft.com/office/drawing/2014/main" val="20002"/>
                    </a:ext>
                  </a:extLst>
                </a:gridCol>
                <a:gridCol w="1347612">
                  <a:extLst>
                    <a:ext uri="{9D8B030D-6E8A-4147-A177-3AD203B41FA5}">
                      <a16:colId xmlns:a16="http://schemas.microsoft.com/office/drawing/2014/main" val="20003"/>
                    </a:ext>
                  </a:extLst>
                </a:gridCol>
              </a:tblGrid>
              <a:tr h="1645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403922">
                <a:tc>
                  <a:txBody>
                    <a:bodyPr/>
                    <a:lstStyle/>
                    <a:p>
                      <a:pPr marL="285750" marR="0" lvl="0" indent="-285750" algn="l" defTabSz="914400"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en-GB" sz="1600" kern="1200" noProof="0" dirty="0">
                          <a:solidFill>
                            <a:schemeClr val="dk1"/>
                          </a:solidFill>
                          <a:effectLst/>
                          <a:latin typeface="+mn-lt"/>
                          <a:ea typeface="+mn-ea"/>
                          <a:cs typeface="+mn-cs"/>
                        </a:rPr>
                        <a:t>Immunocompromised individuals and those with chronic liver diseases should avoid consumption of undercooked meat (pork, wild boar and venison) and shellfish</a:t>
                      </a:r>
                      <a:endParaRPr kumimoji="0" lang="en-GB" sz="1400" b="1"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latin typeface="Arial" panose="020B0604020202020204" pitchFamily="34" charset="0"/>
                          <a:cs typeface="Arial" panose="020B0604020202020204" pitchFamily="34" charset="0"/>
                        </a:rPr>
                        <a:t>B</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latin typeface="Arial" panose="020B0604020202020204" pitchFamily="34" charset="0"/>
                          <a:cs typeface="Arial" panose="020B0604020202020204" pitchFamily="34" charset="0"/>
                        </a:rPr>
                        <a:t>1</a:t>
                      </a:r>
                    </a:p>
                  </a:txBody>
                  <a:tcPr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351993">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noProof="0" dirty="0">
                          <a:solidFill>
                            <a:schemeClr val="dk1"/>
                          </a:solidFill>
                          <a:effectLst/>
                          <a:latin typeface="+mn-lt"/>
                          <a:ea typeface="+mn-ea"/>
                          <a:cs typeface="+mn-cs"/>
                        </a:rPr>
                        <a:t>Suggested that immunocompromised patients consume meat only if it has been thoroughly cooked to ≥70°C</a:t>
                      </a:r>
                      <a:endParaRPr kumimoji="0" lang="en-GB" sz="14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latin typeface="Arial" panose="020B0604020202020204" pitchFamily="34" charset="0"/>
                          <a:cs typeface="Arial" panose="020B0604020202020204" pitchFamily="34" charset="0"/>
                        </a:rPr>
                        <a:t>B</a:t>
                      </a:r>
                    </a:p>
                  </a:txBody>
                  <a:tcPr anchor="ctr">
                    <a:lnL w="6350" cap="flat" cmpd="sng" algn="ctr">
                      <a:noFill/>
                      <a:prstDash val="solid"/>
                      <a:round/>
                      <a:headEnd type="none" w="med" len="med"/>
                      <a:tailEnd type="none" w="med" len="med"/>
                    </a:lnL>
                    <a:lnB w="1270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latin typeface="Arial" panose="020B0604020202020204" pitchFamily="34" charset="0"/>
                          <a:cs typeface="Arial" panose="020B0604020202020204" pitchFamily="34" charset="0"/>
                        </a:rPr>
                        <a:t>2</a:t>
                      </a:r>
                    </a:p>
                  </a:txBody>
                  <a:tcPr anchor="ct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2"/>
                  </a:ext>
                </a:extLst>
              </a:tr>
            </a:tbl>
          </a:graphicData>
        </a:graphic>
      </p:graphicFrame>
      <p:grpSp>
        <p:nvGrpSpPr>
          <p:cNvPr id="17" name="Group 16">
            <a:extLst>
              <a:ext uri="{FF2B5EF4-FFF2-40B4-BE49-F238E27FC236}">
                <a16:creationId xmlns:a16="http://schemas.microsoft.com/office/drawing/2014/main" id="{C9D28C2D-EDBA-4ACF-8D6A-5F55B220D8E1}"/>
              </a:ext>
            </a:extLst>
          </p:cNvPr>
          <p:cNvGrpSpPr/>
          <p:nvPr/>
        </p:nvGrpSpPr>
        <p:grpSpPr>
          <a:xfrm>
            <a:off x="8073783" y="4167775"/>
            <a:ext cx="3693418" cy="276999"/>
            <a:chOff x="4262958" y="3212976"/>
            <a:chExt cx="3693418" cy="302730"/>
          </a:xfrm>
        </p:grpSpPr>
        <p:sp>
          <p:nvSpPr>
            <p:cNvPr id="18" name="Rectangle 17">
              <a:extLst>
                <a:ext uri="{FF2B5EF4-FFF2-40B4-BE49-F238E27FC236}">
                  <a16:creationId xmlns:a16="http://schemas.microsoft.com/office/drawing/2014/main" id="{4C2C76FE-3B1C-4989-B792-0C87546D943B}"/>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9" name="Rectangle 18">
              <a:extLst>
                <a:ext uri="{FF2B5EF4-FFF2-40B4-BE49-F238E27FC236}">
                  <a16:creationId xmlns:a16="http://schemas.microsoft.com/office/drawing/2014/main" id="{3CBE66F0-8E25-483E-9553-8B1EDDD14001}"/>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0" name="TextBox 19">
              <a:extLst>
                <a:ext uri="{FF2B5EF4-FFF2-40B4-BE49-F238E27FC236}">
                  <a16:creationId xmlns:a16="http://schemas.microsoft.com/office/drawing/2014/main" id="{D0A98D76-E39C-4026-8E65-A9D9457BB379}"/>
                </a:ext>
              </a:extLst>
            </p:cNvPr>
            <p:cNvSpPr txBox="1"/>
            <p:nvPr/>
          </p:nvSpPr>
          <p:spPr>
            <a:xfrm>
              <a:off x="4406957" y="3212976"/>
              <a:ext cx="1438214" cy="302730"/>
            </a:xfrm>
            <a:prstGeom prst="rect">
              <a:avLst/>
            </a:prstGeom>
            <a:noFill/>
          </p:spPr>
          <p:txBody>
            <a:bodyPr wrap="none" rtlCol="0">
              <a:spAutoFit/>
            </a:bodyPr>
            <a:lstStyle/>
            <a:p>
              <a:r>
                <a:rPr lang="en-GB" sz="1200">
                  <a:solidFill>
                    <a:schemeClr val="bg1"/>
                  </a:solidFill>
                </a:rPr>
                <a:t>Grade of evidence</a:t>
              </a:r>
            </a:p>
          </p:txBody>
        </p:sp>
        <p:sp>
          <p:nvSpPr>
            <p:cNvPr id="21" name="TextBox 20">
              <a:extLst>
                <a:ext uri="{FF2B5EF4-FFF2-40B4-BE49-F238E27FC236}">
                  <a16:creationId xmlns:a16="http://schemas.microsoft.com/office/drawing/2014/main" id="{C6CDF91F-4BA7-42FA-B376-4C181DF9A75D}"/>
                </a:ext>
              </a:extLst>
            </p:cNvPr>
            <p:cNvSpPr txBox="1"/>
            <p:nvPr/>
          </p:nvSpPr>
          <p:spPr>
            <a:xfrm>
              <a:off x="5989171" y="3212976"/>
              <a:ext cx="1967205" cy="302730"/>
            </a:xfrm>
            <a:prstGeom prst="rect">
              <a:avLst/>
            </a:prstGeom>
            <a:noFill/>
          </p:spPr>
          <p:txBody>
            <a:bodyPr wrap="none" rtlCol="0">
              <a:spAutoFit/>
            </a:bodyPr>
            <a:lstStyle/>
            <a:p>
              <a:r>
                <a:rPr lang="en-GB" sz="1200" dirty="0">
                  <a:solidFill>
                    <a:schemeClr val="bg1"/>
                  </a:solidFill>
                </a:rPr>
                <a:t>Grade of recommendation</a:t>
              </a:r>
            </a:p>
          </p:txBody>
        </p:sp>
      </p:grpSp>
      <p:pic>
        <p:nvPicPr>
          <p:cNvPr id="12" name="Picture 11">
            <a:hlinkClick r:id="rId3" action="ppaction://hlinksldjump"/>
            <a:extLst>
              <a:ext uri="{FF2B5EF4-FFF2-40B4-BE49-F238E27FC236}">
                <a16:creationId xmlns:a16="http://schemas.microsoft.com/office/drawing/2014/main" id="{77C4649F-CEDB-45EF-B15D-D56366FAA3A6}"/>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4125" y="446445"/>
            <a:ext cx="381237" cy="377560"/>
          </a:xfrm>
          <a:prstGeom prst="rect">
            <a:avLst/>
          </a:prstGeom>
        </p:spPr>
      </p:pic>
    </p:spTree>
    <p:extLst>
      <p:ext uri="{BB962C8B-B14F-4D97-AF65-F5344CB8AC3E}">
        <p14:creationId xmlns:p14="http://schemas.microsoft.com/office/powerpoint/2010/main" val="23207551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Conclusions</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r>
              <a:rPr lang="en-GB" dirty="0"/>
              <a:t>Unanswered questions and perspectives</a:t>
            </a:r>
          </a:p>
        </p:txBody>
      </p:sp>
    </p:spTree>
    <p:extLst>
      <p:ext uri="{BB962C8B-B14F-4D97-AF65-F5344CB8AC3E}">
        <p14:creationId xmlns:p14="http://schemas.microsoft.com/office/powerpoint/2010/main" val="1374825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B6F9112-EDD5-446A-AEA3-1DB2F451078E}"/>
              </a:ext>
            </a:extLst>
          </p:cNvPr>
          <p:cNvSpPr>
            <a:spLocks noGrp="1"/>
          </p:cNvSpPr>
          <p:nvPr>
            <p:ph type="title"/>
          </p:nvPr>
        </p:nvSpPr>
        <p:spPr/>
        <p:txBody>
          <a:bodyPr/>
          <a:lstStyle/>
          <a:p>
            <a:r>
              <a:rPr lang="it-IT" dirty="0"/>
              <a:t>Conclusions </a:t>
            </a:r>
            <a:endParaRPr lang="en-GB" dirty="0"/>
          </a:p>
        </p:txBody>
      </p:sp>
      <p:sp>
        <p:nvSpPr>
          <p:cNvPr id="3" name="Text Placeholder 2">
            <a:extLst>
              <a:ext uri="{FF2B5EF4-FFF2-40B4-BE49-F238E27FC236}">
                <a16:creationId xmlns:a16="http://schemas.microsoft.com/office/drawing/2014/main" id="{D3AC60E2-D5CA-4A84-A5F5-6000F7D0A65F}"/>
              </a:ext>
            </a:extLst>
          </p:cNvPr>
          <p:cNvSpPr>
            <a:spLocks noGrp="1"/>
          </p:cNvSpPr>
          <p:nvPr>
            <p:ph type="body" sz="quarter" idx="10"/>
          </p:nvPr>
        </p:nvSpPr>
        <p:spPr/>
        <p:txBody>
          <a:bodyPr/>
          <a:lstStyle/>
          <a:p>
            <a:r>
              <a:rPr lang="en-GB" dirty="0"/>
              <a:t>EASL CPG HEV. J </a:t>
            </a:r>
            <a:r>
              <a:rPr lang="en-GB" dirty="0" err="1"/>
              <a:t>Hepatol</a:t>
            </a:r>
            <a:r>
              <a:rPr lang="en-GB" dirty="0"/>
              <a:t> 2018;doi: 10.1016/j.jhep.2018.03.005 [</a:t>
            </a:r>
            <a:r>
              <a:rPr lang="en-GB" dirty="0" err="1"/>
              <a:t>Epub</a:t>
            </a:r>
            <a:r>
              <a:rPr lang="en-GB" dirty="0"/>
              <a:t> ahead of print]</a:t>
            </a:r>
          </a:p>
        </p:txBody>
      </p:sp>
      <p:sp>
        <p:nvSpPr>
          <p:cNvPr id="5" name="Content Placeholder 4">
            <a:extLst>
              <a:ext uri="{FF2B5EF4-FFF2-40B4-BE49-F238E27FC236}">
                <a16:creationId xmlns:a16="http://schemas.microsoft.com/office/drawing/2014/main" id="{4B2F6DC6-941D-41F7-AD76-70CF9D426BE1}"/>
              </a:ext>
            </a:extLst>
          </p:cNvPr>
          <p:cNvSpPr>
            <a:spLocks noGrp="1"/>
          </p:cNvSpPr>
          <p:nvPr>
            <p:ph sz="half" idx="1"/>
          </p:nvPr>
        </p:nvSpPr>
        <p:spPr/>
        <p:txBody>
          <a:bodyPr/>
          <a:lstStyle/>
          <a:p>
            <a:r>
              <a:rPr lang="en-GB" dirty="0"/>
              <a:t>Understanding of HEV infection has changed dramatically in the last decade</a:t>
            </a:r>
          </a:p>
          <a:p>
            <a:r>
              <a:rPr lang="en-GB" dirty="0"/>
              <a:t>Infection with HEV represents an important global public health problem and is a cause of significant morbidity and mortality worldwide</a:t>
            </a:r>
          </a:p>
          <a:p>
            <a:r>
              <a:rPr lang="en-GB" dirty="0"/>
              <a:t>There are still many knowledge gaps</a:t>
            </a:r>
          </a:p>
          <a:p>
            <a:r>
              <a:rPr lang="en-GB" dirty="0"/>
              <a:t>CPGs will require amendment in a few years’ time with further research and evolving evidence</a:t>
            </a:r>
          </a:p>
        </p:txBody>
      </p:sp>
      <p:pic>
        <p:nvPicPr>
          <p:cNvPr id="6" name="Picture 5">
            <a:hlinkClick r:id="rId3" action="ppaction://hlinksldjump"/>
            <a:extLst>
              <a:ext uri="{FF2B5EF4-FFF2-40B4-BE49-F238E27FC236}">
                <a16:creationId xmlns:a16="http://schemas.microsoft.com/office/drawing/2014/main" id="{82F36D74-0D19-4715-B001-102A9D95D8E5}"/>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4125" y="446445"/>
            <a:ext cx="381237" cy="377560"/>
          </a:xfrm>
          <a:prstGeom prst="rect">
            <a:avLst/>
          </a:prstGeom>
        </p:spPr>
      </p:pic>
    </p:spTree>
    <p:extLst>
      <p:ext uri="{BB962C8B-B14F-4D97-AF65-F5344CB8AC3E}">
        <p14:creationId xmlns:p14="http://schemas.microsoft.com/office/powerpoint/2010/main" val="3262019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Outline</a:t>
            </a:r>
          </a:p>
        </p:txBody>
      </p:sp>
      <p:sp>
        <p:nvSpPr>
          <p:cNvPr id="7" name="Text Placeholder 6"/>
          <p:cNvSpPr>
            <a:spLocks noGrp="1"/>
          </p:cNvSpPr>
          <p:nvPr>
            <p:ph type="body" sz="quarter" idx="10"/>
          </p:nvPr>
        </p:nvSpPr>
        <p:spPr/>
        <p:txBody>
          <a:bodyPr/>
          <a:lstStyle/>
          <a:p>
            <a:r>
              <a:rPr lang="en-GB" dirty="0"/>
              <a:t>EASL CPG HEV. J </a:t>
            </a:r>
            <a:r>
              <a:rPr lang="en-GB" dirty="0" err="1"/>
              <a:t>Hepatol</a:t>
            </a:r>
            <a:r>
              <a:rPr lang="en-GB" dirty="0"/>
              <a:t> 2018;doi: 10.1016/j.jhep.2018.03.005 [</a:t>
            </a:r>
            <a:r>
              <a:rPr lang="en-GB" dirty="0" err="1"/>
              <a:t>Epub</a:t>
            </a:r>
            <a:r>
              <a:rPr lang="en-GB" dirty="0"/>
              <a:t> ahead of print]</a:t>
            </a:r>
          </a:p>
        </p:txBody>
      </p:sp>
      <p:graphicFrame>
        <p:nvGraphicFramePr>
          <p:cNvPr id="5" name="Content Placeholder 4"/>
          <p:cNvGraphicFramePr>
            <a:graphicFrameLocks noGrp="1"/>
          </p:cNvGraphicFramePr>
          <p:nvPr>
            <p:ph sz="half" idx="1"/>
          </p:nvPr>
        </p:nvGraphicFramePr>
        <p:xfrm>
          <a:off x="425450" y="1341438"/>
          <a:ext cx="11342688" cy="46212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810831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Methods</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r>
              <a:rPr lang="en-GB" dirty="0"/>
              <a:t>Grading evidence and recommendations</a:t>
            </a:r>
          </a:p>
        </p:txBody>
      </p:sp>
    </p:spTree>
    <p:extLst>
      <p:ext uri="{BB962C8B-B14F-4D97-AF65-F5344CB8AC3E}">
        <p14:creationId xmlns:p14="http://schemas.microsoft.com/office/powerpoint/2010/main" val="1317189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Grading evidence and recommendations </a:t>
            </a:r>
            <a:endParaRPr lang="en-GB" dirty="0">
              <a:solidFill>
                <a:schemeClr val="tx1"/>
              </a:solidFill>
            </a:endParaRP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*Level was downgraded if there was poor quality, strong bias or inconsistency between studies; level was upgraded if there was a large effect size</a:t>
            </a:r>
            <a:br>
              <a:rPr lang="en-GB" dirty="0"/>
            </a:br>
            <a:r>
              <a:rPr lang="en-GB" dirty="0"/>
              <a:t>1. </a:t>
            </a:r>
            <a:r>
              <a:rPr lang="en-GB" dirty="0" err="1"/>
              <a:t>Guyatt</a:t>
            </a:r>
            <a:r>
              <a:rPr lang="en-GB" dirty="0"/>
              <a:t> GH, et al. BMJ 2008:336:924–6;</a:t>
            </a:r>
            <a:br>
              <a:rPr lang="en-GB" dirty="0"/>
            </a:br>
            <a:r>
              <a:rPr lang="en-GB" dirty="0"/>
              <a:t>2. EASL CPG HEV. J </a:t>
            </a:r>
            <a:r>
              <a:rPr lang="en-GB" dirty="0" err="1"/>
              <a:t>Hepatol</a:t>
            </a:r>
            <a:r>
              <a:rPr lang="en-GB" dirty="0"/>
              <a:t> 2018;doi: 10.1016/j.jhep.2018.03.005 [</a:t>
            </a:r>
            <a:r>
              <a:rPr lang="en-GB" dirty="0" err="1"/>
              <a:t>Epub</a:t>
            </a:r>
            <a:r>
              <a:rPr lang="en-GB" dirty="0"/>
              <a:t> ahead of print]</a:t>
            </a:r>
          </a:p>
        </p:txBody>
      </p:sp>
      <p:sp>
        <p:nvSpPr>
          <p:cNvPr id="3" name="Content Placeholder 2"/>
          <p:cNvSpPr>
            <a:spLocks noGrp="1"/>
          </p:cNvSpPr>
          <p:nvPr>
            <p:ph sz="half" idx="1"/>
          </p:nvPr>
        </p:nvSpPr>
        <p:spPr/>
        <p:txBody>
          <a:bodyPr/>
          <a:lstStyle/>
          <a:p>
            <a:r>
              <a:rPr lang="en-GB" dirty="0">
                <a:latin typeface="Arial" panose="020B0604020202020204" pitchFamily="34" charset="0"/>
                <a:cs typeface="Arial" panose="020B0604020202020204" pitchFamily="34" charset="0"/>
              </a:rPr>
              <a:t>Grading is adapted from the GRADE system</a:t>
            </a:r>
            <a:r>
              <a:rPr lang="en-GB" baseline="30000" dirty="0">
                <a:latin typeface="Arial" panose="020B0604020202020204" pitchFamily="34" charset="0"/>
                <a:cs typeface="Arial" panose="020B0604020202020204" pitchFamily="34" charset="0"/>
              </a:rPr>
              <a:t>1,2</a:t>
            </a:r>
          </a:p>
        </p:txBody>
      </p:sp>
      <p:graphicFrame>
        <p:nvGraphicFramePr>
          <p:cNvPr id="6" name="Table 5">
            <a:extLst>
              <a:ext uri="{FF2B5EF4-FFF2-40B4-BE49-F238E27FC236}">
                <a16:creationId xmlns:a16="http://schemas.microsoft.com/office/drawing/2014/main" id="{37E62DAE-2D0E-4AB1-9B2F-602B1DEB433D}"/>
              </a:ext>
            </a:extLst>
          </p:cNvPr>
          <p:cNvGraphicFramePr>
            <a:graphicFrameLocks noGrp="1"/>
          </p:cNvGraphicFramePr>
          <p:nvPr>
            <p:extLst>
              <p:ext uri="{D42A27DB-BD31-4B8C-83A1-F6EECF244321}">
                <p14:modId xmlns:p14="http://schemas.microsoft.com/office/powerpoint/2010/main" val="2846836417"/>
              </p:ext>
            </p:extLst>
          </p:nvPr>
        </p:nvGraphicFramePr>
        <p:xfrm>
          <a:off x="423847" y="1890417"/>
          <a:ext cx="11342400" cy="3706456"/>
        </p:xfrm>
        <a:graphic>
          <a:graphicData uri="http://schemas.openxmlformats.org/drawingml/2006/table">
            <a:tbl>
              <a:tblPr firstRow="1" bandRow="1">
                <a:tableStyleId>{5C22544A-7EE6-4342-B048-85BDC9FD1C3A}</a:tableStyleId>
              </a:tblPr>
              <a:tblGrid>
                <a:gridCol w="945200">
                  <a:extLst>
                    <a:ext uri="{9D8B030D-6E8A-4147-A177-3AD203B41FA5}">
                      <a16:colId xmlns:a16="http://schemas.microsoft.com/office/drawing/2014/main" val="20000"/>
                    </a:ext>
                  </a:extLst>
                </a:gridCol>
                <a:gridCol w="5590022">
                  <a:extLst>
                    <a:ext uri="{9D8B030D-6E8A-4147-A177-3AD203B41FA5}">
                      <a16:colId xmlns:a16="http://schemas.microsoft.com/office/drawing/2014/main" val="20001"/>
                    </a:ext>
                  </a:extLst>
                </a:gridCol>
                <a:gridCol w="4807178">
                  <a:extLst>
                    <a:ext uri="{9D8B030D-6E8A-4147-A177-3AD203B41FA5}">
                      <a16:colId xmlns:a16="http://schemas.microsoft.com/office/drawing/2014/main" val="2179945369"/>
                    </a:ext>
                  </a:extLst>
                </a:gridCol>
              </a:tblGrid>
              <a:tr h="331310">
                <a:tc gridSpan="2">
                  <a:txBody>
                    <a:bodyPr/>
                    <a:lstStyle/>
                    <a:p>
                      <a:r>
                        <a:rPr lang="en-GB" sz="1600" dirty="0">
                          <a:solidFill>
                            <a:schemeClr val="bg1"/>
                          </a:solidFill>
                          <a:latin typeface="Arial" panose="020B0604020202020204" pitchFamily="34" charset="0"/>
                          <a:cs typeface="Arial" panose="020B0604020202020204" pitchFamily="34" charset="0"/>
                        </a:rPr>
                        <a:t>Level of evidence*</a:t>
                      </a:r>
                    </a:p>
                  </a:txBody>
                  <a:tcPr anchor="b">
                    <a:lnL w="6350" cap="flat" cmpd="sng" algn="ctr">
                      <a:solidFill>
                        <a:schemeClr val="tx2"/>
                      </a:solidFill>
                      <a:prstDash val="solid"/>
                      <a:round/>
                      <a:headEnd type="none" w="med" len="med"/>
                      <a:tailEnd type="none" w="med" len="med"/>
                    </a:lnL>
                    <a:lnR w="6350" cap="flat" cmpd="sng" algn="ctr">
                      <a:solidFill>
                        <a:srgbClr val="7DCBEC"/>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endParaRPr lang="en-GB" dirty="0">
                        <a:latin typeface="Arial" panose="020B0604020202020204" pitchFamily="34" charset="0"/>
                        <a:cs typeface="Arial" panose="020B0604020202020204" pitchFamily="34" charset="0"/>
                      </a:endParaRPr>
                    </a:p>
                  </a:txBody>
                  <a:tcPr anchor="b"/>
                </a:tc>
                <a:tc>
                  <a:txBody>
                    <a:bodyPr/>
                    <a:lstStyle/>
                    <a:p>
                      <a:r>
                        <a:rPr lang="en-GB" sz="1600" i="1" dirty="0">
                          <a:solidFill>
                            <a:schemeClr val="bg1"/>
                          </a:solidFill>
                          <a:latin typeface="Arial" panose="020B0604020202020204" pitchFamily="34" charset="0"/>
                          <a:cs typeface="Arial" panose="020B0604020202020204" pitchFamily="34" charset="0"/>
                        </a:rPr>
                        <a:t>Confidence in the evidence</a:t>
                      </a:r>
                    </a:p>
                  </a:txBody>
                  <a:tcPr anchor="b">
                    <a:lnL w="6350" cap="flat" cmpd="sng" algn="ctr">
                      <a:solidFill>
                        <a:srgbClr val="7DCBEC"/>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0"/>
                  </a:ext>
                </a:extLst>
              </a:tr>
              <a:tr h="794309">
                <a:tc>
                  <a:txBody>
                    <a:bodyPr/>
                    <a:lstStyle/>
                    <a:p>
                      <a:pPr algn="l"/>
                      <a:r>
                        <a:rPr lang="en-GB" sz="1600" dirty="0">
                          <a:latin typeface="Arial" panose="020B0604020202020204" pitchFamily="34" charset="0"/>
                          <a:cs typeface="Arial" panose="020B0604020202020204" pitchFamily="34" charset="0"/>
                        </a:rPr>
                        <a:t>A</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fontAlgn="base">
                        <a:lnSpc>
                          <a:spcPct val="100000"/>
                        </a:lnSpc>
                        <a:spcAft>
                          <a:spcPts val="0"/>
                        </a:spcAft>
                      </a:pPr>
                      <a:r>
                        <a:rPr lang="en-US" sz="1600" b="0" kern="0" dirty="0">
                          <a:effectLst/>
                          <a:latin typeface="Arial" panose="020B0604020202020204" pitchFamily="34" charset="0"/>
                          <a:ea typeface="Cambria" panose="02040503050406030204" pitchFamily="18" charset="0"/>
                          <a:cs typeface="Times New Roman" panose="02020603050405020304" pitchFamily="18" charset="0"/>
                        </a:rPr>
                        <a:t>Data derived from meta-analyses or systematic reviews or from (multiple) randomized controlled trials (RCTs) with high quality</a:t>
                      </a:r>
                      <a:endParaRPr lang="en-GB" sz="1600" b="1"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fontAlgn="base">
                        <a:lnSpc>
                          <a:spcPct val="100000"/>
                        </a:lnSpc>
                        <a:spcAft>
                          <a:spcPts val="0"/>
                        </a:spcAft>
                      </a:pPr>
                      <a:r>
                        <a:rPr lang="en-US" sz="1600" b="0" i="1" dirty="0">
                          <a:effectLst/>
                          <a:latin typeface="Arial" panose="020B0604020202020204" pitchFamily="34" charset="0"/>
                          <a:ea typeface="Cambria" panose="02040503050406030204" pitchFamily="18" charset="0"/>
                          <a:cs typeface="Times New Roman" panose="02020603050405020304" pitchFamily="18" charset="0"/>
                        </a:rPr>
                        <a:t>Further research is unlikely to change our confidence in the estimate of benefit and risk</a:t>
                      </a:r>
                      <a:endParaRPr lang="en-GB" sz="1600" b="1"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1"/>
                  </a:ext>
                </a:extLst>
              </a:tr>
              <a:tr h="1074062">
                <a:tc>
                  <a:txBody>
                    <a:bodyPr/>
                    <a:lstStyle/>
                    <a:p>
                      <a:pPr algn="l"/>
                      <a:r>
                        <a:rPr lang="en-GB" sz="1600" dirty="0">
                          <a:latin typeface="Arial" panose="020B0604020202020204" pitchFamily="34" charset="0"/>
                          <a:cs typeface="Arial" panose="020B0604020202020204" pitchFamily="34" charset="0"/>
                        </a:rPr>
                        <a:t>B</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fontAlgn="base">
                        <a:lnSpc>
                          <a:spcPct val="100000"/>
                        </a:lnSpc>
                        <a:spcAft>
                          <a:spcPts val="0"/>
                        </a:spcAft>
                      </a:pPr>
                      <a:r>
                        <a:rPr lang="en-US" sz="1600" b="0" kern="0" dirty="0">
                          <a:effectLst/>
                          <a:latin typeface="Arial" panose="020B0604020202020204" pitchFamily="34" charset="0"/>
                          <a:ea typeface="Cambria" panose="02040503050406030204" pitchFamily="18" charset="0"/>
                          <a:cs typeface="Times New Roman" panose="02020603050405020304" pitchFamily="18" charset="0"/>
                        </a:rPr>
                        <a:t>Data derived from a single RCT or multiple non-randomized studies</a:t>
                      </a:r>
                      <a:endParaRPr lang="en-GB" sz="1600" b="1"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fontAlgn="base">
                        <a:lnSpc>
                          <a:spcPct val="100000"/>
                        </a:lnSpc>
                        <a:spcAft>
                          <a:spcPts val="0"/>
                        </a:spcAft>
                      </a:pPr>
                      <a:r>
                        <a:rPr lang="en-US" sz="1600" b="0" i="1" dirty="0">
                          <a:effectLst/>
                          <a:latin typeface="Arial" panose="020B0604020202020204" pitchFamily="34" charset="0"/>
                          <a:ea typeface="Cambria" panose="02040503050406030204" pitchFamily="18" charset="0"/>
                          <a:cs typeface="Times New Roman" panose="02020603050405020304" pitchFamily="18" charset="0"/>
                        </a:rPr>
                        <a:t>Further research (if performed) is likely to have an impact on our confidence in the estimate of benefit and risk and may change the estimate</a:t>
                      </a:r>
                      <a:endParaRPr lang="en-GB" sz="1600" b="1"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2"/>
                  </a:ext>
                </a:extLst>
              </a:tr>
              <a:tr h="496965">
                <a:tc>
                  <a:txBody>
                    <a:bodyPr/>
                    <a:lstStyle/>
                    <a:p>
                      <a:pPr algn="l"/>
                      <a:r>
                        <a:rPr lang="en-GB" sz="1600" dirty="0">
                          <a:latin typeface="Arial" panose="020B0604020202020204" pitchFamily="34" charset="0"/>
                          <a:cs typeface="Arial" panose="020B0604020202020204" pitchFamily="34" charset="0"/>
                        </a:rPr>
                        <a:t>C</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fontAlgn="base">
                        <a:lnSpc>
                          <a:spcPct val="100000"/>
                        </a:lnSpc>
                        <a:spcAft>
                          <a:spcPts val="0"/>
                        </a:spcAft>
                      </a:pPr>
                      <a:r>
                        <a:rPr lang="en-US" sz="1600" b="0" kern="0" dirty="0">
                          <a:effectLst/>
                          <a:latin typeface="Arial" panose="020B0604020202020204" pitchFamily="34" charset="0"/>
                          <a:ea typeface="Cambria" panose="02040503050406030204" pitchFamily="18" charset="0"/>
                          <a:cs typeface="Times New Roman" panose="02020603050405020304" pitchFamily="18" charset="0"/>
                        </a:rPr>
                        <a:t>Small studies, retrospective observational studies, registries</a:t>
                      </a:r>
                      <a:endParaRPr lang="en-GB" sz="1600" b="1"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fontAlgn="base">
                        <a:lnSpc>
                          <a:spcPct val="100000"/>
                        </a:lnSpc>
                        <a:spcAft>
                          <a:spcPts val="0"/>
                        </a:spcAft>
                      </a:pPr>
                      <a:r>
                        <a:rPr lang="en-US" sz="1600" b="0" i="1" dirty="0">
                          <a:effectLst/>
                          <a:latin typeface="Arial" panose="020B0604020202020204" pitchFamily="34" charset="0"/>
                          <a:ea typeface="Cambria" panose="02040503050406030204" pitchFamily="18" charset="0"/>
                          <a:cs typeface="Times New Roman" panose="02020603050405020304" pitchFamily="18" charset="0"/>
                        </a:rPr>
                        <a:t>Any estimate of effect is uncertain</a:t>
                      </a:r>
                      <a:endParaRPr lang="en-GB" sz="1600" b="1"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3"/>
                  </a:ext>
                </a:extLst>
              </a:tr>
              <a:tr h="331310">
                <a:tc gridSpan="3">
                  <a:txBody>
                    <a:bodyPr/>
                    <a:lstStyle/>
                    <a:p>
                      <a:pPr algn="l"/>
                      <a:r>
                        <a:rPr lang="en-GB" sz="1600" b="1" dirty="0">
                          <a:solidFill>
                            <a:schemeClr val="bg1"/>
                          </a:solidFill>
                          <a:latin typeface="Arial" panose="020B0604020202020204" pitchFamily="34" charset="0"/>
                          <a:cs typeface="Arial" panose="020B0604020202020204" pitchFamily="34" charset="0"/>
                        </a:rPr>
                        <a:t>Grade of recommendation </a:t>
                      </a:r>
                      <a:r>
                        <a:rPr lang="en-GB" sz="1600" b="1" i="1" dirty="0">
                          <a:solidFill>
                            <a:schemeClr val="bg1"/>
                          </a:solidFill>
                          <a:latin typeface="Arial" panose="020B0604020202020204" pitchFamily="34" charset="0"/>
                          <a:cs typeface="Arial" panose="020B0604020202020204" pitchFamily="34" charset="0"/>
                        </a:rPr>
                        <a:t>(wording associated with the grade of recommendation)</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latin typeface="Arial" panose="020B0604020202020204" pitchFamily="34" charset="0"/>
                        <a:cs typeface="Arial" panose="020B0604020202020204" pitchFamily="34"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FEFCFC"/>
                    </a:solidFill>
                  </a:tcPr>
                </a:tc>
                <a:tc hMerge="1">
                  <a:txBody>
                    <a:bodyPr/>
                    <a:lstStyle/>
                    <a:p>
                      <a:endParaRPr lang="en-US"/>
                    </a:p>
                  </a:txBody>
                  <a:tcPr>
                    <a:lnL w="6350" cap="flat" cmpd="sng" algn="ctr">
                      <a:solidFill>
                        <a:srgbClr val="7DCBEC"/>
                      </a:solidFill>
                      <a:prstDash val="solid"/>
                      <a:round/>
                      <a:headEnd type="none" w="med" len="med"/>
                      <a:tailEnd type="none" w="med" len="med"/>
                    </a:lnL>
                    <a:lnT w="6350" cap="flat" cmpd="sng" algn="ctr">
                      <a:solidFill>
                        <a:srgbClr val="7DCBEC"/>
                      </a:solidFill>
                      <a:prstDash val="solid"/>
                      <a:round/>
                      <a:headEnd type="none" w="med" len="med"/>
                      <a:tailEnd type="none" w="med" len="med"/>
                    </a:lnT>
                  </a:tcPr>
                </a:tc>
                <a:extLst>
                  <a:ext uri="{0D108BD9-81ED-4DB2-BD59-A6C34878D82A}">
                    <a16:rowId xmlns:a16="http://schemas.microsoft.com/office/drawing/2014/main" val="1012377105"/>
                  </a:ext>
                </a:extLst>
              </a:tr>
              <a:tr h="331310">
                <a:tc>
                  <a:txBody>
                    <a:bodyPr/>
                    <a:lstStyle/>
                    <a:p>
                      <a:pPr algn="l"/>
                      <a:r>
                        <a:rPr lang="en-GB" sz="1600" dirty="0">
                          <a:latin typeface="Arial" panose="020B0604020202020204" pitchFamily="34" charset="0"/>
                          <a:cs typeface="Arial" panose="020B0604020202020204" pitchFamily="34" charset="0"/>
                        </a:rPr>
                        <a:t>1</a:t>
                      </a:r>
                    </a:p>
                  </a:txBody>
                  <a:tcPr anchor="ct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EE5F5"/>
                    </a:solidFill>
                  </a:tcPr>
                </a:tc>
                <a:tc gridSpan="2">
                  <a:txBody>
                    <a:bodyPr/>
                    <a:lstStyle/>
                    <a:p>
                      <a:r>
                        <a:rPr lang="en-GB" sz="1600" dirty="0">
                          <a:latin typeface="Arial" panose="020B0604020202020204" pitchFamily="34" charset="0"/>
                          <a:cs typeface="Arial" panose="020B0604020202020204" pitchFamily="34" charset="0"/>
                        </a:rPr>
                        <a:t>Strong </a:t>
                      </a:r>
                      <a:r>
                        <a:rPr lang="en-GB" sz="1600" i="1" dirty="0">
                          <a:latin typeface="Arial" panose="020B0604020202020204" pitchFamily="34" charset="0"/>
                          <a:cs typeface="Arial" panose="020B0604020202020204" pitchFamily="34" charset="0"/>
                        </a:rPr>
                        <a:t>(“must”, “should”, or “EASL recommends”)</a:t>
                      </a:r>
                    </a:p>
                  </a:txBody>
                  <a:tcPr anchor="ct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hMerge="1">
                  <a:txBody>
                    <a:bodyPr/>
                    <a:lstStyle/>
                    <a:p>
                      <a:endParaRPr lang="en-US" dirty="0"/>
                    </a:p>
                  </a:txBody>
                  <a:tcPr>
                    <a:lnL w="6350" cap="flat" cmpd="sng" algn="ctr">
                      <a:solidFill>
                        <a:srgbClr val="7DCBEC"/>
                      </a:solidFill>
                      <a:prstDash val="solid"/>
                      <a:round/>
                      <a:headEnd type="none" w="med" len="med"/>
                      <a:tailEnd type="none" w="med" len="med"/>
                    </a:lnL>
                  </a:tcPr>
                </a:tc>
                <a:extLst>
                  <a:ext uri="{0D108BD9-81ED-4DB2-BD59-A6C34878D82A}">
                    <a16:rowId xmlns:a16="http://schemas.microsoft.com/office/drawing/2014/main" val="222392168"/>
                  </a:ext>
                </a:extLst>
              </a:tr>
              <a:tr h="331310">
                <a:tc>
                  <a:txBody>
                    <a:bodyPr/>
                    <a:lstStyle/>
                    <a:p>
                      <a:pPr algn="l"/>
                      <a:r>
                        <a:rPr lang="en-GB" sz="1600" dirty="0">
                          <a:latin typeface="Arial" panose="020B0604020202020204" pitchFamily="34" charset="0"/>
                          <a:cs typeface="Arial" panose="020B0604020202020204" pitchFamily="34" charset="0"/>
                        </a:rPr>
                        <a:t>2</a:t>
                      </a:r>
                    </a:p>
                  </a:txBody>
                  <a:tcPr anchor="ct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BEE5F5"/>
                    </a:solidFill>
                  </a:tcPr>
                </a:tc>
                <a:tc gridSpan="2">
                  <a:txBody>
                    <a:bodyPr/>
                    <a:lstStyle/>
                    <a:p>
                      <a:r>
                        <a:rPr lang="en-GB" sz="1600" dirty="0">
                          <a:latin typeface="Arial" panose="020B0604020202020204" pitchFamily="34" charset="0"/>
                          <a:cs typeface="Arial" panose="020B0604020202020204" pitchFamily="34" charset="0"/>
                        </a:rPr>
                        <a:t>Weak </a:t>
                      </a:r>
                      <a:r>
                        <a:rPr lang="en-GB" sz="1600" i="1" dirty="0">
                          <a:latin typeface="Arial" panose="020B0604020202020204" pitchFamily="34" charset="0"/>
                          <a:cs typeface="Arial" panose="020B0604020202020204" pitchFamily="34" charset="0"/>
                        </a:rPr>
                        <a:t>(</a:t>
                      </a:r>
                      <a:r>
                        <a:rPr lang="en-US" sz="1600" i="1" kern="1200" dirty="0">
                          <a:solidFill>
                            <a:schemeClr val="dk1"/>
                          </a:solidFill>
                          <a:effectLst/>
                          <a:latin typeface="+mn-lt"/>
                          <a:ea typeface="+mn-ea"/>
                          <a:cs typeface="+mn-cs"/>
                        </a:rPr>
                        <a:t>“can”, “may”, or “EASL suggests”)</a:t>
                      </a:r>
                      <a:endParaRPr lang="en-GB" sz="1600" dirty="0">
                        <a:latin typeface="Arial" panose="020B0604020202020204" pitchFamily="34" charset="0"/>
                        <a:cs typeface="Arial" panose="020B0604020202020204" pitchFamily="34" charset="0"/>
                      </a:endParaRPr>
                    </a:p>
                  </a:txBody>
                  <a:tcPr anchor="ct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hMerge="1">
                  <a:txBody>
                    <a:bodyPr/>
                    <a:lstStyle/>
                    <a:p>
                      <a:endParaRPr lang="en-US"/>
                    </a:p>
                  </a:txBody>
                  <a:tcPr>
                    <a:lnL w="6350" cap="flat" cmpd="sng" algn="ctr">
                      <a:solidFill>
                        <a:srgbClr val="7DCBEC"/>
                      </a:solidFill>
                      <a:prstDash val="solid"/>
                      <a:round/>
                      <a:headEnd type="none" w="med" len="med"/>
                      <a:tailEnd type="none" w="med" len="med"/>
                    </a:lnL>
                  </a:tcPr>
                </a:tc>
                <a:extLst>
                  <a:ext uri="{0D108BD9-81ED-4DB2-BD59-A6C34878D82A}">
                    <a16:rowId xmlns:a16="http://schemas.microsoft.com/office/drawing/2014/main" val="18392469"/>
                  </a:ext>
                </a:extLst>
              </a:tr>
            </a:tbl>
          </a:graphicData>
        </a:graphic>
      </p:graphicFrame>
      <p:pic>
        <p:nvPicPr>
          <p:cNvPr id="8" name="Picture 7">
            <a:hlinkClick r:id="rId3" action="ppaction://hlinksldjump"/>
            <a:extLst>
              <a:ext uri="{FF2B5EF4-FFF2-40B4-BE49-F238E27FC236}">
                <a16:creationId xmlns:a16="http://schemas.microsoft.com/office/drawing/2014/main" id="{2D170C18-BE59-4A6D-ADC4-7072AD66CDA4}"/>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4125" y="446445"/>
            <a:ext cx="381237" cy="377560"/>
          </a:xfrm>
          <a:prstGeom prst="rect">
            <a:avLst/>
          </a:prstGeom>
        </p:spPr>
      </p:pic>
    </p:spTree>
    <p:extLst>
      <p:ext uri="{BB962C8B-B14F-4D97-AF65-F5344CB8AC3E}">
        <p14:creationId xmlns:p14="http://schemas.microsoft.com/office/powerpoint/2010/main" val="1590334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Background</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r>
              <a:rPr lang="en-GB" dirty="0"/>
              <a:t>Virology</a:t>
            </a:r>
          </a:p>
          <a:p>
            <a:r>
              <a:rPr lang="en-GB" dirty="0"/>
              <a:t>Epidemiology</a:t>
            </a:r>
          </a:p>
          <a:p>
            <a:endParaRPr lang="en-GB" dirty="0"/>
          </a:p>
        </p:txBody>
      </p:sp>
    </p:spTree>
    <p:extLst>
      <p:ext uri="{BB962C8B-B14F-4D97-AF65-F5344CB8AC3E}">
        <p14:creationId xmlns:p14="http://schemas.microsoft.com/office/powerpoint/2010/main" val="17935607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AC4B6-9083-4525-8E0D-2F99742B34EC}"/>
              </a:ext>
            </a:extLst>
          </p:cNvPr>
          <p:cNvSpPr>
            <a:spLocks noGrp="1"/>
          </p:cNvSpPr>
          <p:nvPr>
            <p:ph type="title"/>
          </p:nvPr>
        </p:nvSpPr>
        <p:spPr/>
        <p:txBody>
          <a:bodyPr/>
          <a:lstStyle/>
          <a:p>
            <a:r>
              <a:rPr lang="en-US" dirty="0"/>
              <a:t>Virology of HEV</a:t>
            </a:r>
          </a:p>
        </p:txBody>
      </p:sp>
      <p:sp>
        <p:nvSpPr>
          <p:cNvPr id="3" name="Text Placeholder 2">
            <a:extLst>
              <a:ext uri="{FF2B5EF4-FFF2-40B4-BE49-F238E27FC236}">
                <a16:creationId xmlns:a16="http://schemas.microsoft.com/office/drawing/2014/main" id="{D102938D-8DDA-4A05-83E0-41EF1EB76341}"/>
              </a:ext>
            </a:extLst>
          </p:cNvPr>
          <p:cNvSpPr>
            <a:spLocks noGrp="1"/>
          </p:cNvSpPr>
          <p:nvPr>
            <p:ph type="body" sz="quarter" idx="10"/>
          </p:nvPr>
        </p:nvSpPr>
        <p:spPr/>
        <p:txBody>
          <a:bodyPr/>
          <a:lstStyle/>
          <a:p>
            <a:r>
              <a:rPr lang="en-GB" dirty="0"/>
              <a:t>EASL CPG HEV. J </a:t>
            </a:r>
            <a:r>
              <a:rPr lang="en-GB" dirty="0" err="1"/>
              <a:t>Hepatol</a:t>
            </a:r>
            <a:r>
              <a:rPr lang="en-GB" dirty="0"/>
              <a:t> 2018;doi: 10.1016/j.jhep.2018.03.005 [</a:t>
            </a:r>
            <a:r>
              <a:rPr lang="en-GB" dirty="0" err="1"/>
              <a:t>Epub</a:t>
            </a:r>
            <a:r>
              <a:rPr lang="en-GB" dirty="0"/>
              <a:t> ahead of print]</a:t>
            </a:r>
          </a:p>
        </p:txBody>
      </p:sp>
      <p:sp>
        <p:nvSpPr>
          <p:cNvPr id="57" name="Freeform: Shape 56">
            <a:extLst>
              <a:ext uri="{FF2B5EF4-FFF2-40B4-BE49-F238E27FC236}">
                <a16:creationId xmlns:a16="http://schemas.microsoft.com/office/drawing/2014/main" id="{40D191F3-4DF2-4034-A745-273C321FC2A9}"/>
              </a:ext>
            </a:extLst>
          </p:cNvPr>
          <p:cNvSpPr/>
          <p:nvPr/>
        </p:nvSpPr>
        <p:spPr>
          <a:xfrm>
            <a:off x="6972597" y="1354366"/>
            <a:ext cx="1875506" cy="403527"/>
          </a:xfrm>
          <a:custGeom>
            <a:avLst/>
            <a:gdLst>
              <a:gd name="connsiteX0" fmla="*/ 0 w 1132024"/>
              <a:gd name="connsiteY0" fmla="*/ 0 h 424322"/>
              <a:gd name="connsiteX1" fmla="*/ 1132024 w 1132024"/>
              <a:gd name="connsiteY1" fmla="*/ 0 h 424322"/>
              <a:gd name="connsiteX2" fmla="*/ 1132024 w 1132024"/>
              <a:gd name="connsiteY2" fmla="*/ 424322 h 424322"/>
              <a:gd name="connsiteX3" fmla="*/ 0 w 1132024"/>
              <a:gd name="connsiteY3" fmla="*/ 424322 h 424322"/>
              <a:gd name="connsiteX4" fmla="*/ 0 w 1132024"/>
              <a:gd name="connsiteY4" fmla="*/ 0 h 424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2024" h="424322">
                <a:moveTo>
                  <a:pt x="0" y="0"/>
                </a:moveTo>
                <a:lnTo>
                  <a:pt x="1132024" y="0"/>
                </a:lnTo>
                <a:lnTo>
                  <a:pt x="1132024" y="424322"/>
                </a:lnTo>
                <a:lnTo>
                  <a:pt x="0" y="424322"/>
                </a:lnTo>
                <a:lnTo>
                  <a:pt x="0" y="0"/>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4445" tIns="4445" rIns="4445" bIns="4445" numCol="1" spcCol="1270" anchor="ctr" anchorCtr="0">
            <a:noAutofit/>
          </a:bodyPr>
          <a:lstStyle/>
          <a:p>
            <a:pPr algn="ctr" defTabSz="311150">
              <a:lnSpc>
                <a:spcPct val="90000"/>
              </a:lnSpc>
              <a:spcBef>
                <a:spcPct val="0"/>
              </a:spcBef>
              <a:spcAft>
                <a:spcPct val="35000"/>
              </a:spcAft>
            </a:pPr>
            <a:r>
              <a:rPr lang="en-GB" sz="1600" b="1" i="1" dirty="0" err="1">
                <a:sym typeface="Wingdings" panose="05000000000000000000" pitchFamily="2" charset="2"/>
              </a:rPr>
              <a:t>Hepeviridae</a:t>
            </a:r>
            <a:endParaRPr lang="en-US" sz="1600" dirty="0"/>
          </a:p>
        </p:txBody>
      </p:sp>
      <p:sp>
        <p:nvSpPr>
          <p:cNvPr id="73" name="Rectangle 72">
            <a:extLst>
              <a:ext uri="{FF2B5EF4-FFF2-40B4-BE49-F238E27FC236}">
                <a16:creationId xmlns:a16="http://schemas.microsoft.com/office/drawing/2014/main" id="{EEB540FC-1AD1-4E95-BEC8-ABCE00133AA7}"/>
              </a:ext>
            </a:extLst>
          </p:cNvPr>
          <p:cNvSpPr/>
          <p:nvPr/>
        </p:nvSpPr>
        <p:spPr>
          <a:xfrm>
            <a:off x="4239822" y="1400747"/>
            <a:ext cx="2678845" cy="338554"/>
          </a:xfrm>
          <a:prstGeom prst="rect">
            <a:avLst/>
          </a:prstGeom>
        </p:spPr>
        <p:txBody>
          <a:bodyPr wrap="square">
            <a:spAutoFit/>
          </a:bodyPr>
          <a:lstStyle/>
          <a:p>
            <a:pPr algn="r"/>
            <a:r>
              <a:rPr lang="en-GB" sz="1600" b="1" dirty="0">
                <a:solidFill>
                  <a:schemeClr val="accent1">
                    <a:lumMod val="75000"/>
                  </a:schemeClr>
                </a:solidFill>
              </a:rPr>
              <a:t>Virus family </a:t>
            </a:r>
          </a:p>
        </p:txBody>
      </p:sp>
      <p:sp>
        <p:nvSpPr>
          <p:cNvPr id="4" name="TextBox 3"/>
          <p:cNvSpPr txBox="1"/>
          <p:nvPr/>
        </p:nvSpPr>
        <p:spPr>
          <a:xfrm>
            <a:off x="2175510" y="1354366"/>
            <a:ext cx="2531462" cy="584775"/>
          </a:xfrm>
          <a:prstGeom prst="rect">
            <a:avLst/>
          </a:prstGeom>
          <a:noFill/>
        </p:spPr>
        <p:txBody>
          <a:bodyPr wrap="none" rtlCol="0">
            <a:spAutoFit/>
          </a:bodyPr>
          <a:lstStyle/>
          <a:p>
            <a:r>
              <a:rPr lang="en-GB" sz="1600" i="1" dirty="0" err="1"/>
              <a:t>Hepeviridae</a:t>
            </a:r>
            <a:r>
              <a:rPr lang="en-GB" sz="1600" dirty="0"/>
              <a:t> viruses infect</a:t>
            </a:r>
            <a:br>
              <a:rPr lang="en-GB" sz="1600" dirty="0"/>
            </a:br>
            <a:r>
              <a:rPr lang="en-GB" sz="1600" dirty="0"/>
              <a:t>mammals, birds and fish</a:t>
            </a:r>
          </a:p>
        </p:txBody>
      </p:sp>
      <p:pic>
        <p:nvPicPr>
          <p:cNvPr id="9" name="Picture 8">
            <a:hlinkClick r:id="rId2" action="ppaction://hlinksldjump"/>
            <a:extLst>
              <a:ext uri="{FF2B5EF4-FFF2-40B4-BE49-F238E27FC236}">
                <a16:creationId xmlns:a16="http://schemas.microsoft.com/office/drawing/2014/main" id="{D7C5AAB9-CC4F-43B3-9916-FF8EFAF8606A}"/>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4125" y="446445"/>
            <a:ext cx="381237" cy="377560"/>
          </a:xfrm>
          <a:prstGeom prst="rect">
            <a:avLst/>
          </a:prstGeom>
        </p:spPr>
      </p:pic>
    </p:spTree>
    <p:extLst>
      <p:ext uri="{BB962C8B-B14F-4D97-AF65-F5344CB8AC3E}">
        <p14:creationId xmlns:p14="http://schemas.microsoft.com/office/powerpoint/2010/main" val="257755747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8693f058-ae25-4086-a3cd-35169a08f853"/>
</p:tagLst>
</file>

<file path=ppt/theme/theme1.xml><?xml version="1.0" encoding="utf-8"?>
<a:theme xmlns:a="http://schemas.openxmlformats.org/drawingml/2006/main" name="4_blank">
  <a:themeElements>
    <a:clrScheme name="ILC 19 Viral Hepatitis">
      <a:dk1>
        <a:sysClr val="windowText" lastClr="000000"/>
      </a:dk1>
      <a:lt1>
        <a:srgbClr val="FFFFFF"/>
      </a:lt1>
      <a:dk2>
        <a:srgbClr val="004B87"/>
      </a:dk2>
      <a:lt2>
        <a:srgbClr val="FFFFFF"/>
      </a:lt2>
      <a:accent1>
        <a:srgbClr val="F8BF3E"/>
      </a:accent1>
      <a:accent2>
        <a:srgbClr val="FBDE9E"/>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accent3"/>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3_blank">
  <a:themeElements>
    <a:clrScheme name="ILC 19 Liver tumours">
      <a:dk1>
        <a:sysClr val="windowText" lastClr="000000"/>
      </a:dk1>
      <a:lt1>
        <a:srgbClr val="FFFFFF"/>
      </a:lt1>
      <a:dk2>
        <a:srgbClr val="004B87"/>
      </a:dk2>
      <a:lt2>
        <a:srgbClr val="FFFFFF"/>
      </a:lt2>
      <a:accent1>
        <a:srgbClr val="DC214E"/>
      </a:accent1>
      <a:accent2>
        <a:srgbClr val="ED8FA6"/>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6350">
          <a:solidFill>
            <a:schemeClr val="tx2"/>
          </a:solidFill>
        </a:ln>
      </a:spPr>
      <a:bodyPr rot="0" spcFirstLastPara="0" vertOverflow="overflow" horzOverflow="overflow" vert="horz" wrap="square" lIns="27432" tIns="27432" rIns="27432" bIns="27432" numCol="1" spcCol="0" rtlCol="0" fromWordArt="0" anchor="ctr" anchorCtr="0" forceAA="0" compatLnSpc="1">
        <a:prstTxWarp prst="textNoShape">
          <a:avLst/>
        </a:prstTxWarp>
        <a:noAutofit/>
      </a:bodyPr>
      <a:lstStyle>
        <a:defPPr algn="ctr" defTabSz="457200">
          <a:defRPr sz="12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2_blank">
  <a:themeElements>
    <a:clrScheme name="ILC 19 Metabolic">
      <a:dk1>
        <a:sysClr val="windowText" lastClr="000000"/>
      </a:dk1>
      <a:lt1>
        <a:srgbClr val="FFFFFF"/>
      </a:lt1>
      <a:dk2>
        <a:srgbClr val="004B87"/>
      </a:dk2>
      <a:lt2>
        <a:srgbClr val="FFFFFF"/>
      </a:lt2>
      <a:accent1>
        <a:srgbClr val="0B9490"/>
      </a:accent1>
      <a:accent2>
        <a:srgbClr val="84C9C7"/>
      </a:accent2>
      <a:accent3>
        <a:srgbClr val="004B87"/>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blank">
  <a:themeElements>
    <a:clrScheme name="ILC 19 Gen hepatol">
      <a:dk1>
        <a:sysClr val="windowText" lastClr="000000"/>
      </a:dk1>
      <a:lt1>
        <a:srgbClr val="FFFFFF"/>
      </a:lt1>
      <a:dk2>
        <a:srgbClr val="004B87"/>
      </a:dk2>
      <a:lt2>
        <a:srgbClr val="FFFFFF"/>
      </a:lt2>
      <a:accent1>
        <a:srgbClr val="1D498B"/>
      </a:accent1>
      <a:accent2>
        <a:srgbClr val="0DC5E8"/>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5_blank">
  <a:themeElements>
    <a:clrScheme name="ILC 19 Viral Hepatitis">
      <a:dk1>
        <a:sysClr val="windowText" lastClr="000000"/>
      </a:dk1>
      <a:lt1>
        <a:srgbClr val="FFFFFF"/>
      </a:lt1>
      <a:dk2>
        <a:srgbClr val="004B87"/>
      </a:dk2>
      <a:lt2>
        <a:srgbClr val="FFFFFF"/>
      </a:lt2>
      <a:accent1>
        <a:srgbClr val="F8BF3E"/>
      </a:accent1>
      <a:accent2>
        <a:srgbClr val="FBDE9E"/>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accent3"/>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21C146104FD2B43B3AB0F7892A0F721" ma:contentTypeVersion="12" ma:contentTypeDescription="Create a new document." ma:contentTypeScope="" ma:versionID="da1c241b758010bc2a17796fe8de206a">
  <xsd:schema xmlns:xsd="http://www.w3.org/2001/XMLSchema" xmlns:xs="http://www.w3.org/2001/XMLSchema" xmlns:p="http://schemas.microsoft.com/office/2006/metadata/properties" xmlns:ns2="7a3f0d49-cb9d-4d28-b6b4-cb24b886583f" xmlns:ns3="8b4f0aa6-f811-4d6e-9450-92a67e22359a" targetNamespace="http://schemas.microsoft.com/office/2006/metadata/properties" ma:root="true" ma:fieldsID="fdc2e42c6862da533f6de81bb7893bbb" ns2:_="" ns3:_="">
    <xsd:import namespace="7a3f0d49-cb9d-4d28-b6b4-cb24b886583f"/>
    <xsd:import namespace="8b4f0aa6-f811-4d6e-9450-92a67e22359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Location" minOccurs="0"/>
                <xsd:element ref="ns3:MediaServiceOCR" minOccurs="0"/>
                <xsd:element ref="ns3:MediaServiceEventHashCode" minOccurs="0"/>
                <xsd:element ref="ns3:MediaServiceGenerationTim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3f0d49-cb9d-4d28-b6b4-cb24b886583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b4f0aa6-f811-4d6e-9450-92a67e22359a"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description="" ma:internalName="MediaServiceAutoTags" ma:readOnly="true">
      <xsd:simpleType>
        <xsd:restriction base="dms:Text"/>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5AADFDE-A92B-41AE-A09D-A15924E370D4}"/>
</file>

<file path=customXml/itemProps2.xml><?xml version="1.0" encoding="utf-8"?>
<ds:datastoreItem xmlns:ds="http://schemas.openxmlformats.org/officeDocument/2006/customXml" ds:itemID="{DC655285-0295-4DC9-BB3C-AA4FB57D4246}">
  <ds:schemaRefs>
    <ds:schemaRef ds:uri="http://purl.org/dc/terms/"/>
    <ds:schemaRef ds:uri="8b4f0aa6-f811-4d6e-9450-92a67e22359a"/>
    <ds:schemaRef ds:uri="7a3f0d49-cb9d-4d28-b6b4-cb24b886583f"/>
    <ds:schemaRef ds:uri="http://schemas.microsoft.com/office/2006/documentManagement/types"/>
    <ds:schemaRef ds:uri="http://schemas.microsoft.com/office/2006/metadata/properties"/>
    <ds:schemaRef ds:uri="http://purl.org/dc/elements/1.1/"/>
    <ds:schemaRef ds:uri="http://schemas.openxmlformats.org/package/2006/metadata/core-properties"/>
    <ds:schemaRef ds:uri="http://www.w3.org/XML/1998/namespace"/>
    <ds:schemaRef ds:uri="http://schemas.microsoft.com/office/infopath/2007/PartnerControls"/>
    <ds:schemaRef ds:uri="http://purl.org/dc/dcmitype/"/>
  </ds:schemaRefs>
</ds:datastoreItem>
</file>

<file path=customXml/itemProps3.xml><?xml version="1.0" encoding="utf-8"?>
<ds:datastoreItem xmlns:ds="http://schemas.openxmlformats.org/officeDocument/2006/customXml" ds:itemID="{1C89176F-A8AE-45EE-BEE8-50C3F078B65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6044</TotalTime>
  <Words>4162</Words>
  <Application>Microsoft Office PowerPoint</Application>
  <PresentationFormat>Widescreen</PresentationFormat>
  <Paragraphs>758</Paragraphs>
  <Slides>45</Slides>
  <Notes>34</Notes>
  <HiddenSlides>0</HiddenSlides>
  <MMClips>0</MMClips>
  <ScaleCrop>false</ScaleCrop>
  <HeadingPairs>
    <vt:vector size="6" baseType="variant">
      <vt:variant>
        <vt:lpstr>Fonts Used</vt:lpstr>
      </vt:variant>
      <vt:variant>
        <vt:i4>3</vt:i4>
      </vt:variant>
      <vt:variant>
        <vt:lpstr>Theme</vt:lpstr>
      </vt:variant>
      <vt:variant>
        <vt:i4>5</vt:i4>
      </vt:variant>
      <vt:variant>
        <vt:lpstr>Slide Titles</vt:lpstr>
      </vt:variant>
      <vt:variant>
        <vt:i4>45</vt:i4>
      </vt:variant>
    </vt:vector>
  </HeadingPairs>
  <TitlesOfParts>
    <vt:vector size="53" baseType="lpstr">
      <vt:lpstr>Arial</vt:lpstr>
      <vt:lpstr>Cambria</vt:lpstr>
      <vt:lpstr>Symbol</vt:lpstr>
      <vt:lpstr>4_blank</vt:lpstr>
      <vt:lpstr>3_blank</vt:lpstr>
      <vt:lpstr>2_blank</vt:lpstr>
      <vt:lpstr>1_blank</vt:lpstr>
      <vt:lpstr>5_blank</vt:lpstr>
      <vt:lpstr>Clinical Practice Guidelines</vt:lpstr>
      <vt:lpstr>About these slides</vt:lpstr>
      <vt:lpstr>About these slides</vt:lpstr>
      <vt:lpstr>Guideline panel</vt:lpstr>
      <vt:lpstr>Outline</vt:lpstr>
      <vt:lpstr>Methods</vt:lpstr>
      <vt:lpstr>Grading evidence and recommendations </vt:lpstr>
      <vt:lpstr>Background</vt:lpstr>
      <vt:lpstr>Virology of HEV</vt:lpstr>
      <vt:lpstr>Virology of HEV</vt:lpstr>
      <vt:lpstr>Virology of HEV</vt:lpstr>
      <vt:lpstr>Virology of HEV</vt:lpstr>
      <vt:lpstr>Phylogenetic relationship of hepeviruses identified in various hosts</vt:lpstr>
      <vt:lpstr>HEV GT 1 and 2 in brief</vt:lpstr>
      <vt:lpstr>HEV GT 3 and 4: epidemiology</vt:lpstr>
      <vt:lpstr>HEV ‘hot spots’ in Europe </vt:lpstr>
      <vt:lpstr>HEV ‘hot spots’ in Europe </vt:lpstr>
      <vt:lpstr>Guidelines</vt:lpstr>
      <vt:lpstr>Topics</vt:lpstr>
      <vt:lpstr>Clinical aspects: acute infection </vt:lpstr>
      <vt:lpstr>Clinical aspects: chronic infection </vt:lpstr>
      <vt:lpstr>Clinical aspects: chronic infection </vt:lpstr>
      <vt:lpstr>Transmission and disease progression in transplanted individuals</vt:lpstr>
      <vt:lpstr>Extrahepatic manifestations</vt:lpstr>
      <vt:lpstr>Extrahepatic manifestations</vt:lpstr>
      <vt:lpstr>Extrahepatic manifestations</vt:lpstr>
      <vt:lpstr>Extrahepatic manifestations</vt:lpstr>
      <vt:lpstr>Laboratory diagnosis of HEV infection</vt:lpstr>
      <vt:lpstr>Laboratory diagnosis of HEV infection</vt:lpstr>
      <vt:lpstr>Molecular analysis of HEV</vt:lpstr>
      <vt:lpstr>Diagnostic algorithm for HEV infection</vt:lpstr>
      <vt:lpstr>Differential diagnosis </vt:lpstr>
      <vt:lpstr>Differential diagnosis </vt:lpstr>
      <vt:lpstr>Differential diagnosis </vt:lpstr>
      <vt:lpstr>Broadening testing for HEV</vt:lpstr>
      <vt:lpstr>HEV and the blood supply</vt:lpstr>
      <vt:lpstr>Treatment of acute HEV infection</vt:lpstr>
      <vt:lpstr>Reduction of immunosuppression as first therapeutic step in solid organ transplant recipients</vt:lpstr>
      <vt:lpstr>Reduction of immunosuppression as first therapeutic step in solid organ transplant recipients</vt:lpstr>
      <vt:lpstr>Management of patients not clearing HEV infection</vt:lpstr>
      <vt:lpstr>Management of HEV infection</vt:lpstr>
      <vt:lpstr>Management of HEV infection</vt:lpstr>
      <vt:lpstr>Prevention of HEV infection </vt:lpstr>
      <vt:lpstr>Conclusions</vt:lpstr>
      <vt:lpstr>Conclusions </vt:lpstr>
    </vt:vector>
  </TitlesOfParts>
  <Company>Elements Communications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Jenkins</dc:creator>
  <cp:lastModifiedBy>Simon Lott</cp:lastModifiedBy>
  <cp:revision>451</cp:revision>
  <cp:lastPrinted>2019-03-28T17:41:27Z</cp:lastPrinted>
  <dcterms:created xsi:type="dcterms:W3CDTF">2016-10-10T16:35:57Z</dcterms:created>
  <dcterms:modified xsi:type="dcterms:W3CDTF">2020-05-05T13:36:59Z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0x010100B21C146104FD2B43B3AB0F7892A0F721</vt:lpwstr>
  </property>
</Properties>
</file>