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343" r:id="rId5"/>
    <p:sldId id="263" r:id="rId6"/>
    <p:sldId id="342" r:id="rId7"/>
    <p:sldId id="258" r:id="rId8"/>
    <p:sldId id="311" r:id="rId9"/>
    <p:sldId id="312" r:id="rId10"/>
    <p:sldId id="262" r:id="rId11"/>
    <p:sldId id="313" r:id="rId12"/>
    <p:sldId id="265" r:id="rId13"/>
    <p:sldId id="334" r:id="rId14"/>
    <p:sldId id="267" r:id="rId15"/>
    <p:sldId id="314" r:id="rId16"/>
    <p:sldId id="315" r:id="rId17"/>
    <p:sldId id="270" r:id="rId18"/>
    <p:sldId id="317" r:id="rId19"/>
    <p:sldId id="318" r:id="rId20"/>
    <p:sldId id="272" r:id="rId21"/>
    <p:sldId id="274" r:id="rId22"/>
    <p:sldId id="275" r:id="rId23"/>
    <p:sldId id="276" r:id="rId24"/>
    <p:sldId id="319" r:id="rId25"/>
    <p:sldId id="278" r:id="rId26"/>
    <p:sldId id="320" r:id="rId27"/>
    <p:sldId id="338" r:id="rId28"/>
    <p:sldId id="339" r:id="rId29"/>
    <p:sldId id="321" r:id="rId30"/>
    <p:sldId id="322" r:id="rId31"/>
    <p:sldId id="282" r:id="rId32"/>
    <p:sldId id="283" r:id="rId33"/>
    <p:sldId id="323" r:id="rId34"/>
    <p:sldId id="324" r:id="rId35"/>
    <p:sldId id="286" r:id="rId36"/>
    <p:sldId id="325" r:id="rId37"/>
    <p:sldId id="326" r:id="rId38"/>
    <p:sldId id="327" r:id="rId39"/>
    <p:sldId id="328" r:id="rId40"/>
    <p:sldId id="329" r:id="rId41"/>
    <p:sldId id="330" r:id="rId42"/>
    <p:sldId id="331" r:id="rId43"/>
    <p:sldId id="289" r:id="rId44"/>
    <p:sldId id="335" r:id="rId45"/>
    <p:sldId id="290" r:id="rId46"/>
    <p:sldId id="336" r:id="rId47"/>
    <p:sldId id="310" r:id="rId48"/>
    <p:sldId id="316" r:id="rId49"/>
    <p:sldId id="291" r:id="rId50"/>
    <p:sldId id="337" r:id="rId51"/>
    <p:sldId id="293" r:id="rId52"/>
  </p:sldIdLst>
  <p:sldSz cx="9144000" cy="6858000" type="screen4x3"/>
  <p:notesSz cx="6797675" cy="9928225"/>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125" userDrawn="1">
          <p15:clr>
            <a:srgbClr val="A4A3A4"/>
          </p15:clr>
        </p15:guide>
        <p15:guide id="3" pos="4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etro Lampertico" initials="PL" lastIdx="7" clrIdx="6">
    <p:extLst/>
  </p:cmAuthor>
  <p:cmAuthor id="8" name="Medical Writer" initials="A" lastIdx="7" clrIdx="7">
    <p:extLst/>
  </p:cmAuthor>
  <p:cmAuthor id="9" name="Simon Lott" initials="SL" lastIdx="30" clrIdx="8">
    <p:extLst/>
  </p:cmAuthor>
  <p:cmAuthor id="10" name="Madeleine Watt" initials="MW" lastIdx="1" clrIdx="9">
    <p:extLst>
      <p:ext uri="{19B8F6BF-5375-455C-9EA6-DF929625EA0E}">
        <p15:presenceInfo xmlns:p15="http://schemas.microsoft.com/office/powerpoint/2012/main" userId="Madeleine Watt" providerId="None"/>
      </p:ext>
    </p:extLst>
  </p:cmAuthor>
  <p:cmAuthor id="11" name="Medical Writer" initials="MW" lastIdx="4" clrIdx="10">
    <p:extLst>
      <p:ext uri="{19B8F6BF-5375-455C-9EA6-DF929625EA0E}">
        <p15:presenceInfo xmlns:p15="http://schemas.microsoft.com/office/powerpoint/2012/main" userId="Medical Writer" providerId="None"/>
      </p:ext>
    </p:extLst>
  </p:cmAuthor>
  <p:cmAuthor id="5" name="Author" initials="A" lastIdx="9" clrIdx="4"/>
  <p:cmAuthor id="6" name=" " initials="MSOffice" lastIdx="2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BEE5F5"/>
    <a:srgbClr val="7DCBEC"/>
    <a:srgbClr val="0DC5E8"/>
    <a:srgbClr val="6693B7"/>
    <a:srgbClr val="253746"/>
    <a:srgbClr val="004A86"/>
    <a:srgbClr val="73CBEF"/>
    <a:srgbClr val="4BBDEB"/>
    <a:srgbClr val="CD9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1" autoAdjust="0"/>
    <p:restoredTop sz="92777" autoAdjust="0"/>
  </p:normalViewPr>
  <p:slideViewPr>
    <p:cSldViewPr snapToGrid="0">
      <p:cViewPr varScale="1">
        <p:scale>
          <a:sx n="87" d="100"/>
          <a:sy n="87" d="100"/>
        </p:scale>
        <p:origin x="1902" y="76"/>
      </p:cViewPr>
      <p:guideLst>
        <p:guide orient="horz" pos="1344"/>
        <p:guide pos="5125"/>
        <p:guide pos="4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68"/>
    </p:cViewPr>
  </p:sorterViewPr>
  <p:notesViewPr>
    <p:cSldViewPr snapToGrid="0">
      <p:cViewPr varScale="1">
        <p:scale>
          <a:sx n="82" d="100"/>
          <a:sy n="8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Epidemiology of HBV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The future for HBV</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solidFill>
          <a:schemeClr val="bg1"/>
        </a:solidFill>
        <a:ln>
          <a:solidFill>
            <a:schemeClr val="tx2"/>
          </a:solidFill>
        </a:ln>
      </dgm:spPr>
      <dgm:t>
        <a:bodyPr/>
        <a:lstStyle/>
        <a:p>
          <a:r>
            <a:rPr lang="en-GB" sz="2000" dirty="0"/>
            <a:t>New biomarkers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7A1E98CF-22AB-4DC3-961D-C78A9C2B91B8}">
      <dgm:prSet phldrT="[Text]" custT="1"/>
      <dgm:spPr>
        <a:solidFill>
          <a:schemeClr val="bg1"/>
        </a:solidFill>
        <a:ln>
          <a:solidFill>
            <a:schemeClr val="tx2"/>
          </a:solidFill>
        </a:ln>
      </dgm:spPr>
      <dgm:t>
        <a:bodyPr/>
        <a:lstStyle/>
        <a:p>
          <a:r>
            <a:rPr lang="en-GB" sz="2000" dirty="0"/>
            <a:t>New nomenclature for chronic phases</a:t>
          </a:r>
        </a:p>
      </dgm:t>
    </dgm:pt>
    <dgm:pt modelId="{B9CFDDC4-8A2C-4755-A166-7B95A0A1BA7C}" type="parTrans" cxnId="{DC778071-74AF-4886-9CC7-FFC7A80C1CAC}">
      <dgm:prSet/>
      <dgm:spPr/>
      <dgm:t>
        <a:bodyPr/>
        <a:lstStyle/>
        <a:p>
          <a:endParaRPr lang="en-GB"/>
        </a:p>
      </dgm:t>
    </dgm:pt>
    <dgm:pt modelId="{44DA8BB8-2205-4C72-9B3B-14004BC4275C}" type="sibTrans" cxnId="{DC778071-74AF-4886-9CC7-FFC7A80C1CAC}">
      <dgm:prSet/>
      <dgm:spPr/>
      <dgm:t>
        <a:bodyPr/>
        <a:lstStyle/>
        <a:p>
          <a:endParaRPr lang="en-GB"/>
        </a:p>
      </dgm:t>
    </dgm:pt>
    <dgm:pt modelId="{F8717CAB-7231-45B9-A9C6-FBCEC2737378}">
      <dgm:prSet custT="1"/>
      <dgm:spPr>
        <a:solidFill>
          <a:schemeClr val="bg1"/>
        </a:solidFill>
        <a:ln>
          <a:solidFill>
            <a:schemeClr val="tx2"/>
          </a:solidFill>
        </a:ln>
      </dgm:spPr>
      <dgm:t>
        <a:bodyPr/>
        <a:lstStyle/>
        <a:p>
          <a:r>
            <a:rPr lang="en-GB" sz="2000" dirty="0"/>
            <a:t>Future treatments</a:t>
          </a:r>
        </a:p>
      </dgm:t>
    </dgm:pt>
    <dgm:pt modelId="{516F1784-7031-417E-ADEA-04165D4219A6}" type="parTrans" cxnId="{7D6B3B03-4798-4B3E-BFB0-658766BA2CF2}">
      <dgm:prSet/>
      <dgm:spPr/>
      <dgm:t>
        <a:bodyPr/>
        <a:lstStyle/>
        <a:p>
          <a:endParaRPr lang="en-GB"/>
        </a:p>
      </dgm:t>
    </dgm:pt>
    <dgm:pt modelId="{1AF80C98-97F8-4409-8D72-F54C625C2C36}" type="sibTrans" cxnId="{7D6B3B03-4798-4B3E-BFB0-658766BA2CF2}">
      <dgm:prSet/>
      <dgm:spPr/>
      <dgm:t>
        <a:bodyPr/>
        <a:lstStyle/>
        <a:p>
          <a:endParaRPr lang="en-GB"/>
        </a:p>
      </dgm:t>
    </dgm:pt>
    <dgm:pt modelId="{22D6C605-74A3-4690-8278-4A197CC531CC}">
      <dgm:prSet custT="1"/>
      <dgm:spPr>
        <a:solidFill>
          <a:schemeClr val="bg1"/>
        </a:solidFill>
        <a:ln>
          <a:solidFill>
            <a:schemeClr val="tx2"/>
          </a:solidFill>
        </a:ln>
      </dgm:spPr>
      <dgm:t>
        <a:bodyPr/>
        <a:lstStyle/>
        <a:p>
          <a:r>
            <a:rPr lang="en-GB" sz="2000" dirty="0"/>
            <a:t>Unresolved issues</a:t>
          </a:r>
        </a:p>
      </dgm:t>
    </dgm:pt>
    <dgm:pt modelId="{D11B00F9-1581-4EBA-AA6B-4DFB5A1C1D34}" type="parTrans" cxnId="{5AD5353F-8EC5-4D60-912D-252B5E07F532}">
      <dgm:prSet/>
      <dgm:spPr/>
      <dgm:t>
        <a:bodyPr/>
        <a:lstStyle/>
        <a:p>
          <a:endParaRPr lang="en-GB"/>
        </a:p>
      </dgm:t>
    </dgm:pt>
    <dgm:pt modelId="{E60652EB-07B0-4A71-A0E3-2041871EB1A7}" type="sibTrans" cxnId="{5AD5353F-8EC5-4D60-912D-252B5E07F532}">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7D6B3B03-4798-4B3E-BFB0-658766BA2CF2}" srcId="{8AF71301-04C9-4317-A812-527F2B91A2AD}" destId="{F8717CAB-7231-45B9-A9C6-FBCEC2737378}" srcOrd="1" destOrd="0" parTransId="{516F1784-7031-417E-ADEA-04165D4219A6}" sibTransId="{1AF80C98-97F8-4409-8D72-F54C625C2C36}"/>
    <dgm:cxn modelId="{F1CB1115-31F0-48DC-8F76-3B31E12C9258}" srcId="{BCC1537F-DE71-481A-A200-9F4C77EF14FE}" destId="{8619795A-428A-4EE5-9D93-9BB9308F3240}" srcOrd="0" destOrd="0" parTransId="{F10FF759-4CFB-4977-8AB4-B823181C3B9D}" sibTransId="{34749C50-268C-40AC-A3C1-20105B60E5C9}"/>
    <dgm:cxn modelId="{5AD5353F-8EC5-4D60-912D-252B5E07F532}" srcId="{8AF71301-04C9-4317-A812-527F2B91A2AD}" destId="{22D6C605-74A3-4690-8278-4A197CC531CC}" srcOrd="2" destOrd="0" parTransId="{D11B00F9-1581-4EBA-AA6B-4DFB5A1C1D34}" sibTransId="{E60652EB-07B0-4A71-A0E3-2041871EB1A7}"/>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DC778071-74AF-4886-9CC7-FFC7A80C1CAC}" srcId="{89F0AF2C-9BF5-4CF3-9103-6667E274E04F}" destId="{7A1E98CF-22AB-4DC3-961D-C78A9C2B91B8}" srcOrd="1" destOrd="0" parTransId="{B9CFDDC4-8A2C-4755-A166-7B95A0A1BA7C}" sibTransId="{44DA8BB8-2205-4C72-9B3B-14004BC4275C}"/>
    <dgm:cxn modelId="{26B13072-601C-4EA8-9891-BEEB84B3A95C}" srcId="{BCC1537F-DE71-481A-A200-9F4C77EF14FE}" destId="{8AF71301-04C9-4317-A812-527F2B91A2AD}" srcOrd="3" destOrd="0" parTransId="{AF25F95D-CD51-4301-8433-A974F9EAE288}" sibTransId="{79F7C556-8BF9-44EC-94D5-DC035D66EB22}"/>
    <dgm:cxn modelId="{8DF3D884-3B4A-4AC8-A361-136F3381160F}" type="presOf" srcId="{F8717CAB-7231-45B9-A9C6-FBCEC2737378}" destId="{D21E8413-FAB2-4011-AEFD-713AF5902E56}" srcOrd="0" destOrd="1" presId="urn:microsoft.com/office/officeart/2005/8/layout/vList5"/>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536369D4-B430-4A66-9127-EA4D619ADC00}" type="presOf" srcId="{7A1E98CF-22AB-4DC3-961D-C78A9C2B91B8}" destId="{32A41B45-68F6-4AC1-9583-5420FD4CFB41}" srcOrd="0" destOrd="1" presId="urn:microsoft.com/office/officeart/2005/8/layout/vList5"/>
    <dgm:cxn modelId="{0F2819F5-58D8-4B1F-AA09-0E93737DF354}" srcId="{8AF71301-04C9-4317-A812-527F2B91A2AD}" destId="{16177A9B-C279-4BF7-B1E1-927F2E24C8AD}" srcOrd="0" destOrd="0" parTransId="{3128C90E-2752-4793-9EEB-0D9957452339}" sibTransId="{C830F3D8-DE4B-4572-9F73-A3D9A7D99F1E}"/>
    <dgm:cxn modelId="{D30C53FB-DD5B-492E-85D4-154B51C7EEF8}" type="presOf" srcId="{22D6C605-74A3-4690-8278-4A197CC531CC}" destId="{D21E8413-FAB2-4011-AEFD-713AF5902E56}" srcOrd="0" destOrd="2" presId="urn:microsoft.com/office/officeart/2005/8/layout/vList5"/>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340067" y="-2163843"/>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3062668" y="156999"/>
        <a:ext cx="5401300" cy="803058"/>
      </dsp:txXfrm>
    </dsp:sp>
    <dsp:sp modelId="{558480F4-FAA4-434B-AD99-028C17C687B3}">
      <dsp:nvSpPr>
        <dsp:cNvPr id="0" name=""/>
        <dsp:cNvSpPr/>
      </dsp:nvSpPr>
      <dsp:spPr>
        <a:xfrm>
          <a:off x="0" y="2312"/>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2954060" cy="1003822"/>
      </dsp:txXfrm>
    </dsp:sp>
    <dsp:sp modelId="{32A41B45-68F6-4AC1-9583-5420FD4CFB41}">
      <dsp:nvSpPr>
        <dsp:cNvPr id="0" name=""/>
        <dsp:cNvSpPr/>
      </dsp:nvSpPr>
      <dsp:spPr>
        <a:xfrm rot="5400000">
          <a:off x="5340067" y="-995791"/>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Epidemiology of HBV</a:t>
          </a:r>
        </a:p>
        <a:p>
          <a:pPr marL="228600" lvl="1" indent="-228600" algn="l" defTabSz="889000">
            <a:lnSpc>
              <a:spcPct val="90000"/>
            </a:lnSpc>
            <a:spcBef>
              <a:spcPct val="0"/>
            </a:spcBef>
            <a:spcAft>
              <a:spcPct val="15000"/>
            </a:spcAft>
            <a:buChar char="•"/>
          </a:pPr>
          <a:r>
            <a:rPr lang="en-GB" sz="2000" kern="1200" dirty="0"/>
            <a:t>New nomenclature for chronic phases</a:t>
          </a:r>
        </a:p>
      </dsp:txBody>
      <dsp:txXfrm rot="-5400000">
        <a:off x="3062668" y="1325051"/>
        <a:ext cx="5401300" cy="803058"/>
      </dsp:txXfrm>
    </dsp:sp>
    <dsp:sp modelId="{CCB8CD55-3C3D-4583-82FB-52AAD531040C}">
      <dsp:nvSpPr>
        <dsp:cNvPr id="0" name=""/>
        <dsp:cNvSpPr/>
      </dsp:nvSpPr>
      <dsp:spPr>
        <a:xfrm>
          <a:off x="0" y="1170364"/>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2954060" cy="1003822"/>
      </dsp:txXfrm>
    </dsp:sp>
    <dsp:sp modelId="{00385CE4-843E-44D2-9505-5E0E8F710E48}">
      <dsp:nvSpPr>
        <dsp:cNvPr id="0" name=""/>
        <dsp:cNvSpPr/>
      </dsp:nvSpPr>
      <dsp:spPr>
        <a:xfrm rot="5400000">
          <a:off x="5340067" y="172260"/>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3062668" y="2493103"/>
        <a:ext cx="5401300" cy="803058"/>
      </dsp:txXfrm>
    </dsp:sp>
    <dsp:sp modelId="{B75631AB-3EF3-4AB2-9679-609D9E2A97C3}">
      <dsp:nvSpPr>
        <dsp:cNvPr id="0" name=""/>
        <dsp:cNvSpPr/>
      </dsp:nvSpPr>
      <dsp:spPr>
        <a:xfrm>
          <a:off x="0" y="2338416"/>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2954060" cy="1003822"/>
      </dsp:txXfrm>
    </dsp:sp>
    <dsp:sp modelId="{D21E8413-FAB2-4011-AEFD-713AF5902E56}">
      <dsp:nvSpPr>
        <dsp:cNvPr id="0" name=""/>
        <dsp:cNvSpPr/>
      </dsp:nvSpPr>
      <dsp:spPr>
        <a:xfrm rot="5400000">
          <a:off x="5340067" y="1340312"/>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New biomarkers</a:t>
          </a:r>
        </a:p>
        <a:p>
          <a:pPr marL="228600" lvl="1" indent="-228600" algn="l" defTabSz="889000">
            <a:lnSpc>
              <a:spcPct val="90000"/>
            </a:lnSpc>
            <a:spcBef>
              <a:spcPct val="0"/>
            </a:spcBef>
            <a:spcAft>
              <a:spcPct val="15000"/>
            </a:spcAft>
            <a:buChar char="•"/>
          </a:pPr>
          <a:r>
            <a:rPr lang="en-GB" sz="2000" kern="1200" dirty="0"/>
            <a:t>Future treatments</a:t>
          </a:r>
        </a:p>
        <a:p>
          <a:pPr marL="228600" lvl="1" indent="-228600" algn="l" defTabSz="889000">
            <a:lnSpc>
              <a:spcPct val="90000"/>
            </a:lnSpc>
            <a:spcBef>
              <a:spcPct val="0"/>
            </a:spcBef>
            <a:spcAft>
              <a:spcPct val="15000"/>
            </a:spcAft>
            <a:buChar char="•"/>
          </a:pPr>
          <a:r>
            <a:rPr lang="en-GB" sz="2000" kern="1200" dirty="0"/>
            <a:t>Unresolved issues</a:t>
          </a:r>
        </a:p>
      </dsp:txBody>
      <dsp:txXfrm rot="-5400000">
        <a:off x="3062668" y="3661155"/>
        <a:ext cx="5401300" cy="803058"/>
      </dsp:txXfrm>
    </dsp:sp>
    <dsp:sp modelId="{130C8671-EBD0-4193-93F9-65C6D3CFC47F}">
      <dsp:nvSpPr>
        <dsp:cNvPr id="0" name=""/>
        <dsp:cNvSpPr/>
      </dsp:nvSpPr>
      <dsp:spPr>
        <a:xfrm>
          <a:off x="0" y="3506468"/>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The future for HBV</a:t>
          </a:r>
        </a:p>
      </dsp:txBody>
      <dsp:txXfrm>
        <a:off x="54304" y="3560772"/>
        <a:ext cx="2954060"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BDBC659-70FB-4E10-BD23-FBB7E02C67C5}" type="datetimeFigureOut">
              <a:rPr lang="en-GB" smtClean="0"/>
              <a:pPr/>
              <a:t>11/04/2018</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372BA9D-6F88-471B-AE7A-E073A50E52E1}" type="slidenum">
              <a:rPr lang="en-GB" smtClean="0"/>
              <a:pPr/>
              <a:t>‹#›</a:t>
            </a:fld>
            <a:endParaRPr lang="en-GB"/>
          </a:p>
        </p:txBody>
      </p:sp>
    </p:spTree>
    <p:extLst>
      <p:ext uri="{BB962C8B-B14F-4D97-AF65-F5344CB8AC3E}">
        <p14:creationId xmlns:p14="http://schemas.microsoft.com/office/powerpoint/2010/main" val="3707700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11/04/2018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9822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 HBsAg, hepatitis B ‘surface antigen; HCC, hepatocellular carcinoma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103450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AE, adverse event; </a:t>
            </a:r>
            <a:r>
              <a:rPr lang="en-GB" i="1" dirty="0" err="1"/>
              <a:t>CrCl</a:t>
            </a:r>
            <a:r>
              <a:rPr lang="en-GB" i="1" dirty="0"/>
              <a:t>, creatinine clearance; eGFR, estimated glomerular filtration rate; ETV, entecavir; HBeAg, hepatitis B ‘e’ antigen; HBsAg, hepatitis B surface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 TAF, tenofovir alafenamide;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76627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HAI, Hepatic Activity Index; HBeAg, hepatitis B ‘e’ antigen; HBsAg, hepatitis B surface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 ULN, upper limit of normal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12510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 PCR, polymerase chain reaction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70473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300272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65382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CrCl</a:t>
            </a:r>
            <a:r>
              <a:rPr lang="en-GB" i="1" dirty="0"/>
              <a:t>, creatinine clearance; eGFR, estimated glomerular filtration rate; ETV, entecavir; NA, </a:t>
            </a:r>
            <a:r>
              <a:rPr lang="en-GB" i="1" dirty="0" err="1"/>
              <a:t>nucleos</a:t>
            </a:r>
            <a:r>
              <a:rPr lang="en-GB" i="1" dirty="0"/>
              <a:t>(t)ide analogue; TAF, tenofovir alafenamide; TDF, tenofovir disoproxil fumarate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80405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eGFR</a:t>
            </a:r>
            <a:r>
              <a:rPr lang="en-GB" i="1" dirty="0"/>
              <a:t>, estimated glomerular filtration rate; TAF, </a:t>
            </a:r>
            <a:r>
              <a:rPr lang="en-GB" i="1" dirty="0" err="1"/>
              <a:t>tenofovir</a:t>
            </a:r>
            <a:r>
              <a:rPr lang="en-GB" i="1" dirty="0"/>
              <a:t> </a:t>
            </a:r>
            <a:r>
              <a:rPr lang="en-GB" i="1" dirty="0" err="1"/>
              <a:t>alafenamide</a:t>
            </a:r>
            <a:r>
              <a:rPr lang="en-GB" i="1" dirty="0"/>
              <a:t>; TDF, </a:t>
            </a:r>
            <a:r>
              <a:rPr lang="en-GB" i="1" dirty="0" err="1"/>
              <a:t>tenofovir</a:t>
            </a:r>
            <a:r>
              <a:rPr lang="en-GB" i="1" dirty="0"/>
              <a:t> </a:t>
            </a:r>
            <a:r>
              <a:rPr lang="en-GB" i="1" dirty="0" err="1"/>
              <a:t>disoproxil</a:t>
            </a:r>
            <a:r>
              <a:rPr lang="en-GB" i="1" dirty="0"/>
              <a:t> fumarate</a:t>
            </a:r>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80692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BMD, bone</a:t>
            </a:r>
            <a:r>
              <a:rPr lang="en-GB" i="1" baseline="0" dirty="0"/>
              <a:t> mineral density</a:t>
            </a:r>
            <a:r>
              <a:rPr lang="en-GB" i="1" dirty="0"/>
              <a:t>; TAF, </a:t>
            </a:r>
            <a:r>
              <a:rPr lang="en-GB" i="1" dirty="0" err="1"/>
              <a:t>tenofovir</a:t>
            </a:r>
            <a:r>
              <a:rPr lang="en-GB" i="1" dirty="0"/>
              <a:t> </a:t>
            </a:r>
            <a:r>
              <a:rPr lang="en-GB" i="1" dirty="0" err="1"/>
              <a:t>alafenamide</a:t>
            </a:r>
            <a:r>
              <a:rPr lang="en-GB" i="1" dirty="0"/>
              <a:t>; TDF, </a:t>
            </a:r>
            <a:r>
              <a:rPr lang="en-GB" i="1" dirty="0" err="1"/>
              <a:t>tenofovir</a:t>
            </a:r>
            <a:r>
              <a:rPr lang="en-GB" i="1" dirty="0"/>
              <a:t> </a:t>
            </a:r>
            <a:r>
              <a:rPr lang="en-GB" i="1" dirty="0" err="1"/>
              <a:t>disoproxil</a:t>
            </a:r>
            <a:r>
              <a:rPr lang="en-GB" i="1" dirty="0"/>
              <a:t> fumarate</a:t>
            </a:r>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300578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 alanine aminotransferase; </a:t>
            </a:r>
            <a:r>
              <a:rPr lang="en-GB" i="1" dirty="0" err="1"/>
              <a:t>CrCl</a:t>
            </a:r>
            <a:r>
              <a:rPr lang="en-GB" i="1" dirty="0"/>
              <a:t>, creatinine clearance; eGFR, estimated glomerular filtration rate; ETV, entecavir; HCC, hepatocellular carcinoma; LAM, lamivudine; NA, </a:t>
            </a:r>
            <a:r>
              <a:rPr lang="en-GB" i="1" dirty="0" err="1"/>
              <a:t>nucleos</a:t>
            </a:r>
            <a:r>
              <a:rPr lang="en-GB" i="1" dirty="0"/>
              <a:t>(t)ide analogue; TAF, tenofovir alafenamide; TDF, tenofovir disoproxil fumarate</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282055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 Grading of Recommendations Assessment, Development and Evaluation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105151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HBsAg, hepatitis B surface antigen; NA, </a:t>
            </a:r>
            <a:r>
              <a:rPr lang="en-GB" i="1" dirty="0" err="1"/>
              <a:t>nucleos</a:t>
            </a:r>
            <a:r>
              <a:rPr lang="en-GB" i="1" dirty="0"/>
              <a:t>(t)ide analogue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241294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221749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2258482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521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HBeAg, hepatitis B ‘e’ antigen; HBsAg, hepatitis B surface antigen; HCC, hepatocellular carcinoma; </a:t>
            </a:r>
            <a:r>
              <a:rPr lang="en-GB" i="1" dirty="0" err="1"/>
              <a:t>PegIFN</a:t>
            </a:r>
            <a:r>
              <a:rPr lang="en-GB" i="1" dirty="0"/>
              <a:t>, </a:t>
            </a:r>
            <a:r>
              <a:rPr lang="en-GB" i="1" dirty="0" err="1"/>
              <a:t>pegylated</a:t>
            </a:r>
            <a:r>
              <a:rPr lang="en-GB" i="1" dirty="0"/>
              <a:t> interferon; TSH, thyroid-stimulating hormone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888259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HBsAg, hepatitis B surface antigen; </a:t>
            </a:r>
            <a:r>
              <a:rPr lang="en-GB" i="1" dirty="0" err="1"/>
              <a:t>PegIFN</a:t>
            </a:r>
            <a:r>
              <a:rPr lang="en-GB" i="1" dirty="0"/>
              <a:t>, </a:t>
            </a:r>
            <a:r>
              <a:rPr lang="en-GB" i="1" dirty="0" err="1"/>
              <a:t>pegylated</a:t>
            </a:r>
            <a:r>
              <a:rPr lang="en-GB" i="1" dirty="0"/>
              <a:t> interferon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1953608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a:t>
            </a:r>
            <a:r>
              <a:rPr lang="en-GB" i="1" dirty="0" err="1"/>
              <a:t>HBeAg</a:t>
            </a:r>
            <a:r>
              <a:rPr lang="en-GB" i="1" dirty="0"/>
              <a:t>, hepatitis B ‘e’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 TAF, tenofovir alafenamide;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898411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286073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HBsAg, hepatitis B surface antigen; NA, </a:t>
            </a:r>
            <a:r>
              <a:rPr lang="en-GB" i="1" dirty="0" err="1"/>
              <a:t>nucleos</a:t>
            </a:r>
            <a:r>
              <a:rPr lang="en-GB" i="1" dirty="0"/>
              <a:t>(t)ide analogue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220752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 alanine aminotransferase; DAA, direct-acting antiviral agent; HBsAg, hepatitis B surface antigen; HCC, hepatocellular carcinoma; HCV, hepatitis C virus; NA, </a:t>
            </a:r>
            <a:r>
              <a:rPr lang="en-GB" i="1" dirty="0" err="1"/>
              <a:t>nucleos</a:t>
            </a:r>
            <a:r>
              <a:rPr lang="en-GB" i="1" dirty="0"/>
              <a:t>(t)ide analogue</a:t>
            </a:r>
            <a:endParaRPr lang="en-GB" dirty="0"/>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212853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HBsAg, hepatitis B surface antigen; 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403457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HDV, hepatitis D virus; HIV, human immunodeficiency virus; NA, </a:t>
            </a:r>
            <a:r>
              <a:rPr lang="en-GB" i="1" dirty="0" err="1"/>
              <a:t>nucleos</a:t>
            </a:r>
            <a:r>
              <a:rPr lang="en-GB" i="1" dirty="0"/>
              <a:t>(t)ide analogue; </a:t>
            </a:r>
            <a:r>
              <a:rPr lang="en-GB" i="1" dirty="0" err="1"/>
              <a:t>PegIFN</a:t>
            </a:r>
            <a:r>
              <a:rPr lang="en-GB" i="1" dirty="0"/>
              <a:t>, </a:t>
            </a:r>
            <a:r>
              <a:rPr lang="en-GB" i="1" dirty="0" err="1"/>
              <a:t>pegylated</a:t>
            </a:r>
            <a:r>
              <a:rPr lang="en-GB" i="1" dirty="0"/>
              <a:t> interferon; TAF, tenofovir alafenamide;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005777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3162115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HBsAg, hepatitis B surface antigen; NA, </a:t>
            </a:r>
            <a:r>
              <a:rPr lang="en-GB" i="1" dirty="0" err="1"/>
              <a:t>nucleos</a:t>
            </a:r>
            <a:r>
              <a:rPr lang="en-GB" i="1" dirty="0"/>
              <a:t>(t)ide analogue;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4257359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a:t>
            </a:r>
            <a:r>
              <a:rPr lang="en-GB" i="1" dirty="0" err="1"/>
              <a:t>PegIFN</a:t>
            </a:r>
            <a:r>
              <a:rPr lang="en-GB" i="1" dirty="0"/>
              <a:t>, </a:t>
            </a:r>
            <a:r>
              <a:rPr lang="en-GB" i="1" dirty="0" err="1"/>
              <a:t>pegylated</a:t>
            </a:r>
            <a:r>
              <a:rPr lang="en-GB" i="1" dirty="0"/>
              <a:t> interferon; TAF, tenofovir alafenamide;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82259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2735884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HBsAg, hepatitis B surface antigen; TAF, tenofovir alafenamide;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1678530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ETV, entecavir; HBsAg, hepatitis B surface antigen; TAF, tenofovir alafenamide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1981932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HBsAg, hepatitis B surface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3812091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err="1"/>
              <a:t>cccDNA</a:t>
            </a:r>
            <a:r>
              <a:rPr lang="en-GB" i="1" dirty="0"/>
              <a:t>, covalently closed circular DNA; </a:t>
            </a:r>
            <a:r>
              <a:rPr lang="en-GB" i="1" dirty="0" err="1"/>
              <a:t>HBcrAg</a:t>
            </a:r>
            <a:r>
              <a:rPr lang="en-GB" i="1" dirty="0"/>
              <a:t>, hepatitis B core-related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1913110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HBsAg, hepatitis B ‘surface antigen; HCC, hepatocellular carcinoma; 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2887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a:t>
            </a:r>
            <a:r>
              <a:rPr lang="en-GB" i="1" dirty="0" err="1"/>
              <a:t>cccDNA</a:t>
            </a:r>
            <a:r>
              <a:rPr lang="en-GB" i="1" dirty="0"/>
              <a:t>, covalently closed circular DNA; HBeAg, hepatitis B ‘e’ antigen; HBsAg, hepatitis B surface antigen; HCC, hepatocellular carcinoma;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60477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a:t>
            </a:r>
            <a:r>
              <a:rPr lang="en-GB" i="1" dirty="0" err="1"/>
              <a:t>HBeAg</a:t>
            </a:r>
            <a:r>
              <a:rPr lang="en-GB" i="1" dirty="0"/>
              <a:t>, hepatitis B ‘e’ antigen; HBsAg, hepatitis B surface antigen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40957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13</a:t>
            </a:fld>
            <a:endParaRPr lang="en-GB"/>
          </a:p>
        </p:txBody>
      </p:sp>
    </p:spTree>
    <p:extLst>
      <p:ext uri="{BB962C8B-B14F-4D97-AF65-F5344CB8AC3E}">
        <p14:creationId xmlns:p14="http://schemas.microsoft.com/office/powerpoint/2010/main" val="57299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 HBsAg, hepatitis B surface antigen; 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 HCC, hepatocellular carcinoma; ULN, upper limit of normal</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1245566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a:extLst>
              <a:ext uri="{FF2B5EF4-FFF2-40B4-BE49-F238E27FC236}">
                <a16:creationId xmlns:a16="http://schemas.microsoft.com/office/drawing/2014/main" id="{B537A10E-A309-4C24-989A-3472EB529877}"/>
              </a:ext>
            </a:extLst>
          </p:cNvPr>
          <p:cNvSpPr>
            <a:spLocks noGrp="1"/>
          </p:cNvSpPr>
          <p:nvPr>
            <p:ph type="subTitle" idx="1" hasCustomPrompt="1"/>
          </p:nvPr>
        </p:nvSpPr>
        <p:spPr>
          <a:xfrm>
            <a:off x="323528" y="1268760"/>
            <a:ext cx="8489328" cy="794373"/>
          </a:xfrm>
        </p:spPr>
        <p:txBody>
          <a:bodyPr anchor="t"/>
          <a:lstStyle>
            <a:lvl1pPr marL="0" indent="0" algn="r">
              <a:buNone/>
              <a:defRPr b="1">
                <a:solidFill>
                  <a:schemeClr val="tx2"/>
                </a:solidFill>
              </a:defRPr>
            </a:lvl1pPr>
          </a:lstStyle>
          <a:p>
            <a:r>
              <a:rPr lang="en-GB" dirty="0"/>
              <a:t>Speaker name</a:t>
            </a:r>
          </a:p>
          <a:p>
            <a:r>
              <a:rPr lang="en-US" dirty="0"/>
              <a:t>I</a:t>
            </a:r>
            <a:r>
              <a:rPr lang="en-GB" dirty="0" err="1"/>
              <a:t>nstitution</a:t>
            </a:r>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2933"/>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chemeClr val="tx2"/>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4180678" cy="4622400"/>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5086" y="1340769"/>
            <a:ext cx="4179600" cy="4622400"/>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Mastertitelformat bearbeiten</a:t>
            </a:r>
          </a:p>
        </p:txBody>
      </p:sp>
      <p:sp>
        <p:nvSpPr>
          <p:cNvPr id="3" name="Inhaltsplatzhalter 2"/>
          <p:cNvSpPr>
            <a:spLocks noGrp="1"/>
          </p:cNvSpPr>
          <p:nvPr>
            <p:ph idx="1"/>
          </p:nvPr>
        </p:nvSpPr>
        <p:spPr>
          <a:xfrm>
            <a:off x="457200" y="1600200"/>
            <a:ext cx="8229600" cy="4525963"/>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1875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03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3DAAFF-0135-412B-BA64-D98C3F12FE1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 y="138043"/>
            <a:ext cx="9014218"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 id="2147483661" r:id="rId7"/>
    <p:sldLayoutId id="2147483662" r:id="rId8"/>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4.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3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slide" Target="slide30.xml"/><Relationship Id="rId5" Type="http://schemas.openxmlformats.org/officeDocument/2006/relationships/slide" Target="slide14.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image" Target="../media/image5.png"/><Relationship Id="rId9" Type="http://schemas.openxmlformats.org/officeDocument/2006/relationships/slide" Target="slide18.xml"/><Relationship Id="rId14" Type="http://schemas.openxmlformats.org/officeDocument/2006/relationships/slide" Target="slide35.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slide" Target="slide13.xml"/><Relationship Id="rId5" Type="http://schemas.openxmlformats.org/officeDocument/2006/relationships/image" Target="../media/image13.png"/><Relationship Id="rId4" Type="http://schemas.openxmlformats.org/officeDocument/2006/relationships/image" Target="../media/image12.tmp"/></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tmp"/><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a:xfrm>
            <a:off x="323528" y="1268760"/>
            <a:ext cx="8489328" cy="966440"/>
          </a:xfrm>
        </p:spPr>
        <p:txBody>
          <a:bodyPr>
            <a:normAutofit/>
          </a:bodyPr>
          <a:lstStyle/>
          <a:p>
            <a:r>
              <a:rPr lang="en-US" sz="5400" b="0" dirty="0">
                <a:solidFill>
                  <a:schemeClr val="accent1"/>
                </a:solidFill>
              </a:rPr>
              <a:t>HBV</a:t>
            </a:r>
            <a:endParaRPr lang="en-GB" sz="5400" b="0" dirty="0">
              <a:solidFill>
                <a:schemeClr val="accent1"/>
              </a:solidFill>
            </a:endParaRP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AA06C21-887C-42F9-9C54-41431A29F2C8}"/>
              </a:ext>
            </a:extLst>
          </p:cNvPr>
          <p:cNvGraphicFramePr>
            <a:graphicFrameLocks noGrp="1"/>
          </p:cNvGraphicFramePr>
          <p:nvPr>
            <p:extLst>
              <p:ext uri="{D42A27DB-BD31-4B8C-83A1-F6EECF244321}">
                <p14:modId xmlns:p14="http://schemas.microsoft.com/office/powerpoint/2010/main" val="973676464"/>
              </p:ext>
            </p:extLst>
          </p:nvPr>
        </p:nvGraphicFramePr>
        <p:xfrm>
          <a:off x="480649" y="2138824"/>
          <a:ext cx="8271427" cy="3745350"/>
        </p:xfrm>
        <a:graphic>
          <a:graphicData uri="http://schemas.openxmlformats.org/drawingml/2006/table">
            <a:tbl>
              <a:tblPr firstRow="1" bandRow="1">
                <a:tableStyleId>{5C22544A-7EE6-4342-B048-85BDC9FD1C3A}</a:tableStyleId>
              </a:tblPr>
              <a:tblGrid>
                <a:gridCol w="1322751">
                  <a:extLst>
                    <a:ext uri="{9D8B030D-6E8A-4147-A177-3AD203B41FA5}">
                      <a16:colId xmlns:a16="http://schemas.microsoft.com/office/drawing/2014/main" val="20000"/>
                    </a:ext>
                  </a:extLst>
                </a:gridCol>
                <a:gridCol w="1389735">
                  <a:extLst>
                    <a:ext uri="{9D8B030D-6E8A-4147-A177-3AD203B41FA5}">
                      <a16:colId xmlns:a16="http://schemas.microsoft.com/office/drawing/2014/main" val="20001"/>
                    </a:ext>
                  </a:extLst>
                </a:gridCol>
                <a:gridCol w="1389735">
                  <a:extLst>
                    <a:ext uri="{9D8B030D-6E8A-4147-A177-3AD203B41FA5}">
                      <a16:colId xmlns:a16="http://schemas.microsoft.com/office/drawing/2014/main" val="1547205102"/>
                    </a:ext>
                  </a:extLst>
                </a:gridCol>
                <a:gridCol w="1389735">
                  <a:extLst>
                    <a:ext uri="{9D8B030D-6E8A-4147-A177-3AD203B41FA5}">
                      <a16:colId xmlns:a16="http://schemas.microsoft.com/office/drawing/2014/main" val="71944119"/>
                    </a:ext>
                  </a:extLst>
                </a:gridCol>
                <a:gridCol w="1389736">
                  <a:extLst>
                    <a:ext uri="{9D8B030D-6E8A-4147-A177-3AD203B41FA5}">
                      <a16:colId xmlns:a16="http://schemas.microsoft.com/office/drawing/2014/main" val="4118555555"/>
                    </a:ext>
                  </a:extLst>
                </a:gridCol>
                <a:gridCol w="1389735">
                  <a:extLst>
                    <a:ext uri="{9D8B030D-6E8A-4147-A177-3AD203B41FA5}">
                      <a16:colId xmlns:a16="http://schemas.microsoft.com/office/drawing/2014/main" val="1300414207"/>
                    </a:ext>
                  </a:extLst>
                </a:gridCol>
              </a:tblGrid>
              <a:tr h="331590">
                <a:tc rowSpan="3">
                  <a:txBody>
                    <a:bodyPr/>
                    <a:lstStyle/>
                    <a:p>
                      <a:endParaRPr lang="es-ES" sz="1400" b="1" dirty="0">
                        <a:solidFill>
                          <a:schemeClr val="tx1"/>
                        </a:solidFill>
                        <a:latin typeface="Arial" panose="020B0604020202020204" pitchFamily="34" charset="0"/>
                        <a:cs typeface="Arial" panose="020B0604020202020204" pitchFamily="34" charset="0"/>
                      </a:endParaRPr>
                    </a:p>
                  </a:txBody>
                  <a:tcPr anchor="b">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gridSpan="2">
                  <a:txBody>
                    <a:bodyPr/>
                    <a:lstStyle/>
                    <a:p>
                      <a:pPr algn="ctr"/>
                      <a:r>
                        <a:rPr lang="es-ES" sz="1400" b="1" dirty="0" err="1">
                          <a:solidFill>
                            <a:schemeClr val="tx1"/>
                          </a:solidFill>
                          <a:latin typeface="Arial" panose="020B0604020202020204" pitchFamily="34" charset="0"/>
                          <a:cs typeface="Arial" panose="020B0604020202020204" pitchFamily="34" charset="0"/>
                        </a:rPr>
                        <a:t>HBeAg</a:t>
                      </a:r>
                      <a:r>
                        <a:rPr lang="es-ES" sz="1400" b="1" dirty="0">
                          <a:solidFill>
                            <a:schemeClr val="tx1"/>
                          </a:solidFill>
                          <a:latin typeface="Arial" panose="020B0604020202020204" pitchFamily="34" charset="0"/>
                          <a:cs typeface="Arial" panose="020B0604020202020204" pitchFamily="34" charset="0"/>
                        </a:rPr>
                        <a:t> positive</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hMerge="1">
                  <a:txBody>
                    <a:bodyPr/>
                    <a:lstStyle/>
                    <a:p>
                      <a:pPr algn="ctr"/>
                      <a:endParaRPr lang="es-ES" sz="1400" b="0" dirty="0">
                        <a:solidFill>
                          <a:schemeClr val="tx1"/>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err="1">
                          <a:solidFill>
                            <a:schemeClr val="tx1"/>
                          </a:solidFill>
                          <a:latin typeface="Arial" panose="020B0604020202020204" pitchFamily="34" charset="0"/>
                          <a:cs typeface="Arial" panose="020B0604020202020204" pitchFamily="34" charset="0"/>
                        </a:rPr>
                        <a:t>HBeAg</a:t>
                      </a:r>
                      <a:r>
                        <a:rPr lang="es-ES" sz="1400" b="1" dirty="0">
                          <a:solidFill>
                            <a:schemeClr val="tx1"/>
                          </a:solidFill>
                          <a:latin typeface="Arial" panose="020B0604020202020204" pitchFamily="34" charset="0"/>
                          <a:cs typeface="Arial" panose="020B0604020202020204" pitchFamily="34" charset="0"/>
                        </a:rPr>
                        <a:t> </a:t>
                      </a:r>
                      <a:r>
                        <a:rPr lang="es-ES" sz="1400" b="1" dirty="0" err="1">
                          <a:solidFill>
                            <a:schemeClr val="tx1"/>
                          </a:solidFill>
                          <a:latin typeface="Arial" panose="020B0604020202020204" pitchFamily="34" charset="0"/>
                          <a:cs typeface="Arial" panose="020B0604020202020204" pitchFamily="34" charset="0"/>
                        </a:rPr>
                        <a:t>negative</a:t>
                      </a:r>
                      <a:endParaRPr lang="es-ES" sz="1400" b="1" dirty="0">
                        <a:solidFill>
                          <a:schemeClr val="tx1"/>
                        </a:solidFill>
                        <a:latin typeface="Arial" panose="020B0604020202020204" pitchFamily="34" charset="0"/>
                        <a:cs typeface="Arial" panose="020B0604020202020204" pitchFamily="34" charset="0"/>
                      </a:endParaRP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solidFill>
                          <a:schemeClr val="tx1"/>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b="1" dirty="0">
                        <a:solidFill>
                          <a:schemeClr val="tx1"/>
                        </a:solidFill>
                        <a:latin typeface="Arial" panose="020B0604020202020204" pitchFamily="34" charset="0"/>
                        <a:cs typeface="Arial" panose="020B0604020202020204" pitchFamily="34" charset="0"/>
                      </a:endParaRP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519">
                <a:tc vMerge="1">
                  <a:txBody>
                    <a:bodyPr/>
                    <a:lstStyle/>
                    <a:p>
                      <a:endParaRPr lang="en-GB"/>
                    </a:p>
                  </a:txBody>
                  <a:tcPr/>
                </a:tc>
                <a:tc>
                  <a:txBody>
                    <a:bodyPr/>
                    <a:lstStyle/>
                    <a:p>
                      <a:pPr algn="ctr"/>
                      <a:r>
                        <a:rPr lang="es-ES" sz="1400" b="1" i="0" dirty="0" err="1">
                          <a:solidFill>
                            <a:schemeClr val="bg1"/>
                          </a:solidFill>
                          <a:latin typeface="Arial" panose="020B0604020202020204" pitchFamily="34" charset="0"/>
                          <a:cs typeface="Arial" panose="020B0604020202020204" pitchFamily="34" charset="0"/>
                        </a:rPr>
                        <a:t>Phase</a:t>
                      </a:r>
                      <a:r>
                        <a:rPr lang="es-ES" sz="1400" b="1" i="0" dirty="0">
                          <a:solidFill>
                            <a:schemeClr val="bg1"/>
                          </a:solidFill>
                          <a:latin typeface="Arial" panose="020B0604020202020204" pitchFamily="34" charset="0"/>
                          <a:cs typeface="Arial" panose="020B0604020202020204" pitchFamily="34" charset="0"/>
                        </a:rPr>
                        <a:t> 1</a:t>
                      </a:r>
                    </a:p>
                  </a:txBody>
                  <a:tcPr marL="36000" marR="36000" anchor="b">
                    <a:lnL w="9525" cap="flat" cmpd="sng" algn="ctr">
                      <a:solidFill>
                        <a:srgbClr val="6693B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i="0" dirty="0" err="1">
                          <a:solidFill>
                            <a:schemeClr val="bg1"/>
                          </a:solidFill>
                          <a:latin typeface="Arial" panose="020B0604020202020204" pitchFamily="34" charset="0"/>
                          <a:cs typeface="Arial" panose="020B0604020202020204" pitchFamily="34" charset="0"/>
                        </a:rPr>
                        <a:t>Phase</a:t>
                      </a:r>
                      <a:r>
                        <a:rPr lang="es-ES" sz="1400" b="1" i="0" dirty="0">
                          <a:solidFill>
                            <a:schemeClr val="bg1"/>
                          </a:solidFill>
                          <a:latin typeface="Arial" panose="020B0604020202020204" pitchFamily="34" charset="0"/>
                          <a:cs typeface="Arial" panose="020B0604020202020204" pitchFamily="34" charset="0"/>
                        </a:rPr>
                        <a:t> 2</a:t>
                      </a: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i="0" dirty="0" err="1">
                          <a:solidFill>
                            <a:schemeClr val="bg1"/>
                          </a:solidFill>
                          <a:latin typeface="Arial" panose="020B0604020202020204" pitchFamily="34" charset="0"/>
                          <a:cs typeface="Arial" panose="020B0604020202020204" pitchFamily="34" charset="0"/>
                        </a:rPr>
                        <a:t>Phase</a:t>
                      </a:r>
                      <a:r>
                        <a:rPr lang="es-ES" sz="1400" b="1" i="0" dirty="0">
                          <a:solidFill>
                            <a:schemeClr val="bg1"/>
                          </a:solidFill>
                          <a:latin typeface="Arial" panose="020B0604020202020204" pitchFamily="34" charset="0"/>
                          <a:cs typeface="Arial" panose="020B0604020202020204" pitchFamily="34" charset="0"/>
                        </a:rPr>
                        <a:t> 3</a:t>
                      </a: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i="0" dirty="0" err="1">
                          <a:solidFill>
                            <a:schemeClr val="bg1"/>
                          </a:solidFill>
                          <a:latin typeface="Arial" panose="020B0604020202020204" pitchFamily="34" charset="0"/>
                          <a:cs typeface="Arial" panose="020B0604020202020204" pitchFamily="34" charset="0"/>
                        </a:rPr>
                        <a:t>Phase</a:t>
                      </a:r>
                      <a:r>
                        <a:rPr lang="es-ES" sz="1400" b="1" i="0" dirty="0">
                          <a:solidFill>
                            <a:schemeClr val="bg1"/>
                          </a:solidFill>
                          <a:latin typeface="Arial" panose="020B0604020202020204" pitchFamily="34" charset="0"/>
                          <a:cs typeface="Arial" panose="020B0604020202020204" pitchFamily="34" charset="0"/>
                        </a:rPr>
                        <a:t> 4</a:t>
                      </a: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i="0" dirty="0" err="1">
                          <a:solidFill>
                            <a:schemeClr val="bg1"/>
                          </a:solidFill>
                          <a:latin typeface="Arial" panose="020B0604020202020204" pitchFamily="34" charset="0"/>
                          <a:cs typeface="Arial" panose="020B0604020202020204" pitchFamily="34" charset="0"/>
                        </a:rPr>
                        <a:t>Phase</a:t>
                      </a:r>
                      <a:r>
                        <a:rPr lang="es-ES" sz="1400" b="1" i="0" dirty="0">
                          <a:solidFill>
                            <a:schemeClr val="bg1"/>
                          </a:solidFill>
                          <a:latin typeface="Arial" panose="020B0604020202020204" pitchFamily="34" charset="0"/>
                          <a:cs typeface="Arial" panose="020B0604020202020204" pitchFamily="34" charset="0"/>
                        </a:rPr>
                        <a:t> 5</a:t>
                      </a:r>
                    </a:p>
                  </a:txBody>
                  <a:tcPr marL="36000" marR="36000" anchor="b">
                    <a:lnL w="9525" cap="flat" cmpd="sng" algn="ctr">
                      <a:solidFill>
                        <a:schemeClr val="bg1"/>
                      </a:solidFill>
                      <a:prstDash val="solid"/>
                      <a:round/>
                      <a:headEnd type="none" w="med" len="med"/>
                      <a:tailEnd type="none" w="med" len="med"/>
                    </a:lnL>
                    <a:lnR w="9525" cap="flat" cmpd="sng" algn="ctr">
                      <a:solidFill>
                        <a:srgbClr val="6693B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alpha val="60000"/>
                      </a:schemeClr>
                    </a:solidFill>
                  </a:tcPr>
                </a:tc>
                <a:extLst>
                  <a:ext uri="{0D108BD9-81ED-4DB2-BD59-A6C34878D82A}">
                    <a16:rowId xmlns:a16="http://schemas.microsoft.com/office/drawing/2014/main" val="245075556"/>
                  </a:ext>
                </a:extLst>
              </a:tr>
              <a:tr h="470611">
                <a:tc vMerge="1">
                  <a:txBody>
                    <a:bodyPr/>
                    <a:lstStyle/>
                    <a:p>
                      <a:endParaRPr lang="es-ES" sz="1400" b="1" dirty="0">
                        <a:solidFill>
                          <a:schemeClr val="bg1"/>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s-ES" sz="1400" b="1" dirty="0">
                          <a:solidFill>
                            <a:schemeClr val="bg1"/>
                          </a:solidFill>
                          <a:latin typeface="Arial" panose="020B0604020202020204" pitchFamily="34" charset="0"/>
                          <a:cs typeface="Arial" panose="020B0604020202020204" pitchFamily="34" charset="0"/>
                        </a:rPr>
                        <a:t> </a:t>
                      </a:r>
                      <a:r>
                        <a:rPr lang="es-ES" sz="1400" b="1" dirty="0" err="1">
                          <a:solidFill>
                            <a:schemeClr val="bg1"/>
                          </a:solidFill>
                          <a:latin typeface="Arial" panose="020B0604020202020204" pitchFamily="34" charset="0"/>
                          <a:cs typeface="Arial" panose="020B0604020202020204" pitchFamily="34" charset="0"/>
                        </a:rPr>
                        <a:t>Chronic</a:t>
                      </a:r>
                      <a:r>
                        <a:rPr lang="es-ES" sz="1400" b="1" dirty="0">
                          <a:solidFill>
                            <a:schemeClr val="bg1"/>
                          </a:solidFill>
                          <a:latin typeface="Arial" panose="020B0604020202020204" pitchFamily="34" charset="0"/>
                          <a:cs typeface="Arial" panose="020B0604020202020204" pitchFamily="34" charset="0"/>
                        </a:rPr>
                        <a:t> HBV </a:t>
                      </a:r>
                      <a:r>
                        <a:rPr lang="es-ES" sz="1400" b="1" dirty="0" err="1">
                          <a:solidFill>
                            <a:schemeClr val="bg1"/>
                          </a:solidFill>
                          <a:latin typeface="Arial" panose="020B0604020202020204" pitchFamily="34" charset="0"/>
                          <a:cs typeface="Arial" panose="020B0604020202020204" pitchFamily="34" charset="0"/>
                        </a:rPr>
                        <a:t>infection</a:t>
                      </a:r>
                      <a:endParaRPr lang="es-ES" sz="1400" b="1" i="0" dirty="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rgbClr val="6693B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alpha val="60000"/>
                      </a:schemeClr>
                    </a:solidFill>
                  </a:tcPr>
                </a:tc>
                <a:tc>
                  <a:txBody>
                    <a:bodyPr/>
                    <a:lstStyle/>
                    <a:p>
                      <a:pPr algn="ctr"/>
                      <a:r>
                        <a:rPr lang="es-ES" sz="1400" b="1" dirty="0" err="1">
                          <a:solidFill>
                            <a:schemeClr val="bg1"/>
                          </a:solidFill>
                          <a:latin typeface="Arial" panose="020B0604020202020204" pitchFamily="34" charset="0"/>
                          <a:cs typeface="Arial" panose="020B0604020202020204" pitchFamily="34" charset="0"/>
                        </a:rPr>
                        <a:t>Chronic</a:t>
                      </a:r>
                      <a:r>
                        <a:rPr lang="es-ES" sz="1400" b="1" dirty="0">
                          <a:solidFill>
                            <a:schemeClr val="bg1"/>
                          </a:solidFill>
                          <a:latin typeface="Arial" panose="020B0604020202020204" pitchFamily="34" charset="0"/>
                          <a:cs typeface="Arial" panose="020B0604020202020204" pitchFamily="34" charset="0"/>
                        </a:rPr>
                        <a:t> hepatitis B</a:t>
                      </a:r>
                      <a:endParaRPr lang="es-ES" sz="1400" b="1" i="0" dirty="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r>
                        <a:rPr lang="es-ES" sz="1400" b="1" dirty="0">
                          <a:solidFill>
                            <a:schemeClr val="bg1"/>
                          </a:solidFill>
                          <a:latin typeface="Arial" panose="020B0604020202020204" pitchFamily="34" charset="0"/>
                          <a:cs typeface="Arial" panose="020B0604020202020204" pitchFamily="34" charset="0"/>
                        </a:rPr>
                        <a:t> </a:t>
                      </a:r>
                      <a:r>
                        <a:rPr lang="es-ES" sz="1400" b="1" dirty="0" err="1">
                          <a:solidFill>
                            <a:schemeClr val="bg1"/>
                          </a:solidFill>
                          <a:latin typeface="Arial" panose="020B0604020202020204" pitchFamily="34" charset="0"/>
                          <a:cs typeface="Arial" panose="020B0604020202020204" pitchFamily="34" charset="0"/>
                        </a:rPr>
                        <a:t>Chronic</a:t>
                      </a:r>
                      <a:r>
                        <a:rPr lang="es-ES" sz="1400" b="1" dirty="0">
                          <a:solidFill>
                            <a:schemeClr val="bg1"/>
                          </a:solidFill>
                          <a:latin typeface="Arial" panose="020B0604020202020204" pitchFamily="34" charset="0"/>
                          <a:cs typeface="Arial" panose="020B0604020202020204" pitchFamily="34" charset="0"/>
                        </a:rPr>
                        <a:t> HBV </a:t>
                      </a:r>
                      <a:r>
                        <a:rPr lang="es-ES" sz="1400" b="1" dirty="0" err="1">
                          <a:solidFill>
                            <a:schemeClr val="bg1"/>
                          </a:solidFill>
                          <a:latin typeface="Arial" panose="020B0604020202020204" pitchFamily="34" charset="0"/>
                          <a:cs typeface="Arial" panose="020B0604020202020204" pitchFamily="34" charset="0"/>
                        </a:rPr>
                        <a:t>infection</a:t>
                      </a:r>
                      <a:endParaRPr lang="es-ES" sz="1400" b="1" i="0" dirty="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alpha val="60000"/>
                      </a:schemeClr>
                    </a:solidFill>
                  </a:tcPr>
                </a:tc>
                <a:tc>
                  <a:txBody>
                    <a:bodyPr/>
                    <a:lstStyle/>
                    <a:p>
                      <a:pPr algn="ctr"/>
                      <a:r>
                        <a:rPr lang="es-ES" sz="1400" b="1" dirty="0" err="1">
                          <a:solidFill>
                            <a:schemeClr val="bg1"/>
                          </a:solidFill>
                          <a:latin typeface="Arial" panose="020B0604020202020204" pitchFamily="34" charset="0"/>
                          <a:cs typeface="Arial" panose="020B0604020202020204" pitchFamily="34" charset="0"/>
                        </a:rPr>
                        <a:t>Chronic</a:t>
                      </a:r>
                      <a:r>
                        <a:rPr lang="es-ES" sz="1400" b="1" dirty="0">
                          <a:solidFill>
                            <a:schemeClr val="bg1"/>
                          </a:solidFill>
                          <a:latin typeface="Arial" panose="020B0604020202020204" pitchFamily="34" charset="0"/>
                          <a:cs typeface="Arial" panose="020B0604020202020204" pitchFamily="34" charset="0"/>
                        </a:rPr>
                        <a:t> hepatitis B</a:t>
                      </a:r>
                      <a:endParaRPr lang="es-ES" sz="1400" b="1" i="0" dirty="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r>
                        <a:rPr lang="es-ES" sz="1400" b="1" i="0" dirty="0">
                          <a:solidFill>
                            <a:schemeClr val="bg1"/>
                          </a:solidFill>
                          <a:latin typeface="Arial" panose="020B0604020202020204" pitchFamily="34" charset="0"/>
                          <a:cs typeface="Arial" panose="020B0604020202020204" pitchFamily="34" charset="0"/>
                        </a:rPr>
                        <a:t>Resolved HBV </a:t>
                      </a:r>
                      <a:r>
                        <a:rPr lang="es-ES" sz="1400" b="1" i="0" dirty="0" err="1">
                          <a:solidFill>
                            <a:schemeClr val="bg1"/>
                          </a:solidFill>
                          <a:latin typeface="Arial" panose="020B0604020202020204" pitchFamily="34" charset="0"/>
                          <a:cs typeface="Arial" panose="020B0604020202020204" pitchFamily="34" charset="0"/>
                        </a:rPr>
                        <a:t>infection</a:t>
                      </a:r>
                      <a:endParaRPr lang="es-ES" sz="1400" b="1" i="0" dirty="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chemeClr val="bg1"/>
                      </a:solidFill>
                      <a:prstDash val="solid"/>
                      <a:round/>
                      <a:headEnd type="none" w="med" len="med"/>
                      <a:tailEnd type="none" w="med" len="med"/>
                    </a:lnL>
                    <a:lnR w="9525" cap="flat" cmpd="sng" algn="ctr">
                      <a:solidFill>
                        <a:srgbClr val="6693B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alpha val="60000"/>
                      </a:schemeClr>
                    </a:solidFill>
                  </a:tcPr>
                </a:tc>
                <a:extLst>
                  <a:ext uri="{0D108BD9-81ED-4DB2-BD59-A6C34878D82A}">
                    <a16:rowId xmlns:a16="http://schemas.microsoft.com/office/drawing/2014/main" val="10002"/>
                  </a:ext>
                </a:extLst>
              </a:tr>
              <a:tr h="470611">
                <a:tc>
                  <a:txBody>
                    <a:bodyPr/>
                    <a:lstStyle/>
                    <a:p>
                      <a:r>
                        <a:rPr lang="es-ES" sz="1400" b="1" dirty="0">
                          <a:solidFill>
                            <a:schemeClr val="tx1"/>
                          </a:solidFill>
                          <a:latin typeface="Arial" panose="020B0604020202020204" pitchFamily="34" charset="0"/>
                          <a:cs typeface="Arial" panose="020B0604020202020204" pitchFamily="34" charset="0"/>
                        </a:rPr>
                        <a:t>HBsAg</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s-ES" sz="1400" dirty="0">
                          <a:solidFill>
                            <a:schemeClr val="tx1"/>
                          </a:solidFill>
                          <a:latin typeface="Arial" panose="020B0604020202020204" pitchFamily="34" charset="0"/>
                          <a:cs typeface="Arial" panose="020B0604020202020204" pitchFamily="34" charset="0"/>
                        </a:rPr>
                        <a:t>High</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s-ES" sz="1400" dirty="0">
                          <a:solidFill>
                            <a:schemeClr val="tx1"/>
                          </a:solidFill>
                          <a:latin typeface="Arial" panose="020B0604020202020204" pitchFamily="34" charset="0"/>
                          <a:cs typeface="Arial" panose="020B0604020202020204" pitchFamily="34" charset="0"/>
                        </a:rPr>
                        <a:t>High/</a:t>
                      </a:r>
                      <a:br>
                        <a:rPr lang="es-ES" sz="1400" dirty="0">
                          <a:solidFill>
                            <a:schemeClr val="tx1"/>
                          </a:solidFill>
                          <a:latin typeface="Arial" panose="020B0604020202020204" pitchFamily="34" charset="0"/>
                          <a:cs typeface="Arial" panose="020B0604020202020204" pitchFamily="34" charset="0"/>
                        </a:rPr>
                      </a:br>
                      <a:r>
                        <a:rPr lang="es-ES" sz="1400" dirty="0" err="1">
                          <a:solidFill>
                            <a:schemeClr val="tx1"/>
                          </a:solidFill>
                          <a:latin typeface="Arial" panose="020B0604020202020204" pitchFamily="34" charset="0"/>
                          <a:cs typeface="Arial" panose="020B0604020202020204" pitchFamily="34" charset="0"/>
                        </a:rPr>
                        <a:t>intermediate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s-ES" sz="1400" dirty="0">
                          <a:solidFill>
                            <a:schemeClr val="tx1"/>
                          </a:solidFill>
                          <a:latin typeface="Arial" panose="020B0604020202020204" pitchFamily="34" charset="0"/>
                          <a:cs typeface="Arial" panose="020B0604020202020204" pitchFamily="34" charset="0"/>
                        </a:rPr>
                        <a:t>Low</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solidFill>
                          <a:latin typeface="Arial" panose="020B0604020202020204" pitchFamily="34" charset="0"/>
                          <a:cs typeface="Arial" panose="020B0604020202020204" pitchFamily="34" charset="0"/>
                        </a:rPr>
                        <a:t>Intermediate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err="1">
                          <a:solidFill>
                            <a:schemeClr val="tx1"/>
                          </a:solidFill>
                          <a:latin typeface="Arial" panose="020B0604020202020204" pitchFamily="34" charset="0"/>
                          <a:cs typeface="Arial" panose="020B0604020202020204" pitchFamily="34" charset="0"/>
                        </a:rPr>
                        <a:t>Negative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276830">
                <a:tc>
                  <a:txBody>
                    <a:bodyPr/>
                    <a:lstStyle/>
                    <a:p>
                      <a:r>
                        <a:rPr lang="es-ES" sz="1400" b="1" dirty="0">
                          <a:solidFill>
                            <a:schemeClr val="tx1"/>
                          </a:solidFill>
                          <a:latin typeface="Arial" panose="020B0604020202020204" pitchFamily="34" charset="0"/>
                          <a:cs typeface="Arial" panose="020B0604020202020204" pitchFamily="34" charset="0"/>
                        </a:rPr>
                        <a:t>HBeAg</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s-ES" sz="1400" dirty="0">
                          <a:solidFill>
                            <a:schemeClr val="tx1"/>
                          </a:solidFill>
                          <a:latin typeface="Arial" panose="020B0604020202020204" pitchFamily="34" charset="0"/>
                          <a:cs typeface="Arial" panose="020B0604020202020204" pitchFamily="34" charset="0"/>
                        </a:rPr>
                        <a:t>Positive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s-ES" sz="1400" dirty="0">
                          <a:solidFill>
                            <a:schemeClr val="tx1"/>
                          </a:solidFill>
                          <a:latin typeface="Arial" panose="020B0604020202020204" pitchFamily="34" charset="0"/>
                          <a:cs typeface="Arial" panose="020B0604020202020204" pitchFamily="34" charset="0"/>
                        </a:rPr>
                        <a:t>Positive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s-ES" sz="1400" dirty="0">
                          <a:solidFill>
                            <a:schemeClr val="tx1"/>
                          </a:solidFill>
                          <a:latin typeface="Arial" panose="020B0604020202020204" pitchFamily="34" charset="0"/>
                          <a:cs typeface="Arial" panose="020B0604020202020204" pitchFamily="34" charset="0"/>
                        </a:rPr>
                        <a:t>Negative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solidFill>
                          <a:latin typeface="Arial" panose="020B0604020202020204" pitchFamily="34" charset="0"/>
                          <a:cs typeface="Arial" panose="020B0604020202020204" pitchFamily="34" charset="0"/>
                        </a:rPr>
                        <a:t>Negative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err="1">
                          <a:solidFill>
                            <a:schemeClr val="tx1"/>
                          </a:solidFill>
                          <a:latin typeface="Arial" panose="020B0604020202020204" pitchFamily="34" charset="0"/>
                          <a:cs typeface="Arial" panose="020B0604020202020204" pitchFamily="34" charset="0"/>
                        </a:rPr>
                        <a:t>Negative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276830">
                <a:tc>
                  <a:txBody>
                    <a:bodyPr/>
                    <a:lstStyle/>
                    <a:p>
                      <a:r>
                        <a:rPr lang="ca-ES" sz="1400" b="1" dirty="0">
                          <a:solidFill>
                            <a:schemeClr val="tx1"/>
                          </a:solidFill>
                          <a:latin typeface="Arial" panose="020B0604020202020204" pitchFamily="34" charset="0"/>
                          <a:cs typeface="Arial" panose="020B0604020202020204" pitchFamily="34" charset="0"/>
                        </a:rPr>
                        <a:t>HBV DNA</a:t>
                      </a:r>
                      <a:endParaRPr lang="es-ES" sz="1400" b="1" dirty="0">
                        <a:solidFill>
                          <a:schemeClr val="tx1"/>
                        </a:solidFill>
                        <a:latin typeface="Arial" panose="020B0604020202020204" pitchFamily="34" charset="0"/>
                        <a:cs typeface="Arial" panose="020B0604020202020204" pitchFamily="34" charset="0"/>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&gt;10</a:t>
                      </a:r>
                      <a:r>
                        <a:rPr lang="ca-ES" sz="1400" baseline="30000" dirty="0">
                          <a:solidFill>
                            <a:schemeClr val="tx1"/>
                          </a:solidFill>
                          <a:latin typeface="Arial" panose="020B0604020202020204" pitchFamily="34" charset="0"/>
                          <a:cs typeface="Arial" panose="020B0604020202020204" pitchFamily="34" charset="0"/>
                        </a:rPr>
                        <a:t>7</a:t>
                      </a:r>
                      <a:r>
                        <a:rPr lang="ca-ES" sz="1400" dirty="0">
                          <a:solidFill>
                            <a:schemeClr val="tx1"/>
                          </a:solidFill>
                          <a:latin typeface="Arial" panose="020B0604020202020204" pitchFamily="34" charset="0"/>
                          <a:cs typeface="Arial" panose="020B0604020202020204" pitchFamily="34" charset="0"/>
                        </a:rPr>
                        <a:t> </a:t>
                      </a:r>
                      <a:r>
                        <a:rPr lang="ca-ES" sz="1400" baseline="0" dirty="0">
                          <a:solidFill>
                            <a:schemeClr val="tx1"/>
                          </a:solidFill>
                          <a:latin typeface="Arial" panose="020B0604020202020204" pitchFamily="34" charset="0"/>
                          <a:cs typeface="Arial" panose="020B0604020202020204" pitchFamily="34" charset="0"/>
                        </a:rPr>
                        <a:t>IU/mL</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10</a:t>
                      </a:r>
                      <a:r>
                        <a:rPr lang="ca-ES" sz="1400" baseline="30000" dirty="0">
                          <a:solidFill>
                            <a:schemeClr val="tx1"/>
                          </a:solidFill>
                          <a:latin typeface="Arial" panose="020B0604020202020204" pitchFamily="34" charset="0"/>
                          <a:cs typeface="Arial" panose="020B0604020202020204" pitchFamily="34" charset="0"/>
                        </a:rPr>
                        <a:t>4</a:t>
                      </a:r>
                      <a:r>
                        <a:rPr lang="ca-ES" sz="1400" dirty="0">
                          <a:solidFill>
                            <a:schemeClr val="tx1"/>
                          </a:solidFill>
                          <a:latin typeface="Arial" panose="020B0604020202020204" pitchFamily="34" charset="0"/>
                          <a:cs typeface="Arial" panose="020B0604020202020204" pitchFamily="34" charset="0"/>
                        </a:rPr>
                        <a:t>–10</a:t>
                      </a:r>
                      <a:r>
                        <a:rPr lang="ca-ES" sz="1400" baseline="30000" dirty="0">
                          <a:solidFill>
                            <a:schemeClr val="tx1"/>
                          </a:solidFill>
                          <a:latin typeface="Arial" panose="020B0604020202020204" pitchFamily="34" charset="0"/>
                          <a:cs typeface="Arial" panose="020B0604020202020204" pitchFamily="34" charset="0"/>
                        </a:rPr>
                        <a:t>7</a:t>
                      </a:r>
                      <a:r>
                        <a:rPr lang="ca-ES" sz="1400" dirty="0">
                          <a:solidFill>
                            <a:schemeClr val="tx1"/>
                          </a:solidFill>
                          <a:latin typeface="Arial" panose="020B0604020202020204" pitchFamily="34" charset="0"/>
                          <a:cs typeface="Arial" panose="020B0604020202020204" pitchFamily="34" charset="0"/>
                        </a:rPr>
                        <a:t> </a:t>
                      </a:r>
                      <a:r>
                        <a:rPr lang="ca-ES" sz="1400" baseline="0" dirty="0">
                          <a:solidFill>
                            <a:schemeClr val="tx1"/>
                          </a:solidFill>
                          <a:latin typeface="Arial" panose="020B0604020202020204" pitchFamily="34" charset="0"/>
                          <a:cs typeface="Arial" panose="020B0604020202020204" pitchFamily="34" charset="0"/>
                        </a:rPr>
                        <a:t>IU/mL </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&lt;2,000 IU/mL*</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400" dirty="0">
                          <a:solidFill>
                            <a:schemeClr val="tx1"/>
                          </a:solidFill>
                          <a:latin typeface="Arial" panose="020B0604020202020204" pitchFamily="34" charset="0"/>
                          <a:cs typeface="Arial" panose="020B0604020202020204" pitchFamily="34" charset="0"/>
                        </a:rPr>
                        <a:t>&gt;2,000 IU/mL</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1400" dirty="0">
                          <a:solidFill>
                            <a:schemeClr val="tx1"/>
                          </a:solidFill>
                          <a:latin typeface="Arial" panose="020B0604020202020204" pitchFamily="34" charset="0"/>
                          <a:cs typeface="Arial" panose="020B0604020202020204" pitchFamily="34" charset="0"/>
                        </a:rPr>
                        <a:t>&lt;10 </a:t>
                      </a:r>
                      <a:r>
                        <a:rPr lang="ca-ES" sz="1400" baseline="0" dirty="0">
                          <a:solidFill>
                            <a:schemeClr val="tx1"/>
                          </a:solidFill>
                          <a:latin typeface="Arial" panose="020B0604020202020204" pitchFamily="34" charset="0"/>
                          <a:cs typeface="Arial" panose="020B0604020202020204" pitchFamily="34" charset="0"/>
                        </a:rPr>
                        <a:t>IU/mL</a:t>
                      </a:r>
                      <a:r>
                        <a:rPr lang="ca-ES" sz="1400" baseline="30000" dirty="0">
                          <a:solidFill>
                            <a:schemeClr val="tx1"/>
                          </a:solidFill>
                          <a:latin typeface="Arial" panose="020B0604020202020204" pitchFamily="34" charset="0"/>
                          <a:cs typeface="Arial" panose="020B0604020202020204" pitchFamily="34" charset="0"/>
                        </a:rPr>
                        <a:t>‡</a:t>
                      </a:r>
                      <a:endParaRPr lang="es-ES" sz="1400" b="0" baseline="3000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r h="276830">
                <a:tc>
                  <a:txBody>
                    <a:bodyPr/>
                    <a:lstStyle/>
                    <a:p>
                      <a:r>
                        <a:rPr lang="ca-ES" sz="1400" b="1" dirty="0">
                          <a:solidFill>
                            <a:schemeClr val="tx1"/>
                          </a:solidFill>
                          <a:latin typeface="Arial" panose="020B0604020202020204" pitchFamily="34" charset="0"/>
                          <a:cs typeface="Arial" panose="020B0604020202020204" pitchFamily="34" charset="0"/>
                        </a:rPr>
                        <a:t>ALT</a:t>
                      </a:r>
                      <a:endParaRPr lang="es-ES" sz="1400" b="1" dirty="0">
                        <a:solidFill>
                          <a:schemeClr val="tx1"/>
                        </a:solidFill>
                        <a:latin typeface="Arial" panose="020B0604020202020204" pitchFamily="34" charset="0"/>
                        <a:cs typeface="Arial" panose="020B0604020202020204" pitchFamily="34" charset="0"/>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Normal</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ca-ES" sz="1400" dirty="0" err="1">
                          <a:solidFill>
                            <a:schemeClr val="tx1"/>
                          </a:solidFill>
                          <a:latin typeface="Arial" panose="020B0604020202020204" pitchFamily="34" charset="0"/>
                          <a:cs typeface="Arial" panose="020B0604020202020204" pitchFamily="34" charset="0"/>
                        </a:rPr>
                        <a:t>Elevated</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Normal</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Elevated</a:t>
                      </a:r>
                      <a:r>
                        <a:rPr lang="ca-ES" sz="1400" baseline="30000" dirty="0">
                          <a:solidFill>
                            <a:schemeClr val="tx1"/>
                          </a:solidFill>
                          <a:latin typeface="Arial" panose="020B0604020202020204" pitchFamily="34" charset="0"/>
                          <a:cs typeface="Arial" panose="020B0604020202020204" pitchFamily="34" charset="0"/>
                        </a:rPr>
                        <a:t>†</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s-ES" sz="1400" b="0" dirty="0">
                          <a:solidFill>
                            <a:schemeClr val="tx1"/>
                          </a:solidFill>
                          <a:latin typeface="Arial" panose="020B0604020202020204" pitchFamily="34" charset="0"/>
                          <a:cs typeface="Arial" panose="020B0604020202020204" pitchFamily="34" charset="0"/>
                        </a:rPr>
                        <a:t>Normal</a:t>
                      </a: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891900948"/>
                  </a:ext>
                </a:extLst>
              </a:tr>
              <a:tr h="276830">
                <a:tc>
                  <a:txBody>
                    <a:bodyPr/>
                    <a:lstStyle/>
                    <a:p>
                      <a:r>
                        <a:rPr lang="ca-ES" sz="1400" b="1" dirty="0" err="1">
                          <a:solidFill>
                            <a:schemeClr val="tx1"/>
                          </a:solidFill>
                          <a:latin typeface="Arial" panose="020B0604020202020204" pitchFamily="34" charset="0"/>
                          <a:cs typeface="Arial" panose="020B0604020202020204" pitchFamily="34" charset="0"/>
                        </a:rPr>
                        <a:t>Liver</a:t>
                      </a:r>
                      <a:r>
                        <a:rPr lang="ca-ES" sz="1400" b="1" dirty="0">
                          <a:solidFill>
                            <a:schemeClr val="tx1"/>
                          </a:solidFill>
                          <a:latin typeface="Arial" panose="020B0604020202020204" pitchFamily="34" charset="0"/>
                          <a:cs typeface="Arial" panose="020B0604020202020204" pitchFamily="34" charset="0"/>
                        </a:rPr>
                        <a:t> </a:t>
                      </a:r>
                      <a:r>
                        <a:rPr lang="ca-ES" sz="1400" b="1" dirty="0" err="1">
                          <a:solidFill>
                            <a:schemeClr val="tx1"/>
                          </a:solidFill>
                          <a:latin typeface="Arial" panose="020B0604020202020204" pitchFamily="34" charset="0"/>
                          <a:cs typeface="Arial" panose="020B0604020202020204" pitchFamily="34" charset="0"/>
                        </a:rPr>
                        <a:t>disease</a:t>
                      </a:r>
                      <a:endParaRPr lang="es-ES" sz="1400" b="1" dirty="0">
                        <a:solidFill>
                          <a:schemeClr val="tx1"/>
                        </a:solidFill>
                        <a:latin typeface="Arial" panose="020B0604020202020204" pitchFamily="34" charset="0"/>
                        <a:cs typeface="Arial" panose="020B0604020202020204" pitchFamily="34" charset="0"/>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None/minimal</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Moderate/</a:t>
                      </a:r>
                      <a:br>
                        <a:rPr lang="ca-ES" sz="1400" dirty="0">
                          <a:solidFill>
                            <a:schemeClr val="tx1"/>
                          </a:solidFill>
                          <a:latin typeface="Arial" panose="020B0604020202020204" pitchFamily="34" charset="0"/>
                          <a:cs typeface="Arial" panose="020B0604020202020204" pitchFamily="34" charset="0"/>
                        </a:rPr>
                      </a:br>
                      <a:r>
                        <a:rPr lang="ca-ES" sz="1400" dirty="0">
                          <a:solidFill>
                            <a:schemeClr val="tx1"/>
                          </a:solidFill>
                          <a:latin typeface="Arial" panose="020B0604020202020204" pitchFamily="34" charset="0"/>
                          <a:cs typeface="Arial" panose="020B0604020202020204" pitchFamily="34" charset="0"/>
                        </a:rPr>
                        <a:t>severe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None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Moderate/</a:t>
                      </a:r>
                      <a:br>
                        <a:rPr lang="ca-ES" sz="1400" dirty="0">
                          <a:solidFill>
                            <a:schemeClr val="tx1"/>
                          </a:solidFill>
                          <a:latin typeface="Arial" panose="020B0604020202020204" pitchFamily="34" charset="0"/>
                          <a:cs typeface="Arial" panose="020B0604020202020204" pitchFamily="34" charset="0"/>
                        </a:rPr>
                      </a:br>
                      <a:r>
                        <a:rPr lang="ca-ES" sz="1400" dirty="0">
                          <a:solidFill>
                            <a:schemeClr val="tx1"/>
                          </a:solidFill>
                          <a:latin typeface="Arial" panose="020B0604020202020204" pitchFamily="34" charset="0"/>
                          <a:cs typeface="Arial" panose="020B0604020202020204" pitchFamily="34" charset="0"/>
                        </a:rPr>
                        <a:t>severe</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es-ES" sz="1400" b="0" dirty="0" err="1">
                          <a:solidFill>
                            <a:schemeClr val="tx1"/>
                          </a:solidFill>
                          <a:latin typeface="Arial" panose="020B0604020202020204" pitchFamily="34" charset="0"/>
                          <a:cs typeface="Arial" panose="020B0604020202020204" pitchFamily="34" charset="0"/>
                        </a:rPr>
                        <a:t>None</a:t>
                      </a:r>
                      <a:r>
                        <a:rPr lang="en-GB" sz="1400" baseline="30000" dirty="0"/>
                        <a:t>§</a:t>
                      </a:r>
                      <a:endParaRPr lang="es-ES" sz="1400" b="0" baseline="3000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extLst>
                  <a:ext uri="{0D108BD9-81ED-4DB2-BD59-A6C34878D82A}">
                    <a16:rowId xmlns:a16="http://schemas.microsoft.com/office/drawing/2014/main" val="1113990587"/>
                  </a:ext>
                </a:extLst>
              </a:tr>
              <a:tr h="470611">
                <a:tc>
                  <a:txBody>
                    <a:bodyPr/>
                    <a:lstStyle/>
                    <a:p>
                      <a:r>
                        <a:rPr lang="ca-ES" sz="1400" b="1" dirty="0">
                          <a:solidFill>
                            <a:schemeClr val="tx1"/>
                          </a:solidFill>
                          <a:latin typeface="Arial" panose="020B0604020202020204" pitchFamily="34" charset="0"/>
                          <a:cs typeface="Arial" panose="020B0604020202020204" pitchFamily="34" charset="0"/>
                        </a:rPr>
                        <a:t>Old</a:t>
                      </a:r>
                      <a:r>
                        <a:rPr lang="ca-ES" sz="1400" b="1" baseline="0" dirty="0">
                          <a:solidFill>
                            <a:schemeClr val="tx1"/>
                          </a:solidFill>
                          <a:latin typeface="Arial" panose="020B0604020202020204" pitchFamily="34" charset="0"/>
                          <a:cs typeface="Arial" panose="020B0604020202020204" pitchFamily="34" charset="0"/>
                        </a:rPr>
                        <a:t> </a:t>
                      </a:r>
                      <a:r>
                        <a:rPr lang="ca-ES" sz="1400" b="1" baseline="0" dirty="0" err="1">
                          <a:solidFill>
                            <a:schemeClr val="tx1"/>
                          </a:solidFill>
                          <a:latin typeface="Arial" panose="020B0604020202020204" pitchFamily="34" charset="0"/>
                          <a:cs typeface="Arial" panose="020B0604020202020204" pitchFamily="34" charset="0"/>
                        </a:rPr>
                        <a:t>terminology</a:t>
                      </a:r>
                      <a:endParaRPr lang="es-ES" sz="1400" b="1" dirty="0">
                        <a:solidFill>
                          <a:schemeClr val="tx1"/>
                        </a:solidFill>
                        <a:latin typeface="Arial" panose="020B0604020202020204" pitchFamily="34" charset="0"/>
                        <a:cs typeface="Arial" panose="020B0604020202020204" pitchFamily="34" charset="0"/>
                      </a:endParaRPr>
                    </a:p>
                  </a:txBody>
                  <a:tcPr anchor="ctr">
                    <a:lnL w="9525" cap="flat" cmpd="sng" algn="ctr">
                      <a:solidFill>
                        <a:srgbClr val="253746"/>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Immune tolerant</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algn="ctr"/>
                      <a:r>
                        <a:rPr lang="ca-ES" sz="1400" dirty="0">
                          <a:solidFill>
                            <a:schemeClr val="tx1"/>
                          </a:solidFill>
                          <a:latin typeface="Arial" panose="020B0604020202020204" pitchFamily="34" charset="0"/>
                          <a:cs typeface="Arial" panose="020B0604020202020204" pitchFamily="34" charset="0"/>
                        </a:rPr>
                        <a:t>Immune</a:t>
                      </a:r>
                      <a:r>
                        <a:rPr lang="ca-ES" sz="1400" baseline="0" dirty="0">
                          <a:solidFill>
                            <a:schemeClr val="tx1"/>
                          </a:solidFill>
                          <a:latin typeface="Arial" panose="020B0604020202020204" pitchFamily="34" charset="0"/>
                          <a:cs typeface="Arial" panose="020B0604020202020204" pitchFamily="34" charset="0"/>
                        </a:rPr>
                        <a:t> reactive </a:t>
                      </a:r>
                      <a:br>
                        <a:rPr lang="ca-ES" sz="1400" baseline="0" dirty="0">
                          <a:solidFill>
                            <a:schemeClr val="tx1"/>
                          </a:solidFill>
                          <a:latin typeface="Arial" panose="020B0604020202020204" pitchFamily="34" charset="0"/>
                          <a:cs typeface="Arial" panose="020B0604020202020204" pitchFamily="34" charset="0"/>
                        </a:rPr>
                      </a:br>
                      <a:r>
                        <a:rPr lang="ca-ES" sz="1400" baseline="0" dirty="0">
                          <a:solidFill>
                            <a:schemeClr val="tx1"/>
                          </a:solidFill>
                          <a:latin typeface="Arial" panose="020B0604020202020204" pitchFamily="34" charset="0"/>
                          <a:cs typeface="Arial" panose="020B0604020202020204" pitchFamily="34" charset="0"/>
                        </a:rPr>
                        <a:t>HBeAg positive</a:t>
                      </a:r>
                      <a:endParaRPr lang="es-ES" sz="1400" b="0" dirty="0">
                        <a:solidFill>
                          <a:schemeClr val="tx1"/>
                        </a:solidFill>
                        <a:latin typeface="Arial" panose="020B0604020202020204" pitchFamily="34" charset="0"/>
                        <a:cs typeface="Arial" panose="020B0604020202020204" pitchFamily="34"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algn="ctr"/>
                      <a:r>
                        <a:rPr lang="ca-ES" sz="1400" dirty="0" err="1">
                          <a:solidFill>
                            <a:schemeClr val="tx1"/>
                          </a:solidFill>
                          <a:latin typeface="Arial" panose="020B0604020202020204" pitchFamily="34" charset="0"/>
                          <a:cs typeface="Arial" panose="020B0604020202020204" pitchFamily="34" charset="0"/>
                        </a:rPr>
                        <a:t>Inactive</a:t>
                      </a:r>
                      <a:r>
                        <a:rPr lang="ca-ES" sz="1400" dirty="0">
                          <a:solidFill>
                            <a:schemeClr val="tx1"/>
                          </a:solidFill>
                          <a:latin typeface="Arial" panose="020B0604020202020204" pitchFamily="34" charset="0"/>
                          <a:cs typeface="Arial" panose="020B0604020202020204" pitchFamily="34" charset="0"/>
                        </a:rPr>
                        <a:t> </a:t>
                      </a:r>
                      <a:r>
                        <a:rPr lang="ca-ES" sz="1400" dirty="0" err="1">
                          <a:solidFill>
                            <a:schemeClr val="tx1"/>
                          </a:solidFill>
                          <a:latin typeface="Arial" panose="020B0604020202020204" pitchFamily="34" charset="0"/>
                          <a:cs typeface="Arial" panose="020B0604020202020204" pitchFamily="34" charset="0"/>
                        </a:rPr>
                        <a:t>carrier</a:t>
                      </a:r>
                      <a:endParaRPr lang="es-ES" sz="1400" b="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400" dirty="0">
                          <a:solidFill>
                            <a:schemeClr val="tx1"/>
                          </a:solidFill>
                          <a:latin typeface="Arial" panose="020B0604020202020204" pitchFamily="34" charset="0"/>
                          <a:cs typeface="Arial" panose="020B0604020202020204" pitchFamily="34" charset="0"/>
                        </a:rPr>
                        <a:t>HBeAg negative chronic hepatitis</a:t>
                      </a:r>
                      <a:endParaRPr lang="es-ES" sz="1400" b="0" i="1" dirty="0">
                        <a:solidFill>
                          <a:schemeClr val="tx1"/>
                        </a:solidFill>
                        <a:latin typeface="Arial" panose="020B0604020202020204" pitchFamily="34" charset="0"/>
                        <a:cs typeface="Arial" panose="020B0604020202020204" pitchFamily="34"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1400" dirty="0">
                          <a:solidFill>
                            <a:schemeClr val="tx1"/>
                          </a:solidFill>
                          <a:latin typeface="Arial" panose="020B0604020202020204" pitchFamily="34" charset="0"/>
                          <a:cs typeface="Arial" panose="020B0604020202020204" pitchFamily="34" charset="0"/>
                        </a:rPr>
                        <a:t>HBsAg negative</a:t>
                      </a:r>
                      <a:br>
                        <a:rPr lang="ca-ES" sz="1400" dirty="0">
                          <a:solidFill>
                            <a:schemeClr val="tx1"/>
                          </a:solidFill>
                          <a:latin typeface="Arial" panose="020B0604020202020204" pitchFamily="34" charset="0"/>
                          <a:cs typeface="Arial" panose="020B0604020202020204" pitchFamily="34" charset="0"/>
                        </a:rPr>
                      </a:br>
                      <a:r>
                        <a:rPr lang="ca-ES" sz="1400" dirty="0">
                          <a:solidFill>
                            <a:schemeClr val="tx1"/>
                          </a:solidFill>
                          <a:latin typeface="Arial" panose="020B0604020202020204" pitchFamily="34" charset="0"/>
                          <a:cs typeface="Arial" panose="020B0604020202020204" pitchFamily="34" charset="0"/>
                        </a:rPr>
                        <a:t>/anti-HBc positive </a:t>
                      </a:r>
                      <a:endParaRPr lang="es-ES" sz="1400" b="0" i="1" dirty="0">
                        <a:solidFill>
                          <a:schemeClr val="tx1"/>
                        </a:solidFill>
                        <a:latin typeface="Arial" panose="020B0604020202020204" pitchFamily="34" charset="0"/>
                        <a:cs typeface="Arial" panose="020B0604020202020204" pitchFamily="34" charset="0"/>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rgbClr val="253746"/>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1280623"/>
                  </a:ext>
                </a:extLst>
              </a:tr>
            </a:tbl>
          </a:graphicData>
        </a:graphic>
      </p:graphicFrame>
      <p:sp>
        <p:nvSpPr>
          <p:cNvPr id="4" name="Rectangle 3"/>
          <p:cNvSpPr/>
          <p:nvPr/>
        </p:nvSpPr>
        <p:spPr>
          <a:xfrm>
            <a:off x="395052" y="2135128"/>
            <a:ext cx="1313716" cy="936000"/>
          </a:xfrm>
          <a:prstGeom prst="rect">
            <a:avLst/>
          </a:prstGeom>
          <a:solidFill>
            <a:schemeClr val="tx2">
              <a:alpha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017878-6790-4858-84A1-6AAE593122E3}"/>
              </a:ext>
            </a:extLst>
          </p:cNvPr>
          <p:cNvSpPr>
            <a:spLocks noGrp="1"/>
          </p:cNvSpPr>
          <p:nvPr>
            <p:ph type="title"/>
          </p:nvPr>
        </p:nvSpPr>
        <p:spPr/>
        <p:txBody>
          <a:bodyPr>
            <a:noAutofit/>
          </a:bodyPr>
          <a:lstStyle/>
          <a:p>
            <a:r>
              <a:rPr lang="en-GB" dirty="0"/>
              <a:t>New nomenclature for chronic phases</a:t>
            </a:r>
          </a:p>
        </p:txBody>
      </p:sp>
      <p:sp>
        <p:nvSpPr>
          <p:cNvPr id="3" name="Text Placeholder 2">
            <a:extLst>
              <a:ext uri="{FF2B5EF4-FFF2-40B4-BE49-F238E27FC236}">
                <a16:creationId xmlns:a16="http://schemas.microsoft.com/office/drawing/2014/main" id="{11D9934C-B796-41E9-85EA-8CB71BA96436}"/>
              </a:ext>
            </a:extLst>
          </p:cNvPr>
          <p:cNvSpPr>
            <a:spLocks noGrp="1"/>
          </p:cNvSpPr>
          <p:nvPr>
            <p:ph type="body" sz="quarter" idx="10"/>
          </p:nvPr>
        </p:nvSpPr>
        <p:spPr>
          <a:xfrm>
            <a:off x="4925" y="6221309"/>
            <a:ext cx="7519403" cy="635612"/>
          </a:xfrm>
        </p:spPr>
        <p:txBody>
          <a:bodyPr/>
          <a:lstStyle/>
          <a:p>
            <a:r>
              <a:rPr lang="ca-ES" dirty="0">
                <a:solidFill>
                  <a:srgbClr val="000000"/>
                </a:solidFill>
                <a:latin typeface="Arial" panose="020B0604020202020204" pitchFamily="34" charset="0"/>
                <a:cs typeface="Arial" panose="020B0604020202020204" pitchFamily="34" charset="0"/>
              </a:rPr>
              <a:t>*HBV DNA levels can be between 2,000 and 20,000 IU/mL in some patients without signs of chronic hepatitis;</a:t>
            </a:r>
            <a:br>
              <a:rPr lang="ca-ES" dirty="0">
                <a:solidFill>
                  <a:srgbClr val="000000"/>
                </a:solidFill>
                <a:latin typeface="Arial" panose="020B0604020202020204" pitchFamily="34" charset="0"/>
                <a:cs typeface="Arial" panose="020B0604020202020204" pitchFamily="34" charset="0"/>
              </a:rPr>
            </a:br>
            <a:r>
              <a:rPr lang="ca-ES" baseline="30000" dirty="0">
                <a:solidFill>
                  <a:srgbClr val="000000"/>
                </a:solidFill>
                <a:latin typeface="Arial" panose="020B0604020202020204" pitchFamily="34" charset="0"/>
                <a:cs typeface="Arial" panose="020B0604020202020204" pitchFamily="34" charset="0"/>
              </a:rPr>
              <a:t>†</a:t>
            </a:r>
            <a:r>
              <a:rPr lang="ca-ES" dirty="0">
                <a:solidFill>
                  <a:srgbClr val="000000"/>
                </a:solidFill>
                <a:latin typeface="Arial" panose="020B0604020202020204" pitchFamily="34" charset="0"/>
                <a:cs typeface="Arial" panose="020B0604020202020204" pitchFamily="34" charset="0"/>
              </a:rPr>
              <a:t>Persisitently or intermittently, b</a:t>
            </a:r>
            <a:r>
              <a:rPr lang="en-GB" dirty="0" err="1">
                <a:solidFill>
                  <a:srgbClr val="000000"/>
                </a:solidFill>
                <a:latin typeface="Arial" panose="020B0604020202020204" pitchFamily="34" charset="0"/>
                <a:cs typeface="Arial" panose="020B0604020202020204" pitchFamily="34" charset="0"/>
              </a:rPr>
              <a:t>ased</a:t>
            </a:r>
            <a:r>
              <a:rPr lang="en-GB" dirty="0">
                <a:solidFill>
                  <a:srgbClr val="000000"/>
                </a:solidFill>
                <a:latin typeface="Arial" panose="020B0604020202020204" pitchFamily="34" charset="0"/>
                <a:cs typeface="Arial" panose="020B0604020202020204" pitchFamily="34" charset="0"/>
              </a:rPr>
              <a:t> on traditional ULN (~40 IU/L). </a:t>
            </a:r>
            <a:r>
              <a:rPr lang="ca-ES" baseline="30000" dirty="0">
                <a:latin typeface="Arial" panose="020B0604020202020204" pitchFamily="34" charset="0"/>
                <a:cs typeface="Arial" panose="020B0604020202020204" pitchFamily="34" charset="0"/>
              </a:rPr>
              <a:t>‡</a:t>
            </a:r>
            <a:r>
              <a:rPr lang="ca-ES" dirty="0">
                <a:latin typeface="Arial" panose="020B0604020202020204" pitchFamily="34" charset="0"/>
                <a:cs typeface="Arial" panose="020B0604020202020204" pitchFamily="34" charset="0"/>
              </a:rPr>
              <a:t>cccDNA can frequently be detected in the liver;</a:t>
            </a:r>
            <a:endParaRPr lang="en-GB" dirty="0">
              <a:solidFill>
                <a:srgbClr val="000000"/>
              </a:solidFill>
              <a:latin typeface="Arial" panose="020B0604020202020204" pitchFamily="34" charset="0"/>
              <a:cs typeface="Arial" panose="020B0604020202020204" pitchFamily="34" charset="0"/>
            </a:endParaRPr>
          </a:p>
          <a:p>
            <a:r>
              <a:rPr lang="en-GB" baseline="30000" dirty="0"/>
              <a:t>§</a:t>
            </a:r>
            <a:r>
              <a:rPr lang="it-IT" kern="0" dirty="0">
                <a:solidFill>
                  <a:srgbClr val="000000"/>
                </a:solidFill>
              </a:rPr>
              <a:t>Residual HCC risk only if cirrhosis has developed before HBsAg loss. </a:t>
            </a:r>
            <a:br>
              <a:rPr lang="en-GB" dirty="0">
                <a:solidFill>
                  <a:srgbClr val="000000"/>
                </a:solidFill>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sp>
        <p:nvSpPr>
          <p:cNvPr id="7" name="Content Placeholder 6">
            <a:extLst>
              <a:ext uri="{FF2B5EF4-FFF2-40B4-BE49-F238E27FC236}">
                <a16:creationId xmlns:a16="http://schemas.microsoft.com/office/drawing/2014/main" id="{C29DDC66-1F28-4F08-99DE-0FCAF5B7A389}"/>
              </a:ext>
            </a:extLst>
          </p:cNvPr>
          <p:cNvSpPr>
            <a:spLocks noGrp="1"/>
          </p:cNvSpPr>
          <p:nvPr>
            <p:ph sz="half" idx="1"/>
          </p:nvPr>
        </p:nvSpPr>
        <p:spPr/>
        <p:txBody>
          <a:bodyPr>
            <a:normAutofit/>
          </a:bodyPr>
          <a:lstStyle/>
          <a:p>
            <a:r>
              <a:rPr lang="en-GB" sz="1800" dirty="0"/>
              <a:t>The natural history of chronic HBV infection has been schematically divided into ﬁve phases</a:t>
            </a:r>
          </a:p>
        </p:txBody>
      </p:sp>
      <p:sp>
        <p:nvSpPr>
          <p:cNvPr id="8" name="CuadroTexto 4">
            <a:extLst>
              <a:ext uri="{FF2B5EF4-FFF2-40B4-BE49-F238E27FC236}">
                <a16:creationId xmlns:a16="http://schemas.microsoft.com/office/drawing/2014/main" id="{BB2D499D-0586-45A6-83C5-EF4CD9C6E66E}"/>
              </a:ext>
            </a:extLst>
          </p:cNvPr>
          <p:cNvSpPr txBox="1"/>
          <p:nvPr/>
        </p:nvSpPr>
        <p:spPr>
          <a:xfrm>
            <a:off x="437954" y="2597879"/>
            <a:ext cx="1227912" cy="461665"/>
          </a:xfrm>
          <a:prstGeom prst="rect">
            <a:avLst/>
          </a:prstGeom>
          <a:noFill/>
          <a:ln>
            <a:noFill/>
          </a:ln>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Chronic HBV</a:t>
            </a:r>
          </a:p>
          <a:p>
            <a:pPr algn="ctr"/>
            <a:r>
              <a:rPr lang="en-US" sz="1200" b="1" dirty="0">
                <a:solidFill>
                  <a:schemeClr val="bg1"/>
                </a:solidFill>
                <a:latin typeface="Arial" panose="020B0604020202020204" pitchFamily="34" charset="0"/>
                <a:cs typeface="Arial" panose="020B0604020202020204" pitchFamily="34" charset="0"/>
              </a:rPr>
              <a:t>infection</a:t>
            </a:r>
          </a:p>
        </p:txBody>
      </p:sp>
      <p:pic>
        <p:nvPicPr>
          <p:cNvPr id="10" name="Picture 9">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1" name="Rectangle 10"/>
          <p:cNvSpPr/>
          <p:nvPr/>
        </p:nvSpPr>
        <p:spPr>
          <a:xfrm>
            <a:off x="547975" y="2176911"/>
            <a:ext cx="1007870" cy="381767"/>
          </a:xfrm>
          <a:prstGeom prst="rect">
            <a:avLst/>
          </a:prstGeom>
          <a:solidFill>
            <a:schemeClr val="tx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Chronic hepatitis B</a:t>
            </a:r>
          </a:p>
        </p:txBody>
      </p:sp>
    </p:spTree>
    <p:extLst>
      <p:ext uri="{BB962C8B-B14F-4D97-AF65-F5344CB8AC3E}">
        <p14:creationId xmlns:p14="http://schemas.microsoft.com/office/powerpoint/2010/main" val="134238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A9BEA7B-74D2-4283-8DFF-C325A92E413D}"/>
              </a:ext>
            </a:extLst>
          </p:cNvPr>
          <p:cNvGrpSpPr/>
          <p:nvPr/>
        </p:nvGrpSpPr>
        <p:grpSpPr>
          <a:xfrm>
            <a:off x="1677393" y="1479975"/>
            <a:ext cx="6546099" cy="3797581"/>
            <a:chOff x="1677393" y="1496915"/>
            <a:chExt cx="6546099" cy="3797581"/>
          </a:xfrm>
        </p:grpSpPr>
        <p:grpSp>
          <p:nvGrpSpPr>
            <p:cNvPr id="15" name="Group 14"/>
            <p:cNvGrpSpPr/>
            <p:nvPr/>
          </p:nvGrpSpPr>
          <p:grpSpPr>
            <a:xfrm>
              <a:off x="1677393" y="1496915"/>
              <a:ext cx="6546099" cy="3797581"/>
              <a:chOff x="1784970" y="1238723"/>
              <a:chExt cx="6546099" cy="3797581"/>
            </a:xfrm>
          </p:grpSpPr>
          <p:pic>
            <p:nvPicPr>
              <p:cNvPr id="4" name="Content Placeholder 5">
                <a:extLst>
                  <a:ext uri="{FF2B5EF4-FFF2-40B4-BE49-F238E27FC236}">
                    <a16:creationId xmlns:a16="http://schemas.microsoft.com/office/drawing/2014/main" id="{D97E13AA-77F8-4A21-B8F8-18EF8DE342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970" y="1238723"/>
                <a:ext cx="6546099" cy="37975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Rectangle 9"/>
              <p:cNvSpPr/>
              <p:nvPr/>
            </p:nvSpPr>
            <p:spPr>
              <a:xfrm>
                <a:off x="1850314" y="3948058"/>
                <a:ext cx="6466734" cy="6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rrow: Pentagon 8">
              <a:extLst>
                <a:ext uri="{FF2B5EF4-FFF2-40B4-BE49-F238E27FC236}">
                  <a16:creationId xmlns:a16="http://schemas.microsoft.com/office/drawing/2014/main" id="{3F9695DA-AAAB-4EF7-ACEB-D5DB12AC6D10}"/>
                </a:ext>
              </a:extLst>
            </p:cNvPr>
            <p:cNvSpPr/>
            <p:nvPr/>
          </p:nvSpPr>
          <p:spPr>
            <a:xfrm>
              <a:off x="1710940" y="1507780"/>
              <a:ext cx="3627184" cy="368955"/>
            </a:xfrm>
            <a:prstGeom prst="homePlate">
              <a:avLst>
                <a:gd name="adj" fmla="val 22750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HBeAg</a:t>
              </a:r>
            </a:p>
          </p:txBody>
        </p:sp>
        <p:sp>
          <p:nvSpPr>
            <p:cNvPr id="23" name="Arrow: Pentagon 22">
              <a:extLst>
                <a:ext uri="{FF2B5EF4-FFF2-40B4-BE49-F238E27FC236}">
                  <a16:creationId xmlns:a16="http://schemas.microsoft.com/office/drawing/2014/main" id="{60D42D14-21A7-4A95-BD48-CC91D911E8FB}"/>
                </a:ext>
              </a:extLst>
            </p:cNvPr>
            <p:cNvSpPr/>
            <p:nvPr/>
          </p:nvSpPr>
          <p:spPr>
            <a:xfrm flipH="1">
              <a:off x="4065371" y="1901834"/>
              <a:ext cx="4140000" cy="370632"/>
            </a:xfrm>
            <a:prstGeom prst="homePlate">
              <a:avLst>
                <a:gd name="adj" fmla="val 227504"/>
              </a:avLst>
            </a:prstGeom>
            <a:solidFill>
              <a:srgbClr val="73CBEF"/>
            </a:solidFill>
            <a:ln>
              <a:solidFill>
                <a:srgbClr val="73CB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Anti-</a:t>
              </a:r>
              <a:r>
                <a:rPr lang="en-GB" sz="1400" dirty="0" err="1">
                  <a:solidFill>
                    <a:schemeClr val="tx1"/>
                  </a:solidFill>
                </a:rPr>
                <a:t>HBe</a:t>
              </a:r>
              <a:endParaRPr lang="en-GB" sz="1400" dirty="0">
                <a:solidFill>
                  <a:schemeClr val="tx1"/>
                </a:solidFill>
              </a:endParaRPr>
            </a:p>
          </p:txBody>
        </p:sp>
      </p:grpSp>
      <p:sp>
        <p:nvSpPr>
          <p:cNvPr id="2" name="Title 1">
            <a:extLst>
              <a:ext uri="{FF2B5EF4-FFF2-40B4-BE49-F238E27FC236}">
                <a16:creationId xmlns:a16="http://schemas.microsoft.com/office/drawing/2014/main" id="{F63FF7EA-809F-4321-9AC1-E31E324A9B26}"/>
              </a:ext>
            </a:extLst>
          </p:cNvPr>
          <p:cNvSpPr>
            <a:spLocks noGrp="1"/>
          </p:cNvSpPr>
          <p:nvPr>
            <p:ph type="title"/>
          </p:nvPr>
        </p:nvSpPr>
        <p:spPr/>
        <p:txBody>
          <a:bodyPr>
            <a:noAutofit/>
          </a:bodyPr>
          <a:lstStyle/>
          <a:p>
            <a:r>
              <a:rPr lang="en-GB" dirty="0"/>
              <a:t>Phases of chronic HBV infection</a:t>
            </a:r>
            <a:r>
              <a:rPr lang="en-GB" baseline="30000" dirty="0"/>
              <a:t>1</a:t>
            </a:r>
          </a:p>
        </p:txBody>
      </p:sp>
      <p:sp>
        <p:nvSpPr>
          <p:cNvPr id="3" name="Text Placeholder 2">
            <a:extLst>
              <a:ext uri="{FF2B5EF4-FFF2-40B4-BE49-F238E27FC236}">
                <a16:creationId xmlns:a16="http://schemas.microsoft.com/office/drawing/2014/main" id="{4A212A6D-19DA-412D-8FBD-02CB83EAA86C}"/>
              </a:ext>
            </a:extLst>
          </p:cNvPr>
          <p:cNvSpPr>
            <a:spLocks noGrp="1"/>
          </p:cNvSpPr>
          <p:nvPr>
            <p:ph type="body" sz="quarter" idx="10"/>
          </p:nvPr>
        </p:nvSpPr>
        <p:spPr/>
        <p:txBody>
          <a:bodyPr/>
          <a:lstStyle/>
          <a:p>
            <a:r>
              <a:rPr lang="en-GB" dirty="0"/>
              <a:t>1. Lok A, et al. J </a:t>
            </a:r>
            <a:r>
              <a:rPr lang="en-GB" dirty="0" err="1"/>
              <a:t>Hepatol</a:t>
            </a:r>
            <a:r>
              <a:rPr lang="en-GB" dirty="0"/>
              <a:t> 2017;</a:t>
            </a:r>
            <a:r>
              <a:rPr lang="en-US" altLang="en-US" dirty="0"/>
              <a:t>67:847</a:t>
            </a:r>
            <a:r>
              <a:rPr lang="en-GB" dirty="0"/>
              <a:t>–</a:t>
            </a:r>
            <a:r>
              <a:rPr lang="en-US" altLang="en-US" dirty="0"/>
              <a:t>61;</a:t>
            </a:r>
            <a:br>
              <a:rPr lang="en-GB" altLang="en-US" dirty="0"/>
            </a:br>
            <a:r>
              <a:rPr lang="en-GB" altLang="en-US" dirty="0"/>
              <a:t>2.</a:t>
            </a:r>
            <a:r>
              <a:rPr lang="en-GB" dirty="0"/>
              <a:t> EASL CPG HBV. J </a:t>
            </a:r>
            <a:r>
              <a:rPr lang="en-GB" dirty="0" err="1"/>
              <a:t>Hepatol</a:t>
            </a:r>
            <a:r>
              <a:rPr lang="en-GB" dirty="0"/>
              <a:t> 2017;67:370–98</a:t>
            </a:r>
            <a:r>
              <a:rPr lang="en-GB" altLang="en-US" dirty="0"/>
              <a:t> </a:t>
            </a:r>
            <a:endParaRPr lang="en-US" altLang="en-US" dirty="0"/>
          </a:p>
        </p:txBody>
      </p:sp>
      <p:pic>
        <p:nvPicPr>
          <p:cNvPr id="8" name="Picture 7">
            <a:hlinkClick r:id="rId4"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24" name="Group 23">
            <a:extLst>
              <a:ext uri="{FF2B5EF4-FFF2-40B4-BE49-F238E27FC236}">
                <a16:creationId xmlns:a16="http://schemas.microsoft.com/office/drawing/2014/main" id="{53B0AD8C-4816-4242-9F6E-5A84AF75CF4D}"/>
              </a:ext>
            </a:extLst>
          </p:cNvPr>
          <p:cNvGrpSpPr/>
          <p:nvPr/>
        </p:nvGrpSpPr>
        <p:grpSpPr>
          <a:xfrm>
            <a:off x="2092339" y="4310474"/>
            <a:ext cx="5948607" cy="307777"/>
            <a:chOff x="2092339" y="4327414"/>
            <a:chExt cx="5948607" cy="307777"/>
          </a:xfrm>
        </p:grpSpPr>
        <p:sp>
          <p:nvSpPr>
            <p:cNvPr id="11" name="TextBox 10">
              <a:extLst>
                <a:ext uri="{FF2B5EF4-FFF2-40B4-BE49-F238E27FC236}">
                  <a16:creationId xmlns:a16="http://schemas.microsoft.com/office/drawing/2014/main" id="{1728591C-1A91-4C78-A8A3-6A4013087C2B}"/>
                </a:ext>
              </a:extLst>
            </p:cNvPr>
            <p:cNvSpPr txBox="1"/>
            <p:nvPr/>
          </p:nvSpPr>
          <p:spPr>
            <a:xfrm>
              <a:off x="3857155"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2</a:t>
              </a:r>
            </a:p>
          </p:txBody>
        </p:sp>
        <p:sp>
          <p:nvSpPr>
            <p:cNvPr id="13" name="TextBox 12">
              <a:extLst>
                <a:ext uri="{FF2B5EF4-FFF2-40B4-BE49-F238E27FC236}">
                  <a16:creationId xmlns:a16="http://schemas.microsoft.com/office/drawing/2014/main" id="{1728591C-1A91-4C78-A8A3-6A4013087C2B}"/>
                </a:ext>
              </a:extLst>
            </p:cNvPr>
            <p:cNvSpPr txBox="1"/>
            <p:nvPr/>
          </p:nvSpPr>
          <p:spPr>
            <a:xfrm>
              <a:off x="5562660"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3</a:t>
              </a:r>
            </a:p>
          </p:txBody>
        </p:sp>
        <p:sp>
          <p:nvSpPr>
            <p:cNvPr id="14" name="TextBox 13">
              <a:extLst>
                <a:ext uri="{FF2B5EF4-FFF2-40B4-BE49-F238E27FC236}">
                  <a16:creationId xmlns:a16="http://schemas.microsoft.com/office/drawing/2014/main" id="{1728591C-1A91-4C78-A8A3-6A4013087C2B}"/>
                </a:ext>
              </a:extLst>
            </p:cNvPr>
            <p:cNvSpPr txBox="1"/>
            <p:nvPr/>
          </p:nvSpPr>
          <p:spPr>
            <a:xfrm>
              <a:off x="2092339"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1</a:t>
              </a:r>
            </a:p>
          </p:txBody>
        </p:sp>
        <p:sp>
          <p:nvSpPr>
            <p:cNvPr id="16" name="TextBox 15">
              <a:extLst>
                <a:ext uri="{FF2B5EF4-FFF2-40B4-BE49-F238E27FC236}">
                  <a16:creationId xmlns:a16="http://schemas.microsoft.com/office/drawing/2014/main" id="{1728591C-1A91-4C78-A8A3-6A4013087C2B}"/>
                </a:ext>
              </a:extLst>
            </p:cNvPr>
            <p:cNvSpPr txBox="1"/>
            <p:nvPr/>
          </p:nvSpPr>
          <p:spPr>
            <a:xfrm>
              <a:off x="7199048"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4</a:t>
              </a:r>
            </a:p>
          </p:txBody>
        </p:sp>
      </p:grpSp>
      <p:grpSp>
        <p:nvGrpSpPr>
          <p:cNvPr id="7" name="Group 6">
            <a:extLst>
              <a:ext uri="{FF2B5EF4-FFF2-40B4-BE49-F238E27FC236}">
                <a16:creationId xmlns:a16="http://schemas.microsoft.com/office/drawing/2014/main" id="{B69C4437-2682-45CF-91FE-CFA95BD62CC0}"/>
              </a:ext>
            </a:extLst>
          </p:cNvPr>
          <p:cNvGrpSpPr/>
          <p:nvPr/>
        </p:nvGrpSpPr>
        <p:grpSpPr>
          <a:xfrm>
            <a:off x="230316" y="5318333"/>
            <a:ext cx="8225742" cy="555960"/>
            <a:chOff x="230316" y="5347630"/>
            <a:chExt cx="8225742" cy="555960"/>
          </a:xfrm>
        </p:grpSpPr>
        <p:sp>
          <p:nvSpPr>
            <p:cNvPr id="18" name="TextBox 17">
              <a:extLst>
                <a:ext uri="{FF2B5EF4-FFF2-40B4-BE49-F238E27FC236}">
                  <a16:creationId xmlns:a16="http://schemas.microsoft.com/office/drawing/2014/main" id="{1728591C-1A91-4C78-A8A3-6A4013087C2B}"/>
                </a:ext>
              </a:extLst>
            </p:cNvPr>
            <p:cNvSpPr txBox="1"/>
            <p:nvPr/>
          </p:nvSpPr>
          <p:spPr>
            <a:xfrm>
              <a:off x="3455788" y="5380369"/>
              <a:ext cx="1648207" cy="523220"/>
            </a:xfrm>
            <a:prstGeom prst="rect">
              <a:avLst/>
            </a:prstGeom>
            <a:noFill/>
          </p:spPr>
          <p:txBody>
            <a:bodyPr wrap="none" rtlCol="0">
              <a:spAutoFit/>
            </a:bodyPr>
            <a:lstStyle/>
            <a:p>
              <a:pPr algn="ctr"/>
              <a:r>
                <a:rPr lang="en-GB" sz="1400" dirty="0" err="1"/>
                <a:t>HBeAg</a:t>
              </a:r>
              <a:r>
                <a:rPr lang="en-GB" sz="1400" dirty="0"/>
                <a:t>-positive</a:t>
              </a:r>
              <a:br>
                <a:rPr lang="en-GB" sz="1400" dirty="0"/>
              </a:br>
              <a:r>
                <a:rPr lang="en-GB" sz="1400" dirty="0"/>
                <a:t>chronic hepatitis B</a:t>
              </a:r>
            </a:p>
          </p:txBody>
        </p:sp>
        <p:sp>
          <p:nvSpPr>
            <p:cNvPr id="19" name="TextBox 18">
              <a:extLst>
                <a:ext uri="{FF2B5EF4-FFF2-40B4-BE49-F238E27FC236}">
                  <a16:creationId xmlns:a16="http://schemas.microsoft.com/office/drawing/2014/main" id="{1728591C-1A91-4C78-A8A3-6A4013087C2B}"/>
                </a:ext>
              </a:extLst>
            </p:cNvPr>
            <p:cNvSpPr txBox="1"/>
            <p:nvPr/>
          </p:nvSpPr>
          <p:spPr>
            <a:xfrm>
              <a:off x="5036259" y="5380369"/>
              <a:ext cx="1898276" cy="523220"/>
            </a:xfrm>
            <a:prstGeom prst="rect">
              <a:avLst/>
            </a:prstGeom>
            <a:noFill/>
          </p:spPr>
          <p:txBody>
            <a:bodyPr wrap="none" rtlCol="0">
              <a:spAutoFit/>
            </a:bodyPr>
            <a:lstStyle/>
            <a:p>
              <a:pPr algn="ctr"/>
              <a:r>
                <a:rPr lang="en-GB" sz="1400" dirty="0" err="1"/>
                <a:t>HBeAg</a:t>
              </a:r>
              <a:r>
                <a:rPr lang="en-GB" sz="1400" dirty="0"/>
                <a:t>-negative</a:t>
              </a:r>
              <a:br>
                <a:rPr lang="en-GB" sz="1400" dirty="0"/>
              </a:br>
              <a:r>
                <a:rPr lang="en-GB" sz="1400" dirty="0"/>
                <a:t>chronic HBV infection</a:t>
              </a:r>
            </a:p>
          </p:txBody>
        </p:sp>
        <p:sp>
          <p:nvSpPr>
            <p:cNvPr id="20" name="TextBox 19">
              <a:extLst>
                <a:ext uri="{FF2B5EF4-FFF2-40B4-BE49-F238E27FC236}">
                  <a16:creationId xmlns:a16="http://schemas.microsoft.com/office/drawing/2014/main" id="{1728591C-1A91-4C78-A8A3-6A4013087C2B}"/>
                </a:ext>
              </a:extLst>
            </p:cNvPr>
            <p:cNvSpPr txBox="1"/>
            <p:nvPr/>
          </p:nvSpPr>
          <p:spPr>
            <a:xfrm>
              <a:off x="1565937" y="5380369"/>
              <a:ext cx="1898276" cy="523220"/>
            </a:xfrm>
            <a:prstGeom prst="rect">
              <a:avLst/>
            </a:prstGeom>
            <a:noFill/>
          </p:spPr>
          <p:txBody>
            <a:bodyPr wrap="none" rtlCol="0">
              <a:spAutoFit/>
            </a:bodyPr>
            <a:lstStyle/>
            <a:p>
              <a:pPr algn="ctr"/>
              <a:r>
                <a:rPr lang="en-GB" sz="1400" dirty="0" err="1"/>
                <a:t>HBeAg</a:t>
              </a:r>
              <a:r>
                <a:rPr lang="en-GB" sz="1400" dirty="0"/>
                <a:t>-positive</a:t>
              </a:r>
              <a:br>
                <a:rPr lang="en-GB" sz="1400" dirty="0"/>
              </a:br>
              <a:r>
                <a:rPr lang="en-GB" sz="1400" dirty="0"/>
                <a:t>chronic HBV infection</a:t>
              </a:r>
            </a:p>
          </p:txBody>
        </p:sp>
        <p:sp>
          <p:nvSpPr>
            <p:cNvPr id="21" name="TextBox 20">
              <a:extLst>
                <a:ext uri="{FF2B5EF4-FFF2-40B4-BE49-F238E27FC236}">
                  <a16:creationId xmlns:a16="http://schemas.microsoft.com/office/drawing/2014/main" id="{1728591C-1A91-4C78-A8A3-6A4013087C2B}"/>
                </a:ext>
              </a:extLst>
            </p:cNvPr>
            <p:cNvSpPr txBox="1"/>
            <p:nvPr/>
          </p:nvSpPr>
          <p:spPr>
            <a:xfrm>
              <a:off x="6797681" y="5380369"/>
              <a:ext cx="1648207" cy="523220"/>
            </a:xfrm>
            <a:prstGeom prst="rect">
              <a:avLst/>
            </a:prstGeom>
            <a:noFill/>
          </p:spPr>
          <p:txBody>
            <a:bodyPr wrap="none" rtlCol="0">
              <a:spAutoFit/>
            </a:bodyPr>
            <a:lstStyle/>
            <a:p>
              <a:pPr algn="ctr"/>
              <a:r>
                <a:rPr lang="en-GB" sz="1400" dirty="0" err="1">
                  <a:latin typeface="Arial" panose="020B0604020202020204" pitchFamily="34" charset="0"/>
                  <a:cs typeface="Arial" panose="020B0604020202020204" pitchFamily="34" charset="0"/>
                </a:rPr>
                <a:t>HBeAg</a:t>
              </a:r>
              <a:r>
                <a:rPr lang="en-GB" sz="1400" dirty="0">
                  <a:latin typeface="Arial" panose="020B0604020202020204" pitchFamily="34" charset="0"/>
                  <a:cs typeface="Arial" panose="020B0604020202020204" pitchFamily="34" charset="0"/>
                </a:rPr>
                <a:t>-negative</a:t>
              </a:r>
            </a:p>
            <a:p>
              <a:pPr algn="ctr"/>
              <a:r>
                <a:rPr lang="en-GB" sz="1400" dirty="0">
                  <a:latin typeface="Arial" panose="020B0604020202020204" pitchFamily="34" charset="0"/>
                  <a:cs typeface="Arial" panose="020B0604020202020204" pitchFamily="34" charset="0"/>
                </a:rPr>
                <a:t>chronic hepatitis B</a:t>
              </a:r>
            </a:p>
          </p:txBody>
        </p:sp>
        <p:grpSp>
          <p:nvGrpSpPr>
            <p:cNvPr id="6" name="Group 5">
              <a:extLst>
                <a:ext uri="{FF2B5EF4-FFF2-40B4-BE49-F238E27FC236}">
                  <a16:creationId xmlns:a16="http://schemas.microsoft.com/office/drawing/2014/main" id="{3F6673E6-B8CE-4C12-8B8F-01E9806B7DB8}"/>
                </a:ext>
              </a:extLst>
            </p:cNvPr>
            <p:cNvGrpSpPr/>
            <p:nvPr/>
          </p:nvGrpSpPr>
          <p:grpSpPr>
            <a:xfrm>
              <a:off x="230316" y="5347630"/>
              <a:ext cx="8225742" cy="555960"/>
              <a:chOff x="230316" y="5347630"/>
              <a:chExt cx="8225742" cy="555960"/>
            </a:xfrm>
          </p:grpSpPr>
          <p:sp>
            <p:nvSpPr>
              <p:cNvPr id="17" name="TextBox 16">
                <a:extLst>
                  <a:ext uri="{FF2B5EF4-FFF2-40B4-BE49-F238E27FC236}">
                    <a16:creationId xmlns:a16="http://schemas.microsoft.com/office/drawing/2014/main" id="{1728591C-1A91-4C78-A8A3-6A4013087C2B}"/>
                  </a:ext>
                </a:extLst>
              </p:cNvPr>
              <p:cNvSpPr txBox="1"/>
              <p:nvPr/>
            </p:nvSpPr>
            <p:spPr>
              <a:xfrm>
                <a:off x="230316" y="5380369"/>
                <a:ext cx="1425390" cy="523220"/>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New </a:t>
                </a:r>
              </a:p>
              <a:p>
                <a:r>
                  <a:rPr lang="en-GB" sz="1400" b="1" dirty="0">
                    <a:latin typeface="Arial" panose="020B0604020202020204" pitchFamily="34" charset="0"/>
                    <a:cs typeface="Arial" panose="020B0604020202020204" pitchFamily="34" charset="0"/>
                  </a:rPr>
                  <a:t>nomenclature</a:t>
                </a:r>
                <a:r>
                  <a:rPr lang="en-GB" sz="1400" baseline="30000" dirty="0">
                    <a:latin typeface="Arial" panose="020B0604020202020204" pitchFamily="34" charset="0"/>
                    <a:cs typeface="Arial" panose="020B0604020202020204" pitchFamily="34" charset="0"/>
                  </a:rPr>
                  <a:t>2</a:t>
                </a:r>
              </a:p>
            </p:txBody>
          </p:sp>
          <p:sp>
            <p:nvSpPr>
              <p:cNvPr id="22" name="Rectangle 21">
                <a:extLst>
                  <a:ext uri="{FF2B5EF4-FFF2-40B4-BE49-F238E27FC236}">
                    <a16:creationId xmlns:a16="http://schemas.microsoft.com/office/drawing/2014/main" id="{2A8E8974-2B45-4CFC-A5A4-AD2B7F70A1EF}"/>
                  </a:ext>
                </a:extLst>
              </p:cNvPr>
              <p:cNvSpPr/>
              <p:nvPr/>
            </p:nvSpPr>
            <p:spPr>
              <a:xfrm>
                <a:off x="248058" y="5347630"/>
                <a:ext cx="8208000" cy="55596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408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71942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457200" indent="-457200">
              <a:buFont typeface="+mj-lt"/>
              <a:buAutoNum type="arabicPeriod"/>
            </a:pPr>
            <a:r>
              <a:rPr lang="en-GB" dirty="0"/>
              <a:t>Goals of therapy</a:t>
            </a:r>
          </a:p>
          <a:p>
            <a:pPr marL="457200" indent="-457200">
              <a:buFont typeface="+mj-lt"/>
              <a:buAutoNum type="arabicPeriod"/>
            </a:pPr>
            <a:r>
              <a:rPr lang="en-GB" dirty="0"/>
              <a:t>Endpoints of therapy</a:t>
            </a:r>
          </a:p>
          <a:p>
            <a:pPr marL="457200" indent="-457200">
              <a:buFont typeface="+mj-lt"/>
              <a:buAutoNum type="arabicPeriod"/>
            </a:pPr>
            <a:r>
              <a:rPr lang="en-GB" dirty="0"/>
              <a:t>Indications for treatment</a:t>
            </a:r>
          </a:p>
          <a:p>
            <a:pPr marL="457200" indent="-457200">
              <a:buFont typeface="+mj-lt"/>
              <a:buAutoNum type="arabicPeriod"/>
            </a:pPr>
            <a:r>
              <a:rPr lang="en-GB" dirty="0"/>
              <a:t>Monitoring of patients currently not treated</a:t>
            </a:r>
          </a:p>
          <a:p>
            <a:pPr marL="457200" indent="-457200">
              <a:buFont typeface="+mj-lt"/>
              <a:buAutoNum type="arabicPeriod"/>
            </a:pPr>
            <a:r>
              <a:rPr lang="en-GB" dirty="0"/>
              <a:t>Treatment strategies</a:t>
            </a:r>
          </a:p>
          <a:p>
            <a:pPr marL="457200" indent="-457200">
              <a:buFont typeface="+mj-lt"/>
              <a:buAutoNum type="arabicPeriod"/>
            </a:pPr>
            <a:r>
              <a:rPr lang="en-GB" dirty="0"/>
              <a:t>Definition of response to treatment</a:t>
            </a:r>
          </a:p>
          <a:p>
            <a:pPr marL="457200" indent="-457200">
              <a:buFont typeface="+mj-lt"/>
              <a:buAutoNum type="arabicPeriod"/>
            </a:pPr>
            <a:r>
              <a:rPr lang="en-GB" dirty="0"/>
              <a:t>NA monotherapy</a:t>
            </a:r>
          </a:p>
          <a:p>
            <a:pPr marL="457200" indent="-457200">
              <a:buFont typeface="+mj-lt"/>
              <a:buAutoNum type="arabicPeriod"/>
            </a:pPr>
            <a:r>
              <a:rPr lang="en-GB" dirty="0" err="1"/>
              <a:t>PegIFN</a:t>
            </a:r>
            <a:r>
              <a:rPr lang="en-GB" dirty="0">
                <a:sym typeface="Symbol" panose="05050102010706020507" pitchFamily="18" charset="2"/>
              </a:rPr>
              <a:t></a:t>
            </a:r>
            <a:r>
              <a:rPr lang="en-GB" dirty="0"/>
              <a:t> monotherapy</a:t>
            </a:r>
          </a:p>
          <a:p>
            <a:pPr marL="457200" indent="-457200">
              <a:buFont typeface="+mj-lt"/>
              <a:buAutoNum type="arabicPeriod"/>
            </a:pPr>
            <a:r>
              <a:rPr lang="en-GB" dirty="0"/>
              <a:t>Combination therapy</a:t>
            </a:r>
          </a:p>
          <a:p>
            <a:pPr marL="457200" indent="-457200">
              <a:buFont typeface="+mj-lt"/>
              <a:buAutoNum type="arabicPeriod"/>
            </a:pPr>
            <a:r>
              <a:rPr lang="en-GB" dirty="0"/>
              <a:t>Patients with decompensated cirrhosis</a:t>
            </a:r>
          </a:p>
          <a:p>
            <a:pPr marL="457200" indent="-457200">
              <a:buFont typeface="+mj-lt"/>
              <a:buAutoNum type="arabicPeriod"/>
            </a:pPr>
            <a:r>
              <a:rPr lang="en-GB" dirty="0"/>
              <a:t>Prevention of HBV recurrence after liver transplantation</a:t>
            </a:r>
          </a:p>
          <a:p>
            <a:pPr marL="457200" indent="-457200">
              <a:buFont typeface="+mj-lt"/>
              <a:buAutoNum type="arabicPeriod"/>
            </a:pPr>
            <a:r>
              <a:rPr lang="en-GB" dirty="0"/>
              <a:t>Treatment in special patient groups</a:t>
            </a:r>
          </a:p>
        </p:txBody>
      </p:sp>
      <p:pic>
        <p:nvPicPr>
          <p:cNvPr id="8" name="Picture 7">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 name="TextBox 1"/>
          <p:cNvSpPr txBox="1"/>
          <p:nvPr/>
        </p:nvSpPr>
        <p:spPr>
          <a:xfrm>
            <a:off x="6079512" y="1433532"/>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3" name="Rectangle 2">
            <a:hlinkClick r:id="rId5" action="ppaction://hlinksldjump"/>
          </p:cNvPr>
          <p:cNvSpPr/>
          <p:nvPr/>
        </p:nvSpPr>
        <p:spPr>
          <a:xfrm>
            <a:off x="774550" y="1340768"/>
            <a:ext cx="203319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5" action="ppaction://hlinksldjump"/>
          </p:cNvPr>
          <p:cNvSpPr/>
          <p:nvPr/>
        </p:nvSpPr>
        <p:spPr>
          <a:xfrm>
            <a:off x="774550" y="1748885"/>
            <a:ext cx="2490394"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6" action="ppaction://hlinksldjump"/>
          </p:cNvPr>
          <p:cNvSpPr/>
          <p:nvPr/>
        </p:nvSpPr>
        <p:spPr>
          <a:xfrm>
            <a:off x="774546" y="3238649"/>
            <a:ext cx="407715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7" action="ppaction://hlinksldjump"/>
          </p:cNvPr>
          <p:cNvSpPr/>
          <p:nvPr/>
        </p:nvSpPr>
        <p:spPr>
          <a:xfrm>
            <a:off x="774545" y="2135416"/>
            <a:ext cx="291532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p:cNvPr>
          <p:cNvSpPr/>
          <p:nvPr/>
        </p:nvSpPr>
        <p:spPr>
          <a:xfrm>
            <a:off x="774546" y="2505536"/>
            <a:ext cx="4948522"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p:cNvPr>
          <p:cNvSpPr/>
          <p:nvPr/>
        </p:nvSpPr>
        <p:spPr>
          <a:xfrm>
            <a:off x="774549" y="2868553"/>
            <a:ext cx="249039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p:cNvPr>
          <p:cNvSpPr/>
          <p:nvPr/>
        </p:nvSpPr>
        <p:spPr>
          <a:xfrm>
            <a:off x="774550" y="3593652"/>
            <a:ext cx="203319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1" action="ppaction://hlinksldjump"/>
          </p:cNvPr>
          <p:cNvSpPr/>
          <p:nvPr/>
        </p:nvSpPr>
        <p:spPr>
          <a:xfrm>
            <a:off x="774547" y="3956669"/>
            <a:ext cx="264279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2" action="ppaction://hlinksldjump"/>
          </p:cNvPr>
          <p:cNvSpPr/>
          <p:nvPr/>
        </p:nvSpPr>
        <p:spPr>
          <a:xfrm>
            <a:off x="774548" y="4309449"/>
            <a:ext cx="249039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3" action="ppaction://hlinksldjump"/>
          </p:cNvPr>
          <p:cNvSpPr/>
          <p:nvPr/>
        </p:nvSpPr>
        <p:spPr>
          <a:xfrm>
            <a:off x="774549" y="4664452"/>
            <a:ext cx="4496698"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14" action="ppaction://hlinksldjump"/>
          </p:cNvPr>
          <p:cNvSpPr/>
          <p:nvPr/>
        </p:nvSpPr>
        <p:spPr>
          <a:xfrm>
            <a:off x="774549" y="5019455"/>
            <a:ext cx="637928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15" action="ppaction://hlinksldjump"/>
          </p:cNvPr>
          <p:cNvSpPr/>
          <p:nvPr/>
        </p:nvSpPr>
        <p:spPr>
          <a:xfrm>
            <a:off x="774549" y="5374458"/>
            <a:ext cx="4077149"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201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r>
              <a:rPr lang="en-US"/>
              <a:t>Goals and endpoints of therapy</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a:xfrm>
            <a:off x="4925" y="6136640"/>
            <a:ext cx="7519403" cy="720281"/>
          </a:xfrm>
        </p:spPr>
        <p:txBody>
          <a:bodyPr/>
          <a:lstStyle/>
          <a:p>
            <a:r>
              <a:rPr lang="en-US" dirty="0">
                <a:solidFill>
                  <a:srgbClr val="000000"/>
                </a:solidFill>
                <a:latin typeface="Arial" panose="020B0604020202020204" pitchFamily="34" charset="0"/>
                <a:cs typeface="Arial" panose="020B0604020202020204" pitchFamily="34" charset="0"/>
              </a:rPr>
              <a:t>*Often represents a partial immune control of the chronic HBV infection;</a:t>
            </a:r>
          </a:p>
          <a:p>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Achieved in most patients with long-term suppression </a:t>
            </a:r>
            <a:r>
              <a:rPr lang="it-IT" dirty="0">
                <a:solidFill>
                  <a:srgbClr val="000000"/>
                </a:solidFill>
                <a:latin typeface="Arial" panose="020B0604020202020204" pitchFamily="34" charset="0"/>
                <a:cs typeface="Arial" panose="020B0604020202020204" pitchFamily="34" charset="0"/>
              </a:rPr>
              <a:t>of HBV replication;</a:t>
            </a:r>
          </a:p>
          <a:p>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Indicates profound suppression of HBV replication and viral protein expression</a:t>
            </a:r>
            <a:br>
              <a:rPr lang="en-US" dirty="0">
                <a:solidFill>
                  <a:srgbClr val="000000"/>
                </a:solidFill>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sp>
        <p:nvSpPr>
          <p:cNvPr id="4" name="Content Placeholder 3">
            <a:extLst>
              <a:ext uri="{FF2B5EF4-FFF2-40B4-BE49-F238E27FC236}">
                <a16:creationId xmlns:a16="http://schemas.microsoft.com/office/drawing/2014/main" id="{A29091CD-96A0-4142-894C-B8771B2190E6}"/>
              </a:ext>
            </a:extLst>
          </p:cNvPr>
          <p:cNvSpPr>
            <a:spLocks noGrp="1"/>
          </p:cNvSpPr>
          <p:nvPr>
            <p:ph sz="half" idx="1"/>
          </p:nvPr>
        </p:nvSpPr>
        <p:spPr/>
        <p:txBody>
          <a:bodyPr/>
          <a:lstStyle/>
          <a:p>
            <a:pPr marL="0" indent="0">
              <a:buNone/>
            </a:pPr>
            <a:r>
              <a:rPr lang="en-GB" b="1" dirty="0"/>
              <a:t>Goals</a:t>
            </a:r>
          </a:p>
          <a:p>
            <a:r>
              <a:rPr lang="en-GB" dirty="0"/>
              <a:t>Improve survival and quality of life by preventing disease</a:t>
            </a:r>
            <a:br>
              <a:rPr lang="en-GB" dirty="0"/>
            </a:br>
            <a:r>
              <a:rPr lang="en-GB" dirty="0"/>
              <a:t>progression and HCC</a:t>
            </a:r>
          </a:p>
          <a:p>
            <a:r>
              <a:rPr lang="en-GB" dirty="0"/>
              <a:t>Prevent mother-to-child transmission, hepatitis B reactivation, and prevent and treat HBV-associated extrahepatic manifestations</a:t>
            </a:r>
          </a:p>
          <a:p>
            <a:endParaRPr lang="en-GB" dirty="0"/>
          </a:p>
        </p:txBody>
      </p:sp>
      <p:graphicFrame>
        <p:nvGraphicFramePr>
          <p:cNvPr id="5" name="Table 4">
            <a:extLst>
              <a:ext uri="{FF2B5EF4-FFF2-40B4-BE49-F238E27FC236}">
                <a16:creationId xmlns:a16="http://schemas.microsoft.com/office/drawing/2014/main" id="{633CD40A-6177-4B17-9906-EC7ADE5A5BAA}"/>
              </a:ext>
            </a:extLst>
          </p:cNvPr>
          <p:cNvGraphicFramePr>
            <a:graphicFrameLocks noGrp="1"/>
          </p:cNvGraphicFramePr>
          <p:nvPr>
            <p:extLst>
              <p:ext uri="{D42A27DB-BD31-4B8C-83A1-F6EECF244321}">
                <p14:modId xmlns:p14="http://schemas.microsoft.com/office/powerpoint/2010/main" val="3088196338"/>
              </p:ext>
            </p:extLst>
          </p:nvPr>
        </p:nvGraphicFramePr>
        <p:xfrm>
          <a:off x="759770" y="3212976"/>
          <a:ext cx="7380931" cy="25908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Main endpoint</a:t>
                      </a:r>
                      <a:r>
                        <a:rPr kumimoji="0" lang="it-IT" sz="14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Induction of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long-term suppression of HBV DNA</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chemeClr val="tx2"/>
                          </a:solidFill>
                          <a:latin typeface="Arial" panose="020B0604020202020204" pitchFamily="34" charset="0"/>
                          <a:cs typeface="Arial" panose="020B0604020202020204" pitchFamily="34" charset="0"/>
                        </a:rPr>
                        <a:t>Valuable </a:t>
                      </a:r>
                      <a:r>
                        <a:rPr lang="en-US" sz="1400" b="1" dirty="0">
                          <a:solidFill>
                            <a:schemeClr val="tx2"/>
                          </a:solidFill>
                          <a:latin typeface="Arial" panose="020B0604020202020204" pitchFamily="34" charset="0"/>
                          <a:cs typeface="Arial" panose="020B0604020202020204" pitchFamily="34" charset="0"/>
                        </a:rPr>
                        <a:t>endpoint</a:t>
                      </a:r>
                      <a:endParaRPr kumimoji="0" lang="en-US" sz="14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Induction of </a:t>
                      </a:r>
                      <a:r>
                        <a:rPr lang="en-US" sz="1400" b="0" dirty="0" err="1">
                          <a:solidFill>
                            <a:schemeClr val="tx1"/>
                          </a:solidFill>
                          <a:latin typeface="Arial" panose="020B0604020202020204" pitchFamily="34" charset="0"/>
                          <a:cs typeface="Arial" panose="020B0604020202020204" pitchFamily="34" charset="0"/>
                        </a:rPr>
                        <a:t>HBeAg</a:t>
                      </a:r>
                      <a:r>
                        <a:rPr lang="en-US" sz="1400" b="0" dirty="0">
                          <a:solidFill>
                            <a:schemeClr val="tx1"/>
                          </a:solidFill>
                          <a:latin typeface="Arial" panose="020B0604020202020204" pitchFamily="34" charset="0"/>
                          <a:cs typeface="Arial" panose="020B0604020202020204" pitchFamily="34" charset="0"/>
                        </a:rPr>
                        <a:t> loss (±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anti-</a:t>
                      </a:r>
                      <a:r>
                        <a:rPr kumimoji="0" lang="en-US" sz="1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HBe</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it-IT"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seroconversion)</a:t>
                      </a:r>
                      <a:br>
                        <a:rPr kumimoji="0" lang="it-IT"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it-IT"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HBeAg-positive patients with chronic hepatitis B*</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Additional endpoint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 normalization (biochemical response)</a:t>
                      </a:r>
                      <a:r>
                        <a:rPr lang="en-US" sz="1400" b="0" baseline="30000" dirty="0">
                          <a:solidFill>
                            <a:schemeClr val="tx1"/>
                          </a:solidFill>
                          <a:latin typeface="Arial" panose="020B0604020202020204" pitchFamily="34" charset="0"/>
                          <a:cs typeface="Arial" panose="020B0604020202020204" pitchFamily="34" charset="0"/>
                        </a:rPr>
                        <a:t>†</a:t>
                      </a:r>
                      <a:endParaRPr kumimoji="0" lang="it-IT" sz="14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Optimal</a:t>
                      </a: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a:t>
                      </a:r>
                      <a:r>
                        <a:rPr lang="en-US" sz="1400" b="1" dirty="0">
                          <a:solidFill>
                            <a:schemeClr val="tx2"/>
                          </a:solidFill>
                          <a:latin typeface="Arial" panose="020B0604020202020204" pitchFamily="34" charset="0"/>
                          <a:cs typeface="Arial" panose="020B0604020202020204" pitchFamily="34" charset="0"/>
                        </a:rPr>
                        <a:t>endpoint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HBsAg loss</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 </a:t>
                      </a:r>
                      <a:r>
                        <a:rPr kumimoji="0" lang="en-US" sz="1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anti-HBs seroconversion)</a:t>
                      </a:r>
                      <a:r>
                        <a:rPr lang="en-US" sz="1400" b="0" baseline="30000" dirty="0">
                          <a:solidFill>
                            <a:schemeClr val="tx1"/>
                          </a:solidFill>
                          <a:latin typeface="Arial" panose="020B0604020202020204" pitchFamily="34" charset="0"/>
                          <a:cs typeface="Arial" panose="020B0604020202020204" pitchFamily="34" charset="0"/>
                        </a:rPr>
                        <a:t>‡</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12" name="Group 11"/>
          <p:cNvGrpSpPr/>
          <p:nvPr/>
        </p:nvGrpSpPr>
        <p:grpSpPr>
          <a:xfrm>
            <a:off x="4339160" y="3212976"/>
            <a:ext cx="3693418" cy="276999"/>
            <a:chOff x="4262958" y="3212976"/>
            <a:chExt cx="3693418" cy="276999"/>
          </a:xfrm>
        </p:grpSpPr>
        <p:sp>
          <p:nvSpPr>
            <p:cNvPr id="8" name="Rectangle 7"/>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1" name="TextBox 10"/>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70728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Indications for treatment</a:t>
            </a:r>
          </a:p>
        </p:txBody>
      </p:sp>
      <p:sp>
        <p:nvSpPr>
          <p:cNvPr id="3" name="Text Placeholder 2"/>
          <p:cNvSpPr>
            <a:spLocks noGrp="1"/>
          </p:cNvSpPr>
          <p:nvPr>
            <p:ph type="body" sz="quarter" idx="10"/>
          </p:nvPr>
        </p:nvSpPr>
        <p:spPr>
          <a:xfrm>
            <a:off x="4925" y="6116320"/>
            <a:ext cx="7519403" cy="740601"/>
          </a:xfrm>
        </p:spPr>
        <p:txBody>
          <a:bodyPr/>
          <a:lstStyle/>
          <a:p>
            <a:r>
              <a:rPr lang="en-GB" dirty="0"/>
              <a:t>*Defined by HBV DNA &gt;2,000 IU/ml, ALT &gt;ULN and/or at least moderate liver necroinflammation or fibrosis;</a:t>
            </a:r>
          </a:p>
          <a:p>
            <a:r>
              <a:rPr lang="en-GB" baseline="30000" dirty="0"/>
              <a:t>†</a:t>
            </a:r>
            <a:r>
              <a:rPr lang="en-GB" dirty="0"/>
              <a:t>Defined by persistently normal ALT and high HBV DNA levels;</a:t>
            </a:r>
          </a:p>
          <a:p>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Even if typical treatment </a:t>
            </a:r>
            <a:r>
              <a:rPr lang="en-US" dirty="0">
                <a:solidFill>
                  <a:srgbClr val="000000"/>
                </a:solidFill>
                <a:latin typeface="Arial" panose="020B0604020202020204" pitchFamily="34" charset="0"/>
                <a:cs typeface="Arial" panose="020B0604020202020204" pitchFamily="34" charset="0"/>
              </a:rPr>
              <a:t>indications are not fulfilled</a:t>
            </a:r>
            <a:endParaRPr lang="en-GB" dirty="0"/>
          </a:p>
          <a:p>
            <a:r>
              <a:rPr lang="en-GB" dirty="0"/>
              <a:t>EASL CPG HBV. J </a:t>
            </a:r>
            <a:r>
              <a:rPr lang="en-GB" dirty="0" err="1"/>
              <a:t>Hepatol</a:t>
            </a:r>
            <a:r>
              <a:rPr lang="en-GB" dirty="0"/>
              <a:t> 2017;67:370–98</a:t>
            </a:r>
          </a:p>
        </p:txBody>
      </p:sp>
      <p:sp>
        <p:nvSpPr>
          <p:cNvPr id="4" name="Content Placeholder 3"/>
          <p:cNvSpPr>
            <a:spLocks noGrp="1"/>
          </p:cNvSpPr>
          <p:nvPr>
            <p:ph sz="half" idx="1"/>
          </p:nvPr>
        </p:nvSpPr>
        <p:spPr>
          <a:xfrm>
            <a:off x="319314" y="1340768"/>
            <a:ext cx="8506800" cy="864096"/>
          </a:xfrm>
        </p:spPr>
        <p:txBody>
          <a:bodyPr>
            <a:normAutofit/>
          </a:bodyPr>
          <a:lstStyle/>
          <a:p>
            <a:r>
              <a:rPr lang="en-GB" dirty="0"/>
              <a:t>Primarily based on the combination of 3 criteria</a:t>
            </a:r>
          </a:p>
          <a:p>
            <a:pPr lvl="1"/>
            <a:r>
              <a:rPr lang="en-GB" dirty="0"/>
              <a:t>HBV DNA, serum ALT and severity of liver disease</a:t>
            </a:r>
          </a:p>
        </p:txBody>
      </p:sp>
      <p:pic>
        <p:nvPicPr>
          <p:cNvPr id="13" name="Picture 12">
            <a:hlinkClick r:id="rId3" action="ppaction://hlinksldjump"/>
            <a:extLst>
              <a:ext uri="{FF2B5EF4-FFF2-40B4-BE49-F238E27FC236}">
                <a16:creationId xmlns:a16="http://schemas.microsoft.com/office/drawing/2014/main" id="{E8D40941-DF12-4E56-8C32-33EF2D18F7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449701994"/>
              </p:ext>
            </p:extLst>
          </p:nvPr>
        </p:nvGraphicFramePr>
        <p:xfrm>
          <a:off x="759770" y="2182830"/>
          <a:ext cx="7380931" cy="3763613"/>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Should be treated </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a:txBody>
                    <a:bodyPr/>
                    <a:lstStyle/>
                    <a:p>
                      <a:endParaRPr lang="en-GB" sz="100" dirty="0"/>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a:txBody>
                    <a:bodyPr/>
                    <a:lstStyle/>
                    <a:p>
                      <a:endParaRPr lang="en-GB" sz="100" dirty="0"/>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14761">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Patients with </a:t>
                      </a:r>
                      <a:r>
                        <a:rPr lang="en-US" sz="1400" b="0" dirty="0" err="1">
                          <a:solidFill>
                            <a:schemeClr val="tx1"/>
                          </a:solidFill>
                          <a:latin typeface="Arial" panose="020B0604020202020204" pitchFamily="34" charset="0"/>
                          <a:cs typeface="Arial" panose="020B0604020202020204" pitchFamily="34" charset="0"/>
                        </a:rPr>
                        <a:t>HBeAg</a:t>
                      </a:r>
                      <a:r>
                        <a:rPr lang="en-US" sz="1400" b="0" dirty="0">
                          <a:solidFill>
                            <a:schemeClr val="tx1"/>
                          </a:solidFill>
                          <a:latin typeface="Arial" panose="020B0604020202020204" pitchFamily="34" charset="0"/>
                          <a:cs typeface="Arial" panose="020B0604020202020204" pitchFamily="34" charset="0"/>
                        </a:rPr>
                        <a:t>-positive or -negative chronic</a:t>
                      </a:r>
                      <a:r>
                        <a:rPr lang="en-US" sz="1400" b="0" baseline="0" dirty="0">
                          <a:solidFill>
                            <a:schemeClr val="tx1"/>
                          </a:solidFill>
                          <a:latin typeface="Arial" panose="020B0604020202020204" pitchFamily="34" charset="0"/>
                          <a:cs typeface="Arial" panose="020B0604020202020204" pitchFamily="34" charset="0"/>
                        </a:rPr>
                        <a:t> hepatitis B</a:t>
                      </a:r>
                      <a:r>
                        <a:rPr lang="en-US" sz="1400" b="0" dirty="0">
                          <a:solidFill>
                            <a:schemeClr val="tx1"/>
                          </a:solidFill>
                          <a:latin typeface="Arial" panose="020B0604020202020204" pitchFamily="34" charset="0"/>
                          <a:cs typeface="Arial" panose="020B0604020202020204" pitchFamily="34" charset="0"/>
                        </a:rPr>
                        <a:t>*</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a:txBody>
                    <a:bodyPr/>
                    <a:lstStyle/>
                    <a:p>
                      <a:pPr algn="ctr"/>
                      <a:r>
                        <a:rPr lang="en-GB" sz="14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147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Patients with cirrhosis</a:t>
                      </a:r>
                      <a:r>
                        <a:rPr lang="en-US" sz="1400" b="0" baseline="0" dirty="0">
                          <a:solidFill>
                            <a:schemeClr val="tx1"/>
                          </a:solidFill>
                          <a:latin typeface="Arial" panose="020B0604020202020204" pitchFamily="34" charset="0"/>
                          <a:cs typeface="Arial" panose="020B0604020202020204" pitchFamily="34" charset="0"/>
                        </a:rPr>
                        <a:t>, any detectable </a:t>
                      </a:r>
                      <a:r>
                        <a:rPr lang="en-US" sz="1400" b="0" dirty="0">
                          <a:solidFill>
                            <a:schemeClr val="tx1"/>
                          </a:solidFill>
                          <a:latin typeface="Arial" panose="020B0604020202020204" pitchFamily="34" charset="0"/>
                          <a:cs typeface="Arial" panose="020B0604020202020204" pitchFamily="34" charset="0"/>
                        </a:rPr>
                        <a:t>HBV DNA, regardless of ALT level</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Patients with HBV DNA &gt;20,000 IU/mL and ALT &gt;2x ULN,</a:t>
                      </a:r>
                      <a:r>
                        <a:rPr lang="en-US" sz="1400" b="0" baseline="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regardless of severity of histological lesions</a:t>
                      </a:r>
                      <a:endParaRPr kumimoji="0" lang="it-IT"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4"/>
                  </a:ext>
                </a:extLst>
              </a:tr>
              <a:tr h="0">
                <a:tc>
                  <a:txBody>
                    <a:bodyPr/>
                    <a:lstStyle/>
                    <a:p>
                      <a:pPr marL="0" indent="0" defTabSz="914400">
                        <a:spcBef>
                          <a:spcPts val="600"/>
                        </a:spcBef>
                        <a:buClr>
                          <a:srgbClr val="000000"/>
                        </a:buClr>
                        <a:buFont typeface="+mj-lt"/>
                        <a:buNone/>
                        <a:defRPr/>
                      </a:pPr>
                      <a:r>
                        <a:rPr lang="en-US" sz="1400" b="1" dirty="0">
                          <a:solidFill>
                            <a:schemeClr val="tx2"/>
                          </a:solidFill>
                          <a:latin typeface="Arial" panose="020B0604020202020204" pitchFamily="34" charset="0"/>
                          <a:cs typeface="Arial" panose="020B0604020202020204" pitchFamily="34" charset="0"/>
                        </a:rPr>
                        <a:t>May be treated </a:t>
                      </a:r>
                    </a:p>
                    <a:p>
                      <a:pPr marL="285750" indent="-285750" defTabSz="914400">
                        <a:spcBef>
                          <a:spcPts val="600"/>
                        </a:spcBef>
                        <a:buClr>
                          <a:srgbClr val="000000"/>
                        </a:buClr>
                        <a:buFont typeface="Arial" panose="020B0604020202020204" pitchFamily="34" charset="0"/>
                        <a:buChar char="•"/>
                        <a:defRPr/>
                      </a:pPr>
                      <a:r>
                        <a:rPr lang="en-US" sz="1400" b="0" dirty="0">
                          <a:solidFill>
                            <a:schemeClr val="tx1"/>
                          </a:solidFill>
                          <a:latin typeface="Arial" panose="020B0604020202020204" pitchFamily="34" charset="0"/>
                          <a:cs typeface="Arial" panose="020B0604020202020204" pitchFamily="34" charset="0"/>
                        </a:rPr>
                        <a:t>P</a:t>
                      </a:r>
                      <a:r>
                        <a:rPr lang="en-US" sz="1400" dirty="0">
                          <a:solidFill>
                            <a:srgbClr val="000000"/>
                          </a:solidFill>
                          <a:latin typeface="Arial" panose="020B0604020202020204" pitchFamily="34" charset="0"/>
                          <a:cs typeface="Arial" panose="020B0604020202020204" pitchFamily="34" charset="0"/>
                        </a:rPr>
                        <a:t>atients with </a:t>
                      </a:r>
                      <a:r>
                        <a:rPr lang="en-US" sz="1400" b="0" dirty="0" err="1">
                          <a:solidFill>
                            <a:schemeClr val="tx1"/>
                          </a:solidFill>
                          <a:latin typeface="Arial" panose="020B0604020202020204" pitchFamily="34" charset="0"/>
                          <a:cs typeface="Arial" panose="020B0604020202020204" pitchFamily="34" charset="0"/>
                        </a:rPr>
                        <a:t>HBeAg</a:t>
                      </a:r>
                      <a:r>
                        <a:rPr lang="en-US" sz="1400" b="0" dirty="0">
                          <a:solidFill>
                            <a:schemeClr val="tx1"/>
                          </a:solidFill>
                          <a:latin typeface="Arial" panose="020B0604020202020204" pitchFamily="34" charset="0"/>
                          <a:cs typeface="Arial" panose="020B0604020202020204" pitchFamily="34" charset="0"/>
                        </a:rPr>
                        <a:t>-positive chronic HBV infection</a:t>
                      </a:r>
                      <a:r>
                        <a:rPr lang="en-US" sz="1400" b="0" baseline="300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a:t>
                      </a:r>
                      <a:br>
                        <a:rPr lang="en-US" sz="1400" b="0" dirty="0">
                          <a:solidFill>
                            <a:schemeClr val="tx1"/>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&gt;30 years old,</a:t>
                      </a:r>
                      <a:r>
                        <a:rPr lang="en-US" sz="1400" baseline="0"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regardless of severity of liver histological lesions</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8667843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Can be treated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P</a:t>
                      </a:r>
                      <a:r>
                        <a:rPr lang="en-US" sz="1400" dirty="0">
                          <a:solidFill>
                            <a:srgbClr val="000000"/>
                          </a:solidFill>
                          <a:latin typeface="Arial" panose="020B0604020202020204" pitchFamily="34" charset="0"/>
                          <a:cs typeface="Arial" panose="020B0604020202020204" pitchFamily="34" charset="0"/>
                        </a:rPr>
                        <a:t>atients with </a:t>
                      </a:r>
                      <a:r>
                        <a:rPr lang="en-US" sz="1400" dirty="0" err="1">
                          <a:solidFill>
                            <a:srgbClr val="000000"/>
                          </a:solidFill>
                          <a:latin typeface="Arial" panose="020B0604020202020204" pitchFamily="34" charset="0"/>
                          <a:cs typeface="Arial" panose="020B0604020202020204" pitchFamily="34" charset="0"/>
                        </a:rPr>
                        <a:t>HBeAg</a:t>
                      </a:r>
                      <a:r>
                        <a:rPr lang="en-US" sz="1400" dirty="0">
                          <a:solidFill>
                            <a:srgbClr val="000000"/>
                          </a:solidFill>
                          <a:latin typeface="Arial" panose="020B0604020202020204" pitchFamily="34" charset="0"/>
                          <a:cs typeface="Arial" panose="020B0604020202020204" pitchFamily="34" charset="0"/>
                        </a:rPr>
                        <a:t>-positive or -negative </a:t>
                      </a:r>
                      <a:r>
                        <a:rPr lang="en-US" sz="1400" b="0" dirty="0">
                          <a:solidFill>
                            <a:schemeClr val="tx1"/>
                          </a:solidFill>
                          <a:latin typeface="Arial" panose="020B0604020202020204" pitchFamily="34" charset="0"/>
                          <a:cs typeface="Arial" panose="020B0604020202020204" pitchFamily="34" charset="0"/>
                        </a:rPr>
                        <a:t>chronic HBV infection</a:t>
                      </a:r>
                      <a:r>
                        <a:rPr lang="en-US" sz="1400" b="0" baseline="3000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and family history of HCC or cirrhosis and extrahepatic manifestations</a:t>
                      </a:r>
                      <a:r>
                        <a:rPr lang="en-US" sz="1400" baseline="30000" dirty="0">
                          <a:latin typeface="Arial" panose="020B0604020202020204" pitchFamily="34" charset="0"/>
                          <a:cs typeface="Arial" panose="020B0604020202020204" pitchFamily="34" charset="0"/>
                        </a:rPr>
                        <a:t>‡</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76227756"/>
                  </a:ext>
                </a:extLst>
              </a:tr>
            </a:tbl>
          </a:graphicData>
        </a:graphic>
      </p:graphicFrame>
      <p:grpSp>
        <p:nvGrpSpPr>
          <p:cNvPr id="22" name="Group 21">
            <a:extLst>
              <a:ext uri="{FF2B5EF4-FFF2-40B4-BE49-F238E27FC236}">
                <a16:creationId xmlns:a16="http://schemas.microsoft.com/office/drawing/2014/main" id="{2B1A3269-BB56-4B12-B6F0-ACA5E679DD5E}"/>
              </a:ext>
            </a:extLst>
          </p:cNvPr>
          <p:cNvGrpSpPr/>
          <p:nvPr/>
        </p:nvGrpSpPr>
        <p:grpSpPr>
          <a:xfrm>
            <a:off x="4339160" y="2182830"/>
            <a:ext cx="3693418" cy="276999"/>
            <a:chOff x="4262958" y="3212976"/>
            <a:chExt cx="3693418" cy="276999"/>
          </a:xfrm>
        </p:grpSpPr>
        <p:sp>
          <p:nvSpPr>
            <p:cNvPr id="23" name="Rectangle 22">
              <a:extLst>
                <a:ext uri="{FF2B5EF4-FFF2-40B4-BE49-F238E27FC236}">
                  <a16:creationId xmlns:a16="http://schemas.microsoft.com/office/drawing/2014/main" id="{59DA7BAC-FBF8-4AF4-A0E9-81A8F228FA7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Rectangle 23">
              <a:extLst>
                <a:ext uri="{FF2B5EF4-FFF2-40B4-BE49-F238E27FC236}">
                  <a16:creationId xmlns:a16="http://schemas.microsoft.com/office/drawing/2014/main" id="{5EB0CA6E-7AF1-4C61-A815-8C9D93BEE16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8090AA43-1F40-4763-819B-340B1374CA1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6" name="TextBox 25">
              <a:extLst>
                <a:ext uri="{FF2B5EF4-FFF2-40B4-BE49-F238E27FC236}">
                  <a16:creationId xmlns:a16="http://schemas.microsoft.com/office/drawing/2014/main" id="{62D6311E-3BDA-4E9B-93DD-5BC6917BD53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81833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of patients currently not treated</a:t>
            </a:r>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Patients with no current indication of antiviral therapy should </a:t>
            </a:r>
            <a:br>
              <a:rPr lang="en-GB" dirty="0"/>
            </a:br>
            <a:r>
              <a:rPr lang="en-GB" dirty="0"/>
              <a:t>be monitored</a:t>
            </a:r>
          </a:p>
          <a:p>
            <a:pPr lvl="1"/>
            <a:r>
              <a:rPr lang="en-GB" dirty="0"/>
              <a:t>Periodical assessments of serum ALT, HBV DNA and non-invasive </a:t>
            </a:r>
            <a:br>
              <a:rPr lang="en-GB" dirty="0"/>
            </a:br>
            <a:r>
              <a:rPr lang="en-GB" dirty="0"/>
              <a:t>markers for liver fibrosis</a:t>
            </a:r>
          </a:p>
        </p:txBody>
      </p:sp>
      <p:pic>
        <p:nvPicPr>
          <p:cNvPr id="13" name="Picture 12">
            <a:hlinkClick r:id="rId3" action="ppaction://hlinksldjump"/>
            <a:extLst>
              <a:ext uri="{FF2B5EF4-FFF2-40B4-BE49-F238E27FC236}">
                <a16:creationId xmlns:a16="http://schemas.microsoft.com/office/drawing/2014/main" id="{7A69E5F5-1949-478F-8FAA-FA57EF2DED7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4" name="Table 13">
            <a:extLst>
              <a:ext uri="{FF2B5EF4-FFF2-40B4-BE49-F238E27FC236}">
                <a16:creationId xmlns:a16="http://schemas.microsoft.com/office/drawing/2014/main" id="{8938B8B9-18E5-4175-B2A4-E11524F9CBD3}"/>
              </a:ext>
            </a:extLst>
          </p:cNvPr>
          <p:cNvGraphicFramePr>
            <a:graphicFrameLocks noGrp="1"/>
          </p:cNvGraphicFramePr>
          <p:nvPr>
            <p:extLst>
              <p:ext uri="{D42A27DB-BD31-4B8C-83A1-F6EECF244321}">
                <p14:modId xmlns:p14="http://schemas.microsoft.com/office/powerpoint/2010/main" val="2466374858"/>
              </p:ext>
            </p:extLst>
          </p:nvPr>
        </p:nvGraphicFramePr>
        <p:xfrm>
          <a:off x="759770" y="2938656"/>
          <a:ext cx="7380931" cy="24993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2"/>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Follow-up at l</a:t>
                      </a:r>
                      <a:r>
                        <a:rPr lang="it-IT" sz="1400" b="1" dirty="0">
                          <a:solidFill>
                            <a:schemeClr val="tx2"/>
                          </a:solidFill>
                          <a:latin typeface="Arial"/>
                        </a:rPr>
                        <a:t>east every 3–6 months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solidFill>
                            <a:srgbClr val="000000"/>
                          </a:solidFill>
                          <a:latin typeface="Arial"/>
                        </a:rPr>
                        <a:t>HBeAg</a:t>
                      </a:r>
                      <a:r>
                        <a:rPr lang="en-US" sz="1400" dirty="0">
                          <a:solidFill>
                            <a:srgbClr val="000000"/>
                          </a:solidFill>
                          <a:latin typeface="Arial"/>
                        </a:rPr>
                        <a:t>-positive chronic HBV infection, &lt;30 years old</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Follow-up at l</a:t>
                      </a:r>
                      <a:r>
                        <a:rPr lang="it-IT" sz="1400" b="1" dirty="0">
                          <a:solidFill>
                            <a:schemeClr val="tx2"/>
                          </a:solidFill>
                          <a:latin typeface="Arial"/>
                        </a:rPr>
                        <a:t>east every 6–12 months </a:t>
                      </a:r>
                      <a:endParaRPr lang="en-US" sz="1400" b="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solidFill>
                            <a:srgbClr val="000000"/>
                          </a:solidFill>
                          <a:latin typeface="Arial"/>
                        </a:rPr>
                        <a:t>HBeAg</a:t>
                      </a:r>
                      <a:r>
                        <a:rPr lang="en-US" sz="1400" dirty="0">
                          <a:solidFill>
                            <a:srgbClr val="000000"/>
                          </a:solidFill>
                          <a:latin typeface="Arial"/>
                        </a:rPr>
                        <a:t>-negative chronic HBV infection</a:t>
                      </a:r>
                      <a:r>
                        <a:rPr lang="en-US" sz="1400" baseline="0" dirty="0">
                          <a:solidFill>
                            <a:srgbClr val="000000"/>
                          </a:solidFill>
                          <a:latin typeface="Arial"/>
                        </a:rPr>
                        <a:t> and</a:t>
                      </a:r>
                      <a:r>
                        <a:rPr lang="en-US" sz="1400" dirty="0">
                          <a:solidFill>
                            <a:srgbClr val="000000"/>
                          </a:solidFill>
                          <a:latin typeface="Arial"/>
                        </a:rPr>
                        <a:t> serum </a:t>
                      </a:r>
                      <a:r>
                        <a:rPr lang="en-US" sz="1400" b="0" dirty="0">
                          <a:solidFill>
                            <a:schemeClr val="tx1"/>
                          </a:solidFill>
                          <a:latin typeface="Arial"/>
                        </a:rPr>
                        <a:t>HBV DNA</a:t>
                      </a:r>
                      <a:br>
                        <a:rPr lang="en-US" sz="1400" b="0" dirty="0">
                          <a:solidFill>
                            <a:schemeClr val="tx1"/>
                          </a:solidFill>
                          <a:latin typeface="Arial"/>
                        </a:rPr>
                      </a:br>
                      <a:r>
                        <a:rPr lang="en-US" sz="1400" b="0" dirty="0">
                          <a:solidFill>
                            <a:schemeClr val="tx1"/>
                          </a:solidFill>
                          <a:latin typeface="Arial"/>
                        </a:rPr>
                        <a:t>&lt;2,000 IU/ml</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Follow-up every 3 months for the first year and every </a:t>
                      </a:r>
                      <a:r>
                        <a:rPr lang="it-IT" sz="1400" b="1" dirty="0">
                          <a:solidFill>
                            <a:schemeClr val="tx2"/>
                          </a:solidFill>
                          <a:latin typeface="Arial"/>
                        </a:rPr>
                        <a:t>6 months thereafter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solidFill>
                            <a:srgbClr val="000000"/>
                          </a:solidFill>
                          <a:latin typeface="Arial"/>
                        </a:rPr>
                        <a:t>HBeAg</a:t>
                      </a:r>
                      <a:r>
                        <a:rPr lang="en-US" sz="1400" dirty="0">
                          <a:solidFill>
                            <a:srgbClr val="000000"/>
                          </a:solidFill>
                          <a:latin typeface="Arial"/>
                        </a:rPr>
                        <a:t>-negative chronic HBV infection, serum </a:t>
                      </a:r>
                      <a:r>
                        <a:rPr lang="en-US" sz="1400" b="0" dirty="0">
                          <a:solidFill>
                            <a:schemeClr val="tx1"/>
                          </a:solidFill>
                          <a:latin typeface="Arial"/>
                        </a:rPr>
                        <a:t>HBV DNA </a:t>
                      </a:r>
                      <a:br>
                        <a:rPr lang="en-US" sz="1400" b="0" dirty="0">
                          <a:solidFill>
                            <a:schemeClr val="tx1"/>
                          </a:solidFill>
                          <a:latin typeface="Arial"/>
                        </a:rPr>
                      </a:br>
                      <a:r>
                        <a:rPr lang="en-US" sz="1400" b="0" dirty="0">
                          <a:solidFill>
                            <a:schemeClr val="tx1"/>
                          </a:solidFill>
                          <a:latin typeface="Arial"/>
                        </a:rPr>
                        <a:t>≥2,000 IU/ml</a:t>
                      </a:r>
                      <a:endParaRPr kumimoji="0" lang="it-IT"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7AB4F728-FBDC-485F-854A-70D6194DAD9E}"/>
              </a:ext>
            </a:extLst>
          </p:cNvPr>
          <p:cNvGrpSpPr/>
          <p:nvPr/>
        </p:nvGrpSpPr>
        <p:grpSpPr>
          <a:xfrm>
            <a:off x="4339160" y="2938656"/>
            <a:ext cx="3693418" cy="276999"/>
            <a:chOff x="4262958" y="3212976"/>
            <a:chExt cx="3693418" cy="276999"/>
          </a:xfrm>
        </p:grpSpPr>
        <p:sp>
          <p:nvSpPr>
            <p:cNvPr id="16" name="Rectangle 15">
              <a:extLst>
                <a:ext uri="{FF2B5EF4-FFF2-40B4-BE49-F238E27FC236}">
                  <a16:creationId xmlns:a16="http://schemas.microsoft.com/office/drawing/2014/main" id="{470D4548-B4B8-4BBF-9118-721D5248161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26B2E660-14BB-4AC3-BE9F-3292F4376BD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B2361B57-8B0A-4D2E-B6A6-D9DA4BD241C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0A4712EE-CB0B-48A5-8E21-066BA27F725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73885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868BB-F63F-4B6C-AEA1-1E848EB6C23B}"/>
              </a:ext>
            </a:extLst>
          </p:cNvPr>
          <p:cNvSpPr>
            <a:spLocks noGrp="1"/>
          </p:cNvSpPr>
          <p:nvPr>
            <p:ph type="title"/>
          </p:nvPr>
        </p:nvSpPr>
        <p:spPr/>
        <p:txBody>
          <a:bodyPr>
            <a:noAutofit/>
          </a:bodyPr>
          <a:lstStyle/>
          <a:p>
            <a:r>
              <a:rPr lang="en-GB" dirty="0"/>
              <a:t>Algorithm for the management of chronic </a:t>
            </a:r>
            <a:br>
              <a:rPr lang="en-GB" dirty="0"/>
            </a:br>
            <a:r>
              <a:rPr lang="en-GB" dirty="0"/>
              <a:t>HBV infection</a:t>
            </a:r>
          </a:p>
        </p:txBody>
      </p:sp>
      <p:sp>
        <p:nvSpPr>
          <p:cNvPr id="7" name="Text Placeholder 6">
            <a:extLst>
              <a:ext uri="{FF2B5EF4-FFF2-40B4-BE49-F238E27FC236}">
                <a16:creationId xmlns:a16="http://schemas.microsoft.com/office/drawing/2014/main" id="{3317827D-0772-4B0A-8BD8-DEF087FF0CDE}"/>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*See </a:t>
            </a:r>
            <a:r>
              <a:rPr lang="en-GB" dirty="0">
                <a:latin typeface="Arial" panose="020B0604020202020204" pitchFamily="34" charset="0"/>
                <a:cs typeface="Arial" panose="020B0604020202020204" pitchFamily="34" charset="0"/>
                <a:hlinkClick r:id="rId3" action="ppaction://hlinksldjump"/>
              </a:rPr>
              <a:t>new nomenclature slide</a:t>
            </a:r>
            <a:r>
              <a:rPr lang="en-GB" dirty="0">
                <a:latin typeface="Arial" panose="020B0604020202020204" pitchFamily="34" charset="0"/>
                <a:cs typeface="Arial" panose="020B0604020202020204" pitchFamily="34" charset="0"/>
              </a:rPr>
              <a:t>.</a:t>
            </a:r>
            <a:br>
              <a:rPr lang="en-GB" dirty="0">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grpSp>
        <p:nvGrpSpPr>
          <p:cNvPr id="2" name="Group 1">
            <a:extLst>
              <a:ext uri="{FF2B5EF4-FFF2-40B4-BE49-F238E27FC236}">
                <a16:creationId xmlns:a16="http://schemas.microsoft.com/office/drawing/2014/main" id="{8AF7AA27-A8A3-4553-94F3-659F513B260A}"/>
              </a:ext>
            </a:extLst>
          </p:cNvPr>
          <p:cNvGrpSpPr/>
          <p:nvPr/>
        </p:nvGrpSpPr>
        <p:grpSpPr>
          <a:xfrm>
            <a:off x="322834" y="1495420"/>
            <a:ext cx="8498332" cy="4368649"/>
            <a:chOff x="240125" y="1495420"/>
            <a:chExt cx="8498332" cy="4368649"/>
          </a:xfrm>
        </p:grpSpPr>
        <p:grpSp>
          <p:nvGrpSpPr>
            <p:cNvPr id="8" name="Group 7">
              <a:extLst>
                <a:ext uri="{FF2B5EF4-FFF2-40B4-BE49-F238E27FC236}">
                  <a16:creationId xmlns:a16="http://schemas.microsoft.com/office/drawing/2014/main" id="{9C8A5D3F-8636-4AFD-A7E6-554645AA7A88}"/>
                </a:ext>
              </a:extLst>
            </p:cNvPr>
            <p:cNvGrpSpPr/>
            <p:nvPr/>
          </p:nvGrpSpPr>
          <p:grpSpPr>
            <a:xfrm>
              <a:off x="240125" y="1495420"/>
              <a:ext cx="8498332" cy="4368649"/>
              <a:chOff x="185420" y="1440714"/>
              <a:chExt cx="8498332" cy="4368649"/>
            </a:xfrm>
          </p:grpSpPr>
          <p:sp>
            <p:nvSpPr>
              <p:cNvPr id="9" name="Rectangle 8">
                <a:extLst>
                  <a:ext uri="{FF2B5EF4-FFF2-40B4-BE49-F238E27FC236}">
                    <a16:creationId xmlns:a16="http://schemas.microsoft.com/office/drawing/2014/main" id="{0C2AF8DD-BEBC-4C01-A839-76236C7645BB}"/>
                  </a:ext>
                </a:extLst>
              </p:cNvPr>
              <p:cNvSpPr/>
              <p:nvPr/>
            </p:nvSpPr>
            <p:spPr>
              <a:xfrm>
                <a:off x="185420" y="2957841"/>
                <a:ext cx="2659380" cy="468000"/>
              </a:xfrm>
              <a:prstGeom prst="rect">
                <a:avLst/>
              </a:prstGeom>
              <a:solidFill>
                <a:schemeClr val="tx2">
                  <a:alpha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Chronic HBV infection*</a:t>
                </a:r>
                <a:br>
                  <a:rPr lang="en-GB" sz="1400" baseline="300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 (no signs of chronic hepatitis)</a:t>
                </a:r>
              </a:p>
            </p:txBody>
          </p:sp>
          <p:sp>
            <p:nvSpPr>
              <p:cNvPr id="10" name="Rectangle 9">
                <a:extLst>
                  <a:ext uri="{FF2B5EF4-FFF2-40B4-BE49-F238E27FC236}">
                    <a16:creationId xmlns:a16="http://schemas.microsoft.com/office/drawing/2014/main" id="{7DB5BBD2-6416-4E23-B17C-BA93A2455935}"/>
                  </a:ext>
                </a:extLst>
              </p:cNvPr>
              <p:cNvSpPr/>
              <p:nvPr/>
            </p:nvSpPr>
            <p:spPr>
              <a:xfrm>
                <a:off x="185420" y="3730333"/>
                <a:ext cx="2659380" cy="72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Monitor</a:t>
                </a:r>
              </a:p>
              <a:p>
                <a:pPr algn="ctr"/>
                <a:r>
                  <a:rPr lang="en-GB" sz="1400" dirty="0">
                    <a:solidFill>
                      <a:schemeClr val="tx1"/>
                    </a:solidFill>
                    <a:latin typeface="Arial" panose="020B0604020202020204" pitchFamily="34" charset="0"/>
                    <a:cs typeface="Arial" panose="020B0604020202020204" pitchFamily="34" charset="0"/>
                  </a:rPr>
                  <a:t>(includes HBsAg, HBeAg, HBV DNA, ALT, fibrosis assessment)</a:t>
                </a:r>
              </a:p>
            </p:txBody>
          </p:sp>
          <p:sp>
            <p:nvSpPr>
              <p:cNvPr id="11" name="Rectangle 10">
                <a:extLst>
                  <a:ext uri="{FF2B5EF4-FFF2-40B4-BE49-F238E27FC236}">
                    <a16:creationId xmlns:a16="http://schemas.microsoft.com/office/drawing/2014/main" id="{88DCAF88-C7AF-4BAD-8653-F606B9BC4299}"/>
                  </a:ext>
                </a:extLst>
              </p:cNvPr>
              <p:cNvSpPr/>
              <p:nvPr/>
            </p:nvSpPr>
            <p:spPr>
              <a:xfrm>
                <a:off x="185420" y="4729363"/>
                <a:ext cx="2659380" cy="108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Consider</a:t>
                </a:r>
              </a:p>
              <a:p>
                <a:pPr algn="ctr"/>
                <a:r>
                  <a:rPr lang="en-GB" sz="1400" dirty="0">
                    <a:solidFill>
                      <a:schemeClr val="tx1"/>
                    </a:solidFill>
                    <a:latin typeface="Arial" panose="020B0604020202020204" pitchFamily="34" charset="0"/>
                    <a:cs typeface="Arial" panose="020B0604020202020204" pitchFamily="34" charset="0"/>
                  </a:rPr>
                  <a:t>Risk of HCC, risk of HBV reactivation, extrahepatic manifestations, risk of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HBV transmission</a:t>
                </a:r>
              </a:p>
            </p:txBody>
          </p:sp>
          <p:sp>
            <p:nvSpPr>
              <p:cNvPr id="12" name="Rectangle 11">
                <a:extLst>
                  <a:ext uri="{FF2B5EF4-FFF2-40B4-BE49-F238E27FC236}">
                    <a16:creationId xmlns:a16="http://schemas.microsoft.com/office/drawing/2014/main" id="{7B12F3D7-9CA4-4BF7-B3D6-D683C9F3DC71}"/>
                  </a:ext>
                </a:extLst>
              </p:cNvPr>
              <p:cNvSpPr/>
              <p:nvPr/>
            </p:nvSpPr>
            <p:spPr>
              <a:xfrm>
                <a:off x="1984910" y="2245904"/>
                <a:ext cx="2261108" cy="288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HBsAg positive</a:t>
                </a:r>
              </a:p>
            </p:txBody>
          </p:sp>
          <p:sp>
            <p:nvSpPr>
              <p:cNvPr id="13" name="Rectangle 12">
                <a:extLst>
                  <a:ext uri="{FF2B5EF4-FFF2-40B4-BE49-F238E27FC236}">
                    <a16:creationId xmlns:a16="http://schemas.microsoft.com/office/drawing/2014/main" id="{B58460FE-D7F2-4815-9AAA-165FCAE2795A}"/>
                  </a:ext>
                </a:extLst>
              </p:cNvPr>
              <p:cNvSpPr/>
              <p:nvPr/>
            </p:nvSpPr>
            <p:spPr>
              <a:xfrm>
                <a:off x="3317809" y="2957841"/>
                <a:ext cx="2261108" cy="468000"/>
              </a:xfrm>
              <a:prstGeom prst="rect">
                <a:avLst/>
              </a:prstGeom>
              <a:solidFill>
                <a:srgbClr val="004B8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Chronic hepatitis B</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 cirrhosis*</a:t>
                </a:r>
              </a:p>
            </p:txBody>
          </p:sp>
          <p:sp>
            <p:nvSpPr>
              <p:cNvPr id="14" name="Rectangle 13">
                <a:extLst>
                  <a:ext uri="{FF2B5EF4-FFF2-40B4-BE49-F238E27FC236}">
                    <a16:creationId xmlns:a16="http://schemas.microsoft.com/office/drawing/2014/main" id="{5E65AFFE-5F77-4474-B7E1-4C04C290F3C4}"/>
                  </a:ext>
                </a:extLst>
              </p:cNvPr>
              <p:cNvSpPr/>
              <p:nvPr/>
            </p:nvSpPr>
            <p:spPr>
              <a:xfrm>
                <a:off x="3317809" y="4045075"/>
                <a:ext cx="2261108" cy="36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Start antiviral treatment</a:t>
                </a:r>
                <a:endParaRPr lang="en-GB" sz="14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FFE9548-8AD9-4A32-9B01-C6A4B3F15C1C}"/>
                  </a:ext>
                </a:extLst>
              </p:cNvPr>
              <p:cNvSpPr/>
              <p:nvPr/>
            </p:nvSpPr>
            <p:spPr>
              <a:xfrm>
                <a:off x="5821719" y="2245904"/>
                <a:ext cx="2862033" cy="288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HBsAg negative, anti-</a:t>
                </a:r>
                <a:r>
                  <a:rPr lang="en-GB" sz="1400" dirty="0" err="1">
                    <a:solidFill>
                      <a:schemeClr val="tx1"/>
                    </a:solidFill>
                    <a:latin typeface="Arial" panose="020B0604020202020204" pitchFamily="34" charset="0"/>
                    <a:cs typeface="Arial" panose="020B0604020202020204" pitchFamily="34" charset="0"/>
                  </a:rPr>
                  <a:t>HBc</a:t>
                </a:r>
                <a:r>
                  <a:rPr lang="en-GB" sz="1400" dirty="0">
                    <a:solidFill>
                      <a:schemeClr val="tx1"/>
                    </a:solidFill>
                    <a:latin typeface="Arial" panose="020B0604020202020204" pitchFamily="34" charset="0"/>
                    <a:cs typeface="Arial" panose="020B0604020202020204" pitchFamily="34" charset="0"/>
                  </a:rPr>
                  <a:t> positive</a:t>
                </a:r>
              </a:p>
            </p:txBody>
          </p:sp>
          <p:sp>
            <p:nvSpPr>
              <p:cNvPr id="16" name="Rectangle 15">
                <a:extLst>
                  <a:ext uri="{FF2B5EF4-FFF2-40B4-BE49-F238E27FC236}">
                    <a16:creationId xmlns:a16="http://schemas.microsoft.com/office/drawing/2014/main" id="{7B751CE8-33F3-4045-AE7A-4961B32331F0}"/>
                  </a:ext>
                </a:extLst>
              </p:cNvPr>
              <p:cNvSpPr/>
              <p:nvPr/>
            </p:nvSpPr>
            <p:spPr>
              <a:xfrm>
                <a:off x="5923045" y="2906920"/>
                <a:ext cx="2659380" cy="90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No specialist follow-up</a:t>
                </a:r>
              </a:p>
              <a:p>
                <a:pPr algn="ctr"/>
                <a:r>
                  <a:rPr lang="en-GB" sz="1400" dirty="0">
                    <a:solidFill>
                      <a:schemeClr val="tx1"/>
                    </a:solidFill>
                    <a:latin typeface="Arial" panose="020B0604020202020204" pitchFamily="34" charset="0"/>
                    <a:cs typeface="Arial" panose="020B0604020202020204" pitchFamily="34" charset="0"/>
                  </a:rPr>
                  <a:t>but inform patient and general practitioner about the potential risk of HBV reactivation</a:t>
                </a:r>
              </a:p>
            </p:txBody>
          </p:sp>
          <p:sp>
            <p:nvSpPr>
              <p:cNvPr id="17" name="Rectangle 16">
                <a:extLst>
                  <a:ext uri="{FF2B5EF4-FFF2-40B4-BE49-F238E27FC236}">
                    <a16:creationId xmlns:a16="http://schemas.microsoft.com/office/drawing/2014/main" id="{FF3F14A5-59C6-4A14-850E-ADFFF87A8719}"/>
                  </a:ext>
                </a:extLst>
              </p:cNvPr>
              <p:cNvSpPr/>
              <p:nvPr/>
            </p:nvSpPr>
            <p:spPr>
              <a:xfrm>
                <a:off x="5923045" y="5089363"/>
                <a:ext cx="2659380" cy="72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In case of immunosuppression, start oral antiviral prophylaxis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or monitor</a:t>
                </a:r>
              </a:p>
            </p:txBody>
          </p:sp>
          <p:sp>
            <p:nvSpPr>
              <p:cNvPr id="18" name="Rectangle 17">
                <a:extLst>
                  <a:ext uri="{FF2B5EF4-FFF2-40B4-BE49-F238E27FC236}">
                    <a16:creationId xmlns:a16="http://schemas.microsoft.com/office/drawing/2014/main" id="{1CABC360-563E-493B-A122-E767397B09B6}"/>
                  </a:ext>
                </a:extLst>
              </p:cNvPr>
              <p:cNvSpPr/>
              <p:nvPr/>
            </p:nvSpPr>
            <p:spPr>
              <a:xfrm>
                <a:off x="3606746" y="1440714"/>
                <a:ext cx="2910640" cy="288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Suspected chronic HBV infection</a:t>
                </a:r>
              </a:p>
            </p:txBody>
          </p:sp>
          <p:sp>
            <p:nvSpPr>
              <p:cNvPr id="31" name="TextBox 30">
                <a:extLst>
                  <a:ext uri="{FF2B5EF4-FFF2-40B4-BE49-F238E27FC236}">
                    <a16:creationId xmlns:a16="http://schemas.microsoft.com/office/drawing/2014/main" id="{F1122277-C31A-461C-A2CA-CDB0C422F94F}"/>
                  </a:ext>
                </a:extLst>
              </p:cNvPr>
              <p:cNvSpPr txBox="1"/>
              <p:nvPr/>
            </p:nvSpPr>
            <p:spPr>
              <a:xfrm>
                <a:off x="3090824" y="4551330"/>
                <a:ext cx="453970"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NO</a:t>
                </a:r>
              </a:p>
            </p:txBody>
          </p:sp>
          <p:sp>
            <p:nvSpPr>
              <p:cNvPr id="32" name="TextBox 31">
                <a:extLst>
                  <a:ext uri="{FF2B5EF4-FFF2-40B4-BE49-F238E27FC236}">
                    <a16:creationId xmlns:a16="http://schemas.microsoft.com/office/drawing/2014/main" id="{5E9AD155-5F98-4B21-9E8E-FCBA4BCD77F7}"/>
                  </a:ext>
                </a:extLst>
              </p:cNvPr>
              <p:cNvSpPr txBox="1"/>
              <p:nvPr/>
            </p:nvSpPr>
            <p:spPr>
              <a:xfrm>
                <a:off x="3369388" y="5323961"/>
                <a:ext cx="545342"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YES</a:t>
                </a:r>
              </a:p>
            </p:txBody>
          </p:sp>
        </p:grpSp>
        <p:cxnSp>
          <p:nvCxnSpPr>
            <p:cNvPr id="3" name="Elbow Connector 2"/>
            <p:cNvCxnSpPr>
              <a:cxnSpLocks/>
              <a:stCxn id="18" idx="2"/>
              <a:endCxn id="12" idx="0"/>
            </p:cNvCxnSpPr>
            <p:nvPr/>
          </p:nvCxnSpPr>
          <p:spPr>
            <a:xfrm rot="5400000">
              <a:off x="3884875" y="1068714"/>
              <a:ext cx="517190" cy="194660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lbow Connector 4"/>
            <p:cNvCxnSpPr>
              <a:cxnSpLocks/>
              <a:stCxn id="18" idx="2"/>
              <a:endCxn id="15" idx="0"/>
            </p:cNvCxnSpPr>
            <p:nvPr/>
          </p:nvCxnSpPr>
          <p:spPr>
            <a:xfrm rot="16200000" flipH="1">
              <a:off x="5953511" y="946680"/>
              <a:ext cx="517190" cy="219067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cxnSpLocks/>
              <a:stCxn id="12" idx="2"/>
              <a:endCxn id="9" idx="0"/>
            </p:cNvCxnSpPr>
            <p:nvPr/>
          </p:nvCxnSpPr>
          <p:spPr>
            <a:xfrm rot="5400000">
              <a:off x="2158024" y="2000401"/>
              <a:ext cx="423937" cy="1600354"/>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cxnSpLocks/>
              <a:stCxn id="12" idx="2"/>
              <a:endCxn id="13" idx="0"/>
            </p:cNvCxnSpPr>
            <p:nvPr/>
          </p:nvCxnSpPr>
          <p:spPr>
            <a:xfrm rot="16200000" flipH="1">
              <a:off x="3624650" y="2134128"/>
              <a:ext cx="423937" cy="133289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2"/>
              <a:endCxn id="10" idx="0"/>
            </p:cNvCxnSpPr>
            <p:nvPr/>
          </p:nvCxnSpPr>
          <p:spPr>
            <a:xfrm>
              <a:off x="1569815" y="3480547"/>
              <a:ext cx="0" cy="3044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2"/>
              <a:endCxn id="11" idx="0"/>
            </p:cNvCxnSpPr>
            <p:nvPr/>
          </p:nvCxnSpPr>
          <p:spPr>
            <a:xfrm>
              <a:off x="1569815" y="4505039"/>
              <a:ext cx="0" cy="2790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 idx="3"/>
              <a:endCxn id="13" idx="1"/>
            </p:cNvCxnSpPr>
            <p:nvPr/>
          </p:nvCxnSpPr>
          <p:spPr>
            <a:xfrm flipV="1">
              <a:off x="2899505" y="3246547"/>
              <a:ext cx="473009" cy="898492"/>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2"/>
              <a:endCxn id="14" idx="0"/>
            </p:cNvCxnSpPr>
            <p:nvPr/>
          </p:nvCxnSpPr>
          <p:spPr>
            <a:xfrm>
              <a:off x="4503068" y="3480547"/>
              <a:ext cx="0" cy="6192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1" idx="3"/>
              <a:endCxn id="14" idx="2"/>
            </p:cNvCxnSpPr>
            <p:nvPr/>
          </p:nvCxnSpPr>
          <p:spPr>
            <a:xfrm flipV="1">
              <a:off x="2899505" y="4459781"/>
              <a:ext cx="1603563" cy="86428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2899505" y="4327925"/>
              <a:ext cx="12700" cy="864000"/>
            </a:xfrm>
            <a:prstGeom prst="bent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a:stCxn id="15" idx="2"/>
              <a:endCxn id="16" idx="0"/>
            </p:cNvCxnSpPr>
            <p:nvPr/>
          </p:nvCxnSpPr>
          <p:spPr>
            <a:xfrm flipH="1">
              <a:off x="7307440" y="2588610"/>
              <a:ext cx="1" cy="3730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2"/>
              <a:endCxn id="17" idx="0"/>
            </p:cNvCxnSpPr>
            <p:nvPr/>
          </p:nvCxnSpPr>
          <p:spPr>
            <a:xfrm>
              <a:off x="7307440" y="3861626"/>
              <a:ext cx="0" cy="12824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5" name="Picture 34">
            <a:hlinkClick r:id="rId4" action="ppaction://hlinksldjump"/>
            <a:extLst>
              <a:ext uri="{FF2B5EF4-FFF2-40B4-BE49-F238E27FC236}">
                <a16:creationId xmlns:a16="http://schemas.microsoft.com/office/drawing/2014/main" id="{F304A46A-9B07-4048-AB35-6F1E762C0B7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28804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fontScale="90000"/>
          </a:bodyPr>
          <a:lstStyle/>
          <a:p>
            <a:r>
              <a:rPr lang="en-US"/>
              <a:t>Current treatment strategies for chronic hepatitis B: main concepts and features</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a:xfrm>
            <a:off x="4925" y="5715000"/>
            <a:ext cx="7519403" cy="1141921"/>
          </a:xfrm>
        </p:spPr>
        <p:txBody>
          <a:bodyPr/>
          <a:lstStyle/>
          <a:p>
            <a:r>
              <a:rPr lang="en-GB" dirty="0"/>
              <a:t>*Stopping NAs after some years might be considered in selected cases; </a:t>
            </a:r>
            <a:r>
              <a:rPr lang="en-GB" baseline="30000" dirty="0"/>
              <a:t>†</a:t>
            </a:r>
            <a:r>
              <a:rPr lang="en-GB" dirty="0"/>
              <a:t>Psychiatric, neurological, endocrinological; </a:t>
            </a:r>
            <a:r>
              <a:rPr lang="en-GB" baseline="30000" dirty="0"/>
              <a:t>‡</a:t>
            </a:r>
            <a:r>
              <a:rPr lang="en-GB" dirty="0"/>
              <a:t>Uncertainties regarding kidney function, bone diseases for some NAs; </a:t>
            </a:r>
            <a:r>
              <a:rPr lang="en-GB" baseline="30000" dirty="0"/>
              <a:t>§</a:t>
            </a:r>
            <a:r>
              <a:rPr lang="en-GB" dirty="0"/>
              <a:t>Decompensated disease, comorbidities etc.; </a:t>
            </a:r>
            <a:r>
              <a:rPr lang="en-GB" baseline="30000" dirty="0"/>
              <a:t>‖</a:t>
            </a:r>
            <a:r>
              <a:rPr lang="en-GB" dirty="0"/>
              <a:t>Dose adjustments in patients with eGFR &lt;50 ml/min are required for all NAs except for TAF (no dose recommendation for TAF in patients with </a:t>
            </a:r>
            <a:r>
              <a:rPr lang="en-GB" dirty="0" err="1"/>
              <a:t>CrCl</a:t>
            </a:r>
            <a:r>
              <a:rPr lang="en-GB" dirty="0"/>
              <a:t> &lt;15 ml/min who are not receiving haemodialysis); </a:t>
            </a:r>
            <a:r>
              <a:rPr lang="en-GB" baseline="30000" dirty="0"/>
              <a:t>¶</a:t>
            </a:r>
            <a:r>
              <a:rPr lang="en-GB" dirty="0"/>
              <a:t>Depending on baseline characteristics; **Slowly increases with treatment time in HBeAg-positive patients (a plateau in serological responses has been observed beyond treatment Year 4), usually very low in HBeAg-negative patients; </a:t>
            </a:r>
            <a:r>
              <a:rPr lang="en-GB" baseline="30000" dirty="0"/>
              <a:t>††</a:t>
            </a:r>
            <a:r>
              <a:rPr lang="en-GB" dirty="0"/>
              <a:t>So far no TDF or TAF resistance development has been detected</a:t>
            </a:r>
            <a:br>
              <a:rPr lang="en-GB" dirty="0"/>
            </a:br>
            <a:r>
              <a:rPr lang="en-GB" dirty="0"/>
              <a:t>EASL CPG HBV. J </a:t>
            </a:r>
            <a:r>
              <a:rPr lang="en-GB" dirty="0" err="1"/>
              <a:t>Hepatol</a:t>
            </a:r>
            <a:r>
              <a:rPr lang="en-GB" dirty="0"/>
              <a:t> 2017;67:370–98</a:t>
            </a:r>
          </a:p>
        </p:txBody>
      </p:sp>
      <p:graphicFrame>
        <p:nvGraphicFramePr>
          <p:cNvPr id="5" name="Table 4">
            <a:extLst>
              <a:ext uri="{FF2B5EF4-FFF2-40B4-BE49-F238E27FC236}">
                <a16:creationId xmlns:a16="http://schemas.microsoft.com/office/drawing/2014/main" id="{8BB7B0D9-AEB1-4600-91E5-30E9EC7196F1}"/>
              </a:ext>
            </a:extLst>
          </p:cNvPr>
          <p:cNvGraphicFramePr>
            <a:graphicFrameLocks noGrp="1"/>
          </p:cNvGraphicFramePr>
          <p:nvPr>
            <p:extLst>
              <p:ext uri="{D42A27DB-BD31-4B8C-83A1-F6EECF244321}">
                <p14:modId xmlns:p14="http://schemas.microsoft.com/office/powerpoint/2010/main" val="3506110457"/>
              </p:ext>
            </p:extLst>
          </p:nvPr>
        </p:nvGraphicFramePr>
        <p:xfrm>
          <a:off x="307886" y="1268724"/>
          <a:ext cx="8516800" cy="4375920"/>
        </p:xfrm>
        <a:graphic>
          <a:graphicData uri="http://schemas.openxmlformats.org/drawingml/2006/table">
            <a:tbl>
              <a:tblPr firstRow="1" bandRow="1">
                <a:tableStyleId>{5C22544A-7EE6-4342-B048-85BDC9FD1C3A}</a:tableStyleId>
              </a:tblPr>
              <a:tblGrid>
                <a:gridCol w="2265003">
                  <a:extLst>
                    <a:ext uri="{9D8B030D-6E8A-4147-A177-3AD203B41FA5}">
                      <a16:colId xmlns:a16="http://schemas.microsoft.com/office/drawing/2014/main" val="20001"/>
                    </a:ext>
                  </a:extLst>
                </a:gridCol>
                <a:gridCol w="2710311">
                  <a:extLst>
                    <a:ext uri="{9D8B030D-6E8A-4147-A177-3AD203B41FA5}">
                      <a16:colId xmlns:a16="http://schemas.microsoft.com/office/drawing/2014/main" val="20002"/>
                    </a:ext>
                  </a:extLst>
                </a:gridCol>
                <a:gridCol w="3541486">
                  <a:extLst>
                    <a:ext uri="{9D8B030D-6E8A-4147-A177-3AD203B41FA5}">
                      <a16:colId xmlns:a16="http://schemas.microsoft.com/office/drawing/2014/main" val="20003"/>
                    </a:ext>
                  </a:extLst>
                </a:gridCol>
              </a:tblGrid>
              <a:tr h="242206">
                <a:tc>
                  <a:txBody>
                    <a:bodyPr/>
                    <a:lstStyle/>
                    <a:p>
                      <a:r>
                        <a:rPr lang="en-GB" sz="1400" dirty="0">
                          <a:solidFill>
                            <a:schemeClr val="bg1"/>
                          </a:solidFill>
                          <a:latin typeface="Arial" panose="020B0604020202020204" pitchFamily="34" charset="0"/>
                          <a:cs typeface="Arial" panose="020B0604020202020204" pitchFamily="34" charset="0"/>
                        </a:rPr>
                        <a:t>Features</a:t>
                      </a:r>
                    </a:p>
                  </a:txBody>
                  <a:tcPr marL="36000" marR="36000" marT="28800" marB="288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err="1">
                          <a:solidFill>
                            <a:schemeClr val="bg1"/>
                          </a:solidFill>
                          <a:latin typeface="Arial" panose="020B0604020202020204" pitchFamily="34" charset="0"/>
                          <a:cs typeface="Arial" panose="020B0604020202020204" pitchFamily="34" charset="0"/>
                        </a:rPr>
                        <a:t>PegIFN</a:t>
                      </a:r>
                      <a:r>
                        <a:rPr lang="el-GR" sz="1400" dirty="0">
                          <a:solidFill>
                            <a:schemeClr val="bg1"/>
                          </a:solidFill>
                          <a:latin typeface="Arial" panose="020B0604020202020204" pitchFamily="34" charset="0"/>
                          <a:cs typeface="Arial" panose="020B0604020202020204" pitchFamily="34" charset="0"/>
                        </a:rPr>
                        <a:t>α</a:t>
                      </a:r>
                      <a:endParaRPr lang="en-GB" sz="1400" dirty="0">
                        <a:solidFill>
                          <a:schemeClr val="bg1"/>
                        </a:solidFill>
                        <a:latin typeface="Arial" panose="020B0604020202020204" pitchFamily="34" charset="0"/>
                        <a:cs typeface="Arial" panose="020B0604020202020204" pitchFamily="34" charset="0"/>
                      </a:endParaRPr>
                    </a:p>
                  </a:txBody>
                  <a:tcPr marL="36000" marR="36000" marT="28800" marB="288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a:solidFill>
                            <a:schemeClr val="bg1"/>
                          </a:solidFill>
                          <a:latin typeface="Arial" panose="020B0604020202020204" pitchFamily="34" charset="0"/>
                          <a:cs typeface="Arial" panose="020B0604020202020204" pitchFamily="34" charset="0"/>
                        </a:rPr>
                        <a:t>ETV, TDF, TAF</a:t>
                      </a:r>
                    </a:p>
                  </a:txBody>
                  <a:tcPr marL="36000" marR="36000" marT="28800" marB="288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33729">
                <a:tc>
                  <a:txBody>
                    <a:bodyPr/>
                    <a:lstStyle/>
                    <a:p>
                      <a:r>
                        <a:rPr lang="en-GB" sz="1400" dirty="0">
                          <a:solidFill>
                            <a:schemeClr val="bg1"/>
                          </a:solidFill>
                          <a:latin typeface="+mj-lt"/>
                          <a:cs typeface="Arial" panose="020B0604020202020204" pitchFamily="34" charset="0"/>
                        </a:rPr>
                        <a:t>Route of administration</a:t>
                      </a:r>
                    </a:p>
                  </a:txBody>
                  <a:tcPr marL="36000" marR="36000" marT="28800" marB="28800" anchor="ctr">
                    <a:lnL w="12700" cap="flat" cmpd="sng" algn="ctr">
                      <a:solidFill>
                        <a:schemeClr val="tx2"/>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Subcutaneous injections</a:t>
                      </a:r>
                    </a:p>
                  </a:txBody>
                  <a:tcPr marL="36000" marR="36000" marT="28800" marB="28800" anchor="ctr">
                    <a:lnL w="635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Oral</a:t>
                      </a:r>
                    </a:p>
                  </a:txBody>
                  <a:tcPr marL="36000" marR="36000" marT="28800" marB="288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42206">
                <a:tc>
                  <a:txBody>
                    <a:bodyPr/>
                    <a:lstStyle/>
                    <a:p>
                      <a:r>
                        <a:rPr lang="en-GB" sz="1400" dirty="0">
                          <a:solidFill>
                            <a:schemeClr val="bg1"/>
                          </a:solidFill>
                          <a:latin typeface="+mj-lt"/>
                          <a:cs typeface="Arial" panose="020B0604020202020204" pitchFamily="34" charset="0"/>
                        </a:rPr>
                        <a:t>Treatment duration</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48 weeks</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Long-term until HBsAg loss*</a:t>
                      </a: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42206">
                <a:tc>
                  <a:txBody>
                    <a:bodyPr/>
                    <a:lstStyle/>
                    <a:p>
                      <a:r>
                        <a:rPr lang="en-GB" sz="1400" dirty="0">
                          <a:solidFill>
                            <a:schemeClr val="bg1"/>
                          </a:solidFill>
                          <a:latin typeface="+mj-lt"/>
                          <a:cs typeface="Arial" panose="020B0604020202020204" pitchFamily="34" charset="0"/>
                        </a:rPr>
                        <a:t>Tolerability</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Low</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High</a:t>
                      </a: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23301">
                <a:tc>
                  <a:txBody>
                    <a:bodyPr/>
                    <a:lstStyle/>
                    <a:p>
                      <a:r>
                        <a:rPr lang="en-GB" sz="1400" dirty="0">
                          <a:solidFill>
                            <a:schemeClr val="bg1"/>
                          </a:solidFill>
                          <a:latin typeface="+mj-lt"/>
                          <a:cs typeface="Arial" panose="020B0604020202020204" pitchFamily="34" charset="0"/>
                        </a:rPr>
                        <a:t>Long-term safety concerns</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j-lt"/>
                          <a:cs typeface="Arial" panose="020B0604020202020204" pitchFamily="34" charset="0"/>
                        </a:rPr>
                        <a:t>Very rarely persistence of </a:t>
                      </a:r>
                      <a:br>
                        <a:rPr lang="en-GB" sz="1400" dirty="0">
                          <a:latin typeface="+mj-lt"/>
                          <a:cs typeface="Arial" panose="020B0604020202020204" pitchFamily="34" charset="0"/>
                        </a:rPr>
                      </a:br>
                      <a:r>
                        <a:rPr lang="en-GB" sz="1400" dirty="0">
                          <a:latin typeface="+mj-lt"/>
                          <a:cs typeface="Arial" panose="020B0604020202020204" pitchFamily="34" charset="0"/>
                        </a:rPr>
                        <a:t>on-treatment AEs</a:t>
                      </a:r>
                      <a:r>
                        <a:rPr lang="en-US" sz="1400" baseline="30000" dirty="0">
                          <a:solidFill>
                            <a:srgbClr val="000000"/>
                          </a:solidFill>
                          <a:latin typeface="+mj-lt"/>
                        </a:rPr>
                        <a:t>†</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Probably not</a:t>
                      </a:r>
                      <a:r>
                        <a:rPr lang="en-GB" sz="1400" baseline="30000" dirty="0">
                          <a:latin typeface="+mj-lt"/>
                          <a:cs typeface="Arial" panose="020B0604020202020204" pitchFamily="34" charset="0"/>
                        </a:rPr>
                        <a:t>‡</a:t>
                      </a:r>
                      <a:endParaRPr lang="en-GB" sz="1400" dirty="0">
                        <a:latin typeface="+mj-lt"/>
                        <a:cs typeface="Arial" panose="020B0604020202020204" pitchFamily="34" charset="0"/>
                      </a:endParaRP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166353823"/>
                  </a:ext>
                </a:extLst>
              </a:tr>
              <a:tr h="242206">
                <a:tc>
                  <a:txBody>
                    <a:bodyPr/>
                    <a:lstStyle/>
                    <a:p>
                      <a:r>
                        <a:rPr lang="en-GB" sz="1400" dirty="0">
                          <a:solidFill>
                            <a:schemeClr val="bg1"/>
                          </a:solidFill>
                          <a:latin typeface="+mj-lt"/>
                          <a:cs typeface="Arial" panose="020B0604020202020204" pitchFamily="34" charset="0"/>
                        </a:rPr>
                        <a:t>Contraindications</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Many</a:t>
                      </a:r>
                      <a:r>
                        <a:rPr lang="en-GB" sz="1400" baseline="30000" dirty="0">
                          <a:latin typeface="+mj-lt"/>
                          <a:cs typeface="Arial" panose="020B0604020202020204" pitchFamily="34" charset="0"/>
                        </a:rPr>
                        <a:t>§</a:t>
                      </a:r>
                      <a:endParaRPr lang="en-GB" sz="1400" dirty="0">
                        <a:latin typeface="+mj-lt"/>
                        <a:cs typeface="Arial" panose="020B0604020202020204" pitchFamily="34" charset="0"/>
                      </a:endParaRP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None</a:t>
                      </a:r>
                      <a:r>
                        <a:rPr lang="en-US" sz="1400" kern="1200" baseline="30000" dirty="0">
                          <a:solidFill>
                            <a:schemeClr val="dk1"/>
                          </a:solidFill>
                          <a:effectLst/>
                          <a:latin typeface="+mj-lt"/>
                          <a:ea typeface="+mn-ea"/>
                          <a:cs typeface="+mn-cs"/>
                        </a:rPr>
                        <a:t>‖</a:t>
                      </a:r>
                      <a:endParaRPr lang="en-GB" sz="1400" baseline="30000" dirty="0">
                        <a:latin typeface="+mj-lt"/>
                        <a:cs typeface="Arial" panose="020B0604020202020204" pitchFamily="34" charset="0"/>
                      </a:endParaRP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6243476"/>
                  </a:ext>
                </a:extLst>
              </a:tr>
              <a:tr h="423301">
                <a:tc>
                  <a:txBody>
                    <a:bodyPr/>
                    <a:lstStyle/>
                    <a:p>
                      <a:r>
                        <a:rPr lang="en-GB" sz="1400" dirty="0">
                          <a:solidFill>
                            <a:schemeClr val="bg1"/>
                          </a:solidFill>
                          <a:latin typeface="+mj-lt"/>
                          <a:cs typeface="Arial" panose="020B0604020202020204" pitchFamily="34" charset="0"/>
                        </a:rPr>
                        <a:t>Strategy</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Induction of a long-term immune control</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Inhibition of viral replication</a:t>
                      </a: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513946340"/>
                  </a:ext>
                </a:extLst>
              </a:tr>
              <a:tr h="242206">
                <a:tc>
                  <a:txBody>
                    <a:bodyPr/>
                    <a:lstStyle/>
                    <a:p>
                      <a:r>
                        <a:rPr lang="en-GB" sz="1400" dirty="0">
                          <a:solidFill>
                            <a:schemeClr val="bg1"/>
                          </a:solidFill>
                          <a:latin typeface="+mj-lt"/>
                          <a:cs typeface="Arial" panose="020B0604020202020204" pitchFamily="34" charset="0"/>
                        </a:rPr>
                        <a:t>Level of viral suppression</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Moderate</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Universally high</a:t>
                      </a: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986180447"/>
                  </a:ext>
                </a:extLst>
              </a:tr>
              <a:tr h="242206">
                <a:tc>
                  <a:txBody>
                    <a:bodyPr/>
                    <a:lstStyle/>
                    <a:p>
                      <a:r>
                        <a:rPr lang="en-GB" sz="1400" dirty="0">
                          <a:solidFill>
                            <a:schemeClr val="bg1"/>
                          </a:solidFill>
                          <a:latin typeface="+mj-lt"/>
                          <a:cs typeface="Arial" panose="020B0604020202020204" pitchFamily="34" charset="0"/>
                        </a:rPr>
                        <a:t>Effect on HBeAg loss</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Moderate</a:t>
                      </a:r>
                      <a:r>
                        <a:rPr lang="en-GB" sz="1400" baseline="30000" dirty="0">
                          <a:latin typeface="+mj-lt"/>
                          <a:cs typeface="Arial" panose="020B0604020202020204" pitchFamily="34" charset="0"/>
                        </a:rPr>
                        <a:t>¶</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Low in first year, moderate over long term</a:t>
                      </a: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12612891"/>
                  </a:ext>
                </a:extLst>
              </a:tr>
              <a:tr h="242206">
                <a:tc>
                  <a:txBody>
                    <a:bodyPr/>
                    <a:lstStyle/>
                    <a:p>
                      <a:r>
                        <a:rPr lang="en-GB" sz="1400" dirty="0">
                          <a:solidFill>
                            <a:schemeClr val="bg1"/>
                          </a:solidFill>
                          <a:latin typeface="+mj-lt"/>
                          <a:cs typeface="Arial" panose="020B0604020202020204" pitchFamily="34" charset="0"/>
                        </a:rPr>
                        <a:t>Effect on HBsAg levels</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Variable</a:t>
                      </a:r>
                      <a:r>
                        <a:rPr lang="en-GB" sz="1400" baseline="30000" dirty="0">
                          <a:latin typeface="+mj-lt"/>
                          <a:cs typeface="Arial" panose="020B0604020202020204" pitchFamily="34" charset="0"/>
                        </a:rPr>
                        <a:t>¶</a:t>
                      </a:r>
                      <a:endParaRPr lang="en-GB" sz="1400" dirty="0">
                        <a:latin typeface="+mj-lt"/>
                        <a:cs typeface="Arial" panose="020B0604020202020204" pitchFamily="34" charset="0"/>
                      </a:endParaRP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Low**</a:t>
                      </a:r>
                      <a:endParaRPr lang="en-GB" sz="1400" baseline="30000" dirty="0">
                        <a:latin typeface="+mj-lt"/>
                        <a:cs typeface="Arial" panose="020B0604020202020204" pitchFamily="34" charset="0"/>
                      </a:endParaRP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510145779"/>
                  </a:ext>
                </a:extLst>
              </a:tr>
              <a:tr h="604396">
                <a:tc>
                  <a:txBody>
                    <a:bodyPr/>
                    <a:lstStyle/>
                    <a:p>
                      <a:r>
                        <a:rPr lang="en-GB" sz="1400" dirty="0">
                          <a:solidFill>
                            <a:schemeClr val="bg1"/>
                          </a:solidFill>
                          <a:latin typeface="+mj-lt"/>
                          <a:cs typeface="Arial" panose="020B0604020202020204" pitchFamily="34" charset="0"/>
                        </a:rPr>
                        <a:t>Risk of relapse after treatment cessation</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Low for those with sustained response 6–12 months after therapy</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Moderate if consolidation treatment provided after HBeAg seroconversion. High for </a:t>
                      </a:r>
                      <a:r>
                        <a:rPr lang="en-GB" sz="1400" dirty="0" err="1">
                          <a:latin typeface="+mj-lt"/>
                          <a:cs typeface="Arial" panose="020B0604020202020204" pitchFamily="34" charset="0"/>
                        </a:rPr>
                        <a:t>HBeAg</a:t>
                      </a:r>
                      <a:r>
                        <a:rPr lang="en-GB" sz="1400" dirty="0">
                          <a:latin typeface="+mj-lt"/>
                          <a:cs typeface="Arial" panose="020B0604020202020204" pitchFamily="34" charset="0"/>
                        </a:rPr>
                        <a:t>-negative disease</a:t>
                      </a: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19923578"/>
                  </a:ext>
                </a:extLst>
              </a:tr>
              <a:tr h="242206">
                <a:tc>
                  <a:txBody>
                    <a:bodyPr/>
                    <a:lstStyle/>
                    <a:p>
                      <a:r>
                        <a:rPr lang="en-GB" sz="1400" dirty="0">
                          <a:solidFill>
                            <a:schemeClr val="bg1"/>
                          </a:solidFill>
                          <a:latin typeface="+mj-lt"/>
                          <a:cs typeface="Arial" panose="020B0604020202020204" pitchFamily="34" charset="0"/>
                        </a:rPr>
                        <a:t>Early stopping rules</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Yes</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No</a:t>
                      </a: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4262921128"/>
                  </a:ext>
                </a:extLst>
              </a:tr>
              <a:tr h="242206">
                <a:tc>
                  <a:txBody>
                    <a:bodyPr/>
                    <a:lstStyle/>
                    <a:p>
                      <a:r>
                        <a:rPr lang="en-GB" sz="1400" dirty="0">
                          <a:solidFill>
                            <a:schemeClr val="bg1"/>
                          </a:solidFill>
                          <a:latin typeface="+mj-lt"/>
                          <a:cs typeface="Arial" panose="020B0604020202020204" pitchFamily="34" charset="0"/>
                        </a:rPr>
                        <a:t>Risk of viral resistance</a:t>
                      </a:r>
                    </a:p>
                  </a:txBody>
                  <a:tcPr marL="36000" marR="36000"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No</a:t>
                      </a:r>
                    </a:p>
                  </a:txBody>
                  <a:tcPr marL="36000" marR="36000"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Minimal to none</a:t>
                      </a:r>
                      <a:r>
                        <a:rPr lang="en-US" sz="1400" baseline="30000" dirty="0">
                          <a:solidFill>
                            <a:srgbClr val="000000"/>
                          </a:solidFill>
                          <a:latin typeface="+mj-lt"/>
                        </a:rPr>
                        <a:t>††</a:t>
                      </a:r>
                      <a:endParaRPr lang="en-GB" sz="1400" baseline="30000" dirty="0">
                        <a:latin typeface="+mj-lt"/>
                        <a:cs typeface="Arial" panose="020B0604020202020204" pitchFamily="34" charset="0"/>
                      </a:endParaRPr>
                    </a:p>
                  </a:txBody>
                  <a:tcPr marL="36000" marR="36000"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3192193"/>
                  </a:ext>
                </a:extLst>
              </a:tr>
            </a:tbl>
          </a:graphicData>
        </a:graphic>
      </p:graphicFrame>
      <p:pic>
        <p:nvPicPr>
          <p:cNvPr id="8" name="Picture 7">
            <a:hlinkClick r:id="rId3" action="ppaction://hlinksldjump"/>
            <a:extLst>
              <a:ext uri="{FF2B5EF4-FFF2-40B4-BE49-F238E27FC236}">
                <a16:creationId xmlns:a16="http://schemas.microsoft.com/office/drawing/2014/main" id="{45A14A63-4468-49DA-BEC7-6A3CB8D09E0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80333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Definitions of response to treatment</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solidFill>
                  <a:srgbClr val="000000"/>
                </a:solidFill>
              </a:rPr>
              <a:t>*Only for HBeAg-positive patients; </a:t>
            </a:r>
            <a:r>
              <a:rPr lang="en-GB" baseline="30000" dirty="0">
                <a:solidFill>
                  <a:srgbClr val="000000"/>
                </a:solidFill>
              </a:rPr>
              <a:t>†</a:t>
            </a:r>
            <a:r>
              <a:rPr lang="en-GB" dirty="0">
                <a:solidFill>
                  <a:srgbClr val="000000"/>
                </a:solidFill>
              </a:rPr>
              <a:t>Based on traditional ULN (~40 IU/L);</a:t>
            </a:r>
          </a:p>
          <a:p>
            <a:r>
              <a:rPr lang="en-GB" baseline="30000" dirty="0"/>
              <a:t>†</a:t>
            </a:r>
            <a:r>
              <a:rPr lang="en-GB" dirty="0"/>
              <a:t>By</a:t>
            </a:r>
            <a:r>
              <a:rPr lang="en-GB" dirty="0">
                <a:latin typeface="Arial" panose="020B0604020202020204" pitchFamily="34" charset="0"/>
                <a:cs typeface="Arial" panose="020B0604020202020204" pitchFamily="34" charset="0"/>
              </a:rPr>
              <a:t> ≥2 points in HAI or </a:t>
            </a:r>
            <a:r>
              <a:rPr lang="en-GB" dirty="0" err="1">
                <a:latin typeface="Arial" panose="020B0604020202020204" pitchFamily="34" charset="0"/>
                <a:cs typeface="Arial" panose="020B0604020202020204" pitchFamily="34" charset="0"/>
              </a:rPr>
              <a:t>Ishak’s</a:t>
            </a:r>
            <a:r>
              <a:rPr lang="en-GB" dirty="0">
                <a:latin typeface="Arial" panose="020B0604020202020204" pitchFamily="34" charset="0"/>
                <a:cs typeface="Arial" panose="020B0604020202020204" pitchFamily="34" charset="0"/>
              </a:rPr>
              <a:t> system</a:t>
            </a:r>
            <a:br>
              <a:rPr lang="en-GB" dirty="0">
                <a:solidFill>
                  <a:srgbClr val="000000"/>
                </a:solidFill>
              </a:rPr>
            </a:br>
            <a:r>
              <a:rPr lang="en-GB" dirty="0"/>
              <a:t>EASL CPG HBV. J </a:t>
            </a:r>
            <a:r>
              <a:rPr lang="en-GB" dirty="0" err="1"/>
              <a:t>Hepatol</a:t>
            </a:r>
            <a:r>
              <a:rPr lang="en-GB" dirty="0"/>
              <a:t> 2017;67:370–98</a:t>
            </a:r>
          </a:p>
        </p:txBody>
      </p:sp>
      <p:graphicFrame>
        <p:nvGraphicFramePr>
          <p:cNvPr id="4" name="Table 3">
            <a:extLst>
              <a:ext uri="{FF2B5EF4-FFF2-40B4-BE49-F238E27FC236}">
                <a16:creationId xmlns:a16="http://schemas.microsoft.com/office/drawing/2014/main" id="{3D7A8811-3971-42C1-BAF2-E9C588711B69}"/>
              </a:ext>
            </a:extLst>
          </p:cNvPr>
          <p:cNvGraphicFramePr>
            <a:graphicFrameLocks noGrp="1"/>
          </p:cNvGraphicFramePr>
          <p:nvPr>
            <p:extLst>
              <p:ext uri="{D42A27DB-BD31-4B8C-83A1-F6EECF244321}">
                <p14:modId xmlns:p14="http://schemas.microsoft.com/office/powerpoint/2010/main" val="4005853399"/>
              </p:ext>
            </p:extLst>
          </p:nvPr>
        </p:nvGraphicFramePr>
        <p:xfrm>
          <a:off x="362857" y="1245305"/>
          <a:ext cx="8331200" cy="4480560"/>
        </p:xfrm>
        <a:graphic>
          <a:graphicData uri="http://schemas.openxmlformats.org/drawingml/2006/table">
            <a:tbl>
              <a:tblPr firstRow="1" bandRow="1">
                <a:tableStyleId>{5C22544A-7EE6-4342-B048-85BDC9FD1C3A}</a:tableStyleId>
              </a:tblPr>
              <a:tblGrid>
                <a:gridCol w="1610801">
                  <a:extLst>
                    <a:ext uri="{9D8B030D-6E8A-4147-A177-3AD203B41FA5}">
                      <a16:colId xmlns:a16="http://schemas.microsoft.com/office/drawing/2014/main" val="20000"/>
                    </a:ext>
                  </a:extLst>
                </a:gridCol>
                <a:gridCol w="4188083">
                  <a:extLst>
                    <a:ext uri="{9D8B030D-6E8A-4147-A177-3AD203B41FA5}">
                      <a16:colId xmlns:a16="http://schemas.microsoft.com/office/drawing/2014/main" val="20001"/>
                    </a:ext>
                  </a:extLst>
                </a:gridCol>
                <a:gridCol w="2532316">
                  <a:extLst>
                    <a:ext uri="{9D8B030D-6E8A-4147-A177-3AD203B41FA5}">
                      <a16:colId xmlns:a16="http://schemas.microsoft.com/office/drawing/2014/main" val="1547205102"/>
                    </a:ext>
                  </a:extLst>
                </a:gridCol>
              </a:tblGrid>
              <a:tr h="231039">
                <a:tc>
                  <a:txBody>
                    <a:bodyPr/>
                    <a:lstStyle/>
                    <a:p>
                      <a:r>
                        <a:rPr lang="en-GB" sz="1400" dirty="0">
                          <a:solidFill>
                            <a:schemeClr val="bg1"/>
                          </a:solidFill>
                          <a:latin typeface="Arial" panose="020B0604020202020204" pitchFamily="34" charset="0"/>
                          <a:cs typeface="Arial" panose="020B0604020202020204" pitchFamily="34" charset="0"/>
                        </a:rPr>
                        <a:t>Responses</a:t>
                      </a:r>
                    </a:p>
                  </a:txBody>
                  <a:tcPr anchor="b">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a:solidFill>
                            <a:schemeClr val="bg1"/>
                          </a:solidFill>
                          <a:latin typeface="Arial" panose="020B0604020202020204" pitchFamily="34" charset="0"/>
                          <a:cs typeface="Arial" panose="020B0604020202020204" pitchFamily="34" charset="0"/>
                        </a:rPr>
                        <a:t>NA therapy</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err="1">
                          <a:solidFill>
                            <a:schemeClr val="bg1"/>
                          </a:solidFill>
                          <a:latin typeface="Arial" panose="020B0604020202020204" pitchFamily="34" charset="0"/>
                          <a:cs typeface="Arial" panose="020B0604020202020204" pitchFamily="34" charset="0"/>
                        </a:rPr>
                        <a:t>PegIFN</a:t>
                      </a:r>
                      <a:r>
                        <a:rPr lang="en-GB" sz="1400" dirty="0">
                          <a:solidFill>
                            <a:schemeClr val="bg1"/>
                          </a:solidFill>
                          <a:latin typeface="Arial" panose="020B0604020202020204" pitchFamily="34" charset="0"/>
                          <a:cs typeface="Arial" panose="020B0604020202020204" pitchFamily="34" charset="0"/>
                          <a:sym typeface="Symbol" panose="05050102010706020507" pitchFamily="18" charset="2"/>
                        </a:rPr>
                        <a:t> therapy</a:t>
                      </a:r>
                      <a:endParaRPr lang="en-GB" sz="1400" dirty="0">
                        <a:solidFill>
                          <a:schemeClr val="bg1"/>
                        </a:solidFill>
                        <a:latin typeface="Arial" panose="020B0604020202020204" pitchFamily="34" charset="0"/>
                        <a:cs typeface="Arial" panose="020B060402020202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1536407">
                <a:tc>
                  <a:txBody>
                    <a:bodyPr/>
                    <a:lstStyle/>
                    <a:p>
                      <a:r>
                        <a:rPr lang="en-GB" sz="1400" dirty="0">
                          <a:solidFill>
                            <a:schemeClr val="tx1"/>
                          </a:solidFill>
                          <a:latin typeface="Arial" panose="020B0604020202020204" pitchFamily="34" charset="0"/>
                          <a:cs typeface="Arial" panose="020B0604020202020204" pitchFamily="34" charset="0"/>
                        </a:rPr>
                        <a:t>Virological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(on-treatment)</a:t>
                      </a:r>
                    </a:p>
                  </a:txBody>
                  <a:tcP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spcBef>
                          <a:spcPts val="600"/>
                        </a:spcBef>
                      </a:pPr>
                      <a:r>
                        <a:rPr lang="en-GB" sz="1400" b="1" dirty="0">
                          <a:solidFill>
                            <a:schemeClr val="tx2"/>
                          </a:solidFill>
                          <a:latin typeface="Arial" panose="020B0604020202020204" pitchFamily="34" charset="0"/>
                          <a:cs typeface="Arial" panose="020B0604020202020204" pitchFamily="34" charset="0"/>
                        </a:rPr>
                        <a:t>Response:</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HBV DNA &lt;10 IU/ml</a:t>
                      </a:r>
                    </a:p>
                    <a:p>
                      <a:pPr>
                        <a:spcBef>
                          <a:spcPts val="600"/>
                        </a:spcBef>
                      </a:pPr>
                      <a:r>
                        <a:rPr lang="en-GB" sz="1400" b="1" kern="1200" dirty="0">
                          <a:solidFill>
                            <a:schemeClr val="tx2"/>
                          </a:solidFill>
                          <a:latin typeface="Arial" panose="020B0604020202020204" pitchFamily="34" charset="0"/>
                          <a:ea typeface="+mn-ea"/>
                          <a:cs typeface="Arial" panose="020B0604020202020204" pitchFamily="34" charset="0"/>
                        </a:rPr>
                        <a:t>Primary non-response:</a:t>
                      </a:r>
                      <a:r>
                        <a:rPr lang="en-GB" sz="1400" kern="1200" dirty="0">
                          <a:solidFill>
                            <a:schemeClr val="tx2"/>
                          </a:solidFill>
                          <a:latin typeface="Arial" panose="020B0604020202020204" pitchFamily="34" charset="0"/>
                          <a:ea typeface="+mn-ea"/>
                          <a:cs typeface="Arial" panose="020B0604020202020204" pitchFamily="34" charset="0"/>
                        </a:rPr>
                        <a:t> </a:t>
                      </a:r>
                      <a:r>
                        <a:rPr lang="en-GB" sz="1400" dirty="0">
                          <a:latin typeface="Arial" panose="020B0604020202020204" pitchFamily="34" charset="0"/>
                          <a:cs typeface="Arial" panose="020B0604020202020204" pitchFamily="34" charset="0"/>
                        </a:rPr>
                        <a:t>&lt;1 log</a:t>
                      </a:r>
                      <a:r>
                        <a:rPr lang="en-GB" sz="1400" baseline="-25000" dirty="0">
                          <a:latin typeface="Arial" panose="020B0604020202020204" pitchFamily="34" charset="0"/>
                          <a:cs typeface="Arial" panose="020B0604020202020204" pitchFamily="34" charset="0"/>
                        </a:rPr>
                        <a:t>10</a:t>
                      </a:r>
                      <a:r>
                        <a:rPr lang="en-GB" sz="1400" dirty="0">
                          <a:latin typeface="Arial" panose="020B0604020202020204" pitchFamily="34" charset="0"/>
                          <a:cs typeface="Arial" panose="020B0604020202020204" pitchFamily="34" charset="0"/>
                        </a:rPr>
                        <a:t> decrease in HBV DNA after 3 months of therapy</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Partial response:</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HBV DNA decreased by</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&gt;1 log</a:t>
                      </a:r>
                      <a:r>
                        <a:rPr lang="en-GB" sz="1400" baseline="-25000" dirty="0">
                          <a:latin typeface="Arial" panose="020B0604020202020204" pitchFamily="34" charset="0"/>
                          <a:cs typeface="Arial" panose="020B0604020202020204" pitchFamily="34" charset="0"/>
                        </a:rPr>
                        <a:t>10</a:t>
                      </a:r>
                      <a:r>
                        <a:rPr lang="en-GB" sz="1400" dirty="0">
                          <a:latin typeface="Arial" panose="020B0604020202020204" pitchFamily="34" charset="0"/>
                          <a:cs typeface="Arial" panose="020B0604020202020204" pitchFamily="34" charset="0"/>
                        </a:rPr>
                        <a:t> but still detectable after ≥12 months of therapy in compliant patients</a:t>
                      </a:r>
                    </a:p>
                    <a:p>
                      <a:pPr>
                        <a:spcBef>
                          <a:spcPts val="600"/>
                        </a:spcBef>
                      </a:pPr>
                      <a:r>
                        <a:rPr lang="en-GB" sz="1400" b="1" dirty="0">
                          <a:solidFill>
                            <a:schemeClr val="tx2"/>
                          </a:solidFill>
                          <a:latin typeface="Arial" panose="020B0604020202020204" pitchFamily="34" charset="0"/>
                          <a:cs typeface="Arial" panose="020B0604020202020204" pitchFamily="34" charset="0"/>
                        </a:rPr>
                        <a:t>Breakthrough:</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confirmed HBV DNA increase of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&gt;1 log</a:t>
                      </a:r>
                      <a:r>
                        <a:rPr lang="en-GB" sz="1400" baseline="-25000" dirty="0">
                          <a:latin typeface="Arial" panose="020B0604020202020204" pitchFamily="34" charset="0"/>
                          <a:cs typeface="Arial" panose="020B0604020202020204" pitchFamily="34" charset="0"/>
                        </a:rPr>
                        <a:t>10</a:t>
                      </a:r>
                      <a:r>
                        <a:rPr lang="en-GB" sz="1400" dirty="0">
                          <a:latin typeface="Arial" panose="020B0604020202020204" pitchFamily="34" charset="0"/>
                          <a:cs typeface="Arial" panose="020B0604020202020204" pitchFamily="34" charset="0"/>
                        </a:rPr>
                        <a:t> above on-therapy nadir</a:t>
                      </a:r>
                    </a:p>
                  </a:txBody>
                  <a:tcPr marR="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r>
                        <a:rPr lang="en-GB" sz="1400" b="1" dirty="0">
                          <a:solidFill>
                            <a:schemeClr val="tx2"/>
                          </a:solidFill>
                          <a:latin typeface="Arial" panose="020B0604020202020204" pitchFamily="34" charset="0"/>
                          <a:cs typeface="Arial" panose="020B0604020202020204" pitchFamily="34" charset="0"/>
                        </a:rPr>
                        <a:t>Response:</a:t>
                      </a:r>
                      <a:r>
                        <a:rPr lang="en-GB" sz="1400" dirty="0">
                          <a:solidFill>
                            <a:schemeClr val="tx2"/>
                          </a:solidFill>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HBV DNA &lt;2,000 IU/ml</a:t>
                      </a:r>
                    </a:p>
                  </a:txBody>
                  <a:tcPr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392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Virological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(off-treatment)</a:t>
                      </a:r>
                    </a:p>
                  </a:txBody>
                  <a:tcP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Sustained response:</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HBV DNA &lt;2,000 IU/ml for ≥12 months after end of therapy</a:t>
                      </a:r>
                    </a:p>
                  </a:txBody>
                  <a:tcPr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450525">
                <a:tc>
                  <a:txBody>
                    <a:bodyPr/>
                    <a:lstStyle/>
                    <a:p>
                      <a:r>
                        <a:rPr lang="en-GB" sz="1400" dirty="0">
                          <a:solidFill>
                            <a:schemeClr val="tx1"/>
                          </a:solidFill>
                          <a:latin typeface="Arial" panose="020B0604020202020204" pitchFamily="34" charset="0"/>
                          <a:cs typeface="Arial" panose="020B0604020202020204" pitchFamily="34" charset="0"/>
                        </a:rPr>
                        <a:t>Serological</a:t>
                      </a:r>
                    </a:p>
                  </a:txBody>
                  <a:tcP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gridSpan="2">
                  <a:txBody>
                    <a:bodyPr/>
                    <a:lstStyle/>
                    <a:p>
                      <a:r>
                        <a:rPr lang="en-GB" sz="1400" dirty="0">
                          <a:latin typeface="Arial" panose="020B0604020202020204" pitchFamily="34" charset="0"/>
                          <a:cs typeface="Arial" panose="020B0604020202020204" pitchFamily="34" charset="0"/>
                        </a:rPr>
                        <a:t>HBeAg loss and development of anti-</a:t>
                      </a:r>
                      <a:r>
                        <a:rPr lang="en-GB" sz="1400" dirty="0" err="1">
                          <a:latin typeface="Arial" panose="020B0604020202020204" pitchFamily="34" charset="0"/>
                          <a:cs typeface="Arial" panose="020B0604020202020204" pitchFamily="34" charset="0"/>
                        </a:rPr>
                        <a:t>HBe</a:t>
                      </a:r>
                      <a:r>
                        <a:rPr lang="en-GB" sz="1400" dirty="0">
                          <a:latin typeface="Arial" panose="020B0604020202020204" pitchFamily="34" charset="0"/>
                          <a:cs typeface="Arial" panose="020B0604020202020204" pitchFamily="34" charset="0"/>
                        </a:rPr>
                        <a:t>*</a:t>
                      </a:r>
                    </a:p>
                    <a:p>
                      <a:pPr>
                        <a:spcBef>
                          <a:spcPts val="600"/>
                        </a:spcBef>
                      </a:pPr>
                      <a:r>
                        <a:rPr lang="en-GB" sz="1400" dirty="0" err="1">
                          <a:latin typeface="Arial" panose="020B0604020202020204" pitchFamily="34" charset="0"/>
                          <a:cs typeface="Arial" panose="020B0604020202020204" pitchFamily="34" charset="0"/>
                        </a:rPr>
                        <a:t>HBsAg</a:t>
                      </a:r>
                      <a:r>
                        <a:rPr lang="en-GB" sz="1400" dirty="0">
                          <a:latin typeface="Arial" panose="020B0604020202020204" pitchFamily="34" charset="0"/>
                          <a:cs typeface="Arial" panose="020B0604020202020204" pitchFamily="34" charset="0"/>
                        </a:rPr>
                        <a:t> loss and development of anti-HBs</a:t>
                      </a:r>
                    </a:p>
                  </a:txBody>
                  <a:tcPr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hMerge="1">
                  <a:txBody>
                    <a:bodyPr/>
                    <a:lstStyle/>
                    <a:p>
                      <a:endParaRPr lang="en-GB" sz="1400" dirty="0"/>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r h="392766">
                <a:tc>
                  <a:txBody>
                    <a:bodyPr/>
                    <a:lstStyle/>
                    <a:p>
                      <a:r>
                        <a:rPr lang="en-GB" sz="1400" dirty="0">
                          <a:solidFill>
                            <a:schemeClr val="tx1"/>
                          </a:solidFill>
                          <a:latin typeface="Arial" panose="020B0604020202020204" pitchFamily="34" charset="0"/>
                          <a:cs typeface="Arial" panose="020B0604020202020204" pitchFamily="34" charset="0"/>
                        </a:rPr>
                        <a:t>Biochemical</a:t>
                      </a:r>
                    </a:p>
                  </a:txBody>
                  <a:tcP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gridSpan="2">
                  <a:txBody>
                    <a:bodyPr/>
                    <a:lstStyle/>
                    <a:p>
                      <a:pPr>
                        <a:spcBef>
                          <a:spcPts val="600"/>
                        </a:spcBef>
                      </a:pPr>
                      <a:r>
                        <a:rPr lang="en-GB" sz="1400" dirty="0">
                          <a:latin typeface="Arial" panose="020B0604020202020204" pitchFamily="34" charset="0"/>
                          <a:cs typeface="Arial" panose="020B0604020202020204" pitchFamily="34" charset="0"/>
                        </a:rPr>
                        <a:t>ALT normalization</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(confirmed by ALT determination at least every 3 months for at least 1 year post-treatment)</a:t>
                      </a:r>
                    </a:p>
                  </a:txBody>
                  <a:tcPr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hMerge="1">
                  <a:txBody>
                    <a:bodyPr/>
                    <a:lstStyle/>
                    <a:p>
                      <a:endParaRPr lang="en-GB" sz="1400" dirty="0"/>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3891900948"/>
                  </a:ext>
                </a:extLst>
              </a:tr>
              <a:tr h="392766">
                <a:tc>
                  <a:txBody>
                    <a:bodyPr/>
                    <a:lstStyle/>
                    <a:p>
                      <a:r>
                        <a:rPr lang="en-GB" sz="1400" dirty="0">
                          <a:solidFill>
                            <a:schemeClr val="tx1"/>
                          </a:solidFill>
                          <a:latin typeface="Arial" panose="020B0604020202020204" pitchFamily="34" charset="0"/>
                          <a:cs typeface="Arial" panose="020B0604020202020204" pitchFamily="34" charset="0"/>
                        </a:rPr>
                        <a:t>Histological</a:t>
                      </a:r>
                    </a:p>
                  </a:txBody>
                  <a:tcP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Decrease in </a:t>
                      </a:r>
                      <a:r>
                        <a:rPr lang="en-GB" sz="1400" dirty="0" err="1">
                          <a:solidFill>
                            <a:schemeClr val="tx1"/>
                          </a:solidFill>
                          <a:latin typeface="Arial" panose="020B0604020202020204" pitchFamily="34" charset="0"/>
                          <a:cs typeface="Arial" panose="020B0604020202020204" pitchFamily="34" charset="0"/>
                        </a:rPr>
                        <a:t>necroinﬂammatory</a:t>
                      </a:r>
                      <a:r>
                        <a:rPr lang="en-GB" sz="1400" dirty="0">
                          <a:solidFill>
                            <a:schemeClr val="tx1"/>
                          </a:solidFill>
                          <a:latin typeface="Arial" panose="020B0604020202020204" pitchFamily="34" charset="0"/>
                          <a:cs typeface="Arial" panose="020B0604020202020204" pitchFamily="34" charset="0"/>
                        </a:rPr>
                        <a:t> activity</a:t>
                      </a:r>
                      <a:r>
                        <a:rPr lang="en-GB" sz="1400" baseline="30000" dirty="0"/>
                        <a:t>†</a:t>
                      </a:r>
                      <a:r>
                        <a:rPr lang="en-GB" sz="1400" baseline="0"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without worsening in ﬁbrosis compared with pre-treatment histological ﬁndings</a:t>
                      </a:r>
                    </a:p>
                  </a:txBody>
                  <a:tcPr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hMerge="1">
                  <a:txBody>
                    <a:bodyPr/>
                    <a:lstStyle/>
                    <a:p>
                      <a:endParaRPr lang="en-GB" sz="1400" dirty="0"/>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113990587"/>
                  </a:ext>
                </a:extLst>
              </a:tr>
            </a:tbl>
          </a:graphicData>
        </a:graphic>
      </p:graphicFrame>
      <p:pic>
        <p:nvPicPr>
          <p:cNvPr id="7" name="Picture 6">
            <a:hlinkClick r:id="rId3" action="ppaction://hlinksldjump"/>
            <a:extLst>
              <a:ext uri="{FF2B5EF4-FFF2-40B4-BE49-F238E27FC236}">
                <a16:creationId xmlns:a16="http://schemas.microsoft.com/office/drawing/2014/main" id="{5A726DC1-E9A4-452E-A27A-3AF03C05167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8036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7" name="Text Placeholder 6"/>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a:xfrm>
            <a:off x="319314" y="1340768"/>
            <a:ext cx="8506800" cy="4927510"/>
          </a:xfrm>
        </p:spPr>
        <p:txBody>
          <a:bodyPr>
            <a:normAutofit/>
          </a:bodyPr>
          <a:lstStyle/>
          <a:p>
            <a:r>
              <a:rPr lang="it-IT" dirty="0"/>
              <a:t>These slides give a comprehensive overview of the EASL clinical practice guidelines on </a:t>
            </a:r>
            <a:r>
              <a:rPr lang="en-GB" dirty="0"/>
              <a:t>the management of hepatitis B infection</a:t>
            </a:r>
          </a:p>
          <a:p>
            <a:endParaRPr lang="en-GB" dirty="0">
              <a:highlight>
                <a:srgbClr val="FFFF00"/>
              </a:highlight>
            </a:endParaRPr>
          </a:p>
          <a:p>
            <a:r>
              <a:rPr lang="en-GB" dirty="0"/>
              <a:t>The guidelines were published in full in the August 2017 issue of the Journal of Hepatology</a:t>
            </a:r>
          </a:p>
          <a:p>
            <a:pPr lvl="1"/>
            <a:r>
              <a:rPr lang="en-GB" dirty="0"/>
              <a:t>The full publication can be downloaded from the</a:t>
            </a:r>
            <a:br>
              <a:rPr lang="en-GB" dirty="0"/>
            </a:br>
            <a:r>
              <a:rPr lang="en-GB" dirty="0">
                <a:hlinkClick r:id="rId2"/>
              </a:rPr>
              <a:t>Clinical Practice Guidelines</a:t>
            </a:r>
            <a:r>
              <a:rPr lang="en-GB" dirty="0"/>
              <a:t> section of the EASL website</a:t>
            </a:r>
          </a:p>
          <a:p>
            <a:pPr lvl="1"/>
            <a:r>
              <a:rPr lang="en-GB" dirty="0"/>
              <a:t>Please cite the published article as: European Association for the Study</a:t>
            </a:r>
            <a:br>
              <a:rPr lang="en-GB" dirty="0"/>
            </a:br>
            <a:r>
              <a:rPr lang="en-GB" dirty="0"/>
              <a:t>of the Liver. EASL 2017 Clinical Practice Guidelines on the management</a:t>
            </a:r>
            <a:br>
              <a:rPr lang="en-GB" dirty="0"/>
            </a:br>
            <a:r>
              <a:rPr lang="en-GB" dirty="0"/>
              <a:t>of hepatitis B virus infection. J </a:t>
            </a:r>
            <a:r>
              <a:rPr lang="en-GB" dirty="0" err="1"/>
              <a:t>Hepatol</a:t>
            </a:r>
            <a:r>
              <a:rPr lang="en-GB" dirty="0"/>
              <a:t> 2017;67:370–98</a:t>
            </a:r>
          </a:p>
          <a:p>
            <a:endParaRPr lang="en-US" altLang="en-US"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Autofit/>
          </a:bodyPr>
          <a:lstStyle/>
          <a:p>
            <a:r>
              <a:rPr lang="en-GB" dirty="0"/>
              <a:t>Virological responses on NA therapy</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grpSp>
        <p:nvGrpSpPr>
          <p:cNvPr id="102" name="Group 101">
            <a:extLst>
              <a:ext uri="{FF2B5EF4-FFF2-40B4-BE49-F238E27FC236}">
                <a16:creationId xmlns:a16="http://schemas.microsoft.com/office/drawing/2014/main" id="{0C4AFE67-4A55-45BD-98CE-CBD81B3F252D}"/>
              </a:ext>
            </a:extLst>
          </p:cNvPr>
          <p:cNvGrpSpPr/>
          <p:nvPr/>
        </p:nvGrpSpPr>
        <p:grpSpPr>
          <a:xfrm>
            <a:off x="900955" y="1852243"/>
            <a:ext cx="7154721" cy="4021471"/>
            <a:chOff x="1395699" y="1811444"/>
            <a:chExt cx="5897703" cy="3314938"/>
          </a:xfrm>
        </p:grpSpPr>
        <p:sp>
          <p:nvSpPr>
            <p:cNvPr id="53" name="TextBox 52">
              <a:extLst>
                <a:ext uri="{FF2B5EF4-FFF2-40B4-BE49-F238E27FC236}">
                  <a16:creationId xmlns:a16="http://schemas.microsoft.com/office/drawing/2014/main" id="{05AE9232-1F81-4461-A9CB-2E3556B9110C}"/>
                </a:ext>
              </a:extLst>
            </p:cNvPr>
            <p:cNvSpPr txBox="1"/>
            <p:nvPr/>
          </p:nvSpPr>
          <p:spPr>
            <a:xfrm rot="16200000">
              <a:off x="680150" y="3297519"/>
              <a:ext cx="1684801" cy="253703"/>
            </a:xfrm>
            <a:prstGeom prst="rect">
              <a:avLst/>
            </a:prstGeom>
            <a:noFill/>
          </p:spPr>
          <p:txBody>
            <a:bodyPr wrap="none" rtlCol="0">
              <a:spAutoFit/>
            </a:bodyPr>
            <a:lstStyle/>
            <a:p>
              <a:pPr defTabSz="457200"/>
              <a:r>
                <a:rPr lang="en-GB" sz="1400" dirty="0">
                  <a:solidFill>
                    <a:prstClr val="black"/>
                  </a:solidFill>
                  <a:cs typeface="Arial" panose="020B0604020202020204" pitchFamily="34" charset="0"/>
                </a:rPr>
                <a:t>HBV DNA (log</a:t>
              </a:r>
              <a:r>
                <a:rPr lang="en-GB" sz="1400" baseline="-25000" dirty="0">
                  <a:solidFill>
                    <a:prstClr val="black"/>
                  </a:solidFill>
                  <a:cs typeface="Arial" panose="020B0604020202020204" pitchFamily="34" charset="0"/>
                </a:rPr>
                <a:t>10</a:t>
              </a:r>
              <a:r>
                <a:rPr lang="en-GB" sz="1400" dirty="0">
                  <a:solidFill>
                    <a:prstClr val="black"/>
                  </a:solidFill>
                  <a:cs typeface="Arial" panose="020B0604020202020204" pitchFamily="34" charset="0"/>
                </a:rPr>
                <a:t> IU/mL)</a:t>
              </a:r>
            </a:p>
          </p:txBody>
        </p:sp>
        <p:sp>
          <p:nvSpPr>
            <p:cNvPr id="54" name="TextBox 53">
              <a:extLst>
                <a:ext uri="{FF2B5EF4-FFF2-40B4-BE49-F238E27FC236}">
                  <a16:creationId xmlns:a16="http://schemas.microsoft.com/office/drawing/2014/main" id="{75FE348B-3E2A-4634-BB26-636724EEADBC}"/>
                </a:ext>
              </a:extLst>
            </p:cNvPr>
            <p:cNvSpPr txBox="1"/>
            <p:nvPr/>
          </p:nvSpPr>
          <p:spPr>
            <a:xfrm>
              <a:off x="3049765" y="4872678"/>
              <a:ext cx="2159384" cy="253704"/>
            </a:xfrm>
            <a:prstGeom prst="rect">
              <a:avLst/>
            </a:prstGeom>
            <a:noFill/>
          </p:spPr>
          <p:txBody>
            <a:bodyPr wrap="none" rtlCol="0">
              <a:spAutoFit/>
            </a:bodyPr>
            <a:lstStyle/>
            <a:p>
              <a:pPr defTabSz="457200"/>
              <a:r>
                <a:rPr lang="en-GB" sz="1400" dirty="0">
                  <a:solidFill>
                    <a:prstClr val="black"/>
                  </a:solidFill>
                  <a:cs typeface="Arial" panose="020B0604020202020204" pitchFamily="34" charset="0"/>
                </a:rPr>
                <a:t>Duration of treatment (months)</a:t>
              </a:r>
            </a:p>
          </p:txBody>
        </p:sp>
        <p:grpSp>
          <p:nvGrpSpPr>
            <p:cNvPr id="55" name="Group 54">
              <a:extLst>
                <a:ext uri="{FF2B5EF4-FFF2-40B4-BE49-F238E27FC236}">
                  <a16:creationId xmlns:a16="http://schemas.microsoft.com/office/drawing/2014/main" id="{BFCD9FEA-CE64-48F4-A59A-A2217D9855D2}"/>
                </a:ext>
              </a:extLst>
            </p:cNvPr>
            <p:cNvGrpSpPr/>
            <p:nvPr/>
          </p:nvGrpSpPr>
          <p:grpSpPr>
            <a:xfrm>
              <a:off x="1721503" y="2384419"/>
              <a:ext cx="5372022" cy="2541177"/>
              <a:chOff x="2655811" y="1927907"/>
              <a:chExt cx="3971415" cy="1661657"/>
            </a:xfrm>
          </p:grpSpPr>
          <p:sp>
            <p:nvSpPr>
              <p:cNvPr id="56" name="Freeform 10">
                <a:extLst>
                  <a:ext uri="{FF2B5EF4-FFF2-40B4-BE49-F238E27FC236}">
                    <a16:creationId xmlns:a16="http://schemas.microsoft.com/office/drawing/2014/main" id="{223D7300-E4E9-4D10-9EA7-66BCFC697AB2}"/>
                  </a:ext>
                </a:extLst>
              </p:cNvPr>
              <p:cNvSpPr/>
              <p:nvPr/>
            </p:nvSpPr>
            <p:spPr>
              <a:xfrm>
                <a:off x="2981637" y="1991025"/>
                <a:ext cx="3645589" cy="1356975"/>
              </a:xfrm>
              <a:custGeom>
                <a:avLst/>
                <a:gdLst>
                  <a:gd name="connsiteX0" fmla="*/ 0 w 3475892"/>
                  <a:gd name="connsiteY0" fmla="*/ 0 h 2409092"/>
                  <a:gd name="connsiteX1" fmla="*/ 0 w 3475892"/>
                  <a:gd name="connsiteY1" fmla="*/ 2409092 h 2409092"/>
                  <a:gd name="connsiteX2" fmla="*/ 3475892 w 3475892"/>
                  <a:gd name="connsiteY2" fmla="*/ 2409092 h 2409092"/>
                </a:gdLst>
                <a:ahLst/>
                <a:cxnLst>
                  <a:cxn ang="0">
                    <a:pos x="connsiteX0" y="connsiteY0"/>
                  </a:cxn>
                  <a:cxn ang="0">
                    <a:pos x="connsiteX1" y="connsiteY1"/>
                  </a:cxn>
                  <a:cxn ang="0">
                    <a:pos x="connsiteX2" y="connsiteY2"/>
                  </a:cxn>
                </a:cxnLst>
                <a:rect l="l" t="t" r="r" b="b"/>
                <a:pathLst>
                  <a:path w="3475892" h="2409092">
                    <a:moveTo>
                      <a:pt x="0" y="0"/>
                    </a:moveTo>
                    <a:lnTo>
                      <a:pt x="0" y="2409092"/>
                    </a:lnTo>
                    <a:lnTo>
                      <a:pt x="3475892" y="2409092"/>
                    </a:lnTo>
                  </a:path>
                </a:pathLst>
              </a:custGeom>
              <a:noFill/>
              <a:ln w="952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57" name="Straight Connector 56">
                <a:extLst>
                  <a:ext uri="{FF2B5EF4-FFF2-40B4-BE49-F238E27FC236}">
                    <a16:creationId xmlns:a16="http://schemas.microsoft.com/office/drawing/2014/main" id="{D320C2AF-B780-4596-8F02-43A430C0DCE4}"/>
                  </a:ext>
                </a:extLst>
              </p:cNvPr>
              <p:cNvCxnSpPr/>
              <p:nvPr/>
            </p:nvCxnSpPr>
            <p:spPr>
              <a:xfrm>
                <a:off x="2900637" y="2033391"/>
                <a:ext cx="81000" cy="0"/>
              </a:xfrm>
              <a:prstGeom prst="line">
                <a:avLst/>
              </a:prstGeom>
              <a:noFill/>
              <a:ln w="9525"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7C2A3208-31E1-4C3F-9B4F-912C494B26AC}"/>
                  </a:ext>
                </a:extLst>
              </p:cNvPr>
              <p:cNvCxnSpPr/>
              <p:nvPr/>
            </p:nvCxnSpPr>
            <p:spPr>
              <a:xfrm>
                <a:off x="2900637" y="2252493"/>
                <a:ext cx="81000" cy="0"/>
              </a:xfrm>
              <a:prstGeom prst="line">
                <a:avLst/>
              </a:prstGeom>
              <a:noFill/>
              <a:ln w="9525" cap="flat" cmpd="sng" algn="ctr">
                <a:solidFill>
                  <a:sysClr val="windowText" lastClr="000000"/>
                </a:solidFill>
                <a:prstDash val="solid"/>
                <a:miter lim="800000"/>
              </a:ln>
              <a:effectLst/>
            </p:spPr>
          </p:cxnSp>
          <p:cxnSp>
            <p:nvCxnSpPr>
              <p:cNvPr id="59" name="Straight Connector 58">
                <a:extLst>
                  <a:ext uri="{FF2B5EF4-FFF2-40B4-BE49-F238E27FC236}">
                    <a16:creationId xmlns:a16="http://schemas.microsoft.com/office/drawing/2014/main" id="{8DDB1FC3-1589-49E9-BE8F-328FAA99A714}"/>
                  </a:ext>
                </a:extLst>
              </p:cNvPr>
              <p:cNvCxnSpPr/>
              <p:nvPr/>
            </p:nvCxnSpPr>
            <p:spPr>
              <a:xfrm>
                <a:off x="2900637" y="2471595"/>
                <a:ext cx="81000" cy="0"/>
              </a:xfrm>
              <a:prstGeom prst="line">
                <a:avLst/>
              </a:prstGeom>
              <a:noFill/>
              <a:ln w="9525" cap="flat" cmpd="sng" algn="ctr">
                <a:solidFill>
                  <a:sysClr val="windowText" lastClr="000000"/>
                </a:solidFill>
                <a:prstDash val="solid"/>
                <a:miter lim="800000"/>
              </a:ln>
              <a:effectLst/>
            </p:spPr>
          </p:cxnSp>
          <p:cxnSp>
            <p:nvCxnSpPr>
              <p:cNvPr id="60" name="Straight Connector 59">
                <a:extLst>
                  <a:ext uri="{FF2B5EF4-FFF2-40B4-BE49-F238E27FC236}">
                    <a16:creationId xmlns:a16="http://schemas.microsoft.com/office/drawing/2014/main" id="{8CB4B4B0-19E3-492C-8A0E-326A96EB4FEA}"/>
                  </a:ext>
                </a:extLst>
              </p:cNvPr>
              <p:cNvCxnSpPr/>
              <p:nvPr/>
            </p:nvCxnSpPr>
            <p:spPr>
              <a:xfrm>
                <a:off x="2900637" y="2690697"/>
                <a:ext cx="81000" cy="0"/>
              </a:xfrm>
              <a:prstGeom prst="line">
                <a:avLst/>
              </a:prstGeom>
              <a:noFill/>
              <a:ln w="9525"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537FE4A2-D4F2-4081-B323-E5B04595B82D}"/>
                  </a:ext>
                </a:extLst>
              </p:cNvPr>
              <p:cNvCxnSpPr/>
              <p:nvPr/>
            </p:nvCxnSpPr>
            <p:spPr>
              <a:xfrm>
                <a:off x="2900637" y="2909799"/>
                <a:ext cx="81000" cy="0"/>
              </a:xfrm>
              <a:prstGeom prst="line">
                <a:avLst/>
              </a:prstGeom>
              <a:noFill/>
              <a:ln w="9525"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9224209A-1C60-4058-8ADF-613A56336704}"/>
                  </a:ext>
                </a:extLst>
              </p:cNvPr>
              <p:cNvCxnSpPr/>
              <p:nvPr/>
            </p:nvCxnSpPr>
            <p:spPr>
              <a:xfrm>
                <a:off x="2900637" y="3128901"/>
                <a:ext cx="81000" cy="0"/>
              </a:xfrm>
              <a:prstGeom prst="line">
                <a:avLst/>
              </a:prstGeom>
              <a:noFill/>
              <a:ln w="9525" cap="flat" cmpd="sng" algn="ctr">
                <a:solidFill>
                  <a:sysClr val="windowText" lastClr="000000"/>
                </a:solidFill>
                <a:prstDash val="solid"/>
                <a:miter lim="800000"/>
              </a:ln>
              <a:effectLst/>
            </p:spPr>
          </p:cxnSp>
          <p:cxnSp>
            <p:nvCxnSpPr>
              <p:cNvPr id="63" name="Straight Connector 62">
                <a:extLst>
                  <a:ext uri="{FF2B5EF4-FFF2-40B4-BE49-F238E27FC236}">
                    <a16:creationId xmlns:a16="http://schemas.microsoft.com/office/drawing/2014/main" id="{D2883D93-FD99-49D3-9805-51CB9C348AA1}"/>
                  </a:ext>
                </a:extLst>
              </p:cNvPr>
              <p:cNvCxnSpPr/>
              <p:nvPr/>
            </p:nvCxnSpPr>
            <p:spPr>
              <a:xfrm>
                <a:off x="2900637" y="3348000"/>
                <a:ext cx="81000" cy="0"/>
              </a:xfrm>
              <a:prstGeom prst="line">
                <a:avLst/>
              </a:prstGeom>
              <a:noFill/>
              <a:ln w="9525" cap="flat" cmpd="sng" algn="ctr">
                <a:solidFill>
                  <a:sysClr val="windowText" lastClr="000000"/>
                </a:solidFill>
                <a:prstDash val="solid"/>
                <a:miter lim="800000"/>
              </a:ln>
              <a:effectLst/>
            </p:spPr>
          </p:cxnSp>
          <p:cxnSp>
            <p:nvCxnSpPr>
              <p:cNvPr id="64" name="Straight Connector 63">
                <a:extLst>
                  <a:ext uri="{FF2B5EF4-FFF2-40B4-BE49-F238E27FC236}">
                    <a16:creationId xmlns:a16="http://schemas.microsoft.com/office/drawing/2014/main" id="{E07CBD01-C9CF-44A8-8BDB-DFB590A1D656}"/>
                  </a:ext>
                </a:extLst>
              </p:cNvPr>
              <p:cNvCxnSpPr/>
              <p:nvPr/>
            </p:nvCxnSpPr>
            <p:spPr>
              <a:xfrm rot="16200000">
                <a:off x="2941137" y="3388500"/>
                <a:ext cx="81000" cy="0"/>
              </a:xfrm>
              <a:prstGeom prst="line">
                <a:avLst/>
              </a:prstGeom>
              <a:noFill/>
              <a:ln w="9525" cap="flat" cmpd="sng" algn="ctr">
                <a:solidFill>
                  <a:sysClr val="windowText" lastClr="000000"/>
                </a:solidFill>
                <a:prstDash val="solid"/>
                <a:miter lim="800000"/>
              </a:ln>
              <a:effectLst/>
            </p:spPr>
          </p:cxnSp>
          <p:cxnSp>
            <p:nvCxnSpPr>
              <p:cNvPr id="65" name="Straight Connector 64">
                <a:extLst>
                  <a:ext uri="{FF2B5EF4-FFF2-40B4-BE49-F238E27FC236}">
                    <a16:creationId xmlns:a16="http://schemas.microsoft.com/office/drawing/2014/main" id="{08945C61-026B-49E8-8E04-77BFAD3E8BF5}"/>
                  </a:ext>
                </a:extLst>
              </p:cNvPr>
              <p:cNvCxnSpPr/>
              <p:nvPr/>
            </p:nvCxnSpPr>
            <p:spPr>
              <a:xfrm rot="16200000">
                <a:off x="3230795" y="3388500"/>
                <a:ext cx="81000" cy="0"/>
              </a:xfrm>
              <a:prstGeom prst="line">
                <a:avLst/>
              </a:prstGeom>
              <a:noFill/>
              <a:ln w="9525" cap="flat" cmpd="sng" algn="ctr">
                <a:solidFill>
                  <a:sysClr val="windowText" lastClr="000000"/>
                </a:solidFill>
                <a:prstDash val="solid"/>
                <a:miter lim="800000"/>
              </a:ln>
              <a:effectLst/>
            </p:spPr>
          </p:cxnSp>
          <p:cxnSp>
            <p:nvCxnSpPr>
              <p:cNvPr id="66" name="Straight Connector 65">
                <a:extLst>
                  <a:ext uri="{FF2B5EF4-FFF2-40B4-BE49-F238E27FC236}">
                    <a16:creationId xmlns:a16="http://schemas.microsoft.com/office/drawing/2014/main" id="{B625BB55-7B68-4F3C-8ECE-2EB7B8062265}"/>
                  </a:ext>
                </a:extLst>
              </p:cNvPr>
              <p:cNvCxnSpPr/>
              <p:nvPr/>
            </p:nvCxnSpPr>
            <p:spPr>
              <a:xfrm rot="16200000">
                <a:off x="3520452" y="3388500"/>
                <a:ext cx="81000" cy="0"/>
              </a:xfrm>
              <a:prstGeom prst="line">
                <a:avLst/>
              </a:prstGeom>
              <a:noFill/>
              <a:ln w="952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B821196D-FD67-4AE2-81C7-C7515E6D9912}"/>
                  </a:ext>
                </a:extLst>
              </p:cNvPr>
              <p:cNvCxnSpPr/>
              <p:nvPr/>
            </p:nvCxnSpPr>
            <p:spPr>
              <a:xfrm rot="16200000">
                <a:off x="3810110" y="3388500"/>
                <a:ext cx="81000" cy="0"/>
              </a:xfrm>
              <a:prstGeom prst="line">
                <a:avLst/>
              </a:prstGeom>
              <a:noFill/>
              <a:ln w="9525"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DAD426BA-097D-4D03-BB81-CEF75936BD82}"/>
                  </a:ext>
                </a:extLst>
              </p:cNvPr>
              <p:cNvCxnSpPr/>
              <p:nvPr/>
            </p:nvCxnSpPr>
            <p:spPr>
              <a:xfrm rot="16200000">
                <a:off x="4099767" y="3388500"/>
                <a:ext cx="81000" cy="0"/>
              </a:xfrm>
              <a:prstGeom prst="line">
                <a:avLst/>
              </a:prstGeom>
              <a:noFill/>
              <a:ln w="9525" cap="flat" cmpd="sng" algn="ctr">
                <a:solidFill>
                  <a:sysClr val="windowText" lastClr="000000"/>
                </a:solidFill>
                <a:prstDash val="solid"/>
                <a:miter lim="800000"/>
              </a:ln>
              <a:effectLst/>
            </p:spPr>
          </p:cxnSp>
          <p:cxnSp>
            <p:nvCxnSpPr>
              <p:cNvPr id="69" name="Straight Connector 68">
                <a:extLst>
                  <a:ext uri="{FF2B5EF4-FFF2-40B4-BE49-F238E27FC236}">
                    <a16:creationId xmlns:a16="http://schemas.microsoft.com/office/drawing/2014/main" id="{F24315BE-56D6-4420-B66A-6DA093767A32}"/>
                  </a:ext>
                </a:extLst>
              </p:cNvPr>
              <p:cNvCxnSpPr/>
              <p:nvPr/>
            </p:nvCxnSpPr>
            <p:spPr>
              <a:xfrm rot="16200000">
                <a:off x="4389425" y="3388500"/>
                <a:ext cx="81000" cy="0"/>
              </a:xfrm>
              <a:prstGeom prst="line">
                <a:avLst/>
              </a:prstGeom>
              <a:noFill/>
              <a:ln w="9525" cap="flat" cmpd="sng" algn="ctr">
                <a:solidFill>
                  <a:sysClr val="windowText" lastClr="000000"/>
                </a:solidFill>
                <a:prstDash val="solid"/>
                <a:miter lim="800000"/>
              </a:ln>
              <a:effectLst/>
            </p:spPr>
          </p:cxnSp>
          <p:cxnSp>
            <p:nvCxnSpPr>
              <p:cNvPr id="70" name="Straight Connector 69">
                <a:extLst>
                  <a:ext uri="{FF2B5EF4-FFF2-40B4-BE49-F238E27FC236}">
                    <a16:creationId xmlns:a16="http://schemas.microsoft.com/office/drawing/2014/main" id="{CF9ABF6B-4DD4-40EA-93E4-A8964C9317FB}"/>
                  </a:ext>
                </a:extLst>
              </p:cNvPr>
              <p:cNvCxnSpPr/>
              <p:nvPr/>
            </p:nvCxnSpPr>
            <p:spPr>
              <a:xfrm rot="16200000">
                <a:off x="4679082" y="3388500"/>
                <a:ext cx="81000" cy="0"/>
              </a:xfrm>
              <a:prstGeom prst="line">
                <a:avLst/>
              </a:prstGeom>
              <a:noFill/>
              <a:ln w="9525" cap="flat" cmpd="sng" algn="ctr">
                <a:solidFill>
                  <a:sysClr val="windowText" lastClr="000000"/>
                </a:solidFill>
                <a:prstDash val="solid"/>
                <a:miter lim="800000"/>
              </a:ln>
              <a:effectLst/>
            </p:spPr>
          </p:cxnSp>
          <p:cxnSp>
            <p:nvCxnSpPr>
              <p:cNvPr id="71" name="Straight Connector 70">
                <a:extLst>
                  <a:ext uri="{FF2B5EF4-FFF2-40B4-BE49-F238E27FC236}">
                    <a16:creationId xmlns:a16="http://schemas.microsoft.com/office/drawing/2014/main" id="{07E12041-A652-43DA-9905-72A27F1DCE61}"/>
                  </a:ext>
                </a:extLst>
              </p:cNvPr>
              <p:cNvCxnSpPr/>
              <p:nvPr/>
            </p:nvCxnSpPr>
            <p:spPr>
              <a:xfrm rot="16200000">
                <a:off x="4968740" y="3388500"/>
                <a:ext cx="81000" cy="0"/>
              </a:xfrm>
              <a:prstGeom prst="line">
                <a:avLst/>
              </a:prstGeom>
              <a:noFill/>
              <a:ln w="9525"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BD597929-D135-45A4-9AC2-39153BB96AF2}"/>
                  </a:ext>
                </a:extLst>
              </p:cNvPr>
              <p:cNvCxnSpPr/>
              <p:nvPr/>
            </p:nvCxnSpPr>
            <p:spPr>
              <a:xfrm rot="16200000">
                <a:off x="5258397" y="3388500"/>
                <a:ext cx="81000" cy="0"/>
              </a:xfrm>
              <a:prstGeom prst="line">
                <a:avLst/>
              </a:prstGeom>
              <a:noFill/>
              <a:ln w="9525"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BE3E4244-C86B-4CCC-A641-D55B0B8BF34B}"/>
                  </a:ext>
                </a:extLst>
              </p:cNvPr>
              <p:cNvCxnSpPr/>
              <p:nvPr/>
            </p:nvCxnSpPr>
            <p:spPr>
              <a:xfrm rot="16200000">
                <a:off x="5548056" y="3388499"/>
                <a:ext cx="81000" cy="0"/>
              </a:xfrm>
              <a:prstGeom prst="line">
                <a:avLst/>
              </a:prstGeom>
              <a:noFill/>
              <a:ln w="9525" cap="flat" cmpd="sng" algn="ctr">
                <a:solidFill>
                  <a:sysClr val="windowText" lastClr="000000"/>
                </a:solidFill>
                <a:prstDash val="solid"/>
                <a:miter lim="800000"/>
              </a:ln>
              <a:effectLst/>
            </p:spPr>
          </p:cxnSp>
          <p:sp>
            <p:nvSpPr>
              <p:cNvPr id="74" name="TextBox 73">
                <a:extLst>
                  <a:ext uri="{FF2B5EF4-FFF2-40B4-BE49-F238E27FC236}">
                    <a16:creationId xmlns:a16="http://schemas.microsoft.com/office/drawing/2014/main" id="{13838EF8-C1F9-406A-B057-32A865BD7F57}"/>
                  </a:ext>
                </a:extLst>
              </p:cNvPr>
              <p:cNvSpPr txBox="1"/>
              <p:nvPr/>
            </p:nvSpPr>
            <p:spPr>
              <a:xfrm>
                <a:off x="2715679" y="3244466"/>
                <a:ext cx="199328" cy="18112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0</a:t>
                </a:r>
              </a:p>
            </p:txBody>
          </p:sp>
          <p:sp>
            <p:nvSpPr>
              <p:cNvPr id="75" name="TextBox 74">
                <a:extLst>
                  <a:ext uri="{FF2B5EF4-FFF2-40B4-BE49-F238E27FC236}">
                    <a16:creationId xmlns:a16="http://schemas.microsoft.com/office/drawing/2014/main" id="{ACB13B01-7966-4B57-B06F-170E1E270FBA}"/>
                  </a:ext>
                </a:extLst>
              </p:cNvPr>
              <p:cNvSpPr txBox="1"/>
              <p:nvPr/>
            </p:nvSpPr>
            <p:spPr>
              <a:xfrm>
                <a:off x="2888256" y="3408436"/>
                <a:ext cx="199328" cy="18112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0</a:t>
                </a:r>
              </a:p>
            </p:txBody>
          </p:sp>
          <p:sp>
            <p:nvSpPr>
              <p:cNvPr id="76" name="TextBox 75">
                <a:extLst>
                  <a:ext uri="{FF2B5EF4-FFF2-40B4-BE49-F238E27FC236}">
                    <a16:creationId xmlns:a16="http://schemas.microsoft.com/office/drawing/2014/main" id="{C4AD03E6-DD05-4047-9085-82FD115969DC}"/>
                  </a:ext>
                </a:extLst>
              </p:cNvPr>
              <p:cNvSpPr txBox="1"/>
              <p:nvPr/>
            </p:nvSpPr>
            <p:spPr>
              <a:xfrm>
                <a:off x="3167596" y="3408436"/>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1</a:t>
                </a:r>
              </a:p>
            </p:txBody>
          </p:sp>
          <p:sp>
            <p:nvSpPr>
              <p:cNvPr id="77" name="TextBox 76">
                <a:extLst>
                  <a:ext uri="{FF2B5EF4-FFF2-40B4-BE49-F238E27FC236}">
                    <a16:creationId xmlns:a16="http://schemas.microsoft.com/office/drawing/2014/main" id="{62B916FF-41F7-400B-B024-931E2915B5FF}"/>
                  </a:ext>
                </a:extLst>
              </p:cNvPr>
              <p:cNvSpPr txBox="1"/>
              <p:nvPr/>
            </p:nvSpPr>
            <p:spPr>
              <a:xfrm>
                <a:off x="3456334" y="3408436"/>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2</a:t>
                </a:r>
              </a:p>
            </p:txBody>
          </p:sp>
          <p:sp>
            <p:nvSpPr>
              <p:cNvPr id="78" name="TextBox 77">
                <a:extLst>
                  <a:ext uri="{FF2B5EF4-FFF2-40B4-BE49-F238E27FC236}">
                    <a16:creationId xmlns:a16="http://schemas.microsoft.com/office/drawing/2014/main" id="{17CB63EE-236E-444E-A036-98894EC21890}"/>
                  </a:ext>
                </a:extLst>
              </p:cNvPr>
              <p:cNvSpPr txBox="1"/>
              <p:nvPr/>
            </p:nvSpPr>
            <p:spPr>
              <a:xfrm>
                <a:off x="3745075" y="3408436"/>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3</a:t>
                </a:r>
              </a:p>
            </p:txBody>
          </p:sp>
          <p:sp>
            <p:nvSpPr>
              <p:cNvPr id="79" name="TextBox 78">
                <a:extLst>
                  <a:ext uri="{FF2B5EF4-FFF2-40B4-BE49-F238E27FC236}">
                    <a16:creationId xmlns:a16="http://schemas.microsoft.com/office/drawing/2014/main" id="{DD185DAE-EFFB-4556-8766-FB9E9207E7A5}"/>
                  </a:ext>
                </a:extLst>
              </p:cNvPr>
              <p:cNvSpPr txBox="1"/>
              <p:nvPr/>
            </p:nvSpPr>
            <p:spPr>
              <a:xfrm>
                <a:off x="4033817" y="3408436"/>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4</a:t>
                </a:r>
              </a:p>
            </p:txBody>
          </p:sp>
          <p:sp>
            <p:nvSpPr>
              <p:cNvPr id="80" name="TextBox 79">
                <a:extLst>
                  <a:ext uri="{FF2B5EF4-FFF2-40B4-BE49-F238E27FC236}">
                    <a16:creationId xmlns:a16="http://schemas.microsoft.com/office/drawing/2014/main" id="{8F69B9C1-FEE0-4DFF-B8A8-D3599B07070D}"/>
                  </a:ext>
                </a:extLst>
              </p:cNvPr>
              <p:cNvSpPr txBox="1"/>
              <p:nvPr/>
            </p:nvSpPr>
            <p:spPr>
              <a:xfrm>
                <a:off x="4322557" y="3408436"/>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5</a:t>
                </a:r>
              </a:p>
            </p:txBody>
          </p:sp>
          <p:sp>
            <p:nvSpPr>
              <p:cNvPr id="81" name="TextBox 80">
                <a:extLst>
                  <a:ext uri="{FF2B5EF4-FFF2-40B4-BE49-F238E27FC236}">
                    <a16:creationId xmlns:a16="http://schemas.microsoft.com/office/drawing/2014/main" id="{FF35812A-4CA4-420D-B747-D2A4B20E4241}"/>
                  </a:ext>
                </a:extLst>
              </p:cNvPr>
              <p:cNvSpPr txBox="1"/>
              <p:nvPr/>
            </p:nvSpPr>
            <p:spPr>
              <a:xfrm>
                <a:off x="4611296" y="3408436"/>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6</a:t>
                </a:r>
              </a:p>
            </p:txBody>
          </p:sp>
          <p:sp>
            <p:nvSpPr>
              <p:cNvPr id="82" name="TextBox 81">
                <a:extLst>
                  <a:ext uri="{FF2B5EF4-FFF2-40B4-BE49-F238E27FC236}">
                    <a16:creationId xmlns:a16="http://schemas.microsoft.com/office/drawing/2014/main" id="{D4370C0A-033D-4265-BE3F-D9371768B1EF}"/>
                  </a:ext>
                </a:extLst>
              </p:cNvPr>
              <p:cNvSpPr txBox="1"/>
              <p:nvPr/>
            </p:nvSpPr>
            <p:spPr>
              <a:xfrm>
                <a:off x="5157370" y="3408436"/>
                <a:ext cx="262136"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12</a:t>
                </a:r>
              </a:p>
            </p:txBody>
          </p:sp>
          <p:sp>
            <p:nvSpPr>
              <p:cNvPr id="83" name="TextBox 82">
                <a:extLst>
                  <a:ext uri="{FF2B5EF4-FFF2-40B4-BE49-F238E27FC236}">
                    <a16:creationId xmlns:a16="http://schemas.microsoft.com/office/drawing/2014/main" id="{0EED1026-0348-49F5-B9B6-778D2EB66E09}"/>
                  </a:ext>
                </a:extLst>
              </p:cNvPr>
              <p:cNvSpPr txBox="1"/>
              <p:nvPr/>
            </p:nvSpPr>
            <p:spPr>
              <a:xfrm>
                <a:off x="5455366" y="3408436"/>
                <a:ext cx="262136"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24</a:t>
                </a:r>
              </a:p>
            </p:txBody>
          </p:sp>
          <p:sp>
            <p:nvSpPr>
              <p:cNvPr id="84" name="TextBox 83">
                <a:extLst>
                  <a:ext uri="{FF2B5EF4-FFF2-40B4-BE49-F238E27FC236}">
                    <a16:creationId xmlns:a16="http://schemas.microsoft.com/office/drawing/2014/main" id="{AEC9A550-E3A2-4328-99A5-A8F995CD9B00}"/>
                  </a:ext>
                </a:extLst>
              </p:cNvPr>
              <p:cNvSpPr txBox="1"/>
              <p:nvPr/>
            </p:nvSpPr>
            <p:spPr>
              <a:xfrm>
                <a:off x="2655812" y="3025041"/>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1</a:t>
                </a:r>
              </a:p>
            </p:txBody>
          </p:sp>
          <p:sp>
            <p:nvSpPr>
              <p:cNvPr id="85" name="TextBox 84">
                <a:extLst>
                  <a:ext uri="{FF2B5EF4-FFF2-40B4-BE49-F238E27FC236}">
                    <a16:creationId xmlns:a16="http://schemas.microsoft.com/office/drawing/2014/main" id="{29F5CEBF-4053-4208-9F2D-74857AAECC1A}"/>
                  </a:ext>
                </a:extLst>
              </p:cNvPr>
              <p:cNvSpPr txBox="1"/>
              <p:nvPr/>
            </p:nvSpPr>
            <p:spPr>
              <a:xfrm>
                <a:off x="2655811" y="1927907"/>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6</a:t>
                </a:r>
              </a:p>
            </p:txBody>
          </p:sp>
          <p:sp>
            <p:nvSpPr>
              <p:cNvPr id="86" name="TextBox 85">
                <a:extLst>
                  <a:ext uri="{FF2B5EF4-FFF2-40B4-BE49-F238E27FC236}">
                    <a16:creationId xmlns:a16="http://schemas.microsoft.com/office/drawing/2014/main" id="{A7E4708E-19D5-4C5F-BD1C-CCD0B47BBB64}"/>
                  </a:ext>
                </a:extLst>
              </p:cNvPr>
              <p:cNvSpPr txBox="1"/>
              <p:nvPr/>
            </p:nvSpPr>
            <p:spPr>
              <a:xfrm>
                <a:off x="2655812" y="2147334"/>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5</a:t>
                </a:r>
              </a:p>
            </p:txBody>
          </p:sp>
          <p:sp>
            <p:nvSpPr>
              <p:cNvPr id="87" name="TextBox 86">
                <a:extLst>
                  <a:ext uri="{FF2B5EF4-FFF2-40B4-BE49-F238E27FC236}">
                    <a16:creationId xmlns:a16="http://schemas.microsoft.com/office/drawing/2014/main" id="{64886949-EC1B-4AC6-8D13-0915A475C42B}"/>
                  </a:ext>
                </a:extLst>
              </p:cNvPr>
              <p:cNvSpPr txBox="1"/>
              <p:nvPr/>
            </p:nvSpPr>
            <p:spPr>
              <a:xfrm>
                <a:off x="2655812" y="2366761"/>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4</a:t>
                </a:r>
              </a:p>
            </p:txBody>
          </p:sp>
          <p:sp>
            <p:nvSpPr>
              <p:cNvPr id="88" name="TextBox 87">
                <a:extLst>
                  <a:ext uri="{FF2B5EF4-FFF2-40B4-BE49-F238E27FC236}">
                    <a16:creationId xmlns:a16="http://schemas.microsoft.com/office/drawing/2014/main" id="{E8B276BB-DEB9-48B3-929E-CAD0487F2FCB}"/>
                  </a:ext>
                </a:extLst>
              </p:cNvPr>
              <p:cNvSpPr txBox="1"/>
              <p:nvPr/>
            </p:nvSpPr>
            <p:spPr>
              <a:xfrm>
                <a:off x="2655812" y="2586188"/>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3</a:t>
                </a:r>
              </a:p>
            </p:txBody>
          </p:sp>
          <p:sp>
            <p:nvSpPr>
              <p:cNvPr id="89" name="TextBox 88">
                <a:extLst>
                  <a:ext uri="{FF2B5EF4-FFF2-40B4-BE49-F238E27FC236}">
                    <a16:creationId xmlns:a16="http://schemas.microsoft.com/office/drawing/2014/main" id="{9D48EE59-4BA6-4DA1-A8E6-F48D1A1F5607}"/>
                  </a:ext>
                </a:extLst>
              </p:cNvPr>
              <p:cNvSpPr txBox="1"/>
              <p:nvPr/>
            </p:nvSpPr>
            <p:spPr>
              <a:xfrm>
                <a:off x="2655812" y="2805614"/>
                <a:ext cx="199328" cy="1811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cs typeface="Arial" panose="020B0604020202020204" pitchFamily="34" charset="0"/>
                  </a:rPr>
                  <a:t>2</a:t>
                </a:r>
              </a:p>
            </p:txBody>
          </p:sp>
        </p:grpSp>
        <p:cxnSp>
          <p:nvCxnSpPr>
            <p:cNvPr id="90" name="Straight Connector 89">
              <a:extLst>
                <a:ext uri="{FF2B5EF4-FFF2-40B4-BE49-F238E27FC236}">
                  <a16:creationId xmlns:a16="http://schemas.microsoft.com/office/drawing/2014/main" id="{9260EBD1-27BF-4728-842E-4D6752BF3FC0}"/>
                </a:ext>
              </a:extLst>
            </p:cNvPr>
            <p:cNvCxnSpPr>
              <a:cxnSpLocks/>
            </p:cNvCxnSpPr>
            <p:nvPr/>
          </p:nvCxnSpPr>
          <p:spPr>
            <a:xfrm flipV="1">
              <a:off x="2162238" y="4208874"/>
              <a:ext cx="3531341" cy="20119"/>
            </a:xfrm>
            <a:prstGeom prst="line">
              <a:avLst/>
            </a:prstGeom>
            <a:noFill/>
            <a:ln w="12700" cap="flat" cmpd="sng" algn="ctr">
              <a:solidFill>
                <a:schemeClr val="accent5">
                  <a:lumMod val="75000"/>
                </a:schemeClr>
              </a:solidFill>
              <a:prstDash val="dash"/>
              <a:miter lim="800000"/>
              <a:headEnd type="arrow" w="med" len="med"/>
              <a:tailEnd type="none" w="med" len="med"/>
            </a:ln>
            <a:effectLst/>
          </p:spPr>
        </p:cxnSp>
        <p:sp>
          <p:nvSpPr>
            <p:cNvPr id="92" name="Freeform: Shape 91">
              <a:extLst>
                <a:ext uri="{FF2B5EF4-FFF2-40B4-BE49-F238E27FC236}">
                  <a16:creationId xmlns:a16="http://schemas.microsoft.com/office/drawing/2014/main" id="{19D419AE-63AE-431A-91DC-B67E1AC79887}"/>
                </a:ext>
              </a:extLst>
            </p:cNvPr>
            <p:cNvSpPr/>
            <p:nvPr/>
          </p:nvSpPr>
          <p:spPr>
            <a:xfrm>
              <a:off x="2168435" y="2539222"/>
              <a:ext cx="2612571" cy="339635"/>
            </a:xfrm>
            <a:custGeom>
              <a:avLst/>
              <a:gdLst>
                <a:gd name="connsiteX0" fmla="*/ 0 w 2612571"/>
                <a:gd name="connsiteY0" fmla="*/ 0 h 339635"/>
                <a:gd name="connsiteX1" fmla="*/ 566057 w 2612571"/>
                <a:gd name="connsiteY1" fmla="*/ 78378 h 339635"/>
                <a:gd name="connsiteX2" fmla="*/ 1201783 w 2612571"/>
                <a:gd name="connsiteY2" fmla="*/ 235132 h 339635"/>
                <a:gd name="connsiteX3" fmla="*/ 1576251 w 2612571"/>
                <a:gd name="connsiteY3" fmla="*/ 313509 h 339635"/>
                <a:gd name="connsiteX4" fmla="*/ 2612571 w 2612571"/>
                <a:gd name="connsiteY4" fmla="*/ 339635 h 3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1" h="339635">
                  <a:moveTo>
                    <a:pt x="0" y="0"/>
                  </a:moveTo>
                  <a:cubicBezTo>
                    <a:pt x="182880" y="19594"/>
                    <a:pt x="365760" y="39189"/>
                    <a:pt x="566057" y="78378"/>
                  </a:cubicBezTo>
                  <a:cubicBezTo>
                    <a:pt x="766354" y="117567"/>
                    <a:pt x="1033417" y="195944"/>
                    <a:pt x="1201783" y="235132"/>
                  </a:cubicBezTo>
                  <a:cubicBezTo>
                    <a:pt x="1370149" y="274321"/>
                    <a:pt x="1341120" y="296092"/>
                    <a:pt x="1576251" y="313509"/>
                  </a:cubicBezTo>
                  <a:cubicBezTo>
                    <a:pt x="1811382" y="330926"/>
                    <a:pt x="2211976" y="335280"/>
                    <a:pt x="2612571" y="339635"/>
                  </a:cubicBezTo>
                </a:path>
              </a:pathLst>
            </a:custGeom>
            <a:noFill/>
            <a:ln w="28575" cap="flat" cmpd="sng" algn="ctr">
              <a:solidFill>
                <a:schemeClr val="tx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FD4BEDD8-90B9-47E2-B355-95CDB6A2014C}"/>
                </a:ext>
              </a:extLst>
            </p:cNvPr>
            <p:cNvSpPr txBox="1"/>
            <p:nvPr/>
          </p:nvSpPr>
          <p:spPr>
            <a:xfrm>
              <a:off x="2453943" y="1811444"/>
              <a:ext cx="1751578" cy="608888"/>
            </a:xfrm>
            <a:prstGeom prst="rect">
              <a:avLst/>
            </a:prstGeom>
            <a:noFill/>
            <a:ln>
              <a:solidFill>
                <a:schemeClr val="tx2"/>
              </a:solidFill>
            </a:ln>
          </p:spPr>
          <p:txBody>
            <a:bodyPr wrap="square" rtlCol="0">
              <a:spAutoFit/>
            </a:bodyPr>
            <a:lstStyle/>
            <a:p>
              <a:pPr algn="ctr" defTabSz="457200"/>
              <a:r>
                <a:rPr lang="en-GB" sz="1400" b="1" dirty="0">
                  <a:solidFill>
                    <a:schemeClr val="tx2"/>
                  </a:solidFill>
                  <a:cs typeface="Arial" panose="020B0604020202020204" pitchFamily="34" charset="0"/>
                </a:rPr>
                <a:t>Primary non-response</a:t>
              </a:r>
            </a:p>
            <a:p>
              <a:pPr algn="ctr" defTabSz="457200"/>
              <a:r>
                <a:rPr lang="en-GB" sz="1400" dirty="0">
                  <a:solidFill>
                    <a:prstClr val="black"/>
                  </a:solidFill>
                  <a:cs typeface="Arial" panose="020B0604020202020204" pitchFamily="34" charset="0"/>
                </a:rPr>
                <a:t>&lt;1 log</a:t>
              </a:r>
              <a:r>
                <a:rPr lang="en-GB" sz="1400" baseline="-25000" dirty="0">
                  <a:solidFill>
                    <a:prstClr val="black"/>
                  </a:solidFill>
                  <a:cs typeface="Arial" panose="020B0604020202020204" pitchFamily="34" charset="0"/>
                </a:rPr>
                <a:t>10</a:t>
              </a:r>
              <a:r>
                <a:rPr lang="en-GB" sz="1400" dirty="0">
                  <a:solidFill>
                    <a:prstClr val="black"/>
                  </a:solidFill>
                  <a:cs typeface="Arial" panose="020B0604020202020204" pitchFamily="34" charset="0"/>
                </a:rPr>
                <a:t> drop after </a:t>
              </a:r>
              <a:br>
                <a:rPr lang="en-GB" sz="1400" dirty="0">
                  <a:solidFill>
                    <a:prstClr val="black"/>
                  </a:solidFill>
                  <a:cs typeface="Arial" panose="020B0604020202020204" pitchFamily="34" charset="0"/>
                </a:rPr>
              </a:br>
              <a:r>
                <a:rPr lang="en-GB" sz="1400" dirty="0">
                  <a:solidFill>
                    <a:prstClr val="black"/>
                  </a:solidFill>
                  <a:cs typeface="Arial" panose="020B0604020202020204" pitchFamily="34" charset="0"/>
                </a:rPr>
                <a:t>3 months</a:t>
              </a:r>
              <a:endParaRPr lang="en-GB" sz="1400" b="1" dirty="0">
                <a:solidFill>
                  <a:srgbClr val="FF0000"/>
                </a:solidFill>
                <a:cs typeface="Arial" panose="020B0604020202020204" pitchFamily="34" charset="0"/>
              </a:endParaRPr>
            </a:p>
          </p:txBody>
        </p:sp>
        <p:sp>
          <p:nvSpPr>
            <p:cNvPr id="94" name="Freeform: Shape 93">
              <a:extLst>
                <a:ext uri="{FF2B5EF4-FFF2-40B4-BE49-F238E27FC236}">
                  <a16:creationId xmlns:a16="http://schemas.microsoft.com/office/drawing/2014/main" id="{DC25C257-5C95-4224-A396-B6A151F3D2DF}"/>
                </a:ext>
              </a:extLst>
            </p:cNvPr>
            <p:cNvSpPr/>
            <p:nvPr/>
          </p:nvSpPr>
          <p:spPr>
            <a:xfrm>
              <a:off x="2177143" y="2542903"/>
              <a:ext cx="3518263" cy="1688662"/>
            </a:xfrm>
            <a:custGeom>
              <a:avLst/>
              <a:gdLst>
                <a:gd name="connsiteX0" fmla="*/ 0 w 3518263"/>
                <a:gd name="connsiteY0" fmla="*/ 0 h 1733006"/>
                <a:gd name="connsiteX1" fmla="*/ 182880 w 3518263"/>
                <a:gd name="connsiteY1" fmla="*/ 165463 h 1733006"/>
                <a:gd name="connsiteX2" fmla="*/ 296091 w 3518263"/>
                <a:gd name="connsiteY2" fmla="*/ 574766 h 1733006"/>
                <a:gd name="connsiteX3" fmla="*/ 522514 w 3518263"/>
                <a:gd name="connsiteY3" fmla="*/ 1463040 h 1733006"/>
                <a:gd name="connsiteX4" fmla="*/ 827314 w 3518263"/>
                <a:gd name="connsiteY4" fmla="*/ 1680754 h 1733006"/>
                <a:gd name="connsiteX5" fmla="*/ 1297577 w 3518263"/>
                <a:gd name="connsiteY5" fmla="*/ 1715588 h 1733006"/>
                <a:gd name="connsiteX6" fmla="*/ 3518263 w 3518263"/>
                <a:gd name="connsiteY6" fmla="*/ 1733006 h 1733006"/>
                <a:gd name="connsiteX7" fmla="*/ 3518263 w 3518263"/>
                <a:gd name="connsiteY7" fmla="*/ 1733006 h 1733006"/>
                <a:gd name="connsiteX0" fmla="*/ 0 w 3518263"/>
                <a:gd name="connsiteY0" fmla="*/ 0 h 1733006"/>
                <a:gd name="connsiteX1" fmla="*/ 182880 w 3518263"/>
                <a:gd name="connsiteY1" fmla="*/ 165463 h 1733006"/>
                <a:gd name="connsiteX2" fmla="*/ 296091 w 3518263"/>
                <a:gd name="connsiteY2" fmla="*/ 574766 h 1733006"/>
                <a:gd name="connsiteX3" fmla="*/ 522514 w 3518263"/>
                <a:gd name="connsiteY3" fmla="*/ 1463040 h 1733006"/>
                <a:gd name="connsiteX4" fmla="*/ 722627 w 3518263"/>
                <a:gd name="connsiteY4" fmla="*/ 1654582 h 1733006"/>
                <a:gd name="connsiteX5" fmla="*/ 1297577 w 3518263"/>
                <a:gd name="connsiteY5" fmla="*/ 1715588 h 1733006"/>
                <a:gd name="connsiteX6" fmla="*/ 3518263 w 3518263"/>
                <a:gd name="connsiteY6" fmla="*/ 1733006 h 1733006"/>
                <a:gd name="connsiteX7" fmla="*/ 3518263 w 3518263"/>
                <a:gd name="connsiteY7" fmla="*/ 1733006 h 1733006"/>
                <a:gd name="connsiteX0" fmla="*/ 0 w 3518263"/>
                <a:gd name="connsiteY0" fmla="*/ 0 h 1745491"/>
                <a:gd name="connsiteX1" fmla="*/ 182880 w 3518263"/>
                <a:gd name="connsiteY1" fmla="*/ 165463 h 1745491"/>
                <a:gd name="connsiteX2" fmla="*/ 296091 w 3518263"/>
                <a:gd name="connsiteY2" fmla="*/ 574766 h 1745491"/>
                <a:gd name="connsiteX3" fmla="*/ 522514 w 3518263"/>
                <a:gd name="connsiteY3" fmla="*/ 1463040 h 1745491"/>
                <a:gd name="connsiteX4" fmla="*/ 722627 w 3518263"/>
                <a:gd name="connsiteY4" fmla="*/ 1654582 h 1745491"/>
                <a:gd name="connsiteX5" fmla="*/ 1297577 w 3518263"/>
                <a:gd name="connsiteY5" fmla="*/ 1741250 h 1745491"/>
                <a:gd name="connsiteX6" fmla="*/ 3518263 w 3518263"/>
                <a:gd name="connsiteY6" fmla="*/ 1733006 h 1745491"/>
                <a:gd name="connsiteX7" fmla="*/ 3518263 w 3518263"/>
                <a:gd name="connsiteY7" fmla="*/ 1733006 h 1745491"/>
                <a:gd name="connsiteX0" fmla="*/ 0 w 3518263"/>
                <a:gd name="connsiteY0" fmla="*/ 0 h 1744663"/>
                <a:gd name="connsiteX1" fmla="*/ 182880 w 3518263"/>
                <a:gd name="connsiteY1" fmla="*/ 165463 h 1744663"/>
                <a:gd name="connsiteX2" fmla="*/ 296091 w 3518263"/>
                <a:gd name="connsiteY2" fmla="*/ 574766 h 1744663"/>
                <a:gd name="connsiteX3" fmla="*/ 522514 w 3518263"/>
                <a:gd name="connsiteY3" fmla="*/ 1463040 h 1744663"/>
                <a:gd name="connsiteX4" fmla="*/ 714776 w 3518263"/>
                <a:gd name="connsiteY4" fmla="*/ 1666741 h 1744663"/>
                <a:gd name="connsiteX5" fmla="*/ 1297577 w 3518263"/>
                <a:gd name="connsiteY5" fmla="*/ 1741250 h 1744663"/>
                <a:gd name="connsiteX6" fmla="*/ 3518263 w 3518263"/>
                <a:gd name="connsiteY6" fmla="*/ 1733006 h 1744663"/>
                <a:gd name="connsiteX7" fmla="*/ 3518263 w 3518263"/>
                <a:gd name="connsiteY7" fmla="*/ 1733006 h 1744663"/>
                <a:gd name="connsiteX0" fmla="*/ 0 w 3518263"/>
                <a:gd name="connsiteY0" fmla="*/ 0 h 1744663"/>
                <a:gd name="connsiteX1" fmla="*/ 182880 w 3518263"/>
                <a:gd name="connsiteY1" fmla="*/ 165463 h 1744663"/>
                <a:gd name="connsiteX2" fmla="*/ 296091 w 3518263"/>
                <a:gd name="connsiteY2" fmla="*/ 574766 h 1744663"/>
                <a:gd name="connsiteX3" fmla="*/ 522514 w 3518263"/>
                <a:gd name="connsiteY3" fmla="*/ 1463040 h 1744663"/>
                <a:gd name="connsiteX4" fmla="*/ 714776 w 3518263"/>
                <a:gd name="connsiteY4" fmla="*/ 1666741 h 1744663"/>
                <a:gd name="connsiteX5" fmla="*/ 1297577 w 3518263"/>
                <a:gd name="connsiteY5" fmla="*/ 1741250 h 1744663"/>
                <a:gd name="connsiteX6" fmla="*/ 3518263 w 3518263"/>
                <a:gd name="connsiteY6" fmla="*/ 1733006 h 1744663"/>
                <a:gd name="connsiteX7" fmla="*/ 3518263 w 3518263"/>
                <a:gd name="connsiteY7" fmla="*/ 1733006 h 1744663"/>
                <a:gd name="connsiteX0" fmla="*/ 0 w 3518263"/>
                <a:gd name="connsiteY0" fmla="*/ 0 h 1744663"/>
                <a:gd name="connsiteX1" fmla="*/ 182880 w 3518263"/>
                <a:gd name="connsiteY1" fmla="*/ 165463 h 1744663"/>
                <a:gd name="connsiteX2" fmla="*/ 296091 w 3518263"/>
                <a:gd name="connsiteY2" fmla="*/ 574766 h 1744663"/>
                <a:gd name="connsiteX3" fmla="*/ 522514 w 3518263"/>
                <a:gd name="connsiteY3" fmla="*/ 1463040 h 1744663"/>
                <a:gd name="connsiteX4" fmla="*/ 714776 w 3518263"/>
                <a:gd name="connsiteY4" fmla="*/ 1666741 h 1744663"/>
                <a:gd name="connsiteX5" fmla="*/ 1297577 w 3518263"/>
                <a:gd name="connsiteY5" fmla="*/ 1741250 h 1744663"/>
                <a:gd name="connsiteX6" fmla="*/ 3518263 w 3518263"/>
                <a:gd name="connsiteY6" fmla="*/ 1733006 h 1744663"/>
                <a:gd name="connsiteX7" fmla="*/ 3518263 w 3518263"/>
                <a:gd name="connsiteY7" fmla="*/ 1733006 h 1744663"/>
                <a:gd name="connsiteX0" fmla="*/ 0 w 3518263"/>
                <a:gd name="connsiteY0" fmla="*/ 0 h 1743338"/>
                <a:gd name="connsiteX1" fmla="*/ 182880 w 3518263"/>
                <a:gd name="connsiteY1" fmla="*/ 165463 h 1743338"/>
                <a:gd name="connsiteX2" fmla="*/ 296091 w 3518263"/>
                <a:gd name="connsiteY2" fmla="*/ 574766 h 1743338"/>
                <a:gd name="connsiteX3" fmla="*/ 522514 w 3518263"/>
                <a:gd name="connsiteY3" fmla="*/ 1463040 h 1743338"/>
                <a:gd name="connsiteX4" fmla="*/ 726553 w 3518263"/>
                <a:gd name="connsiteY4" fmla="*/ 1687006 h 1743338"/>
                <a:gd name="connsiteX5" fmla="*/ 1297577 w 3518263"/>
                <a:gd name="connsiteY5" fmla="*/ 1741250 h 1743338"/>
                <a:gd name="connsiteX6" fmla="*/ 3518263 w 3518263"/>
                <a:gd name="connsiteY6" fmla="*/ 1733006 h 1743338"/>
                <a:gd name="connsiteX7" fmla="*/ 3518263 w 3518263"/>
                <a:gd name="connsiteY7" fmla="*/ 1733006 h 1743338"/>
                <a:gd name="connsiteX0" fmla="*/ 0 w 3518263"/>
                <a:gd name="connsiteY0" fmla="*/ 0 h 1743338"/>
                <a:gd name="connsiteX1" fmla="*/ 182880 w 3518263"/>
                <a:gd name="connsiteY1" fmla="*/ 165463 h 1743338"/>
                <a:gd name="connsiteX2" fmla="*/ 296091 w 3518263"/>
                <a:gd name="connsiteY2" fmla="*/ 574766 h 1743338"/>
                <a:gd name="connsiteX3" fmla="*/ 522514 w 3518263"/>
                <a:gd name="connsiteY3" fmla="*/ 1463040 h 1743338"/>
                <a:gd name="connsiteX4" fmla="*/ 726553 w 3518263"/>
                <a:gd name="connsiteY4" fmla="*/ 1687006 h 1743338"/>
                <a:gd name="connsiteX5" fmla="*/ 1297577 w 3518263"/>
                <a:gd name="connsiteY5" fmla="*/ 1741250 h 1743338"/>
                <a:gd name="connsiteX6" fmla="*/ 3518263 w 3518263"/>
                <a:gd name="connsiteY6" fmla="*/ 1733006 h 1743338"/>
                <a:gd name="connsiteX7" fmla="*/ 3518263 w 3518263"/>
                <a:gd name="connsiteY7" fmla="*/ 1733006 h 174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263" h="1743338">
                  <a:moveTo>
                    <a:pt x="0" y="0"/>
                  </a:moveTo>
                  <a:cubicBezTo>
                    <a:pt x="66766" y="34834"/>
                    <a:pt x="133532" y="69669"/>
                    <a:pt x="182880" y="165463"/>
                  </a:cubicBezTo>
                  <a:cubicBezTo>
                    <a:pt x="232228" y="261257"/>
                    <a:pt x="239485" y="358503"/>
                    <a:pt x="296091" y="574766"/>
                  </a:cubicBezTo>
                  <a:cubicBezTo>
                    <a:pt x="352697" y="791029"/>
                    <a:pt x="450770" y="1277667"/>
                    <a:pt x="522514" y="1463040"/>
                  </a:cubicBezTo>
                  <a:cubicBezTo>
                    <a:pt x="594258" y="1648413"/>
                    <a:pt x="620932" y="1628479"/>
                    <a:pt x="726553" y="1687006"/>
                  </a:cubicBezTo>
                  <a:cubicBezTo>
                    <a:pt x="832174" y="1745533"/>
                    <a:pt x="832292" y="1733583"/>
                    <a:pt x="1297577" y="1741250"/>
                  </a:cubicBezTo>
                  <a:cubicBezTo>
                    <a:pt x="1762862" y="1748917"/>
                    <a:pt x="3518263" y="1733006"/>
                    <a:pt x="3518263" y="1733006"/>
                  </a:cubicBezTo>
                  <a:lnTo>
                    <a:pt x="3518263" y="1733006"/>
                  </a:lnTo>
                </a:path>
              </a:pathLst>
            </a:custGeom>
            <a:noFill/>
            <a:ln w="28575" cap="flat" cmpd="sng" algn="ctr">
              <a:solidFill>
                <a:schemeClr val="accent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5098E62A-67E2-4C5C-9F89-79D3D16E162F}"/>
                </a:ext>
              </a:extLst>
            </p:cNvPr>
            <p:cNvSpPr txBox="1"/>
            <p:nvPr/>
          </p:nvSpPr>
          <p:spPr>
            <a:xfrm>
              <a:off x="4704202" y="4637718"/>
              <a:ext cx="381836" cy="276999"/>
            </a:xfrm>
            <a:prstGeom prst="rect">
              <a:avLst/>
            </a:prstGeom>
            <a:noFill/>
          </p:spPr>
          <p:txBody>
            <a:bodyPr wrap="none" rtlCol="0">
              <a:spAutoFit/>
            </a:bodyPr>
            <a:lstStyle/>
            <a:p>
              <a:pPr algn="ctr" defTabSz="457200"/>
              <a:r>
                <a:rPr lang="en-GB" sz="1200" dirty="0">
                  <a:solidFill>
                    <a:prstClr val="black"/>
                  </a:solidFill>
                  <a:cs typeface="Arial" panose="020B0604020202020204" pitchFamily="34" charset="0"/>
                </a:rPr>
                <a:t>….</a:t>
              </a:r>
            </a:p>
          </p:txBody>
        </p:sp>
        <p:sp>
          <p:nvSpPr>
            <p:cNvPr id="96" name="Rectangle 95">
              <a:extLst>
                <a:ext uri="{FF2B5EF4-FFF2-40B4-BE49-F238E27FC236}">
                  <a16:creationId xmlns:a16="http://schemas.microsoft.com/office/drawing/2014/main" id="{B2232D8D-BEFD-4A48-B6E0-74420EB2C7F6}"/>
                </a:ext>
              </a:extLst>
            </p:cNvPr>
            <p:cNvSpPr/>
            <p:nvPr/>
          </p:nvSpPr>
          <p:spPr>
            <a:xfrm>
              <a:off x="5942697" y="3642839"/>
              <a:ext cx="1350705" cy="786479"/>
            </a:xfrm>
            <a:prstGeom prst="rect">
              <a:avLst/>
            </a:prstGeom>
            <a:ln>
              <a:solidFill>
                <a:schemeClr val="accent5"/>
              </a:solidFill>
            </a:ln>
          </p:spPr>
          <p:txBody>
            <a:bodyPr wrap="none">
              <a:spAutoFit/>
            </a:bodyPr>
            <a:lstStyle/>
            <a:p>
              <a:pPr lvl="0" algn="ctr" defTabSz="457200">
                <a:defRPr/>
              </a:pPr>
              <a:r>
                <a:rPr lang="en-GB" sz="1400" b="1" kern="0" dirty="0">
                  <a:solidFill>
                    <a:schemeClr val="accent5"/>
                  </a:solidFill>
                  <a:cs typeface="Arial" panose="020B0604020202020204" pitchFamily="34" charset="0"/>
                </a:rPr>
                <a:t>Response</a:t>
              </a:r>
            </a:p>
            <a:p>
              <a:pPr lvl="0" algn="ctr" defTabSz="457200">
                <a:defRPr/>
              </a:pPr>
              <a:r>
                <a:rPr kumimoji="0" lang="en-GB" sz="1400" b="0" i="0" u="none" strike="noStrike" kern="0" cap="none" spc="0" normalizeH="0" baseline="0" noProof="0" dirty="0">
                  <a:ln>
                    <a:noFill/>
                  </a:ln>
                  <a:solidFill>
                    <a:prstClr val="black"/>
                  </a:solidFill>
                  <a:effectLst/>
                  <a:uLnTx/>
                  <a:uFillTx/>
                  <a:cs typeface="Arial" panose="020B0604020202020204" pitchFamily="34" charset="0"/>
                </a:rPr>
                <a:t>HBV DNA </a:t>
              </a:r>
              <a:br>
                <a:rPr kumimoji="0" lang="en-GB" sz="1400" b="0" i="0" u="none" strike="noStrike" kern="0" cap="none" spc="0" normalizeH="0" baseline="0" noProof="0" dirty="0">
                  <a:ln>
                    <a:noFill/>
                  </a:ln>
                  <a:solidFill>
                    <a:prstClr val="black"/>
                  </a:solidFill>
                  <a:effectLst/>
                  <a:uLnTx/>
                  <a:uFillTx/>
                  <a:cs typeface="Arial" panose="020B0604020202020204" pitchFamily="34" charset="0"/>
                </a:rPr>
              </a:br>
              <a:r>
                <a:rPr lang="en-GB" sz="1400" kern="0" dirty="0">
                  <a:solidFill>
                    <a:prstClr val="black"/>
                  </a:solidFill>
                  <a:cs typeface="Arial" panose="020B0604020202020204" pitchFamily="34" charset="0"/>
                </a:rPr>
                <a:t>PCR </a:t>
              </a:r>
              <a:r>
                <a:rPr kumimoji="0" lang="en-GB" sz="1400" b="0" i="0" u="none" strike="noStrike" kern="0" cap="none" spc="0" normalizeH="0" baseline="0" noProof="0" dirty="0">
                  <a:ln>
                    <a:noFill/>
                  </a:ln>
                  <a:solidFill>
                    <a:prstClr val="black"/>
                  </a:solidFill>
                  <a:effectLst/>
                  <a:uLnTx/>
                  <a:uFillTx/>
                  <a:cs typeface="Arial" panose="020B0604020202020204" pitchFamily="34" charset="0"/>
                </a:rPr>
                <a:t>undetectable</a:t>
              </a:r>
            </a:p>
            <a:p>
              <a:pPr lvl="0" algn="ctr" defTabSz="457200">
                <a:defRPr/>
              </a:pPr>
              <a:r>
                <a:rPr lang="en-GB" sz="1400" kern="0" dirty="0">
                  <a:solidFill>
                    <a:prstClr val="black"/>
                  </a:solidFill>
                  <a:cs typeface="Arial" panose="020B0604020202020204" pitchFamily="34" charset="0"/>
                </a:rPr>
                <a:t>(</a:t>
              </a:r>
              <a:r>
                <a:rPr kumimoji="0" lang="en-GB" sz="1400" b="0" i="0" u="none" strike="noStrike" kern="0" cap="none" spc="0" normalizeH="0" baseline="0" noProof="0" dirty="0">
                  <a:ln>
                    <a:noFill/>
                  </a:ln>
                  <a:solidFill>
                    <a:prstClr val="black"/>
                  </a:solidFill>
                  <a:effectLst/>
                  <a:uLnTx/>
                  <a:uFillTx/>
                  <a:cs typeface="Arial" panose="020B0604020202020204" pitchFamily="34" charset="0"/>
                </a:rPr>
                <a:t>&lt;10 IU/</a:t>
              </a:r>
              <a:r>
                <a:rPr lang="en-GB" sz="1400" kern="0" dirty="0">
                  <a:solidFill>
                    <a:prstClr val="black"/>
                  </a:solidFill>
                  <a:cs typeface="Arial" panose="020B0604020202020204" pitchFamily="34" charset="0"/>
                </a:rPr>
                <a:t>ml)</a:t>
              </a:r>
              <a:endParaRPr kumimoji="0" lang="en-GB" sz="1400" b="0" i="0" u="none" strike="noStrike" kern="0" cap="none" spc="0" normalizeH="0" baseline="0" noProof="0" dirty="0">
                <a:ln>
                  <a:noFill/>
                </a:ln>
                <a:solidFill>
                  <a:prstClr val="black"/>
                </a:solidFill>
                <a:effectLst/>
                <a:uLnTx/>
                <a:uFillTx/>
                <a:cs typeface="Arial" panose="020B0604020202020204" pitchFamily="34" charset="0"/>
              </a:endParaRPr>
            </a:p>
          </p:txBody>
        </p:sp>
        <p:cxnSp>
          <p:nvCxnSpPr>
            <p:cNvPr id="97" name="Straight Connector 96">
              <a:extLst>
                <a:ext uri="{FF2B5EF4-FFF2-40B4-BE49-F238E27FC236}">
                  <a16:creationId xmlns:a16="http://schemas.microsoft.com/office/drawing/2014/main" id="{667907BB-0FE3-480F-81F9-B7C760C8C048}"/>
                </a:ext>
              </a:extLst>
            </p:cNvPr>
            <p:cNvCxnSpPr>
              <a:cxnSpLocks/>
            </p:cNvCxnSpPr>
            <p:nvPr/>
          </p:nvCxnSpPr>
          <p:spPr>
            <a:xfrm flipH="1" flipV="1">
              <a:off x="5282585" y="2606569"/>
              <a:ext cx="11074" cy="1394732"/>
            </a:xfrm>
            <a:prstGeom prst="line">
              <a:avLst/>
            </a:prstGeom>
            <a:noFill/>
            <a:ln w="12700" cap="flat" cmpd="sng" algn="ctr">
              <a:solidFill>
                <a:schemeClr val="tx2">
                  <a:lumMod val="60000"/>
                  <a:lumOff val="40000"/>
                </a:schemeClr>
              </a:solidFill>
              <a:prstDash val="dash"/>
              <a:miter lim="800000"/>
              <a:headEnd type="arrow" w="med" len="med"/>
              <a:tailEnd type="none" w="med" len="med"/>
            </a:ln>
            <a:effectLst/>
          </p:spPr>
        </p:cxnSp>
        <p:sp>
          <p:nvSpPr>
            <p:cNvPr id="98" name="TextBox 97">
              <a:extLst>
                <a:ext uri="{FF2B5EF4-FFF2-40B4-BE49-F238E27FC236}">
                  <a16:creationId xmlns:a16="http://schemas.microsoft.com/office/drawing/2014/main" id="{71A7D06B-6297-4F57-ABD2-442E8D17E85E}"/>
                </a:ext>
              </a:extLst>
            </p:cNvPr>
            <p:cNvSpPr txBox="1"/>
            <p:nvPr/>
          </p:nvSpPr>
          <p:spPr>
            <a:xfrm>
              <a:off x="5210868" y="1813610"/>
              <a:ext cx="1299259" cy="786479"/>
            </a:xfrm>
            <a:prstGeom prst="rect">
              <a:avLst/>
            </a:prstGeom>
            <a:noFill/>
            <a:ln>
              <a:solidFill>
                <a:schemeClr val="accent3"/>
              </a:solidFill>
            </a:ln>
          </p:spPr>
          <p:txBody>
            <a:bodyPr wrap="square" rtlCol="0">
              <a:spAutoFit/>
            </a:bodyPr>
            <a:lstStyle/>
            <a:p>
              <a:pPr algn="ctr" defTabSz="457200"/>
              <a:r>
                <a:rPr lang="en-GB" sz="1400" b="1" dirty="0">
                  <a:solidFill>
                    <a:srgbClr val="4BBDEB"/>
                  </a:solidFill>
                  <a:cs typeface="Arial" panose="020B0604020202020204" pitchFamily="34" charset="0"/>
                </a:rPr>
                <a:t>Partial response</a:t>
              </a:r>
            </a:p>
            <a:p>
              <a:pPr algn="ctr" defTabSz="457200"/>
              <a:r>
                <a:rPr lang="en-GB" sz="1400" dirty="0">
                  <a:solidFill>
                    <a:prstClr val="black"/>
                  </a:solidFill>
                  <a:cs typeface="Arial" panose="020B0604020202020204" pitchFamily="34" charset="0"/>
                </a:rPr>
                <a:t>&gt;1 log</a:t>
              </a:r>
              <a:r>
                <a:rPr lang="en-GB" sz="1400" baseline="-25000" dirty="0">
                  <a:solidFill>
                    <a:prstClr val="black"/>
                  </a:solidFill>
                  <a:cs typeface="Arial" panose="020B0604020202020204" pitchFamily="34" charset="0"/>
                </a:rPr>
                <a:t>10</a:t>
              </a:r>
              <a:r>
                <a:rPr lang="en-GB" sz="1400" dirty="0">
                  <a:solidFill>
                    <a:prstClr val="black"/>
                  </a:solidFill>
                  <a:cs typeface="Arial" panose="020B0604020202020204" pitchFamily="34" charset="0"/>
                </a:rPr>
                <a:t> drop but detectable after 12 months</a:t>
              </a:r>
              <a:endParaRPr lang="en-GB" sz="1400" b="1" dirty="0">
                <a:solidFill>
                  <a:schemeClr val="tx2">
                    <a:lumMod val="60000"/>
                    <a:lumOff val="40000"/>
                  </a:schemeClr>
                </a:solidFill>
                <a:cs typeface="Arial" panose="020B0604020202020204" pitchFamily="34" charset="0"/>
              </a:endParaRPr>
            </a:p>
          </p:txBody>
        </p:sp>
        <p:sp>
          <p:nvSpPr>
            <p:cNvPr id="99" name="Freeform: Shape 98">
              <a:extLst>
                <a:ext uri="{FF2B5EF4-FFF2-40B4-BE49-F238E27FC236}">
                  <a16:creationId xmlns:a16="http://schemas.microsoft.com/office/drawing/2014/main" id="{E2E85210-FD88-46CA-8071-5ED7FA9A63BB}"/>
                </a:ext>
              </a:extLst>
            </p:cNvPr>
            <p:cNvSpPr/>
            <p:nvPr/>
          </p:nvSpPr>
          <p:spPr>
            <a:xfrm>
              <a:off x="2177143" y="2551611"/>
              <a:ext cx="3509554" cy="1464868"/>
            </a:xfrm>
            <a:custGeom>
              <a:avLst/>
              <a:gdLst>
                <a:gd name="connsiteX0" fmla="*/ 0 w 3509554"/>
                <a:gd name="connsiteY0" fmla="*/ 0 h 1464868"/>
                <a:gd name="connsiteX1" fmla="*/ 278674 w 3509554"/>
                <a:gd name="connsiteY1" fmla="*/ 130629 h 1464868"/>
                <a:gd name="connsiteX2" fmla="*/ 539931 w 3509554"/>
                <a:gd name="connsiteY2" fmla="*/ 757646 h 1464868"/>
                <a:gd name="connsiteX3" fmla="*/ 766354 w 3509554"/>
                <a:gd name="connsiteY3" fmla="*/ 1297578 h 1464868"/>
                <a:gd name="connsiteX4" fmla="*/ 1201783 w 3509554"/>
                <a:gd name="connsiteY4" fmla="*/ 1445623 h 1464868"/>
                <a:gd name="connsiteX5" fmla="*/ 2220686 w 3509554"/>
                <a:gd name="connsiteY5" fmla="*/ 1463040 h 1464868"/>
                <a:gd name="connsiteX6" fmla="*/ 3509554 w 3509554"/>
                <a:gd name="connsiteY6" fmla="*/ 1454332 h 14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554" h="1464868">
                  <a:moveTo>
                    <a:pt x="0" y="0"/>
                  </a:moveTo>
                  <a:cubicBezTo>
                    <a:pt x="94343" y="2177"/>
                    <a:pt x="188686" y="4355"/>
                    <a:pt x="278674" y="130629"/>
                  </a:cubicBezTo>
                  <a:cubicBezTo>
                    <a:pt x="368662" y="256903"/>
                    <a:pt x="539931" y="757646"/>
                    <a:pt x="539931" y="757646"/>
                  </a:cubicBezTo>
                  <a:cubicBezTo>
                    <a:pt x="621211" y="952137"/>
                    <a:pt x="656045" y="1182915"/>
                    <a:pt x="766354" y="1297578"/>
                  </a:cubicBezTo>
                  <a:cubicBezTo>
                    <a:pt x="876663" y="1412241"/>
                    <a:pt x="959394" y="1418046"/>
                    <a:pt x="1201783" y="1445623"/>
                  </a:cubicBezTo>
                  <a:cubicBezTo>
                    <a:pt x="1444172" y="1473200"/>
                    <a:pt x="2220686" y="1463040"/>
                    <a:pt x="2220686" y="1463040"/>
                  </a:cubicBezTo>
                  <a:lnTo>
                    <a:pt x="3509554" y="1454332"/>
                  </a:lnTo>
                </a:path>
              </a:pathLst>
            </a:custGeom>
            <a:noFill/>
            <a:ln w="28575" cap="flat" cmpd="sng" algn="ctr">
              <a:solidFill>
                <a:srgbClr val="73CBE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9EA2588-037D-4AF7-B5C0-453276E17863}"/>
                </a:ext>
              </a:extLst>
            </p:cNvPr>
            <p:cNvSpPr/>
            <p:nvPr/>
          </p:nvSpPr>
          <p:spPr>
            <a:xfrm>
              <a:off x="2155720" y="2529060"/>
              <a:ext cx="1989560" cy="1698111"/>
            </a:xfrm>
            <a:custGeom>
              <a:avLst/>
              <a:gdLst>
                <a:gd name="connsiteX0" fmla="*/ 0 w 3518263"/>
                <a:gd name="connsiteY0" fmla="*/ 0 h 1733006"/>
                <a:gd name="connsiteX1" fmla="*/ 182880 w 3518263"/>
                <a:gd name="connsiteY1" fmla="*/ 165463 h 1733006"/>
                <a:gd name="connsiteX2" fmla="*/ 296091 w 3518263"/>
                <a:gd name="connsiteY2" fmla="*/ 574766 h 1733006"/>
                <a:gd name="connsiteX3" fmla="*/ 522514 w 3518263"/>
                <a:gd name="connsiteY3" fmla="*/ 1463040 h 1733006"/>
                <a:gd name="connsiteX4" fmla="*/ 827314 w 3518263"/>
                <a:gd name="connsiteY4" fmla="*/ 1680754 h 1733006"/>
                <a:gd name="connsiteX5" fmla="*/ 1297577 w 3518263"/>
                <a:gd name="connsiteY5" fmla="*/ 1715588 h 1733006"/>
                <a:gd name="connsiteX6" fmla="*/ 3518263 w 3518263"/>
                <a:gd name="connsiteY6" fmla="*/ 1733006 h 1733006"/>
                <a:gd name="connsiteX7" fmla="*/ 3518263 w 3518263"/>
                <a:gd name="connsiteY7" fmla="*/ 1733006 h 1733006"/>
                <a:gd name="connsiteX0" fmla="*/ 0 w 3518263"/>
                <a:gd name="connsiteY0" fmla="*/ 0 h 1754251"/>
                <a:gd name="connsiteX1" fmla="*/ 182880 w 3518263"/>
                <a:gd name="connsiteY1" fmla="*/ 165463 h 1754251"/>
                <a:gd name="connsiteX2" fmla="*/ 296091 w 3518263"/>
                <a:gd name="connsiteY2" fmla="*/ 574766 h 1754251"/>
                <a:gd name="connsiteX3" fmla="*/ 522514 w 3518263"/>
                <a:gd name="connsiteY3" fmla="*/ 1463040 h 1754251"/>
                <a:gd name="connsiteX4" fmla="*/ 827314 w 3518263"/>
                <a:gd name="connsiteY4" fmla="*/ 1680754 h 1754251"/>
                <a:gd name="connsiteX5" fmla="*/ 1297577 w 3518263"/>
                <a:gd name="connsiteY5" fmla="*/ 1715588 h 1754251"/>
                <a:gd name="connsiteX6" fmla="*/ 1989560 w 3518263"/>
                <a:gd name="connsiteY6" fmla="*/ 1163375 h 1754251"/>
                <a:gd name="connsiteX7" fmla="*/ 3518263 w 3518263"/>
                <a:gd name="connsiteY7" fmla="*/ 1733006 h 1754251"/>
                <a:gd name="connsiteX8" fmla="*/ 3518263 w 3518263"/>
                <a:gd name="connsiteY8" fmla="*/ 1733006 h 1754251"/>
                <a:gd name="connsiteX0" fmla="*/ 0 w 3518263"/>
                <a:gd name="connsiteY0" fmla="*/ 0 h 1754251"/>
                <a:gd name="connsiteX1" fmla="*/ 182880 w 3518263"/>
                <a:gd name="connsiteY1" fmla="*/ 165463 h 1754251"/>
                <a:gd name="connsiteX2" fmla="*/ 296091 w 3518263"/>
                <a:gd name="connsiteY2" fmla="*/ 574766 h 1754251"/>
                <a:gd name="connsiteX3" fmla="*/ 522514 w 3518263"/>
                <a:gd name="connsiteY3" fmla="*/ 1463040 h 1754251"/>
                <a:gd name="connsiteX4" fmla="*/ 827314 w 3518263"/>
                <a:gd name="connsiteY4" fmla="*/ 1680754 h 1754251"/>
                <a:gd name="connsiteX5" fmla="*/ 1297577 w 3518263"/>
                <a:gd name="connsiteY5" fmla="*/ 1715588 h 1754251"/>
                <a:gd name="connsiteX6" fmla="*/ 1989560 w 3518263"/>
                <a:gd name="connsiteY6" fmla="*/ 1163375 h 1754251"/>
                <a:gd name="connsiteX7" fmla="*/ 3518263 w 3518263"/>
                <a:gd name="connsiteY7" fmla="*/ 1733006 h 1754251"/>
                <a:gd name="connsiteX8" fmla="*/ 3518263 w 3518263"/>
                <a:gd name="connsiteY8" fmla="*/ 1733006 h 1754251"/>
                <a:gd name="connsiteX0" fmla="*/ 0 w 3646006"/>
                <a:gd name="connsiteY0" fmla="*/ 0 h 1782636"/>
                <a:gd name="connsiteX1" fmla="*/ 182880 w 3646006"/>
                <a:gd name="connsiteY1" fmla="*/ 165463 h 1782636"/>
                <a:gd name="connsiteX2" fmla="*/ 296091 w 3646006"/>
                <a:gd name="connsiteY2" fmla="*/ 574766 h 1782636"/>
                <a:gd name="connsiteX3" fmla="*/ 522514 w 3646006"/>
                <a:gd name="connsiteY3" fmla="*/ 1463040 h 1782636"/>
                <a:gd name="connsiteX4" fmla="*/ 827314 w 3646006"/>
                <a:gd name="connsiteY4" fmla="*/ 1680754 h 1782636"/>
                <a:gd name="connsiteX5" fmla="*/ 1297577 w 3646006"/>
                <a:gd name="connsiteY5" fmla="*/ 1715588 h 1782636"/>
                <a:gd name="connsiteX6" fmla="*/ 1989560 w 3646006"/>
                <a:gd name="connsiteY6" fmla="*/ 1163375 h 1782636"/>
                <a:gd name="connsiteX7" fmla="*/ 3518263 w 3646006"/>
                <a:gd name="connsiteY7" fmla="*/ 1733006 h 1782636"/>
                <a:gd name="connsiteX8" fmla="*/ 3570514 w 3646006"/>
                <a:gd name="connsiteY8" fmla="*/ 1759131 h 1782636"/>
                <a:gd name="connsiteX0" fmla="*/ 0 w 3683845"/>
                <a:gd name="connsiteY0" fmla="*/ 0 h 1759131"/>
                <a:gd name="connsiteX1" fmla="*/ 182880 w 3683845"/>
                <a:gd name="connsiteY1" fmla="*/ 165463 h 1759131"/>
                <a:gd name="connsiteX2" fmla="*/ 296091 w 3683845"/>
                <a:gd name="connsiteY2" fmla="*/ 574766 h 1759131"/>
                <a:gd name="connsiteX3" fmla="*/ 522514 w 3683845"/>
                <a:gd name="connsiteY3" fmla="*/ 1463040 h 1759131"/>
                <a:gd name="connsiteX4" fmla="*/ 827314 w 3683845"/>
                <a:gd name="connsiteY4" fmla="*/ 1680754 h 1759131"/>
                <a:gd name="connsiteX5" fmla="*/ 1297577 w 3683845"/>
                <a:gd name="connsiteY5" fmla="*/ 1715588 h 1759131"/>
                <a:gd name="connsiteX6" fmla="*/ 1989560 w 3683845"/>
                <a:gd name="connsiteY6" fmla="*/ 1163375 h 1759131"/>
                <a:gd name="connsiteX7" fmla="*/ 3570514 w 3683845"/>
                <a:gd name="connsiteY7" fmla="*/ 1166949 h 1759131"/>
                <a:gd name="connsiteX8" fmla="*/ 3570514 w 3683845"/>
                <a:gd name="connsiteY8" fmla="*/ 1759131 h 1759131"/>
                <a:gd name="connsiteX0" fmla="*/ 0 w 3570514"/>
                <a:gd name="connsiteY0" fmla="*/ 0 h 1754251"/>
                <a:gd name="connsiteX1" fmla="*/ 182880 w 3570514"/>
                <a:gd name="connsiteY1" fmla="*/ 165463 h 1754251"/>
                <a:gd name="connsiteX2" fmla="*/ 296091 w 3570514"/>
                <a:gd name="connsiteY2" fmla="*/ 574766 h 1754251"/>
                <a:gd name="connsiteX3" fmla="*/ 522514 w 3570514"/>
                <a:gd name="connsiteY3" fmla="*/ 1463040 h 1754251"/>
                <a:gd name="connsiteX4" fmla="*/ 827314 w 3570514"/>
                <a:gd name="connsiteY4" fmla="*/ 1680754 h 1754251"/>
                <a:gd name="connsiteX5" fmla="*/ 1297577 w 3570514"/>
                <a:gd name="connsiteY5" fmla="*/ 1715588 h 1754251"/>
                <a:gd name="connsiteX6" fmla="*/ 1989560 w 3570514"/>
                <a:gd name="connsiteY6" fmla="*/ 1163375 h 1754251"/>
                <a:gd name="connsiteX7" fmla="*/ 3570514 w 3570514"/>
                <a:gd name="connsiteY7" fmla="*/ 1166949 h 1754251"/>
                <a:gd name="connsiteX0" fmla="*/ 0 w 2882537"/>
                <a:gd name="connsiteY0" fmla="*/ 0 h 1754251"/>
                <a:gd name="connsiteX1" fmla="*/ 182880 w 2882537"/>
                <a:gd name="connsiteY1" fmla="*/ 165463 h 1754251"/>
                <a:gd name="connsiteX2" fmla="*/ 296091 w 2882537"/>
                <a:gd name="connsiteY2" fmla="*/ 574766 h 1754251"/>
                <a:gd name="connsiteX3" fmla="*/ 522514 w 2882537"/>
                <a:gd name="connsiteY3" fmla="*/ 1463040 h 1754251"/>
                <a:gd name="connsiteX4" fmla="*/ 827314 w 2882537"/>
                <a:gd name="connsiteY4" fmla="*/ 1680754 h 1754251"/>
                <a:gd name="connsiteX5" fmla="*/ 1297577 w 2882537"/>
                <a:gd name="connsiteY5" fmla="*/ 1715588 h 1754251"/>
                <a:gd name="connsiteX6" fmla="*/ 1989560 w 2882537"/>
                <a:gd name="connsiteY6" fmla="*/ 1163375 h 1754251"/>
                <a:gd name="connsiteX7" fmla="*/ 2882537 w 2882537"/>
                <a:gd name="connsiteY7" fmla="*/ 1097280 h 1754251"/>
                <a:gd name="connsiteX0" fmla="*/ 0 w 1989560"/>
                <a:gd name="connsiteY0" fmla="*/ 0 h 1754251"/>
                <a:gd name="connsiteX1" fmla="*/ 182880 w 1989560"/>
                <a:gd name="connsiteY1" fmla="*/ 165463 h 1754251"/>
                <a:gd name="connsiteX2" fmla="*/ 296091 w 1989560"/>
                <a:gd name="connsiteY2" fmla="*/ 574766 h 1754251"/>
                <a:gd name="connsiteX3" fmla="*/ 522514 w 1989560"/>
                <a:gd name="connsiteY3" fmla="*/ 1463040 h 1754251"/>
                <a:gd name="connsiteX4" fmla="*/ 827314 w 1989560"/>
                <a:gd name="connsiteY4" fmla="*/ 1680754 h 1754251"/>
                <a:gd name="connsiteX5" fmla="*/ 1297577 w 1989560"/>
                <a:gd name="connsiteY5" fmla="*/ 1715588 h 1754251"/>
                <a:gd name="connsiteX6" fmla="*/ 1989560 w 1989560"/>
                <a:gd name="connsiteY6" fmla="*/ 1163375 h 1754251"/>
                <a:gd name="connsiteX0" fmla="*/ 0 w 1989560"/>
                <a:gd name="connsiteY0" fmla="*/ 0 h 1748790"/>
                <a:gd name="connsiteX1" fmla="*/ 182880 w 1989560"/>
                <a:gd name="connsiteY1" fmla="*/ 165463 h 1748790"/>
                <a:gd name="connsiteX2" fmla="*/ 296091 w 1989560"/>
                <a:gd name="connsiteY2" fmla="*/ 574766 h 1748790"/>
                <a:gd name="connsiteX3" fmla="*/ 522514 w 1989560"/>
                <a:gd name="connsiteY3" fmla="*/ 1463040 h 1748790"/>
                <a:gd name="connsiteX4" fmla="*/ 827314 w 1989560"/>
                <a:gd name="connsiteY4" fmla="*/ 1680754 h 1748790"/>
                <a:gd name="connsiteX5" fmla="*/ 1028492 w 1989560"/>
                <a:gd name="connsiteY5" fmla="*/ 1657189 h 1748790"/>
                <a:gd name="connsiteX6" fmla="*/ 1297577 w 1989560"/>
                <a:gd name="connsiteY6" fmla="*/ 1715588 h 1748790"/>
                <a:gd name="connsiteX7" fmla="*/ 1989560 w 1989560"/>
                <a:gd name="connsiteY7" fmla="*/ 1163375 h 1748790"/>
                <a:gd name="connsiteX0" fmla="*/ 0 w 1989560"/>
                <a:gd name="connsiteY0" fmla="*/ 0 h 1748790"/>
                <a:gd name="connsiteX1" fmla="*/ 182880 w 1989560"/>
                <a:gd name="connsiteY1" fmla="*/ 165463 h 1748790"/>
                <a:gd name="connsiteX2" fmla="*/ 296091 w 1989560"/>
                <a:gd name="connsiteY2" fmla="*/ 574766 h 1748790"/>
                <a:gd name="connsiteX3" fmla="*/ 522514 w 1989560"/>
                <a:gd name="connsiteY3" fmla="*/ 1463040 h 1748790"/>
                <a:gd name="connsiteX4" fmla="*/ 811611 w 1989560"/>
                <a:gd name="connsiteY4" fmla="*/ 1645246 h 1748790"/>
                <a:gd name="connsiteX5" fmla="*/ 1028492 w 1989560"/>
                <a:gd name="connsiteY5" fmla="*/ 1657189 h 1748790"/>
                <a:gd name="connsiteX6" fmla="*/ 1297577 w 1989560"/>
                <a:gd name="connsiteY6" fmla="*/ 1715588 h 1748790"/>
                <a:gd name="connsiteX7" fmla="*/ 1989560 w 1989560"/>
                <a:gd name="connsiteY7" fmla="*/ 1163375 h 1748790"/>
                <a:gd name="connsiteX0" fmla="*/ 0 w 1989560"/>
                <a:gd name="connsiteY0" fmla="*/ 0 h 1700437"/>
                <a:gd name="connsiteX1" fmla="*/ 182880 w 1989560"/>
                <a:gd name="connsiteY1" fmla="*/ 165463 h 1700437"/>
                <a:gd name="connsiteX2" fmla="*/ 296091 w 1989560"/>
                <a:gd name="connsiteY2" fmla="*/ 574766 h 1700437"/>
                <a:gd name="connsiteX3" fmla="*/ 522514 w 1989560"/>
                <a:gd name="connsiteY3" fmla="*/ 1463040 h 1700437"/>
                <a:gd name="connsiteX4" fmla="*/ 811611 w 1989560"/>
                <a:gd name="connsiteY4" fmla="*/ 1645246 h 1700437"/>
                <a:gd name="connsiteX5" fmla="*/ 1028492 w 1989560"/>
                <a:gd name="connsiteY5" fmla="*/ 1657189 h 1700437"/>
                <a:gd name="connsiteX6" fmla="*/ 1318515 w 1989560"/>
                <a:gd name="connsiteY6" fmla="*/ 1654717 h 1700437"/>
                <a:gd name="connsiteX7" fmla="*/ 1989560 w 1989560"/>
                <a:gd name="connsiteY7" fmla="*/ 1163375 h 1700437"/>
                <a:gd name="connsiteX0" fmla="*/ 0 w 1989560"/>
                <a:gd name="connsiteY0" fmla="*/ 0 h 1662689"/>
                <a:gd name="connsiteX1" fmla="*/ 182880 w 1989560"/>
                <a:gd name="connsiteY1" fmla="*/ 165463 h 1662689"/>
                <a:gd name="connsiteX2" fmla="*/ 296091 w 1989560"/>
                <a:gd name="connsiteY2" fmla="*/ 574766 h 1662689"/>
                <a:gd name="connsiteX3" fmla="*/ 522514 w 1989560"/>
                <a:gd name="connsiteY3" fmla="*/ 1463040 h 1662689"/>
                <a:gd name="connsiteX4" fmla="*/ 811611 w 1989560"/>
                <a:gd name="connsiteY4" fmla="*/ 1645246 h 1662689"/>
                <a:gd name="connsiteX5" fmla="*/ 1028492 w 1989560"/>
                <a:gd name="connsiteY5" fmla="*/ 1657189 h 1662689"/>
                <a:gd name="connsiteX6" fmla="*/ 1318515 w 1989560"/>
                <a:gd name="connsiteY6" fmla="*/ 1654717 h 1662689"/>
                <a:gd name="connsiteX7" fmla="*/ 1989560 w 1989560"/>
                <a:gd name="connsiteY7" fmla="*/ 1163375 h 1662689"/>
                <a:gd name="connsiteX0" fmla="*/ 0 w 1989560"/>
                <a:gd name="connsiteY0" fmla="*/ 0 h 1669519"/>
                <a:gd name="connsiteX1" fmla="*/ 182880 w 1989560"/>
                <a:gd name="connsiteY1" fmla="*/ 165463 h 1669519"/>
                <a:gd name="connsiteX2" fmla="*/ 296091 w 1989560"/>
                <a:gd name="connsiteY2" fmla="*/ 574766 h 1669519"/>
                <a:gd name="connsiteX3" fmla="*/ 522514 w 1989560"/>
                <a:gd name="connsiteY3" fmla="*/ 1463040 h 1669519"/>
                <a:gd name="connsiteX4" fmla="*/ 811611 w 1989560"/>
                <a:gd name="connsiteY4" fmla="*/ 1645246 h 1669519"/>
                <a:gd name="connsiteX5" fmla="*/ 1028492 w 1989560"/>
                <a:gd name="connsiteY5" fmla="*/ 1667334 h 1669519"/>
                <a:gd name="connsiteX6" fmla="*/ 1318515 w 1989560"/>
                <a:gd name="connsiteY6" fmla="*/ 1654717 h 1669519"/>
                <a:gd name="connsiteX7" fmla="*/ 1989560 w 1989560"/>
                <a:gd name="connsiteY7" fmla="*/ 1163375 h 1669519"/>
                <a:gd name="connsiteX0" fmla="*/ 0 w 1989560"/>
                <a:gd name="connsiteY0" fmla="*/ 0 h 1669519"/>
                <a:gd name="connsiteX1" fmla="*/ 182880 w 1989560"/>
                <a:gd name="connsiteY1" fmla="*/ 165463 h 1669519"/>
                <a:gd name="connsiteX2" fmla="*/ 296091 w 1989560"/>
                <a:gd name="connsiteY2" fmla="*/ 574766 h 1669519"/>
                <a:gd name="connsiteX3" fmla="*/ 522514 w 1989560"/>
                <a:gd name="connsiteY3" fmla="*/ 1463040 h 1669519"/>
                <a:gd name="connsiteX4" fmla="*/ 811611 w 1989560"/>
                <a:gd name="connsiteY4" fmla="*/ 1645246 h 1669519"/>
                <a:gd name="connsiteX5" fmla="*/ 1028492 w 1989560"/>
                <a:gd name="connsiteY5" fmla="*/ 1667334 h 1669519"/>
                <a:gd name="connsiteX6" fmla="*/ 1318515 w 1989560"/>
                <a:gd name="connsiteY6" fmla="*/ 1654717 h 1669519"/>
                <a:gd name="connsiteX7" fmla="*/ 1989560 w 1989560"/>
                <a:gd name="connsiteY7" fmla="*/ 1163375 h 1669519"/>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0174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68473"/>
                <a:gd name="connsiteX1" fmla="*/ 182880 w 1989560"/>
                <a:gd name="connsiteY1" fmla="*/ 165463 h 1668473"/>
                <a:gd name="connsiteX2" fmla="*/ 296091 w 1989560"/>
                <a:gd name="connsiteY2" fmla="*/ 574766 h 1668473"/>
                <a:gd name="connsiteX3" fmla="*/ 522514 w 1989560"/>
                <a:gd name="connsiteY3" fmla="*/ 1463040 h 1668473"/>
                <a:gd name="connsiteX4" fmla="*/ 811611 w 1989560"/>
                <a:gd name="connsiteY4" fmla="*/ 1640174 h 1668473"/>
                <a:gd name="connsiteX5" fmla="*/ 1028492 w 1989560"/>
                <a:gd name="connsiteY5" fmla="*/ 1647043 h 1668473"/>
                <a:gd name="connsiteX6" fmla="*/ 1318515 w 1989560"/>
                <a:gd name="connsiteY6" fmla="*/ 1654717 h 1668473"/>
                <a:gd name="connsiteX7" fmla="*/ 1989560 w 1989560"/>
                <a:gd name="connsiteY7" fmla="*/ 1163375 h 1668473"/>
                <a:gd name="connsiteX0" fmla="*/ 0 w 1989560"/>
                <a:gd name="connsiteY0" fmla="*/ 0 h 1655075"/>
                <a:gd name="connsiteX1" fmla="*/ 182880 w 1989560"/>
                <a:gd name="connsiteY1" fmla="*/ 165463 h 1655075"/>
                <a:gd name="connsiteX2" fmla="*/ 296091 w 1989560"/>
                <a:gd name="connsiteY2" fmla="*/ 574766 h 1655075"/>
                <a:gd name="connsiteX3" fmla="*/ 522514 w 1989560"/>
                <a:gd name="connsiteY3" fmla="*/ 1463040 h 1655075"/>
                <a:gd name="connsiteX4" fmla="*/ 811611 w 1989560"/>
                <a:gd name="connsiteY4" fmla="*/ 1640174 h 1655075"/>
                <a:gd name="connsiteX5" fmla="*/ 1028492 w 1989560"/>
                <a:gd name="connsiteY5" fmla="*/ 1647043 h 1655075"/>
                <a:gd name="connsiteX6" fmla="*/ 1323749 w 1989560"/>
                <a:gd name="connsiteY6" fmla="*/ 1634427 h 1655075"/>
                <a:gd name="connsiteX7" fmla="*/ 1989560 w 1989560"/>
                <a:gd name="connsiteY7" fmla="*/ 1163375 h 1655075"/>
                <a:gd name="connsiteX0" fmla="*/ 0 w 1989560"/>
                <a:gd name="connsiteY0" fmla="*/ 0 h 1655075"/>
                <a:gd name="connsiteX1" fmla="*/ 182880 w 1989560"/>
                <a:gd name="connsiteY1" fmla="*/ 165463 h 1655075"/>
                <a:gd name="connsiteX2" fmla="*/ 296091 w 1989560"/>
                <a:gd name="connsiteY2" fmla="*/ 574766 h 1655075"/>
                <a:gd name="connsiteX3" fmla="*/ 522514 w 1989560"/>
                <a:gd name="connsiteY3" fmla="*/ 1463040 h 1655075"/>
                <a:gd name="connsiteX4" fmla="*/ 811611 w 1989560"/>
                <a:gd name="connsiteY4" fmla="*/ 1640174 h 1655075"/>
                <a:gd name="connsiteX5" fmla="*/ 1028492 w 1989560"/>
                <a:gd name="connsiteY5" fmla="*/ 1647043 h 1655075"/>
                <a:gd name="connsiteX6" fmla="*/ 1323749 w 1989560"/>
                <a:gd name="connsiteY6" fmla="*/ 1634427 h 1655075"/>
                <a:gd name="connsiteX7" fmla="*/ 1989560 w 1989560"/>
                <a:gd name="connsiteY7" fmla="*/ 1163375 h 1655075"/>
                <a:gd name="connsiteX0" fmla="*/ 0 w 1989560"/>
                <a:gd name="connsiteY0" fmla="*/ 0 h 1655075"/>
                <a:gd name="connsiteX1" fmla="*/ 182880 w 1989560"/>
                <a:gd name="connsiteY1" fmla="*/ 165463 h 1655075"/>
                <a:gd name="connsiteX2" fmla="*/ 296091 w 1989560"/>
                <a:gd name="connsiteY2" fmla="*/ 574766 h 1655075"/>
                <a:gd name="connsiteX3" fmla="*/ 522514 w 1989560"/>
                <a:gd name="connsiteY3" fmla="*/ 1463040 h 1655075"/>
                <a:gd name="connsiteX4" fmla="*/ 811611 w 1989560"/>
                <a:gd name="connsiteY4" fmla="*/ 1640174 h 1655075"/>
                <a:gd name="connsiteX5" fmla="*/ 1028492 w 1989560"/>
                <a:gd name="connsiteY5" fmla="*/ 1647043 h 1655075"/>
                <a:gd name="connsiteX6" fmla="*/ 1323749 w 1989560"/>
                <a:gd name="connsiteY6" fmla="*/ 1634427 h 1655075"/>
                <a:gd name="connsiteX7" fmla="*/ 1989560 w 1989560"/>
                <a:gd name="connsiteY7" fmla="*/ 1163375 h 1655075"/>
                <a:gd name="connsiteX0" fmla="*/ 0 w 1989560"/>
                <a:gd name="connsiteY0" fmla="*/ 0 h 1679068"/>
                <a:gd name="connsiteX1" fmla="*/ 182880 w 1989560"/>
                <a:gd name="connsiteY1" fmla="*/ 165463 h 1679068"/>
                <a:gd name="connsiteX2" fmla="*/ 296091 w 1989560"/>
                <a:gd name="connsiteY2" fmla="*/ 574766 h 1679068"/>
                <a:gd name="connsiteX3" fmla="*/ 522514 w 1989560"/>
                <a:gd name="connsiteY3" fmla="*/ 1463040 h 1679068"/>
                <a:gd name="connsiteX4" fmla="*/ 811611 w 1989560"/>
                <a:gd name="connsiteY4" fmla="*/ 1640174 h 1679068"/>
                <a:gd name="connsiteX5" fmla="*/ 1323749 w 1989560"/>
                <a:gd name="connsiteY5" fmla="*/ 1634427 h 1679068"/>
                <a:gd name="connsiteX6" fmla="*/ 1989560 w 1989560"/>
                <a:gd name="connsiteY6" fmla="*/ 1163375 h 1679068"/>
                <a:gd name="connsiteX0" fmla="*/ 0 w 1989560"/>
                <a:gd name="connsiteY0" fmla="*/ 0 h 1672406"/>
                <a:gd name="connsiteX1" fmla="*/ 182880 w 1989560"/>
                <a:gd name="connsiteY1" fmla="*/ 165463 h 1672406"/>
                <a:gd name="connsiteX2" fmla="*/ 296091 w 1989560"/>
                <a:gd name="connsiteY2" fmla="*/ 574766 h 1672406"/>
                <a:gd name="connsiteX3" fmla="*/ 522514 w 1989560"/>
                <a:gd name="connsiteY3" fmla="*/ 1463040 h 1672406"/>
                <a:gd name="connsiteX4" fmla="*/ 811611 w 1989560"/>
                <a:gd name="connsiteY4" fmla="*/ 1619883 h 1672406"/>
                <a:gd name="connsiteX5" fmla="*/ 1323749 w 1989560"/>
                <a:gd name="connsiteY5" fmla="*/ 1634427 h 1672406"/>
                <a:gd name="connsiteX6" fmla="*/ 1989560 w 1989560"/>
                <a:gd name="connsiteY6" fmla="*/ 1163375 h 1672406"/>
                <a:gd name="connsiteX0" fmla="*/ 0 w 1989560"/>
                <a:gd name="connsiteY0" fmla="*/ 0 h 1637235"/>
                <a:gd name="connsiteX1" fmla="*/ 182880 w 1989560"/>
                <a:gd name="connsiteY1" fmla="*/ 165463 h 1637235"/>
                <a:gd name="connsiteX2" fmla="*/ 296091 w 1989560"/>
                <a:gd name="connsiteY2" fmla="*/ 574766 h 1637235"/>
                <a:gd name="connsiteX3" fmla="*/ 522514 w 1989560"/>
                <a:gd name="connsiteY3" fmla="*/ 1463040 h 1637235"/>
                <a:gd name="connsiteX4" fmla="*/ 811611 w 1989560"/>
                <a:gd name="connsiteY4" fmla="*/ 1619883 h 1637235"/>
                <a:gd name="connsiteX5" fmla="*/ 1323749 w 1989560"/>
                <a:gd name="connsiteY5" fmla="*/ 1634427 h 1637235"/>
                <a:gd name="connsiteX6" fmla="*/ 1989560 w 1989560"/>
                <a:gd name="connsiteY6" fmla="*/ 1163375 h 1637235"/>
                <a:gd name="connsiteX0" fmla="*/ 0 w 1989560"/>
                <a:gd name="connsiteY0" fmla="*/ 0 h 1637235"/>
                <a:gd name="connsiteX1" fmla="*/ 182880 w 1989560"/>
                <a:gd name="connsiteY1" fmla="*/ 165463 h 1637235"/>
                <a:gd name="connsiteX2" fmla="*/ 296091 w 1989560"/>
                <a:gd name="connsiteY2" fmla="*/ 574766 h 1637235"/>
                <a:gd name="connsiteX3" fmla="*/ 522514 w 1989560"/>
                <a:gd name="connsiteY3" fmla="*/ 1463040 h 1637235"/>
                <a:gd name="connsiteX4" fmla="*/ 743564 w 1989560"/>
                <a:gd name="connsiteY4" fmla="*/ 1619883 h 1637235"/>
                <a:gd name="connsiteX5" fmla="*/ 1323749 w 1989560"/>
                <a:gd name="connsiteY5" fmla="*/ 1634427 h 1637235"/>
                <a:gd name="connsiteX6" fmla="*/ 1989560 w 1989560"/>
                <a:gd name="connsiteY6" fmla="*/ 1163375 h 1637235"/>
                <a:gd name="connsiteX0" fmla="*/ 0 w 1989560"/>
                <a:gd name="connsiteY0" fmla="*/ 0 h 1647810"/>
                <a:gd name="connsiteX1" fmla="*/ 182880 w 1989560"/>
                <a:gd name="connsiteY1" fmla="*/ 165463 h 1647810"/>
                <a:gd name="connsiteX2" fmla="*/ 296091 w 1989560"/>
                <a:gd name="connsiteY2" fmla="*/ 574766 h 1647810"/>
                <a:gd name="connsiteX3" fmla="*/ 522514 w 1989560"/>
                <a:gd name="connsiteY3" fmla="*/ 1463040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22514 w 1989560"/>
                <a:gd name="connsiteY3" fmla="*/ 1463040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01576 w 1989560"/>
                <a:gd name="connsiteY3" fmla="*/ 1310863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01576 w 1989560"/>
                <a:gd name="connsiteY3" fmla="*/ 1310863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01576 w 1989560"/>
                <a:gd name="connsiteY3" fmla="*/ 1310863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5626"/>
                <a:gd name="connsiteX1" fmla="*/ 182880 w 1989560"/>
                <a:gd name="connsiteY1" fmla="*/ 165463 h 1645626"/>
                <a:gd name="connsiteX2" fmla="*/ 296091 w 1989560"/>
                <a:gd name="connsiteY2" fmla="*/ 574766 h 1645626"/>
                <a:gd name="connsiteX3" fmla="*/ 485873 w 1989560"/>
                <a:gd name="connsiteY3" fmla="*/ 1341298 h 1645626"/>
                <a:gd name="connsiteX4" fmla="*/ 743564 w 1989560"/>
                <a:gd name="connsiteY4" fmla="*/ 1619883 h 1645626"/>
                <a:gd name="connsiteX5" fmla="*/ 1323749 w 1989560"/>
                <a:gd name="connsiteY5" fmla="*/ 1634427 h 1645626"/>
                <a:gd name="connsiteX6" fmla="*/ 1989560 w 1989560"/>
                <a:gd name="connsiteY6" fmla="*/ 1163375 h 16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560" h="1645626">
                  <a:moveTo>
                    <a:pt x="0" y="0"/>
                  </a:moveTo>
                  <a:cubicBezTo>
                    <a:pt x="66766" y="34834"/>
                    <a:pt x="133532" y="69669"/>
                    <a:pt x="182880" y="165463"/>
                  </a:cubicBezTo>
                  <a:cubicBezTo>
                    <a:pt x="232228" y="261257"/>
                    <a:pt x="245592" y="378794"/>
                    <a:pt x="296091" y="574766"/>
                  </a:cubicBezTo>
                  <a:cubicBezTo>
                    <a:pt x="346590" y="770738"/>
                    <a:pt x="390356" y="1156967"/>
                    <a:pt x="485873" y="1341298"/>
                  </a:cubicBezTo>
                  <a:cubicBezTo>
                    <a:pt x="581390" y="1525629"/>
                    <a:pt x="603918" y="1571028"/>
                    <a:pt x="743564" y="1619883"/>
                  </a:cubicBezTo>
                  <a:cubicBezTo>
                    <a:pt x="883210" y="1668738"/>
                    <a:pt x="1116955" y="1632732"/>
                    <a:pt x="1323749" y="1634427"/>
                  </a:cubicBezTo>
                  <a:cubicBezTo>
                    <a:pt x="1637848" y="1502544"/>
                    <a:pt x="1619446" y="1160472"/>
                    <a:pt x="1989560" y="1163375"/>
                  </a:cubicBezTo>
                </a:path>
              </a:pathLst>
            </a:custGeom>
            <a:noFill/>
            <a:ln w="28575" cap="flat" cmpd="sng" algn="ctr">
              <a:solidFill>
                <a:schemeClr val="accent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TextBox 100">
              <a:extLst>
                <a:ext uri="{FF2B5EF4-FFF2-40B4-BE49-F238E27FC236}">
                  <a16:creationId xmlns:a16="http://schemas.microsoft.com/office/drawing/2014/main" id="{4C96CCD9-96B5-4AB8-A275-238611AFBA18}"/>
                </a:ext>
              </a:extLst>
            </p:cNvPr>
            <p:cNvSpPr txBox="1"/>
            <p:nvPr/>
          </p:nvSpPr>
          <p:spPr>
            <a:xfrm>
              <a:off x="3608458" y="3079476"/>
              <a:ext cx="1333525" cy="608887"/>
            </a:xfrm>
            <a:prstGeom prst="rect">
              <a:avLst/>
            </a:prstGeom>
            <a:noFill/>
            <a:ln>
              <a:solidFill>
                <a:schemeClr val="accent4"/>
              </a:solidFill>
            </a:ln>
          </p:spPr>
          <p:txBody>
            <a:bodyPr wrap="square" rtlCol="0">
              <a:spAutoFit/>
            </a:bodyPr>
            <a:lstStyle/>
            <a:p>
              <a:pPr algn="ctr" defTabSz="457200"/>
              <a:r>
                <a:rPr lang="en-GB" sz="1400" b="1" dirty="0">
                  <a:solidFill>
                    <a:schemeClr val="accent4"/>
                  </a:solidFill>
                  <a:cs typeface="Arial" panose="020B0604020202020204" pitchFamily="34" charset="0"/>
                </a:rPr>
                <a:t>Breakthrough</a:t>
              </a:r>
            </a:p>
            <a:p>
              <a:pPr algn="ctr" defTabSz="457200"/>
              <a:r>
                <a:rPr lang="en-GB" sz="1400" dirty="0">
                  <a:solidFill>
                    <a:prstClr val="black"/>
                  </a:solidFill>
                  <a:cs typeface="Arial" panose="020B0604020202020204" pitchFamily="34" charset="0"/>
                </a:rPr>
                <a:t>&gt;1 log</a:t>
              </a:r>
              <a:r>
                <a:rPr lang="en-GB" sz="1400" baseline="-25000" dirty="0">
                  <a:solidFill>
                    <a:prstClr val="black"/>
                  </a:solidFill>
                  <a:cs typeface="Arial" panose="020B0604020202020204" pitchFamily="34" charset="0"/>
                </a:rPr>
                <a:t>10</a:t>
              </a:r>
              <a:r>
                <a:rPr lang="en-GB" sz="1400" dirty="0">
                  <a:solidFill>
                    <a:prstClr val="black"/>
                  </a:solidFill>
                  <a:cs typeface="Arial" panose="020B0604020202020204" pitchFamily="34" charset="0"/>
                </a:rPr>
                <a:t> increase above nadir</a:t>
              </a:r>
            </a:p>
          </p:txBody>
        </p:sp>
      </p:grpSp>
      <p:cxnSp>
        <p:nvCxnSpPr>
          <p:cNvPr id="103" name="Straight Connector 102">
            <a:extLst>
              <a:ext uri="{FF2B5EF4-FFF2-40B4-BE49-F238E27FC236}">
                <a16:creationId xmlns:a16="http://schemas.microsoft.com/office/drawing/2014/main" id="{985A51E1-30E3-4335-92A5-68E23D3EAE9A}"/>
              </a:ext>
            </a:extLst>
          </p:cNvPr>
          <p:cNvCxnSpPr>
            <a:cxnSpLocks/>
          </p:cNvCxnSpPr>
          <p:nvPr/>
        </p:nvCxnSpPr>
        <p:spPr>
          <a:xfrm flipV="1">
            <a:off x="1836160" y="3211619"/>
            <a:ext cx="1272607" cy="1486"/>
          </a:xfrm>
          <a:prstGeom prst="line">
            <a:avLst/>
          </a:prstGeom>
          <a:noFill/>
          <a:ln w="12700" cap="flat" cmpd="sng" algn="ctr">
            <a:solidFill>
              <a:schemeClr val="tx2"/>
            </a:solidFill>
            <a:prstDash val="dash"/>
            <a:miter lim="800000"/>
            <a:headEnd type="arrow" w="med" len="med"/>
            <a:tailEnd type="none" w="med" len="med"/>
          </a:ln>
          <a:effectLst/>
        </p:spPr>
      </p:cxnSp>
      <p:cxnSp>
        <p:nvCxnSpPr>
          <p:cNvPr id="104" name="Straight Connector 103">
            <a:extLst>
              <a:ext uri="{FF2B5EF4-FFF2-40B4-BE49-F238E27FC236}">
                <a16:creationId xmlns:a16="http://schemas.microsoft.com/office/drawing/2014/main" id="{3E103FB7-8910-46FA-B14B-13D77EA56995}"/>
              </a:ext>
            </a:extLst>
          </p:cNvPr>
          <p:cNvCxnSpPr/>
          <p:nvPr/>
        </p:nvCxnSpPr>
        <p:spPr>
          <a:xfrm flipV="1">
            <a:off x="4142260" y="4394061"/>
            <a:ext cx="0" cy="576000"/>
          </a:xfrm>
          <a:prstGeom prst="line">
            <a:avLst/>
          </a:prstGeom>
          <a:noFill/>
          <a:ln w="12700" cap="flat" cmpd="sng" algn="ctr">
            <a:solidFill>
              <a:schemeClr val="accent4"/>
            </a:solidFill>
            <a:prstDash val="dash"/>
            <a:miter lim="800000"/>
            <a:headEnd type="arrow" w="med" len="med"/>
            <a:tailEnd type="arrow" w="med" len="med"/>
          </a:ln>
          <a:effectLst/>
        </p:spPr>
      </p:cxnSp>
      <p:cxnSp>
        <p:nvCxnSpPr>
          <p:cNvPr id="107" name="Straight Connector 106">
            <a:extLst>
              <a:ext uri="{FF2B5EF4-FFF2-40B4-BE49-F238E27FC236}">
                <a16:creationId xmlns:a16="http://schemas.microsoft.com/office/drawing/2014/main" id="{985A51E1-30E3-4335-92A5-68E23D3EAE9A}"/>
              </a:ext>
            </a:extLst>
          </p:cNvPr>
          <p:cNvCxnSpPr>
            <a:cxnSpLocks/>
          </p:cNvCxnSpPr>
          <p:nvPr/>
        </p:nvCxnSpPr>
        <p:spPr>
          <a:xfrm flipV="1">
            <a:off x="3256837" y="3215129"/>
            <a:ext cx="0" cy="2124000"/>
          </a:xfrm>
          <a:prstGeom prst="line">
            <a:avLst/>
          </a:prstGeom>
          <a:noFill/>
          <a:ln w="12700" cap="flat" cmpd="sng" algn="ctr">
            <a:solidFill>
              <a:schemeClr val="tx2"/>
            </a:solidFill>
            <a:prstDash val="dash"/>
            <a:miter lim="800000"/>
            <a:headEnd type="arrow" w="med" len="med"/>
            <a:tailEnd type="none" w="med" len="med"/>
          </a:ln>
          <a:effectLst/>
        </p:spPr>
      </p:cxnSp>
      <p:pic>
        <p:nvPicPr>
          <p:cNvPr id="108" name="Picture 107">
            <a:hlinkClick r:id="rId3" action="ppaction://hlinksldjump"/>
            <a:extLst>
              <a:ext uri="{FF2B5EF4-FFF2-40B4-BE49-F238E27FC236}">
                <a16:creationId xmlns:a16="http://schemas.microsoft.com/office/drawing/2014/main" id="{9B190797-0AD9-4C6D-A0AC-28443245F3C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87284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 monotherapy for treatment-naïve patients</a:t>
            </a:r>
            <a:endParaRPr lang="en-GB" dirty="0"/>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a:xfrm>
            <a:off x="319314" y="1340768"/>
            <a:ext cx="8506800" cy="1224136"/>
          </a:xfrm>
        </p:spPr>
        <p:txBody>
          <a:bodyPr/>
          <a:lstStyle/>
          <a:p>
            <a:r>
              <a:rPr lang="en-GB" dirty="0"/>
              <a:t>Long-term administration of a potent NA with a </a:t>
            </a:r>
            <a:br>
              <a:rPr lang="en-GB" dirty="0"/>
            </a:br>
            <a:r>
              <a:rPr lang="en-GB" b="1" dirty="0">
                <a:solidFill>
                  <a:schemeClr val="tx2"/>
                </a:solidFill>
              </a:rPr>
              <a:t>high barrier to resistance </a:t>
            </a:r>
            <a:r>
              <a:rPr lang="en-GB" dirty="0"/>
              <a:t>is the treatment of choice</a:t>
            </a:r>
          </a:p>
          <a:p>
            <a:pPr lvl="1"/>
            <a:r>
              <a:rPr lang="en-GB" dirty="0"/>
              <a:t>Regardless of severity of liver disease</a:t>
            </a:r>
          </a:p>
        </p:txBody>
      </p:sp>
      <p:pic>
        <p:nvPicPr>
          <p:cNvPr id="15" name="Picture 14">
            <a:hlinkClick r:id="rId3" action="ppaction://hlinksldjump"/>
            <a:extLst>
              <a:ext uri="{FF2B5EF4-FFF2-40B4-BE49-F238E27FC236}">
                <a16:creationId xmlns:a16="http://schemas.microsoft.com/office/drawing/2014/main" id="{4ADA95D4-E78E-4AFF-ABE9-012BAC1B379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6" name="Table 15">
            <a:extLst>
              <a:ext uri="{FF2B5EF4-FFF2-40B4-BE49-F238E27FC236}">
                <a16:creationId xmlns:a16="http://schemas.microsoft.com/office/drawing/2014/main" id="{7742502A-A7F6-4B92-AFE1-EEF01EE5C5CE}"/>
              </a:ext>
            </a:extLst>
          </p:cNvPr>
          <p:cNvGraphicFramePr>
            <a:graphicFrameLocks noGrp="1"/>
          </p:cNvGraphicFramePr>
          <p:nvPr>
            <p:extLst>
              <p:ext uri="{D42A27DB-BD31-4B8C-83A1-F6EECF244321}">
                <p14:modId xmlns:p14="http://schemas.microsoft.com/office/powerpoint/2010/main" val="165869782"/>
              </p:ext>
            </p:extLst>
          </p:nvPr>
        </p:nvGraphicFramePr>
        <p:xfrm>
          <a:off x="759770" y="2569424"/>
          <a:ext cx="7380931" cy="23164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Treatment of choice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dirty="0">
                          <a:solidFill>
                            <a:schemeClr val="tx1"/>
                          </a:solidFill>
                          <a:latin typeface="Arial"/>
                        </a:rPr>
                        <a:t>Long-term administration of a potent NA with high barrier to resistance (regardless of severity of liver disease</a:t>
                      </a:r>
                      <a:r>
                        <a:rPr lang="en-US" sz="1600" dirty="0">
                          <a:solidFill>
                            <a:srgbClr val="000000"/>
                          </a:solidFill>
                          <a:latin typeface="Arial"/>
                        </a:rPr>
                        <a:t>)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Preferred regimens</a:t>
                      </a:r>
                      <a:r>
                        <a:rPr lang="en-US" sz="1600" dirty="0">
                          <a:solidFill>
                            <a:schemeClr val="tx2"/>
                          </a:solidFill>
                          <a:latin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a:rPr>
                        <a:t>ETV, TDF and TAF </a:t>
                      </a:r>
                      <a:r>
                        <a:rPr lang="en-US" sz="1600" dirty="0">
                          <a:solidFill>
                            <a:srgbClr val="000000"/>
                          </a:solidFill>
                          <a:latin typeface="Arial"/>
                        </a:rPr>
                        <a:t>as </a:t>
                      </a:r>
                      <a:r>
                        <a:rPr lang="it-IT" sz="1600" dirty="0">
                          <a:solidFill>
                            <a:srgbClr val="000000"/>
                          </a:solidFill>
                          <a:latin typeface="Arial"/>
                        </a:rPr>
                        <a:t>monotherapies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NOT recommended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Arial"/>
                        </a:rPr>
                        <a:t>LAM, ADV and TBV</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7" name="Group 16">
            <a:extLst>
              <a:ext uri="{FF2B5EF4-FFF2-40B4-BE49-F238E27FC236}">
                <a16:creationId xmlns:a16="http://schemas.microsoft.com/office/drawing/2014/main" id="{C9D28C2D-EDBA-4ACF-8D6A-5F55B220D8E1}"/>
              </a:ext>
            </a:extLst>
          </p:cNvPr>
          <p:cNvGrpSpPr/>
          <p:nvPr/>
        </p:nvGrpSpPr>
        <p:grpSpPr>
          <a:xfrm>
            <a:off x="4339160" y="2569424"/>
            <a:ext cx="3693418" cy="276999"/>
            <a:chOff x="4262958" y="3212976"/>
            <a:chExt cx="3693418" cy="276999"/>
          </a:xfrm>
        </p:grpSpPr>
        <p:sp>
          <p:nvSpPr>
            <p:cNvPr id="18" name="Rectangle 17">
              <a:extLst>
                <a:ext uri="{FF2B5EF4-FFF2-40B4-BE49-F238E27FC236}">
                  <a16:creationId xmlns:a16="http://schemas.microsoft.com/office/drawing/2014/main" id="{4C2C76FE-3B1C-4989-B792-0C87546D94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CBE66F0-8E25-483E-9553-8B1EDDD1400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A98D76-E39C-4026-8E65-A9D9457BB37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C6CDF91F-4BA7-42FA-B376-4C181DF9A75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075062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Left Bracket 88">
            <a:extLst>
              <a:ext uri="{FF2B5EF4-FFF2-40B4-BE49-F238E27FC236}">
                <a16:creationId xmlns:a16="http://schemas.microsoft.com/office/drawing/2014/main" id="{270D8C71-C91D-466A-A936-DBFC2D755ED4}"/>
              </a:ext>
            </a:extLst>
          </p:cNvPr>
          <p:cNvSpPr/>
          <p:nvPr/>
        </p:nvSpPr>
        <p:spPr>
          <a:xfrm rot="5400000">
            <a:off x="5553990" y="5068092"/>
            <a:ext cx="56748" cy="611981"/>
          </a:xfrm>
          <a:prstGeom prst="leftBracket">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Autofit/>
          </a:bodyPr>
          <a:lstStyle/>
          <a:p>
            <a:r>
              <a:rPr lang="en-GB" sz="2400" dirty="0"/>
              <a:t>Prevention of resistance should rely on the use of</a:t>
            </a:r>
            <a:br>
              <a:rPr lang="en-GB" sz="2400" dirty="0"/>
            </a:br>
            <a:r>
              <a:rPr lang="en-GB" sz="2400" dirty="0"/>
              <a:t>first-line NAs with a high barrier to resistance*</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pPr lvl="0">
              <a:defRPr/>
            </a:pPr>
            <a:r>
              <a:rPr lang="en-US" dirty="0">
                <a:solidFill>
                  <a:srgbClr val="000000"/>
                </a:solidFill>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 grade of recommendation 1; </a:t>
            </a: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Collation of currently available data – not from head-to-head </a:t>
            </a:r>
            <a:r>
              <a:rPr lang="it-IT" dirty="0">
                <a:solidFill>
                  <a:srgbClr val="000000"/>
                </a:solidFill>
                <a:latin typeface="Arial" panose="020B0604020202020204" pitchFamily="34" charset="0"/>
                <a:cs typeface="Arial" panose="020B0604020202020204" pitchFamily="34" charset="0"/>
              </a:rPr>
              <a:t>studies;</a:t>
            </a:r>
          </a:p>
          <a:p>
            <a:pPr lvl="0">
              <a:defRPr/>
            </a:pP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No evidence of resistance has been shown after 8 years of </a:t>
            </a:r>
            <a:r>
              <a:rPr lang="it-IT" dirty="0">
                <a:solidFill>
                  <a:srgbClr val="000000"/>
                </a:solidFill>
                <a:latin typeface="Arial" panose="020B0604020202020204" pitchFamily="34" charset="0"/>
                <a:cs typeface="Arial" panose="020B0604020202020204" pitchFamily="34" charset="0"/>
              </a:rPr>
              <a:t>TDF treatment</a:t>
            </a:r>
          </a:p>
          <a:p>
            <a:r>
              <a:rPr lang="en-GB" dirty="0"/>
              <a:t>EASL CPG HBV. J </a:t>
            </a:r>
            <a:r>
              <a:rPr lang="en-GB" dirty="0" err="1"/>
              <a:t>Hepatol</a:t>
            </a:r>
            <a:r>
              <a:rPr lang="en-GB" dirty="0"/>
              <a:t> 2017;67:370–98</a:t>
            </a:r>
          </a:p>
        </p:txBody>
      </p:sp>
      <p:sp>
        <p:nvSpPr>
          <p:cNvPr id="4" name="Rettangolo 3">
            <a:extLst>
              <a:ext uri="{FF2B5EF4-FFF2-40B4-BE49-F238E27FC236}">
                <a16:creationId xmlns:a16="http://schemas.microsoft.com/office/drawing/2014/main" id="{D52D0EF9-65A7-43DD-82AA-D90E77D565D6}"/>
              </a:ext>
            </a:extLst>
          </p:cNvPr>
          <p:cNvSpPr/>
          <p:nvPr/>
        </p:nvSpPr>
        <p:spPr>
          <a:xfrm>
            <a:off x="1025035" y="1600622"/>
            <a:ext cx="7219507" cy="646331"/>
          </a:xfrm>
          <a:prstGeom prst="rect">
            <a:avLst/>
          </a:prstGeom>
        </p:spPr>
        <p:txBody>
          <a:bodyPr wrap="square">
            <a:spAutoFit/>
          </a:bodyPr>
          <a:lstStyle/>
          <a:p>
            <a:pPr lvl="0" algn="ctr">
              <a:defRPr/>
            </a:pPr>
            <a:r>
              <a:rPr lang="en-GB" b="1" dirty="0">
                <a:latin typeface="Arial" panose="020B0604020202020204" pitchFamily="34" charset="0"/>
                <a:cs typeface="Arial" panose="020B0604020202020204" pitchFamily="34" charset="0"/>
              </a:rPr>
              <a:t>Cumulative incidence of HBV resistance to NAs in pivotal trials in NA-naïve patients with chronic hepatitis B</a:t>
            </a:r>
            <a:r>
              <a:rPr lang="en-US" baseline="30000" dirty="0">
                <a:latin typeface="Arial" panose="020B0604020202020204" pitchFamily="34" charset="0"/>
                <a:cs typeface="Arial" panose="020B0604020202020204" pitchFamily="34" charset="0"/>
              </a:rPr>
              <a:t>†</a:t>
            </a:r>
            <a:endParaRPr kumimoji="0" lang="it-IT"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5" name="Data">
            <a:extLst>
              <a:ext uri="{FF2B5EF4-FFF2-40B4-BE49-F238E27FC236}">
                <a16:creationId xmlns:a16="http://schemas.microsoft.com/office/drawing/2014/main" id="{428595AF-B7C9-408F-A75D-BE45E3202052}"/>
              </a:ext>
            </a:extLst>
          </p:cNvPr>
          <p:cNvGrpSpPr/>
          <p:nvPr/>
        </p:nvGrpSpPr>
        <p:grpSpPr>
          <a:xfrm>
            <a:off x="982798" y="2434869"/>
            <a:ext cx="6743632" cy="3061521"/>
            <a:chOff x="982798" y="2310765"/>
            <a:chExt cx="6743632" cy="3061521"/>
          </a:xfrm>
        </p:grpSpPr>
        <p:grpSp>
          <p:nvGrpSpPr>
            <p:cNvPr id="6" name="Group 5">
              <a:extLst>
                <a:ext uri="{FF2B5EF4-FFF2-40B4-BE49-F238E27FC236}">
                  <a16:creationId xmlns:a16="http://schemas.microsoft.com/office/drawing/2014/main" id="{3FC151FD-E906-480A-BA16-8DDD8217F330}"/>
                </a:ext>
              </a:extLst>
            </p:cNvPr>
            <p:cNvGrpSpPr/>
            <p:nvPr/>
          </p:nvGrpSpPr>
          <p:grpSpPr>
            <a:xfrm>
              <a:off x="982798" y="2310765"/>
              <a:ext cx="1085596" cy="3059811"/>
              <a:chOff x="956128" y="2310765"/>
              <a:chExt cx="1085596" cy="3059811"/>
            </a:xfrm>
          </p:grpSpPr>
          <p:sp>
            <p:nvSpPr>
              <p:cNvPr id="40" name="Rectangle 39">
                <a:extLst>
                  <a:ext uri="{FF2B5EF4-FFF2-40B4-BE49-F238E27FC236}">
                    <a16:creationId xmlns:a16="http://schemas.microsoft.com/office/drawing/2014/main" id="{B6D93503-DF28-45C3-A21D-372950242187}"/>
                  </a:ext>
                </a:extLst>
              </p:cNvPr>
              <p:cNvSpPr/>
              <p:nvPr/>
            </p:nvSpPr>
            <p:spPr>
              <a:xfrm>
                <a:off x="956128" y="4371974"/>
                <a:ext cx="186436" cy="99860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1" name="TextBox 40">
                <a:extLst>
                  <a:ext uri="{FF2B5EF4-FFF2-40B4-BE49-F238E27FC236}">
                    <a16:creationId xmlns:a16="http://schemas.microsoft.com/office/drawing/2014/main" id="{83AED3A9-432F-45F2-9721-8D1C0AE75757}"/>
                  </a:ext>
                </a:extLst>
              </p:cNvPr>
              <p:cNvSpPr txBox="1"/>
              <p:nvPr/>
            </p:nvSpPr>
            <p:spPr>
              <a:xfrm>
                <a:off x="964387" y="418528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24</a:t>
                </a:r>
              </a:p>
            </p:txBody>
          </p:sp>
          <p:sp>
            <p:nvSpPr>
              <p:cNvPr id="42" name="Rectangle 41">
                <a:extLst>
                  <a:ext uri="{FF2B5EF4-FFF2-40B4-BE49-F238E27FC236}">
                    <a16:creationId xmlns:a16="http://schemas.microsoft.com/office/drawing/2014/main" id="{814DB6C4-AC7B-4BD8-8923-5BCEB6CAC1B7}"/>
                  </a:ext>
                </a:extLst>
              </p:cNvPr>
              <p:cNvSpPr/>
              <p:nvPr/>
            </p:nvSpPr>
            <p:spPr>
              <a:xfrm>
                <a:off x="1180918" y="3808094"/>
                <a:ext cx="186436" cy="1562481"/>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3" name="TextBox 42">
                <a:extLst>
                  <a:ext uri="{FF2B5EF4-FFF2-40B4-BE49-F238E27FC236}">
                    <a16:creationId xmlns:a16="http://schemas.microsoft.com/office/drawing/2014/main" id="{6435686A-7707-44BC-B67D-B170D6EC6697}"/>
                  </a:ext>
                </a:extLst>
              </p:cNvPr>
              <p:cNvSpPr txBox="1"/>
              <p:nvPr/>
            </p:nvSpPr>
            <p:spPr>
              <a:xfrm>
                <a:off x="1189177" y="362140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38</a:t>
                </a:r>
              </a:p>
            </p:txBody>
          </p:sp>
          <p:sp>
            <p:nvSpPr>
              <p:cNvPr id="44" name="Rectangle 43">
                <a:extLst>
                  <a:ext uri="{FF2B5EF4-FFF2-40B4-BE49-F238E27FC236}">
                    <a16:creationId xmlns:a16="http://schemas.microsoft.com/office/drawing/2014/main" id="{4021560C-D633-42E6-A4A3-18F66A8B6834}"/>
                  </a:ext>
                </a:extLst>
              </p:cNvPr>
              <p:cNvSpPr/>
              <p:nvPr/>
            </p:nvSpPr>
            <p:spPr>
              <a:xfrm>
                <a:off x="1405708" y="3352800"/>
                <a:ext cx="186436" cy="2017776"/>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p>
            </p:txBody>
          </p:sp>
          <p:sp>
            <p:nvSpPr>
              <p:cNvPr id="45" name="TextBox 44">
                <a:extLst>
                  <a:ext uri="{FF2B5EF4-FFF2-40B4-BE49-F238E27FC236}">
                    <a16:creationId xmlns:a16="http://schemas.microsoft.com/office/drawing/2014/main" id="{72A6EEB0-FB2C-4BA5-A2A0-C0C1817DC493}"/>
                  </a:ext>
                </a:extLst>
              </p:cNvPr>
              <p:cNvSpPr txBox="1"/>
              <p:nvPr/>
            </p:nvSpPr>
            <p:spPr>
              <a:xfrm>
                <a:off x="1413967" y="316611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49</a:t>
                </a:r>
              </a:p>
            </p:txBody>
          </p:sp>
          <p:sp>
            <p:nvSpPr>
              <p:cNvPr id="46" name="Rectangle 45">
                <a:extLst>
                  <a:ext uri="{FF2B5EF4-FFF2-40B4-BE49-F238E27FC236}">
                    <a16:creationId xmlns:a16="http://schemas.microsoft.com/office/drawing/2014/main" id="{66E68266-420D-458F-B293-389915ED58A2}"/>
                  </a:ext>
                </a:extLst>
              </p:cNvPr>
              <p:cNvSpPr/>
              <p:nvPr/>
            </p:nvSpPr>
            <p:spPr>
              <a:xfrm>
                <a:off x="1630498" y="2617470"/>
                <a:ext cx="186436" cy="2753106"/>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7" name="TextBox 46">
                <a:extLst>
                  <a:ext uri="{FF2B5EF4-FFF2-40B4-BE49-F238E27FC236}">
                    <a16:creationId xmlns:a16="http://schemas.microsoft.com/office/drawing/2014/main" id="{EA77A7DB-FAD9-4CBD-976A-141215D7AAE7}"/>
                  </a:ext>
                </a:extLst>
              </p:cNvPr>
              <p:cNvSpPr txBox="1"/>
              <p:nvPr/>
            </p:nvSpPr>
            <p:spPr>
              <a:xfrm>
                <a:off x="1638757" y="243078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67</a:t>
                </a:r>
              </a:p>
            </p:txBody>
          </p:sp>
          <p:sp>
            <p:nvSpPr>
              <p:cNvPr id="48" name="Rectangle 47">
                <a:extLst>
                  <a:ext uri="{FF2B5EF4-FFF2-40B4-BE49-F238E27FC236}">
                    <a16:creationId xmlns:a16="http://schemas.microsoft.com/office/drawing/2014/main" id="{0CD62703-2013-4355-9D87-6912015FB7EE}"/>
                  </a:ext>
                </a:extLst>
              </p:cNvPr>
              <p:cNvSpPr/>
              <p:nvPr/>
            </p:nvSpPr>
            <p:spPr>
              <a:xfrm>
                <a:off x="1855288" y="2497456"/>
                <a:ext cx="186436" cy="2873120"/>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9" name="TextBox 48">
                <a:extLst>
                  <a:ext uri="{FF2B5EF4-FFF2-40B4-BE49-F238E27FC236}">
                    <a16:creationId xmlns:a16="http://schemas.microsoft.com/office/drawing/2014/main" id="{6C2738E6-BC5C-42CF-A09A-7551D59E3495}"/>
                  </a:ext>
                </a:extLst>
              </p:cNvPr>
              <p:cNvSpPr txBox="1"/>
              <p:nvPr/>
            </p:nvSpPr>
            <p:spPr>
              <a:xfrm>
                <a:off x="1863547" y="231076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70</a:t>
                </a:r>
              </a:p>
            </p:txBody>
          </p:sp>
        </p:grpSp>
        <p:grpSp>
          <p:nvGrpSpPr>
            <p:cNvPr id="7" name="Group 6">
              <a:extLst>
                <a:ext uri="{FF2B5EF4-FFF2-40B4-BE49-F238E27FC236}">
                  <a16:creationId xmlns:a16="http://schemas.microsoft.com/office/drawing/2014/main" id="{ABC497BE-9D7B-46D1-A833-56A2CB1C2585}"/>
                </a:ext>
              </a:extLst>
            </p:cNvPr>
            <p:cNvGrpSpPr/>
            <p:nvPr/>
          </p:nvGrpSpPr>
          <p:grpSpPr>
            <a:xfrm>
              <a:off x="2320840" y="3983355"/>
              <a:ext cx="1034858" cy="1387221"/>
              <a:chOff x="1006866" y="3983355"/>
              <a:chExt cx="1034858" cy="1387221"/>
            </a:xfrm>
          </p:grpSpPr>
          <p:sp>
            <p:nvSpPr>
              <p:cNvPr id="31" name="TextBox 30">
                <a:extLst>
                  <a:ext uri="{FF2B5EF4-FFF2-40B4-BE49-F238E27FC236}">
                    <a16:creationId xmlns:a16="http://schemas.microsoft.com/office/drawing/2014/main" id="{1EC7B6C9-1843-461B-828A-E5F50CA06D8E}"/>
                  </a:ext>
                </a:extLst>
              </p:cNvPr>
              <p:cNvSpPr txBox="1"/>
              <p:nvPr/>
            </p:nvSpPr>
            <p:spPr>
              <a:xfrm>
                <a:off x="1006866" y="5173980"/>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32" name="Rectangle 31">
                <a:extLst>
                  <a:ext uri="{FF2B5EF4-FFF2-40B4-BE49-F238E27FC236}">
                    <a16:creationId xmlns:a16="http://schemas.microsoft.com/office/drawing/2014/main" id="{3775E2EE-82CA-4888-8AAA-B173E4C003BA}"/>
                  </a:ext>
                </a:extLst>
              </p:cNvPr>
              <p:cNvSpPr/>
              <p:nvPr/>
            </p:nvSpPr>
            <p:spPr>
              <a:xfrm>
                <a:off x="1180918" y="5234940"/>
                <a:ext cx="186436" cy="135635"/>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3" name="TextBox 32">
                <a:extLst>
                  <a:ext uri="{FF2B5EF4-FFF2-40B4-BE49-F238E27FC236}">
                    <a16:creationId xmlns:a16="http://schemas.microsoft.com/office/drawing/2014/main" id="{1EC570BC-D01E-4EE2-9C8D-288ACC44D6A2}"/>
                  </a:ext>
                </a:extLst>
              </p:cNvPr>
              <p:cNvSpPr txBox="1"/>
              <p:nvPr/>
            </p:nvSpPr>
            <p:spPr>
              <a:xfrm>
                <a:off x="1231656" y="5050155"/>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73622635-B4BC-48C0-8380-713E3114CBF9}"/>
                  </a:ext>
                </a:extLst>
              </p:cNvPr>
              <p:cNvSpPr/>
              <p:nvPr/>
            </p:nvSpPr>
            <p:spPr>
              <a:xfrm>
                <a:off x="1405708" y="4897754"/>
                <a:ext cx="186436" cy="472821"/>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5" name="TextBox 34">
                <a:extLst>
                  <a:ext uri="{FF2B5EF4-FFF2-40B4-BE49-F238E27FC236}">
                    <a16:creationId xmlns:a16="http://schemas.microsoft.com/office/drawing/2014/main" id="{83453675-D471-4E9D-AFDB-94148A1A47FC}"/>
                  </a:ext>
                </a:extLst>
              </p:cNvPr>
              <p:cNvSpPr txBox="1"/>
              <p:nvPr/>
            </p:nvSpPr>
            <p:spPr>
              <a:xfrm>
                <a:off x="1419673" y="4711065"/>
                <a:ext cx="158506"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11</a:t>
                </a:r>
              </a:p>
            </p:txBody>
          </p:sp>
          <p:sp>
            <p:nvSpPr>
              <p:cNvPr id="36" name="Rectangle 35">
                <a:extLst>
                  <a:ext uri="{FF2B5EF4-FFF2-40B4-BE49-F238E27FC236}">
                    <a16:creationId xmlns:a16="http://schemas.microsoft.com/office/drawing/2014/main" id="{221DBD33-4457-448D-B7F7-3C14E53DEC36}"/>
                  </a:ext>
                </a:extLst>
              </p:cNvPr>
              <p:cNvSpPr/>
              <p:nvPr/>
            </p:nvSpPr>
            <p:spPr>
              <a:xfrm>
                <a:off x="1630498" y="4617720"/>
                <a:ext cx="186436" cy="752856"/>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7" name="TextBox 36">
                <a:extLst>
                  <a:ext uri="{FF2B5EF4-FFF2-40B4-BE49-F238E27FC236}">
                    <a16:creationId xmlns:a16="http://schemas.microsoft.com/office/drawing/2014/main" id="{4D86C908-5BF3-49BD-9A59-8CC5BE722CDE}"/>
                  </a:ext>
                </a:extLst>
              </p:cNvPr>
              <p:cNvSpPr txBox="1"/>
              <p:nvPr/>
            </p:nvSpPr>
            <p:spPr>
              <a:xfrm>
                <a:off x="1638757" y="443103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18</a:t>
                </a:r>
              </a:p>
            </p:txBody>
          </p:sp>
          <p:sp>
            <p:nvSpPr>
              <p:cNvPr id="38" name="Rectangle 37">
                <a:extLst>
                  <a:ext uri="{FF2B5EF4-FFF2-40B4-BE49-F238E27FC236}">
                    <a16:creationId xmlns:a16="http://schemas.microsoft.com/office/drawing/2014/main" id="{AC283584-CFE3-4CD0-B416-040FB58C3867}"/>
                  </a:ext>
                </a:extLst>
              </p:cNvPr>
              <p:cNvSpPr/>
              <p:nvPr/>
            </p:nvSpPr>
            <p:spPr>
              <a:xfrm>
                <a:off x="1855288" y="4170044"/>
                <a:ext cx="186436" cy="1200531"/>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9" name="TextBox 38">
                <a:extLst>
                  <a:ext uri="{FF2B5EF4-FFF2-40B4-BE49-F238E27FC236}">
                    <a16:creationId xmlns:a16="http://schemas.microsoft.com/office/drawing/2014/main" id="{D1CD88A9-5B73-46E5-BAC6-8BBDE3B7E620}"/>
                  </a:ext>
                </a:extLst>
              </p:cNvPr>
              <p:cNvSpPr txBox="1"/>
              <p:nvPr/>
            </p:nvSpPr>
            <p:spPr>
              <a:xfrm>
                <a:off x="1863547" y="398335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29</a:t>
                </a:r>
              </a:p>
            </p:txBody>
          </p:sp>
        </p:grpSp>
        <p:grpSp>
          <p:nvGrpSpPr>
            <p:cNvPr id="8" name="Group 7">
              <a:extLst>
                <a:ext uri="{FF2B5EF4-FFF2-40B4-BE49-F238E27FC236}">
                  <a16:creationId xmlns:a16="http://schemas.microsoft.com/office/drawing/2014/main" id="{2D58289C-CC16-45D5-83BD-BCA44BB2D8EB}"/>
                </a:ext>
              </a:extLst>
            </p:cNvPr>
            <p:cNvGrpSpPr/>
            <p:nvPr/>
          </p:nvGrpSpPr>
          <p:grpSpPr>
            <a:xfrm>
              <a:off x="3532338" y="4472940"/>
              <a:ext cx="411226" cy="897636"/>
              <a:chOff x="956128" y="4472940"/>
              <a:chExt cx="411226" cy="897636"/>
            </a:xfrm>
          </p:grpSpPr>
          <p:sp>
            <p:nvSpPr>
              <p:cNvPr id="27" name="Rectangle 26">
                <a:extLst>
                  <a:ext uri="{FF2B5EF4-FFF2-40B4-BE49-F238E27FC236}">
                    <a16:creationId xmlns:a16="http://schemas.microsoft.com/office/drawing/2014/main" id="{61DAD258-08D7-48A4-A803-6816B67C3058}"/>
                  </a:ext>
                </a:extLst>
              </p:cNvPr>
              <p:cNvSpPr/>
              <p:nvPr/>
            </p:nvSpPr>
            <p:spPr>
              <a:xfrm>
                <a:off x="956128" y="5191124"/>
                <a:ext cx="186436" cy="17945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 name="TextBox 27">
                <a:extLst>
                  <a:ext uri="{FF2B5EF4-FFF2-40B4-BE49-F238E27FC236}">
                    <a16:creationId xmlns:a16="http://schemas.microsoft.com/office/drawing/2014/main" id="{C7EA4809-A246-4760-9248-93D3DB69A19B}"/>
                  </a:ext>
                </a:extLst>
              </p:cNvPr>
              <p:cNvSpPr txBox="1"/>
              <p:nvPr/>
            </p:nvSpPr>
            <p:spPr>
              <a:xfrm>
                <a:off x="1006866" y="5006340"/>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a:t>
                </a:r>
              </a:p>
            </p:txBody>
          </p:sp>
          <p:sp>
            <p:nvSpPr>
              <p:cNvPr id="29" name="Rectangle 28">
                <a:extLst>
                  <a:ext uri="{FF2B5EF4-FFF2-40B4-BE49-F238E27FC236}">
                    <a16:creationId xmlns:a16="http://schemas.microsoft.com/office/drawing/2014/main" id="{D5337B46-2240-4D95-8519-9387FD3E0A57}"/>
                  </a:ext>
                </a:extLst>
              </p:cNvPr>
              <p:cNvSpPr/>
              <p:nvPr/>
            </p:nvSpPr>
            <p:spPr>
              <a:xfrm>
                <a:off x="1180918" y="4659630"/>
                <a:ext cx="186436" cy="710946"/>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0" name="TextBox 29">
                <a:extLst>
                  <a:ext uri="{FF2B5EF4-FFF2-40B4-BE49-F238E27FC236}">
                    <a16:creationId xmlns:a16="http://schemas.microsoft.com/office/drawing/2014/main" id="{DAD9F50D-FBB2-4684-930A-19326AA96538}"/>
                  </a:ext>
                </a:extLst>
              </p:cNvPr>
              <p:cNvSpPr txBox="1"/>
              <p:nvPr/>
            </p:nvSpPr>
            <p:spPr>
              <a:xfrm>
                <a:off x="1189177" y="447294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17</a:t>
                </a:r>
              </a:p>
            </p:txBody>
          </p:sp>
        </p:grpSp>
        <p:grpSp>
          <p:nvGrpSpPr>
            <p:cNvPr id="9" name="Group 8">
              <a:extLst>
                <a:ext uri="{FF2B5EF4-FFF2-40B4-BE49-F238E27FC236}">
                  <a16:creationId xmlns:a16="http://schemas.microsoft.com/office/drawing/2014/main" id="{DD4E6392-128C-42FB-AC6A-CFAED58A9B91}"/>
                </a:ext>
              </a:extLst>
            </p:cNvPr>
            <p:cNvGrpSpPr/>
            <p:nvPr/>
          </p:nvGrpSpPr>
          <p:grpSpPr>
            <a:xfrm>
              <a:off x="4799859" y="5027295"/>
              <a:ext cx="1098979" cy="344991"/>
              <a:chOff x="942745" y="5027295"/>
              <a:chExt cx="1098979" cy="344991"/>
            </a:xfrm>
          </p:grpSpPr>
          <p:sp>
            <p:nvSpPr>
              <p:cNvPr id="22" name="TextBox 21">
                <a:extLst>
                  <a:ext uri="{FF2B5EF4-FFF2-40B4-BE49-F238E27FC236}">
                    <a16:creationId xmlns:a16="http://schemas.microsoft.com/office/drawing/2014/main" id="{59478593-F0A6-462D-8293-5C01ECA19AE9}"/>
                  </a:ext>
                </a:extLst>
              </p:cNvPr>
              <p:cNvSpPr txBox="1"/>
              <p:nvPr/>
            </p:nvSpPr>
            <p:spPr>
              <a:xfrm>
                <a:off x="1167535" y="5151120"/>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0.5</a:t>
                </a:r>
              </a:p>
            </p:txBody>
          </p:sp>
          <p:sp>
            <p:nvSpPr>
              <p:cNvPr id="20" name="TextBox 19">
                <a:extLst>
                  <a:ext uri="{FF2B5EF4-FFF2-40B4-BE49-F238E27FC236}">
                    <a16:creationId xmlns:a16="http://schemas.microsoft.com/office/drawing/2014/main" id="{BDC7BF60-C4F1-4C23-9255-D1FFD4B2D871}"/>
                  </a:ext>
                </a:extLst>
              </p:cNvPr>
              <p:cNvSpPr txBox="1"/>
              <p:nvPr/>
            </p:nvSpPr>
            <p:spPr>
              <a:xfrm>
                <a:off x="942745" y="5160645"/>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0.2</a:t>
                </a:r>
              </a:p>
            </p:txBody>
          </p:sp>
          <p:sp>
            <p:nvSpPr>
              <p:cNvPr id="19" name="Rectangle 18">
                <a:extLst>
                  <a:ext uri="{FF2B5EF4-FFF2-40B4-BE49-F238E27FC236}">
                    <a16:creationId xmlns:a16="http://schemas.microsoft.com/office/drawing/2014/main" id="{DE9E9BD7-757D-485F-B107-E4412B4A7B4F}"/>
                  </a:ext>
                </a:extLst>
              </p:cNvPr>
              <p:cNvSpPr/>
              <p:nvPr/>
            </p:nvSpPr>
            <p:spPr>
              <a:xfrm>
                <a:off x="956128" y="5345811"/>
                <a:ext cx="186436" cy="216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1" name="Rectangle 20">
                <a:extLst>
                  <a:ext uri="{FF2B5EF4-FFF2-40B4-BE49-F238E27FC236}">
                    <a16:creationId xmlns:a16="http://schemas.microsoft.com/office/drawing/2014/main" id="{402E3271-5564-4E3D-99D9-D54042A80ECA}"/>
                  </a:ext>
                </a:extLst>
              </p:cNvPr>
              <p:cNvSpPr/>
              <p:nvPr/>
            </p:nvSpPr>
            <p:spPr>
              <a:xfrm>
                <a:off x="1180918" y="5336286"/>
                <a:ext cx="186436" cy="3600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3" name="Rectangle 22">
                <a:extLst>
                  <a:ext uri="{FF2B5EF4-FFF2-40B4-BE49-F238E27FC236}">
                    <a16:creationId xmlns:a16="http://schemas.microsoft.com/office/drawing/2014/main" id="{9270DF98-FC5B-497B-8BCC-9DB2733675FE}"/>
                  </a:ext>
                </a:extLst>
              </p:cNvPr>
              <p:cNvSpPr/>
              <p:nvPr/>
            </p:nvSpPr>
            <p:spPr>
              <a:xfrm>
                <a:off x="1405708" y="5303520"/>
                <a:ext cx="186436" cy="67056"/>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4" name="Rectangle 23">
                <a:extLst>
                  <a:ext uri="{FF2B5EF4-FFF2-40B4-BE49-F238E27FC236}">
                    <a16:creationId xmlns:a16="http://schemas.microsoft.com/office/drawing/2014/main" id="{4A12C837-AF0C-465B-92DE-C7C1F5A90C0A}"/>
                  </a:ext>
                </a:extLst>
              </p:cNvPr>
              <p:cNvSpPr/>
              <p:nvPr/>
            </p:nvSpPr>
            <p:spPr>
              <a:xfrm>
                <a:off x="1630498" y="5303520"/>
                <a:ext cx="186436" cy="67056"/>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5" name="TextBox 24">
                <a:extLst>
                  <a:ext uri="{FF2B5EF4-FFF2-40B4-BE49-F238E27FC236}">
                    <a16:creationId xmlns:a16="http://schemas.microsoft.com/office/drawing/2014/main" id="{22294CBC-80EC-4766-B373-9B692F61D334}"/>
                  </a:ext>
                </a:extLst>
              </p:cNvPr>
              <p:cNvSpPr txBox="1"/>
              <p:nvPr/>
            </p:nvSpPr>
            <p:spPr>
              <a:xfrm>
                <a:off x="1617115" y="5027295"/>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1.2</a:t>
                </a:r>
              </a:p>
            </p:txBody>
          </p:sp>
          <p:sp>
            <p:nvSpPr>
              <p:cNvPr id="26" name="Rectangle 25">
                <a:extLst>
                  <a:ext uri="{FF2B5EF4-FFF2-40B4-BE49-F238E27FC236}">
                    <a16:creationId xmlns:a16="http://schemas.microsoft.com/office/drawing/2014/main" id="{B6DAFC41-BAB2-4E2A-8117-399B05021C11}"/>
                  </a:ext>
                </a:extLst>
              </p:cNvPr>
              <p:cNvSpPr/>
              <p:nvPr/>
            </p:nvSpPr>
            <p:spPr>
              <a:xfrm>
                <a:off x="1855288" y="5303520"/>
                <a:ext cx="186436" cy="67056"/>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grpSp>
        <p:grpSp>
          <p:nvGrpSpPr>
            <p:cNvPr id="10" name="Group 9">
              <a:extLst>
                <a:ext uri="{FF2B5EF4-FFF2-40B4-BE49-F238E27FC236}">
                  <a16:creationId xmlns:a16="http://schemas.microsoft.com/office/drawing/2014/main" id="{B8E4BBAD-3E6D-44D4-A57C-F1A10F2BFC6B}"/>
                </a:ext>
              </a:extLst>
            </p:cNvPr>
            <p:cNvGrpSpPr/>
            <p:nvPr/>
          </p:nvGrpSpPr>
          <p:grpSpPr>
            <a:xfrm>
              <a:off x="6136520" y="5172075"/>
              <a:ext cx="984120" cy="184666"/>
              <a:chOff x="1006866" y="5143500"/>
              <a:chExt cx="984120" cy="184666"/>
            </a:xfrm>
          </p:grpSpPr>
          <p:sp>
            <p:nvSpPr>
              <p:cNvPr id="14" name="TextBox 13">
                <a:extLst>
                  <a:ext uri="{FF2B5EF4-FFF2-40B4-BE49-F238E27FC236}">
                    <a16:creationId xmlns:a16="http://schemas.microsoft.com/office/drawing/2014/main" id="{6B0F1D19-38C8-420A-987A-39F6EA15FBDD}"/>
                  </a:ext>
                </a:extLst>
              </p:cNvPr>
              <p:cNvSpPr txBox="1"/>
              <p:nvPr/>
            </p:nvSpPr>
            <p:spPr>
              <a:xfrm>
                <a:off x="100686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04E14FAA-BC32-46AB-82F1-8FD95952B2B4}"/>
                  </a:ext>
                </a:extLst>
              </p:cNvPr>
              <p:cNvSpPr txBox="1"/>
              <p:nvPr/>
            </p:nvSpPr>
            <p:spPr>
              <a:xfrm>
                <a:off x="123165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6" name="TextBox 15">
                <a:extLst>
                  <a:ext uri="{FF2B5EF4-FFF2-40B4-BE49-F238E27FC236}">
                    <a16:creationId xmlns:a16="http://schemas.microsoft.com/office/drawing/2014/main" id="{B295B51A-0802-427F-A4E8-FAEC671B112C}"/>
                  </a:ext>
                </a:extLst>
              </p:cNvPr>
              <p:cNvSpPr txBox="1"/>
              <p:nvPr/>
            </p:nvSpPr>
            <p:spPr>
              <a:xfrm>
                <a:off x="145644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7" name="TextBox 16">
                <a:extLst>
                  <a:ext uri="{FF2B5EF4-FFF2-40B4-BE49-F238E27FC236}">
                    <a16:creationId xmlns:a16="http://schemas.microsoft.com/office/drawing/2014/main" id="{95857B90-188D-4510-A4BB-03A0830D461E}"/>
                  </a:ext>
                </a:extLst>
              </p:cNvPr>
              <p:cNvSpPr txBox="1"/>
              <p:nvPr/>
            </p:nvSpPr>
            <p:spPr>
              <a:xfrm>
                <a:off x="168123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id="{70A4D796-146A-4ECD-9036-748C07AE0565}"/>
                  </a:ext>
                </a:extLst>
              </p:cNvPr>
              <p:cNvSpPr txBox="1"/>
              <p:nvPr/>
            </p:nvSpPr>
            <p:spPr>
              <a:xfrm>
                <a:off x="190602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grpSp>
        <p:grpSp>
          <p:nvGrpSpPr>
            <p:cNvPr id="11" name="Group 10">
              <a:extLst>
                <a:ext uri="{FF2B5EF4-FFF2-40B4-BE49-F238E27FC236}">
                  <a16:creationId xmlns:a16="http://schemas.microsoft.com/office/drawing/2014/main" id="{A4D0886D-E54A-49A3-AB5E-6B90B0840CD1}"/>
                </a:ext>
              </a:extLst>
            </p:cNvPr>
            <p:cNvGrpSpPr/>
            <p:nvPr/>
          </p:nvGrpSpPr>
          <p:grpSpPr>
            <a:xfrm>
              <a:off x="7416680" y="5172075"/>
              <a:ext cx="309750" cy="184666"/>
              <a:chOff x="1006866" y="3449955"/>
              <a:chExt cx="309750" cy="184666"/>
            </a:xfrm>
          </p:grpSpPr>
          <p:sp>
            <p:nvSpPr>
              <p:cNvPr id="12" name="TextBox 11">
                <a:extLst>
                  <a:ext uri="{FF2B5EF4-FFF2-40B4-BE49-F238E27FC236}">
                    <a16:creationId xmlns:a16="http://schemas.microsoft.com/office/drawing/2014/main" id="{190F1C2C-B20E-4BD6-898A-B86198A425B3}"/>
                  </a:ext>
                </a:extLst>
              </p:cNvPr>
              <p:cNvSpPr txBox="1"/>
              <p:nvPr/>
            </p:nvSpPr>
            <p:spPr>
              <a:xfrm>
                <a:off x="1006866" y="3449955"/>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3" name="TextBox 12">
                <a:extLst>
                  <a:ext uri="{FF2B5EF4-FFF2-40B4-BE49-F238E27FC236}">
                    <a16:creationId xmlns:a16="http://schemas.microsoft.com/office/drawing/2014/main" id="{8D5674AA-0524-47B7-B4A5-B492B1D71E57}"/>
                  </a:ext>
                </a:extLst>
              </p:cNvPr>
              <p:cNvSpPr txBox="1"/>
              <p:nvPr/>
            </p:nvSpPr>
            <p:spPr>
              <a:xfrm>
                <a:off x="1231656" y="3449955"/>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grpSp>
      </p:grpSp>
      <p:grpSp>
        <p:nvGrpSpPr>
          <p:cNvPr id="50" name="Axes">
            <a:extLst>
              <a:ext uri="{FF2B5EF4-FFF2-40B4-BE49-F238E27FC236}">
                <a16:creationId xmlns:a16="http://schemas.microsoft.com/office/drawing/2014/main" id="{F6B588FC-1547-42D9-B304-8F0392986BF0}"/>
              </a:ext>
            </a:extLst>
          </p:cNvPr>
          <p:cNvGrpSpPr/>
          <p:nvPr/>
        </p:nvGrpSpPr>
        <p:grpSpPr>
          <a:xfrm>
            <a:off x="538670" y="2110476"/>
            <a:ext cx="8005890" cy="3714584"/>
            <a:chOff x="287166" y="1232120"/>
            <a:chExt cx="8005890" cy="3714584"/>
          </a:xfrm>
        </p:grpSpPr>
        <p:cxnSp>
          <p:nvCxnSpPr>
            <p:cNvPr id="51" name="Straight Connector 50">
              <a:extLst>
                <a:ext uri="{FF2B5EF4-FFF2-40B4-BE49-F238E27FC236}">
                  <a16:creationId xmlns:a16="http://schemas.microsoft.com/office/drawing/2014/main" id="{2DBCAA3F-F070-4AE0-9C4C-D5FA954306B9}"/>
                </a:ext>
              </a:extLst>
            </p:cNvPr>
            <p:cNvCxnSpPr>
              <a:cxnSpLocks/>
            </p:cNvCxnSpPr>
            <p:nvPr/>
          </p:nvCxnSpPr>
          <p:spPr>
            <a:xfrm>
              <a:off x="589429" y="4615188"/>
              <a:ext cx="770362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93C25BC-5CFE-47AF-9CFA-09D5CBC13E29}"/>
                </a:ext>
              </a:extLst>
            </p:cNvPr>
            <p:cNvCxnSpPr>
              <a:cxnSpLocks/>
            </p:cNvCxnSpPr>
            <p:nvPr/>
          </p:nvCxnSpPr>
          <p:spPr>
            <a:xfrm>
              <a:off x="645225" y="1345058"/>
              <a:ext cx="0" cy="33252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2B7ED045-DCFD-41C0-AAE6-9ADAD4D03719}"/>
                </a:ext>
              </a:extLst>
            </p:cNvPr>
            <p:cNvSpPr txBox="1"/>
            <p:nvPr/>
          </p:nvSpPr>
          <p:spPr>
            <a:xfrm>
              <a:off x="400980" y="4490780"/>
              <a:ext cx="186517"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1054A11F-2F12-4976-A89D-F3E770B420BE}"/>
                </a:ext>
              </a:extLst>
            </p:cNvPr>
            <p:cNvCxnSpPr/>
            <p:nvPr/>
          </p:nvCxnSpPr>
          <p:spPr>
            <a:xfrm>
              <a:off x="590361" y="420148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4BC8C442-5D12-4914-97F8-367EDE95B28B}"/>
                </a:ext>
              </a:extLst>
            </p:cNvPr>
            <p:cNvSpPr txBox="1"/>
            <p:nvPr/>
          </p:nvSpPr>
          <p:spPr>
            <a:xfrm>
              <a:off x="287166" y="4079458"/>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1831F17-8FDC-4F82-95D8-77BA65D4E5F8}"/>
                </a:ext>
              </a:extLst>
            </p:cNvPr>
            <p:cNvSpPr txBox="1"/>
            <p:nvPr/>
          </p:nvSpPr>
          <p:spPr>
            <a:xfrm>
              <a:off x="1031809" y="4669705"/>
              <a:ext cx="494293" cy="246221"/>
            </a:xfrm>
            <a:prstGeom prst="rect">
              <a:avLst/>
            </a:prstGeom>
            <a:noFill/>
          </p:spPr>
          <p:txBody>
            <a:bodyPr wrap="none" lIns="36000" tIns="0" rIns="36000" bIns="0" rtlCol="0">
              <a:spAutoFit/>
            </a:bodyPr>
            <a:lstStyle/>
            <a:p>
              <a:pPr algn="ctr"/>
              <a:r>
                <a:rPr lang="en-US" sz="1600" dirty="0">
                  <a:latin typeface="Arial" panose="020B0604020202020204" pitchFamily="34" charset="0"/>
                  <a:cs typeface="Arial" panose="020B0604020202020204" pitchFamily="34" charset="0"/>
                </a:rPr>
                <a:t>LAM</a:t>
              </a:r>
            </a:p>
          </p:txBody>
        </p:sp>
        <p:cxnSp>
          <p:nvCxnSpPr>
            <p:cNvPr id="57" name="Straight Connector 56">
              <a:extLst>
                <a:ext uri="{FF2B5EF4-FFF2-40B4-BE49-F238E27FC236}">
                  <a16:creationId xmlns:a16="http://schemas.microsoft.com/office/drawing/2014/main" id="{529B7E55-5013-4B04-9D05-57BB2E280391}"/>
                </a:ext>
              </a:extLst>
            </p:cNvPr>
            <p:cNvCxnSpPr/>
            <p:nvPr/>
          </p:nvCxnSpPr>
          <p:spPr>
            <a:xfrm>
              <a:off x="590361" y="380000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A912E67-EFEC-49EB-8E96-D01E930D6BBA}"/>
                </a:ext>
              </a:extLst>
            </p:cNvPr>
            <p:cNvSpPr txBox="1"/>
            <p:nvPr/>
          </p:nvSpPr>
          <p:spPr>
            <a:xfrm>
              <a:off x="287166" y="3677982"/>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20</a:t>
              </a:r>
              <a:endParaRPr lang="en-US" sz="1600" dirty="0">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C406E754-7616-497C-9C63-6646511ADCF4}"/>
                </a:ext>
              </a:extLst>
            </p:cNvPr>
            <p:cNvCxnSpPr/>
            <p:nvPr/>
          </p:nvCxnSpPr>
          <p:spPr>
            <a:xfrm>
              <a:off x="590361" y="339122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1DD186C7-40CA-4F4A-B40D-3AB3424F8D5B}"/>
                </a:ext>
              </a:extLst>
            </p:cNvPr>
            <p:cNvSpPr txBox="1"/>
            <p:nvPr/>
          </p:nvSpPr>
          <p:spPr>
            <a:xfrm>
              <a:off x="287166" y="326682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30</a:t>
              </a:r>
              <a:endParaRPr lang="en-US" sz="1600" dirty="0">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6469CAE4-1463-462D-AAB6-946CCABD8D98}"/>
                </a:ext>
              </a:extLst>
            </p:cNvPr>
            <p:cNvCxnSpPr/>
            <p:nvPr/>
          </p:nvCxnSpPr>
          <p:spPr>
            <a:xfrm>
              <a:off x="590361" y="29846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37CA646-FB57-465B-A8C8-5CDDF75CA80D}"/>
                </a:ext>
              </a:extLst>
            </p:cNvPr>
            <p:cNvSpPr txBox="1"/>
            <p:nvPr/>
          </p:nvSpPr>
          <p:spPr>
            <a:xfrm>
              <a:off x="287166" y="2860262"/>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40</a:t>
              </a:r>
              <a:endParaRPr lang="en-US" sz="1600" dirty="0">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9ED76846-49CE-4C52-A108-5B09CF250516}"/>
                </a:ext>
              </a:extLst>
            </p:cNvPr>
            <p:cNvCxnSpPr/>
            <p:nvPr/>
          </p:nvCxnSpPr>
          <p:spPr>
            <a:xfrm>
              <a:off x="590361" y="257588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99D1311C-EE96-4FC5-B6F7-96437D2A6C00}"/>
                </a:ext>
              </a:extLst>
            </p:cNvPr>
            <p:cNvSpPr txBox="1"/>
            <p:nvPr/>
          </p:nvSpPr>
          <p:spPr>
            <a:xfrm>
              <a:off x="287166" y="245386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50</a:t>
              </a:r>
              <a:endParaRPr lang="en-US" sz="1600" dirty="0">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174A49B8-98CE-44F9-94D2-08E6BB7CDA8E}"/>
                </a:ext>
              </a:extLst>
            </p:cNvPr>
            <p:cNvCxnSpPr/>
            <p:nvPr/>
          </p:nvCxnSpPr>
          <p:spPr>
            <a:xfrm>
              <a:off x="191268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69FE44A1-62E8-49D8-B273-82D19FABE5DC}"/>
                </a:ext>
              </a:extLst>
            </p:cNvPr>
            <p:cNvSpPr txBox="1"/>
            <p:nvPr/>
          </p:nvSpPr>
          <p:spPr>
            <a:xfrm>
              <a:off x="2306498" y="4669705"/>
              <a:ext cx="492691"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ADV</a:t>
              </a:r>
              <a:endParaRPr lang="en-US" sz="16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FA91B6A-E2F3-4B5A-AF43-CBA362F35F0E}"/>
                </a:ext>
              </a:extLst>
            </p:cNvPr>
            <p:cNvSpPr txBox="1"/>
            <p:nvPr/>
          </p:nvSpPr>
          <p:spPr>
            <a:xfrm>
              <a:off x="3594501" y="4669705"/>
              <a:ext cx="470249"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TBV</a:t>
              </a:r>
              <a:endParaRPr lang="en-US" sz="1600" dirty="0">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7E44C8F0-BD8E-407A-B487-D831B657CA76}"/>
                </a:ext>
              </a:extLst>
            </p:cNvPr>
            <p:cNvCxnSpPr/>
            <p:nvPr/>
          </p:nvCxnSpPr>
          <p:spPr>
            <a:xfrm>
              <a:off x="319300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62BE1AA4-E63C-4881-92F1-3F05D48FD14E}"/>
                </a:ext>
              </a:extLst>
            </p:cNvPr>
            <p:cNvSpPr txBox="1"/>
            <p:nvPr/>
          </p:nvSpPr>
          <p:spPr>
            <a:xfrm>
              <a:off x="4869935" y="4669705"/>
              <a:ext cx="470248"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ETV</a:t>
              </a:r>
              <a:endParaRPr lang="en-US" sz="16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9C28A2A-C2F5-4840-897F-2F61064CDC54}"/>
                </a:ext>
              </a:extLst>
            </p:cNvPr>
            <p:cNvSpPr txBox="1"/>
            <p:nvPr/>
          </p:nvSpPr>
          <p:spPr>
            <a:xfrm>
              <a:off x="6102732" y="4669705"/>
              <a:ext cx="547192" cy="276999"/>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TDF</a:t>
              </a:r>
              <a:r>
                <a:rPr lang="en-US" baseline="30000" dirty="0"/>
                <a:t>†</a:t>
              </a:r>
              <a:endParaRPr lang="en-US" sz="1600" dirty="0">
                <a:latin typeface="Arial" panose="020B0604020202020204" pitchFamily="34" charset="0"/>
                <a:cs typeface="Arial" panose="020B0604020202020204" pitchFamily="34" charset="0"/>
              </a:endParaRPr>
            </a:p>
          </p:txBody>
        </p:sp>
        <p:cxnSp>
          <p:nvCxnSpPr>
            <p:cNvPr id="71" name="Straight Connector 70">
              <a:extLst>
                <a:ext uri="{FF2B5EF4-FFF2-40B4-BE49-F238E27FC236}">
                  <a16:creationId xmlns:a16="http://schemas.microsoft.com/office/drawing/2014/main" id="{DD6CB2F4-FF20-4E20-BB1A-74C03CDE94C1}"/>
                </a:ext>
              </a:extLst>
            </p:cNvPr>
            <p:cNvCxnSpPr/>
            <p:nvPr/>
          </p:nvCxnSpPr>
          <p:spPr>
            <a:xfrm>
              <a:off x="828640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483CCBBB-F47B-4285-9D62-AD5207852375}"/>
                </a:ext>
              </a:extLst>
            </p:cNvPr>
            <p:cNvSpPr txBox="1"/>
            <p:nvPr/>
          </p:nvSpPr>
          <p:spPr>
            <a:xfrm>
              <a:off x="7425714" y="4669705"/>
              <a:ext cx="443767"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TAF</a:t>
              </a:r>
              <a:endParaRPr lang="en-US" sz="1600" dirty="0">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D23BFE79-2FAE-4535-AD20-7CB235F8B915}"/>
                </a:ext>
              </a:extLst>
            </p:cNvPr>
            <p:cNvCxnSpPr/>
            <p:nvPr/>
          </p:nvCxnSpPr>
          <p:spPr>
            <a:xfrm>
              <a:off x="590361" y="216948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287BEF3C-EAF9-44CB-A600-937B7ED9470C}"/>
                </a:ext>
              </a:extLst>
            </p:cNvPr>
            <p:cNvSpPr txBox="1"/>
            <p:nvPr/>
          </p:nvSpPr>
          <p:spPr>
            <a:xfrm>
              <a:off x="287166" y="204746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60</a:t>
              </a:r>
              <a:endParaRPr lang="en-US" sz="1600" dirty="0">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917F8A0F-7E57-4377-A02F-8A61E9A4EE26}"/>
                </a:ext>
              </a:extLst>
            </p:cNvPr>
            <p:cNvCxnSpPr/>
            <p:nvPr/>
          </p:nvCxnSpPr>
          <p:spPr>
            <a:xfrm>
              <a:off x="590361" y="175800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212D8643-0B05-4A05-A043-EA170383677B}"/>
                </a:ext>
              </a:extLst>
            </p:cNvPr>
            <p:cNvSpPr txBox="1"/>
            <p:nvPr/>
          </p:nvSpPr>
          <p:spPr>
            <a:xfrm>
              <a:off x="287166" y="163598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70</a:t>
              </a:r>
              <a:endParaRPr lang="en-US" sz="1600" dirty="0">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2093CBA5-2E69-44FE-9DAE-1785B9C7276E}"/>
                </a:ext>
              </a:extLst>
            </p:cNvPr>
            <p:cNvCxnSpPr/>
            <p:nvPr/>
          </p:nvCxnSpPr>
          <p:spPr>
            <a:xfrm>
              <a:off x="590361" y="135414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A3B76DD9-6461-48E2-8ED4-05D2538B66FF}"/>
                </a:ext>
              </a:extLst>
            </p:cNvPr>
            <p:cNvSpPr txBox="1"/>
            <p:nvPr/>
          </p:nvSpPr>
          <p:spPr>
            <a:xfrm>
              <a:off x="287166" y="123212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80</a:t>
              </a:r>
              <a:endParaRPr lang="en-US" sz="1600" dirty="0">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F839B190-92EE-4FD2-AE2C-E4012360A4EF}"/>
                </a:ext>
              </a:extLst>
            </p:cNvPr>
            <p:cNvCxnSpPr/>
            <p:nvPr/>
          </p:nvCxnSpPr>
          <p:spPr>
            <a:xfrm>
              <a:off x="700878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4F7AB63-7C4B-4F32-AD24-6BEB3937A48D}"/>
                </a:ext>
              </a:extLst>
            </p:cNvPr>
            <p:cNvCxnSpPr/>
            <p:nvPr/>
          </p:nvCxnSpPr>
          <p:spPr>
            <a:xfrm>
              <a:off x="574386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2B7E983-D83C-4349-999B-2101E4155962}"/>
                </a:ext>
              </a:extLst>
            </p:cNvPr>
            <p:cNvCxnSpPr/>
            <p:nvPr/>
          </p:nvCxnSpPr>
          <p:spPr>
            <a:xfrm>
              <a:off x="446624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2" name="Legend">
            <a:extLst>
              <a:ext uri="{FF2B5EF4-FFF2-40B4-BE49-F238E27FC236}">
                <a16:creationId xmlns:a16="http://schemas.microsoft.com/office/drawing/2014/main" id="{95888DAE-F0CE-4F89-9680-273B0F6B86F5}"/>
              </a:ext>
            </a:extLst>
          </p:cNvPr>
          <p:cNvGrpSpPr/>
          <p:nvPr/>
        </p:nvGrpSpPr>
        <p:grpSpPr>
          <a:xfrm>
            <a:off x="7164288" y="2257704"/>
            <a:ext cx="1062179" cy="1323439"/>
            <a:chOff x="7164288" y="2133600"/>
            <a:chExt cx="1062179" cy="1323439"/>
          </a:xfrm>
        </p:grpSpPr>
        <p:sp>
          <p:nvSpPr>
            <p:cNvPr id="83" name="TextBox 82">
              <a:extLst>
                <a:ext uri="{FF2B5EF4-FFF2-40B4-BE49-F238E27FC236}">
                  <a16:creationId xmlns:a16="http://schemas.microsoft.com/office/drawing/2014/main" id="{8A9BA970-4715-41B0-9700-9A522AB5C7A4}"/>
                </a:ext>
              </a:extLst>
            </p:cNvPr>
            <p:cNvSpPr txBox="1"/>
            <p:nvPr/>
          </p:nvSpPr>
          <p:spPr>
            <a:xfrm>
              <a:off x="7368540" y="2133600"/>
              <a:ext cx="857927" cy="1323439"/>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1 year</a:t>
              </a:r>
            </a:p>
            <a:p>
              <a:r>
                <a:rPr lang="en-GB" sz="1600" dirty="0">
                  <a:latin typeface="Arial" panose="020B0604020202020204" pitchFamily="34" charset="0"/>
                  <a:cs typeface="Arial" panose="020B0604020202020204" pitchFamily="34" charset="0"/>
                </a:rPr>
                <a:t>2 years</a:t>
              </a:r>
            </a:p>
            <a:p>
              <a:r>
                <a:rPr lang="en-GB" sz="1600" dirty="0">
                  <a:latin typeface="Arial" panose="020B0604020202020204" pitchFamily="34" charset="0"/>
                  <a:cs typeface="Arial" panose="020B0604020202020204" pitchFamily="34" charset="0"/>
                </a:rPr>
                <a:t>3 years</a:t>
              </a:r>
            </a:p>
            <a:p>
              <a:r>
                <a:rPr lang="en-GB" sz="1600" dirty="0">
                  <a:latin typeface="Arial" panose="020B0604020202020204" pitchFamily="34" charset="0"/>
                  <a:cs typeface="Arial" panose="020B0604020202020204" pitchFamily="34" charset="0"/>
                </a:rPr>
                <a:t>4 years</a:t>
              </a:r>
            </a:p>
            <a:p>
              <a:r>
                <a:rPr lang="en-GB" sz="1600" dirty="0">
                  <a:latin typeface="Arial" panose="020B0604020202020204" pitchFamily="34" charset="0"/>
                  <a:cs typeface="Arial" panose="020B0604020202020204" pitchFamily="34" charset="0"/>
                </a:rPr>
                <a:t>5 years</a:t>
              </a:r>
            </a:p>
          </p:txBody>
        </p:sp>
        <p:sp>
          <p:nvSpPr>
            <p:cNvPr id="84" name="Rectangle 83">
              <a:extLst>
                <a:ext uri="{FF2B5EF4-FFF2-40B4-BE49-F238E27FC236}">
                  <a16:creationId xmlns:a16="http://schemas.microsoft.com/office/drawing/2014/main" id="{8F71A470-0E61-4484-B974-CE904967715A}"/>
                </a:ext>
              </a:extLst>
            </p:cNvPr>
            <p:cNvSpPr/>
            <p:nvPr/>
          </p:nvSpPr>
          <p:spPr>
            <a:xfrm>
              <a:off x="7164288" y="2230755"/>
              <a:ext cx="175260" cy="17526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5" name="Rectangle 84">
              <a:extLst>
                <a:ext uri="{FF2B5EF4-FFF2-40B4-BE49-F238E27FC236}">
                  <a16:creationId xmlns:a16="http://schemas.microsoft.com/office/drawing/2014/main" id="{3BFE137D-910F-4F0B-9892-503C6CCC5C3E}"/>
                </a:ext>
              </a:extLst>
            </p:cNvPr>
            <p:cNvSpPr/>
            <p:nvPr/>
          </p:nvSpPr>
          <p:spPr>
            <a:xfrm>
              <a:off x="7164288" y="2474884"/>
              <a:ext cx="175260" cy="17526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6" name="Rectangle 85">
              <a:extLst>
                <a:ext uri="{FF2B5EF4-FFF2-40B4-BE49-F238E27FC236}">
                  <a16:creationId xmlns:a16="http://schemas.microsoft.com/office/drawing/2014/main" id="{A76A1FFB-F53B-40B6-A898-48B1A7EBF3D3}"/>
                </a:ext>
              </a:extLst>
            </p:cNvPr>
            <p:cNvSpPr/>
            <p:nvPr/>
          </p:nvSpPr>
          <p:spPr>
            <a:xfrm>
              <a:off x="7164288" y="2719013"/>
              <a:ext cx="175260" cy="175260"/>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7" name="Rectangle 86">
              <a:extLst>
                <a:ext uri="{FF2B5EF4-FFF2-40B4-BE49-F238E27FC236}">
                  <a16:creationId xmlns:a16="http://schemas.microsoft.com/office/drawing/2014/main" id="{AEAF1E8F-FCAD-4C4F-9B29-94D017DFD312}"/>
                </a:ext>
              </a:extLst>
            </p:cNvPr>
            <p:cNvSpPr/>
            <p:nvPr/>
          </p:nvSpPr>
          <p:spPr>
            <a:xfrm>
              <a:off x="7164288" y="2963142"/>
              <a:ext cx="175260" cy="175260"/>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 name="Rectangle 87">
              <a:extLst>
                <a:ext uri="{FF2B5EF4-FFF2-40B4-BE49-F238E27FC236}">
                  <a16:creationId xmlns:a16="http://schemas.microsoft.com/office/drawing/2014/main" id="{D31CD394-65CE-447A-BCDD-D8FC908BDE1C}"/>
                </a:ext>
              </a:extLst>
            </p:cNvPr>
            <p:cNvSpPr/>
            <p:nvPr/>
          </p:nvSpPr>
          <p:spPr>
            <a:xfrm>
              <a:off x="7164288" y="3207271"/>
              <a:ext cx="175260" cy="175260"/>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pic>
        <p:nvPicPr>
          <p:cNvPr id="92" name="Picture 91">
            <a:hlinkClick r:id="rId3" action="ppaction://hlinksldjump"/>
            <a:extLst>
              <a:ext uri="{FF2B5EF4-FFF2-40B4-BE49-F238E27FC236}">
                <a16:creationId xmlns:a16="http://schemas.microsoft.com/office/drawing/2014/main" id="{2FBA7588-6645-4E43-A521-83AAD206FE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83985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Indications for selecting ETV or TAF over TDF*</a:t>
            </a:r>
          </a:p>
        </p:txBody>
      </p:sp>
      <p:sp>
        <p:nvSpPr>
          <p:cNvPr id="6" name="Text Placeholder 5"/>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*TAF should be preferred to ETV in patients with previous exposure to </a:t>
            </a:r>
            <a:r>
              <a:rPr lang="it-IT" dirty="0">
                <a:latin typeface="Arial" panose="020B0604020202020204" pitchFamily="34" charset="0"/>
                <a:cs typeface="Arial" panose="020B0604020202020204" pitchFamily="34" charset="0"/>
              </a:rPr>
              <a:t>NAs; </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ETV dose needs to be adjusted if</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eGFR &lt;50 ml/min; no dose adjustment of TAF is required in adults or adolescents (aged ≥12 years and ≥35 kg body weight) with estimated </a:t>
            </a:r>
            <a:r>
              <a:rPr lang="en-US" dirty="0" err="1">
                <a:latin typeface="Arial" panose="020B0604020202020204" pitchFamily="34" charset="0"/>
                <a:cs typeface="Arial" panose="020B0604020202020204" pitchFamily="34" charset="0"/>
              </a:rPr>
              <a:t>CrCl</a:t>
            </a:r>
            <a:r>
              <a:rPr lang="en-US" dirty="0">
                <a:latin typeface="Arial" panose="020B0604020202020204" pitchFamily="34" charset="0"/>
                <a:cs typeface="Arial" panose="020B0604020202020204" pitchFamily="34" charset="0"/>
              </a:rPr>
              <a:t> ≥15 ml/min or in patients with </a:t>
            </a:r>
            <a:r>
              <a:rPr lang="en-US" dirty="0" err="1">
                <a:latin typeface="Arial" panose="020B0604020202020204" pitchFamily="34" charset="0"/>
                <a:cs typeface="Arial" panose="020B0604020202020204" pitchFamily="34" charset="0"/>
              </a:rPr>
              <a:t>CrCl</a:t>
            </a:r>
            <a:r>
              <a:rPr lang="en-US" dirty="0">
                <a:latin typeface="Arial" panose="020B0604020202020204" pitchFamily="34" charset="0"/>
                <a:cs typeface="Arial" panose="020B0604020202020204" pitchFamily="34" charset="0"/>
              </a:rPr>
              <a:t> &lt;15 ml/min who are receiving </a:t>
            </a:r>
            <a:r>
              <a:rPr lang="en-US" dirty="0" err="1">
                <a:latin typeface="Arial" panose="020B0604020202020204" pitchFamily="34" charset="0"/>
                <a:cs typeface="Arial" panose="020B0604020202020204" pitchFamily="34" charset="0"/>
              </a:rPr>
              <a:t>haemodialysis</a:t>
            </a:r>
            <a:endParaRPr lang="it-IT" sz="2400" dirty="0">
              <a:latin typeface="Arial" panose="020B0604020202020204" pitchFamily="34" charset="0"/>
              <a:cs typeface="Arial" panose="020B0604020202020204" pitchFamily="34" charset="0"/>
            </a:endParaRPr>
          </a:p>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In some circumstances ETV or TAF may be a more</a:t>
            </a:r>
            <a:br>
              <a:rPr lang="en-GB" dirty="0"/>
            </a:br>
            <a:r>
              <a:rPr lang="en-GB" dirty="0"/>
              <a:t>appropriate treatment choice than TDF</a:t>
            </a:r>
          </a:p>
        </p:txBody>
      </p:sp>
      <p:graphicFrame>
        <p:nvGraphicFramePr>
          <p:cNvPr id="7" name="Table 6">
            <a:extLst>
              <a:ext uri="{FF2B5EF4-FFF2-40B4-BE49-F238E27FC236}">
                <a16:creationId xmlns:a16="http://schemas.microsoft.com/office/drawing/2014/main" id="{001F9CBF-833E-4C6F-AA74-8F569BC00EE2}"/>
              </a:ext>
            </a:extLst>
          </p:cNvPr>
          <p:cNvGraphicFramePr>
            <a:graphicFrameLocks noGrp="1"/>
          </p:cNvGraphicFramePr>
          <p:nvPr>
            <p:extLst>
              <p:ext uri="{D42A27DB-BD31-4B8C-83A1-F6EECF244321}">
                <p14:modId xmlns:p14="http://schemas.microsoft.com/office/powerpoint/2010/main" val="642115332"/>
              </p:ext>
            </p:extLst>
          </p:nvPr>
        </p:nvGraphicFramePr>
        <p:xfrm>
          <a:off x="760414" y="2489981"/>
          <a:ext cx="7344816" cy="2410560"/>
        </p:xfrm>
        <a:graphic>
          <a:graphicData uri="http://schemas.openxmlformats.org/drawingml/2006/table">
            <a:tbl>
              <a:tblPr bandRow="1">
                <a:tableStyleId>{5C22544A-7EE6-4342-B048-85BDC9FD1C3A}</a:tableStyleId>
              </a:tblPr>
              <a:tblGrid>
                <a:gridCol w="1824176">
                  <a:extLst>
                    <a:ext uri="{9D8B030D-6E8A-4147-A177-3AD203B41FA5}">
                      <a16:colId xmlns:a16="http://schemas.microsoft.com/office/drawing/2014/main" val="20000"/>
                    </a:ext>
                  </a:extLst>
                </a:gridCol>
                <a:gridCol w="5520640">
                  <a:extLst>
                    <a:ext uri="{9D8B030D-6E8A-4147-A177-3AD203B41FA5}">
                      <a16:colId xmlns:a16="http://schemas.microsoft.com/office/drawing/2014/main" val="20001"/>
                    </a:ext>
                  </a:extLst>
                </a:gridCol>
              </a:tblGrid>
              <a:tr h="214761">
                <a:tc>
                  <a:txBody>
                    <a:bodyPr/>
                    <a:lstStyle/>
                    <a:p>
                      <a:r>
                        <a:rPr lang="en-GB" sz="1600" b="1" dirty="0">
                          <a:solidFill>
                            <a:schemeClr val="bg1"/>
                          </a:solidFill>
                          <a:latin typeface="Arial" panose="020B0604020202020204" pitchFamily="34" charset="0"/>
                          <a:cs typeface="Arial" panose="020B0604020202020204" pitchFamily="34" charset="0"/>
                        </a:rPr>
                        <a:t>Age</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6213" indent="-176213">
                        <a:buFont typeface="Arial" panose="020B0604020202020204" pitchFamily="34" charset="0"/>
                        <a:buChar char="•"/>
                      </a:pPr>
                      <a:r>
                        <a:rPr lang="en-GB" sz="1600" b="0" dirty="0">
                          <a:solidFill>
                            <a:schemeClr val="tx1"/>
                          </a:solidFill>
                          <a:latin typeface="Arial" panose="020B0604020202020204" pitchFamily="34" charset="0"/>
                          <a:cs typeface="Arial" panose="020B0604020202020204" pitchFamily="34" charset="0"/>
                        </a:rPr>
                        <a:t>&gt;60 years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214761">
                <a:tc>
                  <a:txBody>
                    <a:bodyPr/>
                    <a:lstStyle/>
                    <a:p>
                      <a:r>
                        <a:rPr lang="en-GB" sz="1600" b="1" dirty="0">
                          <a:solidFill>
                            <a:schemeClr val="bg1"/>
                          </a:solidFill>
                          <a:latin typeface="Arial" panose="020B0604020202020204" pitchFamily="34" charset="0"/>
                          <a:cs typeface="Arial" panose="020B0604020202020204" pitchFamily="34" charset="0"/>
                        </a:rPr>
                        <a:t>Bone disease</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Chronic steroid use or use of other medications that worsen bone density</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History of fragility fracture</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Osteoporosis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517015128"/>
                  </a:ext>
                </a:extLst>
              </a:tr>
              <a:tr h="214761">
                <a:tc>
                  <a:txBody>
                    <a:bodyPr/>
                    <a:lstStyle/>
                    <a:p>
                      <a:r>
                        <a:rPr lang="en-GB" sz="1600" b="1" dirty="0">
                          <a:solidFill>
                            <a:schemeClr val="bg1"/>
                          </a:solidFill>
                          <a:latin typeface="Arial" panose="020B0604020202020204" pitchFamily="34" charset="0"/>
                          <a:cs typeface="Arial" panose="020B0604020202020204" pitchFamily="34" charset="0"/>
                        </a:rPr>
                        <a:t>Renal alteration</a:t>
                      </a:r>
                      <a:r>
                        <a:rPr lang="en-GB" sz="1600" b="1" baseline="30000" dirty="0">
                          <a:solidFill>
                            <a:schemeClr val="bg1"/>
                          </a:solidFill>
                          <a:latin typeface="Arial" panose="020B0604020202020204" pitchFamily="34" charset="0"/>
                          <a:cs typeface="Arial" panose="020B0604020202020204" pitchFamily="34" charset="0"/>
                        </a:rPr>
                        <a:t>†</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eGFR &lt;60 ml/min/1.73 m</a:t>
                      </a:r>
                      <a:r>
                        <a:rPr lang="en-GB" sz="1600" baseline="30000" dirty="0">
                          <a:latin typeface="Arial" panose="020B0604020202020204" pitchFamily="34" charset="0"/>
                          <a:cs typeface="Arial" panose="020B0604020202020204" pitchFamily="34" charset="0"/>
                        </a:rPr>
                        <a:t>2</a:t>
                      </a:r>
                    </a:p>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Albuminuria &gt;30 mg/24 h or moderate dipstick proteinuria</a:t>
                      </a:r>
                    </a:p>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Low phosphate (&lt;2.5 mg/dl)</a:t>
                      </a:r>
                    </a:p>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Haemodialysis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640160260"/>
                  </a:ext>
                </a:extLst>
              </a:tr>
            </a:tbl>
          </a:graphicData>
        </a:graphic>
      </p:graphicFrame>
      <p:pic>
        <p:nvPicPr>
          <p:cNvPr id="10" name="Picture 9">
            <a:hlinkClick r:id="rId3" action="ppaction://hlinksldjump"/>
            <a:extLst>
              <a:ext uri="{FF2B5EF4-FFF2-40B4-BE49-F238E27FC236}">
                <a16:creationId xmlns:a16="http://schemas.microsoft.com/office/drawing/2014/main" id="{DB164494-6494-45FF-9EA7-85AE395090B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36280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TAF vs. TDF for HBV: change in </a:t>
            </a:r>
            <a:r>
              <a:rPr lang="en-US" dirty="0" err="1"/>
              <a:t>eGFR</a:t>
            </a:r>
            <a:endParaRPr lang="en-US" dirty="0"/>
          </a:p>
        </p:txBody>
      </p:sp>
      <p:sp>
        <p:nvSpPr>
          <p:cNvPr id="9" name="Text Placeholder 8"/>
          <p:cNvSpPr>
            <a:spLocks noGrp="1"/>
          </p:cNvSpPr>
          <p:nvPr>
            <p:ph type="body" sz="quarter" idx="10"/>
          </p:nvPr>
        </p:nvSpPr>
        <p:spPr/>
        <p:txBody>
          <a:bodyPr/>
          <a:lstStyle/>
          <a:p>
            <a:r>
              <a:rPr lang="nb-NO" dirty="0"/>
              <a:t>Agarwal K, et al. J Hepatol 2018;68:672</a:t>
            </a:r>
            <a:r>
              <a:rPr lang="nb-NO" dirty="0">
                <a:sym typeface="Symbol" panose="05050102010706020507" pitchFamily="18" charset="2"/>
              </a:rPr>
              <a:t>81</a:t>
            </a:r>
            <a:endParaRPr lang="nb-NO" dirty="0"/>
          </a:p>
        </p:txBody>
      </p:sp>
      <p:pic>
        <p:nvPicPr>
          <p:cNvPr id="5" name="Grafik 4">
            <a:extLst>
              <a:ext uri="{FF2B5EF4-FFF2-40B4-BE49-F238E27FC236}">
                <a16:creationId xmlns:a16="http://schemas.microsoft.com/office/drawing/2014/main" id="{F617C882-8C29-A447-8EA1-D1F1B29C2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71" y="1996934"/>
            <a:ext cx="6904791" cy="4051989"/>
          </a:xfrm>
          <a:prstGeom prst="rect">
            <a:avLst/>
          </a:prstGeom>
        </p:spPr>
      </p:pic>
      <p:pic>
        <p:nvPicPr>
          <p:cNvPr id="13" name="Picture 12">
            <a:hlinkClick r:id="rId4" action="ppaction://hlinksldjump"/>
            <a:extLst>
              <a:ext uri="{FF2B5EF4-FFF2-40B4-BE49-F238E27FC236}">
                <a16:creationId xmlns:a16="http://schemas.microsoft.com/office/drawing/2014/main" id="{9D807E05-C19E-4141-BE49-8C083CFAD35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0" name="TextBox 9"/>
          <p:cNvSpPr txBox="1"/>
          <p:nvPr/>
        </p:nvSpPr>
        <p:spPr>
          <a:xfrm>
            <a:off x="1825773" y="1219170"/>
            <a:ext cx="5352748" cy="584775"/>
          </a:xfrm>
          <a:prstGeom prst="rect">
            <a:avLst/>
          </a:prstGeom>
          <a:noFill/>
        </p:spPr>
        <p:txBody>
          <a:bodyPr wrap="none" rtlCol="0">
            <a:spAutoFit/>
          </a:bodyPr>
          <a:lstStyle/>
          <a:p>
            <a:pPr algn="ctr"/>
            <a:r>
              <a:rPr lang="en-GB" sz="1600" b="1" dirty="0"/>
              <a:t>Median change from baseline in </a:t>
            </a:r>
            <a:r>
              <a:rPr lang="en-GB" sz="1600" b="1" dirty="0" err="1"/>
              <a:t>eGFR</a:t>
            </a:r>
            <a:r>
              <a:rPr lang="en-GB" sz="1600" b="1" dirty="0"/>
              <a:t> over 96 weeks</a:t>
            </a:r>
          </a:p>
          <a:p>
            <a:pPr algn="ctr"/>
            <a:r>
              <a:rPr lang="en-GB" sz="1600" b="1" dirty="0"/>
              <a:t>TAF 25 mg (n=866) vs. TDF 300 mg (n=432)</a:t>
            </a:r>
          </a:p>
        </p:txBody>
      </p:sp>
      <p:sp>
        <p:nvSpPr>
          <p:cNvPr id="11" name="TextBox 10"/>
          <p:cNvSpPr txBox="1"/>
          <p:nvPr/>
        </p:nvSpPr>
        <p:spPr>
          <a:xfrm>
            <a:off x="2738655" y="2150883"/>
            <a:ext cx="2743200" cy="307777"/>
          </a:xfrm>
          <a:prstGeom prst="rect">
            <a:avLst/>
          </a:prstGeom>
          <a:solidFill>
            <a:schemeClr val="bg1"/>
          </a:solidFill>
        </p:spPr>
        <p:txBody>
          <a:bodyPr wrap="square" rtlCol="0">
            <a:spAutoFit/>
          </a:bodyPr>
          <a:lstStyle/>
          <a:p>
            <a:r>
              <a:rPr lang="en-GB" sz="1400" dirty="0"/>
              <a:t>TAF</a:t>
            </a:r>
          </a:p>
        </p:txBody>
      </p:sp>
      <p:sp>
        <p:nvSpPr>
          <p:cNvPr id="16" name="TextBox 15"/>
          <p:cNvSpPr txBox="1"/>
          <p:nvPr/>
        </p:nvSpPr>
        <p:spPr>
          <a:xfrm>
            <a:off x="2738655" y="2377447"/>
            <a:ext cx="2743200" cy="307777"/>
          </a:xfrm>
          <a:prstGeom prst="rect">
            <a:avLst/>
          </a:prstGeom>
          <a:solidFill>
            <a:schemeClr val="bg1"/>
          </a:solidFill>
        </p:spPr>
        <p:txBody>
          <a:bodyPr wrap="square" rtlCol="0">
            <a:spAutoFit/>
          </a:bodyPr>
          <a:lstStyle/>
          <a:p>
            <a:r>
              <a:rPr lang="en-GB" sz="1400" dirty="0"/>
              <a:t>TDF</a:t>
            </a:r>
          </a:p>
        </p:txBody>
      </p:sp>
      <p:sp>
        <p:nvSpPr>
          <p:cNvPr id="12" name="Rectangle 11"/>
          <p:cNvSpPr/>
          <p:nvPr/>
        </p:nvSpPr>
        <p:spPr>
          <a:xfrm>
            <a:off x="7080954" y="3712337"/>
            <a:ext cx="1110382" cy="621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774663" y="3619314"/>
            <a:ext cx="936000" cy="307777"/>
          </a:xfrm>
          <a:prstGeom prst="rect">
            <a:avLst/>
          </a:prstGeom>
          <a:solidFill>
            <a:schemeClr val="bg1"/>
          </a:solidFill>
        </p:spPr>
        <p:txBody>
          <a:bodyPr wrap="square" rtlCol="0">
            <a:spAutoFit/>
          </a:bodyPr>
          <a:lstStyle/>
          <a:p>
            <a:r>
              <a:rPr lang="en-GB" sz="1400" dirty="0"/>
              <a:t>TAF: -1.2</a:t>
            </a:r>
          </a:p>
        </p:txBody>
      </p:sp>
      <p:sp>
        <p:nvSpPr>
          <p:cNvPr id="19" name="TextBox 18"/>
          <p:cNvSpPr txBox="1"/>
          <p:nvPr/>
        </p:nvSpPr>
        <p:spPr>
          <a:xfrm>
            <a:off x="6774663" y="4065678"/>
            <a:ext cx="936000" cy="307777"/>
          </a:xfrm>
          <a:prstGeom prst="rect">
            <a:avLst/>
          </a:prstGeom>
          <a:solidFill>
            <a:schemeClr val="bg1"/>
          </a:solidFill>
        </p:spPr>
        <p:txBody>
          <a:bodyPr wrap="square" rtlCol="0">
            <a:spAutoFit/>
          </a:bodyPr>
          <a:lstStyle/>
          <a:p>
            <a:r>
              <a:rPr lang="en-GB" sz="1400" dirty="0"/>
              <a:t>TDF: -4.8</a:t>
            </a:r>
          </a:p>
        </p:txBody>
      </p:sp>
      <p:sp>
        <p:nvSpPr>
          <p:cNvPr id="20" name="TextBox 19"/>
          <p:cNvSpPr txBox="1"/>
          <p:nvPr/>
        </p:nvSpPr>
        <p:spPr>
          <a:xfrm>
            <a:off x="7974590" y="3842496"/>
            <a:ext cx="1072961" cy="307777"/>
          </a:xfrm>
          <a:prstGeom prst="rect">
            <a:avLst/>
          </a:prstGeom>
          <a:solidFill>
            <a:schemeClr val="bg1"/>
          </a:solidFill>
        </p:spPr>
        <p:txBody>
          <a:bodyPr wrap="square" rtlCol="0">
            <a:spAutoFit/>
          </a:bodyPr>
          <a:lstStyle/>
          <a:p>
            <a:r>
              <a:rPr lang="en-GB" sz="1400" dirty="0"/>
              <a:t>p&lt;0.001</a:t>
            </a:r>
          </a:p>
        </p:txBody>
      </p:sp>
      <p:cxnSp>
        <p:nvCxnSpPr>
          <p:cNvPr id="15" name="Elbow Connector 14"/>
          <p:cNvCxnSpPr>
            <a:stCxn id="17" idx="3"/>
            <a:endCxn id="19" idx="3"/>
          </p:cNvCxnSpPr>
          <p:nvPr/>
        </p:nvCxnSpPr>
        <p:spPr>
          <a:xfrm>
            <a:off x="7710663" y="3773203"/>
            <a:ext cx="12700" cy="446364"/>
          </a:xfrm>
          <a:prstGeom prst="bentConnector3">
            <a:avLst>
              <a:gd name="adj1" fmla="val 180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Bild 1"/>
          <p:cNvPicPr>
            <a:picLocks noChangeAspect="1"/>
          </p:cNvPicPr>
          <p:nvPr/>
        </p:nvPicPr>
        <p:blipFill>
          <a:blip r:embed="rId6"/>
          <a:stretch>
            <a:fillRect/>
          </a:stretch>
        </p:blipFill>
        <p:spPr>
          <a:xfrm>
            <a:off x="67096" y="1041163"/>
            <a:ext cx="1182082" cy="1577316"/>
          </a:xfrm>
          <a:prstGeom prst="rect">
            <a:avLst/>
          </a:prstGeom>
        </p:spPr>
      </p:pic>
    </p:spTree>
    <p:extLst>
      <p:ext uri="{BB962C8B-B14F-4D97-AF65-F5344CB8AC3E}">
        <p14:creationId xmlns:p14="http://schemas.microsoft.com/office/powerpoint/2010/main" val="1934917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14" y="2919721"/>
            <a:ext cx="4286516" cy="2594938"/>
          </a:xfrm>
          <a:prstGeom prst="rect">
            <a:avLst/>
          </a:prstGeom>
        </p:spPr>
      </p:pic>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211" y="2919721"/>
            <a:ext cx="4229006" cy="2645342"/>
          </a:xfrm>
          <a:prstGeom prst="rect">
            <a:avLst/>
          </a:prstGeom>
        </p:spPr>
      </p:pic>
      <p:pic>
        <p:nvPicPr>
          <p:cNvPr id="3" name="Bild 2"/>
          <p:cNvPicPr>
            <a:picLocks noChangeAspect="1"/>
          </p:cNvPicPr>
          <p:nvPr/>
        </p:nvPicPr>
        <p:blipFill>
          <a:blip r:embed="rId5"/>
          <a:stretch>
            <a:fillRect/>
          </a:stretch>
        </p:blipFill>
        <p:spPr>
          <a:xfrm>
            <a:off x="217923" y="1153300"/>
            <a:ext cx="936120" cy="1382337"/>
          </a:xfrm>
          <a:prstGeom prst="rect">
            <a:avLst/>
          </a:prstGeom>
        </p:spPr>
      </p:pic>
      <p:sp>
        <p:nvSpPr>
          <p:cNvPr id="8" name="Title 1"/>
          <p:cNvSpPr>
            <a:spLocks noGrp="1"/>
          </p:cNvSpPr>
          <p:nvPr>
            <p:ph type="title"/>
          </p:nvPr>
        </p:nvSpPr>
        <p:spPr/>
        <p:txBody>
          <a:bodyPr>
            <a:normAutofit/>
          </a:bodyPr>
          <a:lstStyle/>
          <a:p>
            <a:r>
              <a:rPr lang="en-US" dirty="0"/>
              <a:t>TAF vs. TDF for HBV: change in BMD</a:t>
            </a:r>
          </a:p>
        </p:txBody>
      </p:sp>
      <p:sp>
        <p:nvSpPr>
          <p:cNvPr id="9" name="Text Placeholder 8"/>
          <p:cNvSpPr>
            <a:spLocks noGrp="1"/>
          </p:cNvSpPr>
          <p:nvPr>
            <p:ph type="body" sz="quarter" idx="10"/>
          </p:nvPr>
        </p:nvSpPr>
        <p:spPr/>
        <p:txBody>
          <a:bodyPr/>
          <a:lstStyle/>
          <a:p>
            <a:r>
              <a:rPr lang="nb-NO" dirty="0"/>
              <a:t>Agarwal K, et al. J Hepatol 2018;68:672</a:t>
            </a:r>
            <a:r>
              <a:rPr lang="nb-NO" dirty="0">
                <a:sym typeface="Symbol" panose="05050102010706020507" pitchFamily="18" charset="2"/>
              </a:rPr>
              <a:t>81</a:t>
            </a:r>
            <a:endParaRPr lang="nb-NO" dirty="0"/>
          </a:p>
        </p:txBody>
      </p:sp>
      <p:pic>
        <p:nvPicPr>
          <p:cNvPr id="13" name="Picture 12">
            <a:hlinkClick r:id="rId6" action="ppaction://hlinksldjump"/>
            <a:extLst>
              <a:ext uri="{FF2B5EF4-FFF2-40B4-BE49-F238E27FC236}">
                <a16:creationId xmlns:a16="http://schemas.microsoft.com/office/drawing/2014/main" id="{9D807E05-C19E-4141-BE49-8C083CFAD35C}"/>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2" name="TextBox 11"/>
          <p:cNvSpPr txBox="1"/>
          <p:nvPr/>
        </p:nvSpPr>
        <p:spPr>
          <a:xfrm>
            <a:off x="1865848" y="1219170"/>
            <a:ext cx="5272597" cy="584775"/>
          </a:xfrm>
          <a:prstGeom prst="rect">
            <a:avLst/>
          </a:prstGeom>
          <a:noFill/>
        </p:spPr>
        <p:txBody>
          <a:bodyPr wrap="none" rtlCol="0">
            <a:spAutoFit/>
          </a:bodyPr>
          <a:lstStyle/>
          <a:p>
            <a:pPr algn="ctr"/>
            <a:r>
              <a:rPr lang="en-GB" sz="1600" b="1" dirty="0"/>
              <a:t>Median change from baseline in BMD over 96 weeks</a:t>
            </a:r>
          </a:p>
          <a:p>
            <a:pPr algn="ctr"/>
            <a:r>
              <a:rPr lang="en-GB" sz="1600" b="1" dirty="0"/>
              <a:t>TAF 25 mg (n=866) vs. TDF 300 mg (n=432)</a:t>
            </a:r>
          </a:p>
        </p:txBody>
      </p:sp>
      <p:sp>
        <p:nvSpPr>
          <p:cNvPr id="14" name="TextBox 13"/>
          <p:cNvSpPr txBox="1"/>
          <p:nvPr/>
        </p:nvSpPr>
        <p:spPr>
          <a:xfrm>
            <a:off x="1255434" y="2778347"/>
            <a:ext cx="2743200" cy="276999"/>
          </a:xfrm>
          <a:prstGeom prst="rect">
            <a:avLst/>
          </a:prstGeom>
          <a:solidFill>
            <a:schemeClr val="bg1"/>
          </a:solidFill>
        </p:spPr>
        <p:txBody>
          <a:bodyPr wrap="square" rtlCol="0">
            <a:spAutoFit/>
          </a:bodyPr>
          <a:lstStyle/>
          <a:p>
            <a:r>
              <a:rPr lang="en-GB" sz="1200" dirty="0"/>
              <a:t>TAF</a:t>
            </a:r>
          </a:p>
        </p:txBody>
      </p:sp>
      <p:sp>
        <p:nvSpPr>
          <p:cNvPr id="15" name="TextBox 14"/>
          <p:cNvSpPr txBox="1"/>
          <p:nvPr/>
        </p:nvSpPr>
        <p:spPr>
          <a:xfrm>
            <a:off x="1255434" y="3004911"/>
            <a:ext cx="2743200" cy="276999"/>
          </a:xfrm>
          <a:prstGeom prst="rect">
            <a:avLst/>
          </a:prstGeom>
          <a:solidFill>
            <a:schemeClr val="bg1"/>
          </a:solidFill>
        </p:spPr>
        <p:txBody>
          <a:bodyPr wrap="square" rtlCol="0">
            <a:spAutoFit/>
          </a:bodyPr>
          <a:lstStyle/>
          <a:p>
            <a:r>
              <a:rPr lang="en-GB" sz="1200" dirty="0"/>
              <a:t>TDF</a:t>
            </a:r>
          </a:p>
        </p:txBody>
      </p:sp>
      <p:sp>
        <p:nvSpPr>
          <p:cNvPr id="21" name="TextBox 20"/>
          <p:cNvSpPr txBox="1"/>
          <p:nvPr/>
        </p:nvSpPr>
        <p:spPr>
          <a:xfrm>
            <a:off x="2203527" y="2456972"/>
            <a:ext cx="556563" cy="369332"/>
          </a:xfrm>
          <a:prstGeom prst="rect">
            <a:avLst/>
          </a:prstGeom>
          <a:noFill/>
        </p:spPr>
        <p:txBody>
          <a:bodyPr wrap="none" rtlCol="0">
            <a:spAutoFit/>
          </a:bodyPr>
          <a:lstStyle/>
          <a:p>
            <a:pPr algn="ctr"/>
            <a:r>
              <a:rPr lang="en-GB" b="1" dirty="0"/>
              <a:t>Hip</a:t>
            </a:r>
          </a:p>
        </p:txBody>
      </p:sp>
      <p:sp>
        <p:nvSpPr>
          <p:cNvPr id="24" name="TextBox 23"/>
          <p:cNvSpPr txBox="1"/>
          <p:nvPr/>
        </p:nvSpPr>
        <p:spPr>
          <a:xfrm>
            <a:off x="6300192" y="2456972"/>
            <a:ext cx="813043" cy="369332"/>
          </a:xfrm>
          <a:prstGeom prst="rect">
            <a:avLst/>
          </a:prstGeom>
          <a:noFill/>
        </p:spPr>
        <p:txBody>
          <a:bodyPr wrap="none" rtlCol="0">
            <a:spAutoFit/>
          </a:bodyPr>
          <a:lstStyle/>
          <a:p>
            <a:pPr algn="ctr"/>
            <a:r>
              <a:rPr lang="en-GB" b="1" dirty="0"/>
              <a:t>Spine</a:t>
            </a:r>
          </a:p>
        </p:txBody>
      </p:sp>
      <p:sp>
        <p:nvSpPr>
          <p:cNvPr id="25" name="TextBox 24"/>
          <p:cNvSpPr txBox="1"/>
          <p:nvPr/>
        </p:nvSpPr>
        <p:spPr>
          <a:xfrm>
            <a:off x="5541950" y="2778347"/>
            <a:ext cx="2743200" cy="276999"/>
          </a:xfrm>
          <a:prstGeom prst="rect">
            <a:avLst/>
          </a:prstGeom>
          <a:solidFill>
            <a:schemeClr val="bg1"/>
          </a:solidFill>
        </p:spPr>
        <p:txBody>
          <a:bodyPr wrap="square" rtlCol="0">
            <a:spAutoFit/>
          </a:bodyPr>
          <a:lstStyle/>
          <a:p>
            <a:r>
              <a:rPr lang="en-GB" sz="1200" dirty="0"/>
              <a:t>TAF</a:t>
            </a:r>
          </a:p>
        </p:txBody>
      </p:sp>
      <p:sp>
        <p:nvSpPr>
          <p:cNvPr id="26" name="TextBox 25"/>
          <p:cNvSpPr txBox="1"/>
          <p:nvPr/>
        </p:nvSpPr>
        <p:spPr>
          <a:xfrm>
            <a:off x="5541950" y="3004911"/>
            <a:ext cx="2743200" cy="276999"/>
          </a:xfrm>
          <a:prstGeom prst="rect">
            <a:avLst/>
          </a:prstGeom>
          <a:solidFill>
            <a:schemeClr val="bg1"/>
          </a:solidFill>
        </p:spPr>
        <p:txBody>
          <a:bodyPr wrap="square" rtlCol="0">
            <a:spAutoFit/>
          </a:bodyPr>
          <a:lstStyle/>
          <a:p>
            <a:r>
              <a:rPr lang="en-GB" sz="1200" dirty="0"/>
              <a:t>TDF</a:t>
            </a:r>
          </a:p>
        </p:txBody>
      </p:sp>
      <p:sp>
        <p:nvSpPr>
          <p:cNvPr id="27" name="TextBox 26"/>
          <p:cNvSpPr txBox="1"/>
          <p:nvPr/>
        </p:nvSpPr>
        <p:spPr>
          <a:xfrm>
            <a:off x="2593691" y="3040044"/>
            <a:ext cx="1072961" cy="307777"/>
          </a:xfrm>
          <a:prstGeom prst="rect">
            <a:avLst/>
          </a:prstGeom>
          <a:solidFill>
            <a:schemeClr val="bg1"/>
          </a:solidFill>
        </p:spPr>
        <p:txBody>
          <a:bodyPr wrap="square" rtlCol="0">
            <a:spAutoFit/>
          </a:bodyPr>
          <a:lstStyle/>
          <a:p>
            <a:pPr algn="ctr"/>
            <a:r>
              <a:rPr lang="en-GB" sz="1400" dirty="0"/>
              <a:t>p&lt;0.001</a:t>
            </a:r>
          </a:p>
        </p:txBody>
      </p:sp>
      <p:sp>
        <p:nvSpPr>
          <p:cNvPr id="28" name="TextBox 27"/>
          <p:cNvSpPr txBox="1"/>
          <p:nvPr/>
        </p:nvSpPr>
        <p:spPr>
          <a:xfrm>
            <a:off x="6962419" y="3056472"/>
            <a:ext cx="1072961" cy="307777"/>
          </a:xfrm>
          <a:prstGeom prst="rect">
            <a:avLst/>
          </a:prstGeom>
          <a:solidFill>
            <a:schemeClr val="bg1"/>
          </a:solidFill>
        </p:spPr>
        <p:txBody>
          <a:bodyPr wrap="square" rtlCol="0">
            <a:spAutoFit/>
          </a:bodyPr>
          <a:lstStyle/>
          <a:p>
            <a:pPr algn="ctr"/>
            <a:r>
              <a:rPr lang="en-GB" sz="1400" dirty="0"/>
              <a:t>p=0.80</a:t>
            </a:r>
          </a:p>
        </p:txBody>
      </p:sp>
    </p:spTree>
    <p:extLst>
      <p:ext uri="{BB962C8B-B14F-4D97-AF65-F5344CB8AC3E}">
        <p14:creationId xmlns:p14="http://schemas.microsoft.com/office/powerpoint/2010/main" val="3543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313" y="140970"/>
            <a:ext cx="8162077" cy="769620"/>
          </a:xfrm>
        </p:spPr>
        <p:txBody>
          <a:bodyPr>
            <a:noAutofit/>
          </a:bodyPr>
          <a:lstStyle/>
          <a:p>
            <a:r>
              <a:rPr lang="en-GB" sz="2700" dirty="0"/>
              <a:t>Monitoring patients treated with ETV, TDF or TAF</a:t>
            </a:r>
          </a:p>
        </p:txBody>
      </p:sp>
      <p:sp>
        <p:nvSpPr>
          <p:cNvPr id="7" name="Text Placeholder 6"/>
          <p:cNvSpPr>
            <a:spLocks noGrp="1"/>
          </p:cNvSpPr>
          <p:nvPr>
            <p:ph type="body" sz="quarter" idx="10"/>
          </p:nvPr>
        </p:nvSpPr>
        <p:spPr>
          <a:xfrm>
            <a:off x="4925" y="5966460"/>
            <a:ext cx="7519403" cy="890461"/>
          </a:xfrm>
        </p:spPr>
        <p:txBody>
          <a:bodyPr/>
          <a:lstStyle/>
          <a:p>
            <a:r>
              <a:rPr lang="en-US"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Liver function tests should be performed every 3–4 months during the first year and every 6 months thereafter. Serum HBV DNA should be determined every 3–4 months during the first year and every 6–12 months thereafter; </a:t>
            </a:r>
            <a:r>
              <a:rPr lang="en-US" baseline="30000"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Including at least eGFR and serum phosphate levels. Frequency of renal monitoring can be every 3 months during the first year and every 6 months thereafter, if no deterioration. Closer renal monitoring is required in patients who develop </a:t>
            </a:r>
            <a:r>
              <a:rPr lang="en-GB" dirty="0" err="1">
                <a:solidFill>
                  <a:srgbClr val="000000"/>
                </a:solidFill>
                <a:latin typeface="Arial" panose="020B0604020202020204" pitchFamily="34" charset="0"/>
                <a:cs typeface="Arial" panose="020B0604020202020204" pitchFamily="34" charset="0"/>
              </a:rPr>
              <a:t>CrCl</a:t>
            </a:r>
            <a:r>
              <a:rPr lang="en-GB" dirty="0">
                <a:solidFill>
                  <a:srgbClr val="000000"/>
                </a:solidFill>
                <a:latin typeface="Arial" panose="020B0604020202020204" pitchFamily="34" charset="0"/>
                <a:cs typeface="Arial" panose="020B0604020202020204" pitchFamily="34" charset="0"/>
              </a:rPr>
              <a:t> &lt;60 ml/min or serum phosphate levels &lt;2 mg/dl; </a:t>
            </a: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D</a:t>
            </a:r>
            <a:r>
              <a:rPr lang="en-GB" dirty="0" err="1">
                <a:solidFill>
                  <a:srgbClr val="000000"/>
                </a:solidFill>
                <a:latin typeface="Arial" panose="020B0604020202020204" pitchFamily="34" charset="0"/>
                <a:cs typeface="Arial" panose="020B0604020202020204" pitchFamily="34" charset="0"/>
              </a:rPr>
              <a:t>epending</a:t>
            </a:r>
            <a:r>
              <a:rPr lang="en-GB" dirty="0">
                <a:solidFill>
                  <a:srgbClr val="000000"/>
                </a:solidFill>
                <a:latin typeface="Arial" panose="020B0604020202020204" pitchFamily="34" charset="0"/>
                <a:cs typeface="Arial" panose="020B0604020202020204" pitchFamily="34" charset="0"/>
              </a:rPr>
              <a:t> on previous LAM exposure </a:t>
            </a:r>
            <a:endParaRPr lang="it-IT" dirty="0">
              <a:solidFill>
                <a:srgbClr val="000000"/>
              </a:solidFill>
              <a:latin typeface="Arial" panose="020B0604020202020204" pitchFamily="34" charset="0"/>
              <a:cs typeface="Arial" panose="020B0604020202020204" pitchFamily="34" charset="0"/>
            </a:endParaRPr>
          </a:p>
          <a:p>
            <a:r>
              <a:rPr lang="en-GB" dirty="0"/>
              <a:t>EASL CPG HBV. J </a:t>
            </a:r>
            <a:r>
              <a:rPr lang="en-GB" dirty="0" err="1"/>
              <a:t>Hepatol</a:t>
            </a:r>
            <a:r>
              <a:rPr lang="en-GB" dirty="0"/>
              <a:t> 2017;67:370–98</a:t>
            </a:r>
          </a:p>
        </p:txBody>
      </p:sp>
      <p:sp>
        <p:nvSpPr>
          <p:cNvPr id="6" name="Content Placeholder 5"/>
          <p:cNvSpPr>
            <a:spLocks noGrp="1"/>
          </p:cNvSpPr>
          <p:nvPr>
            <p:ph sz="half" idx="1"/>
          </p:nvPr>
        </p:nvSpPr>
        <p:spPr/>
        <p:txBody>
          <a:bodyPr/>
          <a:lstStyle/>
          <a:p>
            <a:r>
              <a:rPr lang="en-GB" dirty="0"/>
              <a:t>Periodical monitoring and long-term surveillance is required in patients treated with an NA with a high barrier to resistance</a:t>
            </a:r>
          </a:p>
        </p:txBody>
      </p:sp>
      <p:graphicFrame>
        <p:nvGraphicFramePr>
          <p:cNvPr id="8" name="Table 7">
            <a:extLst>
              <a:ext uri="{FF2B5EF4-FFF2-40B4-BE49-F238E27FC236}">
                <a16:creationId xmlns:a16="http://schemas.microsoft.com/office/drawing/2014/main" id="{5A5756A3-8EAF-4D01-B914-4EC6F2FB80EB}"/>
              </a:ext>
            </a:extLst>
          </p:cNvPr>
          <p:cNvGraphicFramePr>
            <a:graphicFrameLocks noGrp="1"/>
          </p:cNvGraphicFramePr>
          <p:nvPr>
            <p:extLst>
              <p:ext uri="{D42A27DB-BD31-4B8C-83A1-F6EECF244321}">
                <p14:modId xmlns:p14="http://schemas.microsoft.com/office/powerpoint/2010/main" val="475385407"/>
              </p:ext>
            </p:extLst>
          </p:nvPr>
        </p:nvGraphicFramePr>
        <p:xfrm>
          <a:off x="760414" y="2090874"/>
          <a:ext cx="7371462" cy="3704400"/>
        </p:xfrm>
        <a:graphic>
          <a:graphicData uri="http://schemas.openxmlformats.org/drawingml/2006/table">
            <a:tbl>
              <a:tblPr firstRow="1" bandRow="1">
                <a:tableStyleId>{5C22544A-7EE6-4342-B048-85BDC9FD1C3A}</a:tableStyleId>
              </a:tblPr>
              <a:tblGrid>
                <a:gridCol w="5619828">
                  <a:extLst>
                    <a:ext uri="{9D8B030D-6E8A-4147-A177-3AD203B41FA5}">
                      <a16:colId xmlns:a16="http://schemas.microsoft.com/office/drawing/2014/main" val="20001"/>
                    </a:ext>
                  </a:extLst>
                </a:gridCol>
                <a:gridCol w="875817">
                  <a:extLst>
                    <a:ext uri="{9D8B030D-6E8A-4147-A177-3AD203B41FA5}">
                      <a16:colId xmlns:a16="http://schemas.microsoft.com/office/drawing/2014/main" val="20002"/>
                    </a:ext>
                  </a:extLst>
                </a:gridCol>
                <a:gridCol w="875817">
                  <a:extLst>
                    <a:ext uri="{9D8B030D-6E8A-4147-A177-3AD203B41FA5}">
                      <a16:colId xmlns:a16="http://schemas.microsoft.com/office/drawing/2014/main" val="20003"/>
                    </a:ext>
                  </a:extLst>
                </a:gridCol>
              </a:tblGrid>
              <a:tr h="243504">
                <a:tc gridSpan="3">
                  <a:txBody>
                    <a:bodyPr/>
                    <a:lstStyle/>
                    <a:p>
                      <a:r>
                        <a:rPr lang="en-GB" sz="1400" dirty="0">
                          <a:solidFill>
                            <a:schemeClr val="bg1"/>
                          </a:solidFill>
                          <a:latin typeface="Arial" panose="020B0604020202020204" pitchFamily="34" charset="0"/>
                          <a:cs typeface="Arial" panose="020B0604020202020204" pitchFamily="34" charset="0"/>
                        </a:rPr>
                        <a:t>Recommendations (monitoring)</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ALT and serum HBV </a:t>
                      </a:r>
                      <a:r>
                        <a:rPr lang="it-IT" sz="1400" b="1" dirty="0">
                          <a:solidFill>
                            <a:schemeClr val="tx2"/>
                          </a:solidFill>
                          <a:latin typeface="Arial"/>
                        </a:rPr>
                        <a:t>DNA*</a:t>
                      </a:r>
                      <a:endParaRPr lang="it-IT" sz="1400" b="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srgbClr val="000000"/>
                          </a:solidFill>
                          <a:latin typeface="Arial"/>
                        </a:rPr>
                        <a:t> A</a:t>
                      </a:r>
                      <a:r>
                        <a:rPr lang="en-US" sz="1400" dirty="0" err="1">
                          <a:solidFill>
                            <a:srgbClr val="000000"/>
                          </a:solidFill>
                          <a:latin typeface="Arial"/>
                        </a:rPr>
                        <a:t>ll</a:t>
                      </a:r>
                      <a:r>
                        <a:rPr lang="en-US" sz="1400" dirty="0">
                          <a:solidFill>
                            <a:srgbClr val="000000"/>
                          </a:solidFill>
                          <a:latin typeface="Arial"/>
                        </a:rPr>
                        <a:t> patients treated with NAs</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10001"/>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Renal monitoring</a:t>
                      </a:r>
                      <a:r>
                        <a:rPr lang="en-US" sz="1400" b="1" baseline="30000" dirty="0">
                          <a:solidFill>
                            <a:schemeClr val="tx2"/>
                          </a:solidFill>
                          <a:latin typeface="+mn-lt"/>
                        </a:rPr>
                        <a:t>†</a:t>
                      </a:r>
                      <a:endParaRPr lang="it-IT" sz="140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Arial"/>
                        </a:rPr>
                        <a:t>Patients at risk of renal disease treated with any 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Arial"/>
                        </a:rPr>
                        <a:t>All patients treated with TDF,</a:t>
                      </a:r>
                      <a:r>
                        <a:rPr lang="en-US" sz="1400" baseline="0" dirty="0">
                          <a:solidFill>
                            <a:srgbClr val="000000"/>
                          </a:solidFill>
                          <a:latin typeface="Arial"/>
                        </a:rPr>
                        <a:t> </a:t>
                      </a:r>
                      <a:r>
                        <a:rPr lang="en-US" sz="1400" dirty="0">
                          <a:solidFill>
                            <a:srgbClr val="000000"/>
                          </a:solidFill>
                          <a:latin typeface="Arial"/>
                        </a:rPr>
                        <a:t>regardless of renal risk</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Arial" panose="020B0604020202020204" pitchFamily="34" charset="0"/>
                          <a:cs typeface="Arial" panose="020B0604020202020204" pitchFamily="34" charset="0"/>
                        </a:rPr>
                        <a:t>II-2</a:t>
                      </a:r>
                    </a:p>
                  </a:txBody>
                  <a:tcPr marT="36000" marB="36000" anchor="ctr">
                    <a:lnL w="6350" cap="flat" cmpd="sng" algn="ctr">
                      <a:solidFill>
                        <a:schemeClr val="bg1"/>
                      </a:solidFill>
                      <a:prstDash val="solid"/>
                      <a:round/>
                      <a:headEnd type="none" w="med" len="med"/>
                      <a:tailEnd type="none" w="med" len="med"/>
                    </a:lnL>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0002"/>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Switch to ETV or TAF</a:t>
                      </a:r>
                      <a:r>
                        <a:rPr lang="en-US" sz="1400" b="1" baseline="30000" dirty="0">
                          <a:solidFill>
                            <a:schemeClr val="tx2"/>
                          </a:solidFill>
                          <a:latin typeface="+mn-lt"/>
                        </a:rPr>
                        <a:t>‡</a:t>
                      </a:r>
                      <a:endParaRPr lang="it-IT" sz="140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srgbClr val="000000"/>
                          </a:solidFill>
                          <a:latin typeface="Arial"/>
                        </a:rPr>
                        <a:t>Should</a:t>
                      </a:r>
                      <a:r>
                        <a:rPr lang="it-IT" sz="1400" baseline="0" dirty="0">
                          <a:solidFill>
                            <a:srgbClr val="000000"/>
                          </a:solidFill>
                          <a:latin typeface="Arial"/>
                        </a:rPr>
                        <a:t> be considered in </a:t>
                      </a:r>
                      <a:r>
                        <a:rPr lang="it-IT" sz="1400" dirty="0">
                          <a:solidFill>
                            <a:srgbClr val="000000"/>
                          </a:solidFill>
                          <a:latin typeface="Arial"/>
                        </a:rPr>
                        <a:t>p</a:t>
                      </a:r>
                      <a:r>
                        <a:rPr lang="en-US" sz="1400" dirty="0" err="1">
                          <a:solidFill>
                            <a:srgbClr val="000000"/>
                          </a:solidFill>
                          <a:latin typeface="Arial"/>
                        </a:rPr>
                        <a:t>atients</a:t>
                      </a:r>
                      <a:r>
                        <a:rPr lang="en-US" sz="1400" dirty="0">
                          <a:solidFill>
                            <a:srgbClr val="000000"/>
                          </a:solidFill>
                          <a:latin typeface="Arial"/>
                        </a:rPr>
                        <a:t> on TDF at risk of development of and/or with underlying renal or bone disease</a:t>
                      </a:r>
                      <a:endParaRPr kumimoji="0" lang="it-IT"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II-2/I</a:t>
                      </a:r>
                    </a:p>
                  </a:txBody>
                  <a:tcPr marT="36000" marB="36000" anchor="ctr">
                    <a:lnL w="635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EE5F5"/>
                    </a:solidFill>
                  </a:tcPr>
                </a:tc>
                <a:extLst>
                  <a:ext uri="{0D108BD9-81ED-4DB2-BD59-A6C34878D82A}">
                    <a16:rowId xmlns:a16="http://schemas.microsoft.com/office/drawing/2014/main" val="10003"/>
                  </a:ext>
                </a:extLst>
              </a:tr>
              <a:tr h="24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Recommendations (long-term surveillance)</a:t>
                      </a:r>
                    </a:p>
                  </a:txBody>
                  <a:tcPr marT="36000" marB="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gridSpan="2">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marT="36000" marB="36000"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HCC surveillance recommended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a:rPr>
                        <a:t>All</a:t>
                      </a:r>
                      <a:r>
                        <a:rPr lang="en-US" sz="1400" b="1" dirty="0">
                          <a:solidFill>
                            <a:srgbClr val="4472C4"/>
                          </a:solidFill>
                          <a:latin typeface="Arial"/>
                        </a:rPr>
                        <a:t> </a:t>
                      </a:r>
                      <a:r>
                        <a:rPr lang="en-US" sz="1400" b="0" dirty="0">
                          <a:solidFill>
                            <a:schemeClr val="tx1"/>
                          </a:solidFill>
                          <a:latin typeface="Arial"/>
                        </a:rPr>
                        <a:t>p</a:t>
                      </a:r>
                      <a:r>
                        <a:rPr lang="en-US" sz="1400" dirty="0">
                          <a:solidFill>
                            <a:srgbClr val="000000"/>
                          </a:solidFill>
                          <a:latin typeface="Arial"/>
                        </a:rPr>
                        <a:t>atients under effective long-term NA therapy</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nchor="ctr">
                    <a:lnL w="63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2848025700"/>
                  </a:ext>
                </a:extLst>
              </a:tr>
              <a:tr h="584409">
                <a:tc>
                  <a:txBody>
                    <a:bodyPr/>
                    <a:lstStyle/>
                    <a:p>
                      <a:r>
                        <a:rPr lang="en-US" sz="1400" b="1" dirty="0">
                          <a:solidFill>
                            <a:schemeClr val="tx2"/>
                          </a:solidFill>
                          <a:latin typeface="Arial"/>
                        </a:rPr>
                        <a:t>HCC surveillance mandatory</a:t>
                      </a:r>
                      <a:endParaRPr lang="en-US" sz="1400" dirty="0">
                        <a:solidFill>
                          <a:schemeClr val="tx2"/>
                        </a:solidFill>
                        <a:latin typeface="Arial"/>
                      </a:endParaRPr>
                    </a:p>
                    <a:p>
                      <a:pPr marL="285750" indent="-285750">
                        <a:buFont typeface="Arial" panose="020B0604020202020204" pitchFamily="34" charset="0"/>
                        <a:buChar char="•"/>
                      </a:pPr>
                      <a:r>
                        <a:rPr lang="en-US" sz="1400" dirty="0">
                          <a:solidFill>
                            <a:srgbClr val="000000"/>
                          </a:solidFill>
                          <a:latin typeface="Arial"/>
                        </a:rPr>
                        <a:t>All patients with cirrhosis or with moderate or high HCC risk scores at the onset of NA therapy </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36000" marB="36000" anchor="ctr">
                    <a:lnL w="6350" cap="flat" cmpd="sng" algn="ctr">
                      <a:solidFill>
                        <a:schemeClr val="bg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227577746"/>
                  </a:ext>
                </a:extLst>
              </a:tr>
            </a:tbl>
          </a:graphicData>
        </a:graphic>
      </p:graphicFrame>
      <p:pic>
        <p:nvPicPr>
          <p:cNvPr id="17" name="Picture 16">
            <a:hlinkClick r:id="rId3" action="ppaction://hlinksldjump"/>
            <a:extLst>
              <a:ext uri="{FF2B5EF4-FFF2-40B4-BE49-F238E27FC236}">
                <a16:creationId xmlns:a16="http://schemas.microsoft.com/office/drawing/2014/main" id="{9D807E05-C19E-4141-BE49-8C083CFAD35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12" name="Group 11">
            <a:extLst>
              <a:ext uri="{FF2B5EF4-FFF2-40B4-BE49-F238E27FC236}">
                <a16:creationId xmlns:a16="http://schemas.microsoft.com/office/drawing/2014/main" id="{49476096-DED9-49C1-A7B9-7C46FA37653C}"/>
              </a:ext>
            </a:extLst>
          </p:cNvPr>
          <p:cNvGrpSpPr/>
          <p:nvPr/>
        </p:nvGrpSpPr>
        <p:grpSpPr>
          <a:xfrm>
            <a:off x="4339160" y="2085216"/>
            <a:ext cx="3693418" cy="276999"/>
            <a:chOff x="4262958" y="3212976"/>
            <a:chExt cx="3693418" cy="276999"/>
          </a:xfrm>
        </p:grpSpPr>
        <p:sp>
          <p:nvSpPr>
            <p:cNvPr id="13" name="Rectangle 12">
              <a:extLst>
                <a:ext uri="{FF2B5EF4-FFF2-40B4-BE49-F238E27FC236}">
                  <a16:creationId xmlns:a16="http://schemas.microsoft.com/office/drawing/2014/main" id="{4A1F87AA-C66E-4160-AC5E-6E66E2B276D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BC9E2A98-9D26-4A4C-9813-49F976488F4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6D1E927E-1DDB-4C07-B268-D3A882D3080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6" name="TextBox 15">
              <a:extLst>
                <a:ext uri="{FF2B5EF4-FFF2-40B4-BE49-F238E27FC236}">
                  <a16:creationId xmlns:a16="http://schemas.microsoft.com/office/drawing/2014/main" id="{9582E8FB-7FF5-4872-9411-D89BE086A84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058355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Discontinuation of NA treatment</a:t>
            </a:r>
            <a:endParaRPr lang="en-GB" dirty="0"/>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Long-term therapy with NAs is usually required</a:t>
            </a:r>
          </a:p>
          <a:p>
            <a:pPr lvl="1"/>
            <a:r>
              <a:rPr lang="en-GB" dirty="0"/>
              <a:t>HBV eradication is not usually achieved</a:t>
            </a:r>
          </a:p>
        </p:txBody>
      </p:sp>
      <p:pic>
        <p:nvPicPr>
          <p:cNvPr id="15" name="Picture 14">
            <a:hlinkClick r:id="rId3" action="ppaction://hlinksldjump"/>
            <a:extLst>
              <a:ext uri="{FF2B5EF4-FFF2-40B4-BE49-F238E27FC236}">
                <a16:creationId xmlns:a16="http://schemas.microsoft.com/office/drawing/2014/main" id="{12CCC183-C89F-4ECE-8A95-D469A180E98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6" name="Table 15">
            <a:extLst>
              <a:ext uri="{FF2B5EF4-FFF2-40B4-BE49-F238E27FC236}">
                <a16:creationId xmlns:a16="http://schemas.microsoft.com/office/drawing/2014/main" id="{4581AF7F-9517-425D-83A2-C83A79622123}"/>
              </a:ext>
            </a:extLst>
          </p:cNvPr>
          <p:cNvGraphicFramePr>
            <a:graphicFrameLocks noGrp="1"/>
          </p:cNvGraphicFramePr>
          <p:nvPr>
            <p:extLst>
              <p:ext uri="{D42A27DB-BD31-4B8C-83A1-F6EECF244321}">
                <p14:modId xmlns:p14="http://schemas.microsoft.com/office/powerpoint/2010/main" val="2706403213"/>
              </p:ext>
            </p:extLst>
          </p:nvPr>
        </p:nvGraphicFramePr>
        <p:xfrm>
          <a:off x="759770" y="2156336"/>
          <a:ext cx="7380931" cy="377952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NAs </a:t>
                      </a:r>
                      <a:r>
                        <a:rPr lang="en-US" sz="1600" b="1" u="sng" dirty="0">
                          <a:solidFill>
                            <a:schemeClr val="tx2"/>
                          </a:solidFill>
                          <a:latin typeface="Arial"/>
                        </a:rPr>
                        <a:t>should</a:t>
                      </a:r>
                      <a:r>
                        <a:rPr lang="en-US" sz="1600" b="1" dirty="0">
                          <a:solidFill>
                            <a:schemeClr val="tx2"/>
                          </a:solidFill>
                          <a:latin typeface="Arial"/>
                        </a:rPr>
                        <a:t> be discontinued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dirty="0">
                          <a:solidFill>
                            <a:schemeClr val="tx1"/>
                          </a:solidFill>
                          <a:latin typeface="Arial"/>
                        </a:rPr>
                        <a:t>After confirmed HBsAg loss (± anti-HBs seroconversion)</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NAs</a:t>
                      </a:r>
                      <a:r>
                        <a:rPr lang="en-US" sz="1600" dirty="0">
                          <a:solidFill>
                            <a:schemeClr val="tx2"/>
                          </a:solidFill>
                          <a:latin typeface="Arial"/>
                        </a:rPr>
                        <a:t> </a:t>
                      </a:r>
                      <a:r>
                        <a:rPr lang="en-US" sz="1600" b="1" u="sng" dirty="0">
                          <a:solidFill>
                            <a:schemeClr val="tx2"/>
                          </a:solidFill>
                          <a:latin typeface="Arial"/>
                        </a:rPr>
                        <a:t>can</a:t>
                      </a:r>
                      <a:r>
                        <a:rPr lang="en-US" sz="1600" b="1" dirty="0">
                          <a:solidFill>
                            <a:schemeClr val="tx2"/>
                          </a:solidFill>
                          <a:latin typeface="Arial"/>
                        </a:rPr>
                        <a:t> be discontinued</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dirty="0">
                          <a:solidFill>
                            <a:schemeClr val="tx1"/>
                          </a:solidFill>
                          <a:latin typeface="Arial"/>
                        </a:rPr>
                        <a:t>In </a:t>
                      </a:r>
                      <a:r>
                        <a:rPr lang="en-US" sz="1600" b="0" dirty="0" err="1">
                          <a:solidFill>
                            <a:schemeClr val="tx1"/>
                          </a:solidFill>
                          <a:latin typeface="Arial"/>
                        </a:rPr>
                        <a:t>HBeAg</a:t>
                      </a:r>
                      <a:r>
                        <a:rPr lang="en-US" sz="1600" b="0" dirty="0">
                          <a:solidFill>
                            <a:schemeClr val="tx1"/>
                          </a:solidFill>
                          <a:latin typeface="Arial"/>
                        </a:rPr>
                        <a:t>-positive patients, without cirrhosis, who achieve stable </a:t>
                      </a:r>
                      <a:r>
                        <a:rPr lang="en-US" sz="1600" b="0" dirty="0" err="1">
                          <a:solidFill>
                            <a:schemeClr val="tx1"/>
                          </a:solidFill>
                          <a:latin typeface="Arial"/>
                        </a:rPr>
                        <a:t>HBeAg</a:t>
                      </a:r>
                      <a:r>
                        <a:rPr lang="en-US" sz="1600" b="0" dirty="0">
                          <a:solidFill>
                            <a:schemeClr val="tx1"/>
                          </a:solidFill>
                          <a:latin typeface="Arial"/>
                        </a:rPr>
                        <a:t> seroconversion and undetectable HBV DNA and complete ≥12 months of consolidation therapy</a:t>
                      </a:r>
                      <a:br>
                        <a:rPr lang="en-US" sz="1600" b="0" baseline="0" dirty="0">
                          <a:solidFill>
                            <a:schemeClr val="tx1"/>
                          </a:solidFill>
                          <a:latin typeface="Arial"/>
                        </a:rPr>
                      </a:br>
                      <a:r>
                        <a:rPr lang="en-US" sz="1600" b="1" dirty="0">
                          <a:solidFill>
                            <a:schemeClr val="tx2"/>
                          </a:solidFill>
                          <a:latin typeface="Arial"/>
                        </a:rPr>
                        <a:t>Close post-NA </a:t>
                      </a:r>
                      <a:r>
                        <a:rPr lang="it-IT" sz="1600" b="1" dirty="0">
                          <a:solidFill>
                            <a:schemeClr val="tx2"/>
                          </a:solidFill>
                          <a:latin typeface="Arial"/>
                        </a:rPr>
                        <a:t>monitoring is warranted</a:t>
                      </a:r>
                      <a:r>
                        <a:rPr lang="it-IT" sz="1600" dirty="0">
                          <a:solidFill>
                            <a:schemeClr val="tx2"/>
                          </a:solidFill>
                          <a:latin typeface="Arial"/>
                        </a:rPr>
                        <a:t> </a:t>
                      </a:r>
                      <a:endParaRPr kumimoji="0" lang="it-IT"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NAs </a:t>
                      </a:r>
                      <a:r>
                        <a:rPr lang="en-US" sz="1600" b="1" u="sng" dirty="0">
                          <a:solidFill>
                            <a:schemeClr val="tx2"/>
                          </a:solidFill>
                          <a:latin typeface="Arial"/>
                        </a:rPr>
                        <a:t>may</a:t>
                      </a:r>
                      <a:r>
                        <a:rPr lang="en-US" sz="1600" b="1" dirty="0">
                          <a:solidFill>
                            <a:schemeClr val="tx2"/>
                          </a:solidFill>
                          <a:latin typeface="Arial"/>
                        </a:rPr>
                        <a:t> be discontinued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Arial"/>
                        </a:rPr>
                        <a:t>In selected </a:t>
                      </a:r>
                      <a:r>
                        <a:rPr lang="en-US" sz="1600" b="0" dirty="0" err="1">
                          <a:solidFill>
                            <a:schemeClr val="tx1"/>
                          </a:solidFill>
                          <a:latin typeface="Arial"/>
                        </a:rPr>
                        <a:t>HBeAg</a:t>
                      </a:r>
                      <a:r>
                        <a:rPr lang="en-US" sz="1600" b="0" dirty="0">
                          <a:solidFill>
                            <a:schemeClr val="tx1"/>
                          </a:solidFill>
                          <a:latin typeface="Arial"/>
                        </a:rPr>
                        <a:t>-negative patients, without cirrhosis, who achieve long-term (≥3 years) </a:t>
                      </a:r>
                      <a:r>
                        <a:rPr lang="en-US" sz="1600" b="0" dirty="0" err="1">
                          <a:solidFill>
                            <a:schemeClr val="tx1"/>
                          </a:solidFill>
                          <a:latin typeface="Arial"/>
                        </a:rPr>
                        <a:t>virological</a:t>
                      </a:r>
                      <a:r>
                        <a:rPr lang="en-US" sz="1600" b="0" dirty="0">
                          <a:solidFill>
                            <a:schemeClr val="tx1"/>
                          </a:solidFill>
                          <a:latin typeface="Arial"/>
                        </a:rPr>
                        <a:t> suppression,</a:t>
                      </a:r>
                      <a:r>
                        <a:rPr lang="en-US" sz="1600" b="0" baseline="0" dirty="0">
                          <a:solidFill>
                            <a:schemeClr val="tx1"/>
                          </a:solidFill>
                          <a:latin typeface="Arial"/>
                        </a:rPr>
                        <a:t> </a:t>
                      </a:r>
                      <a:r>
                        <a:rPr lang="en-US" sz="1600" b="1" baseline="0" dirty="0">
                          <a:solidFill>
                            <a:schemeClr val="tx2"/>
                          </a:solidFill>
                          <a:latin typeface="Arial"/>
                        </a:rPr>
                        <a:t>i</a:t>
                      </a:r>
                      <a:r>
                        <a:rPr lang="en-US" sz="1600" b="1" dirty="0">
                          <a:solidFill>
                            <a:schemeClr val="tx2"/>
                          </a:solidFill>
                          <a:latin typeface="Arial"/>
                        </a:rPr>
                        <a:t>f close post-NA monitoring can be guaranteed</a:t>
                      </a:r>
                      <a:endParaRPr kumimoji="0" lang="it-IT"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7" name="Group 16">
            <a:extLst>
              <a:ext uri="{FF2B5EF4-FFF2-40B4-BE49-F238E27FC236}">
                <a16:creationId xmlns:a16="http://schemas.microsoft.com/office/drawing/2014/main" id="{67494073-C3AF-46C3-8047-0F352856EDC8}"/>
              </a:ext>
            </a:extLst>
          </p:cNvPr>
          <p:cNvGrpSpPr/>
          <p:nvPr/>
        </p:nvGrpSpPr>
        <p:grpSpPr>
          <a:xfrm>
            <a:off x="4339160" y="2171576"/>
            <a:ext cx="3693418" cy="276999"/>
            <a:chOff x="4262958" y="3212976"/>
            <a:chExt cx="3693418" cy="276999"/>
          </a:xfrm>
        </p:grpSpPr>
        <p:sp>
          <p:nvSpPr>
            <p:cNvPr id="18" name="Rectangle 17">
              <a:extLst>
                <a:ext uri="{FF2B5EF4-FFF2-40B4-BE49-F238E27FC236}">
                  <a16:creationId xmlns:a16="http://schemas.microsoft.com/office/drawing/2014/main" id="{57FA4898-3D60-40F1-BAC8-4EA4C3BBA3D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4A37754-AB4B-424D-A2AA-A3D4FB99E1F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7E3893E6-192C-454D-91D7-3BC059A265E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14CBF3EF-0D16-45C7-81D1-0FB451C593D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76727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5DCD0-72DC-47CA-8A15-1BE8707EE1DD}"/>
              </a:ext>
            </a:extLst>
          </p:cNvPr>
          <p:cNvSpPr>
            <a:spLocks noGrp="1"/>
          </p:cNvSpPr>
          <p:nvPr>
            <p:ph type="title"/>
          </p:nvPr>
        </p:nvSpPr>
        <p:spPr/>
        <p:txBody>
          <a:bodyPr/>
          <a:lstStyle/>
          <a:p>
            <a:r>
              <a:rPr lang="en-GB" dirty="0"/>
              <a:t>Management of patients with NA failure</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a:xfrm>
            <a:off x="4925" y="6041136"/>
            <a:ext cx="7519403" cy="815785"/>
          </a:xfrm>
        </p:spPr>
        <p:txBody>
          <a:bodyPr/>
          <a:lstStyle/>
          <a:p>
            <a:r>
              <a:rPr lang="en-GB"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II-1, grade of recommendation 1; </a:t>
            </a:r>
            <a:r>
              <a:rPr lang="en-GB" baseline="30000"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II-2, grade of recommendation 1; </a:t>
            </a:r>
          </a:p>
          <a:p>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Amino acid substitution proﬁles. Level of susceptibility is given for each drug: S (sensitive), I (intermediate/reduced susceptibility), R (resistant); </a:t>
            </a:r>
            <a:r>
              <a:rPr lang="en-US" baseline="30000"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In vitro </a:t>
            </a:r>
            <a:r>
              <a:rPr lang="en-GB" dirty="0">
                <a:latin typeface="Arial" panose="020B0604020202020204" pitchFamily="34" charset="0"/>
                <a:cs typeface="Arial" panose="020B0604020202020204" pitchFamily="34" charset="0"/>
              </a:rPr>
              <a:t>data for tenofovir, in vivo data for TDF, no clinical data for TAF</a:t>
            </a:r>
          </a:p>
          <a:p>
            <a:r>
              <a:rPr lang="en-GB" dirty="0"/>
              <a:t>EASL CPG HBV. J </a:t>
            </a:r>
            <a:r>
              <a:rPr lang="en-GB" dirty="0" err="1"/>
              <a:t>Hepatol</a:t>
            </a:r>
            <a:r>
              <a:rPr lang="en-GB" dirty="0"/>
              <a:t> 2017;67:370–98</a:t>
            </a:r>
          </a:p>
        </p:txBody>
      </p:sp>
      <p:sp>
        <p:nvSpPr>
          <p:cNvPr id="5" name="Content Placeholder 4">
            <a:extLst>
              <a:ext uri="{FF2B5EF4-FFF2-40B4-BE49-F238E27FC236}">
                <a16:creationId xmlns:a16="http://schemas.microsoft.com/office/drawing/2014/main" id="{ED951DD0-78BA-403E-931F-A7AA6AA7BFCC}"/>
              </a:ext>
            </a:extLst>
          </p:cNvPr>
          <p:cNvSpPr>
            <a:spLocks noGrp="1"/>
          </p:cNvSpPr>
          <p:nvPr>
            <p:ph sz="half" idx="1"/>
          </p:nvPr>
        </p:nvSpPr>
        <p:spPr/>
        <p:txBody>
          <a:bodyPr>
            <a:normAutofit/>
          </a:bodyPr>
          <a:lstStyle/>
          <a:p>
            <a:r>
              <a:rPr lang="en-GB" sz="1800" dirty="0"/>
              <a:t>Compliance with therapy should be checked in all cases of treatment failure*</a:t>
            </a:r>
          </a:p>
          <a:p>
            <a:r>
              <a:rPr lang="en-GB" sz="1800" dirty="0"/>
              <a:t>Management of treatment failure should be based on cross-resistance data</a:t>
            </a:r>
            <a:r>
              <a:rPr lang="en-GB" sz="1800" baseline="30000" dirty="0"/>
              <a:t>†</a:t>
            </a:r>
            <a:r>
              <a:rPr lang="en-GB" sz="1800" dirty="0"/>
              <a:t> </a:t>
            </a:r>
            <a:endParaRPr lang="en-US" sz="1800" dirty="0"/>
          </a:p>
          <a:p>
            <a:endParaRPr lang="en-GB" sz="1800" dirty="0"/>
          </a:p>
        </p:txBody>
      </p:sp>
      <p:graphicFrame>
        <p:nvGraphicFramePr>
          <p:cNvPr id="6" name="Table 5">
            <a:extLst>
              <a:ext uri="{FF2B5EF4-FFF2-40B4-BE49-F238E27FC236}">
                <a16:creationId xmlns:a16="http://schemas.microsoft.com/office/drawing/2014/main" id="{358CEF36-2864-459C-922C-BA489F11DEBE}"/>
              </a:ext>
            </a:extLst>
          </p:cNvPr>
          <p:cNvGraphicFramePr>
            <a:graphicFrameLocks noGrp="1"/>
          </p:cNvGraphicFramePr>
          <p:nvPr>
            <p:extLst>
              <p:ext uri="{D42A27DB-BD31-4B8C-83A1-F6EECF244321}">
                <p14:modId xmlns:p14="http://schemas.microsoft.com/office/powerpoint/2010/main" val="2115056519"/>
              </p:ext>
            </p:extLst>
          </p:nvPr>
        </p:nvGraphicFramePr>
        <p:xfrm>
          <a:off x="769185" y="2623980"/>
          <a:ext cx="7344821" cy="299496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1008113">
                  <a:extLst>
                    <a:ext uri="{9D8B030D-6E8A-4147-A177-3AD203B41FA5}">
                      <a16:colId xmlns:a16="http://schemas.microsoft.com/office/drawing/2014/main" val="20001"/>
                    </a:ext>
                  </a:extLst>
                </a:gridCol>
                <a:gridCol w="1008113">
                  <a:extLst>
                    <a:ext uri="{9D8B030D-6E8A-4147-A177-3AD203B41FA5}">
                      <a16:colId xmlns:a16="http://schemas.microsoft.com/office/drawing/2014/main" val="1547205102"/>
                    </a:ext>
                  </a:extLst>
                </a:gridCol>
                <a:gridCol w="1008113">
                  <a:extLst>
                    <a:ext uri="{9D8B030D-6E8A-4147-A177-3AD203B41FA5}">
                      <a16:colId xmlns:a16="http://schemas.microsoft.com/office/drawing/2014/main" val="592020649"/>
                    </a:ext>
                  </a:extLst>
                </a:gridCol>
                <a:gridCol w="1008113">
                  <a:extLst>
                    <a:ext uri="{9D8B030D-6E8A-4147-A177-3AD203B41FA5}">
                      <a16:colId xmlns:a16="http://schemas.microsoft.com/office/drawing/2014/main" val="780793589"/>
                    </a:ext>
                  </a:extLst>
                </a:gridCol>
                <a:gridCol w="1008113">
                  <a:extLst>
                    <a:ext uri="{9D8B030D-6E8A-4147-A177-3AD203B41FA5}">
                      <a16:colId xmlns:a16="http://schemas.microsoft.com/office/drawing/2014/main" val="2200398602"/>
                    </a:ext>
                  </a:extLst>
                </a:gridCol>
              </a:tblGrid>
              <a:tr h="273610">
                <a:tc>
                  <a:txBody>
                    <a:bodyPr/>
                    <a:lstStyle/>
                    <a:p>
                      <a:pPr marL="42863" indent="0"/>
                      <a:r>
                        <a:rPr lang="en-GB" sz="1400" dirty="0">
                          <a:solidFill>
                            <a:schemeClr val="bg1"/>
                          </a:solidFill>
                          <a:latin typeface="Arial" panose="020B0604020202020204" pitchFamily="34" charset="0"/>
                          <a:cs typeface="Arial" panose="020B0604020202020204" pitchFamily="34" charset="0"/>
                        </a:rPr>
                        <a:t>HBV variant</a:t>
                      </a:r>
                      <a:r>
                        <a:rPr lang="en-GB" sz="1400" baseline="30000" dirty="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a:txBody>
                  <a:tcPr marL="36000" marR="36000" marT="36000" marB="36000" anchor="b">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LAM</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TBV</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ETV</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ADV</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TDF/TAF</a:t>
                      </a:r>
                      <a:r>
                        <a:rPr lang="en-US" sz="1400" baseline="30000" dirty="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213856">
                <a:tc>
                  <a:txBody>
                    <a:bodyPr/>
                    <a:lstStyle/>
                    <a:p>
                      <a:pPr marL="42863" indent="0"/>
                      <a:r>
                        <a:rPr lang="en-GB" sz="1400" dirty="0">
                          <a:latin typeface="Arial" panose="020B0604020202020204" pitchFamily="34" charset="0"/>
                          <a:cs typeface="Arial" panose="020B0604020202020204" pitchFamily="34" charset="0"/>
                        </a:rPr>
                        <a:t>Wild-type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2968240305"/>
                  </a:ext>
                </a:extLst>
              </a:tr>
              <a:tr h="213856">
                <a:tc>
                  <a:txBody>
                    <a:bodyPr/>
                    <a:lstStyle/>
                    <a:p>
                      <a:pPr marL="42863" indent="0"/>
                      <a:r>
                        <a:rPr lang="en-GB" sz="1400" dirty="0">
                          <a:latin typeface="Arial" panose="020B0604020202020204" pitchFamily="34" charset="0"/>
                          <a:cs typeface="Arial" panose="020B0604020202020204" pitchFamily="34" charset="0"/>
                        </a:rPr>
                        <a:t>M204V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3707395876"/>
                  </a:ext>
                </a:extLst>
              </a:tr>
              <a:tr h="213856">
                <a:tc>
                  <a:txBody>
                    <a:bodyPr/>
                    <a:lstStyle/>
                    <a:p>
                      <a:pPr marL="42863" indent="0"/>
                      <a:r>
                        <a:rPr lang="en-GB" sz="1400" dirty="0">
                          <a:latin typeface="Arial" panose="020B0604020202020204" pitchFamily="34" charset="0"/>
                          <a:cs typeface="Arial" panose="020B0604020202020204" pitchFamily="34" charset="0"/>
                        </a:rPr>
                        <a:t>M204I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3856321495"/>
                  </a:ext>
                </a:extLst>
              </a:tr>
              <a:tr h="213856">
                <a:tc>
                  <a:txBody>
                    <a:bodyPr/>
                    <a:lstStyle/>
                    <a:p>
                      <a:pPr marL="42863" indent="0"/>
                      <a:r>
                        <a:rPr lang="en-GB" sz="1400" dirty="0">
                          <a:latin typeface="Arial" panose="020B0604020202020204" pitchFamily="34" charset="0"/>
                          <a:cs typeface="Arial" panose="020B0604020202020204" pitchFamily="34" charset="0"/>
                        </a:rPr>
                        <a:t>L180M + M204V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375730474"/>
                  </a:ext>
                </a:extLst>
              </a:tr>
              <a:tr h="213856">
                <a:tc>
                  <a:txBody>
                    <a:bodyPr/>
                    <a:lstStyle/>
                    <a:p>
                      <a:pPr marL="42863" indent="0"/>
                      <a:r>
                        <a:rPr lang="en-GB" sz="1400" dirty="0">
                          <a:latin typeface="Arial" panose="020B0604020202020204" pitchFamily="34" charset="0"/>
                          <a:cs typeface="Arial" panose="020B0604020202020204" pitchFamily="34" charset="0"/>
                        </a:rPr>
                        <a:t>A181T/V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baseline="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400" baseline="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baseline="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baseline="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3533559125"/>
                  </a:ext>
                </a:extLst>
              </a:tr>
              <a:tr h="213856">
                <a:tc>
                  <a:txBody>
                    <a:bodyPr/>
                    <a:lstStyle/>
                    <a:p>
                      <a:pPr marL="42863" indent="0"/>
                      <a:r>
                        <a:rPr lang="en-GB" sz="1400" dirty="0">
                          <a:latin typeface="Arial" panose="020B0604020202020204" pitchFamily="34" charset="0"/>
                          <a:cs typeface="Arial" panose="020B0604020202020204" pitchFamily="34" charset="0"/>
                        </a:rPr>
                        <a:t>N236T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59766297"/>
                  </a:ext>
                </a:extLst>
              </a:tr>
              <a:tr h="373754">
                <a:tc>
                  <a:txBody>
                    <a:bodyPr/>
                    <a:lstStyle/>
                    <a:p>
                      <a:pPr marL="42863" indent="0"/>
                      <a:r>
                        <a:rPr lang="en-GB" sz="1400" dirty="0">
                          <a:latin typeface="Arial" panose="020B0604020202020204" pitchFamily="34" charset="0"/>
                          <a:cs typeface="Arial" panose="020B0604020202020204" pitchFamily="34" charset="0"/>
                        </a:rPr>
                        <a:t>L180M + M204V/I ± I169T ± V173L ± M250V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2057930002"/>
                  </a:ext>
                </a:extLst>
              </a:tr>
              <a:tr h="373754">
                <a:tc>
                  <a:txBody>
                    <a:bodyPr/>
                    <a:lstStyle/>
                    <a:p>
                      <a:pPr marL="42863" indent="0"/>
                      <a:r>
                        <a:rPr lang="en-GB" sz="1400" dirty="0">
                          <a:latin typeface="Arial" panose="020B0604020202020204" pitchFamily="34" charset="0"/>
                          <a:cs typeface="Arial" panose="020B0604020202020204" pitchFamily="34" charset="0"/>
                        </a:rPr>
                        <a:t>L180M + M204V/I ± T184G ± S202I/G</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2F2F"/>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0AD47"/>
                    </a:solidFill>
                  </a:tcPr>
                </a:tc>
                <a:tc>
                  <a:txBody>
                    <a:bodyPr/>
                    <a:lstStyle/>
                    <a:p>
                      <a:pPr algn="ctr"/>
                      <a:r>
                        <a:rPr lang="en-GB" sz="14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427994945"/>
                  </a:ext>
                </a:extLst>
              </a:tr>
            </a:tbl>
          </a:graphicData>
        </a:graphic>
      </p:graphicFrame>
      <p:sp>
        <p:nvSpPr>
          <p:cNvPr id="7" name="Rectangle 6">
            <a:extLst>
              <a:ext uri="{FF2B5EF4-FFF2-40B4-BE49-F238E27FC236}">
                <a16:creationId xmlns:a16="http://schemas.microsoft.com/office/drawing/2014/main" id="{223D13FA-7B20-4F48-A506-BACF52945235}"/>
              </a:ext>
            </a:extLst>
          </p:cNvPr>
          <p:cNvSpPr/>
          <p:nvPr/>
        </p:nvSpPr>
        <p:spPr>
          <a:xfrm>
            <a:off x="509950" y="2213591"/>
            <a:ext cx="8189864" cy="369332"/>
          </a:xfrm>
          <a:prstGeom prst="rect">
            <a:avLst/>
          </a:prstGeom>
        </p:spPr>
        <p:txBody>
          <a:bodyPr wrap="square">
            <a:spAutoFit/>
          </a:bodyPr>
          <a:lstStyle/>
          <a:p>
            <a:pPr algn="ctr"/>
            <a:r>
              <a:rPr lang="en-GB" b="1" dirty="0"/>
              <a:t>Cross-resistance data for the most frequent NA-resistant HBV variants:</a:t>
            </a:r>
          </a:p>
        </p:txBody>
      </p:sp>
      <p:pic>
        <p:nvPicPr>
          <p:cNvPr id="10" name="Picture 9">
            <a:hlinkClick r:id="rId3" action="ppaction://hlinksldjump"/>
            <a:extLst>
              <a:ext uri="{FF2B5EF4-FFF2-40B4-BE49-F238E27FC236}">
                <a16:creationId xmlns:a16="http://schemas.microsoft.com/office/drawing/2014/main" id="{90FE8908-40EA-4B2A-9BE6-AAA4587CA5A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038253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GB" dirty="0"/>
              <a:t>Management of patients with NA failure</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a:xfrm>
            <a:off x="4925" y="6096000"/>
            <a:ext cx="7519403" cy="760921"/>
          </a:xfrm>
        </p:spPr>
        <p:txBody>
          <a:bodyPr/>
          <a:lstStyle/>
          <a:p>
            <a:r>
              <a:rPr lang="en-US"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II-1, grade of recommendation 1; </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Especially in patients with ADV-resistant mutations (rA181T/V and/or rN236T) and high viral load, the response to TDF (TAF) can be protracted; </a:t>
            </a:r>
            <a:r>
              <a:rPr lang="en-US" baseline="30000" dirty="0">
                <a:solidFill>
                  <a:srgbClr val="000000"/>
                </a:solidFill>
              </a:rPr>
              <a:t>‡</a:t>
            </a:r>
            <a:r>
              <a:rPr lang="en-US" dirty="0">
                <a:latin typeface="Arial" panose="020B0604020202020204" pitchFamily="34" charset="0"/>
                <a:cs typeface="Arial" panose="020B0604020202020204" pitchFamily="34" charset="0"/>
              </a:rPr>
              <a:t>Not seen clinically so far; do genotyping and phenotyping in an expert laboratory to determine the cross-resistance profile; </a:t>
            </a:r>
            <a:r>
              <a:rPr lang="en-US"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The long-term safety of these combinations is unknown</a:t>
            </a:r>
            <a:endParaRPr lang="it-IT" dirty="0">
              <a:latin typeface="Arial" panose="020B0604020202020204" pitchFamily="34" charset="0"/>
              <a:cs typeface="Arial" panose="020B0604020202020204" pitchFamily="34" charset="0"/>
            </a:endParaRPr>
          </a:p>
          <a:p>
            <a:r>
              <a:rPr lang="en-GB" dirty="0"/>
              <a:t>EASL CPG HBV. J </a:t>
            </a:r>
            <a:r>
              <a:rPr lang="en-GB" dirty="0" err="1"/>
              <a:t>Hepatol</a:t>
            </a:r>
            <a:r>
              <a:rPr lang="en-GB" dirty="0"/>
              <a:t> 2017;67:370–98</a:t>
            </a:r>
          </a:p>
        </p:txBody>
      </p:sp>
      <p:sp>
        <p:nvSpPr>
          <p:cNvPr id="4" name="Content Placeholder 3">
            <a:extLst>
              <a:ext uri="{FF2B5EF4-FFF2-40B4-BE49-F238E27FC236}">
                <a16:creationId xmlns:a16="http://schemas.microsoft.com/office/drawing/2014/main" id="{ED8E6D2F-504B-40E0-B519-E786ED35C264}"/>
              </a:ext>
            </a:extLst>
          </p:cNvPr>
          <p:cNvSpPr>
            <a:spLocks noGrp="1"/>
          </p:cNvSpPr>
          <p:nvPr>
            <p:ph sz="half" idx="1"/>
          </p:nvPr>
        </p:nvSpPr>
        <p:spPr/>
        <p:txBody>
          <a:bodyPr/>
          <a:lstStyle/>
          <a:p>
            <a:r>
              <a:rPr lang="en-GB" dirty="0">
                <a:solidFill>
                  <a:srgbClr val="000000"/>
                </a:solidFill>
              </a:rPr>
              <a:t>Treatment should be adapted as soon as </a:t>
            </a:r>
            <a:r>
              <a:rPr lang="en-GB" dirty="0" err="1">
                <a:solidFill>
                  <a:srgbClr val="000000"/>
                </a:solidFill>
              </a:rPr>
              <a:t>virological</a:t>
            </a:r>
            <a:r>
              <a:rPr lang="en-GB" dirty="0">
                <a:solidFill>
                  <a:srgbClr val="000000"/>
                </a:solidFill>
              </a:rPr>
              <a:t> failure under NAs is confirmed*</a:t>
            </a:r>
            <a:endParaRPr lang="en-US" dirty="0">
              <a:solidFill>
                <a:srgbClr val="000000"/>
              </a:solidFill>
              <a:latin typeface="Arial" panose="020B0604020202020204" pitchFamily="34" charset="0"/>
              <a:cs typeface="Arial" panose="020B0604020202020204" pitchFamily="34" charset="0"/>
            </a:endParaRPr>
          </a:p>
          <a:p>
            <a:endParaRPr lang="en-GB" dirty="0"/>
          </a:p>
        </p:txBody>
      </p:sp>
      <p:graphicFrame>
        <p:nvGraphicFramePr>
          <p:cNvPr id="5" name="Table 4">
            <a:extLst>
              <a:ext uri="{FF2B5EF4-FFF2-40B4-BE49-F238E27FC236}">
                <a16:creationId xmlns:a16="http://schemas.microsoft.com/office/drawing/2014/main" id="{BA1B02C0-5A8C-43DD-97A5-5EB40BFEDE82}"/>
              </a:ext>
            </a:extLst>
          </p:cNvPr>
          <p:cNvGraphicFramePr>
            <a:graphicFrameLocks noGrp="1"/>
          </p:cNvGraphicFramePr>
          <p:nvPr>
            <p:extLst>
              <p:ext uri="{D42A27DB-BD31-4B8C-83A1-F6EECF244321}">
                <p14:modId xmlns:p14="http://schemas.microsoft.com/office/powerpoint/2010/main" val="2778511642"/>
              </p:ext>
            </p:extLst>
          </p:nvPr>
        </p:nvGraphicFramePr>
        <p:xfrm>
          <a:off x="759769" y="2230266"/>
          <a:ext cx="7372108" cy="3648471"/>
        </p:xfrm>
        <a:graphic>
          <a:graphicData uri="http://schemas.openxmlformats.org/drawingml/2006/table">
            <a:tbl>
              <a:tblPr firstRow="1" bandRow="1">
                <a:tableStyleId>{5C22544A-7EE6-4342-B048-85BDC9FD1C3A}</a:tableStyleId>
              </a:tblPr>
              <a:tblGrid>
                <a:gridCol w="2055684">
                  <a:extLst>
                    <a:ext uri="{9D8B030D-6E8A-4147-A177-3AD203B41FA5}">
                      <a16:colId xmlns:a16="http://schemas.microsoft.com/office/drawing/2014/main" val="20000"/>
                    </a:ext>
                  </a:extLst>
                </a:gridCol>
                <a:gridCol w="5316424">
                  <a:extLst>
                    <a:ext uri="{9D8B030D-6E8A-4147-A177-3AD203B41FA5}">
                      <a16:colId xmlns:a16="http://schemas.microsoft.com/office/drawing/2014/main" val="20001"/>
                    </a:ext>
                  </a:extLst>
                </a:gridCol>
              </a:tblGrid>
              <a:tr h="326909">
                <a:tc>
                  <a:txBody>
                    <a:bodyPr/>
                    <a:lstStyle/>
                    <a:p>
                      <a:pPr marL="33338" indent="0"/>
                      <a:r>
                        <a:rPr lang="en-GB" sz="1600" dirty="0">
                          <a:solidFill>
                            <a:schemeClr val="bg1"/>
                          </a:solidFill>
                          <a:latin typeface="Arial" panose="020B0604020202020204" pitchFamily="34" charset="0"/>
                          <a:cs typeface="Arial" panose="020B0604020202020204" pitchFamily="34" charset="0"/>
                        </a:rPr>
                        <a:t>Resistance pattern</a:t>
                      </a:r>
                    </a:p>
                  </a:txBody>
                  <a:tcPr marL="36000" marR="36000" marT="36000" marB="36000" anchor="b">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l"/>
                      <a:r>
                        <a:rPr lang="en-GB" sz="1600" dirty="0">
                          <a:solidFill>
                            <a:schemeClr val="bg1"/>
                          </a:solidFill>
                          <a:latin typeface="Arial" panose="020B0604020202020204" pitchFamily="34" charset="0"/>
                          <a:cs typeface="Arial" panose="020B0604020202020204" pitchFamily="34" charset="0"/>
                        </a:rPr>
                        <a:t>Recommended rescue strategies</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399300">
                <a:tc>
                  <a:txBody>
                    <a:bodyPr/>
                    <a:lstStyle/>
                    <a:p>
                      <a:pPr marL="33338" indent="0"/>
                      <a:r>
                        <a:rPr lang="en-GB" sz="1600" dirty="0">
                          <a:latin typeface="Arial" panose="020B0604020202020204" pitchFamily="34" charset="0"/>
                          <a:cs typeface="Arial" panose="020B0604020202020204" pitchFamily="34" charset="0"/>
                        </a:rPr>
                        <a:t>LAM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latin typeface="Arial" panose="020B0604020202020204" pitchFamily="34" charset="0"/>
                          <a:cs typeface="Arial" panose="020B0604020202020204" pitchFamily="34" charset="0"/>
                        </a:rPr>
                        <a:t>Switch to TDF or TAF</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420643">
                <a:tc>
                  <a:txBody>
                    <a:bodyPr/>
                    <a:lstStyle/>
                    <a:p>
                      <a:pPr marL="33338" indent="0">
                        <a:tabLst>
                          <a:tab pos="1033463" algn="l"/>
                        </a:tabLst>
                      </a:pPr>
                      <a:r>
                        <a:rPr lang="en-GB" sz="1600" dirty="0">
                          <a:latin typeface="Arial" panose="020B0604020202020204" pitchFamily="34" charset="0"/>
                          <a:cs typeface="Arial" panose="020B0604020202020204" pitchFamily="34" charset="0"/>
                        </a:rPr>
                        <a:t>TBV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Switch to TDF or TAF</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707395876"/>
                  </a:ext>
                </a:extLst>
              </a:tr>
              <a:tr h="512711">
                <a:tc>
                  <a:txBody>
                    <a:bodyPr/>
                    <a:lstStyle/>
                    <a:p>
                      <a:pPr marL="33338" indent="0">
                        <a:tabLst>
                          <a:tab pos="0" algn="l"/>
                        </a:tabLst>
                      </a:pPr>
                      <a:r>
                        <a:rPr lang="en-GB" sz="1600" dirty="0">
                          <a:latin typeface="Arial" panose="020B0604020202020204" pitchFamily="34" charset="0"/>
                          <a:cs typeface="Arial" panose="020B0604020202020204" pitchFamily="34" charset="0"/>
                        </a:rPr>
                        <a:t>ETV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Switch to TDF or TAF</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856321495"/>
                  </a:ext>
                </a:extLst>
              </a:tr>
              <a:tr h="946446">
                <a:tc>
                  <a:txBody>
                    <a:bodyPr/>
                    <a:lstStyle/>
                    <a:p>
                      <a:pPr marL="33338" indent="0"/>
                      <a:r>
                        <a:rPr lang="en-GB" sz="1600" dirty="0">
                          <a:latin typeface="Arial" panose="020B0604020202020204" pitchFamily="34" charset="0"/>
                          <a:cs typeface="Arial" panose="020B0604020202020204" pitchFamily="34" charset="0"/>
                        </a:rPr>
                        <a:t>ADV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spcBef>
                          <a:spcPts val="600"/>
                        </a:spcBef>
                      </a:pPr>
                      <a:r>
                        <a:rPr lang="en-GB" sz="1600" dirty="0">
                          <a:latin typeface="Arial" panose="020B0604020202020204" pitchFamily="34" charset="0"/>
                          <a:cs typeface="Arial" panose="020B0604020202020204" pitchFamily="34" charset="0"/>
                        </a:rPr>
                        <a:t>If LAM-naïve: switch to ETV or TDF or TAF</a:t>
                      </a:r>
                    </a:p>
                    <a:p>
                      <a:pPr algn="l">
                        <a:spcBef>
                          <a:spcPts val="600"/>
                        </a:spcBef>
                      </a:pPr>
                      <a:r>
                        <a:rPr lang="en-GB" sz="1600" dirty="0">
                          <a:latin typeface="Arial" panose="020B0604020202020204" pitchFamily="34" charset="0"/>
                          <a:cs typeface="Arial" panose="020B0604020202020204" pitchFamily="34" charset="0"/>
                        </a:rPr>
                        <a:t>If LAM-resistant: switch to TDF or TAF</a:t>
                      </a:r>
                    </a:p>
                    <a:p>
                      <a:pPr algn="l">
                        <a:spcBef>
                          <a:spcPts val="600"/>
                        </a:spcBef>
                      </a:pPr>
                      <a:r>
                        <a:rPr lang="en-GB" sz="1600" dirty="0">
                          <a:latin typeface="Arial" panose="020B0604020202020204" pitchFamily="34" charset="0"/>
                          <a:cs typeface="Arial" panose="020B0604020202020204" pitchFamily="34" charset="0"/>
                        </a:rPr>
                        <a:t>If HBV DNA plateaus: add ETV</a:t>
                      </a:r>
                      <a:r>
                        <a:rPr lang="en-US" sz="1600" baseline="300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or switch to ETV</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75730474"/>
                  </a:ext>
                </a:extLst>
              </a:tr>
              <a:tr h="706079">
                <a:tc>
                  <a:txBody>
                    <a:bodyPr/>
                    <a:lstStyle/>
                    <a:p>
                      <a:pPr marL="33338" indent="0">
                        <a:tabLst>
                          <a:tab pos="609600" algn="l"/>
                        </a:tabLst>
                      </a:pPr>
                      <a:r>
                        <a:rPr lang="en-GB" sz="1600" dirty="0">
                          <a:latin typeface="Arial" panose="020B0604020202020204" pitchFamily="34" charset="0"/>
                          <a:cs typeface="Arial" panose="020B0604020202020204" pitchFamily="34" charset="0"/>
                        </a:rPr>
                        <a:t>TDF or TAF resistance</a:t>
                      </a:r>
                      <a:r>
                        <a:rPr lang="en-US" sz="1600" baseline="30000" dirty="0">
                          <a:solidFill>
                            <a:srgbClr val="000000"/>
                          </a:solidFill>
                          <a:latin typeface="Arial"/>
                        </a:rPr>
                        <a:t>‡</a:t>
                      </a:r>
                      <a:endParaRPr lang="en-GB" sz="1600" dirty="0">
                        <a:latin typeface="Arial" panose="020B0604020202020204" pitchFamily="34" charset="0"/>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latin typeface="Arial" panose="020B0604020202020204" pitchFamily="34" charset="0"/>
                          <a:cs typeface="Arial" panose="020B0604020202020204" pitchFamily="34" charset="0"/>
                        </a:rPr>
                        <a:t>If LAM-naïve: switch to ETV</a:t>
                      </a:r>
                    </a:p>
                    <a:p>
                      <a:pPr algn="l"/>
                      <a:r>
                        <a:rPr lang="en-GB" sz="1600" dirty="0">
                          <a:latin typeface="Arial" panose="020B0604020202020204" pitchFamily="34" charset="0"/>
                          <a:cs typeface="Arial" panose="020B0604020202020204" pitchFamily="34" charset="0"/>
                        </a:rPr>
                        <a:t>If LAM-resistant: add ETV</a:t>
                      </a:r>
                      <a:r>
                        <a:rPr lang="en-US" sz="1600" baseline="300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533559125"/>
                  </a:ext>
                </a:extLst>
              </a:tr>
              <a:tr h="326909">
                <a:tc>
                  <a:txBody>
                    <a:bodyPr/>
                    <a:lstStyle/>
                    <a:p>
                      <a:pPr marL="33338" indent="0"/>
                      <a:r>
                        <a:rPr lang="en-GB" sz="1600" dirty="0">
                          <a:latin typeface="Arial" panose="020B0604020202020204" pitchFamily="34" charset="0"/>
                          <a:cs typeface="Arial" panose="020B0604020202020204" pitchFamily="34" charset="0"/>
                        </a:rPr>
                        <a:t>Multidrug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latin typeface="Arial" panose="020B0604020202020204" pitchFamily="34" charset="0"/>
                          <a:cs typeface="Arial" panose="020B0604020202020204" pitchFamily="34" charset="0"/>
                        </a:rPr>
                        <a:t>Switch to ETV + TDF or TAF combination</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59766297"/>
                  </a:ext>
                </a:extLst>
              </a:tr>
            </a:tbl>
          </a:graphicData>
        </a:graphic>
      </p:graphicFrame>
      <p:pic>
        <p:nvPicPr>
          <p:cNvPr id="9" name="Picture 8">
            <a:hlinkClick r:id="rId3" action="ppaction://hlinksldjump"/>
            <a:extLst>
              <a:ext uri="{FF2B5EF4-FFF2-40B4-BE49-F238E27FC236}">
                <a16:creationId xmlns:a16="http://schemas.microsoft.com/office/drawing/2014/main" id="{55F34765-65B8-493C-8FC2-901DC6035F4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49980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PegIFN</a:t>
            </a:r>
            <a:r>
              <a:rPr lang="en-GB" dirty="0">
                <a:sym typeface="Symbol" panose="05050102010706020507" pitchFamily="18" charset="2"/>
              </a:rPr>
              <a:t></a:t>
            </a:r>
            <a:r>
              <a:rPr lang="en-GB" dirty="0"/>
              <a:t> monotherapy</a:t>
            </a:r>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Only patients with milder disease should generally be </a:t>
            </a:r>
            <a:br>
              <a:rPr lang="en-GB" dirty="0"/>
            </a:br>
            <a:r>
              <a:rPr lang="en-GB" dirty="0"/>
              <a:t>considered for treatment with </a:t>
            </a:r>
            <a:r>
              <a:rPr lang="en-GB" dirty="0" err="1"/>
              <a:t>PegIFN</a:t>
            </a:r>
            <a:r>
              <a:rPr lang="en-GB" dirty="0">
                <a:sym typeface="Symbol" panose="05050102010706020507" pitchFamily="18" charset="2"/>
              </a:rPr>
              <a:t></a:t>
            </a:r>
            <a:endParaRPr lang="en-GB" dirty="0"/>
          </a:p>
        </p:txBody>
      </p:sp>
      <p:pic>
        <p:nvPicPr>
          <p:cNvPr id="15" name="Picture 14">
            <a:hlinkClick r:id="rId3" action="ppaction://hlinksldjump"/>
            <a:extLst>
              <a:ext uri="{FF2B5EF4-FFF2-40B4-BE49-F238E27FC236}">
                <a16:creationId xmlns:a16="http://schemas.microsoft.com/office/drawing/2014/main" id="{1BFA7CE7-013A-4AA0-9032-99C7C61B58F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6" name="Table 15">
            <a:extLst>
              <a:ext uri="{FF2B5EF4-FFF2-40B4-BE49-F238E27FC236}">
                <a16:creationId xmlns:a16="http://schemas.microsoft.com/office/drawing/2014/main" id="{DF16C606-605A-4336-ABC4-BC82FB561FB0}"/>
              </a:ext>
            </a:extLst>
          </p:cNvPr>
          <p:cNvGraphicFramePr>
            <a:graphicFrameLocks noGrp="1"/>
          </p:cNvGraphicFramePr>
          <p:nvPr>
            <p:extLst>
              <p:ext uri="{D42A27DB-BD31-4B8C-83A1-F6EECF244321}">
                <p14:modId xmlns:p14="http://schemas.microsoft.com/office/powerpoint/2010/main" val="2962538281"/>
              </p:ext>
            </p:extLst>
          </p:nvPr>
        </p:nvGraphicFramePr>
        <p:xfrm>
          <a:off x="759770" y="2464094"/>
          <a:ext cx="7380931" cy="27432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2"/>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sz="1600" dirty="0" err="1">
                          <a:solidFill>
                            <a:srgbClr val="000000"/>
                          </a:solidFill>
                          <a:latin typeface="Arial"/>
                        </a:rPr>
                        <a:t>PegIFN</a:t>
                      </a:r>
                      <a:r>
                        <a:rPr lang="en-GB" sz="1600" dirty="0">
                          <a:sym typeface="Symbol" panose="05050102010706020507" pitchFamily="18" charset="2"/>
                        </a:rPr>
                        <a:t></a:t>
                      </a:r>
                      <a:r>
                        <a:rPr lang="en-US" sz="1600" dirty="0">
                          <a:solidFill>
                            <a:srgbClr val="000000"/>
                          </a:solidFill>
                          <a:latin typeface="Arial"/>
                        </a:rPr>
                        <a:t> </a:t>
                      </a:r>
                      <a:r>
                        <a:rPr lang="en-US" sz="1600" b="1" dirty="0">
                          <a:solidFill>
                            <a:schemeClr val="tx2"/>
                          </a:solidFill>
                          <a:latin typeface="Arial"/>
                        </a:rPr>
                        <a:t>can be considered as an initial treatment </a:t>
                      </a:r>
                      <a:r>
                        <a:rPr lang="en-US" sz="1600" dirty="0">
                          <a:solidFill>
                            <a:srgbClr val="000000"/>
                          </a:solidFill>
                          <a:latin typeface="Arial"/>
                        </a:rPr>
                        <a:t>option for patients with mild-to-moderate </a:t>
                      </a:r>
                      <a:r>
                        <a:rPr lang="en-US" sz="1600" dirty="0" err="1">
                          <a:solidFill>
                            <a:srgbClr val="000000"/>
                          </a:solidFill>
                          <a:latin typeface="Arial"/>
                        </a:rPr>
                        <a:t>HBeAg</a:t>
                      </a:r>
                      <a:r>
                        <a:rPr lang="en-US" sz="1600" dirty="0">
                          <a:solidFill>
                            <a:srgbClr val="000000"/>
                          </a:solidFill>
                          <a:latin typeface="Arial"/>
                        </a:rPr>
                        <a:t>-positive </a:t>
                      </a:r>
                      <a:r>
                        <a:rPr lang="it-IT" sz="1600" dirty="0">
                          <a:solidFill>
                            <a:srgbClr val="000000"/>
                          </a:solidFill>
                          <a:latin typeface="Arial"/>
                        </a:rPr>
                        <a:t>or </a:t>
                      </a:r>
                      <a:br>
                        <a:rPr lang="it-IT" sz="1600" dirty="0">
                          <a:solidFill>
                            <a:srgbClr val="000000"/>
                          </a:solidFill>
                          <a:latin typeface="Arial"/>
                        </a:rPr>
                      </a:br>
                      <a:r>
                        <a:rPr lang="it-IT" sz="1600" dirty="0">
                          <a:solidFill>
                            <a:srgbClr val="000000"/>
                          </a:solidFill>
                          <a:latin typeface="Arial"/>
                        </a:rPr>
                        <a:t>-negative chronic</a:t>
                      </a:r>
                      <a:r>
                        <a:rPr lang="it-IT" sz="1600" baseline="0" dirty="0">
                          <a:solidFill>
                            <a:srgbClr val="000000"/>
                          </a:solidFill>
                          <a:latin typeface="Arial"/>
                        </a:rPr>
                        <a:t> hepatitis </a:t>
                      </a:r>
                      <a:r>
                        <a:rPr lang="it-IT" sz="1600" dirty="0">
                          <a:solidFill>
                            <a:srgbClr val="000000"/>
                          </a:solidFill>
                          <a:latin typeface="Arial"/>
                        </a:rPr>
                        <a:t>B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sz="1600" dirty="0">
                          <a:solidFill>
                            <a:srgbClr val="000000"/>
                          </a:solidFill>
                          <a:latin typeface="Arial"/>
                        </a:rPr>
                        <a:t>The</a:t>
                      </a:r>
                      <a:r>
                        <a:rPr lang="en-US" sz="1600" b="1" dirty="0">
                          <a:solidFill>
                            <a:srgbClr val="4472C4"/>
                          </a:solidFill>
                          <a:latin typeface="Arial"/>
                        </a:rPr>
                        <a:t> </a:t>
                      </a:r>
                      <a:r>
                        <a:rPr lang="en-US" sz="1600" b="0" dirty="0">
                          <a:solidFill>
                            <a:schemeClr val="tx1"/>
                          </a:solidFill>
                          <a:latin typeface="Arial"/>
                        </a:rPr>
                        <a:t>standard duration </a:t>
                      </a:r>
                      <a:r>
                        <a:rPr lang="en-US" sz="1600" dirty="0">
                          <a:solidFill>
                            <a:srgbClr val="000000"/>
                          </a:solidFill>
                          <a:latin typeface="Arial"/>
                        </a:rPr>
                        <a:t>of </a:t>
                      </a:r>
                      <a:r>
                        <a:rPr lang="en-US" sz="1600" dirty="0" err="1">
                          <a:solidFill>
                            <a:srgbClr val="000000"/>
                          </a:solidFill>
                          <a:latin typeface="Arial"/>
                        </a:rPr>
                        <a:t>PegIFN</a:t>
                      </a:r>
                      <a:r>
                        <a:rPr lang="en-GB" sz="1600" dirty="0">
                          <a:sym typeface="Symbol" panose="05050102010706020507" pitchFamily="18" charset="2"/>
                        </a:rPr>
                        <a:t> </a:t>
                      </a:r>
                      <a:r>
                        <a:rPr lang="en-US" sz="1600" dirty="0">
                          <a:solidFill>
                            <a:srgbClr val="000000"/>
                          </a:solidFill>
                          <a:latin typeface="Arial"/>
                        </a:rPr>
                        <a:t>therapy is 48 weeks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solidFill>
                      <a:srgbClr val="7DCBE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sz="1600" b="0" dirty="0">
                          <a:solidFill>
                            <a:schemeClr val="tx1"/>
                          </a:solidFill>
                          <a:latin typeface="Arial"/>
                        </a:rPr>
                        <a:t>Extension of</a:t>
                      </a:r>
                      <a:r>
                        <a:rPr lang="en-US" sz="1600" b="1" dirty="0">
                          <a:solidFill>
                            <a:srgbClr val="4472C4"/>
                          </a:solidFill>
                          <a:latin typeface="Arial"/>
                        </a:rPr>
                        <a:t> </a:t>
                      </a:r>
                      <a:r>
                        <a:rPr lang="en-US" sz="1600" dirty="0">
                          <a:solidFill>
                            <a:srgbClr val="000000"/>
                          </a:solidFill>
                          <a:latin typeface="Arial"/>
                        </a:rPr>
                        <a:t>PegIFN</a:t>
                      </a:r>
                      <a:r>
                        <a:rPr lang="en-GB" sz="1600" dirty="0">
                          <a:sym typeface="Symbol" panose="05050102010706020507" pitchFamily="18" charset="2"/>
                        </a:rPr>
                        <a:t></a:t>
                      </a:r>
                      <a:r>
                        <a:rPr lang="en-US" sz="1600" dirty="0">
                          <a:solidFill>
                            <a:srgbClr val="000000"/>
                          </a:solidFill>
                          <a:latin typeface="Arial"/>
                        </a:rPr>
                        <a:t> therapy beyond Week 48 may be beneficial in selected </a:t>
                      </a:r>
                      <a:r>
                        <a:rPr lang="en-US" sz="1600" dirty="0" err="1">
                          <a:solidFill>
                            <a:srgbClr val="000000"/>
                          </a:solidFill>
                          <a:latin typeface="Arial"/>
                        </a:rPr>
                        <a:t>HBeAg</a:t>
                      </a:r>
                      <a:r>
                        <a:rPr lang="en-US" sz="1600" dirty="0">
                          <a:solidFill>
                            <a:srgbClr val="000000"/>
                          </a:solidFill>
                          <a:latin typeface="Arial"/>
                        </a:rPr>
                        <a:t>-negative</a:t>
                      </a:r>
                      <a:r>
                        <a:rPr lang="it-IT" sz="1600" dirty="0">
                          <a:solidFill>
                            <a:srgbClr val="000000"/>
                          </a:solidFill>
                          <a:latin typeface="Arial"/>
                        </a:rPr>
                        <a:t> patients with chronic</a:t>
                      </a:r>
                      <a:r>
                        <a:rPr lang="it-IT" sz="1600" baseline="0" dirty="0">
                          <a:solidFill>
                            <a:srgbClr val="000000"/>
                          </a:solidFill>
                          <a:latin typeface="Arial"/>
                        </a:rPr>
                        <a:t> hepatitis B</a:t>
                      </a:r>
                      <a:r>
                        <a:rPr lang="it-IT" sz="1600" dirty="0">
                          <a:solidFill>
                            <a:srgbClr val="000000"/>
                          </a:solidFill>
                          <a:latin typeface="Arial"/>
                        </a:rPr>
                        <a:t>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7" name="Group 16">
            <a:extLst>
              <a:ext uri="{FF2B5EF4-FFF2-40B4-BE49-F238E27FC236}">
                <a16:creationId xmlns:a16="http://schemas.microsoft.com/office/drawing/2014/main" id="{EAF1F4BF-6D96-4A83-BD4D-098C433F9AC4}"/>
              </a:ext>
            </a:extLst>
          </p:cNvPr>
          <p:cNvGrpSpPr/>
          <p:nvPr/>
        </p:nvGrpSpPr>
        <p:grpSpPr>
          <a:xfrm>
            <a:off x="4339160" y="2487244"/>
            <a:ext cx="3693418" cy="276999"/>
            <a:chOff x="4262958" y="3212976"/>
            <a:chExt cx="3693418" cy="276999"/>
          </a:xfrm>
        </p:grpSpPr>
        <p:sp>
          <p:nvSpPr>
            <p:cNvPr id="18" name="Rectangle 17">
              <a:extLst>
                <a:ext uri="{FF2B5EF4-FFF2-40B4-BE49-F238E27FC236}">
                  <a16:creationId xmlns:a16="http://schemas.microsoft.com/office/drawing/2014/main" id="{0B7D2DC7-80DB-437A-A22F-450DD8BDB31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E1135128-2798-4F8D-8B19-6626E474D4D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5CCE65-4B94-4DC1-B366-6293D8E6138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D67D1AFE-856F-4A6D-B3D0-BF611FC8670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66405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patients treated with PegIFN</a:t>
            </a:r>
            <a:r>
              <a:rPr lang="en-GB" dirty="0">
                <a:sym typeface="Symbol" panose="05050102010706020507" pitchFamily="18" charset="2"/>
              </a:rPr>
              <a:t></a:t>
            </a:r>
            <a:endParaRPr lang="en-GB" dirty="0"/>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Patients treated with </a:t>
            </a:r>
            <a:r>
              <a:rPr lang="en-GB" dirty="0" err="1"/>
              <a:t>PegIFN</a:t>
            </a:r>
            <a:r>
              <a:rPr lang="en-GB" dirty="0">
                <a:sym typeface="Symbol" panose="05050102010706020507" pitchFamily="18" charset="2"/>
              </a:rPr>
              <a:t> require ongoing monitoring during treatment and after </a:t>
            </a:r>
            <a:r>
              <a:rPr lang="en-GB" dirty="0" err="1">
                <a:sym typeface="Symbol" panose="05050102010706020507" pitchFamily="18" charset="2"/>
              </a:rPr>
              <a:t>virological</a:t>
            </a:r>
            <a:r>
              <a:rPr lang="en-GB" dirty="0">
                <a:sym typeface="Symbol" panose="05050102010706020507" pitchFamily="18" charset="2"/>
              </a:rPr>
              <a:t> response</a:t>
            </a:r>
            <a:endParaRPr lang="en-GB" dirty="0"/>
          </a:p>
        </p:txBody>
      </p:sp>
      <p:pic>
        <p:nvPicPr>
          <p:cNvPr id="13" name="Picture 12">
            <a:hlinkClick r:id="rId3" action="ppaction://hlinksldjump"/>
            <a:extLst>
              <a:ext uri="{FF2B5EF4-FFF2-40B4-BE49-F238E27FC236}">
                <a16:creationId xmlns:a16="http://schemas.microsoft.com/office/drawing/2014/main" id="{9BA3BCDB-DEF7-46F7-B3E4-53FFB2D6880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4" name="Table 13">
            <a:extLst>
              <a:ext uri="{FF2B5EF4-FFF2-40B4-BE49-F238E27FC236}">
                <a16:creationId xmlns:a16="http://schemas.microsoft.com/office/drawing/2014/main" id="{6481EA17-2AF1-4F30-9934-C2A806C926D7}"/>
              </a:ext>
            </a:extLst>
          </p:cNvPr>
          <p:cNvGraphicFramePr>
            <a:graphicFrameLocks noGrp="1"/>
          </p:cNvGraphicFramePr>
          <p:nvPr>
            <p:extLst>
              <p:ext uri="{D42A27DB-BD31-4B8C-83A1-F6EECF244321}">
                <p14:modId xmlns:p14="http://schemas.microsoft.com/office/powerpoint/2010/main" val="983641363"/>
              </p:ext>
            </p:extLst>
          </p:nvPr>
        </p:nvGraphicFramePr>
        <p:xfrm>
          <a:off x="759770" y="2252277"/>
          <a:ext cx="7380931" cy="32308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a:rPr>
                        <a:t>Periodical assessments </a:t>
                      </a:r>
                      <a:r>
                        <a:rPr lang="en-GB" sz="1400" dirty="0">
                          <a:solidFill>
                            <a:srgbClr val="000000"/>
                          </a:solidFill>
                          <a:latin typeface="Arial"/>
                        </a:rPr>
                        <a:t>of at least full blood count, ALT, TSH, serum HBV DNA and </a:t>
                      </a:r>
                      <a:r>
                        <a:rPr lang="en-GB" sz="1400" dirty="0" err="1">
                          <a:solidFill>
                            <a:srgbClr val="000000"/>
                          </a:solidFill>
                          <a:latin typeface="Arial"/>
                        </a:rPr>
                        <a:t>HBsAg</a:t>
                      </a:r>
                      <a:r>
                        <a:rPr lang="en-GB" sz="1400" dirty="0">
                          <a:solidFill>
                            <a:srgbClr val="000000"/>
                          </a:solidFill>
                          <a:latin typeface="Arial"/>
                        </a:rPr>
                        <a:t> levels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rPr>
                        <a:t>All patients with chronic</a:t>
                      </a:r>
                      <a:r>
                        <a:rPr lang="en-GB" sz="1400" baseline="0" dirty="0">
                          <a:solidFill>
                            <a:srgbClr val="000000"/>
                          </a:solidFill>
                          <a:latin typeface="Arial"/>
                        </a:rPr>
                        <a:t> hepatitis B</a:t>
                      </a:r>
                      <a:r>
                        <a:rPr lang="en-GB" sz="1400" dirty="0">
                          <a:solidFill>
                            <a:srgbClr val="000000"/>
                          </a:solidFill>
                          <a:latin typeface="Arial"/>
                        </a:rPr>
                        <a:t> treated with PegIFN</a:t>
                      </a:r>
                      <a:r>
                        <a:rPr lang="en-GB" sz="1400" dirty="0">
                          <a:solidFill>
                            <a:srgbClr val="000000"/>
                          </a:solidFill>
                          <a:latin typeface="Arial"/>
                          <a:sym typeface="Symbol" panose="05050102010706020507" pitchFamily="18" charset="2"/>
                        </a:rPr>
                        <a:t></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I/II-2</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latin typeface="Arial" panose="020B0604020202020204" pitchFamily="34" charset="0"/>
                          <a:cs typeface="Arial" panose="020B0604020202020204" pitchFamily="34" charset="0"/>
                        </a:rPr>
                        <a:t>1</a:t>
                      </a:r>
                      <a:endParaRPr lang="en-GB" sz="14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a:rPr>
                        <a:t>Periodical assessments </a:t>
                      </a:r>
                      <a:r>
                        <a:rPr lang="en-GB" sz="1400" dirty="0">
                          <a:solidFill>
                            <a:srgbClr val="000000"/>
                          </a:solidFill>
                          <a:latin typeface="Arial"/>
                        </a:rPr>
                        <a:t>of HBeAg and anti-</a:t>
                      </a:r>
                      <a:r>
                        <a:rPr lang="en-GB" sz="1400" dirty="0" err="1">
                          <a:solidFill>
                            <a:srgbClr val="000000"/>
                          </a:solidFill>
                          <a:latin typeface="Arial"/>
                        </a:rPr>
                        <a:t>HBe</a:t>
                      </a:r>
                      <a:r>
                        <a:rPr lang="en-GB" sz="1400" dirty="0">
                          <a:solidFill>
                            <a:srgbClr val="000000"/>
                          </a:solidFill>
                          <a:latin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err="1">
                          <a:solidFill>
                            <a:srgbClr val="000000"/>
                          </a:solidFill>
                          <a:latin typeface="Arial"/>
                        </a:rPr>
                        <a:t>HBeAg</a:t>
                      </a:r>
                      <a:r>
                        <a:rPr lang="en-GB" sz="1400" dirty="0">
                          <a:solidFill>
                            <a:srgbClr val="000000"/>
                          </a:solidFill>
                          <a:latin typeface="Arial"/>
                        </a:rPr>
                        <a:t>-positive patients with chronic</a:t>
                      </a:r>
                      <a:r>
                        <a:rPr lang="en-GB" sz="1400" baseline="0" dirty="0">
                          <a:solidFill>
                            <a:srgbClr val="000000"/>
                          </a:solidFill>
                          <a:latin typeface="Arial"/>
                        </a:rPr>
                        <a:t> hepatitis B</a:t>
                      </a:r>
                      <a:r>
                        <a:rPr lang="en-GB" sz="1400" dirty="0">
                          <a:solidFill>
                            <a:srgbClr val="000000"/>
                          </a:solidFill>
                          <a:latin typeface="Arial"/>
                        </a:rPr>
                        <a:t> treated with PegIFN</a:t>
                      </a:r>
                      <a:r>
                        <a:rPr lang="en-GB" sz="1400" dirty="0">
                          <a:solidFill>
                            <a:srgbClr val="000000"/>
                          </a:solidFill>
                          <a:latin typeface="Arial"/>
                          <a:sym typeface="Symbol" panose="05050102010706020507" pitchFamily="18" charset="2"/>
                        </a:rPr>
                        <a:t></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a:rPr>
                        <a:t>Long-term follow-up</a:t>
                      </a:r>
                      <a:endParaRPr lang="en-GB" sz="140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Arial"/>
                        </a:rPr>
                        <a:t>Patients with a </a:t>
                      </a:r>
                      <a:r>
                        <a:rPr lang="en-GB" sz="1400" dirty="0" err="1">
                          <a:solidFill>
                            <a:srgbClr val="000000"/>
                          </a:solidFill>
                          <a:latin typeface="Arial"/>
                        </a:rPr>
                        <a:t>virological</a:t>
                      </a:r>
                      <a:r>
                        <a:rPr lang="en-GB" sz="1400" dirty="0">
                          <a:solidFill>
                            <a:srgbClr val="000000"/>
                          </a:solidFill>
                          <a:latin typeface="Arial"/>
                        </a:rPr>
                        <a:t> response after PegIFN</a:t>
                      </a:r>
                      <a:r>
                        <a:rPr lang="en-GB" sz="1400" dirty="0">
                          <a:solidFill>
                            <a:srgbClr val="000000"/>
                          </a:solidFill>
                          <a:latin typeface="Arial"/>
                          <a:sym typeface="Symbol" panose="05050102010706020507" pitchFamily="18" charset="2"/>
                        </a:rPr>
                        <a:t></a:t>
                      </a:r>
                      <a:r>
                        <a:rPr lang="en-GB" sz="1400" dirty="0">
                          <a:solidFill>
                            <a:srgbClr val="000000"/>
                          </a:solidFill>
                          <a:latin typeface="Arial"/>
                        </a:rPr>
                        <a:t> therapy (risk </a:t>
                      </a:r>
                      <a:br>
                        <a:rPr lang="en-GB" sz="1400" dirty="0">
                          <a:solidFill>
                            <a:srgbClr val="000000"/>
                          </a:solidFill>
                          <a:latin typeface="Arial"/>
                        </a:rPr>
                      </a:br>
                      <a:r>
                        <a:rPr lang="en-GB" sz="1400" dirty="0">
                          <a:solidFill>
                            <a:srgbClr val="000000"/>
                          </a:solidFill>
                          <a:latin typeface="Arial"/>
                        </a:rPr>
                        <a:t>of relapse)</a:t>
                      </a:r>
                      <a:endParaRPr kumimoji="0" lang="it-IT"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a:t>
                      </a:r>
                      <a:endParaRPr kumimoji="0" lang="it-IT"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Surveillance for HCC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Arial"/>
                        </a:rPr>
                        <a:t>Patients with </a:t>
                      </a:r>
                      <a:r>
                        <a:rPr lang="en-US" sz="1400" b="1" dirty="0">
                          <a:solidFill>
                            <a:schemeClr val="tx2"/>
                          </a:solidFill>
                          <a:latin typeface="Arial"/>
                        </a:rPr>
                        <a:t>sustained responses </a:t>
                      </a:r>
                      <a:r>
                        <a:rPr lang="en-US" sz="1400" b="0" dirty="0">
                          <a:solidFill>
                            <a:schemeClr val="tx1"/>
                          </a:solidFill>
                          <a:latin typeface="Arial"/>
                        </a:rPr>
                        <a:t>after PegIFN</a:t>
                      </a:r>
                      <a:r>
                        <a:rPr lang="en-US" sz="1400" b="0" dirty="0">
                          <a:solidFill>
                            <a:schemeClr val="tx1"/>
                          </a:solidFill>
                          <a:latin typeface="Arial"/>
                          <a:sym typeface="Symbol" panose="05050102010706020507" pitchFamily="18" charset="2"/>
                        </a:rPr>
                        <a:t></a:t>
                      </a:r>
                      <a:r>
                        <a:rPr lang="en-US" sz="1400" b="0" dirty="0">
                          <a:solidFill>
                            <a:schemeClr val="tx1"/>
                          </a:solidFill>
                          <a:latin typeface="Arial"/>
                        </a:rPr>
                        <a:t> </a:t>
                      </a:r>
                      <a:r>
                        <a:rPr lang="en-US" sz="1400" dirty="0">
                          <a:solidFill>
                            <a:srgbClr val="000000"/>
                          </a:solidFill>
                          <a:latin typeface="Arial"/>
                        </a:rPr>
                        <a:t>therapy and high baseline HCC risk (even if they achieve HBsAg loss)</a:t>
                      </a:r>
                      <a:endParaRPr kumimoji="0" lang="it-IT"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III</a:t>
                      </a:r>
                      <a:endParaRPr kumimoji="0" lang="it-IT"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F2861093-4979-40E4-BDEF-1A8D5390D7BF}"/>
              </a:ext>
            </a:extLst>
          </p:cNvPr>
          <p:cNvGrpSpPr/>
          <p:nvPr/>
        </p:nvGrpSpPr>
        <p:grpSpPr>
          <a:xfrm>
            <a:off x="4339160" y="2252277"/>
            <a:ext cx="3693418" cy="276999"/>
            <a:chOff x="4262958" y="3212976"/>
            <a:chExt cx="3693418" cy="276999"/>
          </a:xfrm>
        </p:grpSpPr>
        <p:sp>
          <p:nvSpPr>
            <p:cNvPr id="16" name="Rectangle 15">
              <a:extLst>
                <a:ext uri="{FF2B5EF4-FFF2-40B4-BE49-F238E27FC236}">
                  <a16:creationId xmlns:a16="http://schemas.microsoft.com/office/drawing/2014/main" id="{1552850F-20F0-406C-8041-4B12154F516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1ED85871-8DF1-41EE-8391-7F2D92614A6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6D12D0BD-3279-4E87-A15E-CA22F6AF64D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E98A788F-4F1B-422E-A260-2DAE5B22BF6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81571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a:xfrm>
            <a:off x="319314" y="140970"/>
            <a:ext cx="7736362" cy="769620"/>
          </a:xfrm>
        </p:spPr>
        <p:txBody>
          <a:bodyPr>
            <a:noAutofit/>
          </a:bodyPr>
          <a:lstStyle/>
          <a:p>
            <a:r>
              <a:rPr lang="en-US" sz="2600" dirty="0"/>
              <a:t>Predictors of </a:t>
            </a:r>
            <a:r>
              <a:rPr lang="en-US" sz="2600" dirty="0" err="1"/>
              <a:t>PegIFN</a:t>
            </a:r>
            <a:r>
              <a:rPr lang="en-GB" sz="2600" dirty="0">
                <a:sym typeface="Symbol" panose="05050102010706020507" pitchFamily="18" charset="2"/>
              </a:rPr>
              <a:t></a:t>
            </a:r>
            <a:r>
              <a:rPr lang="en-US" sz="2600" dirty="0"/>
              <a:t> response and stopping rules</a:t>
            </a:r>
            <a:endParaRPr lang="en-GB" sz="2600"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II-2, grade of recommendation 2; </a:t>
            </a:r>
            <a:r>
              <a:rPr lang="en-GB" baseline="30000"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II-2, grade of recommendation 1</a:t>
            </a:r>
            <a:endParaRPr lang="it-IT" dirty="0">
              <a:latin typeface="Arial" panose="020B0604020202020204" pitchFamily="34" charset="0"/>
              <a:cs typeface="Arial" panose="020B0604020202020204" pitchFamily="34" charset="0"/>
            </a:endParaRPr>
          </a:p>
          <a:p>
            <a:r>
              <a:rPr lang="en-GB" dirty="0"/>
              <a:t>EASL CPG HBV. J </a:t>
            </a:r>
            <a:r>
              <a:rPr lang="en-GB" dirty="0" err="1"/>
              <a:t>Hepatol</a:t>
            </a:r>
            <a:r>
              <a:rPr lang="en-GB" dirty="0"/>
              <a:t> 2017;67:370–98</a:t>
            </a:r>
          </a:p>
        </p:txBody>
      </p:sp>
      <p:grpSp>
        <p:nvGrpSpPr>
          <p:cNvPr id="9" name="Group 8">
            <a:extLst>
              <a:ext uri="{FF2B5EF4-FFF2-40B4-BE49-F238E27FC236}">
                <a16:creationId xmlns:a16="http://schemas.microsoft.com/office/drawing/2014/main" id="{03E44559-5483-4FD0-B608-6ACED14DA485}"/>
              </a:ext>
            </a:extLst>
          </p:cNvPr>
          <p:cNvGrpSpPr/>
          <p:nvPr/>
        </p:nvGrpSpPr>
        <p:grpSpPr>
          <a:xfrm>
            <a:off x="297693" y="3645855"/>
            <a:ext cx="7945146" cy="2188405"/>
            <a:chOff x="297693" y="3579866"/>
            <a:chExt cx="7945146" cy="2188405"/>
          </a:xfrm>
        </p:grpSpPr>
        <p:sp>
          <p:nvSpPr>
            <p:cNvPr id="5" name="Rectangle 4">
              <a:extLst>
                <a:ext uri="{FF2B5EF4-FFF2-40B4-BE49-F238E27FC236}">
                  <a16:creationId xmlns:a16="http://schemas.microsoft.com/office/drawing/2014/main" id="{45463381-81BC-4CC4-90A0-F4A8AC6EFB96}"/>
                </a:ext>
              </a:extLst>
            </p:cNvPr>
            <p:cNvSpPr/>
            <p:nvPr/>
          </p:nvSpPr>
          <p:spPr>
            <a:xfrm>
              <a:off x="4310540" y="3579866"/>
              <a:ext cx="2122993" cy="4381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err="1">
                  <a:solidFill>
                    <a:schemeClr val="bg1"/>
                  </a:solidFill>
                  <a:latin typeface="Arial" panose="020B0604020202020204" pitchFamily="34" charset="0"/>
                  <a:cs typeface="Arial" panose="020B0604020202020204" pitchFamily="34" charset="0"/>
                </a:rPr>
                <a:t>HBeAg</a:t>
              </a:r>
              <a:r>
                <a:rPr lang="en-GB" sz="1400" dirty="0">
                  <a:solidFill>
                    <a:schemeClr val="bg1"/>
                  </a:solidFill>
                  <a:latin typeface="Arial" panose="020B0604020202020204" pitchFamily="34" charset="0"/>
                  <a:cs typeface="Arial" panose="020B0604020202020204" pitchFamily="34" charset="0"/>
                </a:rPr>
                <a:t>-negative chronic hepatitis B (genotype D)</a:t>
              </a:r>
              <a:r>
                <a:rPr lang="en-GB" sz="1400" baseline="30000" dirty="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7FEF4C-FFCF-4B67-9AEA-38316165909D}"/>
                </a:ext>
              </a:extLst>
            </p:cNvPr>
            <p:cNvSpPr/>
            <p:nvPr/>
          </p:nvSpPr>
          <p:spPr>
            <a:xfrm>
              <a:off x="297693" y="4735321"/>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bg1"/>
                  </a:solidFill>
                  <a:latin typeface="Arial" panose="020B0604020202020204" pitchFamily="34" charset="0"/>
                  <a:cs typeface="Arial" panose="020B0604020202020204" pitchFamily="34" charset="0"/>
                </a:rPr>
                <a:t>Week 12</a:t>
              </a:r>
            </a:p>
          </p:txBody>
        </p:sp>
        <p:sp>
          <p:nvSpPr>
            <p:cNvPr id="12" name="Rectangle 11">
              <a:extLst>
                <a:ext uri="{FF2B5EF4-FFF2-40B4-BE49-F238E27FC236}">
                  <a16:creationId xmlns:a16="http://schemas.microsoft.com/office/drawing/2014/main" id="{7D91CB32-888D-4749-BE0D-DA5E9C55AD57}"/>
                </a:ext>
              </a:extLst>
            </p:cNvPr>
            <p:cNvSpPr/>
            <p:nvPr/>
          </p:nvSpPr>
          <p:spPr>
            <a:xfrm>
              <a:off x="1816628" y="4380625"/>
              <a:ext cx="1404000"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HBsAg levels</a:t>
              </a:r>
            </a:p>
          </p:txBody>
        </p:sp>
        <p:sp>
          <p:nvSpPr>
            <p:cNvPr id="13" name="Rectangle 12">
              <a:extLst>
                <a:ext uri="{FF2B5EF4-FFF2-40B4-BE49-F238E27FC236}">
                  <a16:creationId xmlns:a16="http://schemas.microsoft.com/office/drawing/2014/main" id="{5065FEC6-8271-4DCB-89F6-5FFFF853AA6F}"/>
                </a:ext>
              </a:extLst>
            </p:cNvPr>
            <p:cNvSpPr/>
            <p:nvPr/>
          </p:nvSpPr>
          <p:spPr>
            <a:xfrm>
              <a:off x="1816628" y="5025236"/>
              <a:ext cx="1404000" cy="288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noAutofit/>
            </a:bodyPr>
            <a:lstStyle/>
            <a:p>
              <a:pPr algn="ctr"/>
              <a:r>
                <a:rPr lang="en-GB" sz="1400" dirty="0">
                  <a:solidFill>
                    <a:schemeClr val="tx1"/>
                  </a:solidFill>
                  <a:latin typeface="Arial" panose="020B0604020202020204" pitchFamily="34" charset="0"/>
                  <a:cs typeface="Arial" panose="020B0604020202020204" pitchFamily="34" charset="0"/>
                </a:rPr>
                <a:t>HBV DNA levels</a:t>
              </a:r>
            </a:p>
          </p:txBody>
        </p:sp>
        <p:sp>
          <p:nvSpPr>
            <p:cNvPr id="27" name="Rectangle 26">
              <a:extLst>
                <a:ext uri="{FF2B5EF4-FFF2-40B4-BE49-F238E27FC236}">
                  <a16:creationId xmlns:a16="http://schemas.microsoft.com/office/drawing/2014/main" id="{C11F0B68-D4B8-465F-9643-5B9C498F881A}"/>
                </a:ext>
              </a:extLst>
            </p:cNvPr>
            <p:cNvSpPr/>
            <p:nvPr/>
          </p:nvSpPr>
          <p:spPr>
            <a:xfrm>
              <a:off x="3413249" y="4380625"/>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Any decline</a:t>
              </a:r>
            </a:p>
          </p:txBody>
        </p:sp>
        <p:sp>
          <p:nvSpPr>
            <p:cNvPr id="28" name="Rectangle 27">
              <a:extLst>
                <a:ext uri="{FF2B5EF4-FFF2-40B4-BE49-F238E27FC236}">
                  <a16:creationId xmlns:a16="http://schemas.microsoft.com/office/drawing/2014/main" id="{1FA1EC63-C84C-44AB-A8A7-D62D887064D1}"/>
                </a:ext>
              </a:extLst>
            </p:cNvPr>
            <p:cNvSpPr/>
            <p:nvPr/>
          </p:nvSpPr>
          <p:spPr>
            <a:xfrm>
              <a:off x="3413249" y="5545557"/>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Continue</a:t>
              </a:r>
            </a:p>
          </p:txBody>
        </p:sp>
        <p:sp>
          <p:nvSpPr>
            <p:cNvPr id="29" name="Rectangle 28">
              <a:extLst>
                <a:ext uri="{FF2B5EF4-FFF2-40B4-BE49-F238E27FC236}">
                  <a16:creationId xmlns:a16="http://schemas.microsoft.com/office/drawing/2014/main" id="{53A34731-B8A9-403B-A640-0B2A17218FC7}"/>
                </a:ext>
              </a:extLst>
            </p:cNvPr>
            <p:cNvSpPr/>
            <p:nvPr/>
          </p:nvSpPr>
          <p:spPr>
            <a:xfrm>
              <a:off x="6254641" y="4380625"/>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No decline</a:t>
              </a:r>
            </a:p>
          </p:txBody>
        </p:sp>
        <p:sp>
          <p:nvSpPr>
            <p:cNvPr id="30" name="Rectangle 29">
              <a:extLst>
                <a:ext uri="{FF2B5EF4-FFF2-40B4-BE49-F238E27FC236}">
                  <a16:creationId xmlns:a16="http://schemas.microsoft.com/office/drawing/2014/main" id="{BAFD8923-5178-49AA-8E90-3C26369EA65D}"/>
                </a:ext>
              </a:extLst>
            </p:cNvPr>
            <p:cNvSpPr/>
            <p:nvPr/>
          </p:nvSpPr>
          <p:spPr>
            <a:xfrm>
              <a:off x="5562443" y="5025236"/>
              <a:ext cx="1296000" cy="288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&gt;2 log</a:t>
              </a:r>
              <a:r>
                <a:rPr lang="en-GB" sz="1400" baseline="-25000" dirty="0">
                  <a:solidFill>
                    <a:schemeClr val="tx1"/>
                  </a:solidFill>
                  <a:latin typeface="Arial" panose="020B0604020202020204" pitchFamily="34" charset="0"/>
                  <a:cs typeface="Arial" panose="020B0604020202020204" pitchFamily="34" charset="0"/>
                </a:rPr>
                <a:t>10</a:t>
              </a:r>
              <a:r>
                <a:rPr lang="en-GB" sz="1400" dirty="0">
                  <a:solidFill>
                    <a:schemeClr val="tx1"/>
                  </a:solidFill>
                  <a:latin typeface="Arial" panose="020B0604020202020204" pitchFamily="34" charset="0"/>
                  <a:cs typeface="Arial" panose="020B0604020202020204" pitchFamily="34" charset="0"/>
                </a:rPr>
                <a:t> decline</a:t>
              </a:r>
            </a:p>
          </p:txBody>
        </p:sp>
        <p:sp>
          <p:nvSpPr>
            <p:cNvPr id="31" name="Rectangle 30">
              <a:extLst>
                <a:ext uri="{FF2B5EF4-FFF2-40B4-BE49-F238E27FC236}">
                  <a16:creationId xmlns:a16="http://schemas.microsoft.com/office/drawing/2014/main" id="{E69D91EF-9697-48FF-BB69-8CC1D8ABAFEE}"/>
                </a:ext>
              </a:extLst>
            </p:cNvPr>
            <p:cNvSpPr/>
            <p:nvPr/>
          </p:nvSpPr>
          <p:spPr>
            <a:xfrm>
              <a:off x="6946839" y="5025236"/>
              <a:ext cx="1296000" cy="288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&lt;2 log</a:t>
              </a:r>
              <a:r>
                <a:rPr lang="en-GB" sz="1400" baseline="-25000" dirty="0">
                  <a:solidFill>
                    <a:schemeClr val="tx1"/>
                  </a:solidFill>
                  <a:latin typeface="Arial" panose="020B0604020202020204" pitchFamily="34" charset="0"/>
                  <a:cs typeface="Arial" panose="020B0604020202020204" pitchFamily="34" charset="0"/>
                </a:rPr>
                <a:t>10</a:t>
              </a:r>
              <a:r>
                <a:rPr lang="en-GB" sz="1400" dirty="0">
                  <a:solidFill>
                    <a:schemeClr val="tx1"/>
                  </a:solidFill>
                  <a:latin typeface="Arial" panose="020B0604020202020204" pitchFamily="34" charset="0"/>
                  <a:cs typeface="Arial" panose="020B0604020202020204" pitchFamily="34" charset="0"/>
                </a:rPr>
                <a:t> decline</a:t>
              </a:r>
            </a:p>
          </p:txBody>
        </p:sp>
        <p:sp>
          <p:nvSpPr>
            <p:cNvPr id="32" name="Rectangle 31">
              <a:extLst>
                <a:ext uri="{FF2B5EF4-FFF2-40B4-BE49-F238E27FC236}">
                  <a16:creationId xmlns:a16="http://schemas.microsoft.com/office/drawing/2014/main" id="{0FE4DD79-712C-428D-8670-FB219ECFEC98}"/>
                </a:ext>
              </a:extLst>
            </p:cNvPr>
            <p:cNvSpPr/>
            <p:nvPr/>
          </p:nvSpPr>
          <p:spPr>
            <a:xfrm>
              <a:off x="5586814" y="5545553"/>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Continue</a:t>
              </a:r>
            </a:p>
          </p:txBody>
        </p:sp>
        <p:sp>
          <p:nvSpPr>
            <p:cNvPr id="33" name="Rectangle 32">
              <a:extLst>
                <a:ext uri="{FF2B5EF4-FFF2-40B4-BE49-F238E27FC236}">
                  <a16:creationId xmlns:a16="http://schemas.microsoft.com/office/drawing/2014/main" id="{0B2C3182-8522-4685-87A0-025A816690F0}"/>
                </a:ext>
              </a:extLst>
            </p:cNvPr>
            <p:cNvSpPr/>
            <p:nvPr/>
          </p:nvSpPr>
          <p:spPr>
            <a:xfrm>
              <a:off x="6971210" y="5545553"/>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Stop</a:t>
              </a:r>
            </a:p>
          </p:txBody>
        </p:sp>
        <p:cxnSp>
          <p:nvCxnSpPr>
            <p:cNvPr id="42" name="Straight Arrow Connector 41">
              <a:extLst>
                <a:ext uri="{FF2B5EF4-FFF2-40B4-BE49-F238E27FC236}">
                  <a16:creationId xmlns:a16="http://schemas.microsoft.com/office/drawing/2014/main" id="{097B0F17-C7CD-4F1E-BED6-E2C1358FF571}"/>
                </a:ext>
              </a:extLst>
            </p:cNvPr>
            <p:cNvCxnSpPr>
              <a:cxnSpLocks/>
              <a:stCxn id="27" idx="2"/>
              <a:endCxn id="28" idx="0"/>
            </p:cNvCxnSpPr>
            <p:nvPr/>
          </p:nvCxnSpPr>
          <p:spPr>
            <a:xfrm>
              <a:off x="4036878" y="4603339"/>
              <a:ext cx="0" cy="9422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6E2FE8-6AE2-4384-8246-29D69FF3B598}"/>
                </a:ext>
              </a:extLst>
            </p:cNvPr>
            <p:cNvCxnSpPr>
              <a:cxnSpLocks/>
              <a:stCxn id="30" idx="2"/>
              <a:endCxn id="32" idx="0"/>
            </p:cNvCxnSpPr>
            <p:nvPr/>
          </p:nvCxnSpPr>
          <p:spPr>
            <a:xfrm>
              <a:off x="6210443" y="5313236"/>
              <a:ext cx="0" cy="2323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AD0FBBF-2019-444B-BC8A-228CFA738137}"/>
                </a:ext>
              </a:extLst>
            </p:cNvPr>
            <p:cNvCxnSpPr>
              <a:cxnSpLocks/>
              <a:stCxn id="31" idx="2"/>
              <a:endCxn id="33" idx="0"/>
            </p:cNvCxnSpPr>
            <p:nvPr/>
          </p:nvCxnSpPr>
          <p:spPr>
            <a:xfrm>
              <a:off x="7594839" y="5313236"/>
              <a:ext cx="0" cy="2323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576E0625-0BEE-4E75-89E7-59446AC63C94}"/>
                </a:ext>
              </a:extLst>
            </p:cNvPr>
            <p:cNvCxnSpPr>
              <a:cxnSpLocks/>
              <a:stCxn id="5" idx="2"/>
              <a:endCxn id="29" idx="0"/>
            </p:cNvCxnSpPr>
            <p:nvPr/>
          </p:nvCxnSpPr>
          <p:spPr>
            <a:xfrm rot="16200000" flipH="1">
              <a:off x="5943853" y="3446207"/>
              <a:ext cx="362601" cy="150623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93D8CA80-FE5C-435A-B6F2-B50341E46700}"/>
                </a:ext>
              </a:extLst>
            </p:cNvPr>
            <p:cNvCxnSpPr>
              <a:cxnSpLocks/>
              <a:stCxn id="5" idx="2"/>
              <a:endCxn id="27" idx="0"/>
            </p:cNvCxnSpPr>
            <p:nvPr/>
          </p:nvCxnSpPr>
          <p:spPr>
            <a:xfrm rot="5400000">
              <a:off x="4523158" y="3531745"/>
              <a:ext cx="362601" cy="133515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0D91C3A-3FAF-49CA-9DA9-403F4A57C6A2}"/>
                </a:ext>
              </a:extLst>
            </p:cNvPr>
            <p:cNvCxnSpPr>
              <a:cxnSpLocks/>
              <a:stCxn id="29" idx="2"/>
              <a:endCxn id="31" idx="0"/>
            </p:cNvCxnSpPr>
            <p:nvPr/>
          </p:nvCxnSpPr>
          <p:spPr>
            <a:xfrm rot="16200000" flipH="1">
              <a:off x="7025606" y="4456002"/>
              <a:ext cx="421897" cy="71656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D32DBBB0-9B6B-46CB-879B-AF61FFFB1504}"/>
                </a:ext>
              </a:extLst>
            </p:cNvPr>
            <p:cNvCxnSpPr>
              <a:cxnSpLocks/>
              <a:stCxn id="29" idx="2"/>
              <a:endCxn id="30" idx="0"/>
            </p:cNvCxnSpPr>
            <p:nvPr/>
          </p:nvCxnSpPr>
          <p:spPr>
            <a:xfrm rot="5400000">
              <a:off x="6333409" y="4480374"/>
              <a:ext cx="421897" cy="66782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Left Bracket 48">
              <a:extLst>
                <a:ext uri="{FF2B5EF4-FFF2-40B4-BE49-F238E27FC236}">
                  <a16:creationId xmlns:a16="http://schemas.microsoft.com/office/drawing/2014/main" id="{063AB815-BADE-45AF-AA08-2DFD4FC4A9E4}"/>
                </a:ext>
              </a:extLst>
            </p:cNvPr>
            <p:cNvSpPr/>
            <p:nvPr/>
          </p:nvSpPr>
          <p:spPr>
            <a:xfrm>
              <a:off x="1682088" y="4418876"/>
              <a:ext cx="108142" cy="737459"/>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E83D3A1A-99F6-4C89-839F-CBD69C217125}"/>
              </a:ext>
            </a:extLst>
          </p:cNvPr>
          <p:cNvGrpSpPr/>
          <p:nvPr/>
        </p:nvGrpSpPr>
        <p:grpSpPr>
          <a:xfrm>
            <a:off x="311406" y="1339100"/>
            <a:ext cx="8140915" cy="1975096"/>
            <a:chOff x="311406" y="1339100"/>
            <a:chExt cx="8140915" cy="1975096"/>
          </a:xfrm>
        </p:grpSpPr>
        <p:sp>
          <p:nvSpPr>
            <p:cNvPr id="24" name="Rectangle 23">
              <a:extLst>
                <a:ext uri="{FF2B5EF4-FFF2-40B4-BE49-F238E27FC236}">
                  <a16:creationId xmlns:a16="http://schemas.microsoft.com/office/drawing/2014/main" id="{08ECCC18-57AB-4094-9C56-E7336BA118D8}"/>
                </a:ext>
              </a:extLst>
            </p:cNvPr>
            <p:cNvSpPr/>
            <p:nvPr/>
          </p:nvSpPr>
          <p:spPr>
            <a:xfrm>
              <a:off x="7191350" y="3091482"/>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&gt;20,000 IU/ml</a:t>
              </a:r>
            </a:p>
          </p:txBody>
        </p:sp>
        <p:cxnSp>
          <p:nvCxnSpPr>
            <p:cNvPr id="34" name="Straight Arrow Connector 33">
              <a:extLst>
                <a:ext uri="{FF2B5EF4-FFF2-40B4-BE49-F238E27FC236}">
                  <a16:creationId xmlns:a16="http://schemas.microsoft.com/office/drawing/2014/main" id="{25E6FBD4-1229-4B54-AF06-FC956A1D0C29}"/>
                </a:ext>
              </a:extLst>
            </p:cNvPr>
            <p:cNvCxnSpPr>
              <a:cxnSpLocks/>
            </p:cNvCxnSpPr>
            <p:nvPr/>
          </p:nvCxnSpPr>
          <p:spPr>
            <a:xfrm>
              <a:off x="3821742"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45B079D-35B7-424C-BC48-6B62CAD49EDA}"/>
                </a:ext>
              </a:extLst>
            </p:cNvPr>
            <p:cNvCxnSpPr>
              <a:cxnSpLocks/>
            </p:cNvCxnSpPr>
            <p:nvPr/>
          </p:nvCxnSpPr>
          <p:spPr>
            <a:xfrm>
              <a:off x="5152822"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806E179-296F-41F6-A3B6-053BDDCF26C0}"/>
                </a:ext>
              </a:extLst>
            </p:cNvPr>
            <p:cNvCxnSpPr>
              <a:cxnSpLocks/>
            </p:cNvCxnSpPr>
            <p:nvPr/>
          </p:nvCxnSpPr>
          <p:spPr>
            <a:xfrm>
              <a:off x="6483901"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54BC69C-2B26-4D80-ADA1-BFF81BBB2CF7}"/>
                </a:ext>
              </a:extLst>
            </p:cNvPr>
            <p:cNvCxnSpPr>
              <a:cxnSpLocks/>
            </p:cNvCxnSpPr>
            <p:nvPr/>
          </p:nvCxnSpPr>
          <p:spPr>
            <a:xfrm>
              <a:off x="7814978"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37A40EE-1CBB-4826-977E-F140E8BD5AE7}"/>
                </a:ext>
              </a:extLst>
            </p:cNvPr>
            <p:cNvCxnSpPr>
              <a:cxnSpLocks/>
              <a:endCxn id="24" idx="0"/>
            </p:cNvCxnSpPr>
            <p:nvPr/>
          </p:nvCxnSpPr>
          <p:spPr>
            <a:xfrm>
              <a:off x="7814979" y="2820278"/>
              <a:ext cx="0" cy="27120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DD03A26-2C97-4A44-98AE-ECE1BE777D52}"/>
                </a:ext>
              </a:extLst>
            </p:cNvPr>
            <p:cNvCxnSpPr>
              <a:cxnSpLocks/>
            </p:cNvCxnSpPr>
            <p:nvPr/>
          </p:nvCxnSpPr>
          <p:spPr>
            <a:xfrm>
              <a:off x="6483901" y="2848218"/>
              <a:ext cx="0" cy="2385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33EE682-AE84-4C1B-9A8E-D3060A56608E}"/>
                </a:ext>
              </a:extLst>
            </p:cNvPr>
            <p:cNvCxnSpPr>
              <a:cxnSpLocks/>
            </p:cNvCxnSpPr>
            <p:nvPr/>
          </p:nvCxnSpPr>
          <p:spPr>
            <a:xfrm>
              <a:off x="5152822" y="2848218"/>
              <a:ext cx="0" cy="2385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073BA4D-2006-4A64-B491-2DE960F7E23F}"/>
                </a:ext>
              </a:extLst>
            </p:cNvPr>
            <p:cNvCxnSpPr>
              <a:cxnSpLocks/>
            </p:cNvCxnSpPr>
            <p:nvPr/>
          </p:nvCxnSpPr>
          <p:spPr>
            <a:xfrm>
              <a:off x="3821742" y="2848218"/>
              <a:ext cx="0" cy="2385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755E107-0E41-4554-98DC-3BE961CFB24F}"/>
                </a:ext>
              </a:extLst>
            </p:cNvPr>
            <p:cNvCxnSpPr>
              <a:cxnSpLocks/>
            </p:cNvCxnSpPr>
            <p:nvPr/>
          </p:nvCxnSpPr>
          <p:spPr>
            <a:xfrm rot="16200000" flipH="1">
              <a:off x="6600156" y="949403"/>
              <a:ext cx="410608" cy="201903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3A5CBBDE-6A08-4687-8A90-0F28CD1252F1}"/>
                </a:ext>
              </a:extLst>
            </p:cNvPr>
            <p:cNvCxnSpPr>
              <a:cxnSpLocks/>
            </p:cNvCxnSpPr>
            <p:nvPr/>
          </p:nvCxnSpPr>
          <p:spPr>
            <a:xfrm rot="16200000" flipH="1">
              <a:off x="5934617" y="1614942"/>
              <a:ext cx="410608" cy="68796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C9A317E8-F319-446C-98C8-89F1AB7C6217}"/>
                </a:ext>
              </a:extLst>
            </p:cNvPr>
            <p:cNvCxnSpPr>
              <a:cxnSpLocks/>
            </p:cNvCxnSpPr>
            <p:nvPr/>
          </p:nvCxnSpPr>
          <p:spPr>
            <a:xfrm rot="5400000">
              <a:off x="5269078" y="1637363"/>
              <a:ext cx="410608" cy="64311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99E5BC1-2F1D-4C9E-8807-E675CD3F96FE}"/>
                </a:ext>
              </a:extLst>
            </p:cNvPr>
            <p:cNvCxnSpPr>
              <a:cxnSpLocks/>
            </p:cNvCxnSpPr>
            <p:nvPr/>
          </p:nvCxnSpPr>
          <p:spPr>
            <a:xfrm rot="5400000">
              <a:off x="4603538" y="971823"/>
              <a:ext cx="410608" cy="197419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2438304-1686-4D60-ADFB-BF06A046A98E}"/>
                </a:ext>
              </a:extLst>
            </p:cNvPr>
            <p:cNvSpPr/>
            <p:nvPr/>
          </p:nvSpPr>
          <p:spPr>
            <a:xfrm>
              <a:off x="311406" y="2630207"/>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bg1"/>
                  </a:solidFill>
                  <a:latin typeface="Arial" panose="020B0604020202020204" pitchFamily="34" charset="0"/>
                  <a:cs typeface="Arial" panose="020B0604020202020204" pitchFamily="34" charset="0"/>
                </a:rPr>
                <a:t>Week 12</a:t>
              </a:r>
            </a:p>
          </p:txBody>
        </p:sp>
        <p:sp>
          <p:nvSpPr>
            <p:cNvPr id="69" name="Rectangle 68">
              <a:extLst>
                <a:ext uri="{FF2B5EF4-FFF2-40B4-BE49-F238E27FC236}">
                  <a16:creationId xmlns:a16="http://schemas.microsoft.com/office/drawing/2014/main" id="{C9DCBD68-01D3-4F8A-88CF-F02D96D71ADB}"/>
                </a:ext>
              </a:extLst>
            </p:cNvPr>
            <p:cNvSpPr/>
            <p:nvPr/>
          </p:nvSpPr>
          <p:spPr>
            <a:xfrm>
              <a:off x="311406" y="3091482"/>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bg1"/>
                  </a:solidFill>
                  <a:latin typeface="Arial" panose="020B0604020202020204" pitchFamily="34" charset="0"/>
                  <a:cs typeface="Arial" panose="020B0604020202020204" pitchFamily="34" charset="0"/>
                </a:rPr>
                <a:t>Week 24</a:t>
              </a:r>
            </a:p>
          </p:txBody>
        </p:sp>
        <p:sp>
          <p:nvSpPr>
            <p:cNvPr id="70" name="Rectangle 69">
              <a:extLst>
                <a:ext uri="{FF2B5EF4-FFF2-40B4-BE49-F238E27FC236}">
                  <a16:creationId xmlns:a16="http://schemas.microsoft.com/office/drawing/2014/main" id="{2E92669D-8FB5-4A7A-AD3C-910651C23A9A}"/>
                </a:ext>
              </a:extLst>
            </p:cNvPr>
            <p:cNvSpPr/>
            <p:nvPr/>
          </p:nvSpPr>
          <p:spPr>
            <a:xfrm>
              <a:off x="1869993" y="2630207"/>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Stop if HBsAg</a:t>
              </a:r>
            </a:p>
          </p:txBody>
        </p:sp>
        <p:sp>
          <p:nvSpPr>
            <p:cNvPr id="71" name="Rectangle 70">
              <a:extLst>
                <a:ext uri="{FF2B5EF4-FFF2-40B4-BE49-F238E27FC236}">
                  <a16:creationId xmlns:a16="http://schemas.microsoft.com/office/drawing/2014/main" id="{C4C6B42E-43C3-4509-A0DB-960DA9AD5AE8}"/>
                </a:ext>
              </a:extLst>
            </p:cNvPr>
            <p:cNvSpPr/>
            <p:nvPr/>
          </p:nvSpPr>
          <p:spPr>
            <a:xfrm>
              <a:off x="1869993" y="3091482"/>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Stop if HBsAg</a:t>
              </a:r>
            </a:p>
          </p:txBody>
        </p:sp>
        <p:sp>
          <p:nvSpPr>
            <p:cNvPr id="72" name="Rectangle 71">
              <a:extLst>
                <a:ext uri="{FF2B5EF4-FFF2-40B4-BE49-F238E27FC236}">
                  <a16:creationId xmlns:a16="http://schemas.microsoft.com/office/drawing/2014/main" id="{6BC15B41-2928-4E06-B919-D8BB6EA5F6CC}"/>
                </a:ext>
              </a:extLst>
            </p:cNvPr>
            <p:cNvSpPr/>
            <p:nvPr/>
          </p:nvSpPr>
          <p:spPr>
            <a:xfrm>
              <a:off x="1869993" y="2168930"/>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Genotype</a:t>
              </a:r>
            </a:p>
          </p:txBody>
        </p:sp>
        <p:sp>
          <p:nvSpPr>
            <p:cNvPr id="73" name="Rectangle 72">
              <a:extLst>
                <a:ext uri="{FF2B5EF4-FFF2-40B4-BE49-F238E27FC236}">
                  <a16:creationId xmlns:a16="http://schemas.microsoft.com/office/drawing/2014/main" id="{38AB4A05-A0BD-465D-89A8-F7479D049DE1}"/>
                </a:ext>
              </a:extLst>
            </p:cNvPr>
            <p:cNvSpPr/>
            <p:nvPr/>
          </p:nvSpPr>
          <p:spPr>
            <a:xfrm>
              <a:off x="3211826" y="2629721"/>
              <a:ext cx="1247258" cy="223200"/>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No decline</a:t>
              </a:r>
            </a:p>
          </p:txBody>
        </p:sp>
        <p:sp>
          <p:nvSpPr>
            <p:cNvPr id="74" name="Rectangle 73">
              <a:extLst>
                <a:ext uri="{FF2B5EF4-FFF2-40B4-BE49-F238E27FC236}">
                  <a16:creationId xmlns:a16="http://schemas.microsoft.com/office/drawing/2014/main" id="{58A015EA-3337-456A-AB6E-AB8BD44AD47E}"/>
                </a:ext>
              </a:extLst>
            </p:cNvPr>
            <p:cNvSpPr/>
            <p:nvPr/>
          </p:nvSpPr>
          <p:spPr>
            <a:xfrm>
              <a:off x="3211826" y="3091482"/>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&gt;20,000 IU/ml</a:t>
              </a:r>
            </a:p>
          </p:txBody>
        </p:sp>
        <p:sp>
          <p:nvSpPr>
            <p:cNvPr id="75" name="Rectangle 74">
              <a:extLst>
                <a:ext uri="{FF2B5EF4-FFF2-40B4-BE49-F238E27FC236}">
                  <a16:creationId xmlns:a16="http://schemas.microsoft.com/office/drawing/2014/main" id="{B621C901-66FC-405D-97A8-D19132C81DFB}"/>
                </a:ext>
              </a:extLst>
            </p:cNvPr>
            <p:cNvSpPr/>
            <p:nvPr/>
          </p:nvSpPr>
          <p:spPr>
            <a:xfrm>
              <a:off x="3211826" y="2168930"/>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A</a:t>
              </a:r>
            </a:p>
          </p:txBody>
        </p:sp>
        <p:sp>
          <p:nvSpPr>
            <p:cNvPr id="76" name="Rectangle 75">
              <a:extLst>
                <a:ext uri="{FF2B5EF4-FFF2-40B4-BE49-F238E27FC236}">
                  <a16:creationId xmlns:a16="http://schemas.microsoft.com/office/drawing/2014/main" id="{357AF6F7-0442-4988-9A58-7F1F6F66A1C7}"/>
                </a:ext>
              </a:extLst>
            </p:cNvPr>
            <p:cNvSpPr/>
            <p:nvPr/>
          </p:nvSpPr>
          <p:spPr>
            <a:xfrm>
              <a:off x="4542907" y="2630207"/>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&gt;20,000 IU/ml</a:t>
              </a:r>
            </a:p>
          </p:txBody>
        </p:sp>
        <p:sp>
          <p:nvSpPr>
            <p:cNvPr id="77" name="Rectangle 76">
              <a:extLst>
                <a:ext uri="{FF2B5EF4-FFF2-40B4-BE49-F238E27FC236}">
                  <a16:creationId xmlns:a16="http://schemas.microsoft.com/office/drawing/2014/main" id="{6BB2AAA1-82BD-40C9-82E4-4F2B371D837F}"/>
                </a:ext>
              </a:extLst>
            </p:cNvPr>
            <p:cNvSpPr/>
            <p:nvPr/>
          </p:nvSpPr>
          <p:spPr>
            <a:xfrm>
              <a:off x="4542907" y="3091482"/>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&gt;20,000 IU/ml</a:t>
              </a:r>
            </a:p>
          </p:txBody>
        </p:sp>
        <p:sp>
          <p:nvSpPr>
            <p:cNvPr id="78" name="Rectangle 77">
              <a:extLst>
                <a:ext uri="{FF2B5EF4-FFF2-40B4-BE49-F238E27FC236}">
                  <a16:creationId xmlns:a16="http://schemas.microsoft.com/office/drawing/2014/main" id="{EE3E24FB-D6AC-4AC6-9B63-09F34A497E98}"/>
                </a:ext>
              </a:extLst>
            </p:cNvPr>
            <p:cNvSpPr/>
            <p:nvPr/>
          </p:nvSpPr>
          <p:spPr>
            <a:xfrm>
              <a:off x="4542907" y="2168930"/>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B</a:t>
              </a:r>
            </a:p>
          </p:txBody>
        </p:sp>
        <p:sp>
          <p:nvSpPr>
            <p:cNvPr id="79" name="Rectangle 78">
              <a:extLst>
                <a:ext uri="{FF2B5EF4-FFF2-40B4-BE49-F238E27FC236}">
                  <a16:creationId xmlns:a16="http://schemas.microsoft.com/office/drawing/2014/main" id="{A2494D9F-CF5A-4EB6-94A7-5D8C77447414}"/>
                </a:ext>
              </a:extLst>
            </p:cNvPr>
            <p:cNvSpPr/>
            <p:nvPr/>
          </p:nvSpPr>
          <p:spPr>
            <a:xfrm>
              <a:off x="5873985" y="2630207"/>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&gt;20,000 IU/ml</a:t>
              </a:r>
            </a:p>
          </p:txBody>
        </p:sp>
        <p:sp>
          <p:nvSpPr>
            <p:cNvPr id="80" name="Rectangle 79">
              <a:extLst>
                <a:ext uri="{FF2B5EF4-FFF2-40B4-BE49-F238E27FC236}">
                  <a16:creationId xmlns:a16="http://schemas.microsoft.com/office/drawing/2014/main" id="{389CDA37-1A54-4794-A517-52E57C33A887}"/>
                </a:ext>
              </a:extLst>
            </p:cNvPr>
            <p:cNvSpPr/>
            <p:nvPr/>
          </p:nvSpPr>
          <p:spPr>
            <a:xfrm>
              <a:off x="5873985" y="3091482"/>
              <a:ext cx="1247258" cy="222714"/>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&gt;20,000 IU/ml</a:t>
              </a:r>
            </a:p>
          </p:txBody>
        </p:sp>
        <p:sp>
          <p:nvSpPr>
            <p:cNvPr id="81" name="Rectangle 80">
              <a:extLst>
                <a:ext uri="{FF2B5EF4-FFF2-40B4-BE49-F238E27FC236}">
                  <a16:creationId xmlns:a16="http://schemas.microsoft.com/office/drawing/2014/main" id="{BCD919E8-3303-4359-BC5F-E0731F779C78}"/>
                </a:ext>
              </a:extLst>
            </p:cNvPr>
            <p:cNvSpPr/>
            <p:nvPr/>
          </p:nvSpPr>
          <p:spPr>
            <a:xfrm>
              <a:off x="5873985" y="2168930"/>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C</a:t>
              </a:r>
            </a:p>
          </p:txBody>
        </p:sp>
        <p:sp>
          <p:nvSpPr>
            <p:cNvPr id="82" name="Rectangle 81">
              <a:extLst>
                <a:ext uri="{FF2B5EF4-FFF2-40B4-BE49-F238E27FC236}">
                  <a16:creationId xmlns:a16="http://schemas.microsoft.com/office/drawing/2014/main" id="{D5C05BE3-B059-4D35-8126-3E56E168CE38}"/>
                </a:ext>
              </a:extLst>
            </p:cNvPr>
            <p:cNvSpPr/>
            <p:nvPr/>
          </p:nvSpPr>
          <p:spPr>
            <a:xfrm>
              <a:off x="7205062" y="2629721"/>
              <a:ext cx="1247258" cy="223200"/>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No decline</a:t>
              </a:r>
            </a:p>
          </p:txBody>
        </p:sp>
        <p:sp>
          <p:nvSpPr>
            <p:cNvPr id="83" name="Rectangle 82">
              <a:extLst>
                <a:ext uri="{FF2B5EF4-FFF2-40B4-BE49-F238E27FC236}">
                  <a16:creationId xmlns:a16="http://schemas.microsoft.com/office/drawing/2014/main" id="{0E9C3FEB-99DF-4BD9-92E9-805C32792301}"/>
                </a:ext>
              </a:extLst>
            </p:cNvPr>
            <p:cNvSpPr/>
            <p:nvPr/>
          </p:nvSpPr>
          <p:spPr>
            <a:xfrm>
              <a:off x="7205063" y="2168930"/>
              <a:ext cx="1247258" cy="22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D</a:t>
              </a:r>
            </a:p>
          </p:txBody>
        </p:sp>
        <p:sp>
          <p:nvSpPr>
            <p:cNvPr id="84" name="Rectangle 83">
              <a:extLst>
                <a:ext uri="{FF2B5EF4-FFF2-40B4-BE49-F238E27FC236}">
                  <a16:creationId xmlns:a16="http://schemas.microsoft.com/office/drawing/2014/main" id="{CC17DF4B-4402-47A0-BCC9-78F9A213BD71}"/>
                </a:ext>
              </a:extLst>
            </p:cNvPr>
            <p:cNvSpPr/>
            <p:nvPr/>
          </p:nvSpPr>
          <p:spPr>
            <a:xfrm>
              <a:off x="4853435" y="1339100"/>
              <a:ext cx="1912437" cy="4381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err="1">
                  <a:solidFill>
                    <a:schemeClr val="bg1"/>
                  </a:solidFill>
                  <a:latin typeface="Arial" panose="020B0604020202020204" pitchFamily="34" charset="0"/>
                  <a:cs typeface="Arial" panose="020B0604020202020204" pitchFamily="34" charset="0"/>
                </a:rPr>
                <a:t>HBeAg</a:t>
              </a:r>
              <a:r>
                <a:rPr lang="en-GB" sz="1400" dirty="0">
                  <a:solidFill>
                    <a:schemeClr val="bg1"/>
                  </a:solidFill>
                  <a:latin typeface="Arial" panose="020B0604020202020204" pitchFamily="34" charset="0"/>
                  <a:cs typeface="Arial" panose="020B0604020202020204" pitchFamily="34" charset="0"/>
                </a:rPr>
                <a:t>-positive</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chronic hepatitis B*</a:t>
              </a:r>
            </a:p>
          </p:txBody>
        </p:sp>
      </p:grpSp>
      <p:pic>
        <p:nvPicPr>
          <p:cNvPr id="56" name="Picture 55">
            <a:hlinkClick r:id="rId3" action="ppaction://hlinksldjump"/>
            <a:extLst>
              <a:ext uri="{FF2B5EF4-FFF2-40B4-BE49-F238E27FC236}">
                <a16:creationId xmlns:a16="http://schemas.microsoft.com/office/drawing/2014/main" id="{7657F0A7-4579-44DC-B11E-86B922C966E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61855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Combination therapy</a:t>
            </a:r>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Combination therapy is generally not recommended</a:t>
            </a:r>
          </a:p>
        </p:txBody>
      </p:sp>
      <p:pic>
        <p:nvPicPr>
          <p:cNvPr id="15" name="Picture 14">
            <a:hlinkClick r:id="rId3" action="ppaction://hlinksldjump"/>
            <a:extLst>
              <a:ext uri="{FF2B5EF4-FFF2-40B4-BE49-F238E27FC236}">
                <a16:creationId xmlns:a16="http://schemas.microsoft.com/office/drawing/2014/main" id="{E1A83DDE-7743-4ADE-A507-0BB35DAABF2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6" name="Table 15">
            <a:extLst>
              <a:ext uri="{FF2B5EF4-FFF2-40B4-BE49-F238E27FC236}">
                <a16:creationId xmlns:a16="http://schemas.microsoft.com/office/drawing/2014/main" id="{0E8EC6B8-5222-431B-884A-153D29211304}"/>
              </a:ext>
            </a:extLst>
          </p:cNvPr>
          <p:cNvGraphicFramePr>
            <a:graphicFrameLocks noGrp="1"/>
          </p:cNvGraphicFramePr>
          <p:nvPr>
            <p:extLst>
              <p:ext uri="{D42A27DB-BD31-4B8C-83A1-F6EECF244321}">
                <p14:modId xmlns:p14="http://schemas.microsoft.com/office/powerpoint/2010/main" val="1545297422"/>
              </p:ext>
            </p:extLst>
          </p:nvPr>
        </p:nvGraphicFramePr>
        <p:xfrm>
          <a:off x="760414" y="2044575"/>
          <a:ext cx="7371462" cy="3747412"/>
        </p:xfrm>
        <a:graphic>
          <a:graphicData uri="http://schemas.openxmlformats.org/drawingml/2006/table">
            <a:tbl>
              <a:tblPr firstRow="1" bandRow="1">
                <a:tableStyleId>{5C22544A-7EE6-4342-B048-85BDC9FD1C3A}</a:tableStyleId>
              </a:tblPr>
              <a:tblGrid>
                <a:gridCol w="5619828">
                  <a:extLst>
                    <a:ext uri="{9D8B030D-6E8A-4147-A177-3AD203B41FA5}">
                      <a16:colId xmlns:a16="http://schemas.microsoft.com/office/drawing/2014/main" val="20001"/>
                    </a:ext>
                  </a:extLst>
                </a:gridCol>
                <a:gridCol w="875817">
                  <a:extLst>
                    <a:ext uri="{9D8B030D-6E8A-4147-A177-3AD203B41FA5}">
                      <a16:colId xmlns:a16="http://schemas.microsoft.com/office/drawing/2014/main" val="20002"/>
                    </a:ext>
                  </a:extLst>
                </a:gridCol>
                <a:gridCol w="875817">
                  <a:extLst>
                    <a:ext uri="{9D8B030D-6E8A-4147-A177-3AD203B41FA5}">
                      <a16:colId xmlns:a16="http://schemas.microsoft.com/office/drawing/2014/main" val="20003"/>
                    </a:ext>
                  </a:extLst>
                </a:gridCol>
              </a:tblGrid>
              <a:tr h="181903">
                <a:tc gridSpan="3">
                  <a:txBody>
                    <a:bodyPr/>
                    <a:lstStyle/>
                    <a:p>
                      <a:r>
                        <a:rPr lang="en-GB" sz="1400" dirty="0">
                          <a:solidFill>
                            <a:schemeClr val="bg1"/>
                          </a:solidFill>
                          <a:latin typeface="Arial" panose="020B0604020202020204" pitchFamily="34" charset="0"/>
                          <a:cs typeface="Arial" panose="020B0604020202020204" pitchFamily="34" charset="0"/>
                        </a:rPr>
                        <a:t>Recommendations (NA plus NA)</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66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NOT recommended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400" b="0" i="1" dirty="0">
                          <a:solidFill>
                            <a:schemeClr val="tx1"/>
                          </a:solidFill>
                          <a:latin typeface="Arial"/>
                        </a:rPr>
                        <a:t>De novo </a:t>
                      </a:r>
                      <a:r>
                        <a:rPr lang="en-US" sz="1400" b="0" dirty="0">
                          <a:solidFill>
                            <a:schemeClr val="tx1"/>
                          </a:solidFill>
                          <a:latin typeface="Arial"/>
                        </a:rPr>
                        <a:t>combination therapy of two NAs with a high barrier to resistance (ETV, TDF, TAF)</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a:t>
                      </a:r>
                      <a:endParaRPr kumimoji="0" lang="en-US"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latin typeface="Arial" panose="020B0604020202020204" pitchFamily="34" charset="0"/>
                          <a:cs typeface="Arial" panose="020B0604020202020204" pitchFamily="34" charset="0"/>
                        </a:rPr>
                        <a:t>1</a:t>
                      </a:r>
                      <a:endParaRPr lang="en-GB" sz="14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10001"/>
                  </a:ext>
                </a:extLst>
              </a:tr>
              <a:tr h="466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Drug switch or combination may be </a:t>
                      </a:r>
                      <a:r>
                        <a:rPr lang="it-IT" sz="1400" b="1" dirty="0">
                          <a:solidFill>
                            <a:schemeClr val="tx2"/>
                          </a:solidFill>
                          <a:latin typeface="Arial"/>
                        </a:rPr>
                        <a:t>considered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0" dirty="0">
                          <a:solidFill>
                            <a:schemeClr val="tx1"/>
                          </a:solidFill>
                          <a:latin typeface="Arial"/>
                        </a:rPr>
                        <a:t>I</a:t>
                      </a:r>
                      <a:r>
                        <a:rPr lang="en-US" sz="1400" dirty="0">
                          <a:solidFill>
                            <a:srgbClr val="000000"/>
                          </a:solidFill>
                          <a:latin typeface="Arial"/>
                        </a:rPr>
                        <a:t>n treatment-adherent patients with incomplete HBV suppression reaching a plateau during ETV or TDF/TAF long-term therapy</a:t>
                      </a:r>
                      <a:r>
                        <a:rPr lang="en-US" sz="1400" b="1" dirty="0">
                          <a:solidFill>
                            <a:srgbClr val="4472C4"/>
                          </a:solidFill>
                          <a:latin typeface="Arial"/>
                        </a:rPr>
                        <a:t> </a:t>
                      </a:r>
                      <a:endParaRPr kumimoji="0" lang="en-US"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III</a:t>
                      </a:r>
                      <a:endParaRPr kumimoji="0" lang="en-US"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solidFill>
                      <a:srgbClr val="7DCBEC"/>
                    </a:solidFill>
                  </a:tcPr>
                </a:tc>
                <a:tc>
                  <a:txBody>
                    <a:bodyPr/>
                    <a:lstStyle/>
                    <a:p>
                      <a:pPr algn="ctr"/>
                      <a:r>
                        <a:rPr lang="en-GB" sz="14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0002"/>
                  </a:ext>
                </a:extLst>
              </a:tr>
              <a:tr h="181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Recommendations (NA plus </a:t>
                      </a:r>
                      <a:r>
                        <a:rPr kumimoji="0" lang="en-US" sz="14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PegIFN</a:t>
                      </a:r>
                      <a:r>
                        <a:rPr lang="en-US" sz="1400" b="1" dirty="0">
                          <a:solidFill>
                            <a:schemeClr val="bg1"/>
                          </a:solidFill>
                          <a:latin typeface="+mn-lt"/>
                          <a:sym typeface="Symbol" panose="05050102010706020507" pitchFamily="18" charset="2"/>
                        </a:rPr>
                        <a:t></a:t>
                      </a: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p>
                  </a:txBody>
                  <a:tcPr marT="36000" marB="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gridSpan="2">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marT="36000" marB="36000"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263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NOT recommended</a:t>
                      </a:r>
                      <a:endParaRPr kumimoji="0" lang="it-IT"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a:txBody>
                    <a:bodyPr/>
                    <a:lstStyle/>
                    <a:p>
                      <a:endParaRPr lang="en-GB" sz="1000" dirty="0"/>
                    </a:p>
                  </a:txBody>
                  <a:tcPr anchor="ctr">
                    <a:lnL w="63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a:txBody>
                    <a:bodyPr/>
                    <a:lstStyle/>
                    <a:p>
                      <a:endParaRPr lang="en-GB" sz="1000" dirty="0"/>
                    </a:p>
                  </a:txBody>
                  <a:tcPr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val="2848025700"/>
                  </a:ext>
                </a:extLst>
              </a:tr>
              <a:tr h="372532">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400" b="0" i="1" dirty="0">
                          <a:solidFill>
                            <a:schemeClr val="tx1"/>
                          </a:solidFill>
                          <a:latin typeface="Arial"/>
                        </a:rPr>
                        <a:t>De novo </a:t>
                      </a:r>
                      <a:r>
                        <a:rPr lang="en-US" sz="1400" b="0" dirty="0">
                          <a:solidFill>
                            <a:schemeClr val="tx1"/>
                          </a:solidFill>
                          <a:latin typeface="Arial"/>
                        </a:rPr>
                        <a:t>combination of NA and PegIFN</a:t>
                      </a:r>
                      <a:r>
                        <a:rPr lang="en-US" sz="1400" b="0" dirty="0">
                          <a:solidFill>
                            <a:schemeClr val="tx1"/>
                          </a:solidFill>
                          <a:latin typeface="Arial"/>
                          <a:sym typeface="Symbol" panose="05050102010706020507" pitchFamily="18" charset="2"/>
                        </a:rPr>
                        <a:t></a:t>
                      </a:r>
                      <a:endParaRPr kumimoji="0" lang="it-IT"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a:t>
                      </a:r>
                      <a:endParaRPr kumimoji="0" lang="it-IT"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val="1227577746"/>
                  </a:ext>
                </a:extLst>
              </a:tr>
              <a:tr h="37253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a:rPr>
                        <a:t>Short-term pretreatment with an NA before PegIFN</a:t>
                      </a:r>
                      <a:r>
                        <a:rPr lang="en-US" sz="1400" b="0" dirty="0">
                          <a:solidFill>
                            <a:schemeClr val="tx1"/>
                          </a:solidFill>
                          <a:latin typeface="Arial"/>
                          <a:sym typeface="Symbol" panose="05050102010706020507" pitchFamily="18" charset="2"/>
                        </a:rPr>
                        <a:t> i</a:t>
                      </a:r>
                      <a:r>
                        <a:rPr lang="en-US" sz="1400" b="0" dirty="0">
                          <a:solidFill>
                            <a:schemeClr val="tx1"/>
                          </a:solidFill>
                          <a:latin typeface="Arial"/>
                        </a:rPr>
                        <a:t>n </a:t>
                      </a:r>
                      <a:br>
                        <a:rPr lang="en-US" sz="1400" b="0" dirty="0">
                          <a:solidFill>
                            <a:schemeClr val="tx1"/>
                          </a:solidFill>
                          <a:latin typeface="Arial"/>
                        </a:rPr>
                      </a:br>
                      <a:r>
                        <a:rPr lang="en-US" sz="1400" b="0" dirty="0">
                          <a:solidFill>
                            <a:schemeClr val="tx1"/>
                          </a:solidFill>
                          <a:latin typeface="Arial"/>
                        </a:rPr>
                        <a:t>treatment-naïve </a:t>
                      </a:r>
                      <a:r>
                        <a:rPr lang="en-US" sz="1400" b="0" dirty="0" err="1">
                          <a:solidFill>
                            <a:schemeClr val="tx1"/>
                          </a:solidFill>
                          <a:latin typeface="Arial"/>
                        </a:rPr>
                        <a:t>HBeAg</a:t>
                      </a:r>
                      <a:r>
                        <a:rPr lang="en-US" sz="1400" b="0" dirty="0">
                          <a:solidFill>
                            <a:schemeClr val="tx1"/>
                          </a:solidFill>
                          <a:latin typeface="Arial"/>
                        </a:rPr>
                        <a:t>-positive patients </a:t>
                      </a:r>
                      <a:endParaRPr kumimoji="0" lang="it-IT"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a:t>
                      </a:r>
                      <a:endParaRPr kumimoji="0" lang="it-IT"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val="441271467"/>
                  </a:ext>
                </a:extLst>
              </a:tr>
              <a:tr h="37253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a:rPr>
                        <a:t>Adding PegIFN</a:t>
                      </a:r>
                      <a:r>
                        <a:rPr lang="en-US" sz="1400" b="0" dirty="0">
                          <a:solidFill>
                            <a:schemeClr val="tx1"/>
                          </a:solidFill>
                          <a:latin typeface="Arial"/>
                          <a:sym typeface="Symbol" panose="05050102010706020507" pitchFamily="18" charset="2"/>
                        </a:rPr>
                        <a:t></a:t>
                      </a:r>
                      <a:r>
                        <a:rPr lang="en-US" sz="1400" b="0" dirty="0">
                          <a:solidFill>
                            <a:schemeClr val="tx1"/>
                          </a:solidFill>
                          <a:latin typeface="Arial"/>
                        </a:rPr>
                        <a:t> or switching to PegIFN</a:t>
                      </a:r>
                      <a:r>
                        <a:rPr lang="en-US" sz="1400" b="0" dirty="0">
                          <a:solidFill>
                            <a:schemeClr val="tx1"/>
                          </a:solidFill>
                          <a:latin typeface="Arial"/>
                          <a:sym typeface="Symbol" panose="05050102010706020507" pitchFamily="18" charset="2"/>
                        </a:rPr>
                        <a:t> i</a:t>
                      </a:r>
                      <a:r>
                        <a:rPr lang="en-US" sz="1400" b="0" dirty="0">
                          <a:solidFill>
                            <a:schemeClr val="tx1"/>
                          </a:solidFill>
                          <a:latin typeface="Arial"/>
                        </a:rPr>
                        <a:t>n patients with </a:t>
                      </a:r>
                      <a:br>
                        <a:rPr lang="en-US" sz="1400" b="0" dirty="0">
                          <a:solidFill>
                            <a:schemeClr val="tx1"/>
                          </a:solidFill>
                          <a:latin typeface="Arial"/>
                        </a:rPr>
                      </a:br>
                      <a:r>
                        <a:rPr lang="en-US" sz="1400" b="0" dirty="0">
                          <a:solidFill>
                            <a:schemeClr val="tx1"/>
                          </a:solidFill>
                          <a:latin typeface="Arial"/>
                        </a:rPr>
                        <a:t>long-term HBV DNA suppression on NA therapy</a:t>
                      </a:r>
                      <a:endParaRPr kumimoji="0" lang="it-IT"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a:t>
                      </a:r>
                      <a:endParaRPr kumimoji="0" lang="it-IT"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688004742"/>
                  </a:ext>
                </a:extLst>
              </a:tr>
            </a:tbl>
          </a:graphicData>
        </a:graphic>
      </p:graphicFrame>
      <p:grpSp>
        <p:nvGrpSpPr>
          <p:cNvPr id="17" name="Group 16">
            <a:extLst>
              <a:ext uri="{FF2B5EF4-FFF2-40B4-BE49-F238E27FC236}">
                <a16:creationId xmlns:a16="http://schemas.microsoft.com/office/drawing/2014/main" id="{F950B5B0-A8E8-44E4-A2C5-64B765036E6A}"/>
              </a:ext>
            </a:extLst>
          </p:cNvPr>
          <p:cNvGrpSpPr/>
          <p:nvPr/>
        </p:nvGrpSpPr>
        <p:grpSpPr>
          <a:xfrm>
            <a:off x="4339160" y="2038917"/>
            <a:ext cx="3693418" cy="276999"/>
            <a:chOff x="4262958" y="3212976"/>
            <a:chExt cx="3693418" cy="276999"/>
          </a:xfrm>
        </p:grpSpPr>
        <p:sp>
          <p:nvSpPr>
            <p:cNvPr id="18" name="Rectangle 17">
              <a:extLst>
                <a:ext uri="{FF2B5EF4-FFF2-40B4-BE49-F238E27FC236}">
                  <a16:creationId xmlns:a16="http://schemas.microsoft.com/office/drawing/2014/main" id="{F828B653-1C68-4137-A862-9386CF75757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FE653AF3-22EB-4ABD-AF65-83A82B4911E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8A834D42-F5C7-4FBA-8C0D-B3E5BB42DB2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9A57CB10-D46D-40B4-8FC4-AF649C4B208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089856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decompensated cirrhosis</a:t>
            </a:r>
            <a:endParaRPr lang="en-GB" dirty="0"/>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Patients with decompensated cirrhosis should be</a:t>
            </a:r>
            <a:br>
              <a:rPr lang="en-GB" dirty="0"/>
            </a:br>
            <a:r>
              <a:rPr lang="en-GB" dirty="0"/>
              <a:t>referred for liver transplantation and treated with NAs</a:t>
            </a:r>
            <a:br>
              <a:rPr lang="en-GB" dirty="0"/>
            </a:br>
            <a:r>
              <a:rPr lang="en-GB" dirty="0"/>
              <a:t>as early as possible</a:t>
            </a:r>
          </a:p>
        </p:txBody>
      </p:sp>
      <p:pic>
        <p:nvPicPr>
          <p:cNvPr id="13" name="Picture 12">
            <a:hlinkClick r:id="rId3" action="ppaction://hlinksldjump"/>
            <a:extLst>
              <a:ext uri="{FF2B5EF4-FFF2-40B4-BE49-F238E27FC236}">
                <a16:creationId xmlns:a16="http://schemas.microsoft.com/office/drawing/2014/main" id="{D39AF897-9302-4EF0-ABC2-47B7291F324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2" name="Table 11">
            <a:extLst>
              <a:ext uri="{FF2B5EF4-FFF2-40B4-BE49-F238E27FC236}">
                <a16:creationId xmlns:a16="http://schemas.microsoft.com/office/drawing/2014/main" id="{E9CDC840-88A0-4555-89AD-5A7D2DB02626}"/>
              </a:ext>
            </a:extLst>
          </p:cNvPr>
          <p:cNvGraphicFramePr>
            <a:graphicFrameLocks noGrp="1"/>
          </p:cNvGraphicFramePr>
          <p:nvPr>
            <p:extLst>
              <p:ext uri="{D42A27DB-BD31-4B8C-83A1-F6EECF244321}">
                <p14:modId xmlns:p14="http://schemas.microsoft.com/office/powerpoint/2010/main" val="303542978"/>
              </p:ext>
            </p:extLst>
          </p:nvPr>
        </p:nvGraphicFramePr>
        <p:xfrm>
          <a:off x="759770" y="2668965"/>
          <a:ext cx="7380931" cy="23164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1" dirty="0">
                          <a:solidFill>
                            <a:schemeClr val="tx2"/>
                          </a:solidFill>
                          <a:latin typeface="Arial"/>
                        </a:rPr>
                        <a:t>Immediate treatment </a:t>
                      </a:r>
                      <a:r>
                        <a:rPr lang="en-US" sz="1600" dirty="0">
                          <a:solidFill>
                            <a:srgbClr val="000000"/>
                          </a:solidFill>
                          <a:latin typeface="Arial"/>
                        </a:rPr>
                        <a:t>with an NA with a high barrier to resistance, irrespective of the level of HBV replication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Arial"/>
                        </a:rPr>
                        <a:t>Assessment for liver transplantation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PegIFN</a:t>
                      </a:r>
                      <a:r>
                        <a:rPr lang="en-US" sz="1600" dirty="0">
                          <a:solidFill>
                            <a:srgbClr val="000000"/>
                          </a:solidFill>
                          <a:latin typeface="Arial"/>
                          <a:sym typeface="Symbol" panose="05050102010706020507" pitchFamily="18" charset="2"/>
                        </a:rPr>
                        <a:t></a:t>
                      </a:r>
                      <a:r>
                        <a:rPr lang="en-US" sz="1600" dirty="0">
                          <a:solidFill>
                            <a:srgbClr val="000000"/>
                          </a:solidFill>
                          <a:latin typeface="Arial"/>
                        </a:rPr>
                        <a:t> is contraindicated</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Patients should be </a:t>
                      </a:r>
                      <a:r>
                        <a:rPr lang="en-US" sz="1600" b="1" dirty="0">
                          <a:solidFill>
                            <a:schemeClr val="tx2"/>
                          </a:solidFill>
                          <a:latin typeface="Arial"/>
                        </a:rPr>
                        <a:t>closely monitored for tolerability </a:t>
                      </a:r>
                      <a:r>
                        <a:rPr lang="en-US" sz="1600" dirty="0">
                          <a:solidFill>
                            <a:srgbClr val="000000"/>
                          </a:solidFill>
                          <a:latin typeface="Arial"/>
                        </a:rPr>
                        <a:t>of the drugs and the development of rare side effects like lactic acidosis or kidney dysfunction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9" name="Group 18">
            <a:extLst>
              <a:ext uri="{FF2B5EF4-FFF2-40B4-BE49-F238E27FC236}">
                <a16:creationId xmlns:a16="http://schemas.microsoft.com/office/drawing/2014/main" id="{7D88B21B-4099-4712-BF51-FC816F6C7066}"/>
              </a:ext>
            </a:extLst>
          </p:cNvPr>
          <p:cNvGrpSpPr/>
          <p:nvPr/>
        </p:nvGrpSpPr>
        <p:grpSpPr>
          <a:xfrm>
            <a:off x="4339160" y="2668965"/>
            <a:ext cx="3693418" cy="276999"/>
            <a:chOff x="4262958" y="3212976"/>
            <a:chExt cx="3693418" cy="276999"/>
          </a:xfrm>
        </p:grpSpPr>
        <p:sp>
          <p:nvSpPr>
            <p:cNvPr id="20" name="Rectangle 19">
              <a:extLst>
                <a:ext uri="{FF2B5EF4-FFF2-40B4-BE49-F238E27FC236}">
                  <a16:creationId xmlns:a16="http://schemas.microsoft.com/office/drawing/2014/main" id="{CC866761-698D-4B8B-BFCA-78684D2BFD4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ACDE9F40-0BDF-4C3E-85A7-15FB5CA07D7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827A4C5C-CA62-404B-87B0-6F569C2D106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F9E77C8B-BAC6-4D98-9F14-CEBBDA0C37C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599377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313" y="140970"/>
            <a:ext cx="7702377" cy="769620"/>
          </a:xfrm>
        </p:spPr>
        <p:txBody>
          <a:bodyPr>
            <a:normAutofit fontScale="90000"/>
          </a:bodyPr>
          <a:lstStyle/>
          <a:p>
            <a:r>
              <a:rPr lang="en-US" dirty="0"/>
              <a:t>Preventing HBV recurrence after liver transplantation</a:t>
            </a:r>
            <a:endParaRPr lang="en-GB" dirty="0"/>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All patients who are candidates for liver transplantation</a:t>
            </a:r>
            <a:br>
              <a:rPr lang="en-GB" dirty="0"/>
            </a:br>
            <a:r>
              <a:rPr lang="en-GB" dirty="0"/>
              <a:t>should be treated with NAs to achieve undetectable HBV DNA</a:t>
            </a:r>
          </a:p>
          <a:p>
            <a:pPr lvl="1"/>
            <a:r>
              <a:rPr lang="en-GB" dirty="0"/>
              <a:t>Reduce the risk of graft infection</a:t>
            </a:r>
          </a:p>
        </p:txBody>
      </p:sp>
      <p:pic>
        <p:nvPicPr>
          <p:cNvPr id="15" name="Picture 14">
            <a:hlinkClick r:id="rId3" action="ppaction://hlinksldjump"/>
            <a:extLst>
              <a:ext uri="{FF2B5EF4-FFF2-40B4-BE49-F238E27FC236}">
                <a16:creationId xmlns:a16="http://schemas.microsoft.com/office/drawing/2014/main" id="{7F885292-EE45-4645-A733-C2089764B3E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6" name="Table 15">
            <a:extLst>
              <a:ext uri="{FF2B5EF4-FFF2-40B4-BE49-F238E27FC236}">
                <a16:creationId xmlns:a16="http://schemas.microsoft.com/office/drawing/2014/main" id="{31F8C5E3-1A44-45BE-8E0B-FA94E239BAA2}"/>
              </a:ext>
            </a:extLst>
          </p:cNvPr>
          <p:cNvGraphicFramePr>
            <a:graphicFrameLocks noGrp="1"/>
          </p:cNvGraphicFramePr>
          <p:nvPr>
            <p:extLst>
              <p:ext uri="{D42A27DB-BD31-4B8C-83A1-F6EECF244321}">
                <p14:modId xmlns:p14="http://schemas.microsoft.com/office/powerpoint/2010/main" val="447340284"/>
              </p:ext>
            </p:extLst>
          </p:nvPr>
        </p:nvGraphicFramePr>
        <p:xfrm>
          <a:off x="467517" y="2506921"/>
          <a:ext cx="8208967" cy="3139440"/>
        </p:xfrm>
        <a:graphic>
          <a:graphicData uri="http://schemas.openxmlformats.org/drawingml/2006/table">
            <a:tbl>
              <a:tblPr firstRow="1" bandRow="1">
                <a:tableStyleId>{5C22544A-7EE6-4342-B048-85BDC9FD1C3A}</a:tableStyleId>
              </a:tblPr>
              <a:tblGrid>
                <a:gridCol w="6258323">
                  <a:extLst>
                    <a:ext uri="{9D8B030D-6E8A-4147-A177-3AD203B41FA5}">
                      <a16:colId xmlns:a16="http://schemas.microsoft.com/office/drawing/2014/main" val="20001"/>
                    </a:ext>
                  </a:extLst>
                </a:gridCol>
                <a:gridCol w="975322">
                  <a:extLst>
                    <a:ext uri="{9D8B030D-6E8A-4147-A177-3AD203B41FA5}">
                      <a16:colId xmlns:a16="http://schemas.microsoft.com/office/drawing/2014/main" val="20002"/>
                    </a:ext>
                  </a:extLst>
                </a:gridCol>
                <a:gridCol w="97532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All </a:t>
                      </a:r>
                      <a:r>
                        <a:rPr lang="en-US" sz="1600" b="1" dirty="0">
                          <a:solidFill>
                            <a:schemeClr val="tx2"/>
                          </a:solidFill>
                          <a:latin typeface="Arial"/>
                        </a:rPr>
                        <a:t>patients on the transplant waiting list </a:t>
                      </a:r>
                      <a:r>
                        <a:rPr lang="en-US" sz="1600" dirty="0">
                          <a:solidFill>
                            <a:srgbClr val="000000"/>
                          </a:solidFill>
                          <a:latin typeface="Arial"/>
                        </a:rPr>
                        <a:t>with HBV-related liver disease </a:t>
                      </a:r>
                      <a:r>
                        <a:rPr lang="en-US" sz="1600" b="1" dirty="0">
                          <a:solidFill>
                            <a:schemeClr val="tx2"/>
                          </a:solidFill>
                          <a:latin typeface="Arial"/>
                        </a:rPr>
                        <a:t>should be treated with an NA </a:t>
                      </a:r>
                      <a:endPar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After liver transplantation</a:t>
                      </a:r>
                      <a:r>
                        <a:rPr lang="en-US" sz="1600" dirty="0">
                          <a:solidFill>
                            <a:schemeClr val="tx2"/>
                          </a:solidFill>
                          <a:latin typeface="Arial"/>
                        </a:rPr>
                        <a:t> </a:t>
                      </a:r>
                      <a:r>
                        <a:rPr lang="en-US" sz="1600" b="1" dirty="0">
                          <a:solidFill>
                            <a:schemeClr val="tx2"/>
                          </a:solidFill>
                          <a:latin typeface="Arial"/>
                        </a:rPr>
                        <a:t>combination</a:t>
                      </a:r>
                      <a:r>
                        <a:rPr lang="en-US" sz="1600" dirty="0">
                          <a:solidFill>
                            <a:schemeClr val="tx2"/>
                          </a:solidFill>
                          <a:latin typeface="Arial"/>
                        </a:rPr>
                        <a:t> </a:t>
                      </a:r>
                      <a:r>
                        <a:rPr lang="en-US" sz="1600" dirty="0">
                          <a:solidFill>
                            <a:srgbClr val="000000"/>
                          </a:solidFill>
                          <a:latin typeface="Arial"/>
                        </a:rPr>
                        <a:t>of hepatitis B immunoglobulin (HBIG) and a potent NA is </a:t>
                      </a:r>
                      <a:r>
                        <a:rPr lang="en-US" sz="1600" b="1" dirty="0">
                          <a:solidFill>
                            <a:schemeClr val="tx2"/>
                          </a:solidFill>
                          <a:latin typeface="Arial"/>
                        </a:rPr>
                        <a:t>recommended</a:t>
                      </a:r>
                      <a:r>
                        <a:rPr lang="en-US" sz="1600" dirty="0">
                          <a:solidFill>
                            <a:srgbClr val="000000"/>
                          </a:solidFill>
                          <a:latin typeface="Arial"/>
                        </a:rPr>
                        <a:t> for the prevention of HBV recurrence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Patients with a low risk of recurrence </a:t>
                      </a:r>
                      <a:r>
                        <a:rPr lang="en-US" sz="1600" b="1" dirty="0">
                          <a:solidFill>
                            <a:schemeClr val="tx2"/>
                          </a:solidFill>
                          <a:latin typeface="Arial"/>
                        </a:rPr>
                        <a:t>can discontinue HBIG </a:t>
                      </a:r>
                      <a:r>
                        <a:rPr lang="en-US" sz="1600" dirty="0">
                          <a:solidFill>
                            <a:srgbClr val="000000"/>
                          </a:solidFill>
                          <a:latin typeface="Arial"/>
                        </a:rPr>
                        <a:t>but need continued monoprophylaxis with a potent </a:t>
                      </a:r>
                      <a:r>
                        <a:rPr lang="it-IT" sz="1600" dirty="0">
                          <a:solidFill>
                            <a:srgbClr val="000000"/>
                          </a:solidFill>
                          <a:latin typeface="Arial"/>
                        </a:rPr>
                        <a:t>NA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HBsAg-negative patients receiving livers from donors with evidence of past HBV infection (anti-</a:t>
                      </a:r>
                      <a:r>
                        <a:rPr lang="en-US" sz="1600" dirty="0" err="1">
                          <a:solidFill>
                            <a:srgbClr val="000000"/>
                          </a:solidFill>
                          <a:latin typeface="Arial"/>
                        </a:rPr>
                        <a:t>HBc</a:t>
                      </a:r>
                      <a:r>
                        <a:rPr lang="en-US" sz="1600" dirty="0">
                          <a:solidFill>
                            <a:srgbClr val="000000"/>
                          </a:solidFill>
                          <a:latin typeface="Arial"/>
                        </a:rPr>
                        <a:t> positive) are at risk of HBV recurrence and should receive antiviral </a:t>
                      </a:r>
                      <a:r>
                        <a:rPr lang="it-IT" sz="1600" dirty="0">
                          <a:solidFill>
                            <a:srgbClr val="000000"/>
                          </a:solidFill>
                          <a:latin typeface="Arial"/>
                        </a:rPr>
                        <a:t>prophylaxis with an NA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7" name="Group 16">
            <a:extLst>
              <a:ext uri="{FF2B5EF4-FFF2-40B4-BE49-F238E27FC236}">
                <a16:creationId xmlns:a16="http://schemas.microsoft.com/office/drawing/2014/main" id="{32E7F5D1-1F35-41C3-BCB1-0B9A46A1743B}"/>
              </a:ext>
            </a:extLst>
          </p:cNvPr>
          <p:cNvGrpSpPr/>
          <p:nvPr/>
        </p:nvGrpSpPr>
        <p:grpSpPr>
          <a:xfrm>
            <a:off x="4799902" y="2506921"/>
            <a:ext cx="3693418" cy="276999"/>
            <a:chOff x="4262958" y="3212976"/>
            <a:chExt cx="3693418" cy="276999"/>
          </a:xfrm>
        </p:grpSpPr>
        <p:sp>
          <p:nvSpPr>
            <p:cNvPr id="18" name="Rectangle 17">
              <a:extLst>
                <a:ext uri="{FF2B5EF4-FFF2-40B4-BE49-F238E27FC236}">
                  <a16:creationId xmlns:a16="http://schemas.microsoft.com/office/drawing/2014/main" id="{DC103528-B267-4E74-93DC-A4E24D3E509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2845F4EE-6149-4F97-B269-57B1CD0654A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6790E92D-2905-4338-84A6-96939449F91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94874394-23FD-4597-8794-3503521CE88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109213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Special patient groups: HCV co-infection </a:t>
            </a:r>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HCV co-infection accelerates liver disease progression and</a:t>
            </a:r>
            <a:br>
              <a:rPr lang="en-GB" dirty="0"/>
            </a:br>
            <a:r>
              <a:rPr lang="en-GB" dirty="0"/>
              <a:t>increases the risk of HCC in patients with chronic HBV infection</a:t>
            </a:r>
          </a:p>
          <a:p>
            <a:pPr lvl="1"/>
            <a:r>
              <a:rPr lang="en-GB" dirty="0"/>
              <a:t>All patients with chronic HBV infection should be screened for HCV</a:t>
            </a:r>
            <a:br>
              <a:rPr lang="en-GB" dirty="0"/>
            </a:br>
            <a:r>
              <a:rPr lang="en-GB" dirty="0"/>
              <a:t>and other blood-borne viruses</a:t>
            </a:r>
          </a:p>
        </p:txBody>
      </p:sp>
      <p:pic>
        <p:nvPicPr>
          <p:cNvPr id="13" name="Picture 12">
            <a:hlinkClick r:id="rId3" action="ppaction://hlinksldjump"/>
            <a:extLst>
              <a:ext uri="{FF2B5EF4-FFF2-40B4-BE49-F238E27FC236}">
                <a16:creationId xmlns:a16="http://schemas.microsoft.com/office/drawing/2014/main" id="{201A72B6-1329-4728-8B85-60F1BFC74CD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2" name="Table 11">
            <a:extLst>
              <a:ext uri="{FF2B5EF4-FFF2-40B4-BE49-F238E27FC236}">
                <a16:creationId xmlns:a16="http://schemas.microsoft.com/office/drawing/2014/main" id="{12BD90EA-0C78-4582-A017-6D3BE8E57ADA}"/>
              </a:ext>
            </a:extLst>
          </p:cNvPr>
          <p:cNvGraphicFramePr>
            <a:graphicFrameLocks noGrp="1"/>
          </p:cNvGraphicFramePr>
          <p:nvPr>
            <p:extLst>
              <p:ext uri="{D42A27DB-BD31-4B8C-83A1-F6EECF244321}">
                <p14:modId xmlns:p14="http://schemas.microsoft.com/office/powerpoint/2010/main" val="734316118"/>
              </p:ext>
            </p:extLst>
          </p:nvPr>
        </p:nvGraphicFramePr>
        <p:xfrm>
          <a:off x="759770" y="2773137"/>
          <a:ext cx="7380931" cy="28041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Treatment of HCV with DAAs may cause reactivation of HBV. Patients fulfilling the standard criteria for HBV </a:t>
                      </a:r>
                      <a:r>
                        <a:rPr lang="en-US" sz="1600" b="0" dirty="0">
                          <a:solidFill>
                            <a:schemeClr val="tx1"/>
                          </a:solidFill>
                          <a:latin typeface="Arial"/>
                        </a:rPr>
                        <a:t>treatment should receive NA </a:t>
                      </a:r>
                      <a:r>
                        <a:rPr lang="it-IT" sz="1600" b="0" dirty="0">
                          <a:solidFill>
                            <a:schemeClr val="tx1"/>
                          </a:solidFill>
                          <a:latin typeface="Arial"/>
                        </a:rPr>
                        <a:t>treatment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HBsAg-positive patients undergoing DAA therapy </a:t>
                      </a:r>
                      <a:r>
                        <a:rPr lang="en-US" sz="1600" b="0" dirty="0">
                          <a:solidFill>
                            <a:schemeClr val="tx1"/>
                          </a:solidFill>
                          <a:latin typeface="Arial"/>
                        </a:rPr>
                        <a:t>should be considered for concomitant NA prophylaxis until 12 weeks after completion of DAA treatment, and monitored closely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HBsAg-negative, anti-</a:t>
                      </a:r>
                      <a:r>
                        <a:rPr lang="en-US" sz="1600" dirty="0" err="1">
                          <a:solidFill>
                            <a:srgbClr val="000000"/>
                          </a:solidFill>
                          <a:latin typeface="Arial"/>
                        </a:rPr>
                        <a:t>HBc</a:t>
                      </a:r>
                      <a:r>
                        <a:rPr lang="en-US" sz="1600" dirty="0">
                          <a:solidFill>
                            <a:srgbClr val="000000"/>
                          </a:solidFill>
                          <a:latin typeface="Arial"/>
                        </a:rPr>
                        <a:t>-positive patients undergoing DAA therapy </a:t>
                      </a:r>
                      <a:r>
                        <a:rPr lang="en-US" sz="1600" b="0" dirty="0">
                          <a:solidFill>
                            <a:schemeClr val="tx1"/>
                          </a:solidFill>
                          <a:latin typeface="Arial"/>
                        </a:rPr>
                        <a:t>should be monitored and tested </a:t>
                      </a:r>
                      <a:r>
                        <a:rPr lang="en-US" sz="1600" dirty="0">
                          <a:solidFill>
                            <a:srgbClr val="000000"/>
                          </a:solidFill>
                          <a:latin typeface="Arial"/>
                        </a:rPr>
                        <a:t>for HBV reactivation in case of ALT elevation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9" name="Group 18">
            <a:extLst>
              <a:ext uri="{FF2B5EF4-FFF2-40B4-BE49-F238E27FC236}">
                <a16:creationId xmlns:a16="http://schemas.microsoft.com/office/drawing/2014/main" id="{03762C96-20DD-4F2F-9D02-B0A3FEE65C0A}"/>
              </a:ext>
            </a:extLst>
          </p:cNvPr>
          <p:cNvGrpSpPr/>
          <p:nvPr/>
        </p:nvGrpSpPr>
        <p:grpSpPr>
          <a:xfrm>
            <a:off x="4339160" y="2773137"/>
            <a:ext cx="3693418" cy="276999"/>
            <a:chOff x="4262958" y="3212976"/>
            <a:chExt cx="3693418" cy="276999"/>
          </a:xfrm>
        </p:grpSpPr>
        <p:sp>
          <p:nvSpPr>
            <p:cNvPr id="20" name="Rectangle 19">
              <a:extLst>
                <a:ext uri="{FF2B5EF4-FFF2-40B4-BE49-F238E27FC236}">
                  <a16:creationId xmlns:a16="http://schemas.microsoft.com/office/drawing/2014/main" id="{7C999E1B-242A-4D93-A626-6007F1DFBD2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6CE04736-C2D5-459D-B1D4-656FE69490B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EF4FDEBC-EEB8-4533-BD32-EDEDF11D6BFC}"/>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CBEDE087-090C-484D-985B-9DBA83BE1AD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005825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314" y="140970"/>
            <a:ext cx="7737566" cy="769620"/>
          </a:xfrm>
        </p:spPr>
        <p:txBody>
          <a:bodyPr>
            <a:noAutofit/>
          </a:bodyPr>
          <a:lstStyle/>
          <a:p>
            <a:r>
              <a:rPr lang="en-GB" dirty="0"/>
              <a:t>Special patient groups: HIV or HDV co-infection </a:t>
            </a:r>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a:xfrm>
            <a:off x="319314" y="1253684"/>
            <a:ext cx="8506800" cy="4622400"/>
          </a:xfrm>
        </p:spPr>
        <p:txBody>
          <a:bodyPr/>
          <a:lstStyle/>
          <a:p>
            <a:r>
              <a:rPr lang="en-GB" dirty="0"/>
              <a:t>The risk of fibrosis progression, cirrhosis and HCC is</a:t>
            </a:r>
            <a:br>
              <a:rPr lang="en-GB" dirty="0"/>
            </a:br>
            <a:r>
              <a:rPr lang="en-GB" dirty="0"/>
              <a:t>greater in patients also infected with HDV or HIV</a:t>
            </a:r>
          </a:p>
        </p:txBody>
      </p:sp>
      <p:pic>
        <p:nvPicPr>
          <p:cNvPr id="15" name="Picture 14">
            <a:hlinkClick r:id="rId3" action="ppaction://hlinksldjump"/>
            <a:extLst>
              <a:ext uri="{FF2B5EF4-FFF2-40B4-BE49-F238E27FC236}">
                <a16:creationId xmlns:a16="http://schemas.microsoft.com/office/drawing/2014/main" id="{901AD27E-13ED-4F8C-9B27-BC3A60479E8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6" name="Table 15">
            <a:extLst>
              <a:ext uri="{FF2B5EF4-FFF2-40B4-BE49-F238E27FC236}">
                <a16:creationId xmlns:a16="http://schemas.microsoft.com/office/drawing/2014/main" id="{D5959D48-127D-4550-B718-10629D4094F4}"/>
              </a:ext>
            </a:extLst>
          </p:cNvPr>
          <p:cNvGraphicFramePr>
            <a:graphicFrameLocks noGrp="1"/>
          </p:cNvGraphicFramePr>
          <p:nvPr>
            <p:extLst>
              <p:ext uri="{D42A27DB-BD31-4B8C-83A1-F6EECF244321}">
                <p14:modId xmlns:p14="http://schemas.microsoft.com/office/powerpoint/2010/main" val="1045376469"/>
              </p:ext>
            </p:extLst>
          </p:nvPr>
        </p:nvGraphicFramePr>
        <p:xfrm>
          <a:off x="489072" y="2102449"/>
          <a:ext cx="7914148" cy="3543147"/>
        </p:xfrm>
        <a:graphic>
          <a:graphicData uri="http://schemas.openxmlformats.org/drawingml/2006/table">
            <a:tbl>
              <a:tblPr firstRow="1" bandRow="1">
                <a:tableStyleId>{5C22544A-7EE6-4342-B048-85BDC9FD1C3A}</a:tableStyleId>
              </a:tblPr>
              <a:tblGrid>
                <a:gridCol w="6033558">
                  <a:extLst>
                    <a:ext uri="{9D8B030D-6E8A-4147-A177-3AD203B41FA5}">
                      <a16:colId xmlns:a16="http://schemas.microsoft.com/office/drawing/2014/main" val="20001"/>
                    </a:ext>
                  </a:extLst>
                </a:gridCol>
                <a:gridCol w="940295">
                  <a:extLst>
                    <a:ext uri="{9D8B030D-6E8A-4147-A177-3AD203B41FA5}">
                      <a16:colId xmlns:a16="http://schemas.microsoft.com/office/drawing/2014/main" val="20002"/>
                    </a:ext>
                  </a:extLst>
                </a:gridCol>
                <a:gridCol w="940295">
                  <a:extLst>
                    <a:ext uri="{9D8B030D-6E8A-4147-A177-3AD203B41FA5}">
                      <a16:colId xmlns:a16="http://schemas.microsoft.com/office/drawing/2014/main" val="20003"/>
                    </a:ext>
                  </a:extLst>
                </a:gridCol>
              </a:tblGrid>
              <a:tr h="243504">
                <a:tc gridSpan="3">
                  <a:txBody>
                    <a:bodyPr/>
                    <a:lstStyle/>
                    <a:p>
                      <a:r>
                        <a:rPr lang="en-GB" sz="1600" dirty="0">
                          <a:solidFill>
                            <a:schemeClr val="bg1"/>
                          </a:solidFill>
                          <a:latin typeface="Arial" panose="020B0604020202020204" pitchFamily="34" charset="0"/>
                          <a:cs typeface="Arial" panose="020B0604020202020204" pitchFamily="34" charset="0"/>
                        </a:rPr>
                        <a:t>Recommendations (HIV)</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All HIV-positive patients with HBV co-infection should start antiretroviral therapy (ART) irrespective of </a:t>
                      </a:r>
                      <a:r>
                        <a:rPr lang="it-IT" sz="1600" dirty="0">
                          <a:solidFill>
                            <a:srgbClr val="000000"/>
                          </a:solidFill>
                          <a:latin typeface="Arial"/>
                        </a:rPr>
                        <a:t>CD4 cell count </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10001"/>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HIV/HBV co-infected patients should be treated with a TDF- or TAF-based ART regimen </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I (TDF)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II-1 (TAF)</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L w="635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R w="1270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EE5F5"/>
                    </a:solidFill>
                  </a:tcPr>
                </a:tc>
                <a:extLst>
                  <a:ext uri="{0D108BD9-81ED-4DB2-BD59-A6C34878D82A}">
                    <a16:rowId xmlns:a16="http://schemas.microsoft.com/office/drawing/2014/main" val="10002"/>
                  </a:ext>
                </a:extLst>
              </a:tr>
              <a:tr h="24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Recommendations (HDV)</a:t>
                      </a:r>
                    </a:p>
                  </a:txBody>
                  <a:tcPr marT="36000" marB="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gridSpan="2">
                  <a:txBody>
                    <a:bodyPr/>
                    <a:lstStyle/>
                    <a:p>
                      <a:pPr algn="ctr"/>
                      <a:endParaRPr lang="en-GB" sz="1600" dirty="0">
                        <a:solidFill>
                          <a:schemeClr val="tx1"/>
                        </a:solidFill>
                        <a:latin typeface="Arial" panose="020B0604020202020204" pitchFamily="34" charset="0"/>
                        <a:cs typeface="Arial" panose="020B0604020202020204" pitchFamily="34" charset="0"/>
                      </a:endParaRPr>
                    </a:p>
                  </a:txBody>
                  <a:tcPr marT="36000" marB="36000"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latin typeface="Arial"/>
                        </a:rPr>
                        <a:t>PegIFN</a:t>
                      </a:r>
                      <a:r>
                        <a:rPr lang="en-US" sz="1600" b="0" dirty="0">
                          <a:solidFill>
                            <a:schemeClr val="tx1"/>
                          </a:solidFill>
                          <a:latin typeface="Arial"/>
                          <a:sym typeface="Symbol" panose="05050102010706020507" pitchFamily="18" charset="2"/>
                        </a:rPr>
                        <a:t></a:t>
                      </a:r>
                      <a:r>
                        <a:rPr lang="en-US" sz="1600" b="0" dirty="0">
                          <a:solidFill>
                            <a:schemeClr val="tx1"/>
                          </a:solidFill>
                          <a:latin typeface="Arial"/>
                        </a:rPr>
                        <a:t> for at least 48 weeks is the current treatment of choice in HDV/HBV co-infected patients with compensated </a:t>
                      </a:r>
                      <a:r>
                        <a:rPr lang="it-IT" sz="1600" b="0" dirty="0">
                          <a:solidFill>
                            <a:schemeClr val="tx1"/>
                          </a:solidFill>
                          <a:latin typeface="Arial"/>
                        </a:rPr>
                        <a:t>liver disease </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2848025700"/>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a:rPr>
                        <a:t>In HDV/HBV co-infected patients with ongoing HBV DNA replication, NA therapy should be considered</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R w="1270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227577746"/>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latin typeface="Arial"/>
                        </a:rPr>
                        <a:t>PegIFN</a:t>
                      </a:r>
                      <a:r>
                        <a:rPr lang="en-US" sz="1600" b="0" dirty="0">
                          <a:solidFill>
                            <a:schemeClr val="tx1"/>
                          </a:solidFill>
                          <a:latin typeface="Arial"/>
                          <a:sym typeface="Symbol" panose="05050102010706020507" pitchFamily="18" charset="2"/>
                        </a:rPr>
                        <a:t></a:t>
                      </a:r>
                      <a:r>
                        <a:rPr lang="en-US" sz="1600" b="0" dirty="0">
                          <a:solidFill>
                            <a:schemeClr val="tx1"/>
                          </a:solidFill>
                          <a:latin typeface="Arial"/>
                        </a:rPr>
                        <a:t> treatment </a:t>
                      </a:r>
                      <a:r>
                        <a:rPr lang="en-US" sz="1600" b="0" kern="1200" dirty="0">
                          <a:solidFill>
                            <a:schemeClr val="tx1"/>
                          </a:solidFill>
                          <a:latin typeface="Arial"/>
                          <a:ea typeface="+mn-ea"/>
                          <a:cs typeface="+mn-cs"/>
                        </a:rPr>
                        <a:t>can be continued until Week 48 irrespective </a:t>
                      </a:r>
                      <a:r>
                        <a:rPr lang="en-US" sz="1600" b="0" dirty="0">
                          <a:solidFill>
                            <a:schemeClr val="tx1"/>
                          </a:solidFill>
                          <a:latin typeface="Arial"/>
                        </a:rPr>
                        <a:t>of on-treatment </a:t>
                      </a:r>
                      <a:r>
                        <a:rPr lang="en-US" sz="1600" b="0" dirty="0" err="1">
                          <a:solidFill>
                            <a:schemeClr val="tx1"/>
                          </a:solidFill>
                          <a:latin typeface="Arial"/>
                        </a:rPr>
                        <a:t>virological</a:t>
                      </a:r>
                      <a:r>
                        <a:rPr lang="en-US" sz="1600" b="0" dirty="0">
                          <a:solidFill>
                            <a:schemeClr val="tx1"/>
                          </a:solidFill>
                          <a:latin typeface="Arial"/>
                        </a:rPr>
                        <a:t> response if well tolerated </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811027071"/>
                  </a:ext>
                </a:extLst>
              </a:tr>
            </a:tbl>
          </a:graphicData>
        </a:graphic>
      </p:graphicFrame>
      <p:grpSp>
        <p:nvGrpSpPr>
          <p:cNvPr id="17" name="Group 16">
            <a:extLst>
              <a:ext uri="{FF2B5EF4-FFF2-40B4-BE49-F238E27FC236}">
                <a16:creationId xmlns:a16="http://schemas.microsoft.com/office/drawing/2014/main" id="{F43D7BD6-6C38-4F96-9C6E-6B460A308CF9}"/>
              </a:ext>
            </a:extLst>
          </p:cNvPr>
          <p:cNvGrpSpPr/>
          <p:nvPr/>
        </p:nvGrpSpPr>
        <p:grpSpPr>
          <a:xfrm>
            <a:off x="4339160" y="2096791"/>
            <a:ext cx="3693418" cy="276999"/>
            <a:chOff x="4262958" y="3212976"/>
            <a:chExt cx="3693418" cy="276999"/>
          </a:xfrm>
        </p:grpSpPr>
        <p:sp>
          <p:nvSpPr>
            <p:cNvPr id="18" name="Rectangle 17">
              <a:extLst>
                <a:ext uri="{FF2B5EF4-FFF2-40B4-BE49-F238E27FC236}">
                  <a16:creationId xmlns:a16="http://schemas.microsoft.com/office/drawing/2014/main" id="{7D774650-F367-482F-A677-AE45DDF666E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A66D7C54-7E84-4438-A9E1-6EDD1240EE3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4287D19E-6995-4CD8-8805-7DEF2A327F0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A7C4F264-FAB8-4B9C-B87C-9F91824C362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76991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patient groups: </a:t>
            </a:r>
            <a:r>
              <a:rPr lang="it-IT" dirty="0"/>
              <a:t>acute hepatitis B</a:t>
            </a:r>
            <a:endParaRPr lang="en-GB" dirty="0"/>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Preventing the risk of acute or subacute liver failure is the main treatment goal</a:t>
            </a:r>
          </a:p>
          <a:p>
            <a:pPr lvl="1"/>
            <a:r>
              <a:rPr lang="en-GB" dirty="0"/>
              <a:t>Treating to improve quality of life and reducing risk of chronicity are</a:t>
            </a:r>
            <a:br>
              <a:rPr lang="en-GB" dirty="0"/>
            </a:br>
            <a:r>
              <a:rPr lang="en-GB" dirty="0"/>
              <a:t>also relevant treatment goals</a:t>
            </a:r>
          </a:p>
        </p:txBody>
      </p:sp>
      <p:pic>
        <p:nvPicPr>
          <p:cNvPr id="13" name="Picture 12">
            <a:hlinkClick r:id="rId3" action="ppaction://hlinksldjump"/>
            <a:extLst>
              <a:ext uri="{FF2B5EF4-FFF2-40B4-BE49-F238E27FC236}">
                <a16:creationId xmlns:a16="http://schemas.microsoft.com/office/drawing/2014/main" id="{BB43EF4A-22FF-41B7-9167-4957E86F615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2" name="Table 11">
            <a:extLst>
              <a:ext uri="{FF2B5EF4-FFF2-40B4-BE49-F238E27FC236}">
                <a16:creationId xmlns:a16="http://schemas.microsoft.com/office/drawing/2014/main" id="{4262394A-93AC-45A2-BB13-1E2B25447D4D}"/>
              </a:ext>
            </a:extLst>
          </p:cNvPr>
          <p:cNvGraphicFramePr>
            <a:graphicFrameLocks noGrp="1"/>
          </p:cNvGraphicFramePr>
          <p:nvPr>
            <p:extLst>
              <p:ext uri="{D42A27DB-BD31-4B8C-83A1-F6EECF244321}">
                <p14:modId xmlns:p14="http://schemas.microsoft.com/office/powerpoint/2010/main" val="3289949924"/>
              </p:ext>
            </p:extLst>
          </p:nvPr>
        </p:nvGraphicFramePr>
        <p:xfrm>
          <a:off x="759770" y="2946400"/>
          <a:ext cx="7380931" cy="17373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More than 95% of adults with acute HBV hepatitis do not require specific treatment</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Only patients with severe acute hepatitis B, characterized by coagulopathy or protracted course, should be treated with NAs and considered for liver transplantation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F1F9CB10-79A0-4BB2-8F34-966D42DB3387}"/>
              </a:ext>
            </a:extLst>
          </p:cNvPr>
          <p:cNvGrpSpPr/>
          <p:nvPr/>
        </p:nvGrpSpPr>
        <p:grpSpPr>
          <a:xfrm>
            <a:off x="4339160" y="2946400"/>
            <a:ext cx="3693418" cy="276999"/>
            <a:chOff x="4262958" y="3212976"/>
            <a:chExt cx="3693418" cy="276999"/>
          </a:xfrm>
        </p:grpSpPr>
        <p:sp>
          <p:nvSpPr>
            <p:cNvPr id="20" name="Rectangle 19">
              <a:extLst>
                <a:ext uri="{FF2B5EF4-FFF2-40B4-BE49-F238E27FC236}">
                  <a16:creationId xmlns:a16="http://schemas.microsoft.com/office/drawing/2014/main" id="{01790024-B6FE-414F-9B15-DEF8982A933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24BFA120-5DA0-4CD7-A46C-E5A68D9FBEF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95AE7DB5-5962-462C-906D-733DB344299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B064010E-05BD-4219-B0AF-B51BCFE91D5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65572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Special patient groups: pregnant women</a:t>
            </a:r>
            <a:endParaRPr lang="en-GB" dirty="0"/>
          </a:p>
        </p:txBody>
      </p:sp>
      <p:sp>
        <p:nvSpPr>
          <p:cNvPr id="5" name="Text Placeholder 4"/>
          <p:cNvSpPr>
            <a:spLocks noGrp="1"/>
          </p:cNvSpPr>
          <p:nvPr>
            <p:ph type="body" sz="quarter" idx="10"/>
          </p:nvPr>
        </p:nvSpPr>
        <p:spPr/>
        <p:txBody>
          <a:bodyPr/>
          <a:lstStyle/>
          <a:p>
            <a:r>
              <a:rPr lang="en-GB"/>
              <a:t>EASL CPG HBV. J Hepatol 2017;67:370–98</a:t>
            </a:r>
            <a:endParaRPr lang="en-GB" dirty="0"/>
          </a:p>
        </p:txBody>
      </p:sp>
      <p:sp>
        <p:nvSpPr>
          <p:cNvPr id="4" name="Content Placeholder 3"/>
          <p:cNvSpPr>
            <a:spLocks noGrp="1"/>
          </p:cNvSpPr>
          <p:nvPr>
            <p:ph sz="half" idx="1"/>
          </p:nvPr>
        </p:nvSpPr>
        <p:spPr/>
        <p:txBody>
          <a:bodyPr>
            <a:normAutofit/>
          </a:bodyPr>
          <a:lstStyle/>
          <a:p>
            <a:r>
              <a:rPr lang="en-GB" dirty="0"/>
              <a:t>Management may depend on severity of liver disease and timing of a future pregnancy</a:t>
            </a:r>
          </a:p>
        </p:txBody>
      </p:sp>
      <p:pic>
        <p:nvPicPr>
          <p:cNvPr id="14" name="Picture 13">
            <a:hlinkClick r:id="rId3" action="ppaction://hlinksldjump"/>
            <a:extLst>
              <a:ext uri="{FF2B5EF4-FFF2-40B4-BE49-F238E27FC236}">
                <a16:creationId xmlns:a16="http://schemas.microsoft.com/office/drawing/2014/main" id="{F8180CA6-8DA8-4F28-9CB2-065133F94EE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5" name="Table 14">
            <a:extLst>
              <a:ext uri="{FF2B5EF4-FFF2-40B4-BE49-F238E27FC236}">
                <a16:creationId xmlns:a16="http://schemas.microsoft.com/office/drawing/2014/main" id="{C4DDBFFF-FFB1-45FE-99CD-698E6E2DF31C}"/>
              </a:ext>
            </a:extLst>
          </p:cNvPr>
          <p:cNvGraphicFramePr>
            <a:graphicFrameLocks noGrp="1"/>
          </p:cNvGraphicFramePr>
          <p:nvPr>
            <p:extLst>
              <p:ext uri="{D42A27DB-BD31-4B8C-83A1-F6EECF244321}">
                <p14:modId xmlns:p14="http://schemas.microsoft.com/office/powerpoint/2010/main" val="201614213"/>
              </p:ext>
            </p:extLst>
          </p:nvPr>
        </p:nvGraphicFramePr>
        <p:xfrm>
          <a:off x="538791" y="2080320"/>
          <a:ext cx="7822890" cy="3855720"/>
        </p:xfrm>
        <a:graphic>
          <a:graphicData uri="http://schemas.openxmlformats.org/drawingml/2006/table">
            <a:tbl>
              <a:tblPr firstRow="1" bandRow="1">
                <a:tableStyleId>{5C22544A-7EE6-4342-B048-85BDC9FD1C3A}</a:tableStyleId>
              </a:tblPr>
              <a:tblGrid>
                <a:gridCol w="5963986">
                  <a:extLst>
                    <a:ext uri="{9D8B030D-6E8A-4147-A177-3AD203B41FA5}">
                      <a16:colId xmlns:a16="http://schemas.microsoft.com/office/drawing/2014/main" val="20001"/>
                    </a:ext>
                  </a:extLst>
                </a:gridCol>
                <a:gridCol w="929452">
                  <a:extLst>
                    <a:ext uri="{9D8B030D-6E8A-4147-A177-3AD203B41FA5}">
                      <a16:colId xmlns:a16="http://schemas.microsoft.com/office/drawing/2014/main" val="20002"/>
                    </a:ext>
                  </a:extLst>
                </a:gridCol>
                <a:gridCol w="929452">
                  <a:extLst>
                    <a:ext uri="{9D8B030D-6E8A-4147-A177-3AD203B41FA5}">
                      <a16:colId xmlns:a16="http://schemas.microsoft.com/office/drawing/2014/main" val="20003"/>
                    </a:ext>
                  </a:extLst>
                </a:gridCol>
              </a:tblGrid>
              <a:tr h="24347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45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Arial"/>
                        </a:rPr>
                        <a:t>Screening for HBsAg in the first trimester </a:t>
                      </a:r>
                      <a:r>
                        <a:rPr lang="it-IT" sz="1500" b="0" dirty="0">
                          <a:solidFill>
                            <a:schemeClr val="tx1"/>
                          </a:solidFill>
                          <a:latin typeface="Arial"/>
                        </a:rPr>
                        <a:t>is strongly recommended </a:t>
                      </a:r>
                      <a:endParaRPr kumimoji="0" lang="en-US" sz="15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5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5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64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Arial"/>
                        </a:rPr>
                        <a:t>In women of childbearing age without advanced fibrosis planning</a:t>
                      </a:r>
                      <a:r>
                        <a:rPr lang="en-US" sz="1500" b="0" baseline="0" dirty="0">
                          <a:solidFill>
                            <a:schemeClr val="tx1"/>
                          </a:solidFill>
                          <a:latin typeface="Arial"/>
                        </a:rPr>
                        <a:t> </a:t>
                      </a:r>
                      <a:r>
                        <a:rPr lang="en-US" sz="1500" b="0" dirty="0">
                          <a:solidFill>
                            <a:schemeClr val="tx1"/>
                          </a:solidFill>
                          <a:latin typeface="Arial"/>
                        </a:rPr>
                        <a:t>a pregnancy in the near future, it may be prudent to delay therapy until the child is born </a:t>
                      </a:r>
                      <a:endParaRPr kumimoji="0" lang="en-US" sz="15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5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398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Arial"/>
                        </a:rPr>
                        <a:t>In pregnant women with chronic</a:t>
                      </a:r>
                      <a:r>
                        <a:rPr lang="en-US" sz="1500" b="0" baseline="0" dirty="0">
                          <a:solidFill>
                            <a:schemeClr val="tx1"/>
                          </a:solidFill>
                          <a:latin typeface="Arial"/>
                        </a:rPr>
                        <a:t> hepatitis B</a:t>
                      </a:r>
                      <a:r>
                        <a:rPr lang="en-US" sz="1500" b="0" dirty="0">
                          <a:solidFill>
                            <a:schemeClr val="tx1"/>
                          </a:solidFill>
                          <a:latin typeface="Arial"/>
                        </a:rPr>
                        <a:t> and advanced fibrosis or cirrhosis, therapy with TDF is recommended </a:t>
                      </a:r>
                      <a:endParaRPr kumimoji="0" lang="it-IT" sz="15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5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398405">
                <a:tc>
                  <a:txBody>
                    <a:bodyPr/>
                    <a:lstStyle/>
                    <a:p>
                      <a:pPr marL="0" indent="0" defTabSz="914400">
                        <a:spcBef>
                          <a:spcPts val="600"/>
                        </a:spcBef>
                        <a:buClr>
                          <a:srgbClr val="000000"/>
                        </a:buClr>
                        <a:buFont typeface="+mj-lt"/>
                        <a:buNone/>
                        <a:defRPr/>
                      </a:pPr>
                      <a:r>
                        <a:rPr lang="en-US" sz="1500" b="0" dirty="0">
                          <a:solidFill>
                            <a:schemeClr val="tx1"/>
                          </a:solidFill>
                          <a:latin typeface="Arial"/>
                        </a:rPr>
                        <a:t>In pregnant women already on NA therapy, TDF should be continued while ETV or other NA should be </a:t>
                      </a:r>
                      <a:r>
                        <a:rPr lang="it-IT" sz="1500" b="0" dirty="0">
                          <a:solidFill>
                            <a:schemeClr val="tx1"/>
                          </a:solidFill>
                          <a:latin typeface="Arial"/>
                        </a:rPr>
                        <a:t>switched to TDF </a:t>
                      </a:r>
                      <a:endParaRPr lang="en-US" sz="15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5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591665638"/>
                  </a:ext>
                </a:extLst>
              </a:tr>
              <a:tr h="730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Arial"/>
                        </a:rPr>
                        <a:t>In all pregnant women with HBV DNA </a:t>
                      </a:r>
                      <a:r>
                        <a:rPr lang="it-IT" sz="1500" b="0" dirty="0">
                          <a:solidFill>
                            <a:schemeClr val="tx1"/>
                          </a:solidFill>
                          <a:latin typeface="Arial"/>
                        </a:rPr>
                        <a:t>&gt;200,000 IU/ml or HBsAg </a:t>
                      </a:r>
                      <a:br>
                        <a:rPr lang="it-IT" sz="1500" b="0" dirty="0">
                          <a:solidFill>
                            <a:schemeClr val="tx1"/>
                          </a:solidFill>
                          <a:latin typeface="Arial"/>
                        </a:rPr>
                      </a:br>
                      <a:r>
                        <a:rPr lang="it-IT" sz="1500" b="0" dirty="0">
                          <a:solidFill>
                            <a:schemeClr val="tx1"/>
                          </a:solidFill>
                          <a:latin typeface="Arial"/>
                        </a:rPr>
                        <a:t>&gt;4 log</a:t>
                      </a:r>
                      <a:r>
                        <a:rPr lang="it-IT" sz="1500" b="0" baseline="-25000" dirty="0">
                          <a:solidFill>
                            <a:schemeClr val="tx1"/>
                          </a:solidFill>
                          <a:latin typeface="Arial"/>
                        </a:rPr>
                        <a:t>10</a:t>
                      </a:r>
                      <a:r>
                        <a:rPr lang="it-IT" sz="1500" b="0" dirty="0">
                          <a:solidFill>
                            <a:schemeClr val="tx1"/>
                          </a:solidFill>
                          <a:latin typeface="Arial"/>
                        </a:rPr>
                        <a:t> IU/ml, antiviral </a:t>
                      </a:r>
                      <a:r>
                        <a:rPr lang="en-US" sz="1500" b="0" dirty="0">
                          <a:solidFill>
                            <a:schemeClr val="tx1"/>
                          </a:solidFill>
                          <a:latin typeface="Arial"/>
                        </a:rPr>
                        <a:t>prophylaxis with TDF should start at Week 24–28 of gestation and continue for up to 12 weeks after delivery </a:t>
                      </a:r>
                      <a:endParaRPr kumimoji="0" lang="en-US" sz="15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5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41617964"/>
                  </a:ext>
                </a:extLst>
              </a:tr>
              <a:tr h="398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Arial"/>
                        </a:rPr>
                        <a:t>Breast feeding is not contraindicated in HBsAg-positive untreated women or those on TDF-based treatment </a:t>
                      </a:r>
                      <a:r>
                        <a:rPr lang="it-IT" sz="1500" b="0" dirty="0">
                          <a:solidFill>
                            <a:schemeClr val="tx1"/>
                          </a:solidFill>
                          <a:latin typeface="Arial"/>
                        </a:rPr>
                        <a:t>or prophylaxis </a:t>
                      </a:r>
                      <a:endParaRPr kumimoji="0" lang="en-US" sz="15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5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762929164"/>
                  </a:ext>
                </a:extLst>
              </a:tr>
            </a:tbl>
          </a:graphicData>
        </a:graphic>
      </p:graphicFrame>
      <p:grpSp>
        <p:nvGrpSpPr>
          <p:cNvPr id="16" name="Group 15">
            <a:extLst>
              <a:ext uri="{FF2B5EF4-FFF2-40B4-BE49-F238E27FC236}">
                <a16:creationId xmlns:a16="http://schemas.microsoft.com/office/drawing/2014/main" id="{B8AF4E3C-28E2-41D3-A517-6FAAD7EA6085}"/>
              </a:ext>
            </a:extLst>
          </p:cNvPr>
          <p:cNvGrpSpPr/>
          <p:nvPr/>
        </p:nvGrpSpPr>
        <p:grpSpPr>
          <a:xfrm>
            <a:off x="4603320" y="2108028"/>
            <a:ext cx="3693418" cy="276999"/>
            <a:chOff x="4262958" y="3212976"/>
            <a:chExt cx="3693418" cy="276999"/>
          </a:xfrm>
        </p:grpSpPr>
        <p:sp>
          <p:nvSpPr>
            <p:cNvPr id="17" name="Rectangle 16">
              <a:extLst>
                <a:ext uri="{FF2B5EF4-FFF2-40B4-BE49-F238E27FC236}">
                  <a16:creationId xmlns:a16="http://schemas.microsoft.com/office/drawing/2014/main" id="{0283C435-00B2-4991-9959-63620EF88EA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0FE9516C-2C40-4C2D-B135-CD0F16D9282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D6C194E8-53C5-4057-A04A-96EF02EBD10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884A766F-EBE7-448E-B32F-243EC281664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20602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r>
              <a:rPr lang="en-US" b="1" dirty="0"/>
              <a:t>Chair</a:t>
            </a:r>
            <a:r>
              <a:rPr lang="en-US" dirty="0"/>
              <a:t> </a:t>
            </a:r>
          </a:p>
          <a:p>
            <a:pPr lvl="1"/>
            <a:r>
              <a:rPr lang="en-US" sz="2000" dirty="0"/>
              <a:t>Pietro </a:t>
            </a:r>
            <a:r>
              <a:rPr lang="en-US" sz="2000" dirty="0" err="1"/>
              <a:t>Lampertico</a:t>
            </a:r>
            <a:r>
              <a:rPr lang="en-US" sz="2000" dirty="0"/>
              <a:t> </a:t>
            </a:r>
          </a:p>
          <a:p>
            <a:endParaRPr lang="en-US" dirty="0"/>
          </a:p>
          <a:p>
            <a:r>
              <a:rPr lang="en-US" b="1" dirty="0"/>
              <a:t>Panel members</a:t>
            </a:r>
            <a:r>
              <a:rPr lang="en-US" dirty="0"/>
              <a:t> </a:t>
            </a:r>
          </a:p>
          <a:p>
            <a:pPr lvl="1"/>
            <a:r>
              <a:rPr lang="it-IT" sz="2000" dirty="0"/>
              <a:t>Kosh Agarwal, Thomas Berg, Maria Buti, Harry LA Janssen, </a:t>
            </a:r>
            <a:br>
              <a:rPr lang="it-IT" sz="2000" dirty="0"/>
            </a:br>
            <a:r>
              <a:rPr lang="it-IT" sz="2000" dirty="0"/>
              <a:t>George Papatheodoridis, </a:t>
            </a:r>
            <a:r>
              <a:rPr lang="en-US" sz="2000" dirty="0"/>
              <a:t>Fabien </a:t>
            </a:r>
            <a:r>
              <a:rPr lang="en-US" sz="2000" dirty="0" err="1"/>
              <a:t>Zoulim</a:t>
            </a:r>
            <a:r>
              <a:rPr lang="en-US" sz="2000" dirty="0"/>
              <a:t>, Frank </a:t>
            </a:r>
            <a:r>
              <a:rPr lang="en-US" sz="2000" dirty="0" err="1"/>
              <a:t>Tacke</a:t>
            </a:r>
            <a:r>
              <a:rPr lang="en-US" sz="2000" dirty="0"/>
              <a:t> (EASL Governing Board representative)</a:t>
            </a:r>
          </a:p>
          <a:p>
            <a:endParaRPr lang="en-US" dirty="0"/>
          </a:p>
          <a:p>
            <a:r>
              <a:rPr lang="en-US" b="1" dirty="0"/>
              <a:t>Reviewers</a:t>
            </a:r>
            <a:r>
              <a:rPr lang="en-US" dirty="0"/>
              <a:t> </a:t>
            </a:r>
          </a:p>
          <a:p>
            <a:pPr lvl="1"/>
            <a:r>
              <a:rPr lang="en-US" sz="2000" dirty="0" err="1"/>
              <a:t>Maurizia</a:t>
            </a:r>
            <a:r>
              <a:rPr lang="en-US" sz="2000" dirty="0"/>
              <a:t> </a:t>
            </a:r>
            <a:r>
              <a:rPr lang="en-US" sz="2000" dirty="0" err="1"/>
              <a:t>Brunetto</a:t>
            </a:r>
            <a:r>
              <a:rPr lang="en-US" sz="2000" dirty="0"/>
              <a:t>, Henry Chan, Markus </a:t>
            </a:r>
            <a:r>
              <a:rPr lang="en-US" sz="2000" dirty="0" err="1"/>
              <a:t>Cornberg</a:t>
            </a:r>
            <a:endParaRPr lang="it-IT" sz="2000" dirty="0"/>
          </a:p>
        </p:txBody>
      </p:sp>
      <p:sp>
        <p:nvSpPr>
          <p:cNvPr id="2" name="Title 1"/>
          <p:cNvSpPr>
            <a:spLocks noGrp="1"/>
          </p:cNvSpPr>
          <p:nvPr>
            <p:ph type="title"/>
          </p:nvPr>
        </p:nvSpPr>
        <p:spPr/>
        <p:txBody>
          <a:bodyPr/>
          <a:lstStyle/>
          <a:p>
            <a:r>
              <a:rPr lang="en-US" dirty="0"/>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pic>
        <p:nvPicPr>
          <p:cNvPr id="5" name="Picture 4">
            <a:extLst>
              <a:ext uri="{FF2B5EF4-FFF2-40B4-BE49-F238E27FC236}">
                <a16:creationId xmlns:a16="http://schemas.microsoft.com/office/drawing/2014/main" id="{2F17D44F-C130-4860-9D62-49F2ABF8128D}"/>
              </a:ext>
            </a:extLst>
          </p:cNvPr>
          <p:cNvPicPr>
            <a:picLocks noChangeAspect="1"/>
          </p:cNvPicPr>
          <p:nvPr/>
        </p:nvPicPr>
        <p:blipFill rotWithShape="1">
          <a:blip r:embed="rId2"/>
          <a:srcRect l="25708" t="9400" r="37373" b="4254"/>
          <a:stretch/>
        </p:blipFill>
        <p:spPr>
          <a:xfrm>
            <a:off x="4735083" y="1473652"/>
            <a:ext cx="3352134" cy="44100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5095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Special patient groups: children</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pic>
        <p:nvPicPr>
          <p:cNvPr id="12" name="Picture 11">
            <a:hlinkClick r:id="rId3" action="ppaction://hlinksldjump"/>
            <a:extLst>
              <a:ext uri="{FF2B5EF4-FFF2-40B4-BE49-F238E27FC236}">
                <a16:creationId xmlns:a16="http://schemas.microsoft.com/office/drawing/2014/main" id="{3B78AC30-E407-4BD5-8217-D1F118431C4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8" name="Table 17">
            <a:extLst>
              <a:ext uri="{FF2B5EF4-FFF2-40B4-BE49-F238E27FC236}">
                <a16:creationId xmlns:a16="http://schemas.microsoft.com/office/drawing/2014/main" id="{2DB943FC-277B-4B4D-9215-A98A57D9C5E6}"/>
              </a:ext>
            </a:extLst>
          </p:cNvPr>
          <p:cNvGraphicFramePr>
            <a:graphicFrameLocks noGrp="1"/>
          </p:cNvGraphicFramePr>
          <p:nvPr>
            <p:extLst>
              <p:ext uri="{D42A27DB-BD31-4B8C-83A1-F6EECF244321}">
                <p14:modId xmlns:p14="http://schemas.microsoft.com/office/powerpoint/2010/main" val="3360703906"/>
              </p:ext>
            </p:extLst>
          </p:nvPr>
        </p:nvGraphicFramePr>
        <p:xfrm>
          <a:off x="759770" y="2072640"/>
          <a:ext cx="7380931" cy="17373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b="1" dirty="0">
                          <a:solidFill>
                            <a:schemeClr val="tx2"/>
                          </a:solidFill>
                          <a:latin typeface="Arial"/>
                        </a:rPr>
                        <a:t>In children</a:t>
                      </a:r>
                      <a:r>
                        <a:rPr lang="en-US" sz="1600" dirty="0">
                          <a:solidFill>
                            <a:srgbClr val="000000"/>
                          </a:solidFill>
                          <a:latin typeface="Arial"/>
                        </a:rPr>
                        <a:t>, the course of the disease is generally mild, and most children do not meet standard treatment indications. Thus</a:t>
                      </a:r>
                      <a:r>
                        <a:rPr lang="en-US" sz="1600" b="0" dirty="0">
                          <a:solidFill>
                            <a:schemeClr val="tx1"/>
                          </a:solidFill>
                          <a:latin typeface="Arial"/>
                        </a:rPr>
                        <a:t>,</a:t>
                      </a:r>
                      <a:r>
                        <a:rPr lang="en-US" sz="1600" b="1" dirty="0">
                          <a:solidFill>
                            <a:srgbClr val="CD9D05"/>
                          </a:solidFill>
                          <a:latin typeface="Arial"/>
                        </a:rPr>
                        <a:t> </a:t>
                      </a:r>
                      <a:r>
                        <a:rPr lang="en-US" sz="1600" b="1" dirty="0">
                          <a:solidFill>
                            <a:schemeClr val="tx2"/>
                          </a:solidFill>
                          <a:latin typeface="Arial"/>
                        </a:rPr>
                        <a:t>treatment should be considered with </a:t>
                      </a:r>
                      <a:r>
                        <a:rPr lang="it-IT" sz="1600" b="1" dirty="0">
                          <a:solidFill>
                            <a:schemeClr val="tx2"/>
                          </a:solidFill>
                          <a:latin typeface="Arial"/>
                        </a:rPr>
                        <a:t>caution</a:t>
                      </a:r>
                      <a:r>
                        <a:rPr lang="it-IT" sz="1600" dirty="0">
                          <a:solidFill>
                            <a:schemeClr val="tx2"/>
                          </a:solidFill>
                          <a:latin typeface="Arial"/>
                        </a:rPr>
                        <a:t> </a:t>
                      </a:r>
                      <a:endPar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II-3</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US" sz="1600" dirty="0">
                          <a:solidFill>
                            <a:srgbClr val="000000"/>
                          </a:solidFill>
                          <a:latin typeface="Arial"/>
                        </a:rPr>
                        <a:t>In children or adolescents who meet treatment criteria, ETV, TDF, TAF, and PegIFN</a:t>
                      </a:r>
                      <a:r>
                        <a:rPr lang="en-US" sz="1600" dirty="0">
                          <a:solidFill>
                            <a:srgbClr val="000000"/>
                          </a:solidFill>
                          <a:latin typeface="Arial"/>
                          <a:sym typeface="Symbol" panose="05050102010706020507" pitchFamily="18" charset="2"/>
                        </a:rPr>
                        <a:t></a:t>
                      </a:r>
                      <a:r>
                        <a:rPr lang="en-US" sz="1600" dirty="0">
                          <a:solidFill>
                            <a:srgbClr val="000000"/>
                          </a:solidFill>
                          <a:latin typeface="Arial"/>
                        </a:rPr>
                        <a:t> can be used</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CD3C56F3-4005-41E9-A668-549AFF043EA3}"/>
              </a:ext>
            </a:extLst>
          </p:cNvPr>
          <p:cNvGrpSpPr/>
          <p:nvPr/>
        </p:nvGrpSpPr>
        <p:grpSpPr>
          <a:xfrm>
            <a:off x="4339160" y="2072640"/>
            <a:ext cx="3693418" cy="276999"/>
            <a:chOff x="4262958" y="3212976"/>
            <a:chExt cx="3693418" cy="276999"/>
          </a:xfrm>
        </p:grpSpPr>
        <p:sp>
          <p:nvSpPr>
            <p:cNvPr id="20" name="Rectangle 19">
              <a:extLst>
                <a:ext uri="{FF2B5EF4-FFF2-40B4-BE49-F238E27FC236}">
                  <a16:creationId xmlns:a16="http://schemas.microsoft.com/office/drawing/2014/main" id="{335282C5-17A2-4C6F-BE99-F12D0797D5D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DC91669E-62AB-4CC4-B173-C2470AEF283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7399D3A4-E5A6-4866-ADF3-FE5C8BCCEA7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14768516-B28B-4385-A983-C6BE90CD185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88221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Special patient groups: healthcare workers</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pic>
        <p:nvPicPr>
          <p:cNvPr id="12" name="Picture 11">
            <a:hlinkClick r:id="rId3" action="ppaction://hlinksldjump"/>
            <a:extLst>
              <a:ext uri="{FF2B5EF4-FFF2-40B4-BE49-F238E27FC236}">
                <a16:creationId xmlns:a16="http://schemas.microsoft.com/office/drawing/2014/main" id="{3B78AC30-E407-4BD5-8217-D1F118431C4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8" name="Table 17">
            <a:extLst>
              <a:ext uri="{FF2B5EF4-FFF2-40B4-BE49-F238E27FC236}">
                <a16:creationId xmlns:a16="http://schemas.microsoft.com/office/drawing/2014/main" id="{2B6E1CDE-20A7-49E0-B251-7D69D88B499E}"/>
              </a:ext>
            </a:extLst>
          </p:cNvPr>
          <p:cNvGraphicFramePr>
            <a:graphicFrameLocks noGrp="1"/>
          </p:cNvGraphicFramePr>
          <p:nvPr>
            <p:extLst>
              <p:ext uri="{D42A27DB-BD31-4B8C-83A1-F6EECF244321}">
                <p14:modId xmlns:p14="http://schemas.microsoft.com/office/powerpoint/2010/main" val="132638404"/>
              </p:ext>
            </p:extLst>
          </p:nvPr>
        </p:nvGraphicFramePr>
        <p:xfrm>
          <a:off x="759770" y="2072640"/>
          <a:ext cx="7380931" cy="19812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dirty="0">
                          <a:solidFill>
                            <a:srgbClr val="000000"/>
                          </a:solidFill>
                          <a:latin typeface="Arial"/>
                        </a:rPr>
                        <a:t>HBV infection alone should not disqualify infected persons from the practice or study of surgery, dentistry, medicine, or allied health fields</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US" sz="1600" dirty="0">
                          <a:solidFill>
                            <a:srgbClr val="000000"/>
                          </a:solidFill>
                          <a:latin typeface="Arial"/>
                        </a:rPr>
                        <a:t>Healthcare workers performing exposure-prone procedures with serum HBV DNA &gt;200 IU/ml may be treated with NAs to reduce transmission risk </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DBEB7E2E-57D2-4A4C-A846-487AE6C2A7DF}"/>
              </a:ext>
            </a:extLst>
          </p:cNvPr>
          <p:cNvGrpSpPr/>
          <p:nvPr/>
        </p:nvGrpSpPr>
        <p:grpSpPr>
          <a:xfrm>
            <a:off x="4339160" y="2072640"/>
            <a:ext cx="3693418" cy="276999"/>
            <a:chOff x="4262958" y="3212976"/>
            <a:chExt cx="3693418" cy="276999"/>
          </a:xfrm>
        </p:grpSpPr>
        <p:sp>
          <p:nvSpPr>
            <p:cNvPr id="20" name="Rectangle 19">
              <a:extLst>
                <a:ext uri="{FF2B5EF4-FFF2-40B4-BE49-F238E27FC236}">
                  <a16:creationId xmlns:a16="http://schemas.microsoft.com/office/drawing/2014/main" id="{6C5F4EF7-265F-4F41-9270-A46BC51802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70D5BDB9-6F22-43FB-9B30-001E61FD32A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6FCC4267-48B4-40C7-AD01-F76BCF723B4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0100274E-2E39-4B12-9DDB-3FF51A01DA7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12108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fontScale="90000"/>
          </a:bodyPr>
          <a:lstStyle/>
          <a:p>
            <a:r>
              <a:rPr lang="en-GB" dirty="0"/>
              <a:t>Special patient groups: patients undergoing immunosuppressive therapy or chemotherapy</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pic>
        <p:nvPicPr>
          <p:cNvPr id="12" name="Picture 11">
            <a:hlinkClick r:id="rId3" action="ppaction://hlinksldjump"/>
            <a:extLst>
              <a:ext uri="{FF2B5EF4-FFF2-40B4-BE49-F238E27FC236}">
                <a16:creationId xmlns:a16="http://schemas.microsoft.com/office/drawing/2014/main" id="{DF72D2D8-C322-435B-91E8-9DEEE6E11C6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8" name="Table 17">
            <a:extLst>
              <a:ext uri="{FF2B5EF4-FFF2-40B4-BE49-F238E27FC236}">
                <a16:creationId xmlns:a16="http://schemas.microsoft.com/office/drawing/2014/main" id="{585DD81E-10A3-479E-B686-61D728034AF3}"/>
              </a:ext>
            </a:extLst>
          </p:cNvPr>
          <p:cNvGraphicFramePr>
            <a:graphicFrameLocks noGrp="1"/>
          </p:cNvGraphicFramePr>
          <p:nvPr>
            <p:extLst>
              <p:ext uri="{D42A27DB-BD31-4B8C-83A1-F6EECF244321}">
                <p14:modId xmlns:p14="http://schemas.microsoft.com/office/powerpoint/2010/main" val="3786315777"/>
              </p:ext>
            </p:extLst>
          </p:nvPr>
        </p:nvGraphicFramePr>
        <p:xfrm>
          <a:off x="759770" y="2072640"/>
          <a:ext cx="7380931" cy="256032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b="1" dirty="0">
                          <a:solidFill>
                            <a:schemeClr val="tx2"/>
                          </a:solidFill>
                          <a:latin typeface="Arial"/>
                        </a:rPr>
                        <a:t>All candidates </a:t>
                      </a:r>
                      <a:r>
                        <a:rPr lang="en-US" sz="1600" dirty="0">
                          <a:solidFill>
                            <a:srgbClr val="000000"/>
                          </a:solidFill>
                          <a:latin typeface="Arial"/>
                        </a:rPr>
                        <a:t>for chemotherapy and immunosuppressive therapy </a:t>
                      </a:r>
                      <a:r>
                        <a:rPr lang="en-US" sz="1600" b="1" dirty="0">
                          <a:solidFill>
                            <a:schemeClr val="tx2"/>
                          </a:solidFill>
                          <a:latin typeface="Arial"/>
                        </a:rPr>
                        <a:t>should be tested </a:t>
                      </a:r>
                      <a:r>
                        <a:rPr lang="en-US" sz="1600" dirty="0">
                          <a:solidFill>
                            <a:srgbClr val="000000"/>
                          </a:solidFill>
                          <a:latin typeface="Arial"/>
                        </a:rPr>
                        <a:t>for HBV markers prior </a:t>
                      </a:r>
                      <a:r>
                        <a:rPr lang="it-IT" sz="1600" dirty="0">
                          <a:solidFill>
                            <a:srgbClr val="000000"/>
                          </a:solidFill>
                          <a:latin typeface="Arial"/>
                        </a:rPr>
                        <a:t>to immunosuppression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All HBsAg-positive </a:t>
                      </a:r>
                      <a:r>
                        <a:rPr lang="en-US" sz="1600" dirty="0">
                          <a:solidFill>
                            <a:srgbClr val="000000"/>
                          </a:solidFill>
                          <a:latin typeface="Arial"/>
                        </a:rPr>
                        <a:t>patients should receive ETV, TDF, or TAF as treatment or prophylaxis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II-2</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r>
                        <a:rPr lang="en-US" sz="1600" b="1" dirty="0">
                          <a:solidFill>
                            <a:schemeClr val="tx2"/>
                          </a:solidFill>
                          <a:latin typeface="Arial"/>
                        </a:rPr>
                        <a:t>HBsAg-negative, anti-</a:t>
                      </a:r>
                      <a:r>
                        <a:rPr lang="en-US" sz="1600" b="1" dirty="0" err="1">
                          <a:solidFill>
                            <a:schemeClr val="tx2"/>
                          </a:solidFill>
                          <a:latin typeface="Arial"/>
                        </a:rPr>
                        <a:t>HBc</a:t>
                      </a:r>
                      <a:r>
                        <a:rPr lang="en-US" sz="1600" b="1" dirty="0">
                          <a:solidFill>
                            <a:schemeClr val="tx2"/>
                          </a:solidFill>
                          <a:latin typeface="Arial"/>
                        </a:rPr>
                        <a:t>-positive </a:t>
                      </a:r>
                      <a:r>
                        <a:rPr lang="en-US" sz="1600" dirty="0">
                          <a:solidFill>
                            <a:srgbClr val="000000"/>
                          </a:solidFill>
                          <a:latin typeface="Arial"/>
                        </a:rPr>
                        <a:t>subjects should receive anti-HBV prophylaxis if they are at high risk of </a:t>
                      </a:r>
                      <a:r>
                        <a:rPr lang="it-IT" sz="1600" dirty="0">
                          <a:solidFill>
                            <a:srgbClr val="000000"/>
                          </a:solidFill>
                          <a:latin typeface="Arial"/>
                        </a:rPr>
                        <a:t>HBV reactivation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10777678"/>
                  </a:ext>
                </a:extLst>
              </a:tr>
            </a:tbl>
          </a:graphicData>
        </a:graphic>
      </p:graphicFrame>
      <p:grpSp>
        <p:nvGrpSpPr>
          <p:cNvPr id="19" name="Group 18">
            <a:extLst>
              <a:ext uri="{FF2B5EF4-FFF2-40B4-BE49-F238E27FC236}">
                <a16:creationId xmlns:a16="http://schemas.microsoft.com/office/drawing/2014/main" id="{0DF7F000-C339-42E7-9BD1-92A8678363F1}"/>
              </a:ext>
            </a:extLst>
          </p:cNvPr>
          <p:cNvGrpSpPr/>
          <p:nvPr/>
        </p:nvGrpSpPr>
        <p:grpSpPr>
          <a:xfrm>
            <a:off x="4339160" y="2072640"/>
            <a:ext cx="3693418" cy="276999"/>
            <a:chOff x="4262958" y="3212976"/>
            <a:chExt cx="3693418" cy="276999"/>
          </a:xfrm>
        </p:grpSpPr>
        <p:sp>
          <p:nvSpPr>
            <p:cNvPr id="20" name="Rectangle 19">
              <a:extLst>
                <a:ext uri="{FF2B5EF4-FFF2-40B4-BE49-F238E27FC236}">
                  <a16:creationId xmlns:a16="http://schemas.microsoft.com/office/drawing/2014/main" id="{10817B2B-BFA0-4C70-ADEA-E8C48F5B387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8FDEA81B-9DB4-4F19-972B-797FB9AEB74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3024409D-022F-496A-8B1E-234490BA13E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684FC8A3-67C4-4E5E-BECD-83B34A69C3A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409665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fontScale="90000"/>
          </a:bodyPr>
          <a:lstStyle/>
          <a:p>
            <a:r>
              <a:rPr lang="en-GB" dirty="0"/>
              <a:t>Special patient groups: patients undergoing </a:t>
            </a:r>
            <a:br>
              <a:rPr lang="en-GB" dirty="0"/>
            </a:br>
            <a:r>
              <a:rPr lang="en-GB" dirty="0"/>
              <a:t>dialysis and renal transplant</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pic>
        <p:nvPicPr>
          <p:cNvPr id="12" name="Picture 11">
            <a:hlinkClick r:id="rId3" action="ppaction://hlinksldjump"/>
            <a:extLst>
              <a:ext uri="{FF2B5EF4-FFF2-40B4-BE49-F238E27FC236}">
                <a16:creationId xmlns:a16="http://schemas.microsoft.com/office/drawing/2014/main" id="{DF72D2D8-C322-435B-91E8-9DEEE6E11C6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8" name="Table 17">
            <a:extLst>
              <a:ext uri="{FF2B5EF4-FFF2-40B4-BE49-F238E27FC236}">
                <a16:creationId xmlns:a16="http://schemas.microsoft.com/office/drawing/2014/main" id="{ED85403D-12C2-482F-92FD-DDD09B2CE60D}"/>
              </a:ext>
            </a:extLst>
          </p:cNvPr>
          <p:cNvGraphicFramePr>
            <a:graphicFrameLocks noGrp="1"/>
          </p:cNvGraphicFramePr>
          <p:nvPr>
            <p:extLst>
              <p:ext uri="{D42A27DB-BD31-4B8C-83A1-F6EECF244321}">
                <p14:modId xmlns:p14="http://schemas.microsoft.com/office/powerpoint/2010/main" val="1349068968"/>
              </p:ext>
            </p:extLst>
          </p:nvPr>
        </p:nvGraphicFramePr>
        <p:xfrm>
          <a:off x="759770" y="2072640"/>
          <a:ext cx="7380931" cy="26517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dirty="0">
                          <a:solidFill>
                            <a:srgbClr val="000000"/>
                          </a:solidFill>
                          <a:latin typeface="Arial"/>
                        </a:rPr>
                        <a:t>All dialysis and renal transplant recipients </a:t>
                      </a:r>
                      <a:r>
                        <a:rPr lang="en-US" sz="1600" b="1" dirty="0">
                          <a:solidFill>
                            <a:schemeClr val="tx2"/>
                          </a:solidFill>
                          <a:latin typeface="Arial"/>
                        </a:rPr>
                        <a:t>should be </a:t>
                      </a:r>
                      <a:r>
                        <a:rPr lang="it-IT" sz="1600" b="1" dirty="0">
                          <a:solidFill>
                            <a:schemeClr val="tx2"/>
                          </a:solidFill>
                          <a:latin typeface="Arial"/>
                        </a:rPr>
                        <a:t>screened</a:t>
                      </a:r>
                      <a:r>
                        <a:rPr lang="it-IT" sz="1600" b="1" dirty="0">
                          <a:solidFill>
                            <a:srgbClr val="CD9D05"/>
                          </a:solidFill>
                          <a:latin typeface="Arial"/>
                        </a:rPr>
                        <a:t> </a:t>
                      </a:r>
                      <a:r>
                        <a:rPr lang="it-IT" sz="1600" dirty="0">
                          <a:solidFill>
                            <a:srgbClr val="000000"/>
                          </a:solidFill>
                          <a:latin typeface="Arial"/>
                        </a:rPr>
                        <a:t>for HBV markers</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US" sz="1600" dirty="0">
                          <a:solidFill>
                            <a:srgbClr val="000000"/>
                          </a:solidFill>
                          <a:latin typeface="Arial"/>
                        </a:rPr>
                        <a:t>HBsAg-positive dialysis patients who require treatment </a:t>
                      </a:r>
                      <a:r>
                        <a:rPr lang="en-US" sz="1600" b="1" dirty="0">
                          <a:solidFill>
                            <a:schemeClr val="tx2"/>
                          </a:solidFill>
                          <a:latin typeface="Arial"/>
                        </a:rPr>
                        <a:t>should receive </a:t>
                      </a:r>
                      <a:r>
                        <a:rPr lang="en-US" sz="1600" dirty="0">
                          <a:solidFill>
                            <a:srgbClr val="000000"/>
                          </a:solidFill>
                          <a:latin typeface="Arial"/>
                        </a:rPr>
                        <a:t>ETV or TAF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r>
                        <a:rPr lang="en-US" sz="1600" dirty="0">
                          <a:solidFill>
                            <a:srgbClr val="000000"/>
                          </a:solidFill>
                          <a:latin typeface="Arial"/>
                        </a:rPr>
                        <a:t>All HBsAg-positive renal transplant recipients </a:t>
                      </a:r>
                      <a:r>
                        <a:rPr lang="en-US" sz="1600" b="1" dirty="0">
                          <a:solidFill>
                            <a:schemeClr val="tx2"/>
                          </a:solidFill>
                          <a:latin typeface="Arial"/>
                        </a:rPr>
                        <a:t>should receive</a:t>
                      </a:r>
                      <a:r>
                        <a:rPr lang="en-US" sz="1600" b="1" dirty="0">
                          <a:solidFill>
                            <a:srgbClr val="CD9D05"/>
                          </a:solidFill>
                          <a:latin typeface="Arial"/>
                        </a:rPr>
                        <a:t> </a:t>
                      </a:r>
                      <a:r>
                        <a:rPr lang="en-US" sz="1600" dirty="0">
                          <a:solidFill>
                            <a:srgbClr val="000000"/>
                          </a:solidFill>
                          <a:latin typeface="Arial"/>
                        </a:rPr>
                        <a:t>ETV or TAF as prophylaxis or treatment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710777678"/>
                  </a:ext>
                </a:extLst>
              </a:tr>
              <a:tr h="214761">
                <a:tc>
                  <a:txBody>
                    <a:bodyPr/>
                    <a:lstStyle/>
                    <a:p>
                      <a:r>
                        <a:rPr lang="en-US" sz="1600" dirty="0">
                          <a:solidFill>
                            <a:srgbClr val="000000"/>
                          </a:solidFill>
                          <a:latin typeface="Arial"/>
                        </a:rPr>
                        <a:t>HBsAg-negative, anti-</a:t>
                      </a:r>
                      <a:r>
                        <a:rPr lang="en-US" sz="1600" dirty="0" err="1">
                          <a:solidFill>
                            <a:srgbClr val="000000"/>
                          </a:solidFill>
                          <a:latin typeface="Arial"/>
                        </a:rPr>
                        <a:t>HBc</a:t>
                      </a:r>
                      <a:r>
                        <a:rPr lang="en-US" sz="1600" dirty="0">
                          <a:solidFill>
                            <a:srgbClr val="000000"/>
                          </a:solidFill>
                          <a:latin typeface="Arial"/>
                        </a:rPr>
                        <a:t>-positive subjects </a:t>
                      </a:r>
                      <a:r>
                        <a:rPr lang="en-US" sz="1600" b="1" dirty="0">
                          <a:solidFill>
                            <a:schemeClr val="tx2"/>
                          </a:solidFill>
                          <a:latin typeface="Arial"/>
                        </a:rPr>
                        <a:t>should be monitored </a:t>
                      </a:r>
                      <a:r>
                        <a:rPr lang="en-US" sz="1600" dirty="0">
                          <a:solidFill>
                            <a:srgbClr val="000000"/>
                          </a:solidFill>
                          <a:latin typeface="Arial"/>
                        </a:rPr>
                        <a:t>for HBV infection after renal transplantation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775896958"/>
                  </a:ext>
                </a:extLst>
              </a:tr>
            </a:tbl>
          </a:graphicData>
        </a:graphic>
      </p:graphicFrame>
      <p:grpSp>
        <p:nvGrpSpPr>
          <p:cNvPr id="19" name="Group 18">
            <a:extLst>
              <a:ext uri="{FF2B5EF4-FFF2-40B4-BE49-F238E27FC236}">
                <a16:creationId xmlns:a16="http://schemas.microsoft.com/office/drawing/2014/main" id="{8344F35D-B482-427A-91BE-FDCCB1D8DB91}"/>
              </a:ext>
            </a:extLst>
          </p:cNvPr>
          <p:cNvGrpSpPr/>
          <p:nvPr/>
        </p:nvGrpSpPr>
        <p:grpSpPr>
          <a:xfrm>
            <a:off x="4339160" y="2072640"/>
            <a:ext cx="3693418" cy="276999"/>
            <a:chOff x="4262958" y="3212976"/>
            <a:chExt cx="3693418" cy="276999"/>
          </a:xfrm>
        </p:grpSpPr>
        <p:sp>
          <p:nvSpPr>
            <p:cNvPr id="20" name="Rectangle 19">
              <a:extLst>
                <a:ext uri="{FF2B5EF4-FFF2-40B4-BE49-F238E27FC236}">
                  <a16:creationId xmlns:a16="http://schemas.microsoft.com/office/drawing/2014/main" id="{A7CDD889-2DCD-4908-B498-7BE8E085BFB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B1A459E3-3282-4AAD-8204-AA2A4B481D5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64D68583-CF62-41B6-98DC-38E619394EE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2CA82E89-4954-4FB2-ADF7-FB946AE897F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24952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Autofit/>
          </a:bodyPr>
          <a:lstStyle/>
          <a:p>
            <a:r>
              <a:rPr lang="en-GB" sz="2500" dirty="0"/>
              <a:t>Special patient groups: patients with </a:t>
            </a:r>
            <a:br>
              <a:rPr lang="en-GB" sz="2500" dirty="0"/>
            </a:br>
            <a:r>
              <a:rPr lang="en-GB" sz="2500" dirty="0"/>
              <a:t>extrahepatic manifestations</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normAutofit/>
          </a:bodyPr>
          <a:lstStyle/>
          <a:p>
            <a:r>
              <a:rPr lang="en-GB" dirty="0"/>
              <a:t>Some extrahepatic manifestations can be associated with </a:t>
            </a:r>
            <a:br>
              <a:rPr lang="en-GB" dirty="0"/>
            </a:br>
            <a:r>
              <a:rPr lang="en-GB" dirty="0"/>
              <a:t>HBV infection</a:t>
            </a:r>
          </a:p>
          <a:p>
            <a:pPr lvl="1"/>
            <a:r>
              <a:rPr lang="en-GB" dirty="0"/>
              <a:t>Vasculitis, skin manifestations (purpura), </a:t>
            </a:r>
            <a:r>
              <a:rPr lang="en-GB" dirty="0" err="1"/>
              <a:t>polyarteritis</a:t>
            </a:r>
            <a:r>
              <a:rPr lang="en-GB" dirty="0"/>
              <a:t> </a:t>
            </a:r>
            <a:r>
              <a:rPr lang="en-GB" dirty="0" err="1"/>
              <a:t>nodosa</a:t>
            </a:r>
            <a:r>
              <a:rPr lang="en-GB" dirty="0"/>
              <a:t>, </a:t>
            </a:r>
            <a:br>
              <a:rPr lang="en-GB" dirty="0"/>
            </a:br>
            <a:r>
              <a:rPr lang="en-GB" dirty="0" err="1"/>
              <a:t>arthralgias</a:t>
            </a:r>
            <a:r>
              <a:rPr lang="en-GB" dirty="0"/>
              <a:t>, peripheral neuropathy and glomerulonephritis</a:t>
            </a:r>
          </a:p>
          <a:p>
            <a:r>
              <a:rPr lang="en-GB" dirty="0" err="1"/>
              <a:t>HBsAg</a:t>
            </a:r>
            <a:r>
              <a:rPr lang="en-GB" dirty="0"/>
              <a:t>-positive patients with extrahepatic manifestations</a:t>
            </a:r>
            <a:br>
              <a:rPr lang="en-GB" dirty="0"/>
            </a:br>
            <a:r>
              <a:rPr lang="en-GB" dirty="0"/>
              <a:t>and active HBV replication may respond to antiviral therapy</a:t>
            </a:r>
          </a:p>
          <a:p>
            <a:pPr lvl="1"/>
            <a:r>
              <a:rPr lang="en-GB" dirty="0" err="1"/>
              <a:t>PegIFN</a:t>
            </a:r>
            <a:r>
              <a:rPr lang="en-GB" dirty="0">
                <a:sym typeface="Symbol" panose="05050102010706020507" pitchFamily="18" charset="2"/>
              </a:rPr>
              <a:t></a:t>
            </a:r>
            <a:r>
              <a:rPr lang="en-GB" dirty="0"/>
              <a:t> can worsen some immune-mediated extrahepatic manifestations</a:t>
            </a:r>
          </a:p>
        </p:txBody>
      </p:sp>
      <p:pic>
        <p:nvPicPr>
          <p:cNvPr id="13" name="Picture 12">
            <a:hlinkClick r:id="rId3" action="ppaction://hlinksldjump"/>
            <a:extLst>
              <a:ext uri="{FF2B5EF4-FFF2-40B4-BE49-F238E27FC236}">
                <a16:creationId xmlns:a16="http://schemas.microsoft.com/office/drawing/2014/main" id="{14DC40EE-40AD-4628-B562-0D711E4D6E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2" name="Table 11">
            <a:extLst>
              <a:ext uri="{FF2B5EF4-FFF2-40B4-BE49-F238E27FC236}">
                <a16:creationId xmlns:a16="http://schemas.microsoft.com/office/drawing/2014/main" id="{CA1FDD31-7D76-4F49-A48D-3884B67AE948}"/>
              </a:ext>
            </a:extLst>
          </p:cNvPr>
          <p:cNvGraphicFramePr>
            <a:graphicFrameLocks noGrp="1"/>
          </p:cNvGraphicFramePr>
          <p:nvPr>
            <p:extLst>
              <p:ext uri="{D42A27DB-BD31-4B8C-83A1-F6EECF244321}">
                <p14:modId xmlns:p14="http://schemas.microsoft.com/office/powerpoint/2010/main" val="1953350315"/>
              </p:ext>
            </p:extLst>
          </p:nvPr>
        </p:nvGraphicFramePr>
        <p:xfrm>
          <a:off x="759770" y="3840480"/>
          <a:ext cx="7380931" cy="149352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Patients with replicative HBV infection and extrahepatic manifestations should receive antiviral treatment </a:t>
                      </a:r>
                      <a:r>
                        <a:rPr lang="it-IT" sz="1600" dirty="0">
                          <a:solidFill>
                            <a:srgbClr val="000000"/>
                          </a:solidFill>
                          <a:latin typeface="Arial"/>
                        </a:rPr>
                        <a:t>with NAs </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000000"/>
                          </a:solidFill>
                          <a:latin typeface="Arial"/>
                        </a:rPr>
                        <a:t>PegIFN</a:t>
                      </a:r>
                      <a:r>
                        <a:rPr lang="en-US" sz="1600" dirty="0">
                          <a:solidFill>
                            <a:srgbClr val="000000"/>
                          </a:solidFill>
                          <a:latin typeface="Arial"/>
                          <a:sym typeface="Symbol" panose="05050102010706020507" pitchFamily="18" charset="2"/>
                        </a:rPr>
                        <a:t></a:t>
                      </a:r>
                      <a:r>
                        <a:rPr lang="en-US" sz="1600" dirty="0">
                          <a:solidFill>
                            <a:srgbClr val="000000"/>
                          </a:solidFill>
                          <a:latin typeface="Arial"/>
                        </a:rPr>
                        <a:t> should not be administered in patients with </a:t>
                      </a:r>
                      <a:r>
                        <a:rPr lang="it-IT" sz="1600" dirty="0">
                          <a:solidFill>
                            <a:srgbClr val="000000"/>
                          </a:solidFill>
                          <a:latin typeface="Arial"/>
                        </a:rPr>
                        <a:t>immune-related extrahepatic manifestations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DFF35EC6-CC1A-4DAF-A52D-E1C87C8C3F75}"/>
              </a:ext>
            </a:extLst>
          </p:cNvPr>
          <p:cNvGrpSpPr/>
          <p:nvPr/>
        </p:nvGrpSpPr>
        <p:grpSpPr>
          <a:xfrm>
            <a:off x="4339160" y="3840480"/>
            <a:ext cx="3693418" cy="276999"/>
            <a:chOff x="4262958" y="3212976"/>
            <a:chExt cx="3693418" cy="276999"/>
          </a:xfrm>
        </p:grpSpPr>
        <p:sp>
          <p:nvSpPr>
            <p:cNvPr id="20" name="Rectangle 19">
              <a:extLst>
                <a:ext uri="{FF2B5EF4-FFF2-40B4-BE49-F238E27FC236}">
                  <a16:creationId xmlns:a16="http://schemas.microsoft.com/office/drawing/2014/main" id="{89DFD64B-6C50-489D-9D9B-04EF7FF3F28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610D332C-652A-4C2D-BF7F-9EF069621CC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25DEF5B2-7CEE-42AA-9009-B93F259F794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1709179C-CFE5-4867-BAAA-8D9F61A2213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806200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t>The future for HBV</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New biomarkers</a:t>
            </a:r>
          </a:p>
          <a:p>
            <a:r>
              <a:rPr lang="en-GB" dirty="0"/>
              <a:t>Future treatments</a:t>
            </a:r>
          </a:p>
          <a:p>
            <a:r>
              <a:rPr lang="en-GB" dirty="0"/>
              <a:t>Unresolved issues</a:t>
            </a:r>
          </a:p>
        </p:txBody>
      </p:sp>
    </p:spTree>
    <p:extLst>
      <p:ext uri="{BB962C8B-B14F-4D97-AF65-F5344CB8AC3E}">
        <p14:creationId xmlns:p14="http://schemas.microsoft.com/office/powerpoint/2010/main" val="137482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The future for HBV management</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p:txBody>
          <a:bodyPr>
            <a:noAutofit/>
          </a:bodyPr>
          <a:lstStyle/>
          <a:p>
            <a:r>
              <a:rPr lang="en-US" sz="1800" dirty="0"/>
              <a:t>New biomarkers </a:t>
            </a:r>
          </a:p>
          <a:p>
            <a:pPr lvl="1"/>
            <a:r>
              <a:rPr lang="en-US" sz="1600" dirty="0" err="1"/>
              <a:t>cccDNA</a:t>
            </a:r>
            <a:r>
              <a:rPr lang="en-US" sz="1600" dirty="0"/>
              <a:t> – limited by need for liver biopsy, will be important in clinical trials</a:t>
            </a:r>
          </a:p>
          <a:p>
            <a:pPr lvl="1"/>
            <a:r>
              <a:rPr lang="en-US" sz="1600" dirty="0" err="1"/>
              <a:t>HBcrAg</a:t>
            </a:r>
            <a:r>
              <a:rPr lang="en-US" sz="1600" dirty="0"/>
              <a:t> – composite biomarker, utility still under evaluation </a:t>
            </a:r>
          </a:p>
          <a:p>
            <a:pPr lvl="1"/>
            <a:r>
              <a:rPr lang="en-US" sz="1600" dirty="0"/>
              <a:t>HBV RNA – strong correlation with intrahepatic </a:t>
            </a:r>
            <a:r>
              <a:rPr lang="en-US" sz="1600" dirty="0" err="1"/>
              <a:t>cccDNA</a:t>
            </a:r>
            <a:r>
              <a:rPr lang="en-US" sz="1600" dirty="0"/>
              <a:t>, possible utility</a:t>
            </a:r>
            <a:br>
              <a:rPr lang="en-US" sz="1600" dirty="0"/>
            </a:br>
            <a:r>
              <a:rPr lang="en-US" sz="1600" dirty="0"/>
              <a:t>in predicting viral rebound after discontinuation of NAs </a:t>
            </a:r>
          </a:p>
          <a:p>
            <a:r>
              <a:rPr lang="en-US" sz="1800" dirty="0"/>
              <a:t>Future treatment options for HBV </a:t>
            </a:r>
          </a:p>
          <a:p>
            <a:pPr lvl="1"/>
            <a:r>
              <a:rPr lang="en-US" sz="1600" dirty="0"/>
              <a:t>Several novel direct-acting antivirals and immunotherapeutic agents are in preclinical and early clinical development</a:t>
            </a:r>
          </a:p>
          <a:p>
            <a:pPr lvl="1"/>
            <a:r>
              <a:rPr lang="en-US" sz="1600" dirty="0"/>
              <a:t>Combinations of antiviral and immune modulatory therapy, targeting multiple</a:t>
            </a:r>
            <a:br>
              <a:rPr lang="en-US" sz="1600" dirty="0"/>
            </a:br>
            <a:r>
              <a:rPr lang="en-US" sz="1600" dirty="0"/>
              <a:t>steps in the HBV lifecycle, will likely be needed to achieve an HBV ‘cure’</a:t>
            </a:r>
          </a:p>
          <a:p>
            <a:r>
              <a:rPr lang="en-US" sz="1800" dirty="0"/>
              <a:t>Future treatment options for HDV</a:t>
            </a:r>
          </a:p>
          <a:p>
            <a:pPr lvl="1"/>
            <a:r>
              <a:rPr lang="en-US" sz="1600" dirty="0"/>
              <a:t>Several candidates are under evaluation in clinical trials, mainly in combination</a:t>
            </a:r>
            <a:br>
              <a:rPr lang="en-US" sz="1600" dirty="0"/>
            </a:br>
            <a:r>
              <a:rPr lang="en-US" sz="1600" dirty="0"/>
              <a:t>with </a:t>
            </a:r>
            <a:r>
              <a:rPr lang="en-US" sz="1600" dirty="0" err="1"/>
              <a:t>PegIFN</a:t>
            </a:r>
            <a:r>
              <a:rPr lang="en-GB" sz="1600" dirty="0">
                <a:sym typeface="Symbol" panose="05050102010706020507" pitchFamily="18" charset="2"/>
              </a:rPr>
              <a:t> and/or NAs</a:t>
            </a:r>
            <a:endParaRPr lang="en-US" sz="1600" dirty="0"/>
          </a:p>
          <a:p>
            <a:pPr lvl="1"/>
            <a:r>
              <a:rPr lang="en-US" sz="1600" dirty="0"/>
              <a:t>Whenever possible, enrolment in these clinical trials of new agents should be considered, either as a rescue of </a:t>
            </a:r>
            <a:r>
              <a:rPr lang="en-US" sz="1600" dirty="0" err="1"/>
              <a:t>PegIFN</a:t>
            </a:r>
            <a:r>
              <a:rPr lang="en-GB" sz="1600" dirty="0">
                <a:sym typeface="Symbol" panose="05050102010706020507" pitchFamily="18" charset="2"/>
              </a:rPr>
              <a:t> </a:t>
            </a:r>
            <a:r>
              <a:rPr lang="en-US" sz="1600" dirty="0"/>
              <a:t>or in treatment-naïve patients</a:t>
            </a:r>
          </a:p>
          <a:p>
            <a:endParaRPr lang="en-GB" sz="1800" dirty="0"/>
          </a:p>
        </p:txBody>
      </p:sp>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62019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New concepts for antiviral drugs targeting HBV</a:t>
            </a:r>
            <a:endParaRPr lang="de-DE" dirty="0"/>
          </a:p>
        </p:txBody>
      </p:sp>
      <p:sp>
        <p:nvSpPr>
          <p:cNvPr id="3" name="Textplatzhalter 2"/>
          <p:cNvSpPr>
            <a:spLocks noGrp="1"/>
          </p:cNvSpPr>
          <p:nvPr>
            <p:ph type="body" sz="quarter" idx="10"/>
          </p:nvPr>
        </p:nvSpPr>
        <p:spPr/>
        <p:txBody>
          <a:bodyPr/>
          <a:lstStyle/>
          <a:p>
            <a:r>
              <a:rPr lang="en-GB" dirty="0" err="1"/>
              <a:t>Durantel</a:t>
            </a:r>
            <a:r>
              <a:rPr lang="en-GB" dirty="0"/>
              <a:t> D, </a:t>
            </a:r>
            <a:r>
              <a:rPr lang="en-GB" dirty="0" err="1"/>
              <a:t>Zoulim</a:t>
            </a:r>
            <a:r>
              <a:rPr lang="en-GB" dirty="0"/>
              <a:t> F. J </a:t>
            </a:r>
            <a:r>
              <a:rPr lang="en-GB" dirty="0" err="1"/>
              <a:t>Hepatol</a:t>
            </a:r>
            <a:r>
              <a:rPr lang="en-GB" dirty="0"/>
              <a:t> 2016;64:S117–31</a:t>
            </a:r>
            <a:endParaRPr lang="de-DE"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195" y="1180803"/>
            <a:ext cx="6182316" cy="5299128"/>
          </a:xfrm>
          <a:prstGeom prst="rect">
            <a:avLst/>
          </a:prstGeom>
        </p:spPr>
      </p:pic>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798626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63E85-4420-4343-9982-3F795722D462}"/>
              </a:ext>
            </a:extLst>
          </p:cNvPr>
          <p:cNvSpPr>
            <a:spLocks noGrp="1"/>
          </p:cNvSpPr>
          <p:nvPr>
            <p:ph type="title"/>
          </p:nvPr>
        </p:nvSpPr>
        <p:spPr/>
        <p:txBody>
          <a:bodyPr/>
          <a:lstStyle/>
          <a:p>
            <a:r>
              <a:rPr lang="en-US" dirty="0"/>
              <a:t>Unresolved issues and unmet needs</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sp>
        <p:nvSpPr>
          <p:cNvPr id="5" name="Content Placeholder 4">
            <a:extLst>
              <a:ext uri="{FF2B5EF4-FFF2-40B4-BE49-F238E27FC236}">
                <a16:creationId xmlns:a16="http://schemas.microsoft.com/office/drawing/2014/main" id="{AA0AEE98-01B4-4401-A1B6-9A198F6613FF}"/>
              </a:ext>
            </a:extLst>
          </p:cNvPr>
          <p:cNvSpPr>
            <a:spLocks noGrp="1"/>
          </p:cNvSpPr>
          <p:nvPr>
            <p:ph sz="half" idx="1"/>
          </p:nvPr>
        </p:nvSpPr>
        <p:spPr/>
        <p:txBody>
          <a:bodyPr/>
          <a:lstStyle/>
          <a:p>
            <a:r>
              <a:rPr lang="en-US" dirty="0"/>
              <a:t>When to start antiviral therapy in patients with </a:t>
            </a:r>
            <a:r>
              <a:rPr lang="en-US" dirty="0" err="1"/>
              <a:t>HBeAg</a:t>
            </a:r>
            <a:r>
              <a:rPr lang="en-US" dirty="0"/>
              <a:t>-positive</a:t>
            </a:r>
            <a:br>
              <a:rPr lang="en-US" dirty="0"/>
            </a:br>
            <a:r>
              <a:rPr lang="it-IT" dirty="0"/>
              <a:t>chronic HBV infection</a:t>
            </a:r>
          </a:p>
          <a:p>
            <a:r>
              <a:rPr lang="en-US" dirty="0"/>
              <a:t>Stopping rules for </a:t>
            </a:r>
            <a:r>
              <a:rPr lang="en-US" dirty="0" err="1"/>
              <a:t>HBeAg</a:t>
            </a:r>
            <a:r>
              <a:rPr lang="en-US" dirty="0"/>
              <a:t>-negative patients treated with an NA</a:t>
            </a:r>
          </a:p>
          <a:p>
            <a:r>
              <a:rPr lang="it-IT" dirty="0"/>
              <a:t>Retreatment criteria after NA discontinuation</a:t>
            </a:r>
          </a:p>
          <a:p>
            <a:r>
              <a:rPr lang="en-US" dirty="0"/>
              <a:t>How to accelerate </a:t>
            </a:r>
            <a:r>
              <a:rPr lang="en-US" dirty="0" err="1"/>
              <a:t>HBsAg</a:t>
            </a:r>
            <a:r>
              <a:rPr lang="en-US" dirty="0"/>
              <a:t> decline in long-term NA-treated </a:t>
            </a:r>
            <a:r>
              <a:rPr lang="it-IT" dirty="0"/>
              <a:t>patients</a:t>
            </a:r>
          </a:p>
          <a:p>
            <a:r>
              <a:rPr lang="en-US" dirty="0"/>
              <a:t>Better baseline or on-treatment predictors of sustained response in patients treated with </a:t>
            </a:r>
            <a:r>
              <a:rPr lang="en-US" dirty="0" err="1"/>
              <a:t>PegIFN</a:t>
            </a:r>
            <a:r>
              <a:rPr lang="en-GB" dirty="0">
                <a:sym typeface="Symbol" panose="05050102010706020507" pitchFamily="18" charset="2"/>
              </a:rPr>
              <a:t></a:t>
            </a:r>
            <a:endParaRPr lang="en-US" dirty="0"/>
          </a:p>
          <a:p>
            <a:r>
              <a:rPr lang="en-US" dirty="0"/>
              <a:t>Definition of the residual risk of HCC in patients on long-term NA therapy and impact on surveillance</a:t>
            </a:r>
          </a:p>
          <a:p>
            <a:r>
              <a:rPr lang="en-US" dirty="0"/>
              <a:t>Requirement for new treatments with finite duration and high </a:t>
            </a:r>
            <a:r>
              <a:rPr lang="it-IT" dirty="0"/>
              <a:t>cure rates</a:t>
            </a:r>
          </a:p>
          <a:p>
            <a:r>
              <a:rPr lang="en-US" dirty="0"/>
              <a:t>Novel endpoints to define a cure of HBV infection</a:t>
            </a:r>
            <a:endParaRPr lang="it-IT" dirty="0"/>
          </a:p>
          <a:p>
            <a:r>
              <a:rPr lang="en-US" dirty="0"/>
              <a:t>Biomarkers for the cure of infection and for the cure of </a:t>
            </a:r>
            <a:r>
              <a:rPr lang="it-IT" dirty="0"/>
              <a:t>liver disease</a:t>
            </a:r>
            <a:endParaRPr lang="en-GB" dirty="0"/>
          </a:p>
        </p:txBody>
      </p:sp>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80254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HBV. J </a:t>
            </a:r>
            <a:r>
              <a:rPr lang="en-GB" dirty="0" err="1"/>
              <a:t>Hepatol</a:t>
            </a:r>
            <a:r>
              <a:rPr lang="en-GB" dirty="0"/>
              <a:t> 2017;67:370–98</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68923370"/>
              </p:ext>
            </p:extLst>
          </p:nvPr>
        </p:nvGraphicFramePr>
        <p:xfrm>
          <a:off x="318294" y="1406751"/>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endParaRPr lang="en-GB" dirty="0"/>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endParaRPr lang="en-GB" dirty="0"/>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t>
            </a:r>
            <a:r>
              <a:rPr lang="en-GB" dirty="0" err="1"/>
              <a:t>Guyatt</a:t>
            </a:r>
            <a:r>
              <a:rPr lang="en-GB" dirty="0"/>
              <a:t> GH, et al. BMJ 2008:336:924–6;</a:t>
            </a:r>
            <a:br>
              <a:rPr lang="en-GB" dirty="0"/>
            </a:br>
            <a:r>
              <a:rPr lang="en-GB" dirty="0"/>
              <a:t>EASL CPG HBV. J </a:t>
            </a:r>
            <a:r>
              <a:rPr lang="en-GB" dirty="0" err="1"/>
              <a:t>Hepatol</a:t>
            </a:r>
            <a:r>
              <a:rPr lang="en-GB" dirty="0"/>
              <a:t> 2017;67:370–98</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3094179450"/>
              </p:ext>
            </p:extLst>
          </p:nvPr>
        </p:nvGraphicFramePr>
        <p:xfrm>
          <a:off x="684000" y="2136582"/>
          <a:ext cx="7776000" cy="338328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0000"/>
                    </a:ext>
                  </a:extLst>
                </a:gridCol>
                <a:gridCol w="7128000">
                  <a:extLst>
                    <a:ext uri="{9D8B030D-6E8A-4147-A177-3AD203B41FA5}">
                      <a16:colId xmlns:a16="http://schemas.microsoft.com/office/drawing/2014/main" val="20001"/>
                    </a:ext>
                  </a:extLst>
                </a:gridCol>
              </a:tblGrid>
              <a:tr h="218836">
                <a:tc gridSpan="2">
                  <a:txBody>
                    <a:bodyPr/>
                    <a:lstStyle/>
                    <a:p>
                      <a:r>
                        <a:rPr lang="en-GB" sz="1400" dirty="0">
                          <a:solidFill>
                            <a:schemeClr val="bg1"/>
                          </a:solidFill>
                          <a:latin typeface="Arial" panose="020B0604020202020204" pitchFamily="34" charset="0"/>
                          <a:cs typeface="Arial" panose="020B0604020202020204" pitchFamily="34" charset="0"/>
                        </a:rPr>
                        <a:t>Grade of evidence</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p>
                      <a:pPr algn="l"/>
                      <a:r>
                        <a:rPr lang="en-GB" sz="1400" dirty="0">
                          <a:latin typeface="Arial" panose="020B0604020202020204" pitchFamily="34" charset="0"/>
                          <a:cs typeface="Arial" panose="020B0604020202020204" pitchFamily="34" charset="0"/>
                        </a:rPr>
                        <a:t>I</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p>
                      <a:pPr algn="l"/>
                      <a:r>
                        <a:rPr lang="en-GB" sz="1400" dirty="0">
                          <a:latin typeface="Arial" panose="020B0604020202020204" pitchFamily="34" charset="0"/>
                          <a:cs typeface="Arial" panose="020B0604020202020204" pitchFamily="34" charset="0"/>
                        </a:rPr>
                        <a:t>II-1</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p>
                      <a:pPr algn="l"/>
                      <a:r>
                        <a:rPr lang="en-GB" sz="1400" dirty="0">
                          <a:latin typeface="Arial" panose="020B0604020202020204" pitchFamily="34" charset="0"/>
                          <a:cs typeface="Arial" panose="020B0604020202020204" pitchFamily="34" charset="0"/>
                        </a:rPr>
                        <a:t>II-2</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p>
                      <a:pPr algn="l"/>
                      <a:r>
                        <a:rPr lang="en-GB" sz="1400" dirty="0">
                          <a:latin typeface="Arial" panose="020B0604020202020204" pitchFamily="34" charset="0"/>
                          <a:cs typeface="Arial" panose="020B0604020202020204" pitchFamily="34" charset="0"/>
                        </a:rPr>
                        <a:t>II-3</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p>
                      <a:pPr algn="l"/>
                      <a:r>
                        <a:rPr lang="en-GB" sz="1400" dirty="0">
                          <a:latin typeface="Arial" panose="020B0604020202020204" pitchFamily="34" charset="0"/>
                          <a:cs typeface="Arial" panose="020B0604020202020204" pitchFamily="34" charset="0"/>
                        </a:rPr>
                        <a:t>III</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p>
                      <a:pPr algn="l"/>
                      <a:r>
                        <a:rPr lang="en-GB" sz="1400" b="1" dirty="0">
                          <a:solidFill>
                            <a:schemeClr val="bg1"/>
                          </a:solidFill>
                          <a:latin typeface="Arial" panose="020B0604020202020204" pitchFamily="34" charset="0"/>
                          <a:cs typeface="Arial" panose="020B0604020202020204" pitchFamily="34" charset="0"/>
                        </a:rPr>
                        <a:t>Grade of recommendation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p>
                      <a:pPr algn="l"/>
                      <a:r>
                        <a:rPr lang="en-GB" sz="1400" dirty="0">
                          <a:latin typeface="Arial" panose="020B0604020202020204" pitchFamily="34" charset="0"/>
                          <a:cs typeface="Arial" panose="020B0604020202020204" pitchFamily="34" charset="0"/>
                        </a:rPr>
                        <a:t>1</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p>
                      <a:pPr algn="l"/>
                      <a:r>
                        <a:rPr lang="en-GB" sz="1400" dirty="0">
                          <a:latin typeface="Arial" panose="020B0604020202020204" pitchFamily="34" charset="0"/>
                          <a:cs typeface="Arial" panose="020B0604020202020204" pitchFamily="34" charset="0"/>
                        </a:rPr>
                        <a:t>2</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4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Epidemiology of HBV</a:t>
            </a:r>
          </a:p>
          <a:p>
            <a:r>
              <a:rPr lang="en-GB" dirty="0"/>
              <a:t>New nomenclature for chronic phases</a:t>
            </a:r>
          </a:p>
        </p:txBody>
      </p:sp>
    </p:spTree>
    <p:extLst>
      <p:ext uri="{BB962C8B-B14F-4D97-AF65-F5344CB8AC3E}">
        <p14:creationId xmlns:p14="http://schemas.microsoft.com/office/powerpoint/2010/main" val="1793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3992-8063-4007-819C-31F0D53DE6C0}"/>
              </a:ext>
            </a:extLst>
          </p:cNvPr>
          <p:cNvSpPr>
            <a:spLocks noGrp="1"/>
          </p:cNvSpPr>
          <p:nvPr>
            <p:ph type="title"/>
          </p:nvPr>
        </p:nvSpPr>
        <p:spPr/>
        <p:txBody>
          <a:bodyPr>
            <a:normAutofit/>
          </a:bodyPr>
          <a:lstStyle/>
          <a:p>
            <a:r>
              <a:rPr lang="en-GB" dirty="0"/>
              <a:t>Epidemiology and public health burden</a:t>
            </a:r>
            <a:r>
              <a:rPr lang="en-GB" baseline="30000" dirty="0"/>
              <a:t>1</a:t>
            </a:r>
          </a:p>
        </p:txBody>
      </p:sp>
      <p:sp>
        <p:nvSpPr>
          <p:cNvPr id="3" name="Text Placeholder 2">
            <a:extLst>
              <a:ext uri="{FF2B5EF4-FFF2-40B4-BE49-F238E27FC236}">
                <a16:creationId xmlns:a16="http://schemas.microsoft.com/office/drawing/2014/main" id="{782D2FB9-F541-425C-A757-6EFCA4C43C30}"/>
              </a:ext>
            </a:extLst>
          </p:cNvPr>
          <p:cNvSpPr>
            <a:spLocks noGrp="1"/>
          </p:cNvSpPr>
          <p:nvPr>
            <p:ph type="body" sz="quarter" idx="10"/>
          </p:nvPr>
        </p:nvSpPr>
        <p:spPr>
          <a:xfrm>
            <a:off x="4925" y="6093296"/>
            <a:ext cx="7519403" cy="763625"/>
          </a:xfrm>
        </p:spPr>
        <p:txBody>
          <a:bodyPr/>
          <a:lstStyle/>
          <a:p>
            <a:r>
              <a:rPr lang="en-GB" dirty="0"/>
              <a:t>1. EASL CPG HBV. J </a:t>
            </a:r>
            <a:r>
              <a:rPr lang="en-GB" dirty="0" err="1"/>
              <a:t>Hepatol</a:t>
            </a:r>
            <a:r>
              <a:rPr lang="en-GB" dirty="0"/>
              <a:t> 2017;67:370–98; 2. Schweitzer A, et al. Lancet 2015;386:1546–55; </a:t>
            </a:r>
            <a:br>
              <a:rPr lang="en-GB" dirty="0"/>
            </a:br>
            <a:r>
              <a:rPr lang="en-GB" dirty="0"/>
              <a:t>3. Ott JJ, et al. Vaccine 2012;30:2212–9; 4. </a:t>
            </a:r>
            <a:r>
              <a:rPr lang="en-US" dirty="0"/>
              <a:t>GBD 2013 Mortality and Causes of Death Collaborators. Lancet 2015;385:117–71; </a:t>
            </a:r>
            <a:br>
              <a:rPr lang="en-US" dirty="0"/>
            </a:br>
            <a:r>
              <a:rPr lang="en-US" dirty="0"/>
              <a:t>5</a:t>
            </a:r>
            <a:r>
              <a:rPr lang="en-GB" dirty="0"/>
              <a:t>. Coppola N, et al. Euro </a:t>
            </a:r>
            <a:r>
              <a:rPr lang="en-GB" dirty="0" err="1"/>
              <a:t>Surveill</a:t>
            </a:r>
            <a:r>
              <a:rPr lang="en-GB" dirty="0"/>
              <a:t> 2015;20:30009; 6. Hampel A, et al. </a:t>
            </a:r>
            <a:r>
              <a:rPr lang="en-GB" dirty="0" err="1"/>
              <a:t>Bundesgesundheitsblatt</a:t>
            </a:r>
            <a:r>
              <a:rPr lang="en-GB" dirty="0"/>
              <a:t> </a:t>
            </a:r>
            <a:r>
              <a:rPr lang="en-GB" dirty="0" err="1"/>
              <a:t>Gesundheitsforschung</a:t>
            </a:r>
            <a:r>
              <a:rPr lang="en-GB" dirty="0"/>
              <a:t> </a:t>
            </a:r>
            <a:r>
              <a:rPr lang="en-GB" dirty="0" err="1"/>
              <a:t>Gesundheitsschutz</a:t>
            </a:r>
            <a:r>
              <a:rPr lang="en-GB" dirty="0"/>
              <a:t> 2016;59:578–83; 7. Chen C-L, et al. J </a:t>
            </a:r>
            <a:r>
              <a:rPr lang="en-GB" dirty="0" err="1"/>
              <a:t>Hepatol</a:t>
            </a:r>
            <a:r>
              <a:rPr lang="en-GB" dirty="0"/>
              <a:t> 2015;63:354–63. </a:t>
            </a:r>
          </a:p>
        </p:txBody>
      </p:sp>
      <p:sp>
        <p:nvSpPr>
          <p:cNvPr id="4" name="Content Placeholder 3">
            <a:extLst>
              <a:ext uri="{FF2B5EF4-FFF2-40B4-BE49-F238E27FC236}">
                <a16:creationId xmlns:a16="http://schemas.microsoft.com/office/drawing/2014/main" id="{E3592A91-E08E-4BFA-BD9E-015B8759E3F8}"/>
              </a:ext>
            </a:extLst>
          </p:cNvPr>
          <p:cNvSpPr>
            <a:spLocks noGrp="1"/>
          </p:cNvSpPr>
          <p:nvPr>
            <p:ph sz="half" idx="1"/>
          </p:nvPr>
        </p:nvSpPr>
        <p:spPr/>
        <p:txBody>
          <a:bodyPr/>
          <a:lstStyle/>
          <a:p>
            <a:r>
              <a:rPr lang="en-GB" dirty="0"/>
              <a:t>Worldwide ≈250 million chronic HBsAg carriers</a:t>
            </a:r>
            <a:r>
              <a:rPr lang="en-GB" baseline="30000" dirty="0"/>
              <a:t>2,3</a:t>
            </a:r>
          </a:p>
          <a:p>
            <a:r>
              <a:rPr lang="en-GB" dirty="0"/>
              <a:t>686,000 deaths from HBV-related liver disease and HCC in 2013</a:t>
            </a:r>
            <a:r>
              <a:rPr lang="en-GB" baseline="30000" dirty="0"/>
              <a:t>4</a:t>
            </a:r>
          </a:p>
          <a:p>
            <a:endParaRPr lang="en-GB" dirty="0"/>
          </a:p>
        </p:txBody>
      </p:sp>
      <p:grpSp>
        <p:nvGrpSpPr>
          <p:cNvPr id="25" name="Group 24">
            <a:extLst>
              <a:ext uri="{FF2B5EF4-FFF2-40B4-BE49-F238E27FC236}">
                <a16:creationId xmlns:a16="http://schemas.microsoft.com/office/drawing/2014/main" id="{C21C5A5C-963B-420E-A54F-ED87FFB496DB}"/>
              </a:ext>
            </a:extLst>
          </p:cNvPr>
          <p:cNvGrpSpPr/>
          <p:nvPr/>
        </p:nvGrpSpPr>
        <p:grpSpPr>
          <a:xfrm>
            <a:off x="314960" y="2220393"/>
            <a:ext cx="8514080" cy="3685369"/>
            <a:chOff x="309084" y="2118793"/>
            <a:chExt cx="8706305" cy="3867937"/>
          </a:xfrm>
        </p:grpSpPr>
        <p:sp>
          <p:nvSpPr>
            <p:cNvPr id="5" name="Rectangle 4">
              <a:extLst>
                <a:ext uri="{FF2B5EF4-FFF2-40B4-BE49-F238E27FC236}">
                  <a16:creationId xmlns:a16="http://schemas.microsoft.com/office/drawing/2014/main" id="{E3A4F59D-480E-44BB-959F-D6087CF1C8C0}"/>
                </a:ext>
              </a:extLst>
            </p:cNvPr>
            <p:cNvSpPr/>
            <p:nvPr/>
          </p:nvSpPr>
          <p:spPr>
            <a:xfrm>
              <a:off x="309084" y="2118793"/>
              <a:ext cx="8706305" cy="3867937"/>
            </a:xfrm>
            <a:prstGeom prst="rect">
              <a:avLst/>
            </a:prstGeom>
            <a:solidFill>
              <a:srgbClr val="DEEA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6" name="Picture 5">
              <a:extLst>
                <a:ext uri="{FF2B5EF4-FFF2-40B4-BE49-F238E27FC236}">
                  <a16:creationId xmlns:a16="http://schemas.microsoft.com/office/drawing/2014/main" id="{64544C68-7238-4290-8023-213FDD1FAB12}"/>
                </a:ext>
              </a:extLst>
            </p:cNvPr>
            <p:cNvPicPr>
              <a:picLocks noChangeAspect="1"/>
            </p:cNvPicPr>
            <p:nvPr/>
          </p:nvPicPr>
          <p:blipFill rotWithShape="1">
            <a:blip r:embed="rId3" cstate="print"/>
            <a:srcRect l="5027" t="19612" r="1536" b="22950"/>
            <a:stretch/>
          </p:blipFill>
          <p:spPr>
            <a:xfrm>
              <a:off x="1569979" y="2851311"/>
              <a:ext cx="5763126" cy="2882649"/>
            </a:xfrm>
            <a:prstGeom prst="rect">
              <a:avLst/>
            </a:prstGeom>
          </p:spPr>
        </p:pic>
        <p:sp>
          <p:nvSpPr>
            <p:cNvPr id="7" name="Rectangle: Rounded Corners 6">
              <a:extLst>
                <a:ext uri="{FF2B5EF4-FFF2-40B4-BE49-F238E27FC236}">
                  <a16:creationId xmlns:a16="http://schemas.microsoft.com/office/drawing/2014/main" id="{DCD9588B-909F-420F-A248-0D3FF87DADFF}"/>
                </a:ext>
              </a:extLst>
            </p:cNvPr>
            <p:cNvSpPr/>
            <p:nvPr/>
          </p:nvSpPr>
          <p:spPr>
            <a:xfrm>
              <a:off x="401713" y="4578055"/>
              <a:ext cx="2384098" cy="942153"/>
            </a:xfrm>
            <a:prstGeom prst="roundRect">
              <a:avLst/>
            </a:prstGeom>
            <a:solidFill>
              <a:schemeClr val="bg1"/>
            </a:solidFill>
            <a:ln>
              <a:solidFill>
                <a:schemeClr val="tx2"/>
              </a:solidFill>
            </a:ln>
          </p:spPr>
          <p:txBody>
            <a:bodyPr wrap="square" lIns="36000" tIns="36000" rIns="36000" bIns="36000">
              <a:spAutoFit/>
            </a:bodyPr>
            <a:lstStyle/>
            <a:p>
              <a:r>
                <a:rPr lang="en-GB" sz="1200" b="1" dirty="0"/>
                <a:t>Increasing prevalence in some European countries:</a:t>
              </a:r>
              <a:r>
                <a:rPr lang="en-GB" sz="1200" b="1" baseline="30000" dirty="0"/>
                <a:t>5,6</a:t>
              </a:r>
            </a:p>
            <a:p>
              <a:pPr marL="285750" indent="-285750">
                <a:buFont typeface="Arial" panose="020B0604020202020204" pitchFamily="34" charset="0"/>
                <a:buChar char="•"/>
              </a:pPr>
              <a:r>
                <a:rPr lang="en-GB" sz="1200" dirty="0"/>
                <a:t>Migration from high endemic countries</a:t>
              </a:r>
            </a:p>
          </p:txBody>
        </p:sp>
        <p:sp>
          <p:nvSpPr>
            <p:cNvPr id="8" name="TextBox 7">
              <a:extLst>
                <a:ext uri="{FF2B5EF4-FFF2-40B4-BE49-F238E27FC236}">
                  <a16:creationId xmlns:a16="http://schemas.microsoft.com/office/drawing/2014/main" id="{1EC38239-B1C0-480C-8FC7-3F8243BE46BB}"/>
                </a:ext>
              </a:extLst>
            </p:cNvPr>
            <p:cNvSpPr txBox="1"/>
            <p:nvPr/>
          </p:nvSpPr>
          <p:spPr>
            <a:xfrm>
              <a:off x="309084" y="2127489"/>
              <a:ext cx="3659011" cy="290721"/>
            </a:xfrm>
            <a:prstGeom prst="rect">
              <a:avLst/>
            </a:prstGeom>
            <a:noFill/>
          </p:spPr>
          <p:txBody>
            <a:bodyPr wrap="none" rtlCol="0">
              <a:spAutoFit/>
            </a:bodyPr>
            <a:lstStyle/>
            <a:p>
              <a:r>
                <a:rPr lang="en-GB" sz="1200" b="1" dirty="0"/>
                <a:t>HBsAg prevalence, adults (19</a:t>
              </a:r>
              <a:r>
                <a:rPr lang="en-GB" sz="1200" b="1" dirty="0">
                  <a:sym typeface="Symbol" panose="05050102010706020507" pitchFamily="18" charset="2"/>
                </a:rPr>
                <a:t></a:t>
              </a:r>
              <a:r>
                <a:rPr lang="en-GB" sz="1200" b="1" dirty="0"/>
                <a:t>49 years), 2005</a:t>
              </a:r>
              <a:r>
                <a:rPr lang="en-GB" sz="1200" b="1" baseline="30000" dirty="0"/>
                <a:t>3</a:t>
              </a:r>
            </a:p>
          </p:txBody>
        </p:sp>
        <p:grpSp>
          <p:nvGrpSpPr>
            <p:cNvPr id="9" name="Group 8">
              <a:extLst>
                <a:ext uri="{FF2B5EF4-FFF2-40B4-BE49-F238E27FC236}">
                  <a16:creationId xmlns:a16="http://schemas.microsoft.com/office/drawing/2014/main" id="{A4B76A83-8FC6-4483-B112-0DE8D21F1259}"/>
                </a:ext>
              </a:extLst>
            </p:cNvPr>
            <p:cNvGrpSpPr/>
            <p:nvPr/>
          </p:nvGrpSpPr>
          <p:grpSpPr>
            <a:xfrm>
              <a:off x="443968" y="2348635"/>
              <a:ext cx="732337" cy="276999"/>
              <a:chOff x="374960" y="2357261"/>
              <a:chExt cx="732337" cy="276999"/>
            </a:xfrm>
          </p:grpSpPr>
          <p:sp>
            <p:nvSpPr>
              <p:cNvPr id="10" name="Rectangle 9">
                <a:extLst>
                  <a:ext uri="{FF2B5EF4-FFF2-40B4-BE49-F238E27FC236}">
                    <a16:creationId xmlns:a16="http://schemas.microsoft.com/office/drawing/2014/main" id="{E6CD28F6-F9FA-4E47-8547-0E780977B0D9}"/>
                  </a:ext>
                </a:extLst>
              </p:cNvPr>
              <p:cNvSpPr/>
              <p:nvPr/>
            </p:nvSpPr>
            <p:spPr>
              <a:xfrm>
                <a:off x="374960" y="2457149"/>
                <a:ext cx="216000" cy="108000"/>
              </a:xfrm>
              <a:prstGeom prst="rect">
                <a:avLst/>
              </a:prstGeom>
              <a:solidFill>
                <a:srgbClr val="FFFFB9"/>
              </a:solidFill>
              <a:ln w="28575">
                <a:solidFill>
                  <a:srgbClr val="FFF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6C530574-08FD-46A0-948F-137FC15BD1E1}"/>
                  </a:ext>
                </a:extLst>
              </p:cNvPr>
              <p:cNvSpPr txBox="1"/>
              <p:nvPr/>
            </p:nvSpPr>
            <p:spPr>
              <a:xfrm>
                <a:off x="611648" y="2357261"/>
                <a:ext cx="495649" cy="276999"/>
              </a:xfrm>
              <a:prstGeom prst="rect">
                <a:avLst/>
              </a:prstGeom>
              <a:noFill/>
            </p:spPr>
            <p:txBody>
              <a:bodyPr wrap="none" rtlCol="0">
                <a:spAutoFit/>
              </a:bodyPr>
              <a:lstStyle/>
              <a:p>
                <a:r>
                  <a:rPr lang="en-GB" sz="1200" dirty="0"/>
                  <a:t>&lt;2%</a:t>
                </a:r>
              </a:p>
            </p:txBody>
          </p:sp>
        </p:grpSp>
        <p:grpSp>
          <p:nvGrpSpPr>
            <p:cNvPr id="12" name="Group 11">
              <a:extLst>
                <a:ext uri="{FF2B5EF4-FFF2-40B4-BE49-F238E27FC236}">
                  <a16:creationId xmlns:a16="http://schemas.microsoft.com/office/drawing/2014/main" id="{44D4CDC4-8454-42F4-9DDA-5EDBE750A386}"/>
                </a:ext>
              </a:extLst>
            </p:cNvPr>
            <p:cNvGrpSpPr/>
            <p:nvPr/>
          </p:nvGrpSpPr>
          <p:grpSpPr>
            <a:xfrm>
              <a:off x="443968" y="2564662"/>
              <a:ext cx="841011" cy="290721"/>
              <a:chOff x="374960" y="2634295"/>
              <a:chExt cx="841011" cy="290721"/>
            </a:xfrm>
          </p:grpSpPr>
          <p:sp>
            <p:nvSpPr>
              <p:cNvPr id="13" name="Rectangle 12">
                <a:extLst>
                  <a:ext uri="{FF2B5EF4-FFF2-40B4-BE49-F238E27FC236}">
                    <a16:creationId xmlns:a16="http://schemas.microsoft.com/office/drawing/2014/main" id="{1A330360-77C3-4993-A06D-0A372A188608}"/>
                  </a:ext>
                </a:extLst>
              </p:cNvPr>
              <p:cNvSpPr/>
              <p:nvPr/>
            </p:nvSpPr>
            <p:spPr>
              <a:xfrm>
                <a:off x="374960" y="2734183"/>
                <a:ext cx="216000" cy="108000"/>
              </a:xfrm>
              <a:prstGeom prst="rect">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4" name="TextBox 13">
                <a:extLst>
                  <a:ext uri="{FF2B5EF4-FFF2-40B4-BE49-F238E27FC236}">
                    <a16:creationId xmlns:a16="http://schemas.microsoft.com/office/drawing/2014/main" id="{7304CAAE-E5AC-4995-AD7F-AEB6CE8B4D0D}"/>
                  </a:ext>
                </a:extLst>
              </p:cNvPr>
              <p:cNvSpPr txBox="1"/>
              <p:nvPr/>
            </p:nvSpPr>
            <p:spPr>
              <a:xfrm>
                <a:off x="611648" y="2634295"/>
                <a:ext cx="604323" cy="290721"/>
              </a:xfrm>
              <a:prstGeom prst="rect">
                <a:avLst/>
              </a:prstGeom>
              <a:noFill/>
            </p:spPr>
            <p:txBody>
              <a:bodyPr wrap="none" rtlCol="0">
                <a:spAutoFit/>
              </a:bodyPr>
              <a:lstStyle/>
              <a:p>
                <a:r>
                  <a:rPr lang="en-GB" sz="1200" dirty="0"/>
                  <a:t>2</a:t>
                </a:r>
                <a:r>
                  <a:rPr lang="en-GB" sz="1200" dirty="0">
                    <a:sym typeface="Symbol" panose="05050102010706020507" pitchFamily="18" charset="2"/>
                  </a:rPr>
                  <a:t></a:t>
                </a:r>
                <a:r>
                  <a:rPr lang="en-GB" sz="1200" dirty="0"/>
                  <a:t>4%</a:t>
                </a:r>
              </a:p>
            </p:txBody>
          </p:sp>
        </p:grpSp>
        <p:grpSp>
          <p:nvGrpSpPr>
            <p:cNvPr id="15" name="Group 14">
              <a:extLst>
                <a:ext uri="{FF2B5EF4-FFF2-40B4-BE49-F238E27FC236}">
                  <a16:creationId xmlns:a16="http://schemas.microsoft.com/office/drawing/2014/main" id="{915FD123-2C89-4CD1-88EA-E06650139995}"/>
                </a:ext>
              </a:extLst>
            </p:cNvPr>
            <p:cNvGrpSpPr/>
            <p:nvPr/>
          </p:nvGrpSpPr>
          <p:grpSpPr>
            <a:xfrm>
              <a:off x="443968" y="2780689"/>
              <a:ext cx="841011" cy="290721"/>
              <a:chOff x="374960" y="2911329"/>
              <a:chExt cx="841011" cy="290721"/>
            </a:xfrm>
          </p:grpSpPr>
          <p:sp>
            <p:nvSpPr>
              <p:cNvPr id="16" name="Rectangle 15">
                <a:extLst>
                  <a:ext uri="{FF2B5EF4-FFF2-40B4-BE49-F238E27FC236}">
                    <a16:creationId xmlns:a16="http://schemas.microsoft.com/office/drawing/2014/main" id="{2D76616C-9DE5-4EB1-95C1-963B1A3EB54F}"/>
                  </a:ext>
                </a:extLst>
              </p:cNvPr>
              <p:cNvSpPr/>
              <p:nvPr/>
            </p:nvSpPr>
            <p:spPr>
              <a:xfrm>
                <a:off x="374960" y="3011217"/>
                <a:ext cx="216000" cy="108000"/>
              </a:xfrm>
              <a:prstGeom prst="rect">
                <a:avLst/>
              </a:prstGeom>
              <a:solidFill>
                <a:srgbClr val="FFA402"/>
              </a:solidFill>
              <a:ln w="28575">
                <a:solidFill>
                  <a:srgbClr val="FFA4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9F6A3DFD-E6C1-43D4-BF71-DC8F7974F5F1}"/>
                  </a:ext>
                </a:extLst>
              </p:cNvPr>
              <p:cNvSpPr txBox="1"/>
              <p:nvPr/>
            </p:nvSpPr>
            <p:spPr>
              <a:xfrm>
                <a:off x="611648" y="2911329"/>
                <a:ext cx="604323" cy="290721"/>
              </a:xfrm>
              <a:prstGeom prst="rect">
                <a:avLst/>
              </a:prstGeom>
              <a:noFill/>
            </p:spPr>
            <p:txBody>
              <a:bodyPr wrap="none" rtlCol="0">
                <a:spAutoFit/>
              </a:bodyPr>
              <a:lstStyle/>
              <a:p>
                <a:r>
                  <a:rPr lang="en-GB" sz="1200" dirty="0"/>
                  <a:t>5</a:t>
                </a:r>
                <a:r>
                  <a:rPr lang="en-GB" sz="1200" dirty="0">
                    <a:sym typeface="Symbol" panose="05050102010706020507" pitchFamily="18" charset="2"/>
                  </a:rPr>
                  <a:t></a:t>
                </a:r>
                <a:r>
                  <a:rPr lang="en-GB" sz="1200" dirty="0"/>
                  <a:t>7%</a:t>
                </a:r>
              </a:p>
            </p:txBody>
          </p:sp>
        </p:grpSp>
        <p:grpSp>
          <p:nvGrpSpPr>
            <p:cNvPr id="18" name="Group 17">
              <a:extLst>
                <a:ext uri="{FF2B5EF4-FFF2-40B4-BE49-F238E27FC236}">
                  <a16:creationId xmlns:a16="http://schemas.microsoft.com/office/drawing/2014/main" id="{7BF29F41-FB85-454D-8951-4ECE858395E7}"/>
                </a:ext>
              </a:extLst>
            </p:cNvPr>
            <p:cNvGrpSpPr/>
            <p:nvPr/>
          </p:nvGrpSpPr>
          <p:grpSpPr>
            <a:xfrm>
              <a:off x="443968" y="2996716"/>
              <a:ext cx="727528" cy="276999"/>
              <a:chOff x="374960" y="3176559"/>
              <a:chExt cx="727528" cy="276999"/>
            </a:xfrm>
          </p:grpSpPr>
          <p:sp>
            <p:nvSpPr>
              <p:cNvPr id="19" name="Rectangle 18">
                <a:extLst>
                  <a:ext uri="{FF2B5EF4-FFF2-40B4-BE49-F238E27FC236}">
                    <a16:creationId xmlns:a16="http://schemas.microsoft.com/office/drawing/2014/main" id="{E0EAFD8A-98F0-4D3B-A393-A5338E1CC025}"/>
                  </a:ext>
                </a:extLst>
              </p:cNvPr>
              <p:cNvSpPr/>
              <p:nvPr/>
            </p:nvSpPr>
            <p:spPr>
              <a:xfrm>
                <a:off x="374960" y="3276447"/>
                <a:ext cx="216000" cy="108000"/>
              </a:xfrm>
              <a:prstGeom prst="rect">
                <a:avLst/>
              </a:prstGeom>
              <a:solidFill>
                <a:srgbClr val="FB0100"/>
              </a:solidFill>
              <a:ln w="28575">
                <a:solidFill>
                  <a:srgbClr val="FB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C9C6940E-0BE8-4033-8779-9472E1399299}"/>
                  </a:ext>
                </a:extLst>
              </p:cNvPr>
              <p:cNvSpPr txBox="1"/>
              <p:nvPr/>
            </p:nvSpPr>
            <p:spPr>
              <a:xfrm>
                <a:off x="611648" y="3176559"/>
                <a:ext cx="490840" cy="276999"/>
              </a:xfrm>
              <a:prstGeom prst="rect">
                <a:avLst/>
              </a:prstGeom>
              <a:noFill/>
            </p:spPr>
            <p:txBody>
              <a:bodyPr wrap="none" rtlCol="0">
                <a:spAutoFit/>
              </a:bodyPr>
              <a:lstStyle/>
              <a:p>
                <a:r>
                  <a:rPr lang="en-GB" sz="1200" dirty="0"/>
                  <a:t>≥8%</a:t>
                </a:r>
              </a:p>
            </p:txBody>
          </p:sp>
        </p:grpSp>
        <p:grpSp>
          <p:nvGrpSpPr>
            <p:cNvPr id="21" name="Group 20">
              <a:extLst>
                <a:ext uri="{FF2B5EF4-FFF2-40B4-BE49-F238E27FC236}">
                  <a16:creationId xmlns:a16="http://schemas.microsoft.com/office/drawing/2014/main" id="{E2C0666C-8E3B-4A2F-A1B0-65D3A716D643}"/>
                </a:ext>
              </a:extLst>
            </p:cNvPr>
            <p:cNvGrpSpPr/>
            <p:nvPr/>
          </p:nvGrpSpPr>
          <p:grpSpPr>
            <a:xfrm>
              <a:off x="443968" y="3212742"/>
              <a:ext cx="1317433" cy="261610"/>
              <a:chOff x="374960" y="3437021"/>
              <a:chExt cx="1317433" cy="261610"/>
            </a:xfrm>
          </p:grpSpPr>
          <p:sp>
            <p:nvSpPr>
              <p:cNvPr id="22" name="Rectangle 21">
                <a:extLst>
                  <a:ext uri="{FF2B5EF4-FFF2-40B4-BE49-F238E27FC236}">
                    <a16:creationId xmlns:a16="http://schemas.microsoft.com/office/drawing/2014/main" id="{D9EE9B7F-39B2-4915-8E82-1F24BE7EEBD9}"/>
                  </a:ext>
                </a:extLst>
              </p:cNvPr>
              <p:cNvSpPr/>
              <p:nvPr/>
            </p:nvSpPr>
            <p:spPr>
              <a:xfrm>
                <a:off x="374960" y="3521520"/>
                <a:ext cx="216000" cy="108000"/>
              </a:xfrm>
              <a:prstGeom prst="rect">
                <a:avLst/>
              </a:prstGeom>
              <a:solidFill>
                <a:srgbClr val="D0D0D0"/>
              </a:solidFill>
              <a:ln w="28575">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TextBox 22">
                <a:extLst>
                  <a:ext uri="{FF2B5EF4-FFF2-40B4-BE49-F238E27FC236}">
                    <a16:creationId xmlns:a16="http://schemas.microsoft.com/office/drawing/2014/main" id="{CA2819AE-B288-45B8-BD9A-190A1BA6C711}"/>
                  </a:ext>
                </a:extLst>
              </p:cNvPr>
              <p:cNvSpPr txBox="1"/>
              <p:nvPr/>
            </p:nvSpPr>
            <p:spPr>
              <a:xfrm>
                <a:off x="611648" y="3437021"/>
                <a:ext cx="1080745" cy="261610"/>
              </a:xfrm>
              <a:prstGeom prst="rect">
                <a:avLst/>
              </a:prstGeom>
              <a:noFill/>
            </p:spPr>
            <p:txBody>
              <a:bodyPr wrap="none" rtlCol="0">
                <a:spAutoFit/>
              </a:bodyPr>
              <a:lstStyle/>
              <a:p>
                <a:r>
                  <a:rPr lang="en-GB" sz="1100" dirty="0"/>
                  <a:t>Not applicable</a:t>
                </a:r>
              </a:p>
            </p:txBody>
          </p:sp>
        </p:grpSp>
        <p:sp>
          <p:nvSpPr>
            <p:cNvPr id="24" name="Rectangle: Rounded Corners 23">
              <a:extLst>
                <a:ext uri="{FF2B5EF4-FFF2-40B4-BE49-F238E27FC236}">
                  <a16:creationId xmlns:a16="http://schemas.microsoft.com/office/drawing/2014/main" id="{09113DD5-4644-4C9B-93E0-B1D4287D970B}"/>
                </a:ext>
              </a:extLst>
            </p:cNvPr>
            <p:cNvSpPr/>
            <p:nvPr/>
          </p:nvSpPr>
          <p:spPr>
            <a:xfrm>
              <a:off x="6945113" y="2203843"/>
              <a:ext cx="2025374" cy="2014756"/>
            </a:xfrm>
            <a:prstGeom prst="roundRect">
              <a:avLst/>
            </a:prstGeom>
            <a:solidFill>
              <a:schemeClr val="bg1"/>
            </a:solidFill>
            <a:ln>
              <a:solidFill>
                <a:schemeClr val="tx2"/>
              </a:solidFill>
            </a:ln>
          </p:spPr>
          <p:txBody>
            <a:bodyPr wrap="square" lIns="36000" tIns="36000" rIns="36000" bIns="36000">
              <a:noAutofit/>
            </a:bodyPr>
            <a:lstStyle/>
            <a:p>
              <a:r>
                <a:rPr lang="en-GB" sz="1200" b="1" dirty="0"/>
                <a:t>Decreasing prevalence in some endemic countries, e.g. Taiwan</a:t>
              </a:r>
              <a:r>
                <a:rPr lang="en-GB" sz="1200" b="1" baseline="30000" dirty="0"/>
                <a:t>7</a:t>
              </a:r>
            </a:p>
            <a:p>
              <a:r>
                <a:rPr lang="en-GB" sz="1200" dirty="0"/>
                <a:t>Possible reasons:</a:t>
              </a:r>
            </a:p>
            <a:p>
              <a:pPr marL="285750" indent="-285750">
                <a:buFont typeface="Arial" panose="020B0604020202020204" pitchFamily="34" charset="0"/>
                <a:buChar char="•"/>
              </a:pPr>
              <a:r>
                <a:rPr lang="en-GB" sz="1200" dirty="0"/>
                <a:t>Improved socioeconomic status </a:t>
              </a:r>
            </a:p>
            <a:p>
              <a:pPr marL="285750" indent="-285750">
                <a:buFont typeface="Arial" panose="020B0604020202020204" pitchFamily="34" charset="0"/>
                <a:buChar char="•"/>
              </a:pPr>
              <a:r>
                <a:rPr lang="en-GB" sz="1200" dirty="0"/>
                <a:t>Vaccination </a:t>
              </a:r>
            </a:p>
            <a:p>
              <a:pPr marL="285750" indent="-285750">
                <a:buFont typeface="Arial" panose="020B0604020202020204" pitchFamily="34" charset="0"/>
                <a:buChar char="•"/>
              </a:pPr>
              <a:r>
                <a:rPr lang="en-GB" sz="1200" dirty="0"/>
                <a:t>Effective treatments</a:t>
              </a:r>
            </a:p>
          </p:txBody>
        </p:sp>
      </p:grpSp>
      <p:pic>
        <p:nvPicPr>
          <p:cNvPr id="26" name="Picture 25">
            <a:hlinkClick r:id="rId4"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064681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e21ee87-258f-4899-b896-009b96fc753e"/>
</p:tagLst>
</file>

<file path=ppt/theme/theme1.xml><?xml version="1.0" encoding="utf-8"?>
<a:theme xmlns:a="http://schemas.openxmlformats.org/drawingml/2006/main" name="blank">
  <a:themeElements>
    <a:clrScheme name="Custom 1">
      <a:dk1>
        <a:sysClr val="windowText" lastClr="000000"/>
      </a:dk1>
      <a:lt1>
        <a:srgbClr val="FFFFFF"/>
      </a:lt1>
      <a:dk2>
        <a:srgbClr val="004B87"/>
      </a:dk2>
      <a:lt2>
        <a:srgbClr val="FFFFFF"/>
      </a:lt2>
      <a:accent1>
        <a:srgbClr val="F8BF3E"/>
      </a:accent1>
      <a:accent2>
        <a:srgbClr val="FBDE9E"/>
      </a:accent2>
      <a:accent3>
        <a:srgbClr val="71C5E8"/>
      </a:accent3>
      <a:accent4>
        <a:srgbClr val="976CA4"/>
      </a:accent4>
      <a:accent5>
        <a:srgbClr val="9DC93B"/>
      </a:accent5>
      <a:accent6>
        <a:srgbClr val="A22222"/>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7" ma:contentTypeDescription="Create a new document." ma:contentTypeScope="" ma:versionID="5cca771620a6f1330cd5d4ad7f1369c5">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6456a9a9ee7b6772503e3caf6b164d1e"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E462A-B21D-4033-A7BE-256396E98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401C6F-39C5-4ECB-BFFC-AAFE40015764}">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8b4f0aa6-f811-4d6e-9450-92a67e22359a"/>
    <ds:schemaRef ds:uri="7a3f0d49-cb9d-4d28-b6b4-cb24b886583f"/>
    <ds:schemaRef ds:uri="http://www.w3.org/XML/1998/namespace"/>
    <ds:schemaRef ds:uri="http://purl.org/dc/terms/"/>
  </ds:schemaRefs>
</ds:datastoreItem>
</file>

<file path=customXml/itemProps3.xml><?xml version="1.0" encoding="utf-8"?>
<ds:datastoreItem xmlns:ds="http://schemas.openxmlformats.org/officeDocument/2006/customXml" ds:itemID="{15374BB6-88EE-4EC8-AC6B-A802DA42E3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152</TotalTime>
  <Words>5371</Words>
  <Application>Microsoft Office PowerPoint</Application>
  <PresentationFormat>On-screen Show (4:3)</PresentationFormat>
  <Paragraphs>968</Paragraphs>
  <Slides>48</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Symbol</vt:lpstr>
      <vt:lpstr>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Epidemiology and public health burden1</vt:lpstr>
      <vt:lpstr>New nomenclature for chronic phases</vt:lpstr>
      <vt:lpstr>Phases of chronic HBV infection1</vt:lpstr>
      <vt:lpstr>Guidelines</vt:lpstr>
      <vt:lpstr>Topics</vt:lpstr>
      <vt:lpstr>Goals and endpoints of therapy</vt:lpstr>
      <vt:lpstr>Indications for treatment</vt:lpstr>
      <vt:lpstr>Monitoring of patients currently not treated</vt:lpstr>
      <vt:lpstr>Algorithm for the management of chronic  HBV infection</vt:lpstr>
      <vt:lpstr>Current treatment strategies for chronic hepatitis B: main concepts and features</vt:lpstr>
      <vt:lpstr>Definitions of response to treatment</vt:lpstr>
      <vt:lpstr>Virological responses on NA therapy</vt:lpstr>
      <vt:lpstr>NA monotherapy for treatment-naïve patients</vt:lpstr>
      <vt:lpstr>Prevention of resistance should rely on the use of first-line NAs with a high barrier to resistance*</vt:lpstr>
      <vt:lpstr>Indications for selecting ETV or TAF over TDF*</vt:lpstr>
      <vt:lpstr>TAF vs. TDF for HBV: change in eGFR</vt:lpstr>
      <vt:lpstr>TAF vs. TDF for HBV: change in BMD</vt:lpstr>
      <vt:lpstr>Monitoring patients treated with ETV, TDF or TAF</vt:lpstr>
      <vt:lpstr>Discontinuation of NA treatment</vt:lpstr>
      <vt:lpstr>Management of patients with NA failure</vt:lpstr>
      <vt:lpstr>Management of patients with NA failure</vt:lpstr>
      <vt:lpstr>PegIFN monotherapy</vt:lpstr>
      <vt:lpstr>Monitoring patients treated with PegIFN</vt:lpstr>
      <vt:lpstr>Predictors of PegIFN response and stopping rules</vt:lpstr>
      <vt:lpstr>Combination therapy</vt:lpstr>
      <vt:lpstr>Patients with decompensated cirrhosis</vt:lpstr>
      <vt:lpstr>Preventing HBV recurrence after liver transplantation</vt:lpstr>
      <vt:lpstr>Special patient groups: HCV co-infection </vt:lpstr>
      <vt:lpstr>Special patient groups: HIV or HDV co-infection </vt:lpstr>
      <vt:lpstr>Special patient groups: acute hepatitis B</vt:lpstr>
      <vt:lpstr>Special patient groups: pregnant women</vt:lpstr>
      <vt:lpstr>Special patient groups: children</vt:lpstr>
      <vt:lpstr>Special patient groups: healthcare workers</vt:lpstr>
      <vt:lpstr>Special patient groups: patients undergoing immunosuppressive therapy or chemotherapy</vt:lpstr>
      <vt:lpstr>Special patient groups: patients undergoing  dialysis and renal transplant</vt:lpstr>
      <vt:lpstr>Special patient groups: patients with  extrahepatic manifestations</vt:lpstr>
      <vt:lpstr>The future for HBV</vt:lpstr>
      <vt:lpstr>The future for HBV management</vt:lpstr>
      <vt:lpstr>New concepts for antiviral drugs targeting HBV</vt:lpstr>
      <vt:lpstr>Unresolved issues and unmet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dc:title>
  <dc:creator>Pietro Lampertico</dc:creator>
  <cp:lastModifiedBy>Medical Writer</cp:lastModifiedBy>
  <cp:revision>81</cp:revision>
  <dcterms:created xsi:type="dcterms:W3CDTF">2018-03-01T17:00:03Z</dcterms:created>
  <dcterms:modified xsi:type="dcterms:W3CDTF">2018-04-11T18:29:50Z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